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58000" cy="9144000"/>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1D1A1"/>
    <a:srgbClr val="0070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 y="6588"/>
      </p:cViewPr>
      <p:guideLst>
        <p:guide orient="horz" pos="9537"/>
        <p:guide pos="673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ro-RO" sz="2400"/>
              <a:t>F</a:t>
            </a:r>
            <a:r>
              <a:rPr lang="en-US" sz="2400"/>
              <a:t>requency of leave</a:t>
            </a:r>
          </a:p>
        </c:rich>
      </c:tx>
      <c:layout/>
    </c:title>
    <c:plotArea>
      <c:layout/>
      <c:pieChart>
        <c:varyColors val="1"/>
        <c:ser>
          <c:idx val="0"/>
          <c:order val="0"/>
          <c:dLbls>
            <c:txPr>
              <a:bodyPr/>
              <a:lstStyle/>
              <a:p>
                <a:pPr>
                  <a:defRPr sz="1600"/>
                </a:pPr>
                <a:endParaRPr lang="en-US"/>
              </a:p>
            </c:txPr>
            <c:showPercent val="1"/>
            <c:showLeaderLines val="1"/>
          </c:dLbls>
          <c:cat>
            <c:strRef>
              <c:f>Sheet1!$B$2:$B$4</c:f>
              <c:strCache>
                <c:ptCount val="3"/>
                <c:pt idx="0">
                  <c:v>once every few years</c:v>
                </c:pt>
                <c:pt idx="1">
                  <c:v>once a year</c:v>
                </c:pt>
                <c:pt idx="2">
                  <c:v>several times a year</c:v>
                </c:pt>
              </c:strCache>
            </c:strRef>
          </c:cat>
          <c:val>
            <c:numRef>
              <c:f>Sheet1!$C$2:$C$4</c:f>
              <c:numCache>
                <c:formatCode>0%</c:formatCode>
                <c:ptCount val="3"/>
                <c:pt idx="0">
                  <c:v>0.1</c:v>
                </c:pt>
                <c:pt idx="1">
                  <c:v>0.62000000000000033</c:v>
                </c:pt>
                <c:pt idx="2">
                  <c:v>0.28000000000000008</c:v>
                </c:pt>
              </c:numCache>
            </c:numRef>
          </c:val>
        </c:ser>
        <c:dLbls>
          <c:showPercent val="1"/>
        </c:dLbls>
        <c:firstSliceAng val="0"/>
      </c:pieChart>
    </c:plotArea>
    <c:legend>
      <c:legendPos val="t"/>
      <c:layout>
        <c:manualLayout>
          <c:xMode val="edge"/>
          <c:yMode val="edge"/>
          <c:x val="0.10269611499889612"/>
          <c:y val="0.11255692767907649"/>
          <c:w val="0.84636531775273982"/>
          <c:h val="0.12634229474875119"/>
        </c:manualLayout>
      </c:layout>
      <c:txPr>
        <a:bodyPr/>
        <a:lstStyle/>
        <a:p>
          <a:pPr>
            <a:defRPr sz="16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ro-RO" sz="2400"/>
              <a:t>T</a:t>
            </a:r>
            <a:r>
              <a:rPr lang="en-US" sz="2400"/>
              <a:t>ourists coming to Suceava county</a:t>
            </a:r>
          </a:p>
        </c:rich>
      </c:tx>
      <c:layout/>
    </c:title>
    <c:plotArea>
      <c:layout/>
      <c:pieChart>
        <c:varyColors val="1"/>
        <c:ser>
          <c:idx val="0"/>
          <c:order val="0"/>
          <c:explosion val="25"/>
          <c:dLbls>
            <c:txPr>
              <a:bodyPr/>
              <a:lstStyle/>
              <a:p>
                <a:pPr>
                  <a:defRPr sz="1600"/>
                </a:pPr>
                <a:endParaRPr lang="en-US"/>
              </a:p>
            </c:txPr>
            <c:showCatName val="1"/>
            <c:showPercent val="1"/>
            <c:showLeaderLines val="1"/>
          </c:dLbls>
          <c:cat>
            <c:strRef>
              <c:f>Sheet1!$B$6:$B$8</c:f>
              <c:strCache>
                <c:ptCount val="3"/>
                <c:pt idx="0">
                  <c:v>first time</c:v>
                </c:pt>
                <c:pt idx="1">
                  <c:v>once a year</c:v>
                </c:pt>
                <c:pt idx="2">
                  <c:v>several times a year</c:v>
                </c:pt>
              </c:strCache>
            </c:strRef>
          </c:cat>
          <c:val>
            <c:numRef>
              <c:f>Sheet1!$C$6:$C$8</c:f>
              <c:numCache>
                <c:formatCode>0%</c:formatCode>
                <c:ptCount val="3"/>
                <c:pt idx="0">
                  <c:v>0.12000000000000002</c:v>
                </c:pt>
                <c:pt idx="1">
                  <c:v>0.66000000000000036</c:v>
                </c:pt>
                <c:pt idx="2">
                  <c:v>0.22</c:v>
                </c:pt>
              </c:numCache>
            </c:numRef>
          </c:val>
        </c:ser>
        <c:dLbls>
          <c:showCatName val="1"/>
          <c:showPercent val="1"/>
        </c:dLbls>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ro-RO" sz="2400"/>
              <a:t>D</a:t>
            </a:r>
            <a:r>
              <a:rPr lang="en-US" sz="2400"/>
              <a:t>uration of stay in Suceava County</a:t>
            </a:r>
          </a:p>
        </c:rich>
      </c:tx>
      <c:layout/>
    </c:title>
    <c:plotArea>
      <c:layout/>
      <c:barChart>
        <c:barDir val="col"/>
        <c:grouping val="clustered"/>
        <c:ser>
          <c:idx val="0"/>
          <c:order val="0"/>
          <c:cat>
            <c:strRef>
              <c:f>Sheet1!$B$10:$B$13</c:f>
              <c:strCache>
                <c:ptCount val="4"/>
                <c:pt idx="0">
                  <c:v>1-3 nights</c:v>
                </c:pt>
                <c:pt idx="1">
                  <c:v>4-7 nights</c:v>
                </c:pt>
                <c:pt idx="2">
                  <c:v>8-15 nights</c:v>
                </c:pt>
                <c:pt idx="3">
                  <c:v>more than 15 nights</c:v>
                </c:pt>
              </c:strCache>
            </c:strRef>
          </c:cat>
          <c:val>
            <c:numRef>
              <c:f>Sheet1!$C$10:$C$13</c:f>
              <c:numCache>
                <c:formatCode>0%</c:formatCode>
                <c:ptCount val="4"/>
                <c:pt idx="0">
                  <c:v>0.76000000000000034</c:v>
                </c:pt>
                <c:pt idx="1">
                  <c:v>0.11</c:v>
                </c:pt>
                <c:pt idx="2">
                  <c:v>9.0000000000000024E-2</c:v>
                </c:pt>
                <c:pt idx="3">
                  <c:v>3.0000000000000002E-2</c:v>
                </c:pt>
              </c:numCache>
            </c:numRef>
          </c:val>
        </c:ser>
        <c:gapWidth val="75"/>
        <c:overlap val="-25"/>
        <c:axId val="89201664"/>
        <c:axId val="89215744"/>
      </c:barChart>
      <c:catAx>
        <c:axId val="89201664"/>
        <c:scaling>
          <c:orientation val="minMax"/>
        </c:scaling>
        <c:axPos val="b"/>
        <c:majorTickMark val="none"/>
        <c:tickLblPos val="nextTo"/>
        <c:txPr>
          <a:bodyPr/>
          <a:lstStyle/>
          <a:p>
            <a:pPr>
              <a:defRPr sz="1400"/>
            </a:pPr>
            <a:endParaRPr lang="en-US"/>
          </a:p>
        </c:txPr>
        <c:crossAx val="89215744"/>
        <c:crosses val="autoZero"/>
        <c:auto val="1"/>
        <c:lblAlgn val="ctr"/>
        <c:lblOffset val="100"/>
      </c:catAx>
      <c:valAx>
        <c:axId val="89215744"/>
        <c:scaling>
          <c:orientation val="minMax"/>
        </c:scaling>
        <c:axPos val="l"/>
        <c:majorGridlines/>
        <c:numFmt formatCode="0%" sourceLinked="1"/>
        <c:majorTickMark val="none"/>
        <c:tickLblPos val="nextTo"/>
        <c:spPr>
          <a:ln w="9525">
            <a:noFill/>
          </a:ln>
        </c:spPr>
        <c:txPr>
          <a:bodyPr/>
          <a:lstStyle/>
          <a:p>
            <a:pPr>
              <a:defRPr sz="1200"/>
            </a:pPr>
            <a:endParaRPr lang="en-US"/>
          </a:p>
        </c:txPr>
        <c:crossAx val="89201664"/>
        <c:crosses val="autoZero"/>
        <c:crossBetween val="between"/>
      </c:valAx>
    </c:plotArea>
    <c:legend>
      <c:legendPos val="b"/>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b="1"/>
            </a:pPr>
            <a:r>
              <a:rPr lang="ro-RO" sz="2400" b="1" i="0" u="none" strike="noStrike" baseline="0"/>
              <a:t>T</a:t>
            </a:r>
            <a:r>
              <a:rPr lang="en-US" sz="2400" b="1" i="0" u="none" strike="noStrike" baseline="0"/>
              <a:t>he preferences of tourists arriving in rural areas </a:t>
            </a:r>
            <a:endParaRPr lang="en-US" sz="2400" b="1"/>
          </a:p>
        </c:rich>
      </c:tx>
      <c:layout/>
    </c:title>
    <c:plotArea>
      <c:layout/>
      <c:barChart>
        <c:barDir val="bar"/>
        <c:grouping val="clustered"/>
        <c:ser>
          <c:idx val="0"/>
          <c:order val="0"/>
          <c:tx>
            <c:v>answer</c:v>
          </c:tx>
          <c:cat>
            <c:strRef>
              <c:f>Sheet1!$B$25:$B$32</c:f>
              <c:strCache>
                <c:ptCount val="8"/>
                <c:pt idx="0">
                  <c:v>outdoor activities</c:v>
                </c:pt>
                <c:pt idx="1">
                  <c:v>traditional food</c:v>
                </c:pt>
                <c:pt idx="2">
                  <c:v>SPA activities</c:v>
                </c:pt>
                <c:pt idx="3">
                  <c:v>historical and cultural tourism</c:v>
                </c:pt>
                <c:pt idx="4">
                  <c:v>religious tourism</c:v>
                </c:pt>
                <c:pt idx="5">
                  <c:v>accommodation in traditional houses</c:v>
                </c:pt>
                <c:pt idx="6">
                  <c:v>recreational activities with pets</c:v>
                </c:pt>
                <c:pt idx="7">
                  <c:v>Other</c:v>
                </c:pt>
              </c:strCache>
            </c:strRef>
          </c:cat>
          <c:val>
            <c:numRef>
              <c:f>Sheet1!$C$25:$C$32</c:f>
              <c:numCache>
                <c:formatCode>0%</c:formatCode>
                <c:ptCount val="8"/>
                <c:pt idx="0">
                  <c:v>0.29000000000000009</c:v>
                </c:pt>
                <c:pt idx="1">
                  <c:v>0.27</c:v>
                </c:pt>
                <c:pt idx="2">
                  <c:v>0.16</c:v>
                </c:pt>
                <c:pt idx="3">
                  <c:v>8.0000000000000029E-2</c:v>
                </c:pt>
                <c:pt idx="4">
                  <c:v>0.05</c:v>
                </c:pt>
                <c:pt idx="5">
                  <c:v>7.0000000000000021E-2</c:v>
                </c:pt>
                <c:pt idx="6">
                  <c:v>6.0000000000000019E-2</c:v>
                </c:pt>
                <c:pt idx="7">
                  <c:v>2.0000000000000007E-2</c:v>
                </c:pt>
              </c:numCache>
            </c:numRef>
          </c:val>
        </c:ser>
        <c:axId val="89244032"/>
        <c:axId val="89245568"/>
      </c:barChart>
      <c:catAx>
        <c:axId val="89244032"/>
        <c:scaling>
          <c:orientation val="minMax"/>
        </c:scaling>
        <c:axPos val="l"/>
        <c:tickLblPos val="nextTo"/>
        <c:txPr>
          <a:bodyPr/>
          <a:lstStyle/>
          <a:p>
            <a:pPr>
              <a:defRPr sz="1400"/>
            </a:pPr>
            <a:endParaRPr lang="en-US"/>
          </a:p>
        </c:txPr>
        <c:crossAx val="89245568"/>
        <c:crosses val="autoZero"/>
        <c:auto val="1"/>
        <c:lblAlgn val="ctr"/>
        <c:lblOffset val="100"/>
      </c:catAx>
      <c:valAx>
        <c:axId val="89245568"/>
        <c:scaling>
          <c:orientation val="minMax"/>
        </c:scaling>
        <c:axPos val="b"/>
        <c:majorGridlines/>
        <c:numFmt formatCode="0%" sourceLinked="1"/>
        <c:tickLblPos val="nextTo"/>
        <c:txPr>
          <a:bodyPr/>
          <a:lstStyle/>
          <a:p>
            <a:pPr>
              <a:defRPr sz="1400"/>
            </a:pPr>
            <a:endParaRPr lang="en-US"/>
          </a:p>
        </c:txPr>
        <c:crossAx val="89244032"/>
        <c:crosses val="autoZero"/>
        <c:crossBetween val="between"/>
      </c:valAx>
    </c:plotArea>
    <c:legend>
      <c:legendPos val="r"/>
      <c:layout/>
      <c:txPr>
        <a:bodyPr/>
        <a:lstStyle/>
        <a:p>
          <a:pPr>
            <a:defRPr sz="14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ro-RO" sz="2400"/>
              <a:t>V</a:t>
            </a:r>
            <a:r>
              <a:rPr lang="en-US" sz="2400"/>
              <a:t>acation financing</a:t>
            </a:r>
          </a:p>
        </c:rich>
      </c:tx>
      <c:layout/>
    </c:title>
    <c:plotArea>
      <c:layout/>
      <c:pieChart>
        <c:varyColors val="1"/>
        <c:ser>
          <c:idx val="0"/>
          <c:order val="0"/>
          <c:dLbls>
            <c:txPr>
              <a:bodyPr/>
              <a:lstStyle/>
              <a:p>
                <a:pPr>
                  <a:defRPr sz="1400"/>
                </a:pPr>
                <a:endParaRPr lang="en-US"/>
              </a:p>
            </c:txPr>
            <c:showCatName val="1"/>
            <c:showPercent val="1"/>
            <c:showLeaderLines val="1"/>
          </c:dLbls>
          <c:cat>
            <c:strRef>
              <c:f>Sheet1!$B$35:$B$37</c:f>
              <c:strCache>
                <c:ptCount val="3"/>
                <c:pt idx="0">
                  <c:v>Own funds</c:v>
                </c:pt>
                <c:pt idx="1">
                  <c:v>Holiday vouchers</c:v>
                </c:pt>
                <c:pt idx="2">
                  <c:v>Employer company / institution</c:v>
                </c:pt>
              </c:strCache>
            </c:strRef>
          </c:cat>
          <c:val>
            <c:numRef>
              <c:f>Sheet1!$C$35:$C$37</c:f>
              <c:numCache>
                <c:formatCode>0%</c:formatCode>
                <c:ptCount val="3"/>
                <c:pt idx="0">
                  <c:v>0.61000000000000021</c:v>
                </c:pt>
                <c:pt idx="1">
                  <c:v>0.31000000000000011</c:v>
                </c:pt>
                <c:pt idx="2">
                  <c:v>8.0000000000000029E-2</c:v>
                </c:pt>
              </c:numCache>
            </c:numRef>
          </c:val>
        </c:ser>
        <c:dLbls>
          <c:showCatName val="1"/>
          <c:showPercent val="1"/>
        </c:dLbls>
        <c:firstSliceAng val="0"/>
      </c:pie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Will you return on vacation in Suceava County?</a:t>
            </a:r>
          </a:p>
        </c:rich>
      </c:tx>
      <c:layout>
        <c:manualLayout>
          <c:xMode val="edge"/>
          <c:yMode val="edge"/>
          <c:x val="0.14088369595840933"/>
          <c:y val="0"/>
        </c:manualLayout>
      </c:layout>
    </c:title>
    <c:plotArea>
      <c:layout/>
      <c:pieChart>
        <c:varyColors val="1"/>
        <c:ser>
          <c:idx val="0"/>
          <c:order val="0"/>
          <c:explosion val="25"/>
          <c:dLbls>
            <c:txPr>
              <a:bodyPr/>
              <a:lstStyle/>
              <a:p>
                <a:pPr>
                  <a:defRPr sz="1400"/>
                </a:pPr>
                <a:endParaRPr lang="en-US"/>
              </a:p>
            </c:txPr>
            <c:showCatName val="1"/>
            <c:showPercent val="1"/>
            <c:showLeaderLines val="1"/>
          </c:dLbls>
          <c:cat>
            <c:strRef>
              <c:f>Sheet1!$E$40:$E$42</c:f>
              <c:strCache>
                <c:ptCount val="3"/>
                <c:pt idx="0">
                  <c:v>YES</c:v>
                </c:pt>
                <c:pt idx="1">
                  <c:v>NOT</c:v>
                </c:pt>
                <c:pt idx="2">
                  <c:v>I do not know</c:v>
                </c:pt>
              </c:strCache>
            </c:strRef>
          </c:cat>
          <c:val>
            <c:numRef>
              <c:f>Sheet1!$F$40:$F$42</c:f>
              <c:numCache>
                <c:formatCode>0%</c:formatCode>
                <c:ptCount val="3"/>
                <c:pt idx="0">
                  <c:v>0.96000000000000019</c:v>
                </c:pt>
                <c:pt idx="1">
                  <c:v>1.0000000000000004E-2</c:v>
                </c:pt>
                <c:pt idx="2">
                  <c:v>3.0000000000000002E-2</c:v>
                </c:pt>
              </c:numCache>
            </c:numRef>
          </c:val>
        </c:ser>
        <c:dLbls>
          <c:showCatName val="1"/>
          <c:showPercent val="1"/>
        </c:dLbls>
        <c:firstSliceAng val="0"/>
      </c:pieChart>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a:t>Click to edit Master title style</a:t>
            </a:r>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DAFE1D-4F19-4092-BFE1-2C987A1AB5D4}"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16244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51273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19498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19193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AFE1D-4F19-4092-BFE1-2C987A1AB5D4}"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36339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DAFE1D-4F19-4092-BFE1-2C987A1AB5D4}"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69011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AFE1D-4F19-4092-BFE1-2C987A1AB5D4}"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370418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AFE1D-4F19-4092-BFE1-2C987A1AB5D4}"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10744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AFE1D-4F19-4092-BFE1-2C987A1AB5D4}"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16925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342278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US"/>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9922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a:t>Click to edit Master title style</a:t>
            </a:r>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B4DAFE1D-4F19-4092-BFE1-2C987A1AB5D4}" type="datetimeFigureOut">
              <a:rPr lang="en-US" smtClean="0"/>
              <a:pPr/>
              <a:t>4/29/2020</a:t>
            </a:fld>
            <a:endParaRPr lang="en-US"/>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42CF68B0-BEC5-4B9B-9AFC-57295D942F08}" type="slidenum">
              <a:rPr lang="en-US" smtClean="0"/>
              <a:pPr/>
              <a:t>‹#›</a:t>
            </a:fld>
            <a:endParaRPr lang="en-US"/>
          </a:p>
        </p:txBody>
      </p:sp>
    </p:spTree>
    <p:extLst>
      <p:ext uri="{BB962C8B-B14F-4D97-AF65-F5344CB8AC3E}">
        <p14:creationId xmlns="" xmlns:p14="http://schemas.microsoft.com/office/powerpoint/2010/main" val="62764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hyperlink" Target="mailto:cris_ciubotaru@yahoo.com" TargetMode="External"/><Relationship Id="rId7" Type="http://schemas.openxmlformats.org/officeDocument/2006/relationships/chart" Target="../charts/chart1.xml"/><Relationship Id="rId12" Type="http://schemas.openxmlformats.org/officeDocument/2006/relationships/chart" Target="../charts/chart6.xml"/><Relationship Id="rId2" Type="http://schemas.openxmlformats.org/officeDocument/2006/relationships/hyperlink" Target="mailto:diacon_dana@yahoo.com" TargetMode="External"/><Relationship Id="rId1" Type="http://schemas.openxmlformats.org/officeDocument/2006/relationships/slideLayout" Target="../slideLayouts/slideLayout1.xml"/><Relationship Id="rId6" Type="http://schemas.openxmlformats.org/officeDocument/2006/relationships/image" Target="../media/image2.tiff"/><Relationship Id="rId11" Type="http://schemas.openxmlformats.org/officeDocument/2006/relationships/chart" Target="../charts/chart5.xml"/><Relationship Id="rId5" Type="http://schemas.openxmlformats.org/officeDocument/2006/relationships/image" Target="../media/image1.png"/><Relationship Id="rId10" Type="http://schemas.openxmlformats.org/officeDocument/2006/relationships/chart" Target="../charts/chart4.xml"/><Relationship Id="rId4" Type="http://schemas.openxmlformats.org/officeDocument/2006/relationships/hyperlink" Target="mailto:efros@atlas.usv.ro" TargetMode="Externa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6696" y="5519782"/>
            <a:ext cx="16234368" cy="1815882"/>
          </a:xfrm>
          <a:prstGeom prst="rect">
            <a:avLst/>
          </a:prstGeom>
          <a:noFill/>
          <a:ln>
            <a:noFill/>
          </a:ln>
        </p:spPr>
        <p:txBody>
          <a:bodyPr wrap="square" rtlCol="0">
            <a:spAutoFit/>
          </a:bodyPr>
          <a:lstStyle/>
          <a:p>
            <a:pPr algn="just"/>
            <a:r>
              <a:rPr lang="en-US" sz="2800" b="1" dirty="0" err="1" smtClean="0"/>
              <a:t>Diacon</a:t>
            </a:r>
            <a:r>
              <a:rPr lang="en-US" sz="2800" b="1" dirty="0" smtClean="0"/>
              <a:t> </a:t>
            </a:r>
            <a:r>
              <a:rPr lang="en-US" sz="2800" b="1" dirty="0" err="1" smtClean="0"/>
              <a:t>Liliana</a:t>
            </a:r>
            <a:r>
              <a:rPr lang="en-US" sz="2800" b="1" dirty="0" smtClean="0"/>
              <a:t> Daniela (1), </a:t>
            </a:r>
            <a:r>
              <a:rPr lang="en-US" sz="2800" b="1" dirty="0" err="1" smtClean="0"/>
              <a:t>Vasile</a:t>
            </a:r>
            <a:r>
              <a:rPr lang="en-US" sz="2800" b="1" dirty="0" smtClean="0"/>
              <a:t> </a:t>
            </a:r>
            <a:r>
              <a:rPr lang="en-US" sz="2800" b="1" dirty="0" err="1" smtClean="0"/>
              <a:t>Efros</a:t>
            </a:r>
            <a:r>
              <a:rPr lang="en-US" sz="2800" b="1" dirty="0" smtClean="0"/>
              <a:t> (2) </a:t>
            </a:r>
            <a:r>
              <a:rPr lang="en-US" sz="2800" b="1" dirty="0" err="1" smtClean="0"/>
              <a:t>Ciubotaru</a:t>
            </a:r>
            <a:r>
              <a:rPr lang="en-US" sz="2800" b="1" dirty="0" smtClean="0"/>
              <a:t> </a:t>
            </a:r>
            <a:r>
              <a:rPr lang="en-US" sz="2800" b="1" dirty="0" err="1" smtClean="0"/>
              <a:t>Cristian</a:t>
            </a:r>
            <a:r>
              <a:rPr lang="en-US" sz="2800" b="1" dirty="0" smtClean="0"/>
              <a:t> (3)</a:t>
            </a:r>
            <a:endParaRPr lang="en-US" sz="2800" dirty="0" smtClean="0"/>
          </a:p>
          <a:p>
            <a:pPr algn="just"/>
            <a:r>
              <a:rPr lang="en-US" sz="2800" dirty="0" smtClean="0"/>
              <a:t>(1,3) </a:t>
            </a:r>
            <a:r>
              <a:rPr lang="en-US" sz="2800" dirty="0" err="1" smtClean="0"/>
              <a:t>Phd</a:t>
            </a:r>
            <a:r>
              <a:rPr lang="en-US" sz="2800" dirty="0" smtClean="0"/>
              <a:t> students ”</a:t>
            </a:r>
            <a:r>
              <a:rPr lang="en-US" sz="2800" dirty="0" err="1" smtClean="0"/>
              <a:t>Ștefan</a:t>
            </a:r>
            <a:r>
              <a:rPr lang="en-US" sz="2800" dirty="0" smtClean="0"/>
              <a:t> </a:t>
            </a:r>
            <a:r>
              <a:rPr lang="en-US" sz="2800" dirty="0" err="1" smtClean="0"/>
              <a:t>cel</a:t>
            </a:r>
            <a:r>
              <a:rPr lang="en-US" sz="2800" dirty="0" smtClean="0"/>
              <a:t> Mare” University of </a:t>
            </a:r>
            <a:r>
              <a:rPr lang="en-US" sz="2800" dirty="0" err="1" smtClean="0"/>
              <a:t>Suceava</a:t>
            </a:r>
            <a:r>
              <a:rPr lang="en-US" sz="2800" dirty="0" smtClean="0"/>
              <a:t>, Faculty of History and Geography, </a:t>
            </a:r>
            <a:r>
              <a:rPr lang="en-US" sz="2800" dirty="0" err="1" smtClean="0"/>
              <a:t>Departament</a:t>
            </a:r>
            <a:r>
              <a:rPr lang="en-US" sz="2800" dirty="0" smtClean="0"/>
              <a:t> of Geography, Romania (</a:t>
            </a:r>
            <a:r>
              <a:rPr lang="en-US" sz="2800" u="sng" dirty="0" smtClean="0">
                <a:hlinkClick r:id="rId2"/>
              </a:rPr>
              <a:t>diacon_dana@yahoo.com</a:t>
            </a:r>
            <a:r>
              <a:rPr lang="en-US" sz="2800" dirty="0" smtClean="0"/>
              <a:t> , </a:t>
            </a:r>
            <a:r>
              <a:rPr lang="en-US" sz="2800" u="sng" dirty="0" smtClean="0">
                <a:hlinkClick r:id="rId3"/>
              </a:rPr>
              <a:t>cris_ciubotaru@yahoo.com</a:t>
            </a:r>
            <a:r>
              <a:rPr lang="en-US" sz="2800" dirty="0" smtClean="0"/>
              <a:t>) (2) ”</a:t>
            </a:r>
            <a:r>
              <a:rPr lang="en-US" sz="2800" dirty="0" err="1" smtClean="0"/>
              <a:t>Ștefan</a:t>
            </a:r>
            <a:r>
              <a:rPr lang="en-US" sz="2800" dirty="0" smtClean="0"/>
              <a:t> </a:t>
            </a:r>
            <a:r>
              <a:rPr lang="en-US" sz="2800" dirty="0" err="1" smtClean="0"/>
              <a:t>cel</a:t>
            </a:r>
            <a:r>
              <a:rPr lang="en-US" sz="2800" dirty="0" smtClean="0"/>
              <a:t> Mare” University of </a:t>
            </a:r>
            <a:r>
              <a:rPr lang="en-US" sz="2800" dirty="0" err="1" smtClean="0"/>
              <a:t>Suceava</a:t>
            </a:r>
            <a:r>
              <a:rPr lang="en-US" sz="2800" dirty="0" smtClean="0"/>
              <a:t>, Faculty of History and Geography, </a:t>
            </a:r>
            <a:r>
              <a:rPr lang="en-US" sz="2800" dirty="0" err="1" smtClean="0"/>
              <a:t>Departament</a:t>
            </a:r>
            <a:r>
              <a:rPr lang="en-US" sz="2800" dirty="0" smtClean="0"/>
              <a:t> of Geography, Romania (</a:t>
            </a:r>
            <a:r>
              <a:rPr lang="en-US" sz="2800" u="sng" dirty="0" smtClean="0">
                <a:hlinkClick r:id="rId4"/>
              </a:rPr>
              <a:t>efros@atlas.usv.ro</a:t>
            </a:r>
            <a:r>
              <a:rPr lang="en-US" sz="2800" dirty="0" smtClean="0"/>
              <a:t>) </a:t>
            </a:r>
            <a:endParaRPr lang="en-US" sz="2800" dirty="0"/>
          </a:p>
        </p:txBody>
      </p:sp>
      <p:sp>
        <p:nvSpPr>
          <p:cNvPr id="7" name="TextBox 6"/>
          <p:cNvSpPr txBox="1"/>
          <p:nvPr/>
        </p:nvSpPr>
        <p:spPr>
          <a:xfrm>
            <a:off x="8836012" y="26212877"/>
            <a:ext cx="12167643" cy="163121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smtClean="0">
                <a:latin typeface="Arial Narrow" panose="020B0606020202030204" pitchFamily="34" charset="0"/>
              </a:rPr>
              <a:t>Acknowledgements </a:t>
            </a:r>
          </a:p>
          <a:p>
            <a:pPr algn="just"/>
            <a:r>
              <a:rPr lang="en-US" sz="2000" dirty="0" smtClean="0">
                <a:latin typeface="Arial" pitchFamily="34" charset="0"/>
                <a:cs typeface="Arial" pitchFamily="34" charset="0"/>
              </a:rPr>
              <a:t>This work is supported by project POCU/380/6/13/125040, entitled "Development of the tertiary university education to support the economic growth - PROGRESSIO", co-financed by the European Social Fund under the  Human Capital Operational Program 2014-2020</a:t>
            </a:r>
            <a:endParaRPr lang="en-US" sz="2000" dirty="0">
              <a:latin typeface="Arial" pitchFamily="34" charset="0"/>
              <a:cs typeface="Arial" pitchFamily="34" charset="0"/>
            </a:endParaRPr>
          </a:p>
        </p:txBody>
      </p:sp>
      <p:sp>
        <p:nvSpPr>
          <p:cNvPr id="8" name="TextBox 7"/>
          <p:cNvSpPr txBox="1"/>
          <p:nvPr/>
        </p:nvSpPr>
        <p:spPr>
          <a:xfrm>
            <a:off x="692080" y="7996187"/>
            <a:ext cx="7269942" cy="477053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latin typeface="Arial Narrow" panose="020B0606020202030204" pitchFamily="34" charset="0"/>
                <a:cs typeface="Arial" panose="020B0604020202020204" pitchFamily="34" charset="0"/>
              </a:rPr>
              <a:t>Introduction</a:t>
            </a:r>
          </a:p>
          <a:p>
            <a:pPr algn="just"/>
            <a:r>
              <a:rPr lang="en-US" sz="2400" dirty="0" smtClean="0">
                <a:latin typeface="Arial" pitchFamily="34" charset="0"/>
                <a:cs typeface="Arial" pitchFamily="34" charset="0"/>
              </a:rPr>
              <a:t>Rural tourism is an activity that protects the environment in comparison with the consumer industries, becoming an ally in the conservation of the environment.</a:t>
            </a:r>
            <a:r>
              <a:rPr lang="ro-RO" sz="2400" dirty="0" smtClean="0">
                <a:latin typeface="Arial" pitchFamily="34" charset="0"/>
                <a:cs typeface="Arial" pitchFamily="34" charset="0"/>
              </a:rPr>
              <a:t> </a:t>
            </a:r>
            <a:r>
              <a:rPr lang="en-US" sz="2400" dirty="0" smtClean="0">
                <a:latin typeface="Arial" pitchFamily="34" charset="0"/>
                <a:cs typeface="Arial" pitchFamily="34" charset="0"/>
              </a:rPr>
              <a:t>Of all the rural areas of the country, the most consistent through potential is the mountain area, which is why we chose as a case study, the Mountain region of </a:t>
            </a:r>
            <a:r>
              <a:rPr lang="en-US" sz="2400" dirty="0" err="1" smtClean="0">
                <a:latin typeface="Arial" pitchFamily="34" charset="0"/>
                <a:cs typeface="Arial" pitchFamily="34" charset="0"/>
              </a:rPr>
              <a:t>Suceava</a:t>
            </a:r>
            <a:r>
              <a:rPr lang="en-US" sz="2400" dirty="0" smtClean="0">
                <a:latin typeface="Arial" pitchFamily="34" charset="0"/>
                <a:cs typeface="Arial" pitchFamily="34" charset="0"/>
              </a:rPr>
              <a:t> County.</a:t>
            </a:r>
            <a:r>
              <a:rPr lang="ro-RO" sz="2400" dirty="0" smtClean="0">
                <a:latin typeface="Arial" pitchFamily="34" charset="0"/>
                <a:cs typeface="Arial" pitchFamily="34" charset="0"/>
              </a:rPr>
              <a:t> </a:t>
            </a:r>
            <a:r>
              <a:rPr lang="en-US" sz="2400" dirty="0" smtClean="0">
                <a:latin typeface="Arial" pitchFamily="34" charset="0"/>
                <a:cs typeface="Arial" pitchFamily="34" charset="0"/>
              </a:rPr>
              <a:t>Starting from the hypothesis that the tourist offer of the mountain area is attractive, the research aims at the degree of tourist satisfaction with the tourist offer of the rural area of ​​</a:t>
            </a:r>
            <a:r>
              <a:rPr lang="en-US" sz="2400" dirty="0" err="1" smtClean="0">
                <a:latin typeface="Arial" pitchFamily="34" charset="0"/>
                <a:cs typeface="Arial" pitchFamily="34" charset="0"/>
              </a:rPr>
              <a:t>Suceava</a:t>
            </a:r>
            <a:r>
              <a:rPr lang="en-US" sz="2400" dirty="0" smtClean="0">
                <a:latin typeface="Arial" pitchFamily="34" charset="0"/>
                <a:cs typeface="Arial" pitchFamily="34" charset="0"/>
              </a:rPr>
              <a:t> County.</a:t>
            </a:r>
            <a:endParaRPr lang="en-US" sz="2400" dirty="0">
              <a:latin typeface="Arial" pitchFamily="34" charset="0"/>
              <a:cs typeface="Arial" pitchFamily="34" charset="0"/>
            </a:endParaRPr>
          </a:p>
        </p:txBody>
      </p:sp>
      <p:sp>
        <p:nvSpPr>
          <p:cNvPr id="9" name="TextBox 8"/>
          <p:cNvSpPr txBox="1"/>
          <p:nvPr/>
        </p:nvSpPr>
        <p:spPr>
          <a:xfrm>
            <a:off x="8764574" y="23926861"/>
            <a:ext cx="12239080" cy="200054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latin typeface="Arial Narrow" panose="020B0606020202030204" pitchFamily="34" charset="0"/>
              </a:rPr>
              <a:t>Summary</a:t>
            </a:r>
          </a:p>
          <a:p>
            <a:pPr algn="just"/>
            <a:r>
              <a:rPr lang="en-US" sz="2000" dirty="0" smtClean="0">
                <a:latin typeface="Arial" panose="020B0604020202020204" pitchFamily="34" charset="0"/>
                <a:cs typeface="Arial" panose="020B0604020202020204" pitchFamily="34" charset="0"/>
              </a:rPr>
              <a:t>Through this study we aimed to find out if the tourists who come to the </a:t>
            </a:r>
            <a:r>
              <a:rPr lang="en-US" sz="2000" dirty="0" err="1" smtClean="0">
                <a:latin typeface="Arial" panose="020B0604020202020204" pitchFamily="34" charset="0"/>
                <a:cs typeface="Arial" panose="020B0604020202020204" pitchFamily="34" charset="0"/>
              </a:rPr>
              <a:t>Suceava</a:t>
            </a:r>
            <a:r>
              <a:rPr lang="en-US" sz="2000" dirty="0" smtClean="0">
                <a:latin typeface="Arial" panose="020B0604020202020204" pitchFamily="34" charset="0"/>
                <a:cs typeface="Arial" panose="020B0604020202020204" pitchFamily="34" charset="0"/>
              </a:rPr>
              <a:t> mountain area are satisfied with the services received and what are their preferences. In conclusion, following the analysis of the results, it is found that tourists are attracted by the beauty of the landscape by existing cultural objectives, local cuisine, hospitality of hosts, all at a lower price than in areas of great tourist interest in the country.</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8464314" y="8038005"/>
            <a:ext cx="11953329" cy="286232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latin typeface="Arial Narrow" pitchFamily="34" charset="0"/>
                <a:cs typeface="Arial" pitchFamily="34" charset="0"/>
              </a:rPr>
              <a:t>Results and Discussion</a:t>
            </a:r>
          </a:p>
          <a:p>
            <a:pPr algn="just"/>
            <a:r>
              <a:rPr lang="en-US" sz="2000" dirty="0" smtClean="0">
                <a:latin typeface="Arial" pitchFamily="34" charset="0"/>
                <a:cs typeface="Arial" pitchFamily="34" charset="0"/>
              </a:rPr>
              <a:t>This study shows that most tourists who choose </a:t>
            </a:r>
            <a:r>
              <a:rPr lang="en-US" sz="2000" dirty="0" err="1" smtClean="0">
                <a:latin typeface="Arial" pitchFamily="34" charset="0"/>
                <a:cs typeface="Arial" pitchFamily="34" charset="0"/>
              </a:rPr>
              <a:t>Suceava</a:t>
            </a:r>
            <a:r>
              <a:rPr lang="en-US" sz="2000" dirty="0" smtClean="0">
                <a:latin typeface="Arial" pitchFamily="34" charset="0"/>
                <a:cs typeface="Arial" pitchFamily="34" charset="0"/>
              </a:rPr>
              <a:t> County as a destination, reside in neighboring counties, especially in the region of Moldova. An element of attraction is the lower prices compared to other tourist areas of the country. The economic facility for granting vouchers and holiday cards in Romania makes the tourist demand increase. On the other hand, the statistical data confirm the fact that the </a:t>
            </a:r>
            <a:r>
              <a:rPr lang="en-US" sz="2000" dirty="0" err="1" smtClean="0">
                <a:latin typeface="Arial" pitchFamily="34" charset="0"/>
                <a:cs typeface="Arial" pitchFamily="34" charset="0"/>
              </a:rPr>
              <a:t>agrotourism</a:t>
            </a:r>
            <a:r>
              <a:rPr lang="en-US" sz="2000" dirty="0" smtClean="0">
                <a:latin typeface="Arial" pitchFamily="34" charset="0"/>
                <a:cs typeface="Arial" pitchFamily="34" charset="0"/>
              </a:rPr>
              <a:t> pensions from </a:t>
            </a:r>
            <a:r>
              <a:rPr lang="en-US" sz="2000" dirty="0" err="1" smtClean="0">
                <a:latin typeface="Arial" pitchFamily="34" charset="0"/>
                <a:cs typeface="Arial" pitchFamily="34" charset="0"/>
              </a:rPr>
              <a:t>Suceava</a:t>
            </a:r>
            <a:r>
              <a:rPr lang="en-US" sz="2000" dirty="0" smtClean="0">
                <a:latin typeface="Arial" pitchFamily="34" charset="0"/>
                <a:cs typeface="Arial" pitchFamily="34" charset="0"/>
              </a:rPr>
              <a:t> county increase from year to year, </a:t>
            </a:r>
            <a:r>
              <a:rPr lang="en-US" sz="2000" dirty="0" err="1" smtClean="0">
                <a:latin typeface="Arial" pitchFamily="34" charset="0"/>
                <a:cs typeface="Arial" pitchFamily="34" charset="0"/>
              </a:rPr>
              <a:t>Suceava</a:t>
            </a:r>
            <a:r>
              <a:rPr lang="en-US" sz="2000" dirty="0" smtClean="0">
                <a:latin typeface="Arial" pitchFamily="34" charset="0"/>
                <a:cs typeface="Arial" pitchFamily="34" charset="0"/>
              </a:rPr>
              <a:t> ranking in 2019 on the second place after </a:t>
            </a:r>
            <a:r>
              <a:rPr lang="en-US" sz="2000" dirty="0" err="1" smtClean="0">
                <a:latin typeface="Arial" pitchFamily="34" charset="0"/>
                <a:cs typeface="Arial" pitchFamily="34" charset="0"/>
              </a:rPr>
              <a:t>Brașov</a:t>
            </a:r>
            <a:r>
              <a:rPr lang="en-US" sz="2000" dirty="0" smtClean="0">
                <a:latin typeface="Arial" pitchFamily="34" charset="0"/>
                <a:cs typeface="Arial" pitchFamily="34" charset="0"/>
              </a:rPr>
              <a:t> county.</a:t>
            </a:r>
            <a:r>
              <a:rPr lang="ro-RO" sz="2000" dirty="0" smtClean="0">
                <a:latin typeface="Arial" pitchFamily="34" charset="0"/>
                <a:cs typeface="Arial" pitchFamily="34" charset="0"/>
              </a:rPr>
              <a:t> </a:t>
            </a:r>
            <a:r>
              <a:rPr lang="en-US" sz="2000" dirty="0" smtClean="0">
                <a:latin typeface="Arial" pitchFamily="34" charset="0"/>
                <a:cs typeface="Arial" pitchFamily="34" charset="0"/>
              </a:rPr>
              <a:t>It is confirmed that rural tourism is a growing phenomenon, but the length of stay of tourists in rural areas is on average 1-3 days.</a:t>
            </a:r>
            <a:endParaRPr lang="en-US" sz="2000" dirty="0">
              <a:latin typeface="Arial" pitchFamily="34" charset="0"/>
              <a:cs typeface="Arial" pitchFamily="34" charset="0"/>
            </a:endParaRPr>
          </a:p>
        </p:txBody>
      </p:sp>
      <p:sp>
        <p:nvSpPr>
          <p:cNvPr id="14" name="TextBox 13"/>
          <p:cNvSpPr txBox="1"/>
          <p:nvPr/>
        </p:nvSpPr>
        <p:spPr>
          <a:xfrm>
            <a:off x="549204" y="25212745"/>
            <a:ext cx="7627132" cy="440120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latin typeface="Arial Narrow" panose="020B0606020202030204" pitchFamily="34" charset="0"/>
              </a:rPr>
              <a:t>Materials and methods</a:t>
            </a:r>
          </a:p>
          <a:p>
            <a:pPr algn="just"/>
            <a:r>
              <a:rPr lang="en-US" sz="2400" dirty="0" smtClean="0">
                <a:latin typeface="Arial" pitchFamily="34" charset="0"/>
                <a:cs typeface="Arial" pitchFamily="34" charset="0"/>
              </a:rPr>
              <a:t>The methodology is based on the survey conducted on the basis of the questionnaire by the method of face-to-face interview, between September 1 and November 30, 2019.</a:t>
            </a:r>
            <a:r>
              <a:rPr lang="ro-RO" sz="2400" dirty="0" smtClean="0">
                <a:latin typeface="Arial" pitchFamily="34" charset="0"/>
                <a:cs typeface="Arial" pitchFamily="34" charset="0"/>
              </a:rPr>
              <a:t> </a:t>
            </a:r>
            <a:r>
              <a:rPr lang="en-US" sz="2400" dirty="0" smtClean="0">
                <a:latin typeface="Arial" pitchFamily="34" charset="0"/>
                <a:cs typeface="Arial" pitchFamily="34" charset="0"/>
              </a:rPr>
              <a:t>The questionnaire was anonymous in order to ensure the highest degree of sincerity of the answers and was applied to a number of 630 tourists from the mountain region of </a:t>
            </a:r>
            <a:r>
              <a:rPr lang="en-US" sz="2400" dirty="0" err="1" smtClean="0">
                <a:latin typeface="Arial" pitchFamily="34" charset="0"/>
                <a:cs typeface="Arial" pitchFamily="34" charset="0"/>
              </a:rPr>
              <a:t>Suceava</a:t>
            </a:r>
            <a:r>
              <a:rPr lang="en-US" sz="2400" dirty="0" smtClean="0">
                <a:latin typeface="Arial" pitchFamily="34" charset="0"/>
                <a:cs typeface="Arial" pitchFamily="34" charset="0"/>
              </a:rPr>
              <a:t> County.</a:t>
            </a:r>
            <a:r>
              <a:rPr lang="ro-RO" sz="2400" dirty="0" smtClean="0">
                <a:latin typeface="Arial" pitchFamily="34" charset="0"/>
                <a:cs typeface="Arial" pitchFamily="34" charset="0"/>
              </a:rPr>
              <a:t> </a:t>
            </a:r>
            <a:r>
              <a:rPr lang="en-US" sz="2400" dirty="0" smtClean="0">
                <a:latin typeface="Arial" pitchFamily="34" charset="0"/>
                <a:cs typeface="Arial" pitchFamily="34" charset="0"/>
              </a:rPr>
              <a:t>The questionnaire was made up of 11 relevant questions regarding the perception of tourists spending their holidays in the mountainous region of </a:t>
            </a:r>
            <a:r>
              <a:rPr lang="en-US" sz="2400" dirty="0" err="1" smtClean="0">
                <a:latin typeface="Arial" pitchFamily="34" charset="0"/>
                <a:cs typeface="Arial" pitchFamily="34" charset="0"/>
              </a:rPr>
              <a:t>Suceava</a:t>
            </a:r>
            <a:r>
              <a:rPr lang="en-US" sz="2400" dirty="0" smtClean="0">
                <a:latin typeface="Arial" pitchFamily="34" charset="0"/>
                <a:cs typeface="Arial" pitchFamily="34" charset="0"/>
              </a:rPr>
              <a:t> County.</a:t>
            </a:r>
            <a:endParaRPr lang="en-US" sz="2400" dirty="0">
              <a:latin typeface="Arial" pitchFamily="34" charset="0"/>
              <a:cs typeface="Arial" pitchFamily="34" charset="0"/>
            </a:endParaRPr>
          </a:p>
        </p:txBody>
      </p:sp>
      <p:sp>
        <p:nvSpPr>
          <p:cNvPr id="2" name="TextBox 1"/>
          <p:cNvSpPr txBox="1"/>
          <p:nvPr/>
        </p:nvSpPr>
        <p:spPr>
          <a:xfrm>
            <a:off x="5292800" y="755284"/>
            <a:ext cx="15298264" cy="3785652"/>
          </a:xfrm>
          <a:prstGeom prst="rect">
            <a:avLst/>
          </a:prstGeom>
          <a:noFill/>
        </p:spPr>
        <p:txBody>
          <a:bodyPr wrap="square" rtlCol="0">
            <a:spAutoFit/>
          </a:bodyPr>
          <a:lstStyle/>
          <a:p>
            <a:pPr algn="ctr"/>
            <a:r>
              <a:rPr lang="en-US" sz="6000" b="1" dirty="0" smtClean="0"/>
              <a:t>P</a:t>
            </a:r>
            <a:r>
              <a:rPr lang="ro-RO" sz="6000" b="1" dirty="0" smtClean="0"/>
              <a:t>ERCEPTION OF RURAL TOURISM FROM THE PERSPECTIVE OF TOURISTS.</a:t>
            </a:r>
          </a:p>
          <a:p>
            <a:pPr algn="ctr"/>
            <a:r>
              <a:rPr lang="en-US" sz="6000" b="1" dirty="0" smtClean="0"/>
              <a:t>C</a:t>
            </a:r>
            <a:r>
              <a:rPr lang="ro-RO" sz="6000" b="1" dirty="0" smtClean="0"/>
              <a:t>ASE STUDY MOUNTAIN AREA OF SUCEAVA COUNTY</a:t>
            </a:r>
          </a:p>
        </p:txBody>
      </p:sp>
      <p:sp>
        <p:nvSpPr>
          <p:cNvPr id="47" name="TextBox 46"/>
          <p:cNvSpPr txBox="1"/>
          <p:nvPr/>
        </p:nvSpPr>
        <p:spPr>
          <a:xfrm>
            <a:off x="692080" y="13068285"/>
            <a:ext cx="7286676" cy="36009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cap="all" dirty="0" smtClean="0">
                <a:latin typeface="Arial Narrow" pitchFamily="34" charset="0"/>
              </a:rPr>
              <a:t>Study area</a:t>
            </a:r>
            <a:endParaRPr lang="ro-RO" sz="3200" b="1" cap="all" dirty="0" smtClean="0">
              <a:latin typeface="Arial Narrow" pitchFamily="34" charset="0"/>
            </a:endParaRPr>
          </a:p>
          <a:p>
            <a:pPr algn="just"/>
            <a:r>
              <a:rPr lang="en-US" sz="2400" dirty="0" smtClean="0">
                <a:latin typeface="Arial" pitchFamily="34" charset="0"/>
                <a:cs typeface="Arial" pitchFamily="34" charset="0"/>
              </a:rPr>
              <a:t>The mountain area of ​​</a:t>
            </a:r>
            <a:r>
              <a:rPr lang="en-US" sz="2400" dirty="0" err="1" smtClean="0">
                <a:latin typeface="Arial" pitchFamily="34" charset="0"/>
                <a:cs typeface="Arial" pitchFamily="34" charset="0"/>
              </a:rPr>
              <a:t>Suceava</a:t>
            </a:r>
            <a:r>
              <a:rPr lang="en-US" sz="2400" dirty="0" smtClean="0">
                <a:latin typeface="Arial" pitchFamily="34" charset="0"/>
                <a:cs typeface="Arial" pitchFamily="34" charset="0"/>
              </a:rPr>
              <a:t> County occupies 53% of the total area of ​​the county and is an integral part of the mountains of the Eastern Carpathians</a:t>
            </a:r>
            <a:r>
              <a:rPr lang="ro-RO" sz="2400" dirty="0" smtClean="0">
                <a:latin typeface="Arial" pitchFamily="34" charset="0"/>
                <a:cs typeface="Arial" pitchFamily="34" charset="0"/>
              </a:rPr>
              <a:t>. </a:t>
            </a:r>
            <a:r>
              <a:rPr lang="en-US" sz="2400" dirty="0" smtClean="0">
                <a:latin typeface="Arial" pitchFamily="34" charset="0"/>
                <a:cs typeface="Arial" pitchFamily="34" charset="0"/>
              </a:rPr>
              <a:t>The study area overlaps the mountain region, is composed of 36 communes and includes massive and complex peaks, separated by deep valleys</a:t>
            </a:r>
            <a:r>
              <a:rPr lang="ro-RO" sz="2400" dirty="0" smtClean="0">
                <a:latin typeface="Arial" pitchFamily="34" charset="0"/>
                <a:cs typeface="Arial" pitchFamily="34" charset="0"/>
              </a:rPr>
              <a:t>.</a:t>
            </a:r>
            <a:endParaRPr lang="en-US" sz="2400" dirty="0" smtClean="0">
              <a:latin typeface="Arial" pitchFamily="34" charset="0"/>
              <a:cs typeface="Arial" pitchFamily="34" charset="0"/>
            </a:endParaRPr>
          </a:p>
          <a:p>
            <a:r>
              <a:rPr lang="en-US" sz="2800" dirty="0" smtClean="0"/>
              <a:t> </a:t>
            </a:r>
          </a:p>
          <a:p>
            <a:endParaRPr lang="mk-MK"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1120708" y="1495329"/>
            <a:ext cx="2501509" cy="2573836"/>
          </a:xfrm>
          <a:prstGeom prst="rect">
            <a:avLst/>
          </a:prstGeom>
          <a:noFill/>
          <a:ln w="25400" algn="ctr">
            <a:noFill/>
            <a:miter lim="800000"/>
            <a:headEnd/>
            <a:tailEnd/>
          </a:ln>
          <a:effectLst/>
        </p:spPr>
      </p:pic>
      <p:pic>
        <p:nvPicPr>
          <p:cNvPr id="21" name="Picture 20" descr="Z_montana_new.tif"/>
          <p:cNvPicPr/>
          <p:nvPr/>
        </p:nvPicPr>
        <p:blipFill>
          <a:blip r:embed="rId6" cstate="print"/>
          <a:stretch>
            <a:fillRect/>
          </a:stretch>
        </p:blipFill>
        <p:spPr>
          <a:xfrm>
            <a:off x="477766" y="16925937"/>
            <a:ext cx="8215370" cy="7429552"/>
          </a:xfrm>
          <a:prstGeom prst="rect">
            <a:avLst/>
          </a:prstGeom>
        </p:spPr>
      </p:pic>
      <p:sp>
        <p:nvSpPr>
          <p:cNvPr id="22" name="TextBox 21"/>
          <p:cNvSpPr txBox="1"/>
          <p:nvPr/>
        </p:nvSpPr>
        <p:spPr>
          <a:xfrm>
            <a:off x="620643" y="24426928"/>
            <a:ext cx="6786610" cy="830997"/>
          </a:xfrm>
          <a:prstGeom prst="rect">
            <a:avLst/>
          </a:prstGeom>
          <a:noFill/>
          <a:ln>
            <a:noFill/>
          </a:ln>
        </p:spPr>
        <p:txBody>
          <a:bodyPr wrap="square" rtlCol="0">
            <a:spAutoFit/>
          </a:bodyPr>
          <a:lstStyle/>
          <a:p>
            <a:pPr algn="ctr"/>
            <a:r>
              <a:rPr lang="en-US" sz="2000" b="1" dirty="0">
                <a:latin typeface="Arial" pitchFamily="34" charset="0"/>
                <a:cs typeface="Arial" pitchFamily="34" charset="0"/>
              </a:rPr>
              <a:t>Figure </a:t>
            </a:r>
            <a:r>
              <a:rPr lang="ro-RO" sz="2000" b="1" dirty="0" smtClean="0">
                <a:latin typeface="Arial" pitchFamily="34" charset="0"/>
                <a:cs typeface="Arial" pitchFamily="34" charset="0"/>
              </a:rPr>
              <a:t>1.</a:t>
            </a:r>
            <a:r>
              <a:rPr lang="ro-RO" sz="2400" b="1" i="1" dirty="0" smtClean="0">
                <a:latin typeface="Arial Body"/>
                <a:cs typeface="Arial" panose="020B0604020202020204" pitchFamily="34" charset="0"/>
              </a:rPr>
              <a:t> </a:t>
            </a:r>
            <a:r>
              <a:rPr lang="en-US" sz="2000" i="1" dirty="0" smtClean="0">
                <a:latin typeface="Arial" pitchFamily="34" charset="0"/>
                <a:cs typeface="Arial" pitchFamily="34" charset="0"/>
              </a:rPr>
              <a:t>Map of the mountain area in </a:t>
            </a:r>
            <a:r>
              <a:rPr lang="en-US" sz="2000" i="1" dirty="0" err="1" smtClean="0">
                <a:latin typeface="Arial" pitchFamily="34" charset="0"/>
                <a:cs typeface="Arial" pitchFamily="34" charset="0"/>
              </a:rPr>
              <a:t>Suceava</a:t>
            </a:r>
            <a:r>
              <a:rPr lang="en-US" sz="2000" i="1" dirty="0" smtClean="0">
                <a:latin typeface="Arial" pitchFamily="34" charset="0"/>
                <a:cs typeface="Arial" pitchFamily="34" charset="0"/>
              </a:rPr>
              <a:t> county</a:t>
            </a:r>
          </a:p>
          <a:p>
            <a:endParaRPr lang="mk-MK" sz="2400" dirty="0">
              <a:latin typeface="Arial" panose="020B0604020202020204" pitchFamily="34" charset="0"/>
              <a:cs typeface="Arial" panose="020B0604020202020204" pitchFamily="34" charset="0"/>
            </a:endParaRPr>
          </a:p>
        </p:txBody>
      </p:sp>
      <p:graphicFrame>
        <p:nvGraphicFramePr>
          <p:cNvPr id="15" name="Chart 14"/>
          <p:cNvGraphicFramePr/>
          <p:nvPr/>
        </p:nvGraphicFramePr>
        <p:xfrm>
          <a:off x="8550260" y="11496649"/>
          <a:ext cx="5643602" cy="4171960"/>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8121632" y="15425739"/>
            <a:ext cx="11953329" cy="400110"/>
          </a:xfrm>
          <a:prstGeom prst="rect">
            <a:avLst/>
          </a:prstGeom>
          <a:noFill/>
          <a:ln>
            <a:noFill/>
          </a:ln>
        </p:spPr>
        <p:txBody>
          <a:bodyPr wrap="square" rtlCol="0">
            <a:spAutoFit/>
          </a:bodyPr>
          <a:lstStyle/>
          <a:p>
            <a:r>
              <a:rPr lang="en-US" sz="2000" b="1" dirty="0" smtClean="0">
                <a:latin typeface="Arial" pitchFamily="34" charset="0"/>
                <a:cs typeface="Arial" pitchFamily="34" charset="0"/>
              </a:rPr>
              <a:t>Figure </a:t>
            </a:r>
            <a:r>
              <a:rPr lang="ro-RO" sz="2000" b="1" dirty="0" smtClean="0">
                <a:latin typeface="Arial" pitchFamily="34" charset="0"/>
                <a:cs typeface="Arial" pitchFamily="34" charset="0"/>
              </a:rPr>
              <a:t>2</a:t>
            </a:r>
            <a:r>
              <a:rPr lang="en-US" sz="2000" b="1" dirty="0" smtClean="0">
                <a:latin typeface="Arial" pitchFamily="34" charset="0"/>
                <a:cs typeface="Arial" pitchFamily="34" charset="0"/>
              </a:rPr>
              <a:t>. </a:t>
            </a:r>
            <a:r>
              <a:rPr lang="ro-RO" sz="2000" i="1" dirty="0" err="1" smtClean="0">
                <a:latin typeface="Arial" pitchFamily="34" charset="0"/>
                <a:cs typeface="Arial" pitchFamily="34" charset="0"/>
              </a:rPr>
              <a:t>Distribution</a:t>
            </a:r>
            <a:r>
              <a:rPr lang="ro-RO" sz="2000" i="1" dirty="0" smtClean="0">
                <a:latin typeface="Arial" pitchFamily="34" charset="0"/>
                <a:cs typeface="Arial" pitchFamily="34" charset="0"/>
              </a:rPr>
              <a:t> of </a:t>
            </a:r>
            <a:r>
              <a:rPr lang="ro-RO" sz="2000" i="1" dirty="0" err="1" smtClean="0">
                <a:latin typeface="Arial" pitchFamily="34" charset="0"/>
                <a:cs typeface="Arial" pitchFamily="34" charset="0"/>
              </a:rPr>
              <a:t>answers</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to</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question</a:t>
            </a:r>
            <a:r>
              <a:rPr lang="ro-RO" sz="2000" i="1" dirty="0" smtClean="0">
                <a:latin typeface="Arial" pitchFamily="34" charset="0"/>
                <a:cs typeface="Arial" pitchFamily="34" charset="0"/>
              </a:rPr>
              <a:t> no. 1</a:t>
            </a:r>
            <a:endParaRPr lang="mk-MK" sz="2000" dirty="0">
              <a:latin typeface="Arial" pitchFamily="34" charset="0"/>
              <a:cs typeface="Arial" pitchFamily="34" charset="0"/>
            </a:endParaRPr>
          </a:p>
        </p:txBody>
      </p:sp>
      <p:graphicFrame>
        <p:nvGraphicFramePr>
          <p:cNvPr id="19" name="Chart 18"/>
          <p:cNvGraphicFramePr/>
          <p:nvPr/>
        </p:nvGraphicFramePr>
        <p:xfrm>
          <a:off x="15336870" y="11496649"/>
          <a:ext cx="5429288" cy="4000528"/>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Box 19"/>
          <p:cNvSpPr txBox="1"/>
          <p:nvPr/>
        </p:nvSpPr>
        <p:spPr>
          <a:xfrm>
            <a:off x="14693928" y="15354301"/>
            <a:ext cx="6367506" cy="400110"/>
          </a:xfrm>
          <a:prstGeom prst="rect">
            <a:avLst/>
          </a:prstGeom>
          <a:noFill/>
          <a:ln>
            <a:noFill/>
          </a:ln>
        </p:spPr>
        <p:txBody>
          <a:bodyPr wrap="square" rtlCol="0">
            <a:spAutoFit/>
          </a:bodyPr>
          <a:lstStyle/>
          <a:p>
            <a:r>
              <a:rPr lang="en-US" sz="2000" b="1" dirty="0">
                <a:latin typeface="Arial" pitchFamily="34" charset="0"/>
                <a:cs typeface="Arial" pitchFamily="34" charset="0"/>
              </a:rPr>
              <a:t>Figure </a:t>
            </a:r>
            <a:r>
              <a:rPr lang="ro-RO" sz="2000" b="1" dirty="0" smtClean="0">
                <a:latin typeface="Arial" pitchFamily="34" charset="0"/>
                <a:cs typeface="Arial" pitchFamily="34" charset="0"/>
              </a:rPr>
              <a:t>3</a:t>
            </a:r>
            <a:r>
              <a:rPr lang="en-US" sz="2000" b="1" dirty="0" smtClean="0">
                <a:latin typeface="Arial" pitchFamily="34" charset="0"/>
                <a:cs typeface="Arial" pitchFamily="34" charset="0"/>
              </a:rPr>
              <a:t>. </a:t>
            </a:r>
            <a:r>
              <a:rPr lang="ro-RO" sz="2000" i="1" dirty="0" err="1" smtClean="0">
                <a:latin typeface="Arial" pitchFamily="34" charset="0"/>
                <a:cs typeface="Arial" pitchFamily="34" charset="0"/>
              </a:rPr>
              <a:t>Distribution</a:t>
            </a:r>
            <a:r>
              <a:rPr lang="ro-RO" sz="2000" i="1" dirty="0" smtClean="0">
                <a:latin typeface="Arial" pitchFamily="34" charset="0"/>
                <a:cs typeface="Arial" pitchFamily="34" charset="0"/>
              </a:rPr>
              <a:t> of </a:t>
            </a:r>
            <a:r>
              <a:rPr lang="ro-RO" sz="2000" i="1" dirty="0" err="1" smtClean="0">
                <a:latin typeface="Arial" pitchFamily="34" charset="0"/>
                <a:cs typeface="Arial" pitchFamily="34" charset="0"/>
              </a:rPr>
              <a:t>answers</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to</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question</a:t>
            </a:r>
            <a:r>
              <a:rPr lang="ro-RO" sz="2000" i="1" dirty="0" smtClean="0">
                <a:latin typeface="Arial" pitchFamily="34" charset="0"/>
                <a:cs typeface="Arial" pitchFamily="34" charset="0"/>
              </a:rPr>
              <a:t> no. 2</a:t>
            </a:r>
            <a:endParaRPr lang="mk-MK" sz="2000" dirty="0">
              <a:latin typeface="Arial" pitchFamily="34" charset="0"/>
              <a:cs typeface="Arial" pitchFamily="34" charset="0"/>
            </a:endParaRPr>
          </a:p>
        </p:txBody>
      </p:sp>
      <p:sp>
        <p:nvSpPr>
          <p:cNvPr id="23" name="TextBox 22"/>
          <p:cNvSpPr txBox="1"/>
          <p:nvPr/>
        </p:nvSpPr>
        <p:spPr>
          <a:xfrm>
            <a:off x="8050194" y="19926333"/>
            <a:ext cx="6367506" cy="400110"/>
          </a:xfrm>
          <a:prstGeom prst="rect">
            <a:avLst/>
          </a:prstGeom>
          <a:noFill/>
          <a:ln>
            <a:noFill/>
          </a:ln>
        </p:spPr>
        <p:txBody>
          <a:bodyPr wrap="square" rtlCol="0">
            <a:spAutoFit/>
          </a:bodyPr>
          <a:lstStyle/>
          <a:p>
            <a:r>
              <a:rPr lang="en-US" sz="2000" b="1" dirty="0" smtClean="0">
                <a:latin typeface="Arial" pitchFamily="34" charset="0"/>
                <a:cs typeface="Arial" pitchFamily="34" charset="0"/>
              </a:rPr>
              <a:t>Figure</a:t>
            </a:r>
            <a:r>
              <a:rPr lang="ro-RO" sz="2000" b="1" dirty="0" smtClean="0">
                <a:latin typeface="Arial" pitchFamily="34" charset="0"/>
                <a:cs typeface="Arial" pitchFamily="34" charset="0"/>
              </a:rPr>
              <a:t> 4</a:t>
            </a:r>
            <a:r>
              <a:rPr lang="en-US" sz="2000" b="1" dirty="0" smtClean="0">
                <a:latin typeface="Arial" pitchFamily="34" charset="0"/>
                <a:cs typeface="Arial" pitchFamily="34" charset="0"/>
              </a:rPr>
              <a:t>. </a:t>
            </a:r>
            <a:r>
              <a:rPr lang="ro-RO" sz="2000" i="1" dirty="0" err="1" smtClean="0">
                <a:latin typeface="Arial" pitchFamily="34" charset="0"/>
                <a:cs typeface="Arial" pitchFamily="34" charset="0"/>
              </a:rPr>
              <a:t>Distribution</a:t>
            </a:r>
            <a:r>
              <a:rPr lang="ro-RO" sz="2000" i="1" dirty="0" smtClean="0">
                <a:latin typeface="Arial" pitchFamily="34" charset="0"/>
                <a:cs typeface="Arial" pitchFamily="34" charset="0"/>
              </a:rPr>
              <a:t> of </a:t>
            </a:r>
            <a:r>
              <a:rPr lang="ro-RO" sz="2000" i="1" dirty="0" err="1" smtClean="0">
                <a:latin typeface="Arial" pitchFamily="34" charset="0"/>
                <a:cs typeface="Arial" pitchFamily="34" charset="0"/>
              </a:rPr>
              <a:t>answers</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to</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question</a:t>
            </a:r>
            <a:r>
              <a:rPr lang="ro-RO" sz="2000" i="1" dirty="0" smtClean="0">
                <a:latin typeface="Arial" pitchFamily="34" charset="0"/>
                <a:cs typeface="Arial" pitchFamily="34" charset="0"/>
              </a:rPr>
              <a:t> no. 3</a:t>
            </a:r>
            <a:endParaRPr lang="mk-MK" sz="2000" dirty="0">
              <a:latin typeface="Arial" pitchFamily="34" charset="0"/>
              <a:cs typeface="Arial" pitchFamily="34" charset="0"/>
            </a:endParaRPr>
          </a:p>
        </p:txBody>
      </p:sp>
      <p:sp>
        <p:nvSpPr>
          <p:cNvPr id="24" name="TextBox 23"/>
          <p:cNvSpPr txBox="1"/>
          <p:nvPr/>
        </p:nvSpPr>
        <p:spPr>
          <a:xfrm>
            <a:off x="14551052" y="19854895"/>
            <a:ext cx="6367506" cy="400110"/>
          </a:xfrm>
          <a:prstGeom prst="rect">
            <a:avLst/>
          </a:prstGeom>
          <a:noFill/>
          <a:ln>
            <a:noFill/>
          </a:ln>
        </p:spPr>
        <p:txBody>
          <a:bodyPr wrap="square" rtlCol="0">
            <a:spAutoFit/>
          </a:bodyPr>
          <a:lstStyle/>
          <a:p>
            <a:r>
              <a:rPr lang="en-US" sz="2000" b="1" dirty="0">
                <a:latin typeface="Arial" pitchFamily="34" charset="0"/>
                <a:cs typeface="Arial" pitchFamily="34" charset="0"/>
              </a:rPr>
              <a:t>Figure </a:t>
            </a:r>
            <a:r>
              <a:rPr lang="ro-RO" sz="2000" b="1" dirty="0" smtClean="0">
                <a:latin typeface="Arial" pitchFamily="34" charset="0"/>
                <a:cs typeface="Arial" pitchFamily="34" charset="0"/>
              </a:rPr>
              <a:t>5</a:t>
            </a:r>
            <a:r>
              <a:rPr lang="en-US" sz="2000" b="1" dirty="0" smtClean="0">
                <a:latin typeface="Arial" pitchFamily="34" charset="0"/>
                <a:cs typeface="Arial" pitchFamily="34" charset="0"/>
              </a:rPr>
              <a:t>. </a:t>
            </a:r>
            <a:r>
              <a:rPr lang="ro-RO" sz="2000" i="1" dirty="0" err="1" smtClean="0">
                <a:latin typeface="Arial" pitchFamily="34" charset="0"/>
                <a:cs typeface="Arial" pitchFamily="34" charset="0"/>
              </a:rPr>
              <a:t>Distribution</a:t>
            </a:r>
            <a:r>
              <a:rPr lang="ro-RO" sz="2000" i="1" dirty="0" smtClean="0">
                <a:latin typeface="Arial" pitchFamily="34" charset="0"/>
                <a:cs typeface="Arial" pitchFamily="34" charset="0"/>
              </a:rPr>
              <a:t> of </a:t>
            </a:r>
            <a:r>
              <a:rPr lang="ro-RO" sz="2000" i="1" dirty="0" err="1" smtClean="0">
                <a:latin typeface="Arial" pitchFamily="34" charset="0"/>
                <a:cs typeface="Arial" pitchFamily="34" charset="0"/>
              </a:rPr>
              <a:t>answers</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to</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question</a:t>
            </a:r>
            <a:r>
              <a:rPr lang="ro-RO" sz="2000" i="1" dirty="0" smtClean="0">
                <a:latin typeface="Arial" pitchFamily="34" charset="0"/>
                <a:cs typeface="Arial" pitchFamily="34" charset="0"/>
              </a:rPr>
              <a:t> no. 8</a:t>
            </a:r>
            <a:endParaRPr lang="mk-MK" sz="2000" dirty="0">
              <a:latin typeface="Arial" pitchFamily="34" charset="0"/>
              <a:cs typeface="Arial" pitchFamily="34" charset="0"/>
            </a:endParaRPr>
          </a:p>
        </p:txBody>
      </p:sp>
      <p:graphicFrame>
        <p:nvGraphicFramePr>
          <p:cNvPr id="25" name="Chart 24"/>
          <p:cNvGraphicFramePr/>
          <p:nvPr/>
        </p:nvGraphicFramePr>
        <p:xfrm>
          <a:off x="8193070" y="15925805"/>
          <a:ext cx="5715040" cy="392909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Chart 25"/>
          <p:cNvGraphicFramePr/>
          <p:nvPr/>
        </p:nvGraphicFramePr>
        <p:xfrm>
          <a:off x="14908242" y="16068681"/>
          <a:ext cx="6000792" cy="36433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7" name="Chart 26"/>
          <p:cNvGraphicFramePr/>
          <p:nvPr/>
        </p:nvGraphicFramePr>
        <p:xfrm>
          <a:off x="8907450" y="20426399"/>
          <a:ext cx="4500562" cy="3000396"/>
        </p:xfrm>
        <a:graphic>
          <a:graphicData uri="http://schemas.openxmlformats.org/drawingml/2006/chart">
            <c:chart xmlns:c="http://schemas.openxmlformats.org/drawingml/2006/chart" xmlns:r="http://schemas.openxmlformats.org/officeDocument/2006/relationships" r:id="rId11"/>
          </a:graphicData>
        </a:graphic>
      </p:graphicFrame>
      <p:sp>
        <p:nvSpPr>
          <p:cNvPr id="28" name="TextBox 27"/>
          <p:cNvSpPr txBox="1"/>
          <p:nvPr/>
        </p:nvSpPr>
        <p:spPr>
          <a:xfrm>
            <a:off x="7978756" y="23355357"/>
            <a:ext cx="6367506" cy="400110"/>
          </a:xfrm>
          <a:prstGeom prst="rect">
            <a:avLst/>
          </a:prstGeom>
          <a:noFill/>
          <a:ln>
            <a:noFill/>
          </a:ln>
        </p:spPr>
        <p:txBody>
          <a:bodyPr wrap="square" rtlCol="0">
            <a:spAutoFit/>
          </a:bodyPr>
          <a:lstStyle/>
          <a:p>
            <a:r>
              <a:rPr lang="en-US" sz="2000" b="1" dirty="0">
                <a:latin typeface="Arial" pitchFamily="34" charset="0"/>
                <a:cs typeface="Arial" pitchFamily="34" charset="0"/>
              </a:rPr>
              <a:t>Figure </a:t>
            </a:r>
            <a:r>
              <a:rPr lang="ro-RO" sz="2000" b="1" dirty="0" smtClean="0">
                <a:latin typeface="Arial" pitchFamily="34" charset="0"/>
                <a:cs typeface="Arial" pitchFamily="34" charset="0"/>
              </a:rPr>
              <a:t>6</a:t>
            </a:r>
            <a:r>
              <a:rPr lang="en-US" sz="2000" b="1" dirty="0" smtClean="0">
                <a:latin typeface="Arial" pitchFamily="34" charset="0"/>
                <a:cs typeface="Arial" pitchFamily="34" charset="0"/>
              </a:rPr>
              <a:t>. </a:t>
            </a:r>
            <a:r>
              <a:rPr lang="ro-RO" sz="2000" i="1" dirty="0" err="1" smtClean="0">
                <a:latin typeface="Arial" pitchFamily="34" charset="0"/>
                <a:cs typeface="Arial" pitchFamily="34" charset="0"/>
              </a:rPr>
              <a:t>Distribution</a:t>
            </a:r>
            <a:r>
              <a:rPr lang="ro-RO" sz="2000" i="1" dirty="0" smtClean="0">
                <a:latin typeface="Arial" pitchFamily="34" charset="0"/>
                <a:cs typeface="Arial" pitchFamily="34" charset="0"/>
              </a:rPr>
              <a:t> of </a:t>
            </a:r>
            <a:r>
              <a:rPr lang="ro-RO" sz="2000" i="1" dirty="0" err="1" smtClean="0">
                <a:latin typeface="Arial" pitchFamily="34" charset="0"/>
                <a:cs typeface="Arial" pitchFamily="34" charset="0"/>
              </a:rPr>
              <a:t>answers</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to</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question</a:t>
            </a:r>
            <a:r>
              <a:rPr lang="ro-RO" sz="2000" i="1" dirty="0" smtClean="0">
                <a:latin typeface="Arial" pitchFamily="34" charset="0"/>
                <a:cs typeface="Arial" pitchFamily="34" charset="0"/>
              </a:rPr>
              <a:t> no. 9</a:t>
            </a:r>
            <a:endParaRPr lang="mk-MK" sz="2000" dirty="0">
              <a:latin typeface="Arial" pitchFamily="34" charset="0"/>
              <a:cs typeface="Arial" pitchFamily="34" charset="0"/>
            </a:endParaRPr>
          </a:p>
        </p:txBody>
      </p:sp>
      <p:sp>
        <p:nvSpPr>
          <p:cNvPr id="29" name="TextBox 28"/>
          <p:cNvSpPr txBox="1"/>
          <p:nvPr/>
        </p:nvSpPr>
        <p:spPr>
          <a:xfrm>
            <a:off x="14622490" y="23355357"/>
            <a:ext cx="6367506" cy="400110"/>
          </a:xfrm>
          <a:prstGeom prst="rect">
            <a:avLst/>
          </a:prstGeom>
          <a:noFill/>
          <a:ln>
            <a:noFill/>
          </a:ln>
        </p:spPr>
        <p:txBody>
          <a:bodyPr wrap="square" rtlCol="0">
            <a:spAutoFit/>
          </a:bodyPr>
          <a:lstStyle/>
          <a:p>
            <a:r>
              <a:rPr lang="en-US" sz="2000" b="1" dirty="0">
                <a:latin typeface="Arial" pitchFamily="34" charset="0"/>
                <a:cs typeface="Arial" pitchFamily="34" charset="0"/>
              </a:rPr>
              <a:t>Figure </a:t>
            </a:r>
            <a:r>
              <a:rPr lang="ro-RO" sz="2000" b="1" dirty="0" smtClean="0">
                <a:latin typeface="Arial" pitchFamily="34" charset="0"/>
                <a:cs typeface="Arial" pitchFamily="34" charset="0"/>
              </a:rPr>
              <a:t>7</a:t>
            </a:r>
            <a:r>
              <a:rPr lang="en-US" sz="2000" b="1" dirty="0" smtClean="0">
                <a:latin typeface="Arial" pitchFamily="34" charset="0"/>
                <a:cs typeface="Arial" pitchFamily="34" charset="0"/>
              </a:rPr>
              <a:t>. </a:t>
            </a:r>
            <a:r>
              <a:rPr lang="ro-RO" sz="2000" i="1" dirty="0" err="1" smtClean="0">
                <a:latin typeface="Arial" pitchFamily="34" charset="0"/>
                <a:cs typeface="Arial" pitchFamily="34" charset="0"/>
              </a:rPr>
              <a:t>Distribution</a:t>
            </a:r>
            <a:r>
              <a:rPr lang="ro-RO" sz="2000" i="1" dirty="0" smtClean="0">
                <a:latin typeface="Arial" pitchFamily="34" charset="0"/>
                <a:cs typeface="Arial" pitchFamily="34" charset="0"/>
              </a:rPr>
              <a:t> of </a:t>
            </a:r>
            <a:r>
              <a:rPr lang="ro-RO" sz="2000" i="1" dirty="0" err="1" smtClean="0">
                <a:latin typeface="Arial" pitchFamily="34" charset="0"/>
                <a:cs typeface="Arial" pitchFamily="34" charset="0"/>
              </a:rPr>
              <a:t>answers</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to</a:t>
            </a:r>
            <a:r>
              <a:rPr lang="ro-RO" sz="2000" i="1" dirty="0" smtClean="0">
                <a:latin typeface="Arial" pitchFamily="34" charset="0"/>
                <a:cs typeface="Arial" pitchFamily="34" charset="0"/>
              </a:rPr>
              <a:t> </a:t>
            </a:r>
            <a:r>
              <a:rPr lang="ro-RO" sz="2000" i="1" dirty="0" err="1" smtClean="0">
                <a:latin typeface="Arial" pitchFamily="34" charset="0"/>
                <a:cs typeface="Arial" pitchFamily="34" charset="0"/>
              </a:rPr>
              <a:t>question</a:t>
            </a:r>
            <a:r>
              <a:rPr lang="ro-RO" sz="2000" i="1" dirty="0" smtClean="0">
                <a:latin typeface="Arial" pitchFamily="34" charset="0"/>
                <a:cs typeface="Arial" pitchFamily="34" charset="0"/>
              </a:rPr>
              <a:t> no. 11</a:t>
            </a:r>
            <a:endParaRPr lang="mk-MK" sz="2000" dirty="0">
              <a:latin typeface="Arial" pitchFamily="34" charset="0"/>
              <a:cs typeface="Arial" pitchFamily="34" charset="0"/>
            </a:endParaRPr>
          </a:p>
        </p:txBody>
      </p:sp>
      <p:graphicFrame>
        <p:nvGraphicFramePr>
          <p:cNvPr id="30" name="Chart 29"/>
          <p:cNvGraphicFramePr/>
          <p:nvPr/>
        </p:nvGraphicFramePr>
        <p:xfrm>
          <a:off x="14693928" y="20426399"/>
          <a:ext cx="5643570" cy="2957514"/>
        </p:xfrm>
        <a:graphic>
          <a:graphicData uri="http://schemas.openxmlformats.org/drawingml/2006/chart">
            <c:chart xmlns:c="http://schemas.openxmlformats.org/drawingml/2006/chart" xmlns:r="http://schemas.openxmlformats.org/officeDocument/2006/relationships" r:id="rId12"/>
          </a:graphicData>
        </a:graphic>
      </p:graphicFrame>
      <p:sp>
        <p:nvSpPr>
          <p:cNvPr id="31" name="TextBox 30"/>
          <p:cNvSpPr txBox="1"/>
          <p:nvPr/>
        </p:nvSpPr>
        <p:spPr>
          <a:xfrm>
            <a:off x="8836012" y="28070265"/>
            <a:ext cx="12215898" cy="193899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ro-RO" sz="4000" b="1" dirty="0" smtClean="0">
                <a:latin typeface="Arial Narrow" pitchFamily="34" charset="0"/>
                <a:cs typeface="Arial" panose="020B0604020202020204" pitchFamily="34" charset="0"/>
              </a:rPr>
              <a:t>Selective </a:t>
            </a:r>
            <a:r>
              <a:rPr lang="ro-RO" sz="4000" b="1" dirty="0" err="1" smtClean="0">
                <a:latin typeface="Arial Narrow" pitchFamily="34" charset="0"/>
                <a:cs typeface="Arial" panose="020B0604020202020204" pitchFamily="34" charset="0"/>
              </a:rPr>
              <a:t>References</a:t>
            </a:r>
            <a:endParaRPr lang="ro-RO" sz="4000" b="1" dirty="0" smtClean="0">
              <a:latin typeface="Arial Narrow" pitchFamily="34" charset="0"/>
              <a:cs typeface="Arial" panose="020B0604020202020204" pitchFamily="34" charset="0"/>
            </a:endParaRPr>
          </a:p>
          <a:p>
            <a:pPr algn="just"/>
            <a:r>
              <a:rPr lang="en-US" sz="2000" dirty="0" err="1" smtClean="0">
                <a:latin typeface="Arial" pitchFamily="34" charset="0"/>
                <a:cs typeface="Arial" pitchFamily="34" charset="0"/>
              </a:rPr>
              <a:t>Cândea</a:t>
            </a:r>
            <a:r>
              <a:rPr lang="en-US" sz="2000" dirty="0" smtClean="0">
                <a:latin typeface="Arial" pitchFamily="34" charset="0"/>
                <a:cs typeface="Arial" pitchFamily="34" charset="0"/>
              </a:rPr>
              <a:t>, M. </a:t>
            </a:r>
            <a:r>
              <a:rPr lang="en-US" sz="2000" dirty="0" err="1" smtClean="0">
                <a:latin typeface="Arial" pitchFamily="34" charset="0"/>
                <a:cs typeface="Arial" pitchFamily="34" charset="0"/>
              </a:rPr>
              <a:t>Potențialul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turistic</a:t>
            </a:r>
            <a:r>
              <a:rPr lang="en-US" sz="2000" dirty="0" smtClean="0">
                <a:latin typeface="Arial" pitchFamily="34" charset="0"/>
                <a:cs typeface="Arial" pitchFamily="34" charset="0"/>
              </a:rPr>
              <a:t> al </a:t>
            </a:r>
            <a:r>
              <a:rPr lang="en-US" sz="2000" dirty="0" err="1" smtClean="0">
                <a:latin typeface="Arial" pitchFamily="34" charset="0"/>
                <a:cs typeface="Arial" pitchFamily="34" charset="0"/>
              </a:rPr>
              <a:t>României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Editura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Universitară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București</a:t>
            </a:r>
            <a:r>
              <a:rPr lang="en-US" sz="2000" dirty="0" smtClean="0">
                <a:latin typeface="Arial" pitchFamily="34" charset="0"/>
                <a:cs typeface="Arial" pitchFamily="34" charset="0"/>
              </a:rPr>
              <a:t>, 2006, pp</a:t>
            </a:r>
            <a:r>
              <a:rPr lang="ro-RO" sz="2000" dirty="0" smtClean="0">
                <a:latin typeface="Arial" pitchFamily="34" charset="0"/>
                <a:cs typeface="Arial" pitchFamily="34" charset="0"/>
              </a:rPr>
              <a:t>.</a:t>
            </a:r>
            <a:r>
              <a:rPr lang="en-US" sz="2000" dirty="0" smtClean="0">
                <a:latin typeface="Arial" pitchFamily="34" charset="0"/>
                <a:cs typeface="Arial" pitchFamily="34" charset="0"/>
              </a:rPr>
              <a:t> 15.</a:t>
            </a:r>
          </a:p>
          <a:p>
            <a:pPr algn="just"/>
            <a:r>
              <a:rPr lang="en-US" sz="2000" dirty="0" err="1" smtClean="0">
                <a:latin typeface="Arial" pitchFamily="34" charset="0"/>
                <a:cs typeface="Arial" pitchFamily="34" charset="0"/>
              </a:rPr>
              <a:t>Gogonea</a:t>
            </a:r>
            <a:r>
              <a:rPr lang="en-US" sz="2000" dirty="0" smtClean="0">
                <a:latin typeface="Arial" pitchFamily="34" charset="0"/>
                <a:cs typeface="Arial" pitchFamily="34" charset="0"/>
              </a:rPr>
              <a:t> M., R. </a:t>
            </a:r>
            <a:r>
              <a:rPr lang="en-US" sz="2000" dirty="0" err="1" smtClean="0">
                <a:latin typeface="Arial" pitchFamily="34" charset="0"/>
                <a:cs typeface="Arial" pitchFamily="34" charset="0"/>
              </a:rPr>
              <a:t>Posibilități</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integrare</a:t>
            </a:r>
            <a:r>
              <a:rPr lang="en-US" sz="2000" dirty="0" smtClean="0">
                <a:latin typeface="Arial" pitchFamily="34" charset="0"/>
                <a:cs typeface="Arial" pitchFamily="34" charset="0"/>
              </a:rPr>
              <a:t> a </a:t>
            </a:r>
            <a:r>
              <a:rPr lang="en-US" sz="2000" dirty="0" err="1" smtClean="0">
                <a:latin typeface="Arial" pitchFamily="34" charset="0"/>
                <a:cs typeface="Arial" pitchFamily="34" charset="0"/>
              </a:rPr>
              <a:t>produsului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turistic</a:t>
            </a:r>
            <a:r>
              <a:rPr lang="en-US" sz="2000" dirty="0" smtClean="0">
                <a:latin typeface="Arial" pitchFamily="34" charset="0"/>
                <a:cs typeface="Arial" pitchFamily="34" charset="0"/>
              </a:rPr>
              <a:t> rural </a:t>
            </a:r>
            <a:r>
              <a:rPr lang="en-US" sz="2000" dirty="0" err="1" smtClean="0">
                <a:latin typeface="Arial" pitchFamily="34" charset="0"/>
                <a:cs typeface="Arial" pitchFamily="34" charset="0"/>
              </a:rPr>
              <a:t>pe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piața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turistică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europeană</a:t>
            </a:r>
            <a:r>
              <a:rPr lang="en-US" sz="2000" dirty="0" smtClean="0">
                <a:latin typeface="Arial" pitchFamily="34" charset="0"/>
                <a:cs typeface="Arial" pitchFamily="34" charset="0"/>
              </a:rPr>
              <a:t>, in Journal of Tourism, No. 3, 2007, pp. 29-35.</a:t>
            </a:r>
          </a:p>
          <a:p>
            <a:pPr algn="just"/>
            <a:r>
              <a:rPr lang="ro-RO" sz="2000" dirty="0" err="1" smtClean="0">
                <a:latin typeface="Arial" pitchFamily="34" charset="0"/>
                <a:cs typeface="Arial" pitchFamily="34" charset="0"/>
              </a:rPr>
              <a:t>Miftode</a:t>
            </a:r>
            <a:r>
              <a:rPr lang="ro-RO" sz="2000" dirty="0" smtClean="0">
                <a:latin typeface="Arial" pitchFamily="34" charset="0"/>
                <a:cs typeface="Arial" pitchFamily="34" charset="0"/>
              </a:rPr>
              <a:t>, V. Metodologia sociologică, Editura </a:t>
            </a:r>
            <a:r>
              <a:rPr lang="ro-RO" sz="2000" dirty="0" err="1" smtClean="0">
                <a:latin typeface="Arial" pitchFamily="34" charset="0"/>
                <a:cs typeface="Arial" pitchFamily="34" charset="0"/>
              </a:rPr>
              <a:t>Porto-Franco</a:t>
            </a:r>
            <a:r>
              <a:rPr lang="ro-RO" sz="2000" dirty="0" smtClean="0">
                <a:latin typeface="Arial" pitchFamily="34" charset="0"/>
                <a:cs typeface="Arial" pitchFamily="34" charset="0"/>
              </a:rPr>
              <a:t>, </a:t>
            </a:r>
            <a:r>
              <a:rPr lang="ro-RO" sz="2000" dirty="0" err="1" smtClean="0">
                <a:latin typeface="Arial" pitchFamily="34" charset="0"/>
                <a:cs typeface="Arial" pitchFamily="34" charset="0"/>
              </a:rPr>
              <a:t>Galați</a:t>
            </a:r>
            <a:r>
              <a:rPr lang="ro-RO" sz="2000" dirty="0" smtClean="0">
                <a:latin typeface="Arial" pitchFamily="34" charset="0"/>
                <a:cs typeface="Arial" pitchFamily="34" charset="0"/>
              </a:rPr>
              <a:t>, 1995, pp.250-291</a:t>
            </a:r>
            <a:endParaRPr lang="en-US" sz="2000" dirty="0" smtClean="0">
              <a:latin typeface="Arial" pitchFamily="34" charset="0"/>
              <a:cs typeface="Arial" pitchFamily="34" charset="0"/>
            </a:endParaRPr>
          </a:p>
        </p:txBody>
      </p:sp>
    </p:spTree>
    <p:extLst>
      <p:ext uri="{BB962C8B-B14F-4D97-AF65-F5344CB8AC3E}">
        <p14:creationId xmlns="" xmlns:p14="http://schemas.microsoft.com/office/powerpoint/2010/main" val="131991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770</Words>
  <Application>Microsoft Office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Geobalcanica Society</dc:creator>
  <cp:keywords>poster template</cp:keywords>
  <cp:lastModifiedBy>Dana</cp:lastModifiedBy>
  <cp:revision>69</cp:revision>
  <dcterms:created xsi:type="dcterms:W3CDTF">2013-02-11T11:53:56Z</dcterms:created>
  <dcterms:modified xsi:type="dcterms:W3CDTF">2020-04-29T16:38:34Z</dcterms:modified>
</cp:coreProperties>
</file>