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41FF"/>
    <a:srgbClr val="FF2121"/>
    <a:srgbClr val="8080F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a:p>
        </p:txBody>
      </p:sp>
      <p:sp>
        <p:nvSpPr>
          <p:cNvPr id="4" name="Espace réservé de la date 3"/>
          <p:cNvSpPr>
            <a:spLocks noGrp="1"/>
          </p:cNvSpPr>
          <p:nvPr>
            <p:ph type="dt" sz="half" idx="10"/>
          </p:nvPr>
        </p:nvSpPr>
        <p:spPr/>
        <p:txBody>
          <a:bodyPr/>
          <a:lstStyle/>
          <a:p>
            <a:fld id="{0EDA65C7-8CB4-4A72-B07F-97F03B3F5203}" type="datetimeFigureOut">
              <a:rPr lang="en-US" smtClean="0"/>
              <a:t>5/3/2020</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2689761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0EDA65C7-8CB4-4A72-B07F-97F03B3F5203}" type="datetimeFigureOut">
              <a:rPr lang="en-US" smtClean="0"/>
              <a:t>5/3/2020</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2591311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0EDA65C7-8CB4-4A72-B07F-97F03B3F5203}" type="datetimeFigureOut">
              <a:rPr lang="en-US" smtClean="0"/>
              <a:t>5/3/2020</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322529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0EDA65C7-8CB4-4A72-B07F-97F03B3F5203}" type="datetimeFigureOut">
              <a:rPr lang="en-US" smtClean="0"/>
              <a:t>5/3/2020</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2077742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0EDA65C7-8CB4-4A72-B07F-97F03B3F5203}" type="datetimeFigureOut">
              <a:rPr lang="en-US" smtClean="0"/>
              <a:t>5/3/2020</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200233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0EDA65C7-8CB4-4A72-B07F-97F03B3F5203}" type="datetimeFigureOut">
              <a:rPr lang="en-US" smtClean="0"/>
              <a:t>5/3/2020</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3478418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0EDA65C7-8CB4-4A72-B07F-97F03B3F5203}" type="datetimeFigureOut">
              <a:rPr lang="en-US" smtClean="0"/>
              <a:t>5/3/2020</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1243245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0EDA65C7-8CB4-4A72-B07F-97F03B3F5203}" type="datetimeFigureOut">
              <a:rPr lang="en-US" smtClean="0"/>
              <a:t>5/3/2020</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84423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EDA65C7-8CB4-4A72-B07F-97F03B3F5203}" type="datetimeFigureOut">
              <a:rPr lang="en-US" smtClean="0"/>
              <a:t>5/3/2020</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1478633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0EDA65C7-8CB4-4A72-B07F-97F03B3F5203}" type="datetimeFigureOut">
              <a:rPr lang="en-US" smtClean="0"/>
              <a:t>5/3/2020</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423673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0EDA65C7-8CB4-4A72-B07F-97F03B3F5203}" type="datetimeFigureOut">
              <a:rPr lang="en-US" smtClean="0"/>
              <a:t>5/3/2020</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EE32941-A0AA-4E3F-8293-4EB9A3165233}" type="slidenum">
              <a:rPr lang="en-US" smtClean="0"/>
              <a:t>‹N°›</a:t>
            </a:fld>
            <a:endParaRPr lang="en-US"/>
          </a:p>
        </p:txBody>
      </p:sp>
    </p:spTree>
    <p:extLst>
      <p:ext uri="{BB962C8B-B14F-4D97-AF65-F5344CB8AC3E}">
        <p14:creationId xmlns:p14="http://schemas.microsoft.com/office/powerpoint/2010/main" val="1627811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A65C7-8CB4-4A72-B07F-97F03B3F5203}" type="datetimeFigureOut">
              <a:rPr lang="en-US" smtClean="0"/>
              <a:t>5/3/2020</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32941-A0AA-4E3F-8293-4EB9A3165233}" type="slidenum">
              <a:rPr lang="en-US" smtClean="0"/>
              <a:t>‹N°›</a:t>
            </a:fld>
            <a:endParaRPr lang="en-US"/>
          </a:p>
        </p:txBody>
      </p:sp>
    </p:spTree>
    <p:extLst>
      <p:ext uri="{BB962C8B-B14F-4D97-AF65-F5344CB8AC3E}">
        <p14:creationId xmlns:p14="http://schemas.microsoft.com/office/powerpoint/2010/main" val="373381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google.com/maps/@44.8235659,6.1525872,1027m/data=!3m1!1e3"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29/2019JF005416" TargetMode="External"/><Relationship Id="rId2" Type="http://schemas.openxmlformats.org/officeDocument/2006/relationships/hyperlink" Target="https://doi.org/10.1029/2011GL050255"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hyperlink" Target="https://doi.org/10.1002/2014JF003201" TargetMode="External"/><Relationship Id="rId4" Type="http://schemas.openxmlformats.org/officeDocument/2006/relationships/hyperlink" Target="https://doi.org/10.1016/j.geomorph.2019.10687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3098"/>
            <a:ext cx="10515600" cy="1325563"/>
          </a:xfrm>
        </p:spPr>
        <p:txBody>
          <a:bodyPr>
            <a:normAutofit/>
          </a:bodyPr>
          <a:lstStyle/>
          <a:p>
            <a:r>
              <a:rPr lang="en-US" sz="3600" b="1" dirty="0" err="1" smtClean="0">
                <a:latin typeface="+mn-lt"/>
              </a:rPr>
              <a:t>Séveraisse</a:t>
            </a:r>
            <a:r>
              <a:rPr lang="en-US" sz="3600" b="1" dirty="0" smtClean="0">
                <a:latin typeface="+mn-lt"/>
              </a:rPr>
              <a:t> River flood October 2020</a:t>
            </a:r>
            <a:endParaRPr lang="en-US" sz="3600" b="1" dirty="0">
              <a:latin typeface="+mn-lt"/>
            </a:endParaRPr>
          </a:p>
        </p:txBody>
      </p:sp>
      <p:sp>
        <p:nvSpPr>
          <p:cNvPr id="3" name="Content Placeholder 2"/>
          <p:cNvSpPr>
            <a:spLocks noGrp="1"/>
          </p:cNvSpPr>
          <p:nvPr>
            <p:ph idx="1"/>
          </p:nvPr>
        </p:nvSpPr>
        <p:spPr/>
        <p:txBody>
          <a:bodyPr>
            <a:normAutofit fontScale="85000" lnSpcReduction="20000"/>
          </a:bodyPr>
          <a:lstStyle/>
          <a:p>
            <a:pPr marL="0" indent="0">
              <a:buNone/>
            </a:pPr>
            <a:endParaRPr lang="en-US" dirty="0" smtClean="0"/>
          </a:p>
          <a:p>
            <a:pPr marL="0" indent="0">
              <a:buNone/>
            </a:pPr>
            <a:endParaRPr lang="en-US" dirty="0" smtClean="0"/>
          </a:p>
          <a:p>
            <a:pPr marL="0" indent="0">
              <a:buNone/>
            </a:pPr>
            <a:r>
              <a:rPr lang="fr-CH" sz="3300" b="1" dirty="0" smtClean="0"/>
              <a:t>Time-lapse </a:t>
            </a:r>
            <a:r>
              <a:rPr lang="en-US" sz="3300" b="1" dirty="0" smtClean="0"/>
              <a:t>sequence</a:t>
            </a:r>
            <a:r>
              <a:rPr lang="fr-CH" sz="3300" b="1" dirty="0" smtClean="0"/>
              <a:t> </a:t>
            </a:r>
          </a:p>
          <a:p>
            <a:pPr marL="0" indent="0">
              <a:buNone/>
            </a:pPr>
            <a:r>
              <a:rPr lang="fr-CH" sz="3300" b="1" dirty="0" smtClean="0"/>
              <a:t>and </a:t>
            </a:r>
            <a:r>
              <a:rPr lang="fr-CH" sz="3300" b="1" dirty="0" err="1" smtClean="0"/>
              <a:t>supporting</a:t>
            </a:r>
            <a:r>
              <a:rPr lang="fr-CH" sz="3300" b="1" dirty="0" smtClean="0"/>
              <a:t> information</a:t>
            </a:r>
          </a:p>
          <a:p>
            <a:pPr marL="0" indent="0">
              <a:buNone/>
            </a:pPr>
            <a:endParaRPr lang="fr-CH" sz="3300" dirty="0" smtClean="0"/>
          </a:p>
          <a:p>
            <a:pPr marL="0" indent="0">
              <a:buNone/>
            </a:pPr>
            <a:endParaRPr lang="fr-CH" sz="3300" dirty="0" smtClean="0"/>
          </a:p>
          <a:p>
            <a:pPr marL="0" indent="0">
              <a:buNone/>
            </a:pPr>
            <a:r>
              <a:rPr lang="en-US" sz="2100" b="1" dirty="0" smtClean="0"/>
              <a:t>Maarten Bakker, </a:t>
            </a:r>
            <a:r>
              <a:rPr lang="en-US" sz="2100" dirty="0" err="1" smtClean="0"/>
              <a:t>Florent</a:t>
            </a:r>
            <a:r>
              <a:rPr lang="en-US" sz="2100" dirty="0" smtClean="0"/>
              <a:t> </a:t>
            </a:r>
            <a:r>
              <a:rPr lang="en-US" sz="2100" dirty="0" err="1" smtClean="0"/>
              <a:t>Gimbert</a:t>
            </a:r>
            <a:r>
              <a:rPr lang="en-US" sz="2100" dirty="0" smtClean="0"/>
              <a:t>, </a:t>
            </a:r>
            <a:r>
              <a:rPr lang="en-US" sz="2100" dirty="0"/>
              <a:t>Clément </a:t>
            </a:r>
            <a:r>
              <a:rPr lang="en-US" sz="2100" dirty="0" smtClean="0"/>
              <a:t>Misset, </a:t>
            </a:r>
          </a:p>
          <a:p>
            <a:pPr marL="0" indent="0">
              <a:buNone/>
            </a:pPr>
            <a:r>
              <a:rPr lang="en-US" sz="2100" dirty="0" smtClean="0"/>
              <a:t>Laurent </a:t>
            </a:r>
            <a:r>
              <a:rPr lang="en-US" sz="2100" dirty="0" err="1" smtClean="0"/>
              <a:t>Borgniet</a:t>
            </a:r>
            <a:r>
              <a:rPr lang="en-US" sz="2100" dirty="0" smtClean="0"/>
              <a:t>, </a:t>
            </a:r>
            <a:r>
              <a:rPr lang="en-US" sz="2100" dirty="0"/>
              <a:t>and Alain </a:t>
            </a:r>
            <a:r>
              <a:rPr lang="en-US" sz="2100" dirty="0" err="1" smtClean="0"/>
              <a:t>Recking</a:t>
            </a:r>
            <a:endParaRPr lang="en-US" sz="2100" dirty="0" smtClean="0"/>
          </a:p>
          <a:p>
            <a:pPr marL="0" indent="0">
              <a:buNone/>
            </a:pPr>
            <a:endParaRPr lang="en-US" sz="2100" dirty="0" smtClean="0"/>
          </a:p>
          <a:p>
            <a:pPr marL="0" indent="0">
              <a:buNone/>
            </a:pPr>
            <a:endParaRPr lang="en-US" sz="2100" dirty="0"/>
          </a:p>
          <a:p>
            <a:pPr marL="0" indent="0">
              <a:buNone/>
            </a:pPr>
            <a:r>
              <a:rPr lang="en-US" sz="2100" dirty="0" smtClean="0"/>
              <a:t>EGU General Assembly 2020 - display</a:t>
            </a:r>
          </a:p>
          <a:p>
            <a:pPr marL="0" indent="0">
              <a:buNone/>
            </a:pPr>
            <a:r>
              <a:rPr lang="fr-CH" sz="2100" dirty="0"/>
              <a:t>https://doi.org/10.5194/egusphere-egu2020-13821</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61899" b="34096"/>
          <a:stretch/>
        </p:blipFill>
        <p:spPr>
          <a:xfrm>
            <a:off x="7210394" y="6189450"/>
            <a:ext cx="1484229" cy="413763"/>
          </a:xfrm>
          <a:prstGeom prst="rect">
            <a:avLst/>
          </a:prstGeom>
        </p:spPr>
      </p:pic>
      <p:pic>
        <p:nvPicPr>
          <p:cNvPr id="2054"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6582" y="5636569"/>
            <a:ext cx="917787" cy="91778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4"/>
          <a:stretch>
            <a:fillRect/>
          </a:stretch>
        </p:blipFill>
        <p:spPr>
          <a:xfrm>
            <a:off x="7210394" y="5607694"/>
            <a:ext cx="1701056" cy="483458"/>
          </a:xfrm>
          <a:prstGeom prst="rect">
            <a:avLst/>
          </a:prstGeom>
        </p:spPr>
      </p:pic>
      <p:pic>
        <p:nvPicPr>
          <p:cNvPr id="9" name="Image 8"/>
          <p:cNvPicPr>
            <a:picLocks noChangeAspect="1"/>
          </p:cNvPicPr>
          <p:nvPr/>
        </p:nvPicPr>
        <p:blipFill>
          <a:blip r:embed="rId5"/>
          <a:stretch>
            <a:fillRect/>
          </a:stretch>
        </p:blipFill>
        <p:spPr>
          <a:xfrm>
            <a:off x="10248914" y="5595513"/>
            <a:ext cx="1727398" cy="1049027"/>
          </a:xfrm>
          <a:prstGeom prst="rect">
            <a:avLst/>
          </a:prstGeom>
        </p:spPr>
      </p:pic>
      <p:pic>
        <p:nvPicPr>
          <p:cNvPr id="4" name="Image 3"/>
          <p:cNvPicPr>
            <a:picLocks noChangeAspect="1"/>
          </p:cNvPicPr>
          <p:nvPr/>
        </p:nvPicPr>
        <p:blipFill>
          <a:blip r:embed="rId6"/>
          <a:stretch>
            <a:fillRect/>
          </a:stretch>
        </p:blipFill>
        <p:spPr>
          <a:xfrm>
            <a:off x="7278096" y="2155944"/>
            <a:ext cx="4594757" cy="2979946"/>
          </a:xfrm>
          <a:prstGeom prst="rect">
            <a:avLst/>
          </a:prstGeom>
        </p:spPr>
      </p:pic>
      <p:pic>
        <p:nvPicPr>
          <p:cNvPr id="1026" name="Picture 2" descr="https://egu2020.eu/cc_by_logo_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365" y="6242986"/>
            <a:ext cx="876564" cy="30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332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9" y="-279686"/>
            <a:ext cx="12151462" cy="7912386"/>
          </a:xfrm>
          <a:prstGeom prst="rect">
            <a:avLst/>
          </a:prstGeom>
        </p:spPr>
      </p:pic>
    </p:spTree>
    <p:extLst>
      <p:ext uri="{BB962C8B-B14F-4D97-AF65-F5344CB8AC3E}">
        <p14:creationId xmlns:p14="http://schemas.microsoft.com/office/powerpoint/2010/main" val="3512122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19668" y="583334"/>
            <a:ext cx="8222732" cy="4351338"/>
          </a:xfrm>
        </p:spPr>
        <p:txBody>
          <a:bodyPr>
            <a:normAutofit/>
          </a:bodyPr>
          <a:lstStyle/>
          <a:p>
            <a:pPr marL="0" indent="0">
              <a:buNone/>
            </a:pPr>
            <a:r>
              <a:rPr lang="en-US" sz="2000" dirty="0" smtClean="0"/>
              <a:t>The </a:t>
            </a:r>
            <a:r>
              <a:rPr lang="en-US" sz="2000" dirty="0" err="1" smtClean="0"/>
              <a:t>Séveraisse</a:t>
            </a:r>
            <a:r>
              <a:rPr lang="en-US" sz="2000" dirty="0" smtClean="0"/>
              <a:t> River in an Alpine river that lies in the French Alps. We are studying a 600 m long and up to 90 m wide braided section (</a:t>
            </a:r>
            <a:r>
              <a:rPr lang="en-US" sz="2000" dirty="0" smtClean="0">
                <a:hlinkClick r:id="rId2"/>
              </a:rPr>
              <a:t>Google </a:t>
            </a:r>
            <a:r>
              <a:rPr lang="en-US" sz="2000" dirty="0">
                <a:hlinkClick r:id="rId2"/>
              </a:rPr>
              <a:t>Maps</a:t>
            </a:r>
            <a:r>
              <a:rPr lang="en-US" sz="2000" dirty="0" smtClean="0"/>
              <a:t>). </a:t>
            </a:r>
          </a:p>
          <a:p>
            <a:pPr marL="0" indent="0">
              <a:buNone/>
            </a:pPr>
            <a:r>
              <a:rPr lang="en-US" sz="2000" dirty="0" smtClean="0"/>
              <a:t>In the period 20-23 October 2019, there was a flood with an estimated return time of 50 years (based on a 50-year record). The flood was recorded by a time-lapse camera (only day-time images) and a bank-side geophone that was installed at the downstream end of the reach.</a:t>
            </a:r>
          </a:p>
        </p:txBody>
      </p:sp>
      <p:pic>
        <p:nvPicPr>
          <p:cNvPr id="6" name="Picture 13" descr="\\marella\users\maarten.bakker\Private\Timelapse\installation\IMG_538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434100" y="894691"/>
            <a:ext cx="2490137" cy="1867422"/>
          </a:xfrm>
          <a:prstGeom prst="rect">
            <a:avLst/>
          </a:prstGeom>
          <a:noFill/>
          <a:ln>
            <a:noFill/>
          </a:ln>
        </p:spPr>
      </p:pic>
      <p:sp>
        <p:nvSpPr>
          <p:cNvPr id="13" name="ZoneTexte 12"/>
          <p:cNvSpPr txBox="1"/>
          <p:nvPr/>
        </p:nvSpPr>
        <p:spPr>
          <a:xfrm>
            <a:off x="7708900" y="3107057"/>
            <a:ext cx="4019143" cy="646331"/>
          </a:xfrm>
          <a:prstGeom prst="rect">
            <a:avLst/>
          </a:prstGeom>
          <a:noFill/>
        </p:spPr>
        <p:txBody>
          <a:bodyPr wrap="square" rtlCol="0">
            <a:spAutoFit/>
          </a:bodyPr>
          <a:lstStyle/>
          <a:p>
            <a:r>
              <a:rPr lang="en-US" dirty="0" smtClean="0">
                <a:solidFill>
                  <a:schemeClr val="bg1">
                    <a:lumMod val="50000"/>
                  </a:schemeClr>
                </a:solidFill>
              </a:rPr>
              <a:t>The time-lapse </a:t>
            </a:r>
            <a:r>
              <a:rPr lang="en-US" dirty="0">
                <a:solidFill>
                  <a:schemeClr val="bg1">
                    <a:lumMod val="50000"/>
                  </a:schemeClr>
                </a:solidFill>
              </a:rPr>
              <a:t>camera was installed on </a:t>
            </a:r>
            <a:r>
              <a:rPr lang="en-US" dirty="0" smtClean="0">
                <a:solidFill>
                  <a:schemeClr val="bg1">
                    <a:lumMod val="50000"/>
                  </a:schemeClr>
                </a:solidFill>
              </a:rPr>
              <a:t>a rocky outcrop ~70 </a:t>
            </a:r>
            <a:r>
              <a:rPr lang="en-US" dirty="0">
                <a:solidFill>
                  <a:schemeClr val="bg1">
                    <a:lumMod val="50000"/>
                  </a:schemeClr>
                </a:solidFill>
              </a:rPr>
              <a:t>m above the channel</a:t>
            </a:r>
          </a:p>
        </p:txBody>
      </p:sp>
      <p:pic>
        <p:nvPicPr>
          <p:cNvPr id="14" name="Image 13"/>
          <p:cNvPicPr>
            <a:picLocks noChangeAspect="1"/>
          </p:cNvPicPr>
          <p:nvPr/>
        </p:nvPicPr>
        <p:blipFill>
          <a:blip r:embed="rId4"/>
          <a:stretch>
            <a:fillRect/>
          </a:stretch>
        </p:blipFill>
        <p:spPr>
          <a:xfrm>
            <a:off x="450908" y="2890520"/>
            <a:ext cx="5891933" cy="3821234"/>
          </a:xfrm>
          <a:prstGeom prst="rect">
            <a:avLst/>
          </a:prstGeom>
        </p:spPr>
      </p:pic>
      <p:sp>
        <p:nvSpPr>
          <p:cNvPr id="16" name="Flèche vers le bas 15"/>
          <p:cNvSpPr/>
          <p:nvPr/>
        </p:nvSpPr>
        <p:spPr>
          <a:xfrm>
            <a:off x="6050280" y="4442162"/>
            <a:ext cx="304800" cy="416560"/>
          </a:xfrm>
          <a:prstGeom prst="downArrow">
            <a:avLst/>
          </a:prstGeom>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281531" y="4268254"/>
            <a:ext cx="609013" cy="369332"/>
          </a:xfrm>
          <a:prstGeom prst="rect">
            <a:avLst/>
          </a:prstGeom>
        </p:spPr>
        <p:txBody>
          <a:bodyPr wrap="none">
            <a:spAutoFit/>
          </a:bodyPr>
          <a:lstStyle/>
          <a:p>
            <a:r>
              <a:rPr lang="en-US" b="1" dirty="0" smtClean="0">
                <a:solidFill>
                  <a:srgbClr val="5B9BD5"/>
                </a:solidFill>
              </a:rPr>
              <a:t>flow</a:t>
            </a:r>
            <a:endParaRPr lang="en-US" b="1" dirty="0">
              <a:solidFill>
                <a:srgbClr val="5B9BD5"/>
              </a:solidFill>
            </a:endParaRPr>
          </a:p>
        </p:txBody>
      </p:sp>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6908" y="4453636"/>
            <a:ext cx="2470709" cy="1853032"/>
          </a:xfrm>
          <a:prstGeom prst="rect">
            <a:avLst/>
          </a:prstGeom>
        </p:spPr>
      </p:pic>
      <p:sp>
        <p:nvSpPr>
          <p:cNvPr id="2" name="Rectangle 1"/>
          <p:cNvSpPr/>
          <p:nvPr/>
        </p:nvSpPr>
        <p:spPr>
          <a:xfrm>
            <a:off x="7695800" y="4044748"/>
            <a:ext cx="6096000" cy="369332"/>
          </a:xfrm>
          <a:prstGeom prst="rect">
            <a:avLst/>
          </a:prstGeom>
        </p:spPr>
        <p:txBody>
          <a:bodyPr>
            <a:spAutoFit/>
          </a:bodyPr>
          <a:lstStyle/>
          <a:p>
            <a:r>
              <a:rPr lang="en-US" dirty="0" smtClean="0">
                <a:solidFill>
                  <a:schemeClr val="bg1">
                    <a:lumMod val="50000"/>
                  </a:schemeClr>
                </a:solidFill>
              </a:rPr>
              <a:t>Geophone, logger and GPS that was used</a:t>
            </a:r>
            <a:endParaRPr lang="en-US" dirty="0">
              <a:solidFill>
                <a:schemeClr val="bg1">
                  <a:lumMod val="50000"/>
                </a:schemeClr>
              </a:solidFill>
            </a:endParaRPr>
          </a:p>
        </p:txBody>
      </p:sp>
    </p:spTree>
    <p:extLst>
      <p:ext uri="{BB962C8B-B14F-4D97-AF65-F5344CB8AC3E}">
        <p14:creationId xmlns:p14="http://schemas.microsoft.com/office/powerpoint/2010/main" val="356039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19668" y="583334"/>
            <a:ext cx="5479532" cy="6048472"/>
          </a:xfrm>
        </p:spPr>
        <p:txBody>
          <a:bodyPr>
            <a:normAutofit/>
          </a:bodyPr>
          <a:lstStyle/>
          <a:p>
            <a:pPr marL="0" indent="0">
              <a:buNone/>
            </a:pPr>
            <a:r>
              <a:rPr lang="en-US" sz="2000" dirty="0" smtClean="0"/>
              <a:t>From the measured seismic power (bottom inset time-lapse sequence), we quantified continuous bedload </a:t>
            </a:r>
            <a:r>
              <a:rPr lang="en-US" sz="2000" dirty="0"/>
              <a:t>transport rates using a physically-based model introduced by Tsai et al. (</a:t>
            </a:r>
            <a:r>
              <a:rPr lang="en-US" sz="2000" dirty="0">
                <a:hlinkClick r:id="rId2"/>
              </a:rPr>
              <a:t>2012</a:t>
            </a:r>
            <a:r>
              <a:rPr lang="en-US" sz="2000" dirty="0"/>
              <a:t>) and </a:t>
            </a:r>
            <a:r>
              <a:rPr lang="en-US" sz="2000" dirty="0" smtClean="0"/>
              <a:t>refined </a:t>
            </a:r>
            <a:r>
              <a:rPr lang="en-US" sz="2000" dirty="0"/>
              <a:t>by Bakker et al. (</a:t>
            </a:r>
            <a:r>
              <a:rPr lang="en-US" sz="2000" dirty="0">
                <a:hlinkClick r:id="rId3"/>
              </a:rPr>
              <a:t>in press</a:t>
            </a:r>
            <a:r>
              <a:rPr lang="en-US" sz="2000" dirty="0" smtClean="0"/>
              <a:t>). In the latter study, we show that the inverted rates are in good agreement with independent bedload sampling (Misset et al. </a:t>
            </a:r>
            <a:r>
              <a:rPr lang="en-US" sz="2000" dirty="0" smtClean="0">
                <a:hlinkClick r:id="rId4"/>
              </a:rPr>
              <a:t>2020</a:t>
            </a:r>
            <a:r>
              <a:rPr lang="en-US" sz="2000" dirty="0" smtClean="0"/>
              <a:t>): instantaneous values have an </a:t>
            </a:r>
            <a:r>
              <a:rPr lang="en-US" sz="2000" dirty="0"/>
              <a:t>uncertainty factor of ~5</a:t>
            </a:r>
            <a:r>
              <a:rPr lang="en-US" sz="2000" baseline="30000" dirty="0"/>
              <a:t>±1</a:t>
            </a:r>
            <a:r>
              <a:rPr lang="en-US" sz="2000" dirty="0"/>
              <a:t> . </a:t>
            </a:r>
            <a:endParaRPr lang="en-US" sz="2000" dirty="0" smtClean="0"/>
          </a:p>
          <a:p>
            <a:pPr marL="0" indent="0">
              <a:buNone/>
            </a:pPr>
            <a:endParaRPr lang="en-US" sz="2000" dirty="0" smtClean="0"/>
          </a:p>
          <a:p>
            <a:pPr marL="0" indent="0">
              <a:buNone/>
            </a:pPr>
            <a:r>
              <a:rPr lang="en-US" sz="2000" dirty="0" smtClean="0"/>
              <a:t>From the same seismic measurements, but at lower frequencies (~10 Hz vs. ~40 Hz in our case), we quantified discharge following the turbulent </a:t>
            </a:r>
            <a:r>
              <a:rPr lang="en-US" sz="2000" dirty="0"/>
              <a:t>flow model introduced by </a:t>
            </a:r>
            <a:r>
              <a:rPr lang="en-US" sz="2000" dirty="0" err="1"/>
              <a:t>Gimbert</a:t>
            </a:r>
            <a:r>
              <a:rPr lang="en-US" sz="2000" dirty="0"/>
              <a:t> et al. (</a:t>
            </a:r>
            <a:r>
              <a:rPr lang="en-US" sz="2000" dirty="0">
                <a:hlinkClick r:id="rId5"/>
              </a:rPr>
              <a:t>2014</a:t>
            </a:r>
            <a:r>
              <a:rPr lang="en-US" sz="2000" dirty="0" smtClean="0"/>
              <a:t>) – we are currently working on a refined </a:t>
            </a:r>
            <a:r>
              <a:rPr lang="en-US" sz="2000" dirty="0"/>
              <a:t>version of this </a:t>
            </a:r>
            <a:r>
              <a:rPr lang="en-US" sz="2000" dirty="0" smtClean="0"/>
              <a:t>model. This was necessary as stage-based discharge measurements were not reliable during the </a:t>
            </a:r>
            <a:r>
              <a:rPr lang="en-US" sz="2000" dirty="0"/>
              <a:t>course of the </a:t>
            </a:r>
            <a:r>
              <a:rPr lang="en-US" sz="2000" dirty="0" smtClean="0"/>
              <a:t>flood due to local bed level changes (decimeters).</a:t>
            </a:r>
            <a:endParaRPr lang="en-US" sz="2000" dirty="0"/>
          </a:p>
          <a:p>
            <a:pPr marL="0" indent="0">
              <a:buNone/>
            </a:pPr>
            <a:endParaRPr lang="en-US" sz="2000" dirty="0"/>
          </a:p>
        </p:txBody>
      </p:sp>
      <p:pic>
        <p:nvPicPr>
          <p:cNvPr id="14" name="Image 13"/>
          <p:cNvPicPr>
            <a:picLocks noChangeAspect="1"/>
          </p:cNvPicPr>
          <p:nvPr/>
        </p:nvPicPr>
        <p:blipFill>
          <a:blip r:embed="rId6"/>
          <a:stretch>
            <a:fillRect/>
          </a:stretch>
        </p:blipFill>
        <p:spPr>
          <a:xfrm>
            <a:off x="6191308" y="426720"/>
            <a:ext cx="5891933" cy="3821234"/>
          </a:xfrm>
          <a:prstGeom prst="rect">
            <a:avLst/>
          </a:prstGeom>
        </p:spPr>
      </p:pic>
    </p:spTree>
    <p:extLst>
      <p:ext uri="{BB962C8B-B14F-4D97-AF65-F5344CB8AC3E}">
        <p14:creationId xmlns:p14="http://schemas.microsoft.com/office/powerpoint/2010/main" val="1770143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19668" y="583334"/>
            <a:ext cx="5479532" cy="5987512"/>
          </a:xfrm>
        </p:spPr>
        <p:txBody>
          <a:bodyPr>
            <a:normAutofit/>
          </a:bodyPr>
          <a:lstStyle/>
          <a:p>
            <a:pPr marL="0" indent="0">
              <a:buNone/>
            </a:pPr>
            <a:r>
              <a:rPr lang="en-US" sz="2000" dirty="0" smtClean="0"/>
              <a:t>We plotted the derived bedload transport against discharge during the course of the flood </a:t>
            </a:r>
            <a:r>
              <a:rPr lang="en-US" sz="2000" dirty="0"/>
              <a:t>(top inset time-lapse</a:t>
            </a:r>
            <a:r>
              <a:rPr lang="en-US" sz="2000" dirty="0" smtClean="0"/>
              <a:t>). These values are compared to those in the period before (May-October) and after (November) the flood. This figure indicates a change in system response with relatively large amounts of bedload material that are released from the reach during and after the flood. At the same time, the morphological character of the reach changes from braiding to meandering directly at the beginning of the flood. Note the outer bend erosion of alternate river-banks (indicated in image to the right). It is the question whether the original regime will be restored and at what time-scale.</a:t>
            </a:r>
          </a:p>
          <a:p>
            <a:pPr marL="0" indent="0">
              <a:buNone/>
            </a:pPr>
            <a:r>
              <a:rPr lang="en-US" sz="2000" dirty="0" smtClean="0"/>
              <a:t>More fundamentally, </a:t>
            </a:r>
          </a:p>
          <a:p>
            <a:pPr marL="0" indent="0">
              <a:buNone/>
            </a:pPr>
            <a:r>
              <a:rPr lang="en-US" sz="2000" b="1" dirty="0" smtClean="0"/>
              <a:t>what role does the morphological evolution of these reaches play in the storage and downstream transfer of sediment?</a:t>
            </a:r>
            <a:endParaRPr lang="en-US" sz="2000" b="1" dirty="0"/>
          </a:p>
        </p:txBody>
      </p:sp>
      <p:pic>
        <p:nvPicPr>
          <p:cNvPr id="14" name="Image 13"/>
          <p:cNvPicPr>
            <a:picLocks noChangeAspect="1"/>
          </p:cNvPicPr>
          <p:nvPr/>
        </p:nvPicPr>
        <p:blipFill>
          <a:blip r:embed="rId2"/>
          <a:stretch>
            <a:fillRect/>
          </a:stretch>
        </p:blipFill>
        <p:spPr>
          <a:xfrm>
            <a:off x="6191308" y="426720"/>
            <a:ext cx="5891933" cy="3821234"/>
          </a:xfrm>
          <a:prstGeom prst="rect">
            <a:avLst/>
          </a:prstGeom>
        </p:spPr>
      </p:pic>
      <p:cxnSp>
        <p:nvCxnSpPr>
          <p:cNvPr id="4" name="Connecteur droit avec flèche 3"/>
          <p:cNvCxnSpPr/>
          <p:nvPr/>
        </p:nvCxnSpPr>
        <p:spPr>
          <a:xfrm flipH="1">
            <a:off x="8963854" y="583334"/>
            <a:ext cx="6891" cy="306469"/>
          </a:xfrm>
          <a:prstGeom prst="straightConnector1">
            <a:avLst/>
          </a:prstGeom>
          <a:ln w="254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a:off x="8085221" y="1563570"/>
            <a:ext cx="264695" cy="1"/>
          </a:xfrm>
          <a:prstGeom prst="straightConnector1">
            <a:avLst/>
          </a:prstGeom>
          <a:ln w="254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flipH="1">
            <a:off x="10425289" y="2712720"/>
            <a:ext cx="227367" cy="158283"/>
          </a:xfrm>
          <a:prstGeom prst="straightConnector1">
            <a:avLst/>
          </a:prstGeom>
          <a:ln w="254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637196" y="5384804"/>
            <a:ext cx="6096000" cy="969496"/>
          </a:xfrm>
          <a:prstGeom prst="rect">
            <a:avLst/>
          </a:prstGeom>
        </p:spPr>
        <p:txBody>
          <a:bodyPr>
            <a:spAutoFit/>
          </a:bodyPr>
          <a:lstStyle/>
          <a:p>
            <a:pPr algn="r"/>
            <a:endParaRPr lang="en-US" sz="2100" dirty="0"/>
          </a:p>
          <a:p>
            <a:pPr algn="r"/>
            <a:r>
              <a:rPr lang="en-US" dirty="0"/>
              <a:t>EGU General Assembly 2020 </a:t>
            </a:r>
            <a:r>
              <a:rPr lang="fr-CH" dirty="0"/>
              <a:t>https://doi.org/10.5194/egusphere-egu2020-13821</a:t>
            </a:r>
          </a:p>
        </p:txBody>
      </p:sp>
      <p:sp>
        <p:nvSpPr>
          <p:cNvPr id="8" name="ZoneTexte 7"/>
          <p:cNvSpPr txBox="1"/>
          <p:nvPr/>
        </p:nvSpPr>
        <p:spPr>
          <a:xfrm>
            <a:off x="10598342" y="2453307"/>
            <a:ext cx="808106" cy="338554"/>
          </a:xfrm>
          <a:prstGeom prst="rect">
            <a:avLst/>
          </a:prstGeom>
          <a:noFill/>
        </p:spPr>
        <p:txBody>
          <a:bodyPr wrap="none" rtlCol="0">
            <a:spAutoFit/>
          </a:bodyPr>
          <a:lstStyle/>
          <a:p>
            <a:r>
              <a:rPr lang="en-US" sz="1600" dirty="0" smtClean="0">
                <a:solidFill>
                  <a:schemeClr val="bg1"/>
                </a:solidFill>
              </a:rPr>
              <a:t>erosion</a:t>
            </a:r>
            <a:endParaRPr lang="en-US" sz="1600" dirty="0">
              <a:solidFill>
                <a:schemeClr val="bg1"/>
              </a:solidFill>
            </a:endParaRPr>
          </a:p>
        </p:txBody>
      </p:sp>
      <p:sp>
        <p:nvSpPr>
          <p:cNvPr id="10" name="ZoneTexte 9"/>
          <p:cNvSpPr txBox="1"/>
          <p:nvPr/>
        </p:nvSpPr>
        <p:spPr>
          <a:xfrm>
            <a:off x="7334865" y="1375043"/>
            <a:ext cx="808106" cy="338554"/>
          </a:xfrm>
          <a:prstGeom prst="rect">
            <a:avLst/>
          </a:prstGeom>
          <a:noFill/>
        </p:spPr>
        <p:txBody>
          <a:bodyPr wrap="none" rtlCol="0">
            <a:spAutoFit/>
          </a:bodyPr>
          <a:lstStyle/>
          <a:p>
            <a:r>
              <a:rPr lang="en-US" sz="1600" dirty="0" smtClean="0">
                <a:solidFill>
                  <a:schemeClr val="bg1"/>
                </a:solidFill>
              </a:rPr>
              <a:t>erosion</a:t>
            </a:r>
            <a:endParaRPr lang="en-US" sz="1600" dirty="0">
              <a:solidFill>
                <a:schemeClr val="bg1"/>
              </a:solidFill>
            </a:endParaRPr>
          </a:p>
        </p:txBody>
      </p:sp>
      <p:sp>
        <p:nvSpPr>
          <p:cNvPr id="13" name="ZoneTexte 12"/>
          <p:cNvSpPr txBox="1"/>
          <p:nvPr/>
        </p:nvSpPr>
        <p:spPr>
          <a:xfrm>
            <a:off x="8559801" y="299413"/>
            <a:ext cx="808106" cy="338554"/>
          </a:xfrm>
          <a:prstGeom prst="rect">
            <a:avLst/>
          </a:prstGeom>
          <a:noFill/>
        </p:spPr>
        <p:txBody>
          <a:bodyPr wrap="none" rtlCol="0">
            <a:spAutoFit/>
          </a:bodyPr>
          <a:lstStyle/>
          <a:p>
            <a:r>
              <a:rPr lang="en-US" sz="1600" dirty="0" smtClean="0"/>
              <a:t>erosion</a:t>
            </a:r>
            <a:endParaRPr lang="en-US" sz="1600" dirty="0"/>
          </a:p>
        </p:txBody>
      </p:sp>
      <p:pic>
        <p:nvPicPr>
          <p:cNvPr id="11" name="Picture 2" descr="https://egu2020.eu/cc_by_logo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3383" y="5403276"/>
            <a:ext cx="876564" cy="30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156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3454</TotalTime>
  <Words>454</Words>
  <Application>Microsoft Office PowerPoint</Application>
  <PresentationFormat>Grand écran</PresentationFormat>
  <Paragraphs>29</Paragraphs>
  <Slides>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vt:i4>
      </vt:variant>
    </vt:vector>
  </HeadingPairs>
  <TitlesOfParts>
    <vt:vector size="9" baseType="lpstr">
      <vt:lpstr>Arial</vt:lpstr>
      <vt:lpstr>Calibri</vt:lpstr>
      <vt:lpstr>Calibri Light</vt:lpstr>
      <vt:lpstr>Thème Office</vt:lpstr>
      <vt:lpstr>Séveraisse River flood October 2020</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bakkerm</dc:creator>
  <cp:lastModifiedBy>bakkerm</cp:lastModifiedBy>
  <cp:revision>63</cp:revision>
  <dcterms:created xsi:type="dcterms:W3CDTF">2020-04-30T04:30:37Z</dcterms:created>
  <dcterms:modified xsi:type="dcterms:W3CDTF">2020-05-03T05:12:37Z</dcterms:modified>
</cp:coreProperties>
</file>