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  <p:sldMasterId id="2147483684" r:id="rId3"/>
  </p:sldMasterIdLst>
  <p:notesMasterIdLst>
    <p:notesMasterId r:id="rId12"/>
  </p:notesMasterIdLst>
  <p:handoutMasterIdLst>
    <p:handoutMasterId r:id="rId13"/>
  </p:handoutMasterIdLst>
  <p:sldIdLst>
    <p:sldId id="391" r:id="rId4"/>
    <p:sldId id="396" r:id="rId5"/>
    <p:sldId id="395" r:id="rId6"/>
    <p:sldId id="398" r:id="rId7"/>
    <p:sldId id="401" r:id="rId8"/>
    <p:sldId id="397" r:id="rId9"/>
    <p:sldId id="400" r:id="rId10"/>
    <p:sldId id="399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DBDAB26-EBBD-604F-B5C2-99616E90D90A}">
          <p14:sldIdLst>
            <p14:sldId id="391"/>
            <p14:sldId id="396"/>
            <p14:sldId id="395"/>
            <p14:sldId id="398"/>
            <p14:sldId id="401"/>
            <p14:sldId id="397"/>
            <p14:sldId id="400"/>
            <p14:sldId id="3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75F"/>
    <a:srgbClr val="FFC506"/>
    <a:srgbClr val="9BB5DF"/>
    <a:srgbClr val="502210"/>
    <a:srgbClr val="206611"/>
    <a:srgbClr val="E22585"/>
    <a:srgbClr val="ECCD1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529" autoAdjust="0"/>
    <p:restoredTop sz="99805" autoAdjust="0"/>
  </p:normalViewPr>
  <p:slideViewPr>
    <p:cSldViewPr>
      <p:cViewPr varScale="1">
        <p:scale>
          <a:sx n="93" d="100"/>
          <a:sy n="93" d="100"/>
        </p:scale>
        <p:origin x="1976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536"/>
    </p:cViewPr>
  </p:sorterViewPr>
  <p:notesViewPr>
    <p:cSldViewPr snapToGrid="0" snapToObjects="1">
      <p:cViewPr varScale="1">
        <p:scale>
          <a:sx n="68" d="100"/>
          <a:sy n="68" d="100"/>
        </p:scale>
        <p:origin x="-348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32950-6205-2A46-ACCD-FE5B6E093AC0}" type="datetime1">
              <a:rPr lang="en-US" smtClean="0"/>
              <a:t>5/3/20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F8AA4E-70E0-D448-B3BB-CA79E28FC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766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FC5D01-288A-2B4D-B084-FBB4BFA193AD}" type="datetime1">
              <a:rPr lang="en-US" smtClean="0"/>
              <a:t>5/3/20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291C96-51C9-4EBC-9875-A9B1B56DE1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6297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56218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31/10/2013</a:t>
            </a:r>
          </a:p>
        </p:txBody>
      </p:sp>
    </p:spTree>
    <p:extLst>
      <p:ext uri="{BB962C8B-B14F-4D97-AF65-F5344CB8AC3E}">
        <p14:creationId xmlns:p14="http://schemas.microsoft.com/office/powerpoint/2010/main" val="828565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31/10/2013</a:t>
            </a:r>
          </a:p>
        </p:txBody>
      </p:sp>
    </p:spTree>
    <p:extLst>
      <p:ext uri="{BB962C8B-B14F-4D97-AF65-F5344CB8AC3E}">
        <p14:creationId xmlns:p14="http://schemas.microsoft.com/office/powerpoint/2010/main" val="400811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31/10/2013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E4FB5-CB09-41A4-A87C-9E54207339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948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31/10/2013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E4FB5-CB09-41A4-A87C-9E54207339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5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31/10/2013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E4FB5-CB09-41A4-A87C-9E54207339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4154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31/10/2013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E4FB5-CB09-41A4-A87C-9E54207339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1746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31/10/2013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E4FB5-CB09-41A4-A87C-9E54207339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251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31/10/2013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E4FB5-CB09-41A4-A87C-9E54207339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8023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31/10/2013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E4FB5-CB09-41A4-A87C-9E54207339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212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31/10/2013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E4FB5-CB09-41A4-A87C-9E54207339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1943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31/10/2013</a:t>
            </a:r>
          </a:p>
        </p:txBody>
      </p:sp>
    </p:spTree>
    <p:extLst>
      <p:ext uri="{BB962C8B-B14F-4D97-AF65-F5344CB8AC3E}">
        <p14:creationId xmlns:p14="http://schemas.microsoft.com/office/powerpoint/2010/main" val="3842975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31/10/2013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E4FB5-CB09-41A4-A87C-9E54207339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696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31/10/2013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E4FB5-CB09-41A4-A87C-9E54207339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6906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31/10/2013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E4FB5-CB09-41A4-A87C-9E54207339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3119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31/10/2013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95EEB-7146-48A2-86E1-09A531A3F6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5598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31/10/2013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95EEB-7146-48A2-86E1-09A531A3F6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0908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31/10/2013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95EEB-7146-48A2-86E1-09A531A3F6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5749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31/10/2013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95EEB-7146-48A2-86E1-09A531A3F6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4627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31/10/2013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95EEB-7146-48A2-86E1-09A531A3F6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1301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31/10/2013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95EEB-7146-48A2-86E1-09A531A3F6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87423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31/10/2013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95EEB-7146-48A2-86E1-09A531A3F6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319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31/10/2013</a:t>
            </a:r>
          </a:p>
        </p:txBody>
      </p:sp>
    </p:spTree>
    <p:extLst>
      <p:ext uri="{BB962C8B-B14F-4D97-AF65-F5344CB8AC3E}">
        <p14:creationId xmlns:p14="http://schemas.microsoft.com/office/powerpoint/2010/main" val="26930709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31/10/2013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95EEB-7146-48A2-86E1-09A531A3F6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8202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31/10/2013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95EEB-7146-48A2-86E1-09A531A3F6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7070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31/10/2013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95EEB-7146-48A2-86E1-09A531A3F6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5450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31/10/2013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95EEB-7146-48A2-86E1-09A531A3F6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760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31/10/2013</a:t>
            </a:r>
          </a:p>
        </p:txBody>
      </p:sp>
    </p:spTree>
    <p:extLst>
      <p:ext uri="{BB962C8B-B14F-4D97-AF65-F5344CB8AC3E}">
        <p14:creationId xmlns:p14="http://schemas.microsoft.com/office/powerpoint/2010/main" val="2633885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31/10/2013</a:t>
            </a:r>
          </a:p>
        </p:txBody>
      </p:sp>
    </p:spTree>
    <p:extLst>
      <p:ext uri="{BB962C8B-B14F-4D97-AF65-F5344CB8AC3E}">
        <p14:creationId xmlns:p14="http://schemas.microsoft.com/office/powerpoint/2010/main" val="2091653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31/10/2013</a:t>
            </a:r>
          </a:p>
        </p:txBody>
      </p:sp>
    </p:spTree>
    <p:extLst>
      <p:ext uri="{BB962C8B-B14F-4D97-AF65-F5344CB8AC3E}">
        <p14:creationId xmlns:p14="http://schemas.microsoft.com/office/powerpoint/2010/main" val="172332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31/10/2013</a:t>
            </a:r>
          </a:p>
        </p:txBody>
      </p:sp>
    </p:spTree>
    <p:extLst>
      <p:ext uri="{BB962C8B-B14F-4D97-AF65-F5344CB8AC3E}">
        <p14:creationId xmlns:p14="http://schemas.microsoft.com/office/powerpoint/2010/main" val="1588937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31/10/2013</a:t>
            </a:r>
          </a:p>
        </p:txBody>
      </p:sp>
    </p:spTree>
    <p:extLst>
      <p:ext uri="{BB962C8B-B14F-4D97-AF65-F5344CB8AC3E}">
        <p14:creationId xmlns:p14="http://schemas.microsoft.com/office/powerpoint/2010/main" val="4059575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31/10/2013</a:t>
            </a:r>
          </a:p>
        </p:txBody>
      </p:sp>
    </p:spTree>
    <p:extLst>
      <p:ext uri="{BB962C8B-B14F-4D97-AF65-F5344CB8AC3E}">
        <p14:creationId xmlns:p14="http://schemas.microsoft.com/office/powerpoint/2010/main" val="3060037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9144000" cy="260647"/>
          </a:xfrm>
          <a:prstGeom prst="rect">
            <a:avLst/>
          </a:prstGeom>
          <a:gradFill flip="none" rotWithShape="1">
            <a:gsLst>
              <a:gs pos="100000">
                <a:srgbClr val="00675F"/>
              </a:gs>
              <a:gs pos="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6" descr="Untitled-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223" y="9001"/>
            <a:ext cx="849265" cy="24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Fare </a:t>
            </a:r>
            <a:r>
              <a:rPr lang="en-US" dirty="0" err="1"/>
              <a:t>clic</a:t>
            </a:r>
            <a:r>
              <a:rPr lang="en-US" dirty="0"/>
              <a:t> per </a:t>
            </a:r>
            <a:r>
              <a:rPr lang="en-US" dirty="0" err="1"/>
              <a:t>modificare</a:t>
            </a:r>
            <a:r>
              <a:rPr lang="en-US" dirty="0"/>
              <a:t> stile</a:t>
            </a:r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009081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017F7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17F73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17F73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17F73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17F73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-64" charset="2"/>
        <a:buChar char="§"/>
        <a:defRPr sz="2800" b="1" kern="1200">
          <a:solidFill>
            <a:srgbClr val="017F73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" pitchFamily="-64" charset="0"/>
        <a:buChar char="–"/>
        <a:defRPr sz="2400" kern="1200">
          <a:solidFill>
            <a:srgbClr val="017F73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17F73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017F73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017F7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31/10/2013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E4FB5-CB09-41A4-A87C-9E54207339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061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31/10/2013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95EEB-7146-48A2-86E1-09A531A3F6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204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125412" y="3211694"/>
            <a:ext cx="6893177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17F7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cap="all" dirty="0"/>
              <a:t>Future trends of precipitation extremes in the eastern Mediterranean</a:t>
            </a:r>
          </a:p>
          <a:p>
            <a:endParaRPr lang="en-US" b="0" dirty="0">
              <a:solidFill>
                <a:srgbClr val="00675F"/>
              </a:solidFill>
              <a:latin typeface="Helvetica" pitchFamily="2" charset="0"/>
              <a:ea typeface="Helvetica Neue" panose="02000503000000020004" pitchFamily="2" charset="0"/>
              <a:cs typeface="Gill Sans SemiBold" panose="020B0502020104020203" pitchFamily="34" charset="-79"/>
            </a:endParaRPr>
          </a:p>
          <a:p>
            <a:pPr algn="ctr">
              <a:spcAft>
                <a:spcPts val="600"/>
              </a:spcAft>
            </a:pPr>
            <a:endParaRPr lang="en-US" dirty="0">
              <a:solidFill>
                <a:srgbClr val="00675F"/>
              </a:solidFill>
              <a:latin typeface="Helvetica" pitchFamily="2" charset="0"/>
              <a:ea typeface="Helvetica Neue" panose="02000503000000020004" pitchFamily="2" charset="0"/>
              <a:cs typeface="Gill Sans SemiBold" panose="020B0502020104020203" pitchFamily="34" charset="-79"/>
            </a:endParaRPr>
          </a:p>
          <a:p>
            <a:pPr algn="ctr">
              <a:spcAft>
                <a:spcPts val="600"/>
              </a:spcAft>
            </a:pPr>
            <a:endParaRPr lang="en-US" b="0" dirty="0">
              <a:solidFill>
                <a:srgbClr val="00675F"/>
              </a:solidFill>
              <a:latin typeface="Helvetica" pitchFamily="2" charset="0"/>
              <a:ea typeface="Helvetica Neue" panose="02000503000000020004" pitchFamily="2" charset="0"/>
              <a:cs typeface="Gill Sans SemiBold" panose="020B0502020104020203" pitchFamily="34" charset="-79"/>
            </a:endParaRPr>
          </a:p>
        </p:txBody>
      </p:sp>
      <p:pic>
        <p:nvPicPr>
          <p:cNvPr id="8" name="Picture 4" descr="Image result for emme care">
            <a:extLst>
              <a:ext uri="{FF2B5EF4-FFF2-40B4-BE49-F238E27FC236}">
                <a16:creationId xmlns:a16="http://schemas.microsoft.com/office/drawing/2014/main" id="{B65F0F0A-D4C8-BA4D-80EE-D8EC4765F5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t="15663" r="3555" b="35980"/>
          <a:stretch/>
        </p:blipFill>
        <p:spPr bwMode="auto">
          <a:xfrm>
            <a:off x="2338444" y="5972742"/>
            <a:ext cx="2593596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3C2403-B4DA-9D49-A4F1-F870E389B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432" y="5936742"/>
            <a:ext cx="1454792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B70FC3-5509-FC48-B599-D0A142426F11}"/>
              </a:ext>
            </a:extLst>
          </p:cNvPr>
          <p:cNvSpPr txBox="1"/>
          <p:nvPr/>
        </p:nvSpPr>
        <p:spPr>
          <a:xfrm>
            <a:off x="1123832" y="4185810"/>
            <a:ext cx="77896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chemeClr val="tx2">
                    <a:lumMod val="50000"/>
                  </a:schemeClr>
                </a:solidFill>
              </a:rPr>
              <a:t>George Zittis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, Adriana Bruggeman, Panos Hadjinicolaou &amp; Jos Lelieveld</a:t>
            </a:r>
          </a:p>
          <a:p>
            <a:endParaRPr lang="en-US" sz="2000" dirty="0"/>
          </a:p>
          <a:p>
            <a:r>
              <a:rPr lang="en-US" sz="20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823224-0013-1C43-B83B-D5DE04372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" y="5978376"/>
            <a:ext cx="2215407" cy="756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160020-E229-5040-A68B-504511E42BA5}"/>
              </a:ext>
            </a:extLst>
          </p:cNvPr>
          <p:cNvCxnSpPr>
            <a:cxnSpLocks/>
          </p:cNvCxnSpPr>
          <p:nvPr/>
        </p:nvCxnSpPr>
        <p:spPr>
          <a:xfrm>
            <a:off x="2267744" y="5978376"/>
            <a:ext cx="0" cy="648072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394100C-3494-374F-83BF-227CB27FB056}"/>
              </a:ext>
            </a:extLst>
          </p:cNvPr>
          <p:cNvCxnSpPr>
            <a:cxnSpLocks/>
          </p:cNvCxnSpPr>
          <p:nvPr/>
        </p:nvCxnSpPr>
        <p:spPr>
          <a:xfrm>
            <a:off x="5004048" y="5978376"/>
            <a:ext cx="0" cy="648072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B221C010-99B3-3540-8B0E-3729B9047241}"/>
              </a:ext>
            </a:extLst>
          </p:cNvPr>
          <p:cNvGrpSpPr/>
          <p:nvPr/>
        </p:nvGrpSpPr>
        <p:grpSpPr>
          <a:xfrm>
            <a:off x="1819283" y="404664"/>
            <a:ext cx="5505434" cy="807963"/>
            <a:chOff x="1946886" y="404664"/>
            <a:chExt cx="5505434" cy="80796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4A7504A-6023-9C4B-9A71-EEBACE970943}"/>
                </a:ext>
              </a:extLst>
            </p:cNvPr>
            <p:cNvGrpSpPr/>
            <p:nvPr/>
          </p:nvGrpSpPr>
          <p:grpSpPr>
            <a:xfrm>
              <a:off x="1946886" y="404664"/>
              <a:ext cx="2592288" cy="807963"/>
              <a:chOff x="2987824" y="404664"/>
              <a:chExt cx="2592288" cy="807963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B0A439D-8721-9043-9D6D-CB15A60CF8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87824" y="404664"/>
                <a:ext cx="2531616" cy="807963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E6B3883-ECA2-0041-A9B0-2F2C83F84163}"/>
                  </a:ext>
                </a:extLst>
              </p:cNvPr>
              <p:cNvSpPr/>
              <p:nvPr/>
            </p:nvSpPr>
            <p:spPr>
              <a:xfrm>
                <a:off x="3635896" y="1052736"/>
                <a:ext cx="1944216" cy="1598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2582A5B-67A0-4F45-BE00-D8284DF2F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29463" y="679741"/>
              <a:ext cx="2622857" cy="32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0281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BC63BA-FEB7-E443-88FA-03E10F314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967" y="1052736"/>
            <a:ext cx="4117521" cy="31058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3A8BB2-7220-4540-A45E-DCD1BACF7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2" y="4221088"/>
            <a:ext cx="4320000" cy="25478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E8FD13-BF35-2747-B1B1-91C9989235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496" y="4221088"/>
            <a:ext cx="4320000" cy="2547831"/>
          </a:xfrm>
          <a:prstGeom prst="rect">
            <a:avLst/>
          </a:prstGeom>
        </p:spPr>
      </p:pic>
      <p:sp>
        <p:nvSpPr>
          <p:cNvPr id="11" name="Shape 97">
            <a:extLst>
              <a:ext uri="{FF2B5EF4-FFF2-40B4-BE49-F238E27FC236}">
                <a16:creationId xmlns:a16="http://schemas.microsoft.com/office/drawing/2014/main" id="{5C31A57B-69C6-ED41-B1A3-48E09DA0379F}"/>
              </a:ext>
            </a:extLst>
          </p:cNvPr>
          <p:cNvSpPr txBox="1">
            <a:spLocks/>
          </p:cNvSpPr>
          <p:nvPr/>
        </p:nvSpPr>
        <p:spPr bwMode="auto">
          <a:xfrm>
            <a:off x="444339" y="1154116"/>
            <a:ext cx="4879910" cy="436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spcBef>
                <a:spcPts val="0"/>
              </a:spcBef>
              <a:spcAft>
                <a:spcPts val="1200"/>
              </a:spcAft>
            </a:pPr>
            <a:r>
              <a:rPr lang="en-GB" sz="2400" dirty="0">
                <a:solidFill>
                  <a:schemeClr val="tx2"/>
                </a:solidFill>
              </a:rPr>
              <a:t>CESM/WRF/RCP8.5 </a:t>
            </a:r>
          </a:p>
          <a:p>
            <a:pPr marL="222250" indent="-220663">
              <a:spcBef>
                <a:spcPts val="0"/>
              </a:spcBef>
              <a:spcAft>
                <a:spcPts val="1200"/>
              </a:spcAft>
            </a:pPr>
            <a:r>
              <a:rPr lang="en-GB" sz="2400" dirty="0">
                <a:solidFill>
                  <a:schemeClr val="tx2"/>
                </a:solidFill>
              </a:rPr>
              <a:t>One-way nesting</a:t>
            </a:r>
          </a:p>
          <a:p>
            <a:pPr marL="222250" indent="-220663">
              <a:spcBef>
                <a:spcPts val="0"/>
              </a:spcBef>
              <a:spcAft>
                <a:spcPts val="1200"/>
              </a:spcAft>
            </a:pPr>
            <a:r>
              <a:rPr lang="en-GB" sz="2400" dirty="0">
                <a:solidFill>
                  <a:schemeClr val="tx2"/>
                </a:solidFill>
              </a:rPr>
              <a:t>Resolution: 12km/6h </a:t>
            </a:r>
          </a:p>
          <a:p>
            <a:pPr marL="222250" indent="-220663">
              <a:spcBef>
                <a:spcPts val="0"/>
              </a:spcBef>
              <a:spcAft>
                <a:spcPts val="1200"/>
              </a:spcAft>
            </a:pPr>
            <a:r>
              <a:rPr lang="en-GB" sz="2400" dirty="0">
                <a:solidFill>
                  <a:schemeClr val="tx2"/>
                </a:solidFill>
              </a:rPr>
              <a:t>40 vertical levels (20 hPa) </a:t>
            </a:r>
          </a:p>
          <a:p>
            <a:pPr marL="222250" indent="-220663">
              <a:spcBef>
                <a:spcPts val="0"/>
              </a:spcBef>
              <a:spcAft>
                <a:spcPts val="1200"/>
              </a:spcAft>
            </a:pPr>
            <a:r>
              <a:rPr lang="en-GB" sz="2400" dirty="0">
                <a:solidFill>
                  <a:schemeClr val="tx2"/>
                </a:solidFill>
              </a:rPr>
              <a:t>Optimised physics options for the EMME environment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83042A7-86B2-6E44-B12F-181FF8F85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8174"/>
            <a:ext cx="8229600" cy="944562"/>
          </a:xfrm>
        </p:spPr>
        <p:txBody>
          <a:bodyPr/>
          <a:lstStyle/>
          <a:p>
            <a:r>
              <a:rPr lang="en-US" dirty="0"/>
              <a:t>Description of Simulation</a:t>
            </a:r>
          </a:p>
        </p:txBody>
      </p:sp>
    </p:spTree>
    <p:extLst>
      <p:ext uri="{BB962C8B-B14F-4D97-AF65-F5344CB8AC3E}">
        <p14:creationId xmlns:p14="http://schemas.microsoft.com/office/powerpoint/2010/main" val="3223100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5660F-C757-8E4F-B851-0B4AFBB0F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711"/>
            <a:ext cx="8229600" cy="944562"/>
          </a:xfrm>
        </p:spPr>
        <p:txBody>
          <a:bodyPr/>
          <a:lstStyle/>
          <a:p>
            <a:pPr algn="ctr"/>
            <a:r>
              <a:rPr lang="en-US" sz="3400" dirty="0"/>
              <a:t>Comparison with Obs. &amp; EURO-CORDEX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2CC42D-EE4D-744B-8F3D-FA182ECCDC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992" y="3936727"/>
            <a:ext cx="3240000" cy="266062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331601-BFF7-274C-ACD5-4D46B3925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992" y="1240649"/>
            <a:ext cx="3240000" cy="2660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4E0655-D2B6-BE48-B4FF-BED393DFE5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936726"/>
            <a:ext cx="3240000" cy="26606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C54BAF-609C-FB4F-9922-5FBC3840DE4A}"/>
              </a:ext>
            </a:extLst>
          </p:cNvPr>
          <p:cNvSpPr txBox="1"/>
          <p:nvPr/>
        </p:nvSpPr>
        <p:spPr>
          <a:xfrm>
            <a:off x="83216" y="4943872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CYI-WRF</a:t>
            </a:r>
          </a:p>
          <a:p>
            <a:pPr algn="ctr"/>
            <a:r>
              <a:rPr lang="en-US" dirty="0"/>
              <a:t>(12×12 km)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52AAD3-1B3E-DD47-91F8-5ADFB541A69B}"/>
              </a:ext>
            </a:extLst>
          </p:cNvPr>
          <p:cNvSpPr txBox="1"/>
          <p:nvPr/>
        </p:nvSpPr>
        <p:spPr>
          <a:xfrm>
            <a:off x="7524328" y="4581128"/>
            <a:ext cx="170771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/>
              <a:t>Ens. mean of 25 EURO-CORDEX simulations </a:t>
            </a:r>
          </a:p>
          <a:p>
            <a:pPr algn="ctr"/>
            <a:r>
              <a:rPr lang="en-US" sz="1700" dirty="0"/>
              <a:t>(12</a:t>
            </a:r>
            <a:r>
              <a:rPr lang="en-US" sz="1600" dirty="0"/>
              <a:t>×</a:t>
            </a:r>
            <a:r>
              <a:rPr lang="en-US" sz="1700" dirty="0"/>
              <a:t>12 km)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603E01-3E12-6941-8CEB-26408D144C38}"/>
              </a:ext>
            </a:extLst>
          </p:cNvPr>
          <p:cNvSpPr txBox="1"/>
          <p:nvPr/>
        </p:nvSpPr>
        <p:spPr>
          <a:xfrm>
            <a:off x="-1" y="2254865"/>
            <a:ext cx="1421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CHIRPS (25×25 km)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8C79FA-36AE-E049-A910-73FC36C316D7}"/>
              </a:ext>
            </a:extLst>
          </p:cNvPr>
          <p:cNvSpPr txBox="1"/>
          <p:nvPr/>
        </p:nvSpPr>
        <p:spPr>
          <a:xfrm>
            <a:off x="4860032" y="1595523"/>
            <a:ext cx="410445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Validation for recent past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Maximum daily precipitation per year (Rx1day)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1981-2010 </a:t>
            </a:r>
          </a:p>
        </p:txBody>
      </p:sp>
    </p:spTree>
    <p:extLst>
      <p:ext uri="{BB962C8B-B14F-4D97-AF65-F5344CB8AC3E}">
        <p14:creationId xmlns:p14="http://schemas.microsoft.com/office/powerpoint/2010/main" val="3278266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ADCE77-23A1-4446-A7ED-F9A84D84B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61246"/>
            <a:ext cx="3960000" cy="325193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195E5451-595A-0B43-AD70-3FDE6AA52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8174"/>
            <a:ext cx="8229600" cy="944562"/>
          </a:xfrm>
        </p:spPr>
        <p:txBody>
          <a:bodyPr/>
          <a:lstStyle/>
          <a:p>
            <a:r>
              <a:rPr lang="en-US" dirty="0"/>
              <a:t>Trends of future precipitation extremes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AED02C0-6630-884E-B6FE-A1C996E18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168" y="1761246"/>
            <a:ext cx="3960000" cy="325182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AEC0AA7-84C2-5642-B610-1306BD124D1D}"/>
              </a:ext>
            </a:extLst>
          </p:cNvPr>
          <p:cNvSpPr txBox="1"/>
          <p:nvPr/>
        </p:nvSpPr>
        <p:spPr>
          <a:xfrm>
            <a:off x="1979712" y="5301208"/>
            <a:ext cx="572175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Maximum daily precipitation /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2001 – 2100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Mann-Kendall test for trends (significance)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Sen’s Slope Estimator for direction of trends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218D17-51DB-C544-B2DF-6AD10D5795B3}"/>
              </a:ext>
            </a:extLst>
          </p:cNvPr>
          <p:cNvSpPr txBox="1"/>
          <p:nvPr/>
        </p:nvSpPr>
        <p:spPr>
          <a:xfrm>
            <a:off x="1523213" y="1323757"/>
            <a:ext cx="1610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CYI-CESM/WRF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05E58DD-D1EE-D94B-AF1E-3241BD91FBCF}"/>
              </a:ext>
            </a:extLst>
          </p:cNvPr>
          <p:cNvSpPr txBox="1"/>
          <p:nvPr/>
        </p:nvSpPr>
        <p:spPr>
          <a:xfrm>
            <a:off x="5175552" y="1323757"/>
            <a:ext cx="370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ENS. MEAN (25 EURO-CORDEX SIMS)</a:t>
            </a:r>
          </a:p>
        </p:txBody>
      </p:sp>
    </p:spTree>
    <p:extLst>
      <p:ext uri="{BB962C8B-B14F-4D97-AF65-F5344CB8AC3E}">
        <p14:creationId xmlns:p14="http://schemas.microsoft.com/office/powerpoint/2010/main" val="1725439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195E5451-595A-0B43-AD70-3FDE6AA52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8174"/>
            <a:ext cx="8229600" cy="944562"/>
          </a:xfrm>
        </p:spPr>
        <p:txBody>
          <a:bodyPr/>
          <a:lstStyle/>
          <a:p>
            <a:r>
              <a:rPr lang="en-US" dirty="0"/>
              <a:t>Trends of future precipitation extremes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EC0AA7-84C2-5642-B610-1306BD124D1D}"/>
              </a:ext>
            </a:extLst>
          </p:cNvPr>
          <p:cNvSpPr txBox="1"/>
          <p:nvPr/>
        </p:nvSpPr>
        <p:spPr>
          <a:xfrm>
            <a:off x="853514" y="5500060"/>
            <a:ext cx="338112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/>
              <a:t>Rx1day Sen’s Slopes (2001-2100) for 6 random EURO-CORDEX models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CFE8535-5EE5-534B-8A8F-C360671A5F06}"/>
              </a:ext>
            </a:extLst>
          </p:cNvPr>
          <p:cNvGrpSpPr/>
          <p:nvPr/>
        </p:nvGrpSpPr>
        <p:grpSpPr>
          <a:xfrm>
            <a:off x="683568" y="1076999"/>
            <a:ext cx="7488832" cy="4104456"/>
            <a:chOff x="1043608" y="1052736"/>
            <a:chExt cx="7488832" cy="410445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E8BCEEF-0FCF-0843-98B1-026359C6A5F5}"/>
                </a:ext>
              </a:extLst>
            </p:cNvPr>
            <p:cNvSpPr/>
            <p:nvPr/>
          </p:nvSpPr>
          <p:spPr>
            <a:xfrm>
              <a:off x="1043608" y="1052736"/>
              <a:ext cx="7488832" cy="41044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3F3E0E-7BC6-F740-8F92-38AD03AAFF75}"/>
                </a:ext>
              </a:extLst>
            </p:cNvPr>
            <p:cNvGrpSpPr/>
            <p:nvPr/>
          </p:nvGrpSpPr>
          <p:grpSpPr>
            <a:xfrm>
              <a:off x="1181025" y="1157540"/>
              <a:ext cx="7193214" cy="3894072"/>
              <a:chOff x="6019746" y="3186980"/>
              <a:chExt cx="7193214" cy="3894072"/>
            </a:xfrm>
            <a:solidFill>
              <a:schemeClr val="bg1"/>
            </a:solidFill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5098684-E298-0542-A5F5-FFAC5B740C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0432" y="3186980"/>
                <a:ext cx="2340000" cy="1921564"/>
              </a:xfrm>
              <a:prstGeom prst="rect">
                <a:avLst/>
              </a:prstGeom>
              <a:grpFill/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68C2D518-E5EF-0741-B6C3-42AFF6C2F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2960" y="3186981"/>
                <a:ext cx="2340000" cy="1921564"/>
              </a:xfrm>
              <a:prstGeom prst="rect">
                <a:avLst/>
              </a:prstGeom>
              <a:grpFill/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60A99C0C-D2BD-D74E-B605-B2CECC79B0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0432" y="5159487"/>
                <a:ext cx="2340000" cy="1921564"/>
              </a:xfrm>
              <a:prstGeom prst="rect">
                <a:avLst/>
              </a:prstGeom>
              <a:grpFill/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59003F7-7E39-6943-903D-BBCA50E072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19746" y="3186980"/>
                <a:ext cx="2340000" cy="1921564"/>
              </a:xfrm>
              <a:prstGeom prst="rect">
                <a:avLst/>
              </a:prstGeom>
              <a:grpFill/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0B1D507-A62D-C74C-81AF-3D3706ABF7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2960" y="5159488"/>
                <a:ext cx="2340000" cy="1921564"/>
              </a:xfrm>
              <a:prstGeom prst="rect">
                <a:avLst/>
              </a:prstGeom>
              <a:grpFill/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02FBAD1F-2D13-EF44-B78D-C9A274DEB6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2275" y="5159487"/>
                <a:ext cx="2340000" cy="1921564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C86886A-1B48-4742-8587-7E43265BB751}"/>
              </a:ext>
            </a:extLst>
          </p:cNvPr>
          <p:cNvSpPr txBox="1"/>
          <p:nvPr/>
        </p:nvSpPr>
        <p:spPr>
          <a:xfrm>
            <a:off x="4860032" y="5376673"/>
            <a:ext cx="3024336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Strong variability within the EURO-CORDEX ensemble!!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B7AD89E5-D040-974A-ACBE-07B9A2D2F5E1}"/>
              </a:ext>
            </a:extLst>
          </p:cNvPr>
          <p:cNvSpPr/>
          <p:nvPr/>
        </p:nvSpPr>
        <p:spPr>
          <a:xfrm>
            <a:off x="4330209" y="5347875"/>
            <a:ext cx="147272" cy="125792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006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C43941-5E2B-8248-A352-B9A281A6D5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411" y="2060848"/>
            <a:ext cx="3960000" cy="3251875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0B307E9-9CF1-764E-83E9-7B997FB277E5}"/>
              </a:ext>
            </a:extLst>
          </p:cNvPr>
          <p:cNvGrpSpPr/>
          <p:nvPr/>
        </p:nvGrpSpPr>
        <p:grpSpPr>
          <a:xfrm>
            <a:off x="539552" y="2060849"/>
            <a:ext cx="3960000" cy="3274074"/>
            <a:chOff x="539552" y="2060849"/>
            <a:chExt cx="3960000" cy="327407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1CD8B18-3F90-9E42-B0F9-27A94B839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2060849"/>
              <a:ext cx="3960000" cy="325187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12A2C27-222B-294E-8620-C70BC4933B04}"/>
                </a:ext>
              </a:extLst>
            </p:cNvPr>
            <p:cNvSpPr/>
            <p:nvPr/>
          </p:nvSpPr>
          <p:spPr>
            <a:xfrm>
              <a:off x="4067504" y="4963368"/>
              <a:ext cx="432048" cy="371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CED4E0B2-E16A-9242-8545-EF89A7A5D99C}"/>
              </a:ext>
            </a:extLst>
          </p:cNvPr>
          <p:cNvSpPr/>
          <p:nvPr/>
        </p:nvSpPr>
        <p:spPr>
          <a:xfrm>
            <a:off x="8244408" y="4963368"/>
            <a:ext cx="432048" cy="349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70914E9-6EA9-3F44-993B-AD1A6B862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85905"/>
            <a:ext cx="8572500" cy="944562"/>
          </a:xfrm>
        </p:spPr>
        <p:txBody>
          <a:bodyPr/>
          <a:lstStyle/>
          <a:p>
            <a:r>
              <a:rPr lang="en-US" sz="3100" dirty="0"/>
              <a:t>Projected Differences in Abs. Precipitation Maxima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531631-9EB8-4542-A84F-AE1910816E6D}"/>
              </a:ext>
            </a:extLst>
          </p:cNvPr>
          <p:cNvSpPr txBox="1"/>
          <p:nvPr/>
        </p:nvSpPr>
        <p:spPr>
          <a:xfrm>
            <a:off x="1665159" y="1556792"/>
            <a:ext cx="1610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CYI-CESM/WRF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D50C8C-E379-4148-A703-5009953A64F7}"/>
              </a:ext>
            </a:extLst>
          </p:cNvPr>
          <p:cNvSpPr txBox="1"/>
          <p:nvPr/>
        </p:nvSpPr>
        <p:spPr>
          <a:xfrm>
            <a:off x="4946828" y="1556792"/>
            <a:ext cx="370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ENS. MEAN (25 EURO-CORDEX SIMS)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9E8C09-07E1-2F44-A835-4CA1CEA7C5E1}"/>
              </a:ext>
            </a:extLst>
          </p:cNvPr>
          <p:cNvSpPr/>
          <p:nvPr/>
        </p:nvSpPr>
        <p:spPr>
          <a:xfrm>
            <a:off x="1972746" y="5661248"/>
            <a:ext cx="59848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Projected differences in the absolute maximum daily rainfall </a:t>
            </a:r>
          </a:p>
          <a:p>
            <a:pPr algn="ctr"/>
            <a:r>
              <a:rPr lang="en-US" b="1" dirty="0"/>
              <a:t>(2001-2100) – (1981-2010) </a:t>
            </a:r>
          </a:p>
        </p:txBody>
      </p:sp>
    </p:spTree>
    <p:extLst>
      <p:ext uri="{BB962C8B-B14F-4D97-AF65-F5344CB8AC3E}">
        <p14:creationId xmlns:p14="http://schemas.microsoft.com/office/powerpoint/2010/main" val="312292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B39D38-33E9-E04E-A9BF-3AC3B9101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409281"/>
            <a:ext cx="8229600" cy="944562"/>
          </a:xfrm>
        </p:spPr>
        <p:txBody>
          <a:bodyPr/>
          <a:lstStyle/>
          <a:p>
            <a:r>
              <a:rPr lang="en-US" sz="3200" dirty="0"/>
              <a:t>Expected decade of occurrence of Absolute Precipitation Maxima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F8A839-79B4-2241-BEBE-C088A6EF5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520" y="1916832"/>
            <a:ext cx="4968552" cy="40800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C3FEA1-A8E6-EE42-8705-978D34BC9EBD}"/>
              </a:ext>
            </a:extLst>
          </p:cNvPr>
          <p:cNvSpPr txBox="1"/>
          <p:nvPr/>
        </p:nvSpPr>
        <p:spPr>
          <a:xfrm>
            <a:off x="1547664" y="6053226"/>
            <a:ext cx="5732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ENSEMBLE MEAN of 25 EURO-CORDEX SIMULATIONS</a:t>
            </a:r>
          </a:p>
        </p:txBody>
      </p:sp>
    </p:spTree>
    <p:extLst>
      <p:ext uri="{BB962C8B-B14F-4D97-AF65-F5344CB8AC3E}">
        <p14:creationId xmlns:p14="http://schemas.microsoft.com/office/powerpoint/2010/main" val="3897924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3AE00-D83D-6146-81D1-B825476D5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348" y="1484784"/>
            <a:ext cx="8651304" cy="4678363"/>
          </a:xfrm>
        </p:spPr>
        <p:txBody>
          <a:bodyPr/>
          <a:lstStyle/>
          <a:p>
            <a:pPr>
              <a:spcBef>
                <a:spcPts val="1272"/>
              </a:spcBef>
              <a:spcAft>
                <a:spcPts val="1200"/>
              </a:spcAft>
            </a:pPr>
            <a:r>
              <a:rPr lang="en-US" b="0" dirty="0">
                <a:solidFill>
                  <a:schemeClr val="tx2">
                    <a:lumMod val="50000"/>
                  </a:schemeClr>
                </a:solidFill>
              </a:rPr>
              <a:t>Mean precipitation is expected to decrease throughout the eastern Mediterranean.</a:t>
            </a:r>
          </a:p>
          <a:p>
            <a:pPr>
              <a:spcBef>
                <a:spcPts val="1272"/>
              </a:spcBef>
              <a:spcAft>
                <a:spcPts val="1200"/>
              </a:spcAft>
            </a:pPr>
            <a:r>
              <a:rPr lang="en-US" b="0" dirty="0">
                <a:solidFill>
                  <a:schemeClr val="tx2">
                    <a:lumMod val="50000"/>
                  </a:schemeClr>
                </a:solidFill>
              </a:rPr>
              <a:t>According to CYI-WRF, trends of annual extremes will likely be negative for most of the eastern Mediterranean (few exceptions in the north). </a:t>
            </a:r>
          </a:p>
          <a:p>
            <a:pPr>
              <a:spcBef>
                <a:spcPts val="1272"/>
              </a:spcBef>
              <a:spcAft>
                <a:spcPts val="1200"/>
              </a:spcAft>
            </a:pPr>
            <a:r>
              <a:rPr lang="en-US" b="0" dirty="0">
                <a:solidFill>
                  <a:schemeClr val="tx2">
                    <a:lumMod val="50000"/>
                  </a:schemeClr>
                </a:solidFill>
              </a:rPr>
              <a:t>Absolute rainfall amounts during future extreme events are projected to increase throughout the domain.</a:t>
            </a:r>
          </a:p>
          <a:p>
            <a:pPr>
              <a:spcBef>
                <a:spcPts val="1272"/>
              </a:spcBef>
              <a:spcAft>
                <a:spcPts val="1200"/>
              </a:spcAft>
            </a:pPr>
            <a:r>
              <a:rPr lang="en-US" b="0" dirty="0">
                <a:solidFill>
                  <a:schemeClr val="tx2">
                    <a:lumMod val="50000"/>
                  </a:schemeClr>
                </a:solidFill>
              </a:rPr>
              <a:t>Absolut maxima expected to occur in 2050s.</a:t>
            </a:r>
          </a:p>
          <a:p>
            <a:pPr marL="0" indent="0">
              <a:spcBef>
                <a:spcPts val="1272"/>
              </a:spcBef>
              <a:spcAft>
                <a:spcPts val="1200"/>
              </a:spcAft>
              <a:buNone/>
            </a:pPr>
            <a:r>
              <a:rPr lang="en-US" b="0" dirty="0">
                <a:solidFill>
                  <a:schemeClr val="tx2">
                    <a:lumMod val="50000"/>
                  </a:schemeClr>
                </a:solidFill>
              </a:rPr>
              <a:t>  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2199F2A-37EB-A343-B535-DD2F75156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24232551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47557</TotalTime>
  <Words>259</Words>
  <Application>Microsoft Macintosh PowerPoint</Application>
  <PresentationFormat>On-screen Show (4:3)</PresentationFormat>
  <Paragraphs>43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Calibri</vt:lpstr>
      <vt:lpstr>Gill Sans SemiBold</vt:lpstr>
      <vt:lpstr>Helvetica</vt:lpstr>
      <vt:lpstr>Helvetica Neue</vt:lpstr>
      <vt:lpstr>Times</vt:lpstr>
      <vt:lpstr>Wingdings</vt:lpstr>
      <vt:lpstr>1_Office Theme</vt:lpstr>
      <vt:lpstr>Custom Design</vt:lpstr>
      <vt:lpstr>1_Custom Design</vt:lpstr>
      <vt:lpstr>PowerPoint Presentation</vt:lpstr>
      <vt:lpstr>Description of Simulation</vt:lpstr>
      <vt:lpstr>Comparison with Obs. &amp; EURO-CORDEX</vt:lpstr>
      <vt:lpstr>Trends of future precipitation extremes</vt:lpstr>
      <vt:lpstr>Trends of future precipitation extremes</vt:lpstr>
      <vt:lpstr>Projected Differences in Abs. Precipitation Maxima</vt:lpstr>
      <vt:lpstr>Expected decade of occurrence of Absolute Precipitation Maxima</vt:lpstr>
      <vt:lpstr>Summary</vt:lpstr>
    </vt:vector>
  </TitlesOfParts>
  <Company>Hewlett-Packard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</dc:creator>
  <cp:lastModifiedBy>Georgios Zittis</cp:lastModifiedBy>
  <cp:revision>760</cp:revision>
  <cp:lastPrinted>2020-05-01T12:32:02Z</cp:lastPrinted>
  <dcterms:created xsi:type="dcterms:W3CDTF">2011-11-25T08:46:41Z</dcterms:created>
  <dcterms:modified xsi:type="dcterms:W3CDTF">2020-05-04T16:22:32Z</dcterms:modified>
</cp:coreProperties>
</file>