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58" r:id="rId3"/>
    <p:sldId id="280" r:id="rId4"/>
    <p:sldId id="281" r:id="rId5"/>
    <p:sldId id="282" r:id="rId6"/>
    <p:sldId id="262" r:id="rId7"/>
    <p:sldId id="283" r:id="rId8"/>
    <p:sldId id="276" r:id="rId9"/>
    <p:sldId id="278" r:id="rId10"/>
    <p:sldId id="264" r:id="rId1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5542" autoAdjust="0"/>
  </p:normalViewPr>
  <p:slideViewPr>
    <p:cSldViewPr snapToGrid="0">
      <p:cViewPr varScale="1">
        <p:scale>
          <a:sx n="88" d="100"/>
          <a:sy n="88" d="100"/>
        </p:scale>
        <p:origin x="494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6F201B-4F49-4396-AA78-A8EA65192274}" type="datetimeFigureOut">
              <a:rPr lang="de-DE" smtClean="0"/>
              <a:t>04.05.2020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58A331-EAE9-44C1-B9FA-F8A162F72CB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6735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9BBC6-926A-4A66-A0FC-D883B010D8A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0100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8A331-EAE9-44C1-B9FA-F8A162F72CB6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2087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26C6B-F57B-49BC-8244-023AA11A74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089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8A331-EAE9-44C1-B9FA-F8A162F72CB6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1379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8A331-EAE9-44C1-B9FA-F8A162F72CB6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2991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8A331-EAE9-44C1-B9FA-F8A162F72CB6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6908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8A331-EAE9-44C1-B9FA-F8A162F72CB6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66567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8A331-EAE9-44C1-B9FA-F8A162F72CB6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09023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9BBC6-926A-4A66-A0FC-D883B010D8A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0893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72065-378F-4F35-826C-056AD8E3B4A7}" type="datetimeFigureOut">
              <a:rPr lang="de-DE" smtClean="0"/>
              <a:t>04.05.2020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28D30-A13B-4A9D-8A99-31D799CB7BD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5226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72065-378F-4F35-826C-056AD8E3B4A7}" type="datetimeFigureOut">
              <a:rPr lang="de-DE" smtClean="0"/>
              <a:t>04.05.2020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28D30-A13B-4A9D-8A99-31D799CB7BD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4176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72065-378F-4F35-826C-056AD8E3B4A7}" type="datetimeFigureOut">
              <a:rPr lang="de-DE" smtClean="0"/>
              <a:t>04.05.2020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28D30-A13B-4A9D-8A99-31D799CB7BD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5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72065-378F-4F35-826C-056AD8E3B4A7}" type="datetimeFigureOut">
              <a:rPr lang="de-DE" smtClean="0"/>
              <a:t>04.05.2020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28D30-A13B-4A9D-8A99-31D799CB7BD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6112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72065-378F-4F35-826C-056AD8E3B4A7}" type="datetimeFigureOut">
              <a:rPr lang="de-DE" smtClean="0"/>
              <a:t>04.05.2020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28D30-A13B-4A9D-8A99-31D799CB7BD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6057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72065-378F-4F35-826C-056AD8E3B4A7}" type="datetimeFigureOut">
              <a:rPr lang="de-DE" smtClean="0"/>
              <a:t>04.05.2020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28D30-A13B-4A9D-8A99-31D799CB7BD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2071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72065-378F-4F35-826C-056AD8E3B4A7}" type="datetimeFigureOut">
              <a:rPr lang="de-DE" smtClean="0"/>
              <a:t>04.05.2020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28D30-A13B-4A9D-8A99-31D799CB7BD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7291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72065-378F-4F35-826C-056AD8E3B4A7}" type="datetimeFigureOut">
              <a:rPr lang="de-DE" smtClean="0"/>
              <a:t>04.05.2020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28D30-A13B-4A9D-8A99-31D799CB7BD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0961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72065-378F-4F35-826C-056AD8E3B4A7}" type="datetimeFigureOut">
              <a:rPr lang="de-DE" smtClean="0"/>
              <a:t>04.05.2020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28D30-A13B-4A9D-8A99-31D799CB7BD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3369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72065-378F-4F35-826C-056AD8E3B4A7}" type="datetimeFigureOut">
              <a:rPr lang="de-DE" smtClean="0"/>
              <a:t>04.05.2020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28D30-A13B-4A9D-8A99-31D799CB7BD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3928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72065-378F-4F35-826C-056AD8E3B4A7}" type="datetimeFigureOut">
              <a:rPr lang="de-DE" smtClean="0"/>
              <a:t>04.05.2020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28D30-A13B-4A9D-8A99-31D799CB7BD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4979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E72065-378F-4F35-826C-056AD8E3B4A7}" type="datetimeFigureOut">
              <a:rPr lang="de-DE" smtClean="0"/>
              <a:t>04.05.2020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28D30-A13B-4A9D-8A99-31D799CB7BD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2389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12" Type="http://schemas.openxmlformats.org/officeDocument/2006/relationships/image" Target="../media/image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11" Type="http://schemas.openxmlformats.org/officeDocument/2006/relationships/hyperlink" Target="mailto:raphael.manu@uni-goetingen.de" TargetMode="External"/><Relationship Id="rId5" Type="http://schemas.openxmlformats.org/officeDocument/2006/relationships/image" Target="../media/image1.png"/><Relationship Id="rId10" Type="http://schemas.openxmlformats.org/officeDocument/2006/relationships/image" Target="../media/image6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mailto:raphael.manu@uni-goetingen.de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2.m4a"/><Relationship Id="rId7" Type="http://schemas.openxmlformats.org/officeDocument/2006/relationships/image" Target="../media/image9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8.jpe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3.m4a"/><Relationship Id="rId7" Type="http://schemas.openxmlformats.org/officeDocument/2006/relationships/image" Target="../media/image13.JP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4.m4a"/><Relationship Id="rId7" Type="http://schemas.openxmlformats.org/officeDocument/2006/relationships/image" Target="../media/image16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5.jp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23.tiff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openxmlformats.org/officeDocument/2006/relationships/image" Target="../media/image24.tiff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png"/><Relationship Id="rId5" Type="http://schemas.openxmlformats.org/officeDocument/2006/relationships/image" Target="../media/image25.tiff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 txBox="1">
            <a:spLocks/>
          </p:cNvSpPr>
          <p:nvPr/>
        </p:nvSpPr>
        <p:spPr>
          <a:xfrm>
            <a:off x="1151947" y="941281"/>
            <a:ext cx="9577064" cy="17385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sz="2800" b="1" dirty="0">
                <a:solidFill>
                  <a:schemeClr val="tx2"/>
                </a:solidFill>
                <a:latin typeface="+mn-lt"/>
              </a:rPr>
              <a:t>Early responses of </a:t>
            </a:r>
            <a:r>
              <a:rPr lang="de-DE" sz="2800" b="1" dirty="0" smtClean="0">
                <a:solidFill>
                  <a:schemeClr val="tx2"/>
                </a:solidFill>
                <a:latin typeface="+mn-lt"/>
              </a:rPr>
              <a:t>elevated nutrient input  on above-ground </a:t>
            </a:r>
            <a:r>
              <a:rPr lang="de-DE" sz="2800" b="1" dirty="0">
                <a:solidFill>
                  <a:schemeClr val="tx2"/>
                </a:solidFill>
                <a:latin typeface="+mn-lt"/>
              </a:rPr>
              <a:t>net primary </a:t>
            </a:r>
            <a:r>
              <a:rPr lang="de-DE" sz="2800" b="1" dirty="0" smtClean="0">
                <a:solidFill>
                  <a:schemeClr val="tx2"/>
                </a:solidFill>
                <a:latin typeface="+mn-lt"/>
              </a:rPr>
              <a:t>production (ANPP) of a lower-montane tropical </a:t>
            </a:r>
            <a:r>
              <a:rPr lang="de-DE" sz="2800" b="1" dirty="0">
                <a:solidFill>
                  <a:schemeClr val="tx2"/>
                </a:solidFill>
                <a:latin typeface="+mn-lt"/>
              </a:rPr>
              <a:t>forest </a:t>
            </a:r>
            <a:r>
              <a:rPr lang="de-DE" sz="2800" b="1" dirty="0" smtClean="0">
                <a:solidFill>
                  <a:schemeClr val="tx2"/>
                </a:solidFill>
                <a:latin typeface="+mn-lt"/>
              </a:rPr>
              <a:t>in Uganda</a:t>
            </a:r>
            <a:endParaRPr lang="de-DE" sz="2800" dirty="0">
              <a:solidFill>
                <a:srgbClr val="1F497D">
                  <a:lumMod val="75000"/>
                </a:srgbClr>
              </a:solidFill>
              <a:latin typeface="+mn-lt"/>
            </a:endParaRP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1086232" y="5398181"/>
            <a:ext cx="9505056" cy="1103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b="1" dirty="0" smtClean="0">
                <a:solidFill>
                  <a:sysClr val="windowText" lastClr="000000"/>
                </a:solidFill>
              </a:rPr>
              <a:t>Raphael Manu</a:t>
            </a:r>
            <a:r>
              <a:rPr lang="en-US" sz="2000" baseline="30000" dirty="0" smtClean="0">
                <a:solidFill>
                  <a:sysClr val="windowText" lastClr="000000"/>
                </a:solidFill>
              </a:rPr>
              <a:t>1</a:t>
            </a:r>
            <a:r>
              <a:rPr lang="en-US" sz="2000" b="1" dirty="0" smtClean="0">
                <a:solidFill>
                  <a:sysClr val="windowText" lastClr="000000"/>
                </a:solidFill>
              </a:rPr>
              <a:t>, </a:t>
            </a:r>
            <a:r>
              <a:rPr lang="en-US" sz="2000" b="1" dirty="0" err="1" smtClean="0">
                <a:solidFill>
                  <a:sysClr val="windowText" lastClr="000000"/>
                </a:solidFill>
              </a:rPr>
              <a:t>Marife</a:t>
            </a:r>
            <a:r>
              <a:rPr lang="en-US" sz="2000" b="1" dirty="0" smtClean="0">
                <a:solidFill>
                  <a:sysClr val="windowText" lastClr="000000"/>
                </a:solidFill>
              </a:rPr>
              <a:t> D. Corre</a:t>
            </a:r>
            <a:r>
              <a:rPr lang="en-US" sz="2000" baseline="30000" dirty="0" smtClean="0">
                <a:solidFill>
                  <a:sysClr val="windowText" lastClr="000000"/>
                </a:solidFill>
              </a:rPr>
              <a:t>1</a:t>
            </a:r>
            <a:r>
              <a:rPr lang="en-US" sz="2000" b="1" dirty="0" smtClean="0">
                <a:solidFill>
                  <a:sysClr val="windowText" lastClr="000000"/>
                </a:solidFill>
              </a:rPr>
              <a:t>, </a:t>
            </a:r>
            <a:r>
              <a:rPr lang="en-US" sz="2000" b="1" dirty="0" err="1" smtClean="0">
                <a:solidFill>
                  <a:sysClr val="windowText" lastClr="000000"/>
                </a:solidFill>
              </a:rPr>
              <a:t>Edzo</a:t>
            </a:r>
            <a:r>
              <a:rPr lang="en-US" sz="2000" b="1" dirty="0" smtClean="0">
                <a:solidFill>
                  <a:sysClr val="windowText" lastClr="000000"/>
                </a:solidFill>
              </a:rPr>
              <a:t> Veldkamp</a:t>
            </a:r>
            <a:r>
              <a:rPr lang="en-US" sz="2000" baseline="30000" dirty="0" smtClean="0">
                <a:solidFill>
                  <a:sysClr val="windowText" lastClr="000000"/>
                </a:solidFill>
              </a:rPr>
              <a:t>1</a:t>
            </a:r>
            <a:r>
              <a:rPr lang="en-US" sz="2000" b="1" dirty="0" smtClean="0">
                <a:solidFill>
                  <a:sysClr val="windowText" lastClr="000000"/>
                </a:solidFill>
              </a:rPr>
              <a:t> and Oliver van Straaten</a:t>
            </a:r>
            <a:r>
              <a:rPr lang="en-US" sz="2000" baseline="30000" dirty="0" smtClean="0">
                <a:solidFill>
                  <a:sysClr val="windowText" lastClr="000000"/>
                </a:solidFill>
              </a:rPr>
              <a:t>2</a:t>
            </a:r>
            <a:endParaRPr lang="en-US" sz="2000" baseline="30000" dirty="0">
              <a:solidFill>
                <a:sysClr val="windowText" lastClr="000000"/>
              </a:solidFill>
            </a:endParaRPr>
          </a:p>
          <a:p>
            <a:pPr>
              <a:defRPr/>
            </a:pPr>
            <a:r>
              <a:rPr lang="en-US" sz="12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Soil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Science of Tropical and Subtropical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Ecosystems, University of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Göttingen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Göttingen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r>
              <a:rPr lang="en-GB" sz="12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en-GB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Northwest 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German Forest Research </a:t>
            </a:r>
            <a:r>
              <a:rPr lang="en-GB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Institute, </a:t>
            </a:r>
            <a:r>
              <a:rPr lang="en-GB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Göttingen</a:t>
            </a: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335360" y="692696"/>
            <a:ext cx="11449272" cy="0"/>
          </a:xfrm>
          <a:prstGeom prst="line">
            <a:avLst/>
          </a:prstGeom>
          <a:noFill/>
          <a:ln w="2857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5360" y="126239"/>
            <a:ext cx="2304256" cy="441912"/>
          </a:xfrm>
          <a:prstGeom prst="rect">
            <a:avLst/>
          </a:prstGeom>
        </p:spPr>
      </p:pic>
      <p:pic>
        <p:nvPicPr>
          <p:cNvPr id="31" name="Picture 3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0515" y="126239"/>
            <a:ext cx="963805" cy="441912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32" name="TextBox 31"/>
          <p:cNvSpPr txBox="1"/>
          <p:nvPr/>
        </p:nvSpPr>
        <p:spPr>
          <a:xfrm>
            <a:off x="3712423" y="291394"/>
            <a:ext cx="4456112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kern="0" dirty="0" smtClean="0">
                <a:solidFill>
                  <a:schemeClr val="tx2"/>
                </a:solidFill>
              </a:rPr>
              <a:t>European Geoscience Union 2020</a:t>
            </a:r>
            <a:endParaRPr lang="en-US" b="1" kern="0" dirty="0">
              <a:solidFill>
                <a:schemeClr val="tx2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2930931"/>
            <a:ext cx="2489226" cy="20162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3521" r="7973"/>
          <a:stretch/>
        </p:blipFill>
        <p:spPr>
          <a:xfrm>
            <a:off x="7320136" y="2920810"/>
            <a:ext cx="2232248" cy="20210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/>
          <a:srcRect t="1784"/>
          <a:stretch/>
        </p:blipFill>
        <p:spPr>
          <a:xfrm>
            <a:off x="5073741" y="2927824"/>
            <a:ext cx="1797440" cy="2022438"/>
          </a:xfrm>
          <a:prstGeom prst="rect">
            <a:avLst/>
          </a:prstGeom>
        </p:spPr>
      </p:pic>
      <p:pic>
        <p:nvPicPr>
          <p:cNvPr id="1026" name="Picture 2" descr="Logo DF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255" y="243869"/>
            <a:ext cx="858033" cy="27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57242" y="6209298"/>
            <a:ext cx="45963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Correspondence: </a:t>
            </a:r>
            <a:r>
              <a:rPr lang="de-DE" sz="1200" dirty="0" smtClean="0">
                <a:hlinkClick r:id="rId11"/>
              </a:rPr>
              <a:t>raphael.manu@uni-goetingen.de</a:t>
            </a:r>
            <a:r>
              <a:rPr lang="de-DE" sz="1200" dirty="0" smtClean="0"/>
              <a:t> (PhD student)</a:t>
            </a:r>
            <a:endParaRPr lang="de-DE" sz="12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756904" y="6219887"/>
            <a:ext cx="609600" cy="609600"/>
          </a:xfrm>
          <a:prstGeom prst="rect">
            <a:avLst/>
          </a:prstGeom>
        </p:spPr>
      </p:pic>
      <p:sp>
        <p:nvSpPr>
          <p:cNvPr id="4" name="Down Arrow Callout 3"/>
          <p:cNvSpPr/>
          <p:nvPr/>
        </p:nvSpPr>
        <p:spPr>
          <a:xfrm>
            <a:off x="10133055" y="4809421"/>
            <a:ext cx="1857299" cy="1383357"/>
          </a:xfrm>
          <a:prstGeom prst="downArrowCallout">
            <a:avLst>
              <a:gd name="adj1" fmla="val 13249"/>
              <a:gd name="adj2" fmla="val 14441"/>
              <a:gd name="adj3" fmla="val 25000"/>
              <a:gd name="adj4" fmla="val 64977"/>
            </a:avLst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For audio, view in presentation mode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61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5"/>
    </mc:Choice>
    <mc:Fallback xmlns="">
      <p:transition spd="slow" advTm="3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btitle 2"/>
          <p:cNvSpPr txBox="1">
            <a:spLocks/>
          </p:cNvSpPr>
          <p:nvPr/>
        </p:nvSpPr>
        <p:spPr>
          <a:xfrm>
            <a:off x="3642314" y="6192777"/>
            <a:ext cx="4152536" cy="308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335360" y="692696"/>
            <a:ext cx="11449272" cy="0"/>
          </a:xfrm>
          <a:prstGeom prst="line">
            <a:avLst/>
          </a:prstGeom>
          <a:noFill/>
          <a:ln w="2857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5360" y="126239"/>
            <a:ext cx="2304256" cy="441912"/>
          </a:xfrm>
          <a:prstGeom prst="rect">
            <a:avLst/>
          </a:prstGeom>
        </p:spPr>
      </p:pic>
      <p:pic>
        <p:nvPicPr>
          <p:cNvPr id="31" name="Picture 3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0516" y="126239"/>
            <a:ext cx="936104" cy="441912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32" name="TextBox 31"/>
          <p:cNvSpPr txBox="1"/>
          <p:nvPr/>
        </p:nvSpPr>
        <p:spPr>
          <a:xfrm>
            <a:off x="3719736" y="277229"/>
            <a:ext cx="4456112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kern="0" dirty="0" smtClean="0">
                <a:solidFill>
                  <a:schemeClr val="tx2"/>
                </a:solidFill>
              </a:rPr>
              <a:t>European Geoscience Union 2020</a:t>
            </a:r>
            <a:endParaRPr lang="en-US" b="1" kern="0" dirty="0">
              <a:solidFill>
                <a:schemeClr val="tx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589650" y="6523306"/>
            <a:ext cx="828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10</a:t>
            </a:r>
            <a:endParaRPr lang="de-DE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6" name="Picture 2" descr="Logo DF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4546" y="235031"/>
            <a:ext cx="858033" cy="27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79776" y="6073094"/>
            <a:ext cx="5061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Further correspondence: </a:t>
            </a:r>
            <a:r>
              <a:rPr lang="de-DE" sz="1200" dirty="0" smtClean="0">
                <a:hlinkClick r:id="rId8"/>
              </a:rPr>
              <a:t>raphael.manu@uni-goetingen.de</a:t>
            </a:r>
            <a:r>
              <a:rPr lang="de-DE" sz="1200" dirty="0" smtClean="0"/>
              <a:t> (PhD student)</a:t>
            </a:r>
            <a:endParaRPr lang="de-DE" sz="1200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7727034"/>
              </p:ext>
            </p:extLst>
          </p:nvPr>
        </p:nvGraphicFramePr>
        <p:xfrm>
          <a:off x="620391" y="6452507"/>
          <a:ext cx="10857508" cy="365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14377">
                  <a:extLst>
                    <a:ext uri="{9D8B030D-6E8A-4147-A177-3AD203B41FA5}">
                      <a16:colId xmlns:a16="http://schemas.microsoft.com/office/drawing/2014/main" val="3383396321"/>
                    </a:ext>
                  </a:extLst>
                </a:gridCol>
                <a:gridCol w="2714377">
                  <a:extLst>
                    <a:ext uri="{9D8B030D-6E8A-4147-A177-3AD203B41FA5}">
                      <a16:colId xmlns:a16="http://schemas.microsoft.com/office/drawing/2014/main" val="2521570073"/>
                    </a:ext>
                  </a:extLst>
                </a:gridCol>
                <a:gridCol w="2714377">
                  <a:extLst>
                    <a:ext uri="{9D8B030D-6E8A-4147-A177-3AD203B41FA5}">
                      <a16:colId xmlns:a16="http://schemas.microsoft.com/office/drawing/2014/main" val="2380062093"/>
                    </a:ext>
                  </a:extLst>
                </a:gridCol>
                <a:gridCol w="2714377">
                  <a:extLst>
                    <a:ext uri="{9D8B030D-6E8A-4147-A177-3AD203B41FA5}">
                      <a16:colId xmlns:a16="http://schemas.microsoft.com/office/drawing/2014/main" val="3017773288"/>
                    </a:ext>
                  </a:extLst>
                </a:gridCol>
              </a:tblGrid>
              <a:tr h="254289"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Introduction</a:t>
                      </a:r>
                      <a:endParaRPr lang="en-GB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Methods</a:t>
                      </a:r>
                      <a:endParaRPr lang="en-GB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Results</a:t>
                      </a:r>
                      <a:endParaRPr lang="en-GB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rgbClr val="FFFFFF"/>
                          </a:solidFill>
                        </a:rPr>
                        <a:t>Conclusions</a:t>
                      </a:r>
                      <a:endParaRPr lang="en-GB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304080"/>
                  </a:ext>
                </a:extLst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620390" y="1477713"/>
            <a:ext cx="10948218" cy="4109330"/>
          </a:xfrm>
          <a:prstGeom prst="rect">
            <a:avLst/>
          </a:prstGeom>
          <a:solidFill>
            <a:schemeClr val="accent3">
              <a:alpha val="1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0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Within two years </a:t>
            </a:r>
            <a:r>
              <a:rPr lang="en-US" sz="2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of nutrient </a:t>
            </a:r>
            <a:r>
              <a:rPr lang="en-US" sz="20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addition: 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en-US" sz="20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 observed </a:t>
            </a:r>
            <a:r>
              <a:rPr lang="en-US" sz="2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no </a:t>
            </a:r>
            <a:r>
              <a:rPr lang="en-US" sz="20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significant response in </a:t>
            </a:r>
            <a:r>
              <a:rPr lang="en-US" sz="2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stem growth based on tree </a:t>
            </a:r>
            <a:r>
              <a:rPr lang="en-US" sz="20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sizes, however, </a:t>
            </a:r>
            <a:r>
              <a:rPr lang="en-US" sz="2000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different </a:t>
            </a:r>
            <a:r>
              <a:rPr lang="en-US" sz="20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species responded differently to nutrient </a:t>
            </a:r>
            <a:r>
              <a:rPr lang="en-US" sz="2000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addition; </a:t>
            </a:r>
            <a:r>
              <a:rPr lang="en-US" sz="2000" i="1" dirty="0" err="1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Celtis</a:t>
            </a:r>
            <a:r>
              <a:rPr lang="en-US" sz="2000" i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durandii</a:t>
            </a:r>
            <a:r>
              <a:rPr lang="en-US" sz="20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US" sz="2000" i="1" dirty="0" err="1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Funtumia</a:t>
            </a:r>
            <a:r>
              <a:rPr lang="en-US" sz="2000" i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elastica</a:t>
            </a:r>
            <a:r>
              <a:rPr lang="en-US" sz="2000" i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increased </a:t>
            </a:r>
            <a:r>
              <a:rPr lang="en-US" sz="20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US" sz="2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stem growth </a:t>
            </a:r>
            <a:r>
              <a:rPr lang="en-US" sz="20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US" sz="2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 and PK </a:t>
            </a:r>
            <a:r>
              <a:rPr lang="en-US" sz="20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addition plots respectively in contrast to N or P only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FF0000"/>
                </a:solidFill>
              </a:rPr>
              <a:t>Litter </a:t>
            </a:r>
            <a:r>
              <a:rPr lang="de-DE" sz="2000" dirty="0">
                <a:solidFill>
                  <a:srgbClr val="FF0000"/>
                </a:solidFill>
              </a:rPr>
              <a:t>production </a:t>
            </a:r>
            <a:r>
              <a:rPr lang="de-DE" sz="2000" dirty="0" smtClean="0">
                <a:solidFill>
                  <a:srgbClr val="000000"/>
                </a:solidFill>
              </a:rPr>
              <a:t>showed a </a:t>
            </a:r>
            <a:r>
              <a:rPr lang="de-DE" sz="2000" dirty="0" smtClean="0">
                <a:solidFill>
                  <a:srgbClr val="FF0000"/>
                </a:solidFill>
              </a:rPr>
              <a:t>strong seasonality </a:t>
            </a:r>
            <a:r>
              <a:rPr lang="de-DE" sz="2000" dirty="0" smtClean="0">
                <a:solidFill>
                  <a:srgbClr val="000000"/>
                </a:solidFill>
              </a:rPr>
              <a:t>with </a:t>
            </a:r>
            <a:r>
              <a:rPr lang="de-DE" sz="2000" dirty="0">
                <a:solidFill>
                  <a:srgbClr val="000000"/>
                </a:solidFill>
              </a:rPr>
              <a:t>the highest </a:t>
            </a:r>
            <a:r>
              <a:rPr lang="de-DE" sz="2000" dirty="0" smtClean="0">
                <a:solidFill>
                  <a:srgbClr val="000000"/>
                </a:solidFill>
              </a:rPr>
              <a:t>litterfall recorded in </a:t>
            </a:r>
            <a:r>
              <a:rPr lang="de-DE" sz="2000" dirty="0">
                <a:solidFill>
                  <a:srgbClr val="000000"/>
                </a:solidFill>
              </a:rPr>
              <a:t>the </a:t>
            </a:r>
            <a:r>
              <a:rPr lang="de-DE" sz="2000" dirty="0" smtClean="0">
                <a:solidFill>
                  <a:srgbClr val="000000"/>
                </a:solidFill>
              </a:rPr>
              <a:t>dry </a:t>
            </a:r>
            <a:r>
              <a:rPr lang="de-DE" sz="2000" dirty="0">
                <a:solidFill>
                  <a:srgbClr val="000000"/>
                </a:solidFill>
              </a:rPr>
              <a:t>season (</a:t>
            </a:r>
            <a:r>
              <a:rPr lang="de-DE" sz="2000" dirty="0" smtClean="0">
                <a:solidFill>
                  <a:srgbClr val="000000"/>
                </a:solidFill>
              </a:rPr>
              <a:t>Dec. </a:t>
            </a:r>
            <a:r>
              <a:rPr lang="en-US" sz="2000" dirty="0">
                <a:solidFill>
                  <a:srgbClr val="000000"/>
                </a:solidFill>
              </a:rPr>
              <a:t>–</a:t>
            </a:r>
            <a:r>
              <a:rPr lang="de-DE" sz="2000" dirty="0" smtClean="0">
                <a:solidFill>
                  <a:srgbClr val="000000"/>
                </a:solidFill>
              </a:rPr>
              <a:t>  Feb.)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chemeClr val="tx1"/>
                </a:solidFill>
              </a:rPr>
              <a:t>Given the </a:t>
            </a:r>
            <a:r>
              <a:rPr lang="de-DE" sz="2000" dirty="0" smtClean="0">
                <a:solidFill>
                  <a:srgbClr val="FF0000"/>
                </a:solidFill>
              </a:rPr>
              <a:t>unique response pattern of leaf litter to K addition</a:t>
            </a:r>
            <a:r>
              <a:rPr lang="de-DE" sz="2000" dirty="0" smtClean="0">
                <a:solidFill>
                  <a:schemeClr val="tx1"/>
                </a:solidFill>
              </a:rPr>
              <a:t>, we suggest that, the spectrum </a:t>
            </a:r>
            <a:r>
              <a:rPr lang="de-DE" sz="2000" dirty="0">
                <a:solidFill>
                  <a:schemeClr val="tx1"/>
                </a:solidFill>
              </a:rPr>
              <a:t>of biochemical functions triggered by up- or down regulation of K in </a:t>
            </a:r>
            <a:r>
              <a:rPr lang="de-DE" sz="2000" dirty="0" smtClean="0">
                <a:solidFill>
                  <a:schemeClr val="tx1"/>
                </a:solidFill>
              </a:rPr>
              <a:t>the physiological </a:t>
            </a:r>
            <a:r>
              <a:rPr lang="de-DE" sz="2000" dirty="0">
                <a:solidFill>
                  <a:schemeClr val="tx1"/>
                </a:solidFill>
              </a:rPr>
              <a:t>processes responsible for tree growth and productivity </a:t>
            </a:r>
            <a:r>
              <a:rPr lang="de-DE" sz="2000" dirty="0" smtClean="0">
                <a:solidFill>
                  <a:schemeClr val="tx1"/>
                </a:solidFill>
              </a:rPr>
              <a:t>should be explored in such a complex </a:t>
            </a:r>
            <a:r>
              <a:rPr lang="de-DE" sz="2000" dirty="0">
                <a:solidFill>
                  <a:schemeClr val="tx1"/>
                </a:solidFill>
              </a:rPr>
              <a:t>forest ecosystems</a:t>
            </a:r>
            <a:endParaRPr lang="en-US" sz="2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Overall, we observed </a:t>
            </a:r>
            <a:r>
              <a:rPr lang="en-US" sz="2000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no significant response of ANPP </a:t>
            </a:r>
            <a:r>
              <a:rPr lang="en-US" sz="20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en-US" sz="2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nutrient </a:t>
            </a:r>
            <a:r>
              <a:rPr lang="en-US" sz="20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addition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4764064" y="906291"/>
            <a:ext cx="23674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/>
              <a:t>Conclusions</a:t>
            </a:r>
            <a:endParaRPr lang="en-GB" sz="3200" b="1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43105" y="6491036"/>
            <a:ext cx="330925" cy="28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4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12"/>
    </mc:Choice>
    <mc:Fallback xmlns="">
      <p:transition spd="slow" advTm="49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036910" y="1915944"/>
            <a:ext cx="3078220" cy="390573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036907" y="5441077"/>
            <a:ext cx="3078219" cy="380608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6478" y="2666836"/>
            <a:ext cx="1794140" cy="282146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39446" y="4338450"/>
            <a:ext cx="2981662" cy="93961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 flipH="1">
            <a:off x="3621108" y="4837307"/>
            <a:ext cx="829822" cy="603770"/>
          </a:xfrm>
          <a:custGeom>
            <a:avLst/>
            <a:gdLst>
              <a:gd name="connsiteX0" fmla="*/ 660400 w 660400"/>
              <a:gd name="connsiteY0" fmla="*/ 5827 h 1377427"/>
              <a:gd name="connsiteX1" fmla="*/ 243840 w 660400"/>
              <a:gd name="connsiteY1" fmla="*/ 209027 h 1377427"/>
              <a:gd name="connsiteX2" fmla="*/ 0 w 660400"/>
              <a:gd name="connsiteY2" fmla="*/ 1377427 h 1377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400" h="1377427">
                <a:moveTo>
                  <a:pt x="660400" y="5827"/>
                </a:moveTo>
                <a:cubicBezTo>
                  <a:pt x="507153" y="-6873"/>
                  <a:pt x="353907" y="-19573"/>
                  <a:pt x="243840" y="209027"/>
                </a:cubicBezTo>
                <a:cubicBezTo>
                  <a:pt x="133773" y="437627"/>
                  <a:pt x="66886" y="907527"/>
                  <a:pt x="0" y="1377427"/>
                </a:cubicBezTo>
              </a:path>
            </a:pathLst>
          </a:custGeom>
          <a:noFill/>
          <a:ln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7500805" y="1905649"/>
            <a:ext cx="4201124" cy="2387447"/>
          </a:xfrm>
          <a:prstGeom prst="roundRect">
            <a:avLst/>
          </a:prstGeom>
          <a:solidFill>
            <a:schemeClr val="accent2">
              <a:lumMod val="40000"/>
              <a:lumOff val="60000"/>
              <a:alpha val="66000"/>
            </a:schemeClr>
          </a:solidFill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solidFill>
                  <a:schemeClr val="tx1"/>
                </a:solidFill>
              </a:rPr>
              <a:t>…</a:t>
            </a:r>
            <a:r>
              <a:rPr lang="de-DE" dirty="0">
                <a:solidFill>
                  <a:schemeClr val="tx1"/>
                </a:solidFill>
              </a:rPr>
              <a:t> different components of </a:t>
            </a:r>
            <a:r>
              <a:rPr lang="de-DE" dirty="0" smtClean="0">
                <a:solidFill>
                  <a:schemeClr val="tx1"/>
                </a:solidFill>
              </a:rPr>
              <a:t>ANPP</a:t>
            </a:r>
          </a:p>
          <a:p>
            <a:pPr algn="ctr"/>
            <a:endParaRPr lang="de-DE" dirty="0" smtClean="0">
              <a:solidFill>
                <a:schemeClr val="tx1"/>
              </a:solidFill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rgbClr val="FF0000"/>
                </a:solidFill>
              </a:rPr>
              <a:t>Stem diameter </a:t>
            </a:r>
            <a:r>
              <a:rPr lang="de-DE" dirty="0" smtClean="0">
                <a:solidFill>
                  <a:srgbClr val="FF0000"/>
                </a:solidFill>
              </a:rPr>
              <a:t>growth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de-DE" dirty="0" smtClean="0">
                <a:solidFill>
                  <a:srgbClr val="FF0000"/>
                </a:solidFill>
              </a:rPr>
              <a:t>Litter production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de-DE" dirty="0" smtClean="0">
                <a:solidFill>
                  <a:srgbClr val="FF0000"/>
                </a:solidFill>
              </a:rPr>
              <a:t>Above-ground </a:t>
            </a:r>
            <a:r>
              <a:rPr lang="de-DE" dirty="0">
                <a:solidFill>
                  <a:srgbClr val="FF0000"/>
                </a:solidFill>
              </a:rPr>
              <a:t>woody biomass </a:t>
            </a:r>
            <a:r>
              <a:rPr lang="de-DE" dirty="0" smtClean="0">
                <a:solidFill>
                  <a:srgbClr val="FF0000"/>
                </a:solidFill>
              </a:rPr>
              <a:t>production</a:t>
            </a:r>
            <a:endParaRPr lang="de-DE" dirty="0">
              <a:solidFill>
                <a:srgbClr val="FF0000"/>
              </a:solidFill>
            </a:endParaRPr>
          </a:p>
          <a:p>
            <a:pPr lvl="1" algn="ctr"/>
            <a:endParaRPr lang="de-DE" dirty="0" smtClean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36910" y="1964599"/>
            <a:ext cx="2600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i="1" dirty="0"/>
              <a:t>Tropical forest ecosystem</a:t>
            </a:r>
            <a:endParaRPr lang="en-US" i="1" dirty="0"/>
          </a:p>
        </p:txBody>
      </p:sp>
      <p:sp>
        <p:nvSpPr>
          <p:cNvPr id="16" name="Oval 15"/>
          <p:cNvSpPr/>
          <p:nvPr/>
        </p:nvSpPr>
        <p:spPr>
          <a:xfrm>
            <a:off x="6003650" y="4476567"/>
            <a:ext cx="270937" cy="188707"/>
          </a:xfrm>
          <a:prstGeom prst="ellipse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>
            <a:endCxn id="11" idx="1"/>
          </p:cNvCxnSpPr>
          <p:nvPr/>
        </p:nvCxnSpPr>
        <p:spPr>
          <a:xfrm flipV="1">
            <a:off x="6252787" y="3099373"/>
            <a:ext cx="1248018" cy="14577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510610" y="803757"/>
            <a:ext cx="42011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Specific objective:</a:t>
            </a:r>
            <a:endParaRPr lang="de-DE" sz="2400" b="1" dirty="0"/>
          </a:p>
          <a:p>
            <a:r>
              <a:rPr lang="de-DE" dirty="0"/>
              <a:t>To evaluate </a:t>
            </a:r>
            <a:r>
              <a:rPr lang="en-US" dirty="0"/>
              <a:t>the effects of elevated nutrient input on: </a:t>
            </a:r>
          </a:p>
        </p:txBody>
      </p:sp>
      <p:sp>
        <p:nvSpPr>
          <p:cNvPr id="35" name="Oval 34"/>
          <p:cNvSpPr/>
          <p:nvPr/>
        </p:nvSpPr>
        <p:spPr>
          <a:xfrm>
            <a:off x="5769186" y="2838907"/>
            <a:ext cx="199288" cy="188707"/>
          </a:xfrm>
          <a:prstGeom prst="ellipse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>
            <a:stCxn id="35" idx="6"/>
            <a:endCxn id="11" idx="1"/>
          </p:cNvCxnSpPr>
          <p:nvPr/>
        </p:nvCxnSpPr>
        <p:spPr>
          <a:xfrm>
            <a:off x="5968474" y="2933261"/>
            <a:ext cx="1532331" cy="166112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1197678" y="4980863"/>
            <a:ext cx="603675" cy="29720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PK</a:t>
            </a:r>
          </a:p>
        </p:txBody>
      </p:sp>
      <p:sp>
        <p:nvSpPr>
          <p:cNvPr id="21" name="Oval 20"/>
          <p:cNvSpPr/>
          <p:nvPr/>
        </p:nvSpPr>
        <p:spPr>
          <a:xfrm>
            <a:off x="1671542" y="4502100"/>
            <a:ext cx="664641" cy="335207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NP</a:t>
            </a:r>
          </a:p>
        </p:txBody>
      </p:sp>
      <p:sp>
        <p:nvSpPr>
          <p:cNvPr id="22" name="Oval 21"/>
          <p:cNvSpPr/>
          <p:nvPr/>
        </p:nvSpPr>
        <p:spPr>
          <a:xfrm>
            <a:off x="1057509" y="4359563"/>
            <a:ext cx="702610" cy="28507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NK</a:t>
            </a:r>
          </a:p>
        </p:txBody>
      </p:sp>
      <p:sp>
        <p:nvSpPr>
          <p:cNvPr id="24" name="Oval 23"/>
          <p:cNvSpPr/>
          <p:nvPr/>
        </p:nvSpPr>
        <p:spPr>
          <a:xfrm>
            <a:off x="689133" y="4665274"/>
            <a:ext cx="648072" cy="314802"/>
          </a:xfrm>
          <a:prstGeom prst="ellipse">
            <a:avLst/>
          </a:prstGeom>
          <a:solidFill>
            <a:srgbClr val="64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NPK</a:t>
            </a:r>
          </a:p>
        </p:txBody>
      </p:sp>
      <p:sp>
        <p:nvSpPr>
          <p:cNvPr id="25" name="Oval 24"/>
          <p:cNvSpPr/>
          <p:nvPr/>
        </p:nvSpPr>
        <p:spPr>
          <a:xfrm>
            <a:off x="2649807" y="4885022"/>
            <a:ext cx="567210" cy="35899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</a:t>
            </a:r>
            <a:endParaRPr lang="en-US" sz="1400" dirty="0"/>
          </a:p>
        </p:txBody>
      </p:sp>
      <p:sp>
        <p:nvSpPr>
          <p:cNvPr id="27" name="Oval 26"/>
          <p:cNvSpPr/>
          <p:nvPr/>
        </p:nvSpPr>
        <p:spPr>
          <a:xfrm>
            <a:off x="2987144" y="4505261"/>
            <a:ext cx="514281" cy="348133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9" name="Oval 28"/>
          <p:cNvSpPr/>
          <p:nvPr/>
        </p:nvSpPr>
        <p:spPr>
          <a:xfrm>
            <a:off x="2354433" y="4359563"/>
            <a:ext cx="605443" cy="4338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K</a:t>
            </a:r>
            <a:endParaRPr lang="en-US" sz="1200" dirty="0"/>
          </a:p>
        </p:txBody>
      </p:sp>
      <p:sp>
        <p:nvSpPr>
          <p:cNvPr id="31" name="Oval 30"/>
          <p:cNvSpPr/>
          <p:nvPr/>
        </p:nvSpPr>
        <p:spPr>
          <a:xfrm>
            <a:off x="1865161" y="4856248"/>
            <a:ext cx="601348" cy="39451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N</a:t>
            </a:r>
            <a:endParaRPr lang="en-US" sz="1100" dirty="0"/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779861" y="646296"/>
            <a:ext cx="10627825" cy="1"/>
          </a:xfrm>
          <a:prstGeom prst="line">
            <a:avLst/>
          </a:prstGeom>
          <a:noFill/>
          <a:ln w="2857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cxnSp>
        <p:nvCxnSpPr>
          <p:cNvPr id="30" name="Straight Connector 29"/>
          <p:cNvCxnSpPr/>
          <p:nvPr/>
        </p:nvCxnSpPr>
        <p:spPr>
          <a:xfrm flipV="1">
            <a:off x="779861" y="6442115"/>
            <a:ext cx="10627825" cy="1"/>
          </a:xfrm>
          <a:prstGeom prst="line">
            <a:avLst/>
          </a:prstGeom>
          <a:noFill/>
          <a:ln w="2857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2080384"/>
              </p:ext>
            </p:extLst>
          </p:nvPr>
        </p:nvGraphicFramePr>
        <p:xfrm>
          <a:off x="786848" y="6489337"/>
          <a:ext cx="10620837" cy="365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29070">
                  <a:extLst>
                    <a:ext uri="{9D8B030D-6E8A-4147-A177-3AD203B41FA5}">
                      <a16:colId xmlns:a16="http://schemas.microsoft.com/office/drawing/2014/main" val="3383396321"/>
                    </a:ext>
                  </a:extLst>
                </a:gridCol>
                <a:gridCol w="2729070">
                  <a:extLst>
                    <a:ext uri="{9D8B030D-6E8A-4147-A177-3AD203B41FA5}">
                      <a16:colId xmlns:a16="http://schemas.microsoft.com/office/drawing/2014/main" val="2521570073"/>
                    </a:ext>
                  </a:extLst>
                </a:gridCol>
                <a:gridCol w="2729070">
                  <a:extLst>
                    <a:ext uri="{9D8B030D-6E8A-4147-A177-3AD203B41FA5}">
                      <a16:colId xmlns:a16="http://schemas.microsoft.com/office/drawing/2014/main" val="2380062093"/>
                    </a:ext>
                  </a:extLst>
                </a:gridCol>
                <a:gridCol w="2433627">
                  <a:extLst>
                    <a:ext uri="{9D8B030D-6E8A-4147-A177-3AD203B41FA5}">
                      <a16:colId xmlns:a16="http://schemas.microsoft.com/office/drawing/2014/main" val="3017773288"/>
                    </a:ext>
                  </a:extLst>
                </a:gridCol>
              </a:tblGrid>
              <a:tr h="254289">
                <a:tc>
                  <a:txBody>
                    <a:bodyPr/>
                    <a:lstStyle/>
                    <a:p>
                      <a:r>
                        <a:rPr lang="de-DE" dirty="0" smtClean="0"/>
                        <a:t>Introduction</a:t>
                      </a:r>
                      <a:endParaRPr lang="en-GB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Methods</a:t>
                      </a:r>
                      <a:endParaRPr lang="en-GB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Results</a:t>
                      </a:r>
                      <a:endParaRPr lang="en-GB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Conclusions</a:t>
                      </a:r>
                      <a:endParaRPr lang="en-GB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304080"/>
                  </a:ext>
                </a:extLst>
              </a:tr>
            </a:tbl>
          </a:graphicData>
        </a:graphic>
      </p:graphicFrame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3792" y="3084823"/>
            <a:ext cx="1145773" cy="239342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27489" y="3514109"/>
            <a:ext cx="971190" cy="19908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4768" y="6241571"/>
            <a:ext cx="1054580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Vitousek</a:t>
            </a:r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1984; Tanner </a:t>
            </a:r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 al 1998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; </a:t>
            </a:r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Sterner and </a:t>
            </a:r>
            <a:r>
              <a:rPr lang="en-US" sz="10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Elser</a:t>
            </a:r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2002; </a:t>
            </a:r>
            <a:r>
              <a:rPr lang="en-US" sz="10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Kaspari</a:t>
            </a:r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et al. 2008; Wright et al. 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2011; Powers </a:t>
            </a:r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 al. 2015 </a:t>
            </a:r>
            <a:endParaRPr lang="de-DE" sz="1000" dirty="0"/>
          </a:p>
        </p:txBody>
      </p:sp>
      <p:sp>
        <p:nvSpPr>
          <p:cNvPr id="38" name="TextBox 37"/>
          <p:cNvSpPr txBox="1"/>
          <p:nvPr/>
        </p:nvSpPr>
        <p:spPr>
          <a:xfrm>
            <a:off x="205432" y="836935"/>
            <a:ext cx="3616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de-DE" dirty="0" smtClean="0"/>
              <a:t>We established a large-scale in </a:t>
            </a:r>
            <a:r>
              <a:rPr lang="de-DE" dirty="0"/>
              <a:t>situ </a:t>
            </a:r>
            <a:r>
              <a:rPr lang="de-DE" dirty="0" smtClean="0"/>
              <a:t>nutrient manipulation experiment to evaluate nutrient limitations on ANPP in an </a:t>
            </a:r>
            <a:r>
              <a:rPr lang="en-US" dirty="0" smtClean="0"/>
              <a:t>underrepresented </a:t>
            </a:r>
            <a:r>
              <a:rPr lang="en-US" dirty="0"/>
              <a:t>tropical </a:t>
            </a:r>
            <a:r>
              <a:rPr lang="en-US" dirty="0" smtClean="0"/>
              <a:t>region (Africa) 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8307"/>
            <a:ext cx="10972800" cy="414667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+mn-lt"/>
              </a:rPr>
              <a:t>Tropical forest ecosystems</a:t>
            </a:r>
            <a:endParaRPr lang="de-DE" sz="3200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82400" y="6495818"/>
            <a:ext cx="534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endParaRPr lang="de-DE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95985" y="6511337"/>
            <a:ext cx="366520" cy="3217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123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662"/>
    </mc:Choice>
    <mc:Fallback xmlns="">
      <p:transition advTm="25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1" grpId="0" animBg="1"/>
      <p:bldP spid="16" grpId="0" animBg="1"/>
      <p:bldP spid="26" grpId="0"/>
      <p:bldP spid="35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7" grpId="0" animBg="1"/>
      <p:bldP spid="29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79108" y="1095016"/>
            <a:ext cx="3154529" cy="33360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5" r="38978"/>
          <a:stretch/>
        </p:blipFill>
        <p:spPr>
          <a:xfrm>
            <a:off x="1671332" y="3501008"/>
            <a:ext cx="3359696" cy="259208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551" y="1760146"/>
            <a:ext cx="5209650" cy="426944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541487" y="6439024"/>
            <a:ext cx="292660" cy="365125"/>
          </a:xfrm>
        </p:spPr>
        <p:txBody>
          <a:bodyPr/>
          <a:lstStyle/>
          <a:p>
            <a:fld id="{531A3611-3383-470D-8131-574125DA74DA}" type="slidenum">
              <a:rPr lang="de-DE" smtClean="0"/>
              <a:t>3</a:t>
            </a:fld>
            <a:endParaRPr lang="de-DE" dirty="0"/>
          </a:p>
        </p:txBody>
      </p:sp>
      <p:sp>
        <p:nvSpPr>
          <p:cNvPr id="11" name="TextBox 10"/>
          <p:cNvSpPr txBox="1"/>
          <p:nvPr/>
        </p:nvSpPr>
        <p:spPr>
          <a:xfrm>
            <a:off x="564817" y="6191126"/>
            <a:ext cx="3816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smtClean="0">
                <a:solidFill>
                  <a:schemeClr val="bg1">
                    <a:lumMod val="50000"/>
                  </a:schemeClr>
                </a:solidFill>
              </a:rPr>
              <a:t>Hamilton 1984; </a:t>
            </a:r>
            <a:r>
              <a:rPr lang="de-DE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Babweteera </a:t>
            </a:r>
            <a:r>
              <a:rPr lang="de-DE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2012; </a:t>
            </a:r>
            <a:r>
              <a:rPr lang="de-DE" sz="1200" i="1" dirty="0" smtClean="0">
                <a:solidFill>
                  <a:schemeClr val="bg1">
                    <a:lumMod val="50000"/>
                  </a:schemeClr>
                </a:solidFill>
              </a:rPr>
              <a:t>FAO 2014</a:t>
            </a:r>
            <a:endParaRPr lang="en-GB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938371" y="870913"/>
            <a:ext cx="4752796" cy="334775"/>
          </a:xfrm>
        </p:spPr>
        <p:txBody>
          <a:bodyPr>
            <a:noAutofit/>
          </a:bodyPr>
          <a:lstStyle/>
          <a:p>
            <a:r>
              <a:rPr lang="en-US" sz="1800" b="1" dirty="0">
                <a:latin typeface="+mn-lt"/>
              </a:rPr>
              <a:t>L</a:t>
            </a:r>
            <a:r>
              <a:rPr lang="en-US" sz="1800" b="1" dirty="0" smtClean="0">
                <a:latin typeface="+mn-lt"/>
              </a:rPr>
              <a:t>ocation: Budongo Forest </a:t>
            </a:r>
            <a:r>
              <a:rPr lang="en-US" sz="1800" b="1" dirty="0">
                <a:latin typeface="+mn-lt"/>
              </a:rPr>
              <a:t>R</a:t>
            </a:r>
            <a:r>
              <a:rPr lang="en-US" sz="1800" b="1" dirty="0" smtClean="0">
                <a:latin typeface="+mn-lt"/>
              </a:rPr>
              <a:t>eserve in Uganda</a:t>
            </a:r>
            <a:endParaRPr lang="en-US" sz="1800" b="1" dirty="0">
              <a:latin typeface="+mn-lt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85432" y="692695"/>
            <a:ext cx="10627825" cy="1"/>
          </a:xfrm>
          <a:prstGeom prst="line">
            <a:avLst/>
          </a:prstGeom>
          <a:noFill/>
          <a:ln w="2857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cxnSp>
        <p:nvCxnSpPr>
          <p:cNvPr id="15" name="Straight Connector 14"/>
          <p:cNvCxnSpPr/>
          <p:nvPr/>
        </p:nvCxnSpPr>
        <p:spPr>
          <a:xfrm flipV="1">
            <a:off x="585433" y="6432153"/>
            <a:ext cx="10716025" cy="5890"/>
          </a:xfrm>
          <a:prstGeom prst="line">
            <a:avLst/>
          </a:prstGeom>
          <a:noFill/>
          <a:ln w="2857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585432" y="6494758"/>
          <a:ext cx="10716028" cy="365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79007">
                  <a:extLst>
                    <a:ext uri="{9D8B030D-6E8A-4147-A177-3AD203B41FA5}">
                      <a16:colId xmlns:a16="http://schemas.microsoft.com/office/drawing/2014/main" val="3383396321"/>
                    </a:ext>
                  </a:extLst>
                </a:gridCol>
                <a:gridCol w="2679007">
                  <a:extLst>
                    <a:ext uri="{9D8B030D-6E8A-4147-A177-3AD203B41FA5}">
                      <a16:colId xmlns:a16="http://schemas.microsoft.com/office/drawing/2014/main" val="2521570073"/>
                    </a:ext>
                  </a:extLst>
                </a:gridCol>
                <a:gridCol w="2679007">
                  <a:extLst>
                    <a:ext uri="{9D8B030D-6E8A-4147-A177-3AD203B41FA5}">
                      <a16:colId xmlns:a16="http://schemas.microsoft.com/office/drawing/2014/main" val="2380062093"/>
                    </a:ext>
                  </a:extLst>
                </a:gridCol>
                <a:gridCol w="2679007">
                  <a:extLst>
                    <a:ext uri="{9D8B030D-6E8A-4147-A177-3AD203B41FA5}">
                      <a16:colId xmlns:a16="http://schemas.microsoft.com/office/drawing/2014/main" val="3017773288"/>
                    </a:ext>
                  </a:extLst>
                </a:gridCol>
              </a:tblGrid>
              <a:tr h="315643"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Introduction</a:t>
                      </a:r>
                      <a:endParaRPr lang="en-GB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Methods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Results</a:t>
                      </a:r>
                      <a:endParaRPr lang="en-GB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Conclusions</a:t>
                      </a:r>
                      <a:endParaRPr lang="en-GB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304080"/>
                  </a:ext>
                </a:extLst>
              </a:tr>
            </a:tbl>
          </a:graphicData>
        </a:graphic>
      </p:graphicFrame>
      <p:sp>
        <p:nvSpPr>
          <p:cNvPr id="17" name="Title 1"/>
          <p:cNvSpPr txBox="1">
            <a:spLocks/>
          </p:cNvSpPr>
          <p:nvPr/>
        </p:nvSpPr>
        <p:spPr>
          <a:xfrm>
            <a:off x="2344509" y="105069"/>
            <a:ext cx="6693317" cy="619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+mn-lt"/>
              </a:rPr>
              <a:t>Location and site characteristics</a:t>
            </a:r>
            <a:endParaRPr lang="en-US" sz="3200" b="1" dirty="0">
              <a:latin typeface="+mn-lt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565993" y="2641503"/>
            <a:ext cx="281535" cy="30946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742189" y="2455715"/>
            <a:ext cx="2752658" cy="11893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056372" y="4545756"/>
            <a:ext cx="28083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Budongo Forest </a:t>
            </a:r>
            <a:r>
              <a:rPr lang="de-DE" b="1" dirty="0">
                <a:solidFill>
                  <a:schemeClr val="bg1"/>
                </a:solidFill>
              </a:rPr>
              <a:t>R</a:t>
            </a:r>
            <a:r>
              <a:rPr lang="de-DE" b="1" dirty="0" smtClean="0">
                <a:solidFill>
                  <a:schemeClr val="bg1"/>
                </a:solidFill>
              </a:rPr>
              <a:t>eserve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42189" y="1689792"/>
            <a:ext cx="12681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 </a:t>
            </a:r>
            <a:r>
              <a:rPr lang="de-DE" b="1" dirty="0" smtClean="0"/>
              <a:t>   Uganda</a:t>
            </a:r>
            <a:endParaRPr lang="de-DE" b="1" dirty="0"/>
          </a:p>
        </p:txBody>
      </p:sp>
      <p:sp>
        <p:nvSpPr>
          <p:cNvPr id="7" name="Rectangle 6"/>
          <p:cNvSpPr/>
          <p:nvPr/>
        </p:nvSpPr>
        <p:spPr>
          <a:xfrm>
            <a:off x="5966551" y="4816576"/>
            <a:ext cx="5209650" cy="1200329"/>
          </a:xfrm>
          <a:prstGeom prst="rect">
            <a:avLst/>
          </a:prstGeom>
          <a:solidFill>
            <a:srgbClr val="FFFFFF">
              <a:alpha val="10196"/>
            </a:srgbClr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bg1"/>
                </a:solidFill>
              </a:rPr>
              <a:t>Study population: trees with DBH ≥ 10 cm</a:t>
            </a:r>
            <a:endParaRPr lang="en-GB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bg1"/>
                </a:solidFill>
              </a:rPr>
              <a:t>Species richness = 94</a:t>
            </a:r>
            <a:endParaRPr lang="en-GB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bg1"/>
                </a:solidFill>
              </a:rPr>
              <a:t>Stem density (ha</a:t>
            </a:r>
            <a:r>
              <a:rPr lang="de-DE" b="1" baseline="30000" dirty="0">
                <a:solidFill>
                  <a:schemeClr val="bg1"/>
                </a:solidFill>
              </a:rPr>
              <a:t>-1</a:t>
            </a:r>
            <a:r>
              <a:rPr lang="de-DE" b="1" dirty="0">
                <a:solidFill>
                  <a:schemeClr val="bg1"/>
                </a:solidFill>
              </a:rPr>
              <a:t>) = </a:t>
            </a:r>
            <a:r>
              <a:rPr lang="en-US" b="1" dirty="0">
                <a:solidFill>
                  <a:schemeClr val="bg1"/>
                </a:solidFill>
              </a:rPr>
              <a:t>618 ± 13</a:t>
            </a:r>
            <a:endParaRPr lang="en-GB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bg1"/>
                </a:solidFill>
              </a:rPr>
              <a:t>Basal area (m</a:t>
            </a:r>
            <a:r>
              <a:rPr lang="de-DE" b="1" baseline="30000" dirty="0">
                <a:solidFill>
                  <a:schemeClr val="bg1"/>
                </a:solidFill>
              </a:rPr>
              <a:t>2</a:t>
            </a:r>
            <a:r>
              <a:rPr lang="de-DE" b="1" dirty="0">
                <a:solidFill>
                  <a:schemeClr val="bg1"/>
                </a:solidFill>
              </a:rPr>
              <a:t> ha</a:t>
            </a:r>
            <a:r>
              <a:rPr lang="de-DE" b="1" baseline="30000" dirty="0">
                <a:solidFill>
                  <a:schemeClr val="bg1"/>
                </a:solidFill>
              </a:rPr>
              <a:t>-1</a:t>
            </a:r>
            <a:r>
              <a:rPr lang="de-DE" b="1" dirty="0">
                <a:solidFill>
                  <a:schemeClr val="bg1"/>
                </a:solidFill>
              </a:rPr>
              <a:t>) = 36.3</a:t>
            </a:r>
            <a:r>
              <a:rPr lang="en-US" b="1" dirty="0">
                <a:solidFill>
                  <a:schemeClr val="bg1"/>
                </a:solidFill>
              </a:rPr>
              <a:t> ± </a:t>
            </a:r>
            <a:r>
              <a:rPr lang="de-DE" b="1" dirty="0">
                <a:solidFill>
                  <a:schemeClr val="bg1"/>
                </a:solidFill>
              </a:rPr>
              <a:t>1.1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66551" y="1747395"/>
            <a:ext cx="5209650" cy="2031325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 Semi-deciduous tropical </a:t>
            </a:r>
            <a:r>
              <a:rPr lang="en-US" b="1" dirty="0" smtClean="0"/>
              <a:t>rainforest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 Elevation: 1100m </a:t>
            </a:r>
            <a:r>
              <a:rPr lang="en-US" b="1" dirty="0" err="1" smtClean="0"/>
              <a:t>a.s.l</a:t>
            </a:r>
            <a:r>
              <a:rPr lang="en-US" b="1" dirty="0" smtClean="0"/>
              <a:t>.</a:t>
            </a: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A</a:t>
            </a:r>
            <a:r>
              <a:rPr lang="en-US" b="1" dirty="0" smtClean="0"/>
              <a:t>nnual rainfall: </a:t>
            </a:r>
            <a:r>
              <a:rPr lang="en-US" b="1" dirty="0"/>
              <a:t>1200 - 2200 </a:t>
            </a:r>
            <a:r>
              <a:rPr lang="en-US" b="1" dirty="0" smtClean="0"/>
              <a:t>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Temperature: 23-32</a:t>
            </a:r>
            <a:r>
              <a:rPr lang="en-US" b="1" baseline="30000" dirty="0" smtClean="0"/>
              <a:t> °</a:t>
            </a:r>
            <a:r>
              <a:rPr lang="en-US" b="1" dirty="0" smtClean="0"/>
              <a:t>C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M</a:t>
            </a:r>
            <a:r>
              <a:rPr lang="en-US" b="1" dirty="0" smtClean="0"/>
              <a:t>ajor dry season : Dec. – Feb.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Minor dry </a:t>
            </a:r>
            <a:r>
              <a:rPr lang="en-US" b="1" dirty="0" smtClean="0">
                <a:solidFill>
                  <a:prstClr val="black"/>
                </a:solidFill>
              </a:rPr>
              <a:t>season : </a:t>
            </a:r>
            <a:r>
              <a:rPr lang="en-US" b="1" dirty="0"/>
              <a:t>Jun</a:t>
            </a:r>
            <a:r>
              <a:rPr lang="en-US" b="1" dirty="0" smtClean="0"/>
              <a:t>. </a:t>
            </a:r>
            <a:r>
              <a:rPr lang="en-US" b="1" dirty="0"/>
              <a:t>–</a:t>
            </a:r>
            <a:r>
              <a:rPr lang="en-US" b="1" dirty="0" smtClean="0"/>
              <a:t> Jul.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 smtClean="0">
                <a:solidFill>
                  <a:prstClr val="black"/>
                </a:solidFill>
              </a:rPr>
              <a:t>Soil type : Lixisols</a:t>
            </a:r>
            <a:endParaRPr lang="en-US" b="1" dirty="0" smtClean="0">
              <a:solidFill>
                <a:prstClr val="black"/>
              </a:solidFill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86932" y="6494757"/>
            <a:ext cx="372469" cy="3724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9327177"/>
      </p:ext>
    </p:extLst>
  </p:cSld>
  <p:clrMapOvr>
    <a:masterClrMapping/>
  </p:clrMapOvr>
  <p:transition spd="slow" advTm="163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" t="4028" r="28065" b="16145"/>
          <a:stretch/>
        </p:blipFill>
        <p:spPr>
          <a:xfrm>
            <a:off x="381854" y="1357216"/>
            <a:ext cx="4104456" cy="4536504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922715" y="6393444"/>
            <a:ext cx="3100330" cy="303068"/>
          </a:xfrm>
        </p:spPr>
        <p:txBody>
          <a:bodyPr/>
          <a:lstStyle/>
          <a:p>
            <a:fld id="{531A3611-3383-470D-8131-574125DA74DA}" type="slidenum">
              <a:rPr lang="de-DE" smtClean="0"/>
              <a:t>4</a:t>
            </a:fld>
            <a:endParaRPr lang="de-DE" dirty="0"/>
          </a:p>
        </p:txBody>
      </p:sp>
      <p:sp>
        <p:nvSpPr>
          <p:cNvPr id="89" name="TextBox 4"/>
          <p:cNvSpPr txBox="1"/>
          <p:nvPr/>
        </p:nvSpPr>
        <p:spPr>
          <a:xfrm>
            <a:off x="381854" y="1007718"/>
            <a:ext cx="35253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32 plots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/>
              <a:t>8 </a:t>
            </a:r>
            <a:r>
              <a:rPr lang="en-US" dirty="0" smtClean="0"/>
              <a:t>treatment </a:t>
            </a:r>
            <a:r>
              <a:rPr lang="de-DE" dirty="0"/>
              <a:t>× </a:t>
            </a:r>
            <a:r>
              <a:rPr lang="en-US" dirty="0"/>
              <a:t>4 </a:t>
            </a:r>
            <a:r>
              <a:rPr lang="en-US" dirty="0" smtClean="0"/>
              <a:t>replicate)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8449" y="1556219"/>
            <a:ext cx="4337807" cy="4351035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V="1">
            <a:off x="619607" y="6383394"/>
            <a:ext cx="11026472" cy="180"/>
          </a:xfrm>
          <a:prstGeom prst="line">
            <a:avLst/>
          </a:prstGeom>
          <a:noFill/>
          <a:ln w="2857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cxnSp>
        <p:nvCxnSpPr>
          <p:cNvPr id="18" name="Straight Connector 17"/>
          <p:cNvCxnSpPr/>
          <p:nvPr/>
        </p:nvCxnSpPr>
        <p:spPr>
          <a:xfrm flipV="1">
            <a:off x="487759" y="845095"/>
            <a:ext cx="11088000" cy="1"/>
          </a:xfrm>
          <a:prstGeom prst="line">
            <a:avLst/>
          </a:prstGeom>
          <a:noFill/>
          <a:ln w="2857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8304140"/>
              </p:ext>
            </p:extLst>
          </p:nvPr>
        </p:nvGraphicFramePr>
        <p:xfrm>
          <a:off x="619607" y="6435284"/>
          <a:ext cx="11026472" cy="365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56618">
                  <a:extLst>
                    <a:ext uri="{9D8B030D-6E8A-4147-A177-3AD203B41FA5}">
                      <a16:colId xmlns:a16="http://schemas.microsoft.com/office/drawing/2014/main" val="3383396321"/>
                    </a:ext>
                  </a:extLst>
                </a:gridCol>
                <a:gridCol w="2756618">
                  <a:extLst>
                    <a:ext uri="{9D8B030D-6E8A-4147-A177-3AD203B41FA5}">
                      <a16:colId xmlns:a16="http://schemas.microsoft.com/office/drawing/2014/main" val="2521570073"/>
                    </a:ext>
                  </a:extLst>
                </a:gridCol>
                <a:gridCol w="2756618">
                  <a:extLst>
                    <a:ext uri="{9D8B030D-6E8A-4147-A177-3AD203B41FA5}">
                      <a16:colId xmlns:a16="http://schemas.microsoft.com/office/drawing/2014/main" val="2380062093"/>
                    </a:ext>
                  </a:extLst>
                </a:gridCol>
                <a:gridCol w="2756618">
                  <a:extLst>
                    <a:ext uri="{9D8B030D-6E8A-4147-A177-3AD203B41FA5}">
                      <a16:colId xmlns:a16="http://schemas.microsoft.com/office/drawing/2014/main" val="3017773288"/>
                    </a:ext>
                  </a:extLst>
                </a:gridCol>
              </a:tblGrid>
              <a:tr h="303070"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Introduction</a:t>
                      </a:r>
                      <a:endParaRPr lang="en-GB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Methods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Results</a:t>
                      </a:r>
                      <a:endParaRPr lang="en-GB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Conclusions</a:t>
                      </a:r>
                      <a:endParaRPr lang="en-GB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304080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773069" y="2175858"/>
            <a:ext cx="3096344" cy="31683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23" name="TextBox 22"/>
          <p:cNvSpPr txBox="1"/>
          <p:nvPr/>
        </p:nvSpPr>
        <p:spPr>
          <a:xfrm>
            <a:off x="5773069" y="2116840"/>
            <a:ext cx="1415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30 × 30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FF0000"/>
                </a:solidFill>
              </a:rPr>
              <a:t>m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05443" y="1091370"/>
            <a:ext cx="2173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Plot </a:t>
            </a:r>
            <a:r>
              <a:rPr lang="de-DE" dirty="0"/>
              <a:t>size</a:t>
            </a:r>
            <a:r>
              <a:rPr lang="de-DE" dirty="0" smtClean="0"/>
              <a:t>: </a:t>
            </a:r>
            <a:r>
              <a:rPr lang="de-DE" dirty="0"/>
              <a:t>40 × 40 </a:t>
            </a:r>
            <a:r>
              <a:rPr lang="de-DE" dirty="0" smtClean="0"/>
              <a:t>m </a:t>
            </a:r>
            <a:endParaRPr lang="de-DE" dirty="0"/>
          </a:p>
        </p:txBody>
      </p:sp>
      <p:sp>
        <p:nvSpPr>
          <p:cNvPr id="29" name="TextBox 28"/>
          <p:cNvSpPr txBox="1"/>
          <p:nvPr/>
        </p:nvSpPr>
        <p:spPr>
          <a:xfrm>
            <a:off x="4626294" y="164596"/>
            <a:ext cx="26559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Plot design</a:t>
            </a:r>
            <a:endParaRPr lang="de-DE" sz="3200" b="1" dirty="0"/>
          </a:p>
          <a:p>
            <a:r>
              <a:rPr lang="de-DE" sz="3200" b="1" dirty="0" smtClean="0"/>
              <a:t> </a:t>
            </a:r>
            <a:endParaRPr lang="en-GB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381037" y="4774400"/>
            <a:ext cx="8664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Control</a:t>
            </a:r>
          </a:p>
          <a:p>
            <a:r>
              <a:rPr lang="de-DE" sz="1600" dirty="0" smtClean="0"/>
              <a:t>N</a:t>
            </a:r>
          </a:p>
          <a:p>
            <a:r>
              <a:rPr lang="de-DE" sz="1600" dirty="0"/>
              <a:t>K</a:t>
            </a:r>
            <a:endParaRPr lang="de-DE" sz="1600" dirty="0" smtClean="0"/>
          </a:p>
          <a:p>
            <a:r>
              <a:rPr lang="de-DE" sz="1600" dirty="0" smtClean="0"/>
              <a:t>P</a:t>
            </a:r>
            <a:endParaRPr lang="en-GB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6480891" y="5961265"/>
            <a:ext cx="33780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Stem-mapped trees ≥ 10 cm dbh</a:t>
            </a:r>
            <a:endParaRPr lang="en-GB" sz="1400" dirty="0"/>
          </a:p>
        </p:txBody>
      </p:sp>
      <p:sp>
        <p:nvSpPr>
          <p:cNvPr id="6" name="Oval 5"/>
          <p:cNvSpPr/>
          <p:nvPr/>
        </p:nvSpPr>
        <p:spPr>
          <a:xfrm>
            <a:off x="6357517" y="6052459"/>
            <a:ext cx="123374" cy="125387"/>
          </a:xfrm>
          <a:prstGeom prst="ellipse">
            <a:avLst/>
          </a:prstGeom>
          <a:solidFill>
            <a:srgbClr val="1C9433"/>
          </a:solidFill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/>
          <a:srcRect l="13966" r="7615"/>
          <a:stretch/>
        </p:blipFill>
        <p:spPr>
          <a:xfrm>
            <a:off x="9615331" y="1573453"/>
            <a:ext cx="2002974" cy="186463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28176" y="3638029"/>
            <a:ext cx="1990128" cy="223569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568631" y="2661811"/>
            <a:ext cx="2049673" cy="738664"/>
          </a:xfrm>
          <a:prstGeom prst="rect">
            <a:avLst/>
          </a:prstGeom>
          <a:solidFill>
            <a:srgbClr val="CCECFF">
              <a:alpha val="20000"/>
            </a:srgbClr>
          </a:solidFill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solidFill>
                  <a:schemeClr val="bg1"/>
                </a:solidFill>
              </a:rPr>
              <a:t>Dendrometer band installed on 20 selected trees in subplot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628176" y="5372761"/>
            <a:ext cx="1990128" cy="523220"/>
          </a:xfrm>
          <a:prstGeom prst="rect">
            <a:avLst/>
          </a:prstGeom>
          <a:solidFill>
            <a:srgbClr val="CCECFF">
              <a:alpha val="20000"/>
            </a:srgbClr>
          </a:solidFill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solidFill>
                  <a:schemeClr val="bg1"/>
                </a:solidFill>
              </a:rPr>
              <a:t>Litter collector – 4 per plot (</a:t>
            </a:r>
            <a:r>
              <a:rPr lang="de-DE" sz="1400" b="1" dirty="0">
                <a:solidFill>
                  <a:schemeClr val="bg1"/>
                </a:solidFill>
              </a:rPr>
              <a:t>0.75 × 0.75 </a:t>
            </a:r>
            <a:r>
              <a:rPr lang="de-DE" sz="1400" b="1" dirty="0" smtClean="0">
                <a:solidFill>
                  <a:schemeClr val="bg1"/>
                </a:solidFill>
              </a:rPr>
              <a:t>m)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3454" y="5977914"/>
            <a:ext cx="4856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Inputs: 125 </a:t>
            </a:r>
            <a:r>
              <a:rPr lang="en-US" sz="1400" dirty="0"/>
              <a:t>kg N ha</a:t>
            </a:r>
            <a:r>
              <a:rPr lang="en-US" sz="1400" baseline="30000" dirty="0"/>
              <a:t>-1</a:t>
            </a:r>
            <a:r>
              <a:rPr lang="en-US" sz="1400" dirty="0"/>
              <a:t>yr</a:t>
            </a:r>
            <a:r>
              <a:rPr lang="en-US" sz="1400" baseline="30000" dirty="0"/>
              <a:t>-1</a:t>
            </a:r>
            <a:r>
              <a:rPr lang="en-US" sz="1400" dirty="0"/>
              <a:t>, 50 kg K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400" dirty="0"/>
              <a:t>ha</a:t>
            </a:r>
            <a:r>
              <a:rPr lang="en-US" sz="1400" baseline="30000" dirty="0"/>
              <a:t>-1</a:t>
            </a:r>
            <a:r>
              <a:rPr lang="en-US" sz="1400" dirty="0"/>
              <a:t> yr</a:t>
            </a:r>
            <a:r>
              <a:rPr lang="en-US" sz="1400" baseline="30000" dirty="0"/>
              <a:t>-1</a:t>
            </a:r>
            <a:r>
              <a:rPr lang="en-US" sz="1400" dirty="0"/>
              <a:t> and 50 kg P</a:t>
            </a:r>
            <a:r>
              <a:rPr lang="en-US" sz="1400" dirty="0" smtClean="0"/>
              <a:t> ha</a:t>
            </a:r>
            <a:r>
              <a:rPr lang="en-US" sz="1400" baseline="30000" dirty="0" smtClean="0"/>
              <a:t>-1</a:t>
            </a:r>
            <a:r>
              <a:rPr lang="en-US" sz="1400" dirty="0" smtClean="0"/>
              <a:t>yr</a:t>
            </a:r>
            <a:r>
              <a:rPr lang="en-US" sz="1400" baseline="30000" dirty="0" smtClean="0"/>
              <a:t>-1</a:t>
            </a:r>
            <a:r>
              <a:rPr lang="en-US" sz="1400" dirty="0" smtClean="0"/>
              <a:t> </a:t>
            </a:r>
            <a:endParaRPr lang="de-DE" sz="1400" dirty="0"/>
          </a:p>
          <a:p>
            <a:endParaRPr lang="de-DE" sz="1400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05708" y="6383394"/>
            <a:ext cx="419236" cy="4192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379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133"/>
    </mc:Choice>
    <mc:Fallback xmlns="">
      <p:transition spd="slow" advTm="53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23" grpId="0"/>
      <p:bldP spid="11" grpId="0"/>
      <p:bldP spid="5" grpId="0"/>
      <p:bldP spid="6" grpId="0" animBg="1"/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/>
          <p:nvPr/>
        </p:nvPicPr>
        <p:blipFill>
          <a:blip r:embed="rId5"/>
          <a:stretch>
            <a:fillRect/>
          </a:stretch>
        </p:blipFill>
        <p:spPr>
          <a:xfrm>
            <a:off x="5735960" y="1737173"/>
            <a:ext cx="4925021" cy="3290570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6"/>
          <a:stretch>
            <a:fillRect/>
          </a:stretch>
        </p:blipFill>
        <p:spPr>
          <a:xfrm>
            <a:off x="911419" y="1737173"/>
            <a:ext cx="5102914" cy="329057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017909" y="6388812"/>
            <a:ext cx="2743200" cy="365125"/>
          </a:xfrm>
        </p:spPr>
        <p:txBody>
          <a:bodyPr/>
          <a:lstStyle/>
          <a:p>
            <a:fld id="{531A3611-3383-470D-8131-574125DA74DA}" type="slidenum">
              <a:rPr lang="de-DE" smtClean="0"/>
              <a:t>5</a:t>
            </a:fld>
            <a:endParaRPr lang="de-DE" dirty="0"/>
          </a:p>
        </p:txBody>
      </p:sp>
      <p:sp>
        <p:nvSpPr>
          <p:cNvPr id="11" name="TextBox 10"/>
          <p:cNvSpPr txBox="1"/>
          <p:nvPr/>
        </p:nvSpPr>
        <p:spPr>
          <a:xfrm>
            <a:off x="2260000" y="238164"/>
            <a:ext cx="8412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Tree</a:t>
            </a:r>
            <a:r>
              <a:rPr lang="de-DE" sz="3200" b="1" dirty="0"/>
              <a:t>-</a:t>
            </a:r>
            <a:r>
              <a:rPr lang="de-DE" sz="3200" b="1" dirty="0" smtClean="0"/>
              <a:t>size response to nutrient addition</a:t>
            </a:r>
            <a:endParaRPr lang="en-GB" sz="3200" b="1" dirty="0"/>
          </a:p>
        </p:txBody>
      </p:sp>
      <p:sp>
        <p:nvSpPr>
          <p:cNvPr id="18" name="Text Box 5"/>
          <p:cNvSpPr txBox="1"/>
          <p:nvPr/>
        </p:nvSpPr>
        <p:spPr>
          <a:xfrm>
            <a:off x="2623860" y="1981824"/>
            <a:ext cx="1821180" cy="28956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lphaUcParenR"/>
            </a:pPr>
            <a:r>
              <a:rPr lang="de-DE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– 30 cm dbh</a:t>
            </a:r>
            <a:endParaRPr lang="en-GB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763723" y="853816"/>
            <a:ext cx="10627825" cy="1"/>
          </a:xfrm>
          <a:prstGeom prst="line">
            <a:avLst/>
          </a:prstGeom>
          <a:noFill/>
          <a:ln w="2857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cxnSp>
        <p:nvCxnSpPr>
          <p:cNvPr id="15" name="Straight Connector 14"/>
          <p:cNvCxnSpPr/>
          <p:nvPr/>
        </p:nvCxnSpPr>
        <p:spPr>
          <a:xfrm flipV="1">
            <a:off x="589552" y="6407869"/>
            <a:ext cx="10627825" cy="1"/>
          </a:xfrm>
          <a:prstGeom prst="line">
            <a:avLst/>
          </a:prstGeom>
          <a:noFill/>
          <a:ln w="2857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589553" y="6459388"/>
          <a:ext cx="10627824" cy="365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56956">
                  <a:extLst>
                    <a:ext uri="{9D8B030D-6E8A-4147-A177-3AD203B41FA5}">
                      <a16:colId xmlns:a16="http://schemas.microsoft.com/office/drawing/2014/main" val="3383396321"/>
                    </a:ext>
                  </a:extLst>
                </a:gridCol>
                <a:gridCol w="2656956">
                  <a:extLst>
                    <a:ext uri="{9D8B030D-6E8A-4147-A177-3AD203B41FA5}">
                      <a16:colId xmlns:a16="http://schemas.microsoft.com/office/drawing/2014/main" val="2521570073"/>
                    </a:ext>
                  </a:extLst>
                </a:gridCol>
                <a:gridCol w="2656956">
                  <a:extLst>
                    <a:ext uri="{9D8B030D-6E8A-4147-A177-3AD203B41FA5}">
                      <a16:colId xmlns:a16="http://schemas.microsoft.com/office/drawing/2014/main" val="2380062093"/>
                    </a:ext>
                  </a:extLst>
                </a:gridCol>
                <a:gridCol w="2656956">
                  <a:extLst>
                    <a:ext uri="{9D8B030D-6E8A-4147-A177-3AD203B41FA5}">
                      <a16:colId xmlns:a16="http://schemas.microsoft.com/office/drawing/2014/main" val="3017773288"/>
                    </a:ext>
                  </a:extLst>
                </a:gridCol>
              </a:tblGrid>
              <a:tr h="254289"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Introduction</a:t>
                      </a:r>
                      <a:endParaRPr lang="en-GB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Methods</a:t>
                      </a:r>
                      <a:endParaRPr lang="en-GB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Results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Conclusions</a:t>
                      </a:r>
                      <a:endParaRPr lang="en-GB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304080"/>
                  </a:ext>
                </a:extLst>
              </a:tr>
            </a:tbl>
          </a:graphicData>
        </a:graphic>
      </p:graphicFrame>
      <p:sp>
        <p:nvSpPr>
          <p:cNvPr id="17" name="Text Box 5"/>
          <p:cNvSpPr txBox="1"/>
          <p:nvPr/>
        </p:nvSpPr>
        <p:spPr>
          <a:xfrm>
            <a:off x="7427067" y="1992757"/>
            <a:ext cx="1821180" cy="28956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de-DE" sz="1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   </a:t>
            </a:r>
            <a:r>
              <a:rPr lang="de-DE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 30 </a:t>
            </a:r>
            <a:r>
              <a:rPr lang="de-DE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cm dbh</a:t>
            </a:r>
            <a:endParaRPr lang="en-GB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17667" y="5220012"/>
            <a:ext cx="95770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Response of stem growth to nutrient addition by different tree size classes: </a:t>
            </a:r>
            <a:r>
              <a:rPr lang="en-GB" sz="1200" b="1" i="1" dirty="0" smtClean="0">
                <a:ea typeface="Calibri" panose="020F0502020204030204" pitchFamily="34" charset="0"/>
              </a:rPr>
              <a:t>A</a:t>
            </a:r>
            <a:r>
              <a:rPr lang="en-GB" sz="1200" b="1" i="1" dirty="0">
                <a:ea typeface="Calibri" panose="020F0502020204030204" pitchFamily="34" charset="0"/>
              </a:rPr>
              <a:t>)</a:t>
            </a:r>
            <a:r>
              <a:rPr lang="en-GB" sz="1200" dirty="0">
                <a:ea typeface="Calibri" panose="020F0502020204030204" pitchFamily="34" charset="0"/>
              </a:rPr>
              <a:t> </a:t>
            </a:r>
            <a:r>
              <a:rPr lang="en-GB" sz="1200" i="1" dirty="0">
                <a:ea typeface="Calibri" panose="020F0502020204030204" pitchFamily="34" charset="0"/>
              </a:rPr>
              <a:t>10 – 30 cm DBH </a:t>
            </a:r>
            <a:r>
              <a:rPr lang="en-GB" sz="1200" b="1" i="1" dirty="0">
                <a:ea typeface="Calibri" panose="020F0502020204030204" pitchFamily="34" charset="0"/>
              </a:rPr>
              <a:t>(n = 4)</a:t>
            </a:r>
            <a:r>
              <a:rPr lang="en-GB" sz="1200" dirty="0">
                <a:ea typeface="Calibri" panose="020F0502020204030204" pitchFamily="34" charset="0"/>
              </a:rPr>
              <a:t> and </a:t>
            </a:r>
            <a:r>
              <a:rPr lang="en-GB" sz="1200" b="1" i="1" dirty="0">
                <a:ea typeface="Calibri" panose="020F0502020204030204" pitchFamily="34" charset="0"/>
              </a:rPr>
              <a:t>B)</a:t>
            </a:r>
            <a:r>
              <a:rPr lang="en-GB" sz="1200" dirty="0">
                <a:ea typeface="Calibri" panose="020F0502020204030204" pitchFamily="34" charset="0"/>
              </a:rPr>
              <a:t> </a:t>
            </a:r>
            <a:r>
              <a:rPr lang="en-GB" sz="1200" i="1" dirty="0">
                <a:ea typeface="Calibri" panose="020F0502020204030204" pitchFamily="34" charset="0"/>
              </a:rPr>
              <a:t>&gt; 30 cm DBH </a:t>
            </a:r>
            <a:r>
              <a:rPr lang="en-GB" sz="1200" b="1" i="1" dirty="0">
                <a:ea typeface="Calibri" panose="020F0502020204030204" pitchFamily="34" charset="0"/>
              </a:rPr>
              <a:t>(n = 4</a:t>
            </a:r>
            <a:r>
              <a:rPr lang="en-GB" sz="1200" b="1" i="1" dirty="0" smtClean="0">
                <a:ea typeface="Calibri" panose="020F0502020204030204" pitchFamily="34" charset="0"/>
              </a:rPr>
              <a:t>)</a:t>
            </a:r>
            <a:r>
              <a:rPr lang="en-GB" sz="1200" dirty="0" smtClean="0">
                <a:ea typeface="Calibri" panose="020F0502020204030204" pitchFamily="34" charset="0"/>
              </a:rPr>
              <a:t>. </a:t>
            </a:r>
            <a:endParaRPr lang="de-DE" sz="1200" dirty="0"/>
          </a:p>
        </p:txBody>
      </p:sp>
      <p:sp>
        <p:nvSpPr>
          <p:cNvPr id="2" name="Rectangle 1"/>
          <p:cNvSpPr/>
          <p:nvPr/>
        </p:nvSpPr>
        <p:spPr>
          <a:xfrm>
            <a:off x="1330955" y="1203583"/>
            <a:ext cx="91450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We observed </a:t>
            </a:r>
            <a:r>
              <a:rPr lang="en-US" sz="1600" dirty="0" smtClean="0">
                <a:solidFill>
                  <a:srgbClr val="FF0000"/>
                </a:solidFill>
              </a:rPr>
              <a:t>no response </a:t>
            </a:r>
            <a:r>
              <a:rPr lang="en-US" sz="1600" dirty="0">
                <a:solidFill>
                  <a:srgbClr val="FF0000"/>
                </a:solidFill>
              </a:rPr>
              <a:t>in stem growth </a:t>
            </a:r>
            <a:r>
              <a:rPr lang="en-US" sz="1600" dirty="0" smtClean="0">
                <a:solidFill>
                  <a:srgbClr val="FF0000"/>
                </a:solidFill>
              </a:rPr>
              <a:t>to nutrient addition based on tree size classes</a:t>
            </a:r>
            <a:endParaRPr lang="de-DE" sz="1600" dirty="0">
              <a:solidFill>
                <a:srgbClr val="FF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12696" y="6451586"/>
            <a:ext cx="381363" cy="38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5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21"/>
    </mc:Choice>
    <mc:Fallback xmlns="">
      <p:transition spd="slow" advTm="15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/>
          <p:nvPr/>
        </p:nvPicPr>
        <p:blipFill>
          <a:blip r:embed="rId5"/>
          <a:stretch>
            <a:fillRect/>
          </a:stretch>
        </p:blipFill>
        <p:spPr>
          <a:xfrm>
            <a:off x="5733013" y="829520"/>
            <a:ext cx="5215651" cy="270895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018959" y="6431604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1A3611-3383-470D-8131-574125DA74D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6108" y="-33259"/>
            <a:ext cx="9652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Species response </a:t>
            </a:r>
            <a:r>
              <a:rPr lang="de-DE" sz="3200" b="1" dirty="0"/>
              <a:t>in stem growth </a:t>
            </a: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nutrient </a:t>
            </a: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addition</a:t>
            </a: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589554" y="510222"/>
            <a:ext cx="10627825" cy="1"/>
          </a:xfrm>
          <a:prstGeom prst="line">
            <a:avLst/>
          </a:prstGeom>
          <a:noFill/>
          <a:ln w="2857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cxnSp>
        <p:nvCxnSpPr>
          <p:cNvPr id="16" name="Straight Connector 15"/>
          <p:cNvCxnSpPr/>
          <p:nvPr/>
        </p:nvCxnSpPr>
        <p:spPr>
          <a:xfrm flipV="1">
            <a:off x="589554" y="6421041"/>
            <a:ext cx="10627825" cy="1"/>
          </a:xfrm>
          <a:prstGeom prst="line">
            <a:avLst/>
          </a:prstGeom>
          <a:noFill/>
          <a:ln w="2857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589555" y="6497777"/>
          <a:ext cx="10627824" cy="365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56956">
                  <a:extLst>
                    <a:ext uri="{9D8B030D-6E8A-4147-A177-3AD203B41FA5}">
                      <a16:colId xmlns:a16="http://schemas.microsoft.com/office/drawing/2014/main" val="3383396321"/>
                    </a:ext>
                  </a:extLst>
                </a:gridCol>
                <a:gridCol w="2656956">
                  <a:extLst>
                    <a:ext uri="{9D8B030D-6E8A-4147-A177-3AD203B41FA5}">
                      <a16:colId xmlns:a16="http://schemas.microsoft.com/office/drawing/2014/main" val="2521570073"/>
                    </a:ext>
                  </a:extLst>
                </a:gridCol>
                <a:gridCol w="2656956">
                  <a:extLst>
                    <a:ext uri="{9D8B030D-6E8A-4147-A177-3AD203B41FA5}">
                      <a16:colId xmlns:a16="http://schemas.microsoft.com/office/drawing/2014/main" val="2380062093"/>
                    </a:ext>
                  </a:extLst>
                </a:gridCol>
                <a:gridCol w="2656956">
                  <a:extLst>
                    <a:ext uri="{9D8B030D-6E8A-4147-A177-3AD203B41FA5}">
                      <a16:colId xmlns:a16="http://schemas.microsoft.com/office/drawing/2014/main" val="3017773288"/>
                    </a:ext>
                  </a:extLst>
                </a:gridCol>
              </a:tblGrid>
              <a:tr h="254289"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Introduction</a:t>
                      </a:r>
                      <a:endParaRPr lang="en-GB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Methods</a:t>
                      </a:r>
                      <a:endParaRPr lang="en-GB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Results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Conclusions</a:t>
                      </a:r>
                      <a:endParaRPr lang="en-GB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304080"/>
                  </a:ext>
                </a:extLst>
              </a:tr>
            </a:tbl>
          </a:graphicData>
        </a:graphic>
      </p:graphicFrame>
      <p:pic>
        <p:nvPicPr>
          <p:cNvPr id="11" name="Picture 10"/>
          <p:cNvPicPr/>
          <p:nvPr/>
        </p:nvPicPr>
        <p:blipFill>
          <a:blip r:embed="rId6"/>
          <a:stretch>
            <a:fillRect/>
          </a:stretch>
        </p:blipFill>
        <p:spPr>
          <a:xfrm>
            <a:off x="839416" y="861283"/>
            <a:ext cx="4746140" cy="2700558"/>
          </a:xfrm>
          <a:prstGeom prst="rect">
            <a:avLst/>
          </a:prstGeom>
        </p:spPr>
      </p:pic>
      <p:sp>
        <p:nvSpPr>
          <p:cNvPr id="12" name="Text Box 8"/>
          <p:cNvSpPr txBox="1"/>
          <p:nvPr/>
        </p:nvSpPr>
        <p:spPr>
          <a:xfrm>
            <a:off x="2443842" y="925152"/>
            <a:ext cx="2171700" cy="29718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+mj-lt"/>
              <a:buAutoNum type="alphaUcParenR"/>
              <a:tabLst/>
              <a:defRPr/>
            </a:pPr>
            <a:r>
              <a:rPr kumimoji="0" lang="de-DE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Funtumia elastica</a:t>
            </a: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 Box 13"/>
          <p:cNvSpPr txBox="1"/>
          <p:nvPr/>
        </p:nvSpPr>
        <p:spPr>
          <a:xfrm>
            <a:off x="7464152" y="866393"/>
            <a:ext cx="2171700" cy="29718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+mj-lt"/>
              <a:buAutoNum type="alphaUcParenR" startAt="2"/>
              <a:tabLst/>
              <a:defRPr/>
            </a:pPr>
            <a:r>
              <a:rPr kumimoji="0" lang="de-DE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Cynometra </a:t>
            </a:r>
            <a:r>
              <a:rPr kumimoji="0" lang="de-DE" sz="11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alexandri</a:t>
            </a: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/>
          <p:nvPr/>
        </p:nvPicPr>
        <p:blipFill>
          <a:blip r:embed="rId7"/>
          <a:stretch>
            <a:fillRect/>
          </a:stretch>
        </p:blipFill>
        <p:spPr>
          <a:xfrm>
            <a:off x="767408" y="3347077"/>
            <a:ext cx="4824536" cy="2490421"/>
          </a:xfrm>
          <a:prstGeom prst="rect">
            <a:avLst/>
          </a:prstGeom>
        </p:spPr>
      </p:pic>
      <p:sp>
        <p:nvSpPr>
          <p:cNvPr id="20" name="Text Box 11"/>
          <p:cNvSpPr txBox="1"/>
          <p:nvPr/>
        </p:nvSpPr>
        <p:spPr>
          <a:xfrm>
            <a:off x="2486000" y="3364800"/>
            <a:ext cx="2171700" cy="29718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+mj-lt"/>
              <a:buAutoNum type="alphaUcParenR" startAt="3"/>
              <a:tabLst/>
              <a:defRPr/>
            </a:pPr>
            <a:r>
              <a:rPr kumimoji="0" lang="de-DE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Celtis durandii</a:t>
            </a: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/>
          <p:nvPr/>
        </p:nvPicPr>
        <p:blipFill>
          <a:blip r:embed="rId8"/>
          <a:stretch>
            <a:fillRect/>
          </a:stretch>
        </p:blipFill>
        <p:spPr>
          <a:xfrm>
            <a:off x="5591944" y="3347077"/>
            <a:ext cx="5356720" cy="2523496"/>
          </a:xfrm>
          <a:prstGeom prst="rect">
            <a:avLst/>
          </a:prstGeom>
        </p:spPr>
      </p:pic>
      <p:sp>
        <p:nvSpPr>
          <p:cNvPr id="22" name="Text Box 15"/>
          <p:cNvSpPr txBox="1"/>
          <p:nvPr/>
        </p:nvSpPr>
        <p:spPr>
          <a:xfrm>
            <a:off x="7581464" y="3382785"/>
            <a:ext cx="2171700" cy="29718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kumimoji="0" lang="de-DE" sz="11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   Celtis </a:t>
            </a:r>
            <a:r>
              <a:rPr lang="de-DE" sz="11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kumimoji="0" lang="de-DE" sz="11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ilbraedii</a:t>
            </a: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9554" y="5906281"/>
            <a:ext cx="10514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Presented here are </a:t>
            </a:r>
            <a:r>
              <a:rPr kumimoji="0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four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most dominant species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present in at least three replicate plots of each treatment </a:t>
            </a:r>
            <a:r>
              <a:rPr kumimoji="0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(individual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trees were considered as experimental units) in our study </a:t>
            </a:r>
            <a:r>
              <a:rPr kumimoji="0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site: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A)</a:t>
            </a:r>
            <a:r>
              <a:rPr kumimoji="0" lang="en-GB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Funtumia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elastica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(n = 10 - 23 trees), B)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Cynometra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0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alexandri</a:t>
            </a:r>
            <a:r>
              <a:rPr kumimoji="0" lang="en-GB" sz="1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(n = 3 - 10 trees), C)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Celtis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durandii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</a:t>
            </a:r>
            <a:r>
              <a:rPr kumimoji="0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 = 5 - 11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trees) and D) </a:t>
            </a:r>
            <a:r>
              <a:rPr kumimoji="0" lang="en-GB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Celtis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mildbraedii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</a:t>
            </a:r>
            <a:r>
              <a:rPr kumimoji="0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 = 9 - 15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trees</a:t>
            </a:r>
            <a:r>
              <a:rPr kumimoji="0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). Asterisk indicate significance difference (p &lt; 0.05) between the control and the given treatment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69199" y="1949164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97968" y="3997413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95275" y="4078289"/>
            <a:ext cx="684301" cy="146024"/>
          </a:xfrm>
          <a:prstGeom prst="rect">
            <a:avLst/>
          </a:prstGeom>
          <a:solidFill>
            <a:srgbClr val="FF0000">
              <a:alpha val="10196"/>
            </a:srgb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GB" sz="600" dirty="0"/>
          </a:p>
        </p:txBody>
      </p:sp>
      <p:sp>
        <p:nvSpPr>
          <p:cNvPr id="25" name="TextBox 24"/>
          <p:cNvSpPr txBox="1"/>
          <p:nvPr/>
        </p:nvSpPr>
        <p:spPr>
          <a:xfrm>
            <a:off x="1598683" y="2042531"/>
            <a:ext cx="701519" cy="139860"/>
          </a:xfrm>
          <a:prstGeom prst="rect">
            <a:avLst/>
          </a:prstGeom>
          <a:solidFill>
            <a:srgbClr val="FF0000">
              <a:alpha val="10196"/>
            </a:srgb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GB" sz="600" dirty="0"/>
          </a:p>
        </p:txBody>
      </p:sp>
      <p:sp>
        <p:nvSpPr>
          <p:cNvPr id="26" name="TextBox 25"/>
          <p:cNvSpPr txBox="1"/>
          <p:nvPr/>
        </p:nvSpPr>
        <p:spPr>
          <a:xfrm>
            <a:off x="3751072" y="534146"/>
            <a:ext cx="5585288" cy="3754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Different species responded differently to nutrient addition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66414" y="6463517"/>
            <a:ext cx="441597" cy="44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90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1"/>
    </mc:Choice>
    <mc:Fallback xmlns="">
      <p:transition spd="slow" advTm="26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" t="15479" r="9482" b="45601"/>
          <a:stretch/>
        </p:blipFill>
        <p:spPr>
          <a:xfrm>
            <a:off x="816602" y="1064631"/>
            <a:ext cx="10415752" cy="2669169"/>
          </a:xfrm>
          <a:prstGeom prst="rect">
            <a:avLst/>
          </a:prstGeom>
        </p:spPr>
      </p:pic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23462" y="6424506"/>
            <a:ext cx="2743200" cy="365125"/>
          </a:xfrm>
        </p:spPr>
        <p:txBody>
          <a:bodyPr/>
          <a:lstStyle/>
          <a:p>
            <a:fld id="{531A3611-3383-470D-8131-574125DA74DA}" type="slidenum">
              <a:rPr lang="de-DE" smtClean="0"/>
              <a:t>7</a:t>
            </a:fld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2532089" y="166741"/>
            <a:ext cx="6984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Leaf litter response to nutrient addition</a:t>
            </a:r>
            <a:endParaRPr lang="en-GB" sz="3200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782085" y="774141"/>
            <a:ext cx="10543140" cy="46310"/>
          </a:xfrm>
          <a:prstGeom prst="line">
            <a:avLst/>
          </a:prstGeom>
          <a:noFill/>
          <a:ln w="2857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382582"/>
              </p:ext>
            </p:extLst>
          </p:nvPr>
        </p:nvGraphicFramePr>
        <p:xfrm>
          <a:off x="782086" y="6491399"/>
          <a:ext cx="10627824" cy="365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56956">
                  <a:extLst>
                    <a:ext uri="{9D8B030D-6E8A-4147-A177-3AD203B41FA5}">
                      <a16:colId xmlns:a16="http://schemas.microsoft.com/office/drawing/2014/main" val="3383396321"/>
                    </a:ext>
                  </a:extLst>
                </a:gridCol>
                <a:gridCol w="2656956">
                  <a:extLst>
                    <a:ext uri="{9D8B030D-6E8A-4147-A177-3AD203B41FA5}">
                      <a16:colId xmlns:a16="http://schemas.microsoft.com/office/drawing/2014/main" val="2521570073"/>
                    </a:ext>
                  </a:extLst>
                </a:gridCol>
                <a:gridCol w="2656956">
                  <a:extLst>
                    <a:ext uri="{9D8B030D-6E8A-4147-A177-3AD203B41FA5}">
                      <a16:colId xmlns:a16="http://schemas.microsoft.com/office/drawing/2014/main" val="2380062093"/>
                    </a:ext>
                  </a:extLst>
                </a:gridCol>
                <a:gridCol w="2656956">
                  <a:extLst>
                    <a:ext uri="{9D8B030D-6E8A-4147-A177-3AD203B41FA5}">
                      <a16:colId xmlns:a16="http://schemas.microsoft.com/office/drawing/2014/main" val="3017773288"/>
                    </a:ext>
                  </a:extLst>
                </a:gridCol>
              </a:tblGrid>
              <a:tr h="144123"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endParaRPr lang="en-GB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Methods</a:t>
                      </a:r>
                      <a:endParaRPr lang="en-GB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Results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Conclusions</a:t>
                      </a:r>
                      <a:endParaRPr lang="en-GB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304080"/>
                  </a:ext>
                </a:extLst>
              </a:tr>
            </a:tbl>
          </a:graphicData>
        </a:graphic>
      </p:graphicFrame>
      <p:cxnSp>
        <p:nvCxnSpPr>
          <p:cNvPr id="7" name="Straight Connector 6"/>
          <p:cNvCxnSpPr/>
          <p:nvPr/>
        </p:nvCxnSpPr>
        <p:spPr>
          <a:xfrm flipV="1">
            <a:off x="782084" y="6450680"/>
            <a:ext cx="10627825" cy="1"/>
          </a:xfrm>
          <a:prstGeom prst="line">
            <a:avLst/>
          </a:prstGeom>
          <a:noFill/>
          <a:ln w="2857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905910" y="3962405"/>
            <a:ext cx="4883763" cy="1815882"/>
          </a:xfrm>
          <a:prstGeom prst="rect">
            <a:avLst/>
          </a:prstGeom>
          <a:solidFill>
            <a:schemeClr val="accent3">
              <a:alpha val="1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600" dirty="0" smtClean="0"/>
              <a:t>Unlike the </a:t>
            </a:r>
            <a:r>
              <a:rPr lang="de-DE" sz="1600" dirty="0"/>
              <a:t>c</a:t>
            </a:r>
            <a:r>
              <a:rPr lang="de-DE" sz="1600" dirty="0" smtClean="0"/>
              <a:t>ontrol, N- and P addition plots, </a:t>
            </a:r>
            <a:r>
              <a:rPr lang="de-DE" sz="1600" dirty="0" smtClean="0">
                <a:solidFill>
                  <a:srgbClr val="FF0000"/>
                </a:solidFill>
              </a:rPr>
              <a:t>K addition plots showed a delay in leaf shedding during the major dry season</a:t>
            </a:r>
            <a:r>
              <a:rPr lang="de-DE" sz="1600" dirty="0" smtClean="0"/>
              <a:t> (grey-shades; Dec. – Feb.)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16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600" dirty="0" smtClean="0"/>
              <a:t>Generally, litter </a:t>
            </a:r>
            <a:r>
              <a:rPr lang="de-DE" sz="1600" dirty="0"/>
              <a:t>production </a:t>
            </a:r>
            <a:r>
              <a:rPr lang="de-DE" sz="1600" dirty="0" smtClean="0"/>
              <a:t>showed </a:t>
            </a:r>
            <a:r>
              <a:rPr lang="de-DE" sz="1600" dirty="0" smtClean="0">
                <a:solidFill>
                  <a:srgbClr val="FF0000"/>
                </a:solidFill>
              </a:rPr>
              <a:t>seasonality</a:t>
            </a:r>
            <a:r>
              <a:rPr lang="de-DE" sz="1600" dirty="0" smtClean="0"/>
              <a:t> </a:t>
            </a:r>
            <a:r>
              <a:rPr lang="de-DE" sz="1600" dirty="0"/>
              <a:t>with the highest in the major dry season (</a:t>
            </a:r>
            <a:r>
              <a:rPr lang="de-DE" sz="1600" dirty="0" smtClean="0"/>
              <a:t>Dec. – Feb.)</a:t>
            </a:r>
            <a:endParaRPr lang="de-DE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4" t="55288" r="9482" b="6960"/>
          <a:stretch/>
        </p:blipFill>
        <p:spPr>
          <a:xfrm>
            <a:off x="5867400" y="3794759"/>
            <a:ext cx="5364954" cy="2589029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3712" y="6444747"/>
            <a:ext cx="416197" cy="4161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962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34"/>
    </mc:Choice>
    <mc:Fallback xmlns="">
      <p:transition spd="slow" advTm="46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" t="13333" r="6563" b="9028"/>
          <a:stretch/>
        </p:blipFill>
        <p:spPr>
          <a:xfrm>
            <a:off x="180976" y="888628"/>
            <a:ext cx="11220450" cy="5324475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612909" y="855440"/>
            <a:ext cx="10627825" cy="1"/>
          </a:xfrm>
          <a:prstGeom prst="line">
            <a:avLst/>
          </a:prstGeom>
          <a:noFill/>
          <a:ln w="2857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2276866" y="147808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Leaf litter response to nutrient addition</a:t>
            </a:r>
            <a:endParaRPr lang="en-GB" sz="3200" b="1" baseline="300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07796"/>
              </p:ext>
            </p:extLst>
          </p:nvPr>
        </p:nvGraphicFramePr>
        <p:xfrm>
          <a:off x="612910" y="6335961"/>
          <a:ext cx="10627824" cy="365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56956">
                  <a:extLst>
                    <a:ext uri="{9D8B030D-6E8A-4147-A177-3AD203B41FA5}">
                      <a16:colId xmlns:a16="http://schemas.microsoft.com/office/drawing/2014/main" val="3383396321"/>
                    </a:ext>
                  </a:extLst>
                </a:gridCol>
                <a:gridCol w="2656956">
                  <a:extLst>
                    <a:ext uri="{9D8B030D-6E8A-4147-A177-3AD203B41FA5}">
                      <a16:colId xmlns:a16="http://schemas.microsoft.com/office/drawing/2014/main" val="2521570073"/>
                    </a:ext>
                  </a:extLst>
                </a:gridCol>
                <a:gridCol w="2656956">
                  <a:extLst>
                    <a:ext uri="{9D8B030D-6E8A-4147-A177-3AD203B41FA5}">
                      <a16:colId xmlns:a16="http://schemas.microsoft.com/office/drawing/2014/main" val="2380062093"/>
                    </a:ext>
                  </a:extLst>
                </a:gridCol>
                <a:gridCol w="2656956">
                  <a:extLst>
                    <a:ext uri="{9D8B030D-6E8A-4147-A177-3AD203B41FA5}">
                      <a16:colId xmlns:a16="http://schemas.microsoft.com/office/drawing/2014/main" val="3017773288"/>
                    </a:ext>
                  </a:extLst>
                </a:gridCol>
              </a:tblGrid>
              <a:tr h="254289"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Introduction</a:t>
                      </a:r>
                      <a:endParaRPr lang="en-GB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Methods</a:t>
                      </a:r>
                      <a:endParaRPr lang="en-GB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Results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Conclusions</a:t>
                      </a:r>
                      <a:endParaRPr lang="en-GB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304080"/>
                  </a:ext>
                </a:extLst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 flipV="1">
            <a:off x="612909" y="6279687"/>
            <a:ext cx="10627825" cy="1669"/>
          </a:xfrm>
          <a:prstGeom prst="line">
            <a:avLst/>
          </a:prstGeom>
          <a:noFill/>
          <a:ln w="2857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612909" y="3762869"/>
            <a:ext cx="5178292" cy="2462213"/>
          </a:xfrm>
          <a:prstGeom prst="rect">
            <a:avLst/>
          </a:prstGeom>
          <a:solidFill>
            <a:schemeClr val="accent3">
              <a:alpha val="1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chemeClr val="tx1"/>
                </a:solidFill>
              </a:rPr>
              <a:t>Peaking of leaf litter production was four weeks </a:t>
            </a:r>
            <a:r>
              <a:rPr lang="de-DE" sz="1400" dirty="0" smtClean="0">
                <a:solidFill>
                  <a:schemeClr val="tx1"/>
                </a:solidFill>
              </a:rPr>
              <a:t>later in all K addition plots </a:t>
            </a:r>
            <a:r>
              <a:rPr lang="de-DE" sz="1400" dirty="0">
                <a:solidFill>
                  <a:schemeClr val="tx1"/>
                </a:solidFill>
              </a:rPr>
              <a:t>than in </a:t>
            </a:r>
            <a:r>
              <a:rPr lang="de-DE" sz="1400" dirty="0" smtClean="0">
                <a:solidFill>
                  <a:schemeClr val="tx1"/>
                </a:solidFill>
              </a:rPr>
              <a:t>control plots except in the NK addition plots (2 weeks). </a:t>
            </a:r>
            <a:r>
              <a:rPr lang="de-DE" sz="1400" dirty="0" smtClean="0">
                <a:solidFill>
                  <a:srgbClr val="000000"/>
                </a:solidFill>
              </a:rPr>
              <a:t>Possibilities </a:t>
            </a:r>
            <a:r>
              <a:rPr lang="de-DE" sz="1400" dirty="0">
                <a:solidFill>
                  <a:srgbClr val="000000"/>
                </a:solidFill>
              </a:rPr>
              <a:t>are that</a:t>
            </a:r>
            <a:r>
              <a:rPr lang="de-DE" sz="1400" dirty="0" smtClean="0">
                <a:solidFill>
                  <a:srgbClr val="000000"/>
                </a:solidFill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1400" dirty="0" smtClean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de-DE" sz="1400" dirty="0" smtClean="0">
                <a:solidFill>
                  <a:srgbClr val="FF0000"/>
                </a:solidFill>
              </a:rPr>
              <a:t>Stomatal </a:t>
            </a:r>
            <a:r>
              <a:rPr lang="de-DE" sz="1400" dirty="0">
                <a:solidFill>
                  <a:srgbClr val="FF0000"/>
                </a:solidFill>
              </a:rPr>
              <a:t>regulation by the presence of K allows gaseous exchange (evapotranspiration) which sustains photosynthesis during water-deficit conditions</a:t>
            </a:r>
          </a:p>
          <a:p>
            <a:pPr marL="342900" indent="-342900">
              <a:buFont typeface="+mj-lt"/>
              <a:buAutoNum type="arabicPeriod"/>
            </a:pPr>
            <a:endParaRPr lang="de-DE" sz="1400" dirty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de-DE" sz="1400" dirty="0" smtClean="0">
                <a:solidFill>
                  <a:srgbClr val="FF0000"/>
                </a:solidFill>
              </a:rPr>
              <a:t>The </a:t>
            </a:r>
            <a:r>
              <a:rPr lang="de-DE" sz="1400" dirty="0">
                <a:solidFill>
                  <a:srgbClr val="FF0000"/>
                </a:solidFill>
              </a:rPr>
              <a:t>upregulation of K mitigates the early formation of </a:t>
            </a:r>
            <a:r>
              <a:rPr lang="de-DE" sz="1400" dirty="0" smtClean="0">
                <a:solidFill>
                  <a:srgbClr val="FF0000"/>
                </a:solidFill>
              </a:rPr>
              <a:t>reactive </a:t>
            </a:r>
            <a:r>
              <a:rPr lang="de-DE" sz="1400" dirty="0">
                <a:solidFill>
                  <a:srgbClr val="FF0000"/>
                </a:solidFill>
              </a:rPr>
              <a:t>oxygen </a:t>
            </a:r>
            <a:r>
              <a:rPr lang="de-DE" sz="1400" dirty="0" smtClean="0">
                <a:solidFill>
                  <a:srgbClr val="FF0000"/>
                </a:solidFill>
              </a:rPr>
              <a:t>species </a:t>
            </a:r>
            <a:r>
              <a:rPr lang="de-DE" sz="1400" dirty="0">
                <a:solidFill>
                  <a:srgbClr val="FF0000"/>
                </a:solidFill>
              </a:rPr>
              <a:t>in the leaf and activates the trees‘ stress resistance mechanism in the dry </a:t>
            </a:r>
            <a:r>
              <a:rPr lang="de-DE" sz="1400" dirty="0" smtClean="0">
                <a:solidFill>
                  <a:srgbClr val="FF0000"/>
                </a:solidFill>
              </a:rPr>
              <a:t>season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01426" y="6335961"/>
            <a:ext cx="454588" cy="365125"/>
          </a:xfrm>
        </p:spPr>
        <p:txBody>
          <a:bodyPr/>
          <a:lstStyle/>
          <a:p>
            <a:fld id="{531A3611-3383-470D-8131-574125DA74DA}" type="slidenum">
              <a:rPr lang="de-DE" smtClean="0"/>
              <a:t>8</a:t>
            </a:fld>
            <a:endParaRPr lang="de-DE" dirty="0"/>
          </a:p>
        </p:txBody>
      </p:sp>
      <p:sp>
        <p:nvSpPr>
          <p:cNvPr id="9" name="Oval 8"/>
          <p:cNvSpPr/>
          <p:nvPr/>
        </p:nvSpPr>
        <p:spPr>
          <a:xfrm>
            <a:off x="2476500" y="1428750"/>
            <a:ext cx="971550" cy="962025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8010525" y="4171950"/>
            <a:ext cx="971550" cy="962025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8210550" y="1428749"/>
            <a:ext cx="971550" cy="962025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67740" y="6335961"/>
            <a:ext cx="396649" cy="39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91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56"/>
    </mc:Choice>
    <mc:Fallback xmlns="">
      <p:transition spd="slow" advTm="49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" t="25000" r="2734" b="30138"/>
          <a:stretch/>
        </p:blipFill>
        <p:spPr>
          <a:xfrm>
            <a:off x="304799" y="1695450"/>
            <a:ext cx="11582401" cy="307657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25922" y="276225"/>
            <a:ext cx="10964943" cy="6861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2800" b="1" dirty="0" smtClean="0">
                <a:latin typeface="+mn-lt"/>
              </a:rPr>
              <a:t>Response  of above-ground net primary production to nutrient addition</a:t>
            </a:r>
            <a:endParaRPr lang="en-GB" sz="28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44000" y="6459191"/>
            <a:ext cx="2743200" cy="365125"/>
          </a:xfrm>
        </p:spPr>
        <p:txBody>
          <a:bodyPr/>
          <a:lstStyle/>
          <a:p>
            <a:fld id="{531A3611-3383-470D-8131-574125DA74DA}" type="slidenum">
              <a:rPr lang="de-DE" smtClean="0"/>
              <a:t>9</a:t>
            </a:fld>
            <a:endParaRPr lang="de-DE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92055" y="820046"/>
            <a:ext cx="10764000" cy="1"/>
          </a:xfrm>
          <a:prstGeom prst="line">
            <a:avLst/>
          </a:prstGeom>
          <a:noFill/>
          <a:ln w="2857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cxnSp>
        <p:nvCxnSpPr>
          <p:cNvPr id="6" name="Straight Connector 5"/>
          <p:cNvCxnSpPr/>
          <p:nvPr/>
        </p:nvCxnSpPr>
        <p:spPr>
          <a:xfrm flipV="1">
            <a:off x="589554" y="6348127"/>
            <a:ext cx="10627825" cy="1"/>
          </a:xfrm>
          <a:prstGeom prst="line">
            <a:avLst/>
          </a:prstGeom>
          <a:noFill/>
          <a:ln w="2857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155849"/>
              </p:ext>
            </p:extLst>
          </p:nvPr>
        </p:nvGraphicFramePr>
        <p:xfrm>
          <a:off x="589554" y="6458874"/>
          <a:ext cx="10775132" cy="365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93783">
                  <a:extLst>
                    <a:ext uri="{9D8B030D-6E8A-4147-A177-3AD203B41FA5}">
                      <a16:colId xmlns:a16="http://schemas.microsoft.com/office/drawing/2014/main" val="3383396321"/>
                    </a:ext>
                  </a:extLst>
                </a:gridCol>
                <a:gridCol w="2693783">
                  <a:extLst>
                    <a:ext uri="{9D8B030D-6E8A-4147-A177-3AD203B41FA5}">
                      <a16:colId xmlns:a16="http://schemas.microsoft.com/office/drawing/2014/main" val="2521570073"/>
                    </a:ext>
                  </a:extLst>
                </a:gridCol>
                <a:gridCol w="2693783">
                  <a:extLst>
                    <a:ext uri="{9D8B030D-6E8A-4147-A177-3AD203B41FA5}">
                      <a16:colId xmlns:a16="http://schemas.microsoft.com/office/drawing/2014/main" val="2380062093"/>
                    </a:ext>
                  </a:extLst>
                </a:gridCol>
                <a:gridCol w="2693783">
                  <a:extLst>
                    <a:ext uri="{9D8B030D-6E8A-4147-A177-3AD203B41FA5}">
                      <a16:colId xmlns:a16="http://schemas.microsoft.com/office/drawing/2014/main" val="3017773288"/>
                    </a:ext>
                  </a:extLst>
                </a:gridCol>
              </a:tblGrid>
              <a:tr h="254289"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Introduction</a:t>
                      </a:r>
                      <a:endParaRPr lang="en-GB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Methods</a:t>
                      </a:r>
                      <a:endParaRPr lang="en-GB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 smtClean="0">
                          <a:solidFill>
                            <a:srgbClr val="FFFFFF"/>
                          </a:solidFill>
                        </a:rPr>
                        <a:t>Results</a:t>
                      </a:r>
                      <a:endParaRPr lang="en-GB" b="1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Conclusions</a:t>
                      </a:r>
                      <a:endParaRPr lang="en-GB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30408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525922" y="4585996"/>
            <a:ext cx="7459051" cy="1353191"/>
          </a:xfrm>
          <a:prstGeom prst="rect">
            <a:avLst/>
          </a:prstGeom>
          <a:solidFill>
            <a:schemeClr val="accent3">
              <a:alpha val="1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Overall, we observed no significant response of </a:t>
            </a:r>
            <a:r>
              <a:rPr lang="en-US" sz="1600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litter fall</a:t>
            </a:r>
            <a:r>
              <a:rPr lang="en-US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woody biomass </a:t>
            </a:r>
            <a:r>
              <a:rPr lang="en-US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1600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ANPP </a:t>
            </a:r>
            <a:r>
              <a:rPr lang="en-US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en-US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nutrient addition (Fig. A, B </a:t>
            </a:r>
            <a:r>
              <a:rPr lang="en-US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and C  resp.) 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To our knowledge, total fine litter production </a:t>
            </a:r>
            <a:r>
              <a:rPr lang="en-GB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lies at the upper end of </a:t>
            </a:r>
            <a:r>
              <a:rPr lang="en-GB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the range reported for </a:t>
            </a:r>
            <a:r>
              <a:rPr lang="en-GB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tropical </a:t>
            </a:r>
            <a:r>
              <a:rPr lang="en-GB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montane </a:t>
            </a:r>
            <a:r>
              <a:rPr lang="en-GB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forests (3.1–12.9 </a:t>
            </a:r>
            <a:r>
              <a:rPr lang="de-DE" sz="1600" dirty="0" smtClean="0">
                <a:solidFill>
                  <a:srgbClr val="000000"/>
                </a:solidFill>
              </a:rPr>
              <a:t>Mg ha</a:t>
            </a:r>
            <a:r>
              <a:rPr lang="de-DE" sz="1600" baseline="30000" dirty="0" smtClean="0">
                <a:solidFill>
                  <a:srgbClr val="000000"/>
                </a:solidFill>
              </a:rPr>
              <a:t>-1</a:t>
            </a:r>
            <a:r>
              <a:rPr lang="de-DE" sz="1600" dirty="0" smtClean="0">
                <a:solidFill>
                  <a:srgbClr val="000000"/>
                </a:solidFill>
              </a:rPr>
              <a:t> yr</a:t>
            </a:r>
            <a:r>
              <a:rPr lang="de-DE" sz="1600" baseline="30000" dirty="0" smtClean="0">
                <a:solidFill>
                  <a:srgbClr val="000000"/>
                </a:solidFill>
              </a:rPr>
              <a:t>-1</a:t>
            </a:r>
            <a:r>
              <a:rPr lang="de-DE" sz="1600" dirty="0" smtClean="0">
                <a:solidFill>
                  <a:srgbClr val="000000"/>
                </a:solidFill>
              </a:rPr>
              <a:t>)</a:t>
            </a:r>
            <a:endParaRPr lang="en-US" sz="1600" baseline="300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2399" y="1362001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A) Total fine-litterfall </a:t>
            </a:r>
            <a:endParaRPr lang="de-DE" dirty="0"/>
          </a:p>
        </p:txBody>
      </p:sp>
      <p:sp>
        <p:nvSpPr>
          <p:cNvPr id="11" name="TextBox 10"/>
          <p:cNvSpPr txBox="1"/>
          <p:nvPr/>
        </p:nvSpPr>
        <p:spPr>
          <a:xfrm>
            <a:off x="8369770" y="1345129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C</a:t>
            </a:r>
            <a:r>
              <a:rPr lang="de-DE" dirty="0" smtClean="0"/>
              <a:t>) ANPP</a:t>
            </a:r>
            <a:endParaRPr lang="de-DE" dirty="0"/>
          </a:p>
        </p:txBody>
      </p:sp>
      <p:sp>
        <p:nvSpPr>
          <p:cNvPr id="12" name="TextBox 11"/>
          <p:cNvSpPr txBox="1"/>
          <p:nvPr/>
        </p:nvSpPr>
        <p:spPr>
          <a:xfrm>
            <a:off x="4450273" y="1364668"/>
            <a:ext cx="3313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</a:t>
            </a:r>
            <a:r>
              <a:rPr lang="de-DE" dirty="0" smtClean="0"/>
              <a:t>) Above-ground woody biomass</a:t>
            </a:r>
            <a:endParaRPr lang="de-DE" dirty="0"/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42505" y="6458874"/>
            <a:ext cx="374873" cy="37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02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28"/>
    </mc:Choice>
    <mc:Fallback xmlns="">
      <p:transition spd="slow" advTm="18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3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10.3|8|7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921</Words>
  <Application>Microsoft Office PowerPoint</Application>
  <PresentationFormat>Widescreen</PresentationFormat>
  <Paragraphs>146</Paragraphs>
  <Slides>10</Slides>
  <Notes>9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Courier New</vt:lpstr>
      <vt:lpstr>Times New Roman</vt:lpstr>
      <vt:lpstr>Wingdings</vt:lpstr>
      <vt:lpstr>Office Theme</vt:lpstr>
      <vt:lpstr>PowerPoint Presentation</vt:lpstr>
      <vt:lpstr>Tropical forest ecosystems</vt:lpstr>
      <vt:lpstr>Location: Budongo Forest Reserve in Uganda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Manu Raphael</dc:creator>
  <cp:lastModifiedBy>DELL</cp:lastModifiedBy>
  <cp:revision>98</cp:revision>
  <dcterms:created xsi:type="dcterms:W3CDTF">2020-05-03T00:53:39Z</dcterms:created>
  <dcterms:modified xsi:type="dcterms:W3CDTF">2020-05-04T21:08:57Z</dcterms:modified>
</cp:coreProperties>
</file>