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29" r:id="rId2"/>
    <p:sldId id="375" r:id="rId3"/>
    <p:sldId id="428" r:id="rId4"/>
    <p:sldId id="405" r:id="rId5"/>
    <p:sldId id="387" r:id="rId6"/>
    <p:sldId id="418" r:id="rId7"/>
    <p:sldId id="382" r:id="rId8"/>
    <p:sldId id="383" r:id="rId9"/>
    <p:sldId id="271" r:id="rId10"/>
    <p:sldId id="384" r:id="rId11"/>
    <p:sldId id="370" r:id="rId12"/>
    <p:sldId id="385" r:id="rId13"/>
    <p:sldId id="399" r:id="rId14"/>
    <p:sldId id="410" r:id="rId15"/>
    <p:sldId id="424" r:id="rId16"/>
    <p:sldId id="425" r:id="rId17"/>
    <p:sldId id="388" r:id="rId18"/>
    <p:sldId id="393" r:id="rId19"/>
    <p:sldId id="386" r:id="rId20"/>
    <p:sldId id="427" r:id="rId21"/>
    <p:sldId id="394" r:id="rId22"/>
    <p:sldId id="372" r:id="rId23"/>
    <p:sldId id="262" r:id="rId24"/>
    <p:sldId id="3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78"/>
  </p:normalViewPr>
  <p:slideViewPr>
    <p:cSldViewPr snapToGrid="0" snapToObjects="1">
      <p:cViewPr varScale="1">
        <p:scale>
          <a:sx n="115" d="100"/>
          <a:sy n="115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F3A5B-7E7C-F24E-9302-998141B30E27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F2013-004B-9641-BA00-038AC8BAD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7E5F-98DA-6247-9395-EB9B297B8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906B-03FE-DD4D-B14B-A512BEDA4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CEA4-76A8-C845-8153-86C57B5E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9172-D8B1-2345-A188-6E4BFD37FE2A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D3E37-1083-3D4C-9F8A-7880C1A7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3904-E4B0-F24E-9D8A-CD9D84BE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8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9714-D0B2-E64E-B92F-E03EDA50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9AAF4-755D-0448-B8E1-E7C33E55A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F17F1-4A99-B24F-B164-02446FB6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D5DD-A78F-B547-B635-61BE6F416872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4B28-FD85-3F43-AE56-364997F2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CAA3B-8E29-474C-AE21-E89C1CD6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C95A0-2DA7-B34F-9DFC-54189EDDF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5377D-458A-6642-BC9E-63437426C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BD41-68E8-0B45-B115-7873AF16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618B-031C-414C-BC8E-7AEF314DF065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6220-289E-7A4F-BFCA-C86BE40D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57522-BCEB-F246-A721-44D74B89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70E5-CD67-274F-875C-60B20D13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ADD5-775A-9D43-BB4A-7356BF18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16E49-83A1-3147-8A5D-52935DB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10D9-B772-9F4F-AC61-473B8E21B9BA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CE5F3-7C1F-C94E-B459-892CFFCC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588E0-961A-9049-841A-B0F86762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F7C1-AA25-E341-B9AA-B1C04959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0792A-AD94-B94B-865C-609DFE47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EA7F-F852-4E41-A7A3-2DA2E6DF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BDC3-05A1-6642-AB1D-A17574D33030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4EE7-1606-764B-8535-73B3EE50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96B4-60D3-A543-B7D3-C35E84ED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AB13-F820-424E-A5D6-0D623D47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6C31F-B669-104C-8544-8BFF313F6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E8FA3-DAD2-E44D-99ED-AA19A098A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B622C-FC7E-C245-B53D-EB610BE8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BD97-7A8A-0D49-A47D-3F09A9A48B98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09106-899F-1446-8371-FF6546F7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F6D5D-DC5C-4248-92A9-51D568A1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667C-3754-714F-9E93-6A05F3C7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6A3EE-0FD7-6648-A71F-0BFF2BC5D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4C5B-A0A4-AE4F-A5F5-9B45D6FEA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C381C-2FE1-DF4C-898D-CA520B2BA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E539B-6FCC-7B41-84B3-B579947FA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C6769-A089-774D-A207-5339EC2E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AE2-73CF-BA43-8D69-193D5212518B}" type="datetime1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CCB7E-EC3B-3C43-B0CB-3301CC16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AFACA-8646-094F-9436-AFF3F0BC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4A0F-75A1-8442-9B4F-AE336CCE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69F55-A40C-B24B-84AF-6F886FB8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BD91-0544-8748-9FC6-B067C9F2D660}" type="datetime1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4DDF8-97C2-1944-BA4E-FA88DB30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58CB1-CEC7-DA48-8F89-7F5B9FF2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6F902-E256-7543-ABF7-0E60A73F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C6A3-441F-4741-939C-8426226BA9EB}" type="datetime1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3BF5E-A2A1-6A4C-9DB2-56CFF9FD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304D2-1ED4-7C4C-B2C2-7B30E4DD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CCAC-E689-7840-A920-FCA5D6B8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A9C0-67B8-5243-8843-7388C4D6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414AF-5C28-0F4B-B331-FD2849560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7896C-D62A-1048-837F-19FE68DC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987A-4EE3-8A40-8405-5DC231A670F8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6327D-7585-5F46-8D21-A5A5E3DA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E3FA7-EDB2-004B-8424-BD1BC876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1E81-62D9-4346-BD26-B6C88F83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6094-5922-8240-A8E9-6614B4358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CF6BC-181A-7A4F-BD40-1E274F822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6C145-35C7-6C4B-B5F5-96B1B700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66-A1A0-CC40-809F-51E0786B172B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0A2AB-869E-8C4C-A22E-C827C249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E16BA-BB11-F844-8990-424AE558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F63F0-79FA-804B-98E1-81D6FBA4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7646-D4C0-1C40-B22B-13E5B1AC3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4D677-1F3F-7042-8FA6-F237B95DE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5876-2E26-0649-9EDF-46D0CB0DC8C2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5B3FA-BEED-B547-BBA7-92E30ACD3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155F-0E06-2643-AEB3-69E0F6BA2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4071-F2D8-8B40-96AD-0BA7E2DF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6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AC81-BA42-FC4C-B2D9-203E135B7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990" y="401444"/>
            <a:ext cx="9320270" cy="21075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What lies immediately outside of the heliosphere in the very local ISM: Morphology of the Local Interstellar Cloud, its hydrogen hole, </a:t>
            </a:r>
            <a:r>
              <a:rPr lang="en-US" sz="4000" b="1" dirty="0" err="1">
                <a:solidFill>
                  <a:srgbClr val="C00000"/>
                </a:solidFill>
              </a:rPr>
              <a:t>Strömgren</a:t>
            </a:r>
            <a:r>
              <a:rPr lang="en-US" sz="4000" b="1" dirty="0">
                <a:solidFill>
                  <a:srgbClr val="C00000"/>
                </a:solidFill>
              </a:rPr>
              <a:t> shells, and ⁶⁰Fe accretion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84A29-1E22-1642-A977-6E962480C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544" y="2787806"/>
            <a:ext cx="8033656" cy="302198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Jeffrey </a:t>
            </a:r>
            <a:r>
              <a:rPr lang="en-US" sz="3200" dirty="0" err="1"/>
              <a:t>Linsky</a:t>
            </a:r>
            <a:r>
              <a:rPr lang="en-US" sz="3200" dirty="0"/>
              <a:t>    </a:t>
            </a:r>
          </a:p>
          <a:p>
            <a:pPr algn="ctr"/>
            <a:r>
              <a:rPr lang="en-US" sz="3200" dirty="0"/>
              <a:t>    JILA and APS/University of Colorado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EGU Session ST1.6 (remote)</a:t>
            </a:r>
          </a:p>
          <a:p>
            <a:pPr algn="ctr"/>
            <a:r>
              <a:rPr lang="en-US" sz="3200" dirty="0"/>
              <a:t>Vienna Austria</a:t>
            </a:r>
          </a:p>
          <a:p>
            <a:pPr algn="ctr"/>
            <a:r>
              <a:rPr lang="en-US" sz="3200" dirty="0"/>
              <a:t>May 6, 2020      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2D81-AB0C-4D4D-8298-58773AD9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41A04-552D-954B-8C87-E91C98E0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20" y="5809786"/>
            <a:ext cx="1928697" cy="7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4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3221-B360-C84D-B4E7-B107BD1C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12" y="3344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shapes and ionizes the LIC and other nearby clouds?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3CAB6-084E-064F-B80B-0AC78022B0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From the 3D model of the </a:t>
            </a:r>
            <a:r>
              <a:rPr lang="en-US" b="1" dirty="0"/>
              <a:t>LIC</a:t>
            </a:r>
            <a:r>
              <a:rPr lang="en-US" dirty="0"/>
              <a:t>, we compute the distance from the cloud’s center to its edge looking outward through distance, d=N(HI)/n(HI).</a:t>
            </a:r>
          </a:p>
          <a:p>
            <a:r>
              <a:rPr lang="en-US" dirty="0"/>
              <a:t>Very uneven structure with a large “hydrogen hole” in the direction of ϵ </a:t>
            </a:r>
            <a:r>
              <a:rPr lang="en-US" dirty="0" err="1"/>
              <a:t>CMa</a:t>
            </a:r>
            <a:r>
              <a:rPr lang="en-US" dirty="0"/>
              <a:t> (E), β </a:t>
            </a:r>
            <a:r>
              <a:rPr lang="en-US" dirty="0" err="1"/>
              <a:t>CMa</a:t>
            </a:r>
            <a:r>
              <a:rPr lang="en-US" dirty="0"/>
              <a:t> (B), and Sirius (S).</a:t>
            </a:r>
          </a:p>
          <a:p>
            <a:r>
              <a:rPr lang="en-US" dirty="0"/>
              <a:t>The hot (B2 II) star ϵ </a:t>
            </a:r>
            <a:r>
              <a:rPr lang="en-US" dirty="0" err="1"/>
              <a:t>CMa</a:t>
            </a:r>
            <a:r>
              <a:rPr lang="en-US" dirty="0"/>
              <a:t> is by far the brightest source of photoionizing EUV radiation. It shapes the </a:t>
            </a:r>
            <a:r>
              <a:rPr lang="en-US" b="1" dirty="0"/>
              <a:t>LIC</a:t>
            </a:r>
            <a:r>
              <a:rPr lang="en-US" dirty="0"/>
              <a:t> and produces </a:t>
            </a:r>
            <a:r>
              <a:rPr lang="en-US" dirty="0" err="1"/>
              <a:t>Strömgren</a:t>
            </a:r>
            <a:r>
              <a:rPr lang="en-US" dirty="0"/>
              <a:t> shells at the outer edges of clouds facing the star.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56B763-DEBB-6049-8C05-A88DCB55F3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90" t="22038" r="14247" b="9579"/>
          <a:stretch/>
        </p:blipFill>
        <p:spPr>
          <a:xfrm>
            <a:off x="6300013" y="1928811"/>
            <a:ext cx="5432820" cy="3931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7F702-3568-E846-8338-F9D44EA4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B1A2-7F9F-CC40-AE3E-12C4DC6E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964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Strömgren</a:t>
            </a:r>
            <a:r>
              <a:rPr lang="en-US" b="1" dirty="0">
                <a:solidFill>
                  <a:srgbClr val="C00000"/>
                </a:solidFill>
              </a:rPr>
              <a:t> sphere and </a:t>
            </a:r>
            <a:r>
              <a:rPr lang="en-US" b="1" dirty="0" err="1">
                <a:solidFill>
                  <a:srgbClr val="C00000"/>
                </a:solidFill>
              </a:rPr>
              <a:t>Strömgren</a:t>
            </a:r>
            <a:r>
              <a:rPr lang="en-US" b="1" dirty="0">
                <a:solidFill>
                  <a:srgbClr val="C00000"/>
                </a:solidFill>
              </a:rPr>
              <a:t> shell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3B522B-01E5-B047-A173-31F7F9CF98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298" t="12191" r="65744" b="65971"/>
          <a:stretch/>
        </p:blipFill>
        <p:spPr>
          <a:xfrm rot="5400000">
            <a:off x="998333" y="2064028"/>
            <a:ext cx="3565549" cy="438912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C9EB4-82A0-8A43-93B9-2151BFC06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2470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Strömgren</a:t>
            </a:r>
            <a:r>
              <a:rPr lang="en-US" dirty="0"/>
              <a:t> (1939) described the ionized (H II) region around a hot star that emits EUV photons.</a:t>
            </a:r>
          </a:p>
          <a:p>
            <a:r>
              <a:rPr lang="en-US" dirty="0" err="1"/>
              <a:t>Strömgren</a:t>
            </a:r>
            <a:r>
              <a:rPr lang="en-US" dirty="0"/>
              <a:t> sphere radius is distance out to which </a:t>
            </a:r>
            <a:r>
              <a:rPr lang="en-US" dirty="0" err="1"/>
              <a:t>photoionizations</a:t>
            </a:r>
            <a:r>
              <a:rPr lang="en-US" dirty="0"/>
              <a:t> exceed </a:t>
            </a:r>
            <a:r>
              <a:rPr lang="en-US" dirty="0" err="1"/>
              <a:t>recombinations</a:t>
            </a:r>
            <a:r>
              <a:rPr lang="en-US" dirty="0"/>
              <a:t>. Hydrogen is fully ionized (H II gas).</a:t>
            </a:r>
          </a:p>
          <a:p>
            <a:r>
              <a:rPr lang="en-US" dirty="0" err="1"/>
              <a:t>Strömgren</a:t>
            </a:r>
            <a:r>
              <a:rPr lang="en-US" dirty="0"/>
              <a:t> shell thickness </a:t>
            </a:r>
            <a:r>
              <a:rPr lang="en-US" dirty="0" err="1"/>
              <a:t>δ</a:t>
            </a:r>
            <a:r>
              <a:rPr lang="en-US" dirty="0"/>
              <a:t> is length of mean free path for neutral hydrogen atoms.</a:t>
            </a:r>
          </a:p>
          <a:p>
            <a:r>
              <a:rPr lang="en-US" dirty="0"/>
              <a:t>For n(HI) = 0.2 cm⁻³, δ≃0.2pc =10⁵AU. </a:t>
            </a:r>
          </a:p>
          <a:p>
            <a:r>
              <a:rPr lang="en-US" dirty="0"/>
              <a:t>Photoionizing radiation (EUV) mostly from ϵ </a:t>
            </a:r>
            <a:r>
              <a:rPr lang="en-US" dirty="0" err="1"/>
              <a:t>CMa</a:t>
            </a:r>
            <a:r>
              <a:rPr lang="en-US" dirty="0"/>
              <a:t> (124 pc)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224A0-6684-E048-9572-C8E0A811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5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F585-CC0D-D94B-A5ED-D2CC283F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Which cloud is in the direction of the hydrogen hole?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150D7-8109-BA42-86F5-DC0A550038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b="1" dirty="0"/>
              <a:t>Blue</a:t>
            </a:r>
            <a:r>
              <a:rPr lang="en-US" dirty="0"/>
              <a:t> cloud (blue outline) overlaps most of the hydrogen hole (dashed line outline).</a:t>
            </a:r>
          </a:p>
          <a:p>
            <a:r>
              <a:rPr lang="en-US" dirty="0"/>
              <a:t>The </a:t>
            </a:r>
            <a:r>
              <a:rPr lang="en-US" b="1" dirty="0"/>
              <a:t>Blue </a:t>
            </a:r>
            <a:r>
              <a:rPr lang="en-US" dirty="0"/>
              <a:t>cloud is moving at 6 km/s in the direction of the heliosphere likely pushed by the gas in the H II region ionized by ϵ </a:t>
            </a:r>
            <a:r>
              <a:rPr lang="en-US" dirty="0" err="1"/>
              <a:t>CMa</a:t>
            </a:r>
            <a:r>
              <a:rPr lang="en-US" dirty="0"/>
              <a:t>.</a:t>
            </a:r>
          </a:p>
          <a:p>
            <a:r>
              <a:rPr lang="en-US" dirty="0"/>
              <a:t>ϵ </a:t>
            </a:r>
            <a:r>
              <a:rPr lang="en-US" dirty="0" err="1"/>
              <a:t>CMa</a:t>
            </a:r>
            <a:r>
              <a:rPr lang="en-US" dirty="0"/>
              <a:t> and Sirius both show absorption by the thin </a:t>
            </a:r>
            <a:r>
              <a:rPr lang="en-US" dirty="0" err="1"/>
              <a:t>Strömgren</a:t>
            </a:r>
            <a:r>
              <a:rPr lang="en-US" dirty="0"/>
              <a:t> shells at the edges of the </a:t>
            </a:r>
            <a:r>
              <a:rPr lang="en-US" b="1" dirty="0"/>
              <a:t>LIC</a:t>
            </a:r>
            <a:r>
              <a:rPr lang="en-US" dirty="0"/>
              <a:t> and </a:t>
            </a:r>
            <a:r>
              <a:rPr lang="en-US" b="1" dirty="0"/>
              <a:t>Blue</a:t>
            </a:r>
            <a:r>
              <a:rPr lang="en-US" dirty="0"/>
              <a:t> clouds.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6BBECD-DF39-F548-8A73-375EC4A38C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169" t="6963" r="-4228" b="-398"/>
          <a:stretch/>
        </p:blipFill>
        <p:spPr>
          <a:xfrm>
            <a:off x="6017884" y="1825625"/>
            <a:ext cx="6174116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4A60A-C327-BA46-A640-309A3B0B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A6C9-985C-DA48-A77C-A5C4143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82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UV spectrum of ϵ </a:t>
            </a:r>
            <a:r>
              <a:rPr lang="en-US" b="1" dirty="0" err="1">
                <a:solidFill>
                  <a:srgbClr val="FF0000"/>
                </a:solidFill>
              </a:rPr>
              <a:t>CMa</a:t>
            </a:r>
            <a:r>
              <a:rPr lang="en-US" b="1" dirty="0">
                <a:solidFill>
                  <a:srgbClr val="FF0000"/>
                </a:solidFill>
              </a:rPr>
              <a:t>  provides a test of the photoionization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98DF-181B-7041-9B41-C80B1542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5086" cy="35693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HST spectra (</a:t>
            </a:r>
            <a:r>
              <a:rPr lang="en-US" dirty="0" err="1"/>
              <a:t>Gry</a:t>
            </a:r>
            <a:r>
              <a:rPr lang="en-US" dirty="0"/>
              <a:t> et al. 1995) and IMAPS (950-1150 </a:t>
            </a:r>
            <a:r>
              <a:rPr lang="en-US" dirty="0" err="1"/>
              <a:t>Å</a:t>
            </a:r>
            <a:r>
              <a:rPr lang="en-US" dirty="0"/>
              <a:t>) spectra (</a:t>
            </a:r>
            <a:r>
              <a:rPr lang="en-US" dirty="0" err="1"/>
              <a:t>Gry</a:t>
            </a:r>
            <a:r>
              <a:rPr lang="en-US" dirty="0"/>
              <a:t> + Jenkins 2001) show 3 velocity components towards the star.</a:t>
            </a:r>
          </a:p>
          <a:p>
            <a:r>
              <a:rPr lang="en-US" dirty="0"/>
              <a:t>Component 1 (</a:t>
            </a:r>
            <a:r>
              <a:rPr lang="en-US" b="1" dirty="0"/>
              <a:t>LIC</a:t>
            </a:r>
            <a:r>
              <a:rPr lang="en-US" dirty="0"/>
              <a:t>): N(HI)=2.2x10¹⁷ cm², partially ionized </a:t>
            </a:r>
            <a:r>
              <a:rPr lang="en-US" dirty="0" err="1"/>
              <a:t>Strömgren</a:t>
            </a:r>
            <a:r>
              <a:rPr lang="en-US" dirty="0"/>
              <a:t> shell, path length=0.35 pc.</a:t>
            </a:r>
          </a:p>
          <a:p>
            <a:r>
              <a:rPr lang="en-US" dirty="0"/>
              <a:t>Component 2 (</a:t>
            </a:r>
            <a:r>
              <a:rPr lang="en-US" b="1" dirty="0"/>
              <a:t>Blue</a:t>
            </a:r>
            <a:r>
              <a:rPr lang="en-US" dirty="0"/>
              <a:t> cloud): N(HI)=7.6x10¹⁶ cm², partially ionized </a:t>
            </a:r>
            <a:r>
              <a:rPr lang="en-US" dirty="0" err="1"/>
              <a:t>Strömgren</a:t>
            </a:r>
            <a:r>
              <a:rPr lang="en-US" dirty="0"/>
              <a:t> shell, path length=0.12 pc.</a:t>
            </a:r>
          </a:p>
          <a:p>
            <a:r>
              <a:rPr lang="en-US" dirty="0"/>
              <a:t>Component 3 (near ϵ </a:t>
            </a:r>
            <a:r>
              <a:rPr lang="en-US" dirty="0" err="1"/>
              <a:t>CMa</a:t>
            </a:r>
            <a:r>
              <a:rPr lang="en-US" dirty="0"/>
              <a:t>): N(HI)=2-6x10¹⁵ cm², &gt;95% ionized, path length=0.3 pc.</a:t>
            </a:r>
          </a:p>
          <a:p>
            <a:r>
              <a:rPr lang="en-US" dirty="0"/>
              <a:t>&gt;96% of sight line to ϵ </a:t>
            </a:r>
            <a:r>
              <a:rPr lang="en-US" dirty="0" err="1"/>
              <a:t>CMa</a:t>
            </a:r>
            <a:r>
              <a:rPr lang="en-US" dirty="0"/>
              <a:t> is highly ionized (inside </a:t>
            </a:r>
            <a:r>
              <a:rPr lang="en-US" dirty="0" err="1"/>
              <a:t>Strömgren</a:t>
            </a:r>
            <a:r>
              <a:rPr lang="en-US" dirty="0"/>
              <a:t> sphere of        ϵ </a:t>
            </a:r>
            <a:r>
              <a:rPr lang="en-US" dirty="0" err="1"/>
              <a:t>CMa</a:t>
            </a:r>
            <a:r>
              <a:rPr lang="en-US" dirty="0"/>
              <a:t>) and </a:t>
            </a:r>
            <a:r>
              <a:rPr lang="en-US" dirty="0">
                <a:solidFill>
                  <a:srgbClr val="00B050"/>
                </a:solidFill>
              </a:rPr>
              <a:t>extremely low density </a:t>
            </a:r>
            <a:r>
              <a:rPr lang="en-US" dirty="0"/>
              <a:t>n(HI) &lt; 0.0002 cm⁻³.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94A3E-C554-AA43-8EDA-D6EBD14F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A9399-37F9-F748-B971-38E2D24F4BF7}"/>
              </a:ext>
            </a:extLst>
          </p:cNvPr>
          <p:cNvSpPr txBox="1"/>
          <p:nvPr/>
        </p:nvSpPr>
        <p:spPr>
          <a:xfrm>
            <a:off x="960120" y="5394960"/>
            <a:ext cx="10393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likely model: The Local Cavity was produced by a supernova, then cooled and recombined, and is now ionized by radiation from ϵ </a:t>
            </a:r>
            <a:r>
              <a:rPr lang="en-US" sz="2800" dirty="0" err="1">
                <a:solidFill>
                  <a:srgbClr val="FF0000"/>
                </a:solidFill>
              </a:rPr>
              <a:t>CMa</a:t>
            </a:r>
            <a:r>
              <a:rPr lang="en-US" sz="2800" dirty="0">
                <a:solidFill>
                  <a:srgbClr val="FF0000"/>
                </a:solidFill>
              </a:rPr>
              <a:t> and hot white dwarfs. Additional pressure terms are needed.</a:t>
            </a:r>
          </a:p>
        </p:txBody>
      </p:sp>
    </p:spTree>
    <p:extLst>
      <p:ext uri="{BB962C8B-B14F-4D97-AF65-F5344CB8AC3E}">
        <p14:creationId xmlns:p14="http://schemas.microsoft.com/office/powerpoint/2010/main" val="261562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D863-FBCE-F741-A097-F3D8E938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shall we name the gas surrounding the heliosphere?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A5A7-9E11-7A42-8D18-89909ABA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776"/>
            <a:ext cx="10515600" cy="4351338"/>
          </a:xfrm>
        </p:spPr>
        <p:txBody>
          <a:bodyPr/>
          <a:lstStyle/>
          <a:p>
            <a:r>
              <a:rPr lang="en-US" dirty="0"/>
              <a:t>Between the heliopause (120 AU) and bow shock/wave (~500 AU), the solar wind and magnetic field influence the inflowing interstellar gas. Call this region the  </a:t>
            </a:r>
            <a:r>
              <a:rPr lang="en-US" dirty="0">
                <a:solidFill>
                  <a:srgbClr val="FF0000"/>
                </a:solidFill>
              </a:rPr>
              <a:t>Solar-interstellar medium (SIM).</a:t>
            </a:r>
          </a:p>
          <a:p>
            <a:r>
              <a:rPr lang="en-US" dirty="0"/>
              <a:t> Between the Bow shock/wave (~0.0025 pc) and about 5-10 pc are located many warm (7,000 K) partially ionized clouds and intercloud gas. Call this region the </a:t>
            </a:r>
            <a:r>
              <a:rPr lang="en-US" dirty="0">
                <a:solidFill>
                  <a:srgbClr val="FF0000"/>
                </a:solidFill>
              </a:rPr>
              <a:t>Cluster of Local Interstellar Clouds (CLIC).</a:t>
            </a:r>
          </a:p>
          <a:p>
            <a:r>
              <a:rPr lang="en-US" dirty="0"/>
              <a:t>Beyond the </a:t>
            </a:r>
            <a:r>
              <a:rPr lang="en-US" dirty="0">
                <a:solidFill>
                  <a:srgbClr val="FF0000"/>
                </a:solidFill>
              </a:rPr>
              <a:t>CLIC </a:t>
            </a:r>
            <a:r>
              <a:rPr lang="en-US" dirty="0"/>
              <a:t>is a very low density region extending for 100-200 pc originally carved out by supernovae (Local Bubble) then cooled and recombined to become the </a:t>
            </a:r>
            <a:r>
              <a:rPr lang="en-US" dirty="0">
                <a:solidFill>
                  <a:srgbClr val="FF0000"/>
                </a:solidFill>
              </a:rPr>
              <a:t>Local Cavity (LC)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1DD58-5ED4-E24B-9F20-F3F58F39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8A1C-904E-F343-BB1A-79D0F9A8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639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do we know about the gas immediately surrounding the heliosphere?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06D3-2D48-2E4E-AAC9-F5D5D1F7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heliosphere is moving through partially ionized interstellar gas at 24 km/s in the direction of the </a:t>
            </a:r>
            <a:r>
              <a:rPr lang="en-US" b="1" dirty="0"/>
              <a:t>G</a:t>
            </a:r>
            <a:r>
              <a:rPr lang="en-US" dirty="0"/>
              <a:t> cloud.</a:t>
            </a:r>
          </a:p>
          <a:p>
            <a:r>
              <a:rPr lang="en-US" dirty="0"/>
              <a:t>Properties of the </a:t>
            </a:r>
            <a:r>
              <a:rPr lang="en-US" b="1" dirty="0"/>
              <a:t>LIC</a:t>
            </a:r>
            <a:r>
              <a:rPr lang="en-US" dirty="0"/>
              <a:t>: T≈7500 K, n(e)=0.06-0.08 cm⁻³, n(Hᵒ)=0.19-0.20 cm⁻³, fractional ionization = 0.20, thermal pressure P/k=2,500 cm⁻³ K.</a:t>
            </a:r>
          </a:p>
          <a:p>
            <a:r>
              <a:rPr lang="en-US" dirty="0"/>
              <a:t>Magnetic field: B=6.8±0.3 </a:t>
            </a:r>
            <a:r>
              <a:rPr lang="en-US" dirty="0" err="1"/>
              <a:t>microG</a:t>
            </a:r>
            <a:r>
              <a:rPr lang="en-US" dirty="0"/>
              <a:t> as measured by Voyager 2 just beyond the heliopause (</a:t>
            </a:r>
            <a:r>
              <a:rPr lang="en-US" dirty="0" err="1"/>
              <a:t>Burlaga</a:t>
            </a:r>
            <a:r>
              <a:rPr lang="en-US" dirty="0"/>
              <a:t> et al. 2019) but decreasing outward. If this is typical of CLIC gas, then P(mag)&gt;P(thermal) and magnetic fields can structure the CLIC.</a:t>
            </a:r>
          </a:p>
          <a:p>
            <a:r>
              <a:rPr lang="en-US" dirty="0"/>
              <a:t>The ISM is inhomogeneous: certainly on scales of 1 pc=200,000 AU and possibly on scales of &lt;100 AU (Different ISM absorption towards stars in binary systems).</a:t>
            </a:r>
          </a:p>
          <a:p>
            <a:r>
              <a:rPr lang="en-US" dirty="0">
                <a:solidFill>
                  <a:srgbClr val="00B050"/>
                </a:solidFill>
              </a:rPr>
              <a:t>Photoionization by ϵ </a:t>
            </a:r>
            <a:r>
              <a:rPr lang="en-US" dirty="0" err="1">
                <a:solidFill>
                  <a:srgbClr val="00B050"/>
                </a:solidFill>
              </a:rPr>
              <a:t>CMa</a:t>
            </a:r>
            <a:r>
              <a:rPr lang="en-US" dirty="0">
                <a:solidFill>
                  <a:srgbClr val="00B050"/>
                </a:solidFill>
              </a:rPr>
              <a:t> and other stars controls the ionization and heating of local interstellar gas.</a:t>
            </a:r>
          </a:p>
          <a:p>
            <a:r>
              <a:rPr lang="en-US" dirty="0"/>
              <a:t>The heliosphere is likely at the edge of the </a:t>
            </a:r>
            <a:r>
              <a:rPr lang="en-US" b="1" dirty="0"/>
              <a:t>LIC</a:t>
            </a:r>
            <a:r>
              <a:rPr lang="en-US" dirty="0"/>
              <a:t> (different velocity than inflowing Hᵒ) and will leave in &lt;1,900 </a:t>
            </a:r>
            <a:r>
              <a:rPr lang="en-US" dirty="0" err="1"/>
              <a:t>yr</a:t>
            </a:r>
            <a:r>
              <a:rPr lang="en-US" dirty="0"/>
              <a:t> (7,000 AU upstream).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E330D-1E61-E245-A04B-FF42C757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8A1C-904E-F343-BB1A-79D0F9A8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do we need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06D3-2D48-2E4E-AAC9-F5D5D1F7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inhomogeneous structure of the ISM within 10 pc in the form of discrete clouds with their own velocity vectors and physical properties, or a continuous structure with internal flows and shocks, or a hybrid of these two models? </a:t>
            </a:r>
          </a:p>
          <a:p>
            <a:r>
              <a:rPr lang="en-US" dirty="0"/>
              <a:t>Is the heliosphere is about to leave the </a:t>
            </a:r>
            <a:r>
              <a:rPr lang="en-US" b="1" dirty="0"/>
              <a:t>LIC</a:t>
            </a:r>
            <a:r>
              <a:rPr lang="en-US" dirty="0"/>
              <a:t> in (&lt;7,000 AU or &lt;1,900 </a:t>
            </a:r>
            <a:r>
              <a:rPr lang="en-US" dirty="0" err="1"/>
              <a:t>yr</a:t>
            </a:r>
            <a:r>
              <a:rPr lang="en-US" dirty="0"/>
              <a:t>)?</a:t>
            </a:r>
          </a:p>
          <a:p>
            <a:r>
              <a:rPr lang="en-US" dirty="0"/>
              <a:t>What will be the near future environment of the heliosphere: (a) inside the </a:t>
            </a:r>
            <a:r>
              <a:rPr lang="en-US" b="1" dirty="0"/>
              <a:t>G</a:t>
            </a:r>
            <a:r>
              <a:rPr lang="en-US" dirty="0"/>
              <a:t> cloud which is similar to the </a:t>
            </a:r>
            <a:r>
              <a:rPr lang="en-US" b="1" dirty="0"/>
              <a:t>LIC</a:t>
            </a:r>
            <a:r>
              <a:rPr lang="en-US" dirty="0"/>
              <a:t>, (b) in low density </a:t>
            </a:r>
            <a:r>
              <a:rPr lang="en-US" dirty="0" err="1"/>
              <a:t>Strömgren</a:t>
            </a:r>
            <a:r>
              <a:rPr lang="en-US" dirty="0"/>
              <a:t> sphere gas, (c) in warmer ionized intercloud gas, or (d) in a region of higher density gas and dust between warm clouds?</a:t>
            </a:r>
          </a:p>
          <a:p>
            <a:r>
              <a:rPr lang="en-US" dirty="0"/>
              <a:t>Is the Local Cavity gas a </a:t>
            </a:r>
            <a:r>
              <a:rPr lang="en-US" dirty="0" err="1"/>
              <a:t>Strömgren</a:t>
            </a:r>
            <a:r>
              <a:rPr lang="en-US" dirty="0"/>
              <a:t> sphere ionized by ϵ </a:t>
            </a:r>
            <a:r>
              <a:rPr lang="en-US" dirty="0" err="1"/>
              <a:t>CMa</a:t>
            </a:r>
            <a:r>
              <a:rPr lang="en-US" dirty="0"/>
              <a:t>, or a million degree plasma?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E330D-1E61-E245-A04B-FF42C757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62E20A-B51E-D842-9E8D-89823488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the detected ⁶⁰Fe telling us?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F5B93-BC92-6B4E-84D6-A92FE358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2683"/>
            <a:ext cx="8596668" cy="45757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⁶⁰Fe has a half-life of 2.6 </a:t>
            </a:r>
            <a:r>
              <a:rPr lang="en-US" dirty="0" err="1"/>
              <a:t>Myr</a:t>
            </a:r>
            <a:r>
              <a:rPr lang="en-US" dirty="0"/>
              <a:t> and is only produced in supernovae (SN).</a:t>
            </a:r>
          </a:p>
          <a:p>
            <a:r>
              <a:rPr lang="en-US" dirty="0"/>
              <a:t>⁶⁰Fe has been discovered in many places on Earth (e.g., deep ocean ferromanganese crusts dated to 1.5-3.2 </a:t>
            </a:r>
            <a:r>
              <a:rPr lang="en-US" dirty="0" err="1"/>
              <a:t>Myr</a:t>
            </a:r>
            <a:r>
              <a:rPr lang="en-US" dirty="0"/>
              <a:t> ago) and the lunar surface.</a:t>
            </a:r>
          </a:p>
          <a:p>
            <a:r>
              <a:rPr lang="en-US" dirty="0"/>
              <a:t>New paper by Koll et al. (PRL) on measurements of ⁶⁰Fe in Antarctic snow representing accretion over the last 20 years. </a:t>
            </a:r>
          </a:p>
          <a:p>
            <a:r>
              <a:rPr lang="en-US" dirty="0"/>
              <a:t>Cannot be explained by cosmic ray production in space (or other cosmogenic sources) or nuclear weapon explosions on Earth.</a:t>
            </a:r>
          </a:p>
          <a:p>
            <a:r>
              <a:rPr lang="en-US" dirty="0"/>
              <a:t>The nearest SN were in the Scorpius-Cen Association (120-150 pc).</a:t>
            </a:r>
          </a:p>
          <a:p>
            <a:r>
              <a:rPr lang="en-US" dirty="0"/>
              <a:t>Most recent SN could have been 0.5 to 3 </a:t>
            </a:r>
            <a:r>
              <a:rPr lang="en-US" dirty="0" err="1"/>
              <a:t>Myr</a:t>
            </a:r>
            <a:r>
              <a:rPr lang="en-US" dirty="0"/>
              <a:t> ago. Time scale for arrival is &lt;10⁵ </a:t>
            </a:r>
            <a:r>
              <a:rPr lang="en-US" dirty="0" err="1"/>
              <a:t>yr</a:t>
            </a:r>
            <a:r>
              <a:rPr lang="en-US" dirty="0"/>
              <a:t> if shock wave velocity is &gt;1000 km/s.</a:t>
            </a:r>
          </a:p>
          <a:p>
            <a:r>
              <a:rPr lang="en-US" dirty="0"/>
              <a:t>Questions: How did the ⁶⁰Fe get to Earth during the last 20 years and what does this tell us about the local interstellar medium?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768B7-BB86-4245-911E-45C5C573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2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08D9DB-98D9-FD4A-9F78-12189108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7458"/>
            <a:ext cx="8981016" cy="15429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Contact of interstellar clouds with the outer heliosphere can explain the detection of ⁶⁰Fe in recent Antarctic snow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18EFFE-DF54-1A4E-B3E0-805BB7D19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930400"/>
            <a:ext cx="4377416" cy="44034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2000" dirty="0"/>
              <a:t>In the ISM Fe is usually singly-ionized and ions flow around the heliopause rather than entering the solar system.</a:t>
            </a:r>
          </a:p>
          <a:p>
            <a:r>
              <a:rPr lang="en-US" sz="2000" dirty="0"/>
              <a:t>⁶⁰Fe in grains can survive in warm interstellar clouds because shielded from hot gas and photoionizing radiation.</a:t>
            </a:r>
          </a:p>
          <a:p>
            <a:r>
              <a:rPr lang="en-US" sz="2000" dirty="0"/>
              <a:t>Grains with ⁶⁰Fe can enter the heliosphere from clouds in contact leading to accretion and trapping in terrestrial snow.</a:t>
            </a:r>
          </a:p>
          <a:p>
            <a:r>
              <a:rPr lang="en-US" sz="2000" dirty="0"/>
              <a:t>This speculative idea should be tested by future observations.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601062-8375-F34F-807C-F908DE3709AC}"/>
              </a:ext>
            </a:extLst>
          </p:cNvPr>
          <p:cNvCxnSpPr/>
          <p:nvPr/>
        </p:nvCxnSpPr>
        <p:spPr>
          <a:xfrm>
            <a:off x="2810107" y="4594302"/>
            <a:ext cx="1237786" cy="108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EFCFE-89BD-DA47-8C47-8C44009817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3492" y="2271534"/>
            <a:ext cx="3353229" cy="36576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E8D2D-8353-2844-86C3-991AA875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ABD3-695F-3241-81E7-426F68E7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will ISP encounter as it leaves the heliosphere?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82A5-39EF-C04F-AC3C-B85C39B2C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045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Beyond the HP (120 AU) is the </a:t>
            </a:r>
            <a:r>
              <a:rPr lang="en-US" dirty="0">
                <a:solidFill>
                  <a:srgbClr val="FF0000"/>
                </a:solidFill>
              </a:rPr>
              <a:t>solar-interstellar medium</a:t>
            </a:r>
            <a:r>
              <a:rPr lang="en-US" dirty="0"/>
              <a:t> including the hydrogen wall that peaks near 300 AU (</a:t>
            </a:r>
            <a:r>
              <a:rPr lang="en-US" dirty="0" err="1"/>
              <a:t>Zank</a:t>
            </a:r>
            <a:r>
              <a:rPr lang="en-US" dirty="0"/>
              <a:t> 2013).</a:t>
            </a:r>
          </a:p>
          <a:p>
            <a:r>
              <a:rPr lang="en-US" dirty="0"/>
              <a:t>Beyond ~500 AU (0.0025 pc) ISP will enter the edge of the </a:t>
            </a:r>
            <a:r>
              <a:rPr lang="en-US" b="1" dirty="0"/>
              <a:t>LIC</a:t>
            </a:r>
            <a:r>
              <a:rPr lang="en-US" dirty="0"/>
              <a:t>, which is a </a:t>
            </a:r>
            <a:r>
              <a:rPr lang="en-US" dirty="0" err="1"/>
              <a:t>Strömgren</a:t>
            </a:r>
            <a:r>
              <a:rPr lang="en-US" dirty="0"/>
              <a:t> shell photoionized by ϵ </a:t>
            </a:r>
            <a:r>
              <a:rPr lang="en-US" dirty="0" err="1"/>
              <a:t>CMa</a:t>
            </a:r>
            <a:r>
              <a:rPr lang="en-US" dirty="0"/>
              <a:t>.</a:t>
            </a:r>
          </a:p>
          <a:p>
            <a:r>
              <a:rPr lang="en-US" dirty="0"/>
              <a:t>At &lt;7,000 AU corresponding to &lt;1900 </a:t>
            </a:r>
            <a:r>
              <a:rPr lang="en-US" dirty="0" err="1"/>
              <a:t>yr</a:t>
            </a:r>
            <a:r>
              <a:rPr lang="en-US" dirty="0"/>
              <a:t> the Sun enters a new region. Stay tuned.</a:t>
            </a:r>
          </a:p>
          <a:p>
            <a:r>
              <a:rPr lang="en-US" dirty="0"/>
              <a:t>I suggest targeting ϵ </a:t>
            </a:r>
            <a:r>
              <a:rPr lang="en-US" dirty="0" err="1"/>
              <a:t>CMa</a:t>
            </a:r>
            <a:r>
              <a:rPr lang="en-US" dirty="0"/>
              <a:t> because we should see increasing ionization from the incident EUV radiation. Galactic coordinates: l=240⁰, b=-11⁰. Ecliptic coordinates: 𝝺=111⁰, 𝛃=-51⁰.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D63B53-F805-0D45-857B-84525E891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4563" y="1825625"/>
            <a:ext cx="3989237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A819A-9F2D-8C48-89B0-8ECD60B7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8384-0BE2-6C40-ABD4-CDE4A6F4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Collaborators in our studies of the very local interstellar medium (VLISM)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62CF7-B9A3-3247-8533-5D582EE5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36206"/>
          </a:xfrm>
        </p:spPr>
        <p:txBody>
          <a:bodyPr>
            <a:normAutofit/>
          </a:bodyPr>
          <a:lstStyle/>
          <a:p>
            <a:r>
              <a:rPr lang="en-US" sz="2800" dirty="0"/>
              <a:t>Seth Redfield (Wesleyan University)</a:t>
            </a:r>
          </a:p>
          <a:p>
            <a:r>
              <a:rPr lang="en-US" sz="2800" dirty="0"/>
              <a:t>Eric Edelman (Wesleyan University)</a:t>
            </a:r>
          </a:p>
          <a:p>
            <a:r>
              <a:rPr lang="en-US" sz="2800" dirty="0"/>
              <a:t>Hans-Reinhard Mueller (Dartmouth University)</a:t>
            </a:r>
          </a:p>
          <a:p>
            <a:r>
              <a:rPr lang="en-US" sz="2800" dirty="0"/>
              <a:t>Dennis </a:t>
            </a:r>
            <a:r>
              <a:rPr lang="en-US" sz="2800" dirty="0" err="1"/>
              <a:t>Tilipman</a:t>
            </a:r>
            <a:r>
              <a:rPr lang="en-US" sz="2800" dirty="0"/>
              <a:t> (APS Dept. University of Colorado)</a:t>
            </a:r>
          </a:p>
          <a:p>
            <a:r>
              <a:rPr lang="en-US" sz="2800" dirty="0"/>
              <a:t>Brian Wood (Naval Research Lab.)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A5B20-BF04-194A-AF86-F25B9D79AD04}"/>
              </a:ext>
            </a:extLst>
          </p:cNvPr>
          <p:cNvSpPr txBox="1"/>
          <p:nvPr/>
        </p:nvSpPr>
        <p:spPr>
          <a:xfrm>
            <a:off x="838200" y="4935557"/>
            <a:ext cx="10310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This presentation is based on our paper published in           </a:t>
            </a:r>
            <a:r>
              <a:rPr lang="en-US" sz="3200" dirty="0" err="1">
                <a:solidFill>
                  <a:srgbClr val="00B050"/>
                </a:solidFill>
              </a:rPr>
              <a:t>ApJ</a:t>
            </a:r>
            <a:r>
              <a:rPr lang="en-US" sz="3200" dirty="0">
                <a:solidFill>
                  <a:srgbClr val="00B050"/>
                </a:solidFill>
              </a:rPr>
              <a:t> 886, 41 (2019) and arXiv:1910.01243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B2EE2-C0D3-3C4F-A7C2-240D9160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4B0C-A8AF-5144-9F26-42F78AD9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78" y="365126"/>
            <a:ext cx="8354122" cy="79164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Take 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7ECD6-8A01-4E42-BB83-B12EB488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024"/>
            <a:ext cx="10515600" cy="48549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very local interstellar medium (VLISM) consists of warm (T~7,000 K) partially neutral clouds and an intercloud medium.</a:t>
            </a:r>
          </a:p>
          <a:p>
            <a:r>
              <a:rPr lang="en-US" dirty="0"/>
              <a:t>The heliosphere is located at the edge of one of these warm clouds (</a:t>
            </a:r>
            <a:r>
              <a:rPr lang="en-US" b="1" dirty="0"/>
              <a:t>LIC</a:t>
            </a:r>
            <a:r>
              <a:rPr lang="en-US" dirty="0"/>
              <a:t>) with properties slightly different from the core of the </a:t>
            </a:r>
            <a:r>
              <a:rPr lang="en-US" b="1" dirty="0"/>
              <a:t>LIC</a:t>
            </a:r>
            <a:r>
              <a:rPr lang="en-US" dirty="0"/>
              <a:t>.</a:t>
            </a:r>
          </a:p>
          <a:p>
            <a:r>
              <a:rPr lang="en-US" dirty="0"/>
              <a:t>The heliosphere will leave the </a:t>
            </a:r>
            <a:r>
              <a:rPr lang="en-US" b="1" dirty="0"/>
              <a:t>LIC</a:t>
            </a:r>
            <a:r>
              <a:rPr lang="en-US" dirty="0"/>
              <a:t> in &lt;1,900 years and enter ???</a:t>
            </a:r>
          </a:p>
          <a:p>
            <a:r>
              <a:rPr lang="en-US" dirty="0"/>
              <a:t>Warm clouds have sizes ~1 pc (200,000 AU), but likely have very small scale structure as seen towards  binary stars separated by &lt;100AU. Solar motion through VLISM is 6 AU/yr.</a:t>
            </a:r>
          </a:p>
          <a:p>
            <a:r>
              <a:rPr lang="en-US" dirty="0"/>
              <a:t>The star ϵ </a:t>
            </a:r>
            <a:r>
              <a:rPr lang="en-US" dirty="0" err="1"/>
              <a:t>CMa</a:t>
            </a:r>
            <a:r>
              <a:rPr lang="en-US" dirty="0"/>
              <a:t> (d=124 pc) dominates the EUV radiation in the VLISM and </a:t>
            </a:r>
            <a:r>
              <a:rPr lang="en-US" dirty="0" err="1"/>
              <a:t>photoionizes</a:t>
            </a:r>
            <a:r>
              <a:rPr lang="en-US" dirty="0"/>
              <a:t> the warm cloud edges (</a:t>
            </a:r>
            <a:r>
              <a:rPr lang="en-US" dirty="0" err="1"/>
              <a:t>Strömgren</a:t>
            </a:r>
            <a:r>
              <a:rPr lang="en-US" dirty="0"/>
              <a:t> shells).</a:t>
            </a:r>
          </a:p>
          <a:p>
            <a:r>
              <a:rPr lang="en-US" dirty="0"/>
              <a:t>The intercloud medium is likely </a:t>
            </a:r>
            <a:r>
              <a:rPr lang="en-US" dirty="0" err="1"/>
              <a:t>Strömgren</a:t>
            </a:r>
            <a:r>
              <a:rPr lang="en-US" dirty="0"/>
              <a:t> sphere gas: H fully ionized, very low density (n(H I)&lt;0.0002 cm⁻³), but not hot (T=10,000-20,000 K).</a:t>
            </a:r>
          </a:p>
          <a:p>
            <a:r>
              <a:rPr lang="en-US" dirty="0"/>
              <a:t>Study of the VLISM an emerging exciting topic, but we need to COMMUNICATE between disciplines.</a:t>
            </a:r>
          </a:p>
        </p:txBody>
      </p:sp>
    </p:spTree>
    <p:extLst>
      <p:ext uri="{BB962C8B-B14F-4D97-AF65-F5344CB8AC3E}">
        <p14:creationId xmlns:p14="http://schemas.microsoft.com/office/powerpoint/2010/main" val="22984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7E0DBE-CB2E-FB43-A97D-94263DE67B87}"/>
              </a:ext>
            </a:extLst>
          </p:cNvPr>
          <p:cNvSpPr txBox="1"/>
          <p:nvPr/>
        </p:nvSpPr>
        <p:spPr>
          <a:xfrm>
            <a:off x="3216925" y="2104222"/>
            <a:ext cx="57067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 you</a:t>
            </a:r>
          </a:p>
          <a:p>
            <a:r>
              <a:rPr lang="en-US" sz="6600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F6030-E5C4-CC43-A0EF-E2886FA0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0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AB78B-419B-4347-8ABD-E93586B7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7" y="105727"/>
            <a:ext cx="4210496" cy="6400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55128-9192-2740-869A-2B9A9EDD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E7C-81A7-6A46-ABA1-3C208B7E7E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5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D6E1F4-3CAC-8142-862E-56E6F393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4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732D6A-2FC4-4B43-BD2F-64E3A9A9E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97" b="37873"/>
          <a:stretch/>
        </p:blipFill>
        <p:spPr>
          <a:xfrm>
            <a:off x="621488" y="123613"/>
            <a:ext cx="9288727" cy="667512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0B912-3370-3A4C-AFCC-F029497E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CC0000"/>
                </a:solidFill>
              </a:rPr>
              <a:t>Does the LISM consist of many discrete clouds or one continuous cloud surrounding the Sun?</a:t>
            </a:r>
            <a:r>
              <a:rPr lang="en-US" altLang="en-US" sz="3200" dirty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/>
              <a:t>Gry</a:t>
            </a:r>
            <a:r>
              <a:rPr lang="en-US" altLang="en-US" sz="2400" dirty="0"/>
              <a:t> and Jenkins (GJ14, A&amp;A 576, A58 (2014)) proposed that the CLIC near the Sun is one continuous cloud with non-rigid flows extending out to 9pc rather than many discrete rigid clouds (RL08).</a:t>
            </a:r>
          </a:p>
          <a:p>
            <a:pPr eaLnBrk="1" hangingPunct="1"/>
            <a:r>
              <a:rPr lang="en-US" altLang="en-US" sz="2400" dirty="0"/>
              <a:t>GJ14 model explains why neutral H detected in all lines of sight even to the nearest stars (i.e., no gaps in interstellar HI)</a:t>
            </a:r>
          </a:p>
          <a:p>
            <a:pPr eaLnBrk="1" hangingPunct="1"/>
            <a:r>
              <a:rPr lang="en-US" altLang="en-US" sz="2400" dirty="0"/>
              <a:t>Redfield and </a:t>
            </a:r>
            <a:r>
              <a:rPr lang="en-US" altLang="en-US" sz="2400" dirty="0" err="1"/>
              <a:t>Linsky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ApJ</a:t>
            </a:r>
            <a:r>
              <a:rPr lang="en-US" altLang="en-US" sz="2400" dirty="0"/>
              <a:t> 812, 125 (2015)) described an unbiased test is to see whether the GJ14 or RL08 models better fit the new SNAP data (</a:t>
            </a:r>
            <a:r>
              <a:rPr lang="en-US" altLang="en-US" sz="2400" dirty="0" err="1"/>
              <a:t>Malamut</a:t>
            </a:r>
            <a:r>
              <a:rPr lang="en-US" altLang="en-US" sz="2400" dirty="0"/>
              <a:t> et al. 2014) [M14] with sightlines randomly distributed across the sky.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455D6-71F3-0E47-9B34-5508319E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8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6766-FA78-6641-90C3-8574B54C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252E-9ED0-0E44-818C-F5F943B1E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transition between the heliosphere and the Very Local Interstellar Medium (VLISM): the unnecessary barriers between  </a:t>
            </a:r>
            <a:r>
              <a:rPr lang="en-US" dirty="0" err="1"/>
              <a:t>heliophysics</a:t>
            </a:r>
            <a:r>
              <a:rPr lang="en-US" dirty="0"/>
              <a:t> and interstellar medium research need to be broken.</a:t>
            </a:r>
          </a:p>
          <a:p>
            <a:r>
              <a:rPr lang="en-US" dirty="0"/>
              <a:t>Morphology of the VLISM</a:t>
            </a:r>
          </a:p>
          <a:p>
            <a:r>
              <a:rPr lang="en-US" dirty="0"/>
              <a:t>Physical properties of the VLISM</a:t>
            </a:r>
          </a:p>
          <a:p>
            <a:r>
              <a:rPr lang="en-US" dirty="0"/>
              <a:t>What controls the morphology and physical properties of the VLISM?</a:t>
            </a:r>
          </a:p>
          <a:p>
            <a:r>
              <a:rPr lang="en-US" dirty="0"/>
              <a:t>What will the Interstellar Probe encounter as it leaves the heliosphere?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91B13-14EA-6447-9830-5F2A1108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820D-B0BC-0E49-8D29-ED4B23AF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69D9E7-81F5-C44C-A29C-A05C50D8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64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Heliosphere    </a:t>
            </a:r>
            <a:r>
              <a:rPr lang="en-US" dirty="0"/>
              <a:t>                 </a:t>
            </a:r>
            <a:r>
              <a:rPr lang="en-US" b="1" dirty="0">
                <a:solidFill>
                  <a:srgbClr val="FF0000"/>
                </a:solidFill>
              </a:rPr>
              <a:t>Interstellar Medium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E7C4EF-8344-C54C-98DF-E0D5132CD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1177"/>
            <a:ext cx="5181600" cy="3160796"/>
          </a:xfrm>
        </p:spPr>
        <p:txBody>
          <a:bodyPr/>
          <a:lstStyle/>
          <a:p>
            <a:r>
              <a:rPr lang="en-US" dirty="0" err="1"/>
              <a:t>Heliophysics</a:t>
            </a:r>
            <a:r>
              <a:rPr lang="en-US" dirty="0"/>
              <a:t> terminology</a:t>
            </a:r>
          </a:p>
          <a:p>
            <a:r>
              <a:rPr lang="en-US" dirty="0"/>
              <a:t>Ecliptic coordinates</a:t>
            </a:r>
          </a:p>
          <a:p>
            <a:r>
              <a:rPr lang="en-US" dirty="0"/>
              <a:t>In situ satellite measurements</a:t>
            </a:r>
          </a:p>
          <a:p>
            <a:r>
              <a:rPr lang="en-US" dirty="0"/>
              <a:t>&lt;AU distance scale</a:t>
            </a:r>
          </a:p>
          <a:p>
            <a:r>
              <a:rPr lang="en-US" dirty="0"/>
              <a:t>Internal driver (Sun)</a:t>
            </a:r>
          </a:p>
          <a:p>
            <a:r>
              <a:rPr lang="en-US" dirty="0" err="1"/>
              <a:t>Heliophysics</a:t>
            </a:r>
            <a:r>
              <a:rPr lang="en-US" dirty="0"/>
              <a:t> literature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98328-6025-6C4B-A18E-3985B83AE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1177"/>
            <a:ext cx="5181600" cy="3160795"/>
          </a:xfrm>
        </p:spPr>
        <p:txBody>
          <a:bodyPr/>
          <a:lstStyle/>
          <a:p>
            <a:r>
              <a:rPr lang="en-US" dirty="0"/>
              <a:t>Astrophysics terminology</a:t>
            </a:r>
          </a:p>
          <a:p>
            <a:r>
              <a:rPr lang="en-US" dirty="0"/>
              <a:t>Galactic coordinates</a:t>
            </a:r>
          </a:p>
          <a:p>
            <a:r>
              <a:rPr lang="en-US" dirty="0"/>
              <a:t>Remote satellite measurements</a:t>
            </a:r>
          </a:p>
          <a:p>
            <a:r>
              <a:rPr lang="en-US" dirty="0"/>
              <a:t>&lt;pc (&lt;200,000 AU) distance scale</a:t>
            </a:r>
          </a:p>
          <a:p>
            <a:r>
              <a:rPr lang="en-US" dirty="0"/>
              <a:t>External driver (ϵ </a:t>
            </a:r>
            <a:r>
              <a:rPr lang="en-US" dirty="0" err="1"/>
              <a:t>CMa</a:t>
            </a:r>
            <a:r>
              <a:rPr lang="en-US" dirty="0"/>
              <a:t>)</a:t>
            </a:r>
          </a:p>
          <a:p>
            <a:r>
              <a:rPr lang="en-US" dirty="0"/>
              <a:t>Astrophysics literature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67804A-E13B-D549-BFA5-C99E8CD22783}"/>
              </a:ext>
            </a:extLst>
          </p:cNvPr>
          <p:cNvSpPr txBox="1"/>
          <p:nvPr/>
        </p:nvSpPr>
        <p:spPr>
          <a:xfrm>
            <a:off x="838200" y="4759287"/>
            <a:ext cx="10870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Flow from the VLISM ➜ the heliosphere: gas (identified by Heᵒ), dust, supernova isotopes (e.g., ⁶ᵒFe).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DEDA5-D9F5-B846-9AA6-A31E00CCBF27}"/>
              </a:ext>
            </a:extLst>
          </p:cNvPr>
          <p:cNvSpPr txBox="1"/>
          <p:nvPr/>
        </p:nvSpPr>
        <p:spPr>
          <a:xfrm>
            <a:off x="838200" y="5629619"/>
            <a:ext cx="1001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Flow from the heliosphere ➜ the VLISM: solar wind tail.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B86512-7A72-CC48-A256-841E06D4C40F}"/>
              </a:ext>
            </a:extLst>
          </p:cNvPr>
          <p:cNvCxnSpPr>
            <a:cxnSpLocks/>
          </p:cNvCxnSpPr>
          <p:nvPr/>
        </p:nvCxnSpPr>
        <p:spPr>
          <a:xfrm flipH="1" flipV="1">
            <a:off x="5651653" y="2148289"/>
            <a:ext cx="110168" cy="24336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37A7A2-5D24-A143-BE9B-6AE81EEDF287}"/>
              </a:ext>
            </a:extLst>
          </p:cNvPr>
          <p:cNvCxnSpPr>
            <a:cxnSpLocks/>
          </p:cNvCxnSpPr>
          <p:nvPr/>
        </p:nvCxnSpPr>
        <p:spPr>
          <a:xfrm flipH="1" flipV="1">
            <a:off x="5640636" y="2098713"/>
            <a:ext cx="110168" cy="24336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8EFCE1-1849-7843-85F5-A9921D337F57}"/>
              </a:ext>
            </a:extLst>
          </p:cNvPr>
          <p:cNvCxnSpPr/>
          <p:nvPr/>
        </p:nvCxnSpPr>
        <p:spPr>
          <a:xfrm>
            <a:off x="5695720" y="1421177"/>
            <a:ext cx="11017" cy="3111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AF2C0-C04D-824B-B4F9-BEFA9C74F87C}"/>
              </a:ext>
            </a:extLst>
          </p:cNvPr>
          <p:cNvSpPr/>
          <p:nvPr/>
        </p:nvSpPr>
        <p:spPr>
          <a:xfrm>
            <a:off x="5640636" y="1421177"/>
            <a:ext cx="379164" cy="3160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E1F5EA-F848-4840-A9E8-7F51E97E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heliosphere is surrounded by interstellar gas containing neutral hydrogen and helium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18E2B-4C14-714A-8717-ABC0CF2BA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Plasma models of the outer heliosphere assume that the heliosphere is surrounded by interstellar gas containing neutral hydrogen and helium.</a:t>
            </a:r>
          </a:p>
          <a:p>
            <a:r>
              <a:rPr lang="en-US" dirty="0"/>
              <a:t>The models predict a hydrogen wall where inflowing neutral hydrogen atoms charge exchange with solar wind protons producing a region of slowed down, heated and denser neutral hydrogen.</a:t>
            </a:r>
          </a:p>
          <a:p>
            <a:r>
              <a:rPr lang="en-US" dirty="0"/>
              <a:t>Red-shifted absorption in the hydrogen Lyman-α line is produced in the solar hydrogen wall and detected in many stellar spectra.</a:t>
            </a:r>
          </a:p>
          <a:p>
            <a:r>
              <a:rPr lang="en-US" dirty="0"/>
              <a:t>IBEX, Ulysses, and previous experiments detected interstellar neutral helium flowing in from the VLISM from direction 𝝺 = 75ᵒ 𝛃 = -5⁰</a:t>
            </a:r>
          </a:p>
          <a:p>
            <a:r>
              <a:rPr lang="en-US" dirty="0"/>
              <a:t>The VLISM surrounding the heliosphere must contain a significant amount of neutral gas, but what is its complex structure and what will ISP see?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3CC4F-07C8-6F45-BCD6-C69610D4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969B-5C2C-C84D-B8A7-BC9BC372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Morphology of the VLISM: the multiple cloud model of Redfield and </a:t>
            </a:r>
            <a:r>
              <a:rPr lang="en-US" b="1" dirty="0" err="1">
                <a:solidFill>
                  <a:srgbClr val="FF0000"/>
                </a:solidFill>
              </a:rPr>
              <a:t>Linsky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ApJ</a:t>
            </a:r>
            <a:r>
              <a:rPr lang="en-US" b="1" dirty="0">
                <a:solidFill>
                  <a:srgbClr val="FF0000"/>
                </a:solidFill>
              </a:rPr>
              <a:t> 673, 283 (2008))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BBBF5-F3D9-C949-BD4B-A9A9D5775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Based primarily on high resolution HST </a:t>
            </a:r>
            <a:r>
              <a:rPr lang="en-US" dirty="0" err="1"/>
              <a:t>MgII</a:t>
            </a:r>
            <a:r>
              <a:rPr lang="en-US" dirty="0"/>
              <a:t> and </a:t>
            </a:r>
            <a:r>
              <a:rPr lang="en-US" dirty="0" err="1"/>
              <a:t>FeII</a:t>
            </a:r>
            <a:r>
              <a:rPr lang="en-US" dirty="0"/>
              <a:t> spectra: 270 velocity components in the sightlines of 157 sightlines.</a:t>
            </a:r>
          </a:p>
          <a:p>
            <a:r>
              <a:rPr lang="en-US" dirty="0"/>
              <a:t>All sightlines show 1-5 separate velocity components with velocity separations generally larger than line widths. Not broad absorption from blended velocity components.</a:t>
            </a:r>
          </a:p>
          <a:p>
            <a:r>
              <a:rPr lang="en-US" dirty="0"/>
              <a:t>Search for individual velocity vectors consistent with measured radial velocities over a wide solid angle. Fit 81% of components with a cloud.</a:t>
            </a:r>
          </a:p>
          <a:p>
            <a:r>
              <a:rPr lang="en-US" dirty="0"/>
              <a:t>15 kinematic structures (clouds) within 15 pc of Sun.</a:t>
            </a:r>
          </a:p>
          <a:p>
            <a:r>
              <a:rPr lang="en-US" dirty="0"/>
              <a:t>Each cloud has its own velocity vector, temperature and metal depletions.</a:t>
            </a:r>
          </a:p>
          <a:p>
            <a:r>
              <a:rPr lang="en-US" dirty="0"/>
              <a:t>Assume that each cloud is a rigid homogeneous structure. This assumption could be relaxed.</a:t>
            </a:r>
          </a:p>
          <a:p>
            <a:r>
              <a:rPr lang="en-US" dirty="0"/>
              <a:t>More sightlines and velocity components observed by HST each year.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AAE8E-1E59-254A-8C7E-553F8C3F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6080-E814-EF4C-AF77-0002A3F3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four warm partially ionized interstellar clouds closest to the heliosphere (Galactic coordinates)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316B5-2189-CF40-BF77-4171DFC99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057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Radial velocity measurements for neutrals and ions in the VLISM toward nearby stars resolve the spectra into 15 velocity vectors (clouds).</a:t>
            </a:r>
          </a:p>
          <a:p>
            <a:r>
              <a:rPr lang="en-US" dirty="0"/>
              <a:t>Nearest 4 clouds: the Local Interstellar Cloud (</a:t>
            </a:r>
            <a:r>
              <a:rPr lang="en-US" b="1" dirty="0"/>
              <a:t>LIC</a:t>
            </a:r>
            <a:r>
              <a:rPr lang="en-US" dirty="0"/>
              <a:t>), </a:t>
            </a:r>
            <a:r>
              <a:rPr lang="en-US" b="1" dirty="0"/>
              <a:t>G</a:t>
            </a:r>
            <a:r>
              <a:rPr lang="en-US" dirty="0"/>
              <a:t> seen toward α Cen (1.3 pc), </a:t>
            </a:r>
            <a:r>
              <a:rPr lang="en-US" b="1" dirty="0"/>
              <a:t>Blue </a:t>
            </a:r>
            <a:r>
              <a:rPr lang="en-US" dirty="0"/>
              <a:t>seen toward Sirius (2.6 pc), and </a:t>
            </a:r>
            <a:r>
              <a:rPr lang="en-US" b="1" dirty="0" err="1"/>
              <a:t>Aql</a:t>
            </a:r>
            <a:r>
              <a:rPr lang="en-US" b="1" dirty="0"/>
              <a:t> </a:t>
            </a:r>
            <a:r>
              <a:rPr lang="en-US" dirty="0"/>
              <a:t>seen toward 61 </a:t>
            </a:r>
            <a:r>
              <a:rPr lang="en-US" dirty="0" err="1"/>
              <a:t>Cyg</a:t>
            </a:r>
            <a:r>
              <a:rPr lang="en-US" dirty="0"/>
              <a:t> (3.5 pc).</a:t>
            </a:r>
          </a:p>
          <a:p>
            <a:r>
              <a:rPr lang="en-US" dirty="0"/>
              <a:t>Inflow ⊗ and outflow ⊙ directions for each cloud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31F3CB-F3BA-EB49-9DCB-AC28248264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300" t="4575" r="17826" b="4027"/>
          <a:stretch/>
        </p:blipFill>
        <p:spPr>
          <a:xfrm rot="16200000">
            <a:off x="7070602" y="717945"/>
            <a:ext cx="3259938" cy="5943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84F41-AFCA-F841-9814-CFC8FA90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5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6677-2EC6-2645-8021-BA20CDCC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Morphology and kinematics of the 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2B82A-CD43-E74B-8FB8-95D6D0D900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62 lines of sight through the </a:t>
            </a:r>
            <a:r>
              <a:rPr lang="en-US" b="1" dirty="0"/>
              <a:t>LIC </a:t>
            </a:r>
            <a:r>
              <a:rPr lang="en-US" dirty="0"/>
              <a:t>allows us to compute a 3D model of the </a:t>
            </a:r>
            <a:r>
              <a:rPr lang="en-US" b="1" dirty="0"/>
              <a:t>LIC</a:t>
            </a:r>
            <a:r>
              <a:rPr lang="en-US" dirty="0"/>
              <a:t>. </a:t>
            </a:r>
          </a:p>
          <a:p>
            <a:r>
              <a:rPr lang="en-US" dirty="0"/>
              <a:t>The Sun at coordinates (0,0) is at or just beyond the edge of the </a:t>
            </a:r>
            <a:r>
              <a:rPr lang="en-US" b="1" dirty="0"/>
              <a:t>LIC</a:t>
            </a:r>
            <a:r>
              <a:rPr lang="en-US" dirty="0"/>
              <a:t>  which covers 45% of the sky.</a:t>
            </a:r>
          </a:p>
          <a:p>
            <a:r>
              <a:rPr lang="en-US" dirty="0"/>
              <a:t>EUVE, IBEX, and Ulysses have measured the inflow of neutral He from the VLISM with speed 2 km/s faster and direction 2-3 degrees from the </a:t>
            </a:r>
            <a:r>
              <a:rPr lang="en-US" b="1" dirty="0"/>
              <a:t>LIC</a:t>
            </a:r>
            <a:r>
              <a:rPr lang="en-US" dirty="0"/>
              <a:t> velocity.</a:t>
            </a:r>
          </a:p>
          <a:p>
            <a:r>
              <a:rPr lang="en-US" dirty="0">
                <a:solidFill>
                  <a:srgbClr val="00B050"/>
                </a:solidFill>
              </a:rPr>
              <a:t>The different flow vector and shape of the </a:t>
            </a:r>
            <a:r>
              <a:rPr lang="en-US" b="1" dirty="0">
                <a:solidFill>
                  <a:srgbClr val="00B050"/>
                </a:solidFill>
              </a:rPr>
              <a:t>LIC</a:t>
            </a:r>
            <a:r>
              <a:rPr lang="en-US" dirty="0">
                <a:solidFill>
                  <a:srgbClr val="00B050"/>
                </a:solidFill>
              </a:rPr>
              <a:t> provides evidence that the heliosphere is not inside of the main body of the </a:t>
            </a:r>
            <a:r>
              <a:rPr lang="en-US" b="1" dirty="0">
                <a:solidFill>
                  <a:srgbClr val="00B050"/>
                </a:solidFill>
              </a:rPr>
              <a:t>LIC</a:t>
            </a:r>
            <a:r>
              <a:rPr lang="en-US" dirty="0">
                <a:solidFill>
                  <a:srgbClr val="00B050"/>
                </a:solidFill>
              </a:rPr>
              <a:t> but is probably at its edge.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923C19-CE79-AD41-9E27-E34530EC4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606" t="17804" r="8341" b="13243"/>
          <a:stretch/>
        </p:blipFill>
        <p:spPr>
          <a:xfrm>
            <a:off x="6096000" y="1554480"/>
            <a:ext cx="5101493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63D9C-B9CB-574C-AEE4-37CA0D60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DC8D610-761B-C54A-9D6A-89AA4D28A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2877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Physical Properties of the Local Interstellar Cloud (LIC) 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12F76DD-1D52-3A45-8AE7-ECDBF29E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From </a:t>
            </a:r>
            <a:r>
              <a:rPr lang="en-US" altLang="en-US" sz="2400" dirty="0" err="1"/>
              <a:t>Slavin</a:t>
            </a:r>
            <a:r>
              <a:rPr lang="en-US" altLang="en-US" sz="2400" dirty="0"/>
              <a:t> &amp; Frisch (A&amp;A 491, 53 (2008)).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n(H</a:t>
            </a:r>
            <a:r>
              <a:rPr lang="en-US" altLang="en-US" sz="2400" baseline="30000" dirty="0"/>
              <a:t>0</a:t>
            </a:r>
            <a:r>
              <a:rPr lang="en-US" altLang="en-US" sz="2400" dirty="0"/>
              <a:t>)=0.19-0.20 cm</a:t>
            </a:r>
            <a:r>
              <a:rPr lang="en-US" altLang="en-US" sz="2400" baseline="30000" dirty="0"/>
              <a:t>-3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n(e)=0.07±0.01 cm</a:t>
            </a:r>
            <a:r>
              <a:rPr lang="en-US" altLang="en-US" sz="2400" baseline="30000" dirty="0"/>
              <a:t>-3</a:t>
            </a:r>
            <a:r>
              <a:rPr lang="en-US" altLang="en-US" sz="2400" dirty="0"/>
              <a:t> (Photoionization from </a:t>
            </a:r>
            <a:r>
              <a:rPr lang="el-GR" altLang="en-US" sz="2400" dirty="0"/>
              <a:t>ε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CMa</a:t>
            </a:r>
            <a:r>
              <a:rPr lang="en-US" altLang="en-US" sz="2400" dirty="0"/>
              <a:t>, other stars, and photoevaporation at warm cloud boundaries for harder photons)</a:t>
            </a:r>
            <a:endParaRPr lang="el-GR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T≈6300±340 K (inflowing He I gas)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Fractional H ionization ~0.2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Heat sources: photoelectrons from ionization of H I and He 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Cooling: [C II] 157.6µm, [S II] 6731Å, other lines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P</a:t>
            </a:r>
            <a:r>
              <a:rPr lang="en-US" altLang="en-US" sz="2400" baseline="-25000" dirty="0" err="1"/>
              <a:t>th</a:t>
            </a:r>
            <a:r>
              <a:rPr lang="en-US" altLang="en-US" sz="2400" dirty="0"/>
              <a:t>/k=2100 cm</a:t>
            </a:r>
            <a:r>
              <a:rPr lang="en-US" altLang="en-US" sz="2400" baseline="30000" dirty="0"/>
              <a:t>-3</a:t>
            </a:r>
            <a:r>
              <a:rPr lang="en-US" altLang="en-US" sz="2400" dirty="0"/>
              <a:t>K, </a:t>
            </a:r>
            <a:r>
              <a:rPr lang="en-US" altLang="en-US" sz="2400" dirty="0" err="1"/>
              <a:t>P</a:t>
            </a:r>
            <a:r>
              <a:rPr lang="en-US" altLang="en-US" sz="2400" baseline="-25000" dirty="0" err="1"/>
              <a:t>th</a:t>
            </a:r>
            <a:r>
              <a:rPr lang="en-US" altLang="en-US" sz="2400" dirty="0"/>
              <a:t>=</a:t>
            </a:r>
            <a:r>
              <a:rPr lang="en-US" altLang="en-US" sz="2400" dirty="0" err="1"/>
              <a:t>P</a:t>
            </a:r>
            <a:r>
              <a:rPr lang="en-US" altLang="en-US" sz="2400" baseline="-25000" dirty="0" err="1"/>
              <a:t>mag</a:t>
            </a:r>
            <a:r>
              <a:rPr lang="en-US" altLang="en-US" sz="2400" dirty="0"/>
              <a:t> at B~2.7µG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Inflow velocity 26.3 km/s from </a:t>
            </a:r>
            <a:r>
              <a:rPr lang="en-US" altLang="en-US" sz="2400" dirty="0" err="1"/>
              <a:t>Sco</a:t>
            </a:r>
            <a:r>
              <a:rPr lang="en-US" altLang="en-US" sz="2400" dirty="0"/>
              <a:t>-Cen Association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LIC is assumed to be in ionization, thermal, and dynamic equilibrium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34C315-F126-FF45-ADCA-61BD48E9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071-F2D8-8B40-96AD-0BA7E2DFE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2571</Words>
  <Application>Microsoft Macintosh PowerPoint</Application>
  <PresentationFormat>Widescreen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What lies immediately outside of the heliosphere in the very local ISM: Morphology of the Local Interstellar Cloud, its hydrogen hole, Strömgren shells, and ⁶⁰Fe accretion</vt:lpstr>
      <vt:lpstr>Collaborators in our studies of the very local interstellar medium (VLISM)</vt:lpstr>
      <vt:lpstr>Outline</vt:lpstr>
      <vt:lpstr>Heliosphere                     Interstellar Medium</vt:lpstr>
      <vt:lpstr>The heliosphere is surrounded by interstellar gas containing neutral hydrogen and helium</vt:lpstr>
      <vt:lpstr>Morphology of the VLISM: the multiple cloud model of Redfield and Linsky (ApJ 673, 283 (2008))</vt:lpstr>
      <vt:lpstr>The four warm partially ionized interstellar clouds closest to the heliosphere (Galactic coordinates)</vt:lpstr>
      <vt:lpstr>Morphology and kinematics of the LIC</vt:lpstr>
      <vt:lpstr>Physical Properties of the Local Interstellar Cloud (LIC) </vt:lpstr>
      <vt:lpstr>What shapes and ionizes the LIC and other nearby clouds?</vt:lpstr>
      <vt:lpstr>Strömgren sphere and Strömgren shell</vt:lpstr>
      <vt:lpstr>Which cloud is in the direction of the hydrogen hole?</vt:lpstr>
      <vt:lpstr>UV spectrum of ϵ CMa  provides a test of the photoionization model</vt:lpstr>
      <vt:lpstr>What shall we name the gas surrounding the heliosphere?</vt:lpstr>
      <vt:lpstr>What do we know about the gas immediately surrounding the heliosphere?</vt:lpstr>
      <vt:lpstr>What do we need to know?</vt:lpstr>
      <vt:lpstr>What is the detected ⁶⁰Fe telling us?</vt:lpstr>
      <vt:lpstr>Contact of interstellar clouds with the outer heliosphere can explain the detection of ⁶⁰Fe in recent Antarctic snow</vt:lpstr>
      <vt:lpstr>What will ISP encounter as it leaves the heliosphere?</vt:lpstr>
      <vt:lpstr>Take away points</vt:lpstr>
      <vt:lpstr>PowerPoint Presentation</vt:lpstr>
      <vt:lpstr>PowerPoint Presentation</vt:lpstr>
      <vt:lpstr>PowerPoint Presentation</vt:lpstr>
      <vt:lpstr>Does the LISM consist of many discrete clouds or one continuous cloud surrounding the Sun?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155</cp:revision>
  <cp:lastPrinted>2020-02-18T06:41:39Z</cp:lastPrinted>
  <dcterms:created xsi:type="dcterms:W3CDTF">2019-10-11T20:38:03Z</dcterms:created>
  <dcterms:modified xsi:type="dcterms:W3CDTF">2020-05-04T03:03:10Z</dcterms:modified>
</cp:coreProperties>
</file>