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7" r:id="rId1"/>
  </p:sldMasterIdLst>
  <p:notesMasterIdLst>
    <p:notesMasterId r:id="rId19"/>
  </p:notesMasterIdLst>
  <p:handoutMasterIdLst>
    <p:handoutMasterId r:id="rId20"/>
  </p:handoutMasterIdLst>
  <p:sldIdLst>
    <p:sldId id="256" r:id="rId2"/>
    <p:sldId id="350" r:id="rId3"/>
    <p:sldId id="379" r:id="rId4"/>
    <p:sldId id="375" r:id="rId5"/>
    <p:sldId id="383" r:id="rId6"/>
    <p:sldId id="389" r:id="rId7"/>
    <p:sldId id="387" r:id="rId8"/>
    <p:sldId id="388" r:id="rId9"/>
    <p:sldId id="384" r:id="rId10"/>
    <p:sldId id="378" r:id="rId11"/>
    <p:sldId id="396" r:id="rId12"/>
    <p:sldId id="385" r:id="rId13"/>
    <p:sldId id="395" r:id="rId14"/>
    <p:sldId id="394" r:id="rId15"/>
    <p:sldId id="397" r:id="rId16"/>
    <p:sldId id="380" r:id="rId17"/>
    <p:sldId id="351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795"/>
    <a:srgbClr val="B3B3B1"/>
    <a:srgbClr val="EBEDEC"/>
    <a:srgbClr val="CDDADE"/>
    <a:srgbClr val="044559"/>
    <a:srgbClr val="000000"/>
    <a:srgbClr val="8A91CA"/>
    <a:srgbClr val="B6A0B3"/>
    <a:srgbClr val="436BA0"/>
    <a:srgbClr val="6F8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2" autoAdjust="0"/>
    <p:restoredTop sz="95332" autoAdjust="0"/>
  </p:normalViewPr>
  <p:slideViewPr>
    <p:cSldViewPr snapToGrid="0">
      <p:cViewPr varScale="1">
        <p:scale>
          <a:sx n="86" d="100"/>
          <a:sy n="86" d="100"/>
        </p:scale>
        <p:origin x="61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tván Viczián" userId="541e98ef01c46340" providerId="LiveId" clId="{58D46BF6-3D4B-48E7-A27E-05BDC569DF50}"/>
    <pc:docChg chg="undo custSel delSld modSld">
      <pc:chgData name="István Viczián" userId="541e98ef01c46340" providerId="LiveId" clId="{58D46BF6-3D4B-48E7-A27E-05BDC569DF50}" dt="2020-05-03T09:26:26.014" v="578" actId="1076"/>
      <pc:docMkLst>
        <pc:docMk/>
      </pc:docMkLst>
      <pc:sldChg chg="addSp modSp mod">
        <pc:chgData name="István Viczián" userId="541e98ef01c46340" providerId="LiveId" clId="{58D46BF6-3D4B-48E7-A27E-05BDC569DF50}" dt="2020-05-03T09:26:26.014" v="578" actId="1076"/>
        <pc:sldMkLst>
          <pc:docMk/>
          <pc:sldMk cId="3818430970" sldId="256"/>
        </pc:sldMkLst>
        <pc:spChg chg="mod">
          <ac:chgData name="István Viczián" userId="541e98ef01c46340" providerId="LiveId" clId="{58D46BF6-3D4B-48E7-A27E-05BDC569DF50}" dt="2020-05-03T09:26:15.743" v="577" actId="20577"/>
          <ac:spMkLst>
            <pc:docMk/>
            <pc:sldMk cId="3818430970" sldId="256"/>
            <ac:spMk id="3" creationId="{00000000-0000-0000-0000-000000000000}"/>
          </ac:spMkLst>
        </pc:spChg>
        <pc:picChg chg="add mod">
          <ac:chgData name="István Viczián" userId="541e98ef01c46340" providerId="LiveId" clId="{58D46BF6-3D4B-48E7-A27E-05BDC569DF50}" dt="2020-05-03T09:26:26.014" v="578" actId="1076"/>
          <ac:picMkLst>
            <pc:docMk/>
            <pc:sldMk cId="3818430970" sldId="256"/>
            <ac:picMk id="4" creationId="{E18BEE20-57CA-4319-B0B0-D5FDB34D5E06}"/>
          </ac:picMkLst>
        </pc:picChg>
      </pc:sldChg>
      <pc:sldChg chg="modSp mod">
        <pc:chgData name="István Viczián" userId="541e98ef01c46340" providerId="LiveId" clId="{58D46BF6-3D4B-48E7-A27E-05BDC569DF50}" dt="2020-05-03T06:41:19.964" v="67"/>
        <pc:sldMkLst>
          <pc:docMk/>
          <pc:sldMk cId="2082240056" sldId="375"/>
        </pc:sldMkLst>
        <pc:spChg chg="mod">
          <ac:chgData name="István Viczián" userId="541e98ef01c46340" providerId="LiveId" clId="{58D46BF6-3D4B-48E7-A27E-05BDC569DF50}" dt="2020-05-03T06:41:19.964" v="67"/>
          <ac:spMkLst>
            <pc:docMk/>
            <pc:sldMk cId="2082240056" sldId="375"/>
            <ac:spMk id="17" creationId="{4E127810-6577-47FE-A0DD-401530EF85A5}"/>
          </ac:spMkLst>
        </pc:spChg>
      </pc:sldChg>
      <pc:sldChg chg="addSp modSp mod">
        <pc:chgData name="István Viczián" userId="541e98ef01c46340" providerId="LiveId" clId="{58D46BF6-3D4B-48E7-A27E-05BDC569DF50}" dt="2020-05-03T09:19:30.529" v="552" actId="20577"/>
        <pc:sldMkLst>
          <pc:docMk/>
          <pc:sldMk cId="1403865815" sldId="378"/>
        </pc:sldMkLst>
        <pc:spChg chg="mod">
          <ac:chgData name="István Viczián" userId="541e98ef01c46340" providerId="LiveId" clId="{58D46BF6-3D4B-48E7-A27E-05BDC569DF50}" dt="2020-05-03T09:19:30.529" v="552" actId="20577"/>
          <ac:spMkLst>
            <pc:docMk/>
            <pc:sldMk cId="1403865815" sldId="378"/>
            <ac:spMk id="28" creationId="{9FCE3116-321D-431A-9731-FFBEFD6D21C5}"/>
          </ac:spMkLst>
        </pc:spChg>
        <pc:cxnChg chg="add mod">
          <ac:chgData name="István Viczián" userId="541e98ef01c46340" providerId="LiveId" clId="{58D46BF6-3D4B-48E7-A27E-05BDC569DF50}" dt="2020-05-03T06:58:27.400" v="173" actId="1582"/>
          <ac:cxnSpMkLst>
            <pc:docMk/>
            <pc:sldMk cId="1403865815" sldId="378"/>
            <ac:cxnSpMk id="5" creationId="{07DFE76A-7A1B-4638-A7A6-2B44EE99618F}"/>
          </ac:cxnSpMkLst>
        </pc:cxnChg>
        <pc:cxnChg chg="mod">
          <ac:chgData name="István Viczián" userId="541e98ef01c46340" providerId="LiveId" clId="{58D46BF6-3D4B-48E7-A27E-05BDC569DF50}" dt="2020-05-03T06:58:00.676" v="169" actId="14100"/>
          <ac:cxnSpMkLst>
            <pc:docMk/>
            <pc:sldMk cId="1403865815" sldId="378"/>
            <ac:cxnSpMk id="30" creationId="{8D9233EA-573C-4559-8085-BFEBD9751179}"/>
          </ac:cxnSpMkLst>
        </pc:cxnChg>
      </pc:sldChg>
      <pc:sldChg chg="modSp mod">
        <pc:chgData name="István Viczián" userId="541e98ef01c46340" providerId="LiveId" clId="{58D46BF6-3D4B-48E7-A27E-05BDC569DF50}" dt="2020-05-03T06:32:40.272" v="5" actId="20577"/>
        <pc:sldMkLst>
          <pc:docMk/>
          <pc:sldMk cId="2486677487" sldId="379"/>
        </pc:sldMkLst>
        <pc:spChg chg="mod">
          <ac:chgData name="István Viczián" userId="541e98ef01c46340" providerId="LiveId" clId="{58D46BF6-3D4B-48E7-A27E-05BDC569DF50}" dt="2020-05-03T06:32:40.272" v="5" actId="20577"/>
          <ac:spMkLst>
            <pc:docMk/>
            <pc:sldMk cId="2486677487" sldId="379"/>
            <ac:spMk id="5" creationId="{00000000-0000-0000-0000-000000000000}"/>
          </ac:spMkLst>
        </pc:spChg>
      </pc:sldChg>
      <pc:sldChg chg="modSp mod">
        <pc:chgData name="István Viczián" userId="541e98ef01c46340" providerId="LiveId" clId="{58D46BF6-3D4B-48E7-A27E-05BDC569DF50}" dt="2020-05-03T07:22:41.262" v="460" actId="20577"/>
        <pc:sldMkLst>
          <pc:docMk/>
          <pc:sldMk cId="349930945" sldId="380"/>
        </pc:sldMkLst>
        <pc:spChg chg="mod">
          <ac:chgData name="István Viczián" userId="541e98ef01c46340" providerId="LiveId" clId="{58D46BF6-3D4B-48E7-A27E-05BDC569DF50}" dt="2020-05-03T07:22:41.262" v="460" actId="20577"/>
          <ac:spMkLst>
            <pc:docMk/>
            <pc:sldMk cId="349930945" sldId="380"/>
            <ac:spMk id="10" creationId="{00000000-0000-0000-0000-000000000000}"/>
          </ac:spMkLst>
        </pc:spChg>
      </pc:sldChg>
      <pc:sldChg chg="modSp mod">
        <pc:chgData name="István Viczián" userId="541e98ef01c46340" providerId="LiveId" clId="{58D46BF6-3D4B-48E7-A27E-05BDC569DF50}" dt="2020-05-03T06:55:31.799" v="163" actId="20577"/>
        <pc:sldMkLst>
          <pc:docMk/>
          <pc:sldMk cId="333950958" sldId="384"/>
        </pc:sldMkLst>
        <pc:spChg chg="mod">
          <ac:chgData name="István Viczián" userId="541e98ef01c46340" providerId="LiveId" clId="{58D46BF6-3D4B-48E7-A27E-05BDC569DF50}" dt="2020-05-03T06:55:31.799" v="163" actId="20577"/>
          <ac:spMkLst>
            <pc:docMk/>
            <pc:sldMk cId="333950958" sldId="384"/>
            <ac:spMk id="23" creationId="{DA647403-7A1E-4704-9827-DC5BEE769E75}"/>
          </ac:spMkLst>
        </pc:spChg>
      </pc:sldChg>
      <pc:sldChg chg="modSp mod">
        <pc:chgData name="István Viczián" userId="541e98ef01c46340" providerId="LiveId" clId="{58D46BF6-3D4B-48E7-A27E-05BDC569DF50}" dt="2020-05-03T07:10:59.221" v="363" actId="20577"/>
        <pc:sldMkLst>
          <pc:docMk/>
          <pc:sldMk cId="2099747803" sldId="385"/>
        </pc:sldMkLst>
        <pc:spChg chg="mod">
          <ac:chgData name="István Viczián" userId="541e98ef01c46340" providerId="LiveId" clId="{58D46BF6-3D4B-48E7-A27E-05BDC569DF50}" dt="2020-05-03T07:06:48.228" v="277" actId="20577"/>
          <ac:spMkLst>
            <pc:docMk/>
            <pc:sldMk cId="2099747803" sldId="385"/>
            <ac:spMk id="2" creationId="{C0BA6123-2E45-43FE-AA80-C97DBBF7B9F5}"/>
          </ac:spMkLst>
        </pc:spChg>
        <pc:spChg chg="mod">
          <ac:chgData name="István Viczián" userId="541e98ef01c46340" providerId="LiveId" clId="{58D46BF6-3D4B-48E7-A27E-05BDC569DF50}" dt="2020-05-03T07:10:59.221" v="363" actId="20577"/>
          <ac:spMkLst>
            <pc:docMk/>
            <pc:sldMk cId="2099747803" sldId="385"/>
            <ac:spMk id="8" creationId="{65E7956C-C7B6-48B8-8303-C235588E2673}"/>
          </ac:spMkLst>
        </pc:spChg>
      </pc:sldChg>
      <pc:sldChg chg="modSp mod">
        <pc:chgData name="István Viczián" userId="541e98ef01c46340" providerId="LiveId" clId="{58D46BF6-3D4B-48E7-A27E-05BDC569DF50}" dt="2020-05-03T06:47:40.288" v="96" actId="20577"/>
        <pc:sldMkLst>
          <pc:docMk/>
          <pc:sldMk cId="504647745" sldId="387"/>
        </pc:sldMkLst>
        <pc:spChg chg="mod">
          <ac:chgData name="István Viczián" userId="541e98ef01c46340" providerId="LiveId" clId="{58D46BF6-3D4B-48E7-A27E-05BDC569DF50}" dt="2020-05-03T06:46:49.673" v="91" actId="1076"/>
          <ac:spMkLst>
            <pc:docMk/>
            <pc:sldMk cId="504647745" sldId="387"/>
            <ac:spMk id="16" creationId="{B20A104A-A6A9-4603-9321-88EA5EA9E52D}"/>
          </ac:spMkLst>
        </pc:spChg>
        <pc:spChg chg="mod">
          <ac:chgData name="István Viczián" userId="541e98ef01c46340" providerId="LiveId" clId="{58D46BF6-3D4B-48E7-A27E-05BDC569DF50}" dt="2020-05-03T06:45:46.079" v="88" actId="20577"/>
          <ac:spMkLst>
            <pc:docMk/>
            <pc:sldMk cId="504647745" sldId="387"/>
            <ac:spMk id="21" creationId="{726F1A04-A7EF-40F4-AB09-C6212C2721F0}"/>
          </ac:spMkLst>
        </pc:spChg>
        <pc:spChg chg="mod">
          <ac:chgData name="István Viczián" userId="541e98ef01c46340" providerId="LiveId" clId="{58D46BF6-3D4B-48E7-A27E-05BDC569DF50}" dt="2020-05-03T06:47:40.288" v="96" actId="20577"/>
          <ac:spMkLst>
            <pc:docMk/>
            <pc:sldMk cId="504647745" sldId="387"/>
            <ac:spMk id="22" creationId="{7BDC2BBE-AE45-426D-91A1-C7DA07D3C6D4}"/>
          </ac:spMkLst>
        </pc:spChg>
      </pc:sldChg>
      <pc:sldChg chg="addSp delSp modSp mod">
        <pc:chgData name="István Viczián" userId="541e98ef01c46340" providerId="LiveId" clId="{58D46BF6-3D4B-48E7-A27E-05BDC569DF50}" dt="2020-05-03T07:34:48.826" v="547" actId="1076"/>
        <pc:sldMkLst>
          <pc:docMk/>
          <pc:sldMk cId="437445666" sldId="388"/>
        </pc:sldMkLst>
        <pc:spChg chg="add mod">
          <ac:chgData name="István Viczián" userId="541e98ef01c46340" providerId="LiveId" clId="{58D46BF6-3D4B-48E7-A27E-05BDC569DF50}" dt="2020-05-03T07:34:48.826" v="547" actId="1076"/>
          <ac:spMkLst>
            <pc:docMk/>
            <pc:sldMk cId="437445666" sldId="388"/>
            <ac:spMk id="3" creationId="{D7F62E22-D8B2-4EAD-A1CF-D250A12937E0}"/>
          </ac:spMkLst>
        </pc:spChg>
        <pc:spChg chg="mod">
          <ac:chgData name="István Viczián" userId="541e98ef01c46340" providerId="LiveId" clId="{58D46BF6-3D4B-48E7-A27E-05BDC569DF50}" dt="2020-05-03T07:34:48.826" v="547" actId="1076"/>
          <ac:spMkLst>
            <pc:docMk/>
            <pc:sldMk cId="437445666" sldId="388"/>
            <ac:spMk id="13" creationId="{43FE28FF-6F57-456D-B02E-39E51B3AEF83}"/>
          </ac:spMkLst>
        </pc:spChg>
        <pc:spChg chg="add mod">
          <ac:chgData name="István Viczián" userId="541e98ef01c46340" providerId="LiveId" clId="{58D46BF6-3D4B-48E7-A27E-05BDC569DF50}" dt="2020-05-03T07:34:48.826" v="547" actId="1076"/>
          <ac:spMkLst>
            <pc:docMk/>
            <pc:sldMk cId="437445666" sldId="388"/>
            <ac:spMk id="17" creationId="{67F7AFC8-1DAF-414C-8389-261A82D45BFE}"/>
          </ac:spMkLst>
        </pc:spChg>
        <pc:spChg chg="mod">
          <ac:chgData name="István Viczián" userId="541e98ef01c46340" providerId="LiveId" clId="{58D46BF6-3D4B-48E7-A27E-05BDC569DF50}" dt="2020-05-03T06:49:54.027" v="119" actId="20577"/>
          <ac:spMkLst>
            <pc:docMk/>
            <pc:sldMk cId="437445666" sldId="388"/>
            <ac:spMk id="18" creationId="{DF7DEFEB-9E9E-43B7-BCFE-26482E78221F}"/>
          </ac:spMkLst>
        </pc:spChg>
        <pc:spChg chg="mod">
          <ac:chgData name="István Viczián" userId="541e98ef01c46340" providerId="LiveId" clId="{58D46BF6-3D4B-48E7-A27E-05BDC569DF50}" dt="2020-05-03T06:53:42.491" v="154" actId="20577"/>
          <ac:spMkLst>
            <pc:docMk/>
            <pc:sldMk cId="437445666" sldId="388"/>
            <ac:spMk id="19" creationId="{26319904-4A86-4C53-851A-5B6CD166D7F6}"/>
          </ac:spMkLst>
        </pc:spChg>
        <pc:picChg chg="del">
          <ac:chgData name="István Viczián" userId="541e98ef01c46340" providerId="LiveId" clId="{58D46BF6-3D4B-48E7-A27E-05BDC569DF50}" dt="2020-05-03T07:34:35.295" v="546" actId="478"/>
          <ac:picMkLst>
            <pc:docMk/>
            <pc:sldMk cId="437445666" sldId="388"/>
            <ac:picMk id="2" creationId="{0D75D86E-F783-442D-B4F8-86EB36634209}"/>
          </ac:picMkLst>
        </pc:picChg>
        <pc:picChg chg="add mod">
          <ac:chgData name="István Viczián" userId="541e98ef01c46340" providerId="LiveId" clId="{58D46BF6-3D4B-48E7-A27E-05BDC569DF50}" dt="2020-05-03T07:34:48.826" v="547" actId="1076"/>
          <ac:picMkLst>
            <pc:docMk/>
            <pc:sldMk cId="437445666" sldId="388"/>
            <ac:picMk id="16" creationId="{1ED46C93-8663-4B92-868A-E9802BB490DA}"/>
          </ac:picMkLst>
        </pc:picChg>
      </pc:sldChg>
      <pc:sldChg chg="modSp mod">
        <pc:chgData name="István Viczián" userId="541e98ef01c46340" providerId="LiveId" clId="{58D46BF6-3D4B-48E7-A27E-05BDC569DF50}" dt="2020-05-03T09:18:41.467" v="550" actId="20577"/>
        <pc:sldMkLst>
          <pc:docMk/>
          <pc:sldMk cId="2757945038" sldId="389"/>
        </pc:sldMkLst>
        <pc:spChg chg="mod">
          <ac:chgData name="István Viczián" userId="541e98ef01c46340" providerId="LiveId" clId="{58D46BF6-3D4B-48E7-A27E-05BDC569DF50}" dt="2020-05-03T09:18:41.467" v="550" actId="20577"/>
          <ac:spMkLst>
            <pc:docMk/>
            <pc:sldMk cId="2757945038" sldId="389"/>
            <ac:spMk id="23" creationId="{2FEED17C-EC2F-4504-BA69-228734D4FB24}"/>
          </ac:spMkLst>
        </pc:spChg>
        <pc:spChg chg="mod">
          <ac:chgData name="István Viczián" userId="541e98ef01c46340" providerId="LiveId" clId="{58D46BF6-3D4B-48E7-A27E-05BDC569DF50}" dt="2020-05-03T07:28:08.759" v="462" actId="20577"/>
          <ac:spMkLst>
            <pc:docMk/>
            <pc:sldMk cId="2757945038" sldId="389"/>
            <ac:spMk id="24" creationId="{4869D01A-1D4D-41A4-B852-8762C4397474}"/>
          </ac:spMkLst>
        </pc:spChg>
      </pc:sldChg>
      <pc:sldChg chg="modSp mod">
        <pc:chgData name="István Viczián" userId="541e98ef01c46340" providerId="LiveId" clId="{58D46BF6-3D4B-48E7-A27E-05BDC569DF50}" dt="2020-05-03T07:16:04.470" v="410" actId="20577"/>
        <pc:sldMkLst>
          <pc:docMk/>
          <pc:sldMk cId="491984781" sldId="394"/>
        </pc:sldMkLst>
        <pc:spChg chg="mod">
          <ac:chgData name="István Viczián" userId="541e98ef01c46340" providerId="LiveId" clId="{58D46BF6-3D4B-48E7-A27E-05BDC569DF50}" dt="2020-05-03T07:16:04.470" v="410" actId="20577"/>
          <ac:spMkLst>
            <pc:docMk/>
            <pc:sldMk cId="491984781" sldId="394"/>
            <ac:spMk id="14" creationId="{7BBF4F85-7D30-4BEC-A304-73C3C7C0014A}"/>
          </ac:spMkLst>
        </pc:spChg>
      </pc:sldChg>
      <pc:sldChg chg="modSp mod">
        <pc:chgData name="István Viczián" userId="541e98ef01c46340" providerId="LiveId" clId="{58D46BF6-3D4B-48E7-A27E-05BDC569DF50}" dt="2020-05-03T07:13:46.273" v="395" actId="20577"/>
        <pc:sldMkLst>
          <pc:docMk/>
          <pc:sldMk cId="3672970674" sldId="395"/>
        </pc:sldMkLst>
        <pc:spChg chg="mod">
          <ac:chgData name="István Viczián" userId="541e98ef01c46340" providerId="LiveId" clId="{58D46BF6-3D4B-48E7-A27E-05BDC569DF50}" dt="2020-05-03T07:12:53.770" v="387" actId="20577"/>
          <ac:spMkLst>
            <pc:docMk/>
            <pc:sldMk cId="3672970674" sldId="395"/>
            <ac:spMk id="10" creationId="{00000000-0000-0000-0000-000000000000}"/>
          </ac:spMkLst>
        </pc:spChg>
        <pc:spChg chg="mod">
          <ac:chgData name="István Viczián" userId="541e98ef01c46340" providerId="LiveId" clId="{58D46BF6-3D4B-48E7-A27E-05BDC569DF50}" dt="2020-05-03T07:12:25.730" v="377" actId="20577"/>
          <ac:spMkLst>
            <pc:docMk/>
            <pc:sldMk cId="3672970674" sldId="395"/>
            <ac:spMk id="11" creationId="{BB00E6C0-BB1E-453F-BDDB-6CD4834DFFD9}"/>
          </ac:spMkLst>
        </pc:spChg>
        <pc:spChg chg="mod">
          <ac:chgData name="István Viczián" userId="541e98ef01c46340" providerId="LiveId" clId="{58D46BF6-3D4B-48E7-A27E-05BDC569DF50}" dt="2020-05-03T07:13:46.273" v="395" actId="20577"/>
          <ac:spMkLst>
            <pc:docMk/>
            <pc:sldMk cId="3672970674" sldId="395"/>
            <ac:spMk id="12" creationId="{85F40D51-26FB-4B24-A9E0-E74CAEAEF231}"/>
          </ac:spMkLst>
        </pc:spChg>
      </pc:sldChg>
      <pc:sldChg chg="modSp mod">
        <pc:chgData name="István Viczián" userId="541e98ef01c46340" providerId="LiveId" clId="{58D46BF6-3D4B-48E7-A27E-05BDC569DF50}" dt="2020-05-03T07:04:58.967" v="248" actId="20577"/>
        <pc:sldMkLst>
          <pc:docMk/>
          <pc:sldMk cId="289172689" sldId="396"/>
        </pc:sldMkLst>
        <pc:spChg chg="mod">
          <ac:chgData name="István Viczián" userId="541e98ef01c46340" providerId="LiveId" clId="{58D46BF6-3D4B-48E7-A27E-05BDC569DF50}" dt="2020-05-03T07:04:58.967" v="248" actId="20577"/>
          <ac:spMkLst>
            <pc:docMk/>
            <pc:sldMk cId="289172689" sldId="396"/>
            <ac:spMk id="20" creationId="{A652F2FF-6331-4FE7-B525-D5E1E3684512}"/>
          </ac:spMkLst>
        </pc:spChg>
        <pc:cxnChg chg="mod">
          <ac:chgData name="István Viczián" userId="541e98ef01c46340" providerId="LiveId" clId="{58D46BF6-3D4B-48E7-A27E-05BDC569DF50}" dt="2020-05-03T07:02:58.135" v="210" actId="14100"/>
          <ac:cxnSpMkLst>
            <pc:docMk/>
            <pc:sldMk cId="289172689" sldId="396"/>
            <ac:cxnSpMk id="21" creationId="{AF798321-D996-4006-8600-606E7B49A927}"/>
          </ac:cxnSpMkLst>
        </pc:cxnChg>
      </pc:sldChg>
      <pc:sldChg chg="modSp mod">
        <pc:chgData name="István Viczián" userId="541e98ef01c46340" providerId="LiveId" clId="{58D46BF6-3D4B-48E7-A27E-05BDC569DF50}" dt="2020-05-03T09:19:47.138" v="554" actId="20577"/>
        <pc:sldMkLst>
          <pc:docMk/>
          <pc:sldMk cId="2062382593" sldId="397"/>
        </pc:sldMkLst>
        <pc:spChg chg="mod">
          <ac:chgData name="István Viczián" userId="541e98ef01c46340" providerId="LiveId" clId="{58D46BF6-3D4B-48E7-A27E-05BDC569DF50}" dt="2020-05-03T09:19:47.138" v="554" actId="20577"/>
          <ac:spMkLst>
            <pc:docMk/>
            <pc:sldMk cId="2062382593" sldId="397"/>
            <ac:spMk id="71" creationId="{7644384C-1FD7-42B5-92DB-F913860C9EA6}"/>
          </ac:spMkLst>
        </pc:spChg>
        <pc:spChg chg="mod">
          <ac:chgData name="István Viczián" userId="541e98ef01c46340" providerId="LiveId" clId="{58D46BF6-3D4B-48E7-A27E-05BDC569DF50}" dt="2020-05-03T07:19:26.013" v="435" actId="20577"/>
          <ac:spMkLst>
            <pc:docMk/>
            <pc:sldMk cId="2062382593" sldId="397"/>
            <ac:spMk id="96" creationId="{1580EBEF-3F51-4A2A-BC58-10ED2C937470}"/>
          </ac:spMkLst>
        </pc:spChg>
      </pc:sldChg>
      <pc:sldChg chg="modSp del mod">
        <pc:chgData name="István Viczián" userId="541e98ef01c46340" providerId="LiveId" clId="{58D46BF6-3D4B-48E7-A27E-05BDC569DF50}" dt="2020-05-03T07:39:02.559" v="548" actId="47"/>
        <pc:sldMkLst>
          <pc:docMk/>
          <pc:sldMk cId="2566732895" sldId="400"/>
        </pc:sldMkLst>
        <pc:spChg chg="mod">
          <ac:chgData name="István Viczián" userId="541e98ef01c46340" providerId="LiveId" clId="{58D46BF6-3D4B-48E7-A27E-05BDC569DF50}" dt="2020-05-03T07:20:36.531" v="437" actId="20577"/>
          <ac:spMkLst>
            <pc:docMk/>
            <pc:sldMk cId="2566732895" sldId="400"/>
            <ac:spMk id="96" creationId="{1580EBEF-3F51-4A2A-BC58-10ED2C93747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A63F8-9BF0-4246-8E05-6F323C4C5994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0231A-ADB2-4D07-A3AE-799E473261A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018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AC535-1831-4441-ACF9-E6670A0A300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18B48-1E7A-43F2-B3B3-CB21E621D2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41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002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440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92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28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340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22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208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79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051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57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19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A1967-2666-44F4-B542-BC649940DE5C}" type="datetimeFigureOut">
              <a:rPr lang="hu-HU" smtClean="0"/>
              <a:t>2020. 05. 03.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64427-219C-4F06-A754-23C6F87224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19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iczian.istvan@csfk.mta.h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viczian.istvan@csfk.mta.hu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36184" y="4855039"/>
            <a:ext cx="10602897" cy="774571"/>
          </a:xfrm>
          <a:solidFill>
            <a:schemeClr val="bg1">
              <a:alpha val="80000"/>
            </a:schemeClr>
          </a:soli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u-HU" sz="2000" b="1" u="sng" dirty="0"/>
              <a:t>István Viczián, </a:t>
            </a:r>
            <a:r>
              <a:rPr lang="hu-HU" sz="2000" b="1" dirty="0"/>
              <a:t>Gábor Szilas, Farkas Márton Tóth, György Sípos, Dávid Gergely Páll, and József Szeberényi</a:t>
            </a:r>
          </a:p>
          <a:p>
            <a:pPr marL="0" indent="0" algn="ctr">
              <a:buNone/>
            </a:pPr>
            <a:r>
              <a:rPr lang="hu-HU" sz="2000" b="1" dirty="0"/>
              <a:t>István Viczián, </a:t>
            </a:r>
            <a:r>
              <a:rPr lang="hu-HU" sz="2000" b="1" dirty="0" err="1"/>
              <a:t>contact</a:t>
            </a:r>
            <a:r>
              <a:rPr lang="hu-HU" sz="2000" b="1" dirty="0"/>
              <a:t>: </a:t>
            </a:r>
            <a:r>
              <a:rPr lang="fi-FI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viczian.istvan@csfk.mta.hu</a:t>
            </a:r>
            <a:r>
              <a:rPr lang="hu-HU" sz="2000" dirty="0">
                <a:solidFill>
                  <a:srgbClr val="0070C0"/>
                </a:solidFill>
              </a:rPr>
              <a:t> </a:t>
            </a:r>
            <a:endParaRPr lang="hu-HU" sz="2000" b="1" dirty="0">
              <a:solidFill>
                <a:srgbClr val="0070C0"/>
              </a:solidFill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21874" y="2510160"/>
            <a:ext cx="6315526" cy="1263224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Human-landscape Interactions along the Danube from the Neolithic to the Present in Budapest, Hungary</a:t>
            </a:r>
            <a:endParaRPr lang="hu-HU" sz="2800" b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6146326"/>
            <a:ext cx="5026571" cy="711674"/>
          </a:xfrm>
          <a:prstGeom prst="rect">
            <a:avLst/>
          </a:prstGeom>
        </p:spPr>
      </p:pic>
      <p:sp>
        <p:nvSpPr>
          <p:cNvPr id="6" name="Cím 4">
            <a:extLst>
              <a:ext uri="{FF2B5EF4-FFF2-40B4-BE49-F238E27FC236}">
                <a16:creationId xmlns:a16="http://schemas.microsoft.com/office/drawing/2014/main" id="{444CAEC4-DE1A-4AF3-9C2E-8825137E7ACE}"/>
              </a:ext>
            </a:extLst>
          </p:cNvPr>
          <p:cNvSpPr txBox="1">
            <a:spLocks/>
          </p:cNvSpPr>
          <p:nvPr/>
        </p:nvSpPr>
        <p:spPr>
          <a:xfrm>
            <a:off x="5148491" y="6146326"/>
            <a:ext cx="7043509" cy="75108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ITS2.2/GM12.5 Geoarchaeological records of human-landscape interaction: from a nature-dominated world to the Anthropocene</a:t>
            </a:r>
          </a:p>
          <a:p>
            <a:r>
              <a:rPr lang="en-US" sz="1600" dirty="0"/>
              <a:t>EGU2020: Sharing Geoscience Online, 4 May 2020</a:t>
            </a:r>
            <a:endParaRPr lang="hu-HU" sz="16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18BEE20-57CA-4319-B0B0-D5FDB34D5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58" y="5302202"/>
            <a:ext cx="935449" cy="3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3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75E74301-727A-4C21-AD47-86FF20F66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348" y="119115"/>
            <a:ext cx="4773577" cy="6154110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41070054-32AE-4F21-9DAC-D08D14E614AC}"/>
              </a:ext>
            </a:extLst>
          </p:cNvPr>
          <p:cNvSpPr txBox="1"/>
          <p:nvPr/>
        </p:nvSpPr>
        <p:spPr>
          <a:xfrm>
            <a:off x="6911880" y="6255067"/>
            <a:ext cx="52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Environmental reconstruction</a:t>
            </a:r>
            <a:endParaRPr lang="hu-HU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Early Holocene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till the end of the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Early</a:t>
            </a:r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Neolithic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(7.400 BP)</a:t>
            </a:r>
            <a:endParaRPr lang="en-GB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Cím 4">
            <a:extLst>
              <a:ext uri="{FF2B5EF4-FFF2-40B4-BE49-F238E27FC236}">
                <a16:creationId xmlns:a16="http://schemas.microsoft.com/office/drawing/2014/main" id="{B7D747A7-2B4C-4C26-BAFD-C0E6A2A2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71" y="200442"/>
            <a:ext cx="5001605" cy="714702"/>
          </a:xfrm>
          <a:solidFill>
            <a:srgbClr val="CDDADE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Environmental</a:t>
            </a:r>
            <a:r>
              <a:rPr lang="hu-HU" sz="2800" b="1" dirty="0"/>
              <a:t> </a:t>
            </a:r>
            <a:r>
              <a:rPr lang="hu-HU" sz="2800" b="1" dirty="0" err="1"/>
              <a:t>reconstruction</a:t>
            </a:r>
            <a:endParaRPr lang="en-GB" sz="2800" b="1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9FCE3116-321D-431A-9731-FFBEFD6D21C5}"/>
              </a:ext>
            </a:extLst>
          </p:cNvPr>
          <p:cNvSpPr txBox="1"/>
          <p:nvPr/>
        </p:nvSpPr>
        <p:spPr>
          <a:xfrm>
            <a:off x="124872" y="915144"/>
            <a:ext cx="68887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result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sedimentological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examinations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OSL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dating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: an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active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river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existed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across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rgbClr val="FFC000"/>
                </a:solidFill>
              </a:rPr>
              <a:t>Mocsárosdűlő</a:t>
            </a:r>
            <a:r>
              <a:rPr lang="hu-HU" sz="2000" dirty="0">
                <a:solidFill>
                  <a:srgbClr val="FFC000"/>
                </a:solidFill>
              </a:rPr>
              <a:t> </a:t>
            </a:r>
            <a:r>
              <a:rPr lang="hu-HU" sz="2000" dirty="0" err="1">
                <a:solidFill>
                  <a:srgbClr val="FFC000"/>
                </a:solidFill>
              </a:rPr>
              <a:t>swamp</a:t>
            </a:r>
            <a:r>
              <a:rPr lang="hu-HU" sz="2000" dirty="0">
                <a:solidFill>
                  <a:srgbClr val="FFC000"/>
                </a:solidFill>
              </a:rPr>
              <a:t> </a:t>
            </a:r>
            <a:r>
              <a:rPr lang="hu-HU" sz="2000" dirty="0" err="1">
                <a:solidFill>
                  <a:srgbClr val="FFC000"/>
                </a:solidFill>
              </a:rPr>
              <a:t>area</a:t>
            </a:r>
            <a:r>
              <a:rPr lang="hu-HU" sz="2000" dirty="0">
                <a:solidFill>
                  <a:srgbClr val="FFC000"/>
                </a:solidFill>
              </a:rPr>
              <a:t>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Early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Later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has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been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transformed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into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shallow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lake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Middle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sites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next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rgbClr val="FF0000"/>
                </a:solidFill>
              </a:rPr>
              <a:t>bend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confirm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that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that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time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former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river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has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already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been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abandoned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a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stream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drained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lake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Danube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hydrographical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changes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must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have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occured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period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from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Early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Middle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some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7400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years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Sediment analysis of the studied excavations shows that the long and dry Boreal is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characterised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by floodplain accumulation, channel aggradation, aeolian sand movement on floodplains and terrace surfaces.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 the beginning of the Atlantic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during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Early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humidity increased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The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studied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has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already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been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acting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anabranch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for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while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D490EAD9-A1CB-49EE-9E86-40462E2A9CC2}"/>
              </a:ext>
            </a:extLst>
          </p:cNvPr>
          <p:cNvCxnSpPr>
            <a:cxnSpLocks/>
          </p:cNvCxnSpPr>
          <p:nvPr/>
        </p:nvCxnSpPr>
        <p:spPr>
          <a:xfrm>
            <a:off x="6556443" y="1468877"/>
            <a:ext cx="2568102" cy="2169268"/>
          </a:xfrm>
          <a:prstGeom prst="straightConnector1">
            <a:avLst/>
          </a:prstGeom>
          <a:ln w="19050">
            <a:solidFill>
              <a:srgbClr val="FFFF00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id="{8D9233EA-573C-4559-8085-BFEBD9751179}"/>
              </a:ext>
            </a:extLst>
          </p:cNvPr>
          <p:cNvCxnSpPr>
            <a:cxnSpLocks/>
          </p:cNvCxnSpPr>
          <p:nvPr/>
        </p:nvCxnSpPr>
        <p:spPr>
          <a:xfrm>
            <a:off x="4403324" y="2266545"/>
            <a:ext cx="564534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07DFE76A-7A1B-4638-A7A6-2B44EE99618F}"/>
              </a:ext>
            </a:extLst>
          </p:cNvPr>
          <p:cNvCxnSpPr/>
          <p:nvPr/>
        </p:nvCxnSpPr>
        <p:spPr>
          <a:xfrm>
            <a:off x="4412202" y="2254928"/>
            <a:ext cx="0" cy="2485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865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4">
            <a:extLst>
              <a:ext uri="{FF2B5EF4-FFF2-40B4-BE49-F238E27FC236}">
                <a16:creationId xmlns:a16="http://schemas.microsoft.com/office/drawing/2014/main" id="{4E9736A2-6EE2-4CAA-81EA-0F5756E3546B}"/>
              </a:ext>
            </a:extLst>
          </p:cNvPr>
          <p:cNvSpPr txBox="1">
            <a:spLocks/>
          </p:cNvSpPr>
          <p:nvPr/>
        </p:nvSpPr>
        <p:spPr>
          <a:xfrm>
            <a:off x="124871" y="200442"/>
            <a:ext cx="5001605" cy="714702"/>
          </a:xfrm>
          <a:prstGeom prst="rect">
            <a:avLst/>
          </a:prstGeom>
          <a:solidFill>
            <a:srgbClr val="CDDADE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Environmental</a:t>
            </a:r>
            <a:r>
              <a:rPr lang="hu-HU" sz="2800" b="1" dirty="0"/>
              <a:t> </a:t>
            </a:r>
            <a:r>
              <a:rPr lang="hu-HU" sz="2800" b="1" dirty="0" err="1"/>
              <a:t>reconstruction</a:t>
            </a:r>
            <a:endParaRPr lang="en-GB" sz="2800" b="1" dirty="0"/>
          </a:p>
        </p:txBody>
      </p:sp>
      <p:pic>
        <p:nvPicPr>
          <p:cNvPr id="18" name="Tartalom helye 3">
            <a:extLst>
              <a:ext uri="{FF2B5EF4-FFF2-40B4-BE49-F238E27FC236}">
                <a16:creationId xmlns:a16="http://schemas.microsoft.com/office/drawing/2014/main" id="{9C0C9538-07BA-4176-9AB7-E36A8C546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32" y="119115"/>
            <a:ext cx="4761993" cy="6154110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A652F2FF-6331-4FE7-B525-D5E1E3684512}"/>
              </a:ext>
            </a:extLst>
          </p:cNvPr>
          <p:cNvSpPr txBox="1"/>
          <p:nvPr/>
        </p:nvSpPr>
        <p:spPr>
          <a:xfrm>
            <a:off x="124873" y="1006415"/>
            <a:ext cx="68401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During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humid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period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of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Boreal and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Atlantic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first third of the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Atlantic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Early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discharge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increased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main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gradually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incised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while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minor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anabranch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gradually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became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abandoned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studied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paleochannel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became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abandoned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this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time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Its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south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part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was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occupied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>
                <a:solidFill>
                  <a:srgbClr val="FFC000"/>
                </a:solidFill>
              </a:rPr>
              <a:t>Aranyhegy </a:t>
            </a:r>
            <a:r>
              <a:rPr lang="hu-HU" sz="2000" dirty="0" err="1">
                <a:solidFill>
                  <a:srgbClr val="FFC000"/>
                </a:solidFill>
              </a:rPr>
              <a:t>stream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which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built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alluvial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fan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there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North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fan,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paleochannel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transformed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into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shallow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lake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The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lake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sucession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reached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stage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swamp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only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Middle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(C14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result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: 1355-1389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AD).</a:t>
            </a: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By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the Middle Neolithic (7.400-6.900 BP), the river channel had already incised. The climate grew dry and warm, flood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risk decreased, the environmental condition enabled human occupation on the higher part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the floodplain. Since then the area along the river has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been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repeatedly occupied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mostly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during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periods with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favourable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fluvial,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climati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 and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geomorphological conditions and lower flood risk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AF798321-D996-4006-8600-606E7B49A927}"/>
              </a:ext>
            </a:extLst>
          </p:cNvPr>
          <p:cNvCxnSpPr>
            <a:cxnSpLocks/>
          </p:cNvCxnSpPr>
          <p:nvPr/>
        </p:nvCxnSpPr>
        <p:spPr>
          <a:xfrm>
            <a:off x="6462944" y="3045041"/>
            <a:ext cx="2612962" cy="1419955"/>
          </a:xfrm>
          <a:prstGeom prst="straightConnector1">
            <a:avLst/>
          </a:prstGeom>
          <a:ln w="19050">
            <a:solidFill>
              <a:srgbClr val="FFFF00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20FF1D2-5D56-46F3-A862-C7CC7F3F40BD}"/>
              </a:ext>
            </a:extLst>
          </p:cNvPr>
          <p:cNvSpPr txBox="1"/>
          <p:nvPr/>
        </p:nvSpPr>
        <p:spPr>
          <a:xfrm>
            <a:off x="7262932" y="6273225"/>
            <a:ext cx="4761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Environmental reconstruction </a:t>
            </a:r>
            <a:endParaRPr lang="hu-HU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Middle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-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Middle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Ages</a:t>
            </a:r>
            <a:endParaRPr lang="en-GB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2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4">
            <a:extLst>
              <a:ext uri="{FF2B5EF4-FFF2-40B4-BE49-F238E27FC236}">
                <a16:creationId xmlns:a16="http://schemas.microsoft.com/office/drawing/2014/main" id="{58B77E11-D6E3-45E8-9167-B9D47D9A10D2}"/>
              </a:ext>
            </a:extLst>
          </p:cNvPr>
          <p:cNvSpPr txBox="1">
            <a:spLocks/>
          </p:cNvSpPr>
          <p:nvPr/>
        </p:nvSpPr>
        <p:spPr>
          <a:xfrm>
            <a:off x="124871" y="200442"/>
            <a:ext cx="5001605" cy="714702"/>
          </a:xfrm>
          <a:prstGeom prst="rect">
            <a:avLst/>
          </a:prstGeom>
          <a:solidFill>
            <a:srgbClr val="CDDADE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Environmental</a:t>
            </a:r>
            <a:r>
              <a:rPr lang="hu-HU" sz="2800" b="1" dirty="0"/>
              <a:t> </a:t>
            </a:r>
            <a:r>
              <a:rPr lang="hu-HU" sz="2800" b="1" dirty="0" err="1"/>
              <a:t>reconstruction</a:t>
            </a:r>
            <a:endParaRPr lang="en-GB" sz="2800" b="1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1A7488D-8432-476C-836B-8715FBC1E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4" y="2011652"/>
            <a:ext cx="11021644" cy="4546656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0BA6123-2E45-43FE-AA80-C97DBBF7B9F5}"/>
              </a:ext>
            </a:extLst>
          </p:cNvPr>
          <p:cNvSpPr/>
          <p:nvPr/>
        </p:nvSpPr>
        <p:spPr>
          <a:xfrm>
            <a:off x="5314543" y="200442"/>
            <a:ext cx="6640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higher part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the floodplain w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ere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suitable  (albeit limited) for human occupation from the Middle Neolithic 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--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while the lower part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w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ere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still inappropriate for thousands of years. 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5E7956C-C7B6-48B8-8303-C235588E2673}"/>
              </a:ext>
            </a:extLst>
          </p:cNvPr>
          <p:cNvSpPr/>
          <p:nvPr/>
        </p:nvSpPr>
        <p:spPr>
          <a:xfrm>
            <a:off x="124870" y="1088322"/>
            <a:ext cx="11986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aggradation of the lower parts was much definite.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For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example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at the 295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Királyok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St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excavation 30-50 cm of sediment deposited on the higher part of the floodplain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while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it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was about 3 meters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from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the same period 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from the 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eolithic to the 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ate 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ron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on the lower part. The difference in elevation between the two areas decreased to 1,5 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metres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by now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D03F8483-824E-4D1B-A6E4-DDDB1CE340AA}"/>
              </a:ext>
            </a:extLst>
          </p:cNvPr>
          <p:cNvSpPr/>
          <p:nvPr/>
        </p:nvSpPr>
        <p:spPr>
          <a:xfrm>
            <a:off x="466131" y="6558308"/>
            <a:ext cx="11489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Sequence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in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lower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part of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floodplain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at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295. Királyok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(100 m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north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band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Csillaghegy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stream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discussed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above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9747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124871" y="1013303"/>
            <a:ext cx="6738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environmental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hydrographical conditions have changed due to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drainage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works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55C3EBD-9BB0-4EBD-BC81-D645F464C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32" y="119115"/>
            <a:ext cx="4754577" cy="615411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2B29178-F2F1-4175-AA49-DE61310AD158}"/>
              </a:ext>
            </a:extLst>
          </p:cNvPr>
          <p:cNvSpPr txBox="1"/>
          <p:nvPr/>
        </p:nvSpPr>
        <p:spPr>
          <a:xfrm>
            <a:off x="7262932" y="6272110"/>
            <a:ext cx="474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Environmental reconstruction </a:t>
            </a:r>
            <a:endParaRPr lang="hu-HU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18-19th century</a:t>
            </a:r>
          </a:p>
        </p:txBody>
      </p:sp>
      <p:pic>
        <p:nvPicPr>
          <p:cNvPr id="2050" name="Picture 2" descr="The aqueduct of the Roman Empire in Budapest. Akwedukt z czasów ...">
            <a:extLst>
              <a:ext uri="{FF2B5EF4-FFF2-40B4-BE49-F238E27FC236}">
                <a16:creationId xmlns:a16="http://schemas.microsoft.com/office/drawing/2014/main" id="{D4ED099D-E258-400F-8DF9-9E9DCA33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468" y="1546345"/>
            <a:ext cx="3232294" cy="214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BB00E6C0-BB1E-453F-BDDB-6CD4834DFFD9}"/>
              </a:ext>
            </a:extLst>
          </p:cNvPr>
          <p:cNvSpPr txBox="1"/>
          <p:nvPr/>
        </p:nvSpPr>
        <p:spPr>
          <a:xfrm>
            <a:off x="124871" y="1721554"/>
            <a:ext cx="37686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 the Roman Times water of abundant karst springs was collected and led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through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the aqueduct to provide running water for the Civil and Military Town of the provincial seat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Aquincum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5F40D51-26FB-4B24-A9E0-E74CAEAEF231}"/>
              </a:ext>
            </a:extLst>
          </p:cNvPr>
          <p:cNvSpPr txBox="1"/>
          <p:nvPr/>
        </p:nvSpPr>
        <p:spPr>
          <a:xfrm>
            <a:off x="3893505" y="3906720"/>
            <a:ext cx="3243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 the 18-19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century springs were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drained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used to drive dozens of water mills. The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Mocsárosdűlő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swamp was also drained to gain arable lands.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89C3EED-F20E-461B-91CC-FF2F8E1A5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7" y="3960723"/>
            <a:ext cx="3352850" cy="2325476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954FBDE2-FCE3-4B4A-AAF5-EA4B4E247FD8}"/>
              </a:ext>
            </a:extLst>
          </p:cNvPr>
          <p:cNvSpPr txBox="1"/>
          <p:nvPr/>
        </p:nvSpPr>
        <p:spPr>
          <a:xfrm>
            <a:off x="185969" y="6286199"/>
            <a:ext cx="424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Map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from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1778 showing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canals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water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mills</a:t>
            </a:r>
            <a:endParaRPr lang="en-US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Cím 4">
            <a:extLst>
              <a:ext uri="{FF2B5EF4-FFF2-40B4-BE49-F238E27FC236}">
                <a16:creationId xmlns:a16="http://schemas.microsoft.com/office/drawing/2014/main" id="{13985066-B3C7-4194-9AA9-39931A3F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71" y="200442"/>
            <a:ext cx="5001605" cy="714702"/>
          </a:xfrm>
          <a:solidFill>
            <a:srgbClr val="CDDADE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Environmental</a:t>
            </a:r>
            <a:r>
              <a:rPr lang="hu-HU" sz="2800" b="1" dirty="0"/>
              <a:t> </a:t>
            </a:r>
            <a:r>
              <a:rPr lang="hu-HU" sz="2800" b="1" dirty="0" err="1"/>
              <a:t>reconstruction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7297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2109ACF-0325-4F1D-A6CC-7D1EB885D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931" y="119115"/>
            <a:ext cx="4730906" cy="612091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2B29178-F2F1-4175-AA49-DE61310AD158}"/>
              </a:ext>
            </a:extLst>
          </p:cNvPr>
          <p:cNvSpPr txBox="1"/>
          <p:nvPr/>
        </p:nvSpPr>
        <p:spPr>
          <a:xfrm>
            <a:off x="7262932" y="6272110"/>
            <a:ext cx="474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Environmental reconstruction </a:t>
            </a:r>
            <a:endParaRPr lang="hu-HU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20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21</a:t>
            </a:r>
            <a:r>
              <a:rPr lang="en-US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century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BBF4F85-7D30-4BEC-A304-73C3C7C0014A}"/>
              </a:ext>
            </a:extLst>
          </p:cNvPr>
          <p:cNvSpPr txBox="1"/>
          <p:nvPr/>
        </p:nvSpPr>
        <p:spPr>
          <a:xfrm>
            <a:off x="99987" y="977152"/>
            <a:ext cx="7162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Today's hydrographic conditions, the drainage of streams and springs into waterways and subsurface drainage tubes have principally been developed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due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flood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protectio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considerations.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studied area is a densely built-up urban environment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except for the protected 25-acre area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of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Mocsárosdűlő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which is the last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residual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the wetlands on the Buda side.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0F5B032-BCB7-4D61-B6B7-82620672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2" y="2923921"/>
            <a:ext cx="4979141" cy="3316108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A263B01-B2DE-4132-BB6A-436F5D25911D}"/>
              </a:ext>
            </a:extLst>
          </p:cNvPr>
          <p:cNvSpPr txBox="1"/>
          <p:nvPr/>
        </p:nvSpPr>
        <p:spPr>
          <a:xfrm>
            <a:off x="866129" y="6240029"/>
            <a:ext cx="497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Mocsárosdűlő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protected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area</a:t>
            </a:r>
            <a:endParaRPr lang="en-US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Cím 4">
            <a:extLst>
              <a:ext uri="{FF2B5EF4-FFF2-40B4-BE49-F238E27FC236}">
                <a16:creationId xmlns:a16="http://schemas.microsoft.com/office/drawing/2014/main" id="{71AC6170-40D3-492C-AA2E-6BDDA350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71" y="200442"/>
            <a:ext cx="5001605" cy="714702"/>
          </a:xfrm>
          <a:solidFill>
            <a:srgbClr val="CDDADE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Environmental</a:t>
            </a:r>
            <a:r>
              <a:rPr lang="hu-HU" sz="2800" b="1" dirty="0"/>
              <a:t> </a:t>
            </a:r>
            <a:r>
              <a:rPr lang="hu-HU" sz="2800" b="1" dirty="0" err="1"/>
              <a:t>reconstruction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91984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zabadkézi sokszög 16">
            <a:extLst>
              <a:ext uri="{FF2B5EF4-FFF2-40B4-BE49-F238E27FC236}">
                <a16:creationId xmlns:a16="http://schemas.microsoft.com/office/drawing/2014/main" id="{B6C1C332-6BC7-42F0-92C2-B02ECECE2B7D}"/>
              </a:ext>
            </a:extLst>
          </p:cNvPr>
          <p:cNvSpPr/>
          <p:nvPr/>
        </p:nvSpPr>
        <p:spPr>
          <a:xfrm rot="20884889">
            <a:off x="1704136" y="6344656"/>
            <a:ext cx="357743" cy="462244"/>
          </a:xfrm>
          <a:custGeom>
            <a:avLst/>
            <a:gdLst>
              <a:gd name="connsiteX0" fmla="*/ 407504 w 467139"/>
              <a:gd name="connsiteY0" fmla="*/ 23677 h 1087164"/>
              <a:gd name="connsiteX1" fmla="*/ 357809 w 467139"/>
              <a:gd name="connsiteY1" fmla="*/ 3799 h 1087164"/>
              <a:gd name="connsiteX2" fmla="*/ 198783 w 467139"/>
              <a:gd name="connsiteY2" fmla="*/ 33617 h 1087164"/>
              <a:gd name="connsiteX3" fmla="*/ 149087 w 467139"/>
              <a:gd name="connsiteY3" fmla="*/ 123069 h 1087164"/>
              <a:gd name="connsiteX4" fmla="*/ 129209 w 467139"/>
              <a:gd name="connsiteY4" fmla="*/ 292034 h 1087164"/>
              <a:gd name="connsiteX5" fmla="*/ 119270 w 467139"/>
              <a:gd name="connsiteY5" fmla="*/ 331791 h 1087164"/>
              <a:gd name="connsiteX6" fmla="*/ 59635 w 467139"/>
              <a:gd name="connsiteY6" fmla="*/ 411304 h 1087164"/>
              <a:gd name="connsiteX7" fmla="*/ 49696 w 467139"/>
              <a:gd name="connsiteY7" fmla="*/ 480877 h 1087164"/>
              <a:gd name="connsiteX8" fmla="*/ 19878 w 467139"/>
              <a:gd name="connsiteY8" fmla="*/ 560391 h 1087164"/>
              <a:gd name="connsiteX9" fmla="*/ 0 w 467139"/>
              <a:gd name="connsiteY9" fmla="*/ 818808 h 1087164"/>
              <a:gd name="connsiteX10" fmla="*/ 19878 w 467139"/>
              <a:gd name="connsiteY10" fmla="*/ 997712 h 1087164"/>
              <a:gd name="connsiteX11" fmla="*/ 49696 w 467139"/>
              <a:gd name="connsiteY11" fmla="*/ 1037469 h 1087164"/>
              <a:gd name="connsiteX12" fmla="*/ 69574 w 467139"/>
              <a:gd name="connsiteY12" fmla="*/ 1067286 h 1087164"/>
              <a:gd name="connsiteX13" fmla="*/ 129209 w 467139"/>
              <a:gd name="connsiteY13" fmla="*/ 1087164 h 1087164"/>
              <a:gd name="connsiteX14" fmla="*/ 218661 w 467139"/>
              <a:gd name="connsiteY14" fmla="*/ 1077225 h 1087164"/>
              <a:gd name="connsiteX15" fmla="*/ 248478 w 467139"/>
              <a:gd name="connsiteY15" fmla="*/ 1057347 h 1087164"/>
              <a:gd name="connsiteX16" fmla="*/ 288235 w 467139"/>
              <a:gd name="connsiteY16" fmla="*/ 967895 h 1087164"/>
              <a:gd name="connsiteX17" fmla="*/ 318052 w 467139"/>
              <a:gd name="connsiteY17" fmla="*/ 888382 h 1087164"/>
              <a:gd name="connsiteX18" fmla="*/ 337930 w 467139"/>
              <a:gd name="connsiteY18" fmla="*/ 828747 h 1087164"/>
              <a:gd name="connsiteX19" fmla="*/ 357809 w 467139"/>
              <a:gd name="connsiteY19" fmla="*/ 709477 h 1087164"/>
              <a:gd name="connsiteX20" fmla="*/ 367748 w 467139"/>
              <a:gd name="connsiteY20" fmla="*/ 679660 h 1087164"/>
              <a:gd name="connsiteX21" fmla="*/ 387626 w 467139"/>
              <a:gd name="connsiteY21" fmla="*/ 500756 h 1087164"/>
              <a:gd name="connsiteX22" fmla="*/ 407504 w 467139"/>
              <a:gd name="connsiteY22" fmla="*/ 460999 h 1087164"/>
              <a:gd name="connsiteX23" fmla="*/ 427383 w 467139"/>
              <a:gd name="connsiteY23" fmla="*/ 401364 h 1087164"/>
              <a:gd name="connsiteX24" fmla="*/ 437322 w 467139"/>
              <a:gd name="connsiteY24" fmla="*/ 321851 h 1087164"/>
              <a:gd name="connsiteX25" fmla="*/ 447261 w 467139"/>
              <a:gd name="connsiteY25" fmla="*/ 292034 h 1087164"/>
              <a:gd name="connsiteX26" fmla="*/ 467139 w 467139"/>
              <a:gd name="connsiteY26" fmla="*/ 212521 h 1087164"/>
              <a:gd name="connsiteX27" fmla="*/ 407504 w 467139"/>
              <a:gd name="connsiteY27" fmla="*/ 23677 h 108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7139" h="1087164">
                <a:moveTo>
                  <a:pt x="407504" y="23677"/>
                </a:moveTo>
                <a:cubicBezTo>
                  <a:pt x="389282" y="-11110"/>
                  <a:pt x="375623" y="4789"/>
                  <a:pt x="357809" y="3799"/>
                </a:cubicBezTo>
                <a:cubicBezTo>
                  <a:pt x="242574" y="-2603"/>
                  <a:pt x="257384" y="-5452"/>
                  <a:pt x="198783" y="33617"/>
                </a:cubicBezTo>
                <a:cubicBezTo>
                  <a:pt x="153214" y="101968"/>
                  <a:pt x="166581" y="70586"/>
                  <a:pt x="149087" y="123069"/>
                </a:cubicBezTo>
                <a:cubicBezTo>
                  <a:pt x="133192" y="345596"/>
                  <a:pt x="155026" y="201672"/>
                  <a:pt x="129209" y="292034"/>
                </a:cubicBezTo>
                <a:cubicBezTo>
                  <a:pt x="125456" y="305169"/>
                  <a:pt x="125379" y="319573"/>
                  <a:pt x="119270" y="331791"/>
                </a:cubicBezTo>
                <a:cubicBezTo>
                  <a:pt x="96795" y="376741"/>
                  <a:pt x="87588" y="383349"/>
                  <a:pt x="59635" y="411304"/>
                </a:cubicBezTo>
                <a:cubicBezTo>
                  <a:pt x="56322" y="434495"/>
                  <a:pt x="56428" y="458439"/>
                  <a:pt x="49696" y="480877"/>
                </a:cubicBezTo>
                <a:cubicBezTo>
                  <a:pt x="10559" y="611330"/>
                  <a:pt x="46142" y="376543"/>
                  <a:pt x="19878" y="560391"/>
                </a:cubicBezTo>
                <a:cubicBezTo>
                  <a:pt x="6942" y="650941"/>
                  <a:pt x="5619" y="723281"/>
                  <a:pt x="0" y="818808"/>
                </a:cubicBezTo>
                <a:cubicBezTo>
                  <a:pt x="6626" y="878443"/>
                  <a:pt x="6580" y="939202"/>
                  <a:pt x="19878" y="997712"/>
                </a:cubicBezTo>
                <a:cubicBezTo>
                  <a:pt x="23549" y="1013866"/>
                  <a:pt x="40067" y="1023989"/>
                  <a:pt x="49696" y="1037469"/>
                </a:cubicBezTo>
                <a:cubicBezTo>
                  <a:pt x="56639" y="1047189"/>
                  <a:pt x="59444" y="1060955"/>
                  <a:pt x="69574" y="1067286"/>
                </a:cubicBezTo>
                <a:cubicBezTo>
                  <a:pt x="87343" y="1078391"/>
                  <a:pt x="129209" y="1087164"/>
                  <a:pt x="129209" y="1087164"/>
                </a:cubicBezTo>
                <a:cubicBezTo>
                  <a:pt x="159026" y="1083851"/>
                  <a:pt x="189556" y="1084501"/>
                  <a:pt x="218661" y="1077225"/>
                </a:cubicBezTo>
                <a:cubicBezTo>
                  <a:pt x="230250" y="1074328"/>
                  <a:pt x="243627" y="1068263"/>
                  <a:pt x="248478" y="1057347"/>
                </a:cubicBezTo>
                <a:cubicBezTo>
                  <a:pt x="294991" y="952692"/>
                  <a:pt x="221137" y="1012626"/>
                  <a:pt x="288235" y="967895"/>
                </a:cubicBezTo>
                <a:cubicBezTo>
                  <a:pt x="322828" y="916004"/>
                  <a:pt x="298212" y="961128"/>
                  <a:pt x="318052" y="888382"/>
                </a:cubicBezTo>
                <a:cubicBezTo>
                  <a:pt x="323565" y="868167"/>
                  <a:pt x="337930" y="828747"/>
                  <a:pt x="337930" y="828747"/>
                </a:cubicBezTo>
                <a:cubicBezTo>
                  <a:pt x="343539" y="789484"/>
                  <a:pt x="348121" y="748228"/>
                  <a:pt x="357809" y="709477"/>
                </a:cubicBezTo>
                <a:cubicBezTo>
                  <a:pt x="360350" y="699313"/>
                  <a:pt x="364435" y="689599"/>
                  <a:pt x="367748" y="679660"/>
                </a:cubicBezTo>
                <a:cubicBezTo>
                  <a:pt x="371957" y="616530"/>
                  <a:pt x="363289" y="557543"/>
                  <a:pt x="387626" y="500756"/>
                </a:cubicBezTo>
                <a:cubicBezTo>
                  <a:pt x="393462" y="487137"/>
                  <a:pt x="402001" y="474756"/>
                  <a:pt x="407504" y="460999"/>
                </a:cubicBezTo>
                <a:cubicBezTo>
                  <a:pt x="415286" y="441544"/>
                  <a:pt x="427383" y="401364"/>
                  <a:pt x="427383" y="401364"/>
                </a:cubicBezTo>
                <a:cubicBezTo>
                  <a:pt x="430696" y="374860"/>
                  <a:pt x="432544" y="348131"/>
                  <a:pt x="437322" y="321851"/>
                </a:cubicBezTo>
                <a:cubicBezTo>
                  <a:pt x="439196" y="311543"/>
                  <a:pt x="444720" y="302198"/>
                  <a:pt x="447261" y="292034"/>
                </a:cubicBezTo>
                <a:lnTo>
                  <a:pt x="467139" y="212521"/>
                </a:lnTo>
                <a:cubicBezTo>
                  <a:pt x="456708" y="14319"/>
                  <a:pt x="425726" y="58464"/>
                  <a:pt x="407504" y="23677"/>
                </a:cubicBezTo>
                <a:close/>
              </a:path>
            </a:pathLst>
          </a:custGeom>
          <a:solidFill>
            <a:srgbClr val="FF0000">
              <a:alpha val="39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01A7CA6F-A2CE-4B33-AB12-18625853C104}"/>
              </a:ext>
            </a:extLst>
          </p:cNvPr>
          <p:cNvSpPr txBox="1"/>
          <p:nvPr/>
        </p:nvSpPr>
        <p:spPr>
          <a:xfrm>
            <a:off x="2127865" y="6283310"/>
            <a:ext cx="248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area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settlements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–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Late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Iron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70" name="Pluszjel 17">
            <a:extLst>
              <a:ext uri="{FF2B5EF4-FFF2-40B4-BE49-F238E27FC236}">
                <a16:creationId xmlns:a16="http://schemas.microsoft.com/office/drawing/2014/main" id="{D9FE92BB-3688-49F2-AEF8-AF789B5EC078}"/>
              </a:ext>
            </a:extLst>
          </p:cNvPr>
          <p:cNvSpPr/>
          <p:nvPr/>
        </p:nvSpPr>
        <p:spPr>
          <a:xfrm>
            <a:off x="4720546" y="6380633"/>
            <a:ext cx="289905" cy="34003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7644384C-1FD7-42B5-92DB-F913860C9EA6}"/>
              </a:ext>
            </a:extLst>
          </p:cNvPr>
          <p:cNvSpPr txBox="1"/>
          <p:nvPr/>
        </p:nvSpPr>
        <p:spPr>
          <a:xfrm>
            <a:off x="5123693" y="6227486"/>
            <a:ext cx="32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separately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located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cemeteries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Early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Copper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–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Late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>
                <a:solidFill>
                  <a:schemeClr val="accent3">
                    <a:lumMod val="40000"/>
                    <a:lumOff val="60000"/>
                  </a:schemeClr>
                </a:solidFill>
              </a:rPr>
              <a:t>Bronze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pic>
        <p:nvPicPr>
          <p:cNvPr id="73" name="Tartalom helye 3">
            <a:extLst>
              <a:ext uri="{FF2B5EF4-FFF2-40B4-BE49-F238E27FC236}">
                <a16:creationId xmlns:a16="http://schemas.microsoft.com/office/drawing/2014/main" id="{A77821D6-E277-4F70-B1CE-B1F19D251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33" y="388125"/>
            <a:ext cx="4048909" cy="5232490"/>
          </a:xfrm>
          <a:prstGeom prst="rect">
            <a:avLst/>
          </a:prstGeom>
        </p:spPr>
      </p:pic>
      <p:sp>
        <p:nvSpPr>
          <p:cNvPr id="74" name="Szabadkézi sokszög 26">
            <a:extLst>
              <a:ext uri="{FF2B5EF4-FFF2-40B4-BE49-F238E27FC236}">
                <a16:creationId xmlns:a16="http://schemas.microsoft.com/office/drawing/2014/main" id="{A33316FA-F594-416C-B115-D30E9395AE2B}"/>
              </a:ext>
            </a:extLst>
          </p:cNvPr>
          <p:cNvSpPr/>
          <p:nvPr/>
        </p:nvSpPr>
        <p:spPr>
          <a:xfrm>
            <a:off x="5803253" y="4266010"/>
            <a:ext cx="306956" cy="954199"/>
          </a:xfrm>
          <a:custGeom>
            <a:avLst/>
            <a:gdLst>
              <a:gd name="connsiteX0" fmla="*/ 407504 w 467139"/>
              <a:gd name="connsiteY0" fmla="*/ 23677 h 1087164"/>
              <a:gd name="connsiteX1" fmla="*/ 357809 w 467139"/>
              <a:gd name="connsiteY1" fmla="*/ 3799 h 1087164"/>
              <a:gd name="connsiteX2" fmla="*/ 198783 w 467139"/>
              <a:gd name="connsiteY2" fmla="*/ 33617 h 1087164"/>
              <a:gd name="connsiteX3" fmla="*/ 149087 w 467139"/>
              <a:gd name="connsiteY3" fmla="*/ 123069 h 1087164"/>
              <a:gd name="connsiteX4" fmla="*/ 129209 w 467139"/>
              <a:gd name="connsiteY4" fmla="*/ 292034 h 1087164"/>
              <a:gd name="connsiteX5" fmla="*/ 119270 w 467139"/>
              <a:gd name="connsiteY5" fmla="*/ 331791 h 1087164"/>
              <a:gd name="connsiteX6" fmla="*/ 59635 w 467139"/>
              <a:gd name="connsiteY6" fmla="*/ 411304 h 1087164"/>
              <a:gd name="connsiteX7" fmla="*/ 49696 w 467139"/>
              <a:gd name="connsiteY7" fmla="*/ 480877 h 1087164"/>
              <a:gd name="connsiteX8" fmla="*/ 19878 w 467139"/>
              <a:gd name="connsiteY8" fmla="*/ 560391 h 1087164"/>
              <a:gd name="connsiteX9" fmla="*/ 0 w 467139"/>
              <a:gd name="connsiteY9" fmla="*/ 818808 h 1087164"/>
              <a:gd name="connsiteX10" fmla="*/ 19878 w 467139"/>
              <a:gd name="connsiteY10" fmla="*/ 997712 h 1087164"/>
              <a:gd name="connsiteX11" fmla="*/ 49696 w 467139"/>
              <a:gd name="connsiteY11" fmla="*/ 1037469 h 1087164"/>
              <a:gd name="connsiteX12" fmla="*/ 69574 w 467139"/>
              <a:gd name="connsiteY12" fmla="*/ 1067286 h 1087164"/>
              <a:gd name="connsiteX13" fmla="*/ 129209 w 467139"/>
              <a:gd name="connsiteY13" fmla="*/ 1087164 h 1087164"/>
              <a:gd name="connsiteX14" fmla="*/ 218661 w 467139"/>
              <a:gd name="connsiteY14" fmla="*/ 1077225 h 1087164"/>
              <a:gd name="connsiteX15" fmla="*/ 248478 w 467139"/>
              <a:gd name="connsiteY15" fmla="*/ 1057347 h 1087164"/>
              <a:gd name="connsiteX16" fmla="*/ 288235 w 467139"/>
              <a:gd name="connsiteY16" fmla="*/ 967895 h 1087164"/>
              <a:gd name="connsiteX17" fmla="*/ 318052 w 467139"/>
              <a:gd name="connsiteY17" fmla="*/ 888382 h 1087164"/>
              <a:gd name="connsiteX18" fmla="*/ 337930 w 467139"/>
              <a:gd name="connsiteY18" fmla="*/ 828747 h 1087164"/>
              <a:gd name="connsiteX19" fmla="*/ 357809 w 467139"/>
              <a:gd name="connsiteY19" fmla="*/ 709477 h 1087164"/>
              <a:gd name="connsiteX20" fmla="*/ 367748 w 467139"/>
              <a:gd name="connsiteY20" fmla="*/ 679660 h 1087164"/>
              <a:gd name="connsiteX21" fmla="*/ 387626 w 467139"/>
              <a:gd name="connsiteY21" fmla="*/ 500756 h 1087164"/>
              <a:gd name="connsiteX22" fmla="*/ 407504 w 467139"/>
              <a:gd name="connsiteY22" fmla="*/ 460999 h 1087164"/>
              <a:gd name="connsiteX23" fmla="*/ 427383 w 467139"/>
              <a:gd name="connsiteY23" fmla="*/ 401364 h 1087164"/>
              <a:gd name="connsiteX24" fmla="*/ 437322 w 467139"/>
              <a:gd name="connsiteY24" fmla="*/ 321851 h 1087164"/>
              <a:gd name="connsiteX25" fmla="*/ 447261 w 467139"/>
              <a:gd name="connsiteY25" fmla="*/ 292034 h 1087164"/>
              <a:gd name="connsiteX26" fmla="*/ 467139 w 467139"/>
              <a:gd name="connsiteY26" fmla="*/ 212521 h 1087164"/>
              <a:gd name="connsiteX27" fmla="*/ 407504 w 467139"/>
              <a:gd name="connsiteY27" fmla="*/ 23677 h 108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7139" h="1087164">
                <a:moveTo>
                  <a:pt x="407504" y="23677"/>
                </a:moveTo>
                <a:cubicBezTo>
                  <a:pt x="389282" y="-11110"/>
                  <a:pt x="375623" y="4789"/>
                  <a:pt x="357809" y="3799"/>
                </a:cubicBezTo>
                <a:cubicBezTo>
                  <a:pt x="242574" y="-2603"/>
                  <a:pt x="257384" y="-5452"/>
                  <a:pt x="198783" y="33617"/>
                </a:cubicBezTo>
                <a:cubicBezTo>
                  <a:pt x="153214" y="101968"/>
                  <a:pt x="166581" y="70586"/>
                  <a:pt x="149087" y="123069"/>
                </a:cubicBezTo>
                <a:cubicBezTo>
                  <a:pt x="133192" y="345596"/>
                  <a:pt x="155026" y="201672"/>
                  <a:pt x="129209" y="292034"/>
                </a:cubicBezTo>
                <a:cubicBezTo>
                  <a:pt x="125456" y="305169"/>
                  <a:pt x="125379" y="319573"/>
                  <a:pt x="119270" y="331791"/>
                </a:cubicBezTo>
                <a:cubicBezTo>
                  <a:pt x="96795" y="376741"/>
                  <a:pt x="87588" y="383349"/>
                  <a:pt x="59635" y="411304"/>
                </a:cubicBezTo>
                <a:cubicBezTo>
                  <a:pt x="56322" y="434495"/>
                  <a:pt x="56428" y="458439"/>
                  <a:pt x="49696" y="480877"/>
                </a:cubicBezTo>
                <a:cubicBezTo>
                  <a:pt x="10559" y="611330"/>
                  <a:pt x="46142" y="376543"/>
                  <a:pt x="19878" y="560391"/>
                </a:cubicBezTo>
                <a:cubicBezTo>
                  <a:pt x="6942" y="650941"/>
                  <a:pt x="5619" y="723281"/>
                  <a:pt x="0" y="818808"/>
                </a:cubicBezTo>
                <a:cubicBezTo>
                  <a:pt x="6626" y="878443"/>
                  <a:pt x="6580" y="939202"/>
                  <a:pt x="19878" y="997712"/>
                </a:cubicBezTo>
                <a:cubicBezTo>
                  <a:pt x="23549" y="1013866"/>
                  <a:pt x="40067" y="1023989"/>
                  <a:pt x="49696" y="1037469"/>
                </a:cubicBezTo>
                <a:cubicBezTo>
                  <a:pt x="56639" y="1047189"/>
                  <a:pt x="59444" y="1060955"/>
                  <a:pt x="69574" y="1067286"/>
                </a:cubicBezTo>
                <a:cubicBezTo>
                  <a:pt x="87343" y="1078391"/>
                  <a:pt x="129209" y="1087164"/>
                  <a:pt x="129209" y="1087164"/>
                </a:cubicBezTo>
                <a:cubicBezTo>
                  <a:pt x="159026" y="1083851"/>
                  <a:pt x="189556" y="1084501"/>
                  <a:pt x="218661" y="1077225"/>
                </a:cubicBezTo>
                <a:cubicBezTo>
                  <a:pt x="230250" y="1074328"/>
                  <a:pt x="243627" y="1068263"/>
                  <a:pt x="248478" y="1057347"/>
                </a:cubicBezTo>
                <a:cubicBezTo>
                  <a:pt x="294991" y="952692"/>
                  <a:pt x="221137" y="1012626"/>
                  <a:pt x="288235" y="967895"/>
                </a:cubicBezTo>
                <a:cubicBezTo>
                  <a:pt x="322828" y="916004"/>
                  <a:pt x="298212" y="961128"/>
                  <a:pt x="318052" y="888382"/>
                </a:cubicBezTo>
                <a:cubicBezTo>
                  <a:pt x="323565" y="868167"/>
                  <a:pt x="337930" y="828747"/>
                  <a:pt x="337930" y="828747"/>
                </a:cubicBezTo>
                <a:cubicBezTo>
                  <a:pt x="343539" y="789484"/>
                  <a:pt x="348121" y="748228"/>
                  <a:pt x="357809" y="709477"/>
                </a:cubicBezTo>
                <a:cubicBezTo>
                  <a:pt x="360350" y="699313"/>
                  <a:pt x="364435" y="689599"/>
                  <a:pt x="367748" y="679660"/>
                </a:cubicBezTo>
                <a:cubicBezTo>
                  <a:pt x="371957" y="616530"/>
                  <a:pt x="363289" y="557543"/>
                  <a:pt x="387626" y="500756"/>
                </a:cubicBezTo>
                <a:cubicBezTo>
                  <a:pt x="393462" y="487137"/>
                  <a:pt x="402001" y="474756"/>
                  <a:pt x="407504" y="460999"/>
                </a:cubicBezTo>
                <a:cubicBezTo>
                  <a:pt x="415286" y="441544"/>
                  <a:pt x="427383" y="401364"/>
                  <a:pt x="427383" y="401364"/>
                </a:cubicBezTo>
                <a:cubicBezTo>
                  <a:pt x="430696" y="374860"/>
                  <a:pt x="432544" y="348131"/>
                  <a:pt x="437322" y="321851"/>
                </a:cubicBezTo>
                <a:cubicBezTo>
                  <a:pt x="439196" y="311543"/>
                  <a:pt x="444720" y="302198"/>
                  <a:pt x="447261" y="292034"/>
                </a:cubicBezTo>
                <a:lnTo>
                  <a:pt x="467139" y="212521"/>
                </a:lnTo>
                <a:cubicBezTo>
                  <a:pt x="456708" y="14319"/>
                  <a:pt x="425726" y="58464"/>
                  <a:pt x="407504" y="23677"/>
                </a:cubicBezTo>
                <a:close/>
              </a:path>
            </a:pathLst>
          </a:custGeom>
          <a:solidFill>
            <a:srgbClr val="FF0000">
              <a:alpha val="39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5" name="Szabadkézi sokszög 27">
            <a:extLst>
              <a:ext uri="{FF2B5EF4-FFF2-40B4-BE49-F238E27FC236}">
                <a16:creationId xmlns:a16="http://schemas.microsoft.com/office/drawing/2014/main" id="{812B6F5F-DF62-41BB-AC1C-99AA9D4F9289}"/>
              </a:ext>
            </a:extLst>
          </p:cNvPr>
          <p:cNvSpPr/>
          <p:nvPr/>
        </p:nvSpPr>
        <p:spPr>
          <a:xfrm>
            <a:off x="6503279" y="2017974"/>
            <a:ext cx="267207" cy="894847"/>
          </a:xfrm>
          <a:custGeom>
            <a:avLst/>
            <a:gdLst>
              <a:gd name="connsiteX0" fmla="*/ 258417 w 362961"/>
              <a:gd name="connsiteY0" fmla="*/ 16988 h 1143054"/>
              <a:gd name="connsiteX1" fmla="*/ 208721 w 362961"/>
              <a:gd name="connsiteY1" fmla="*/ 106441 h 1143054"/>
              <a:gd name="connsiteX2" fmla="*/ 149087 w 362961"/>
              <a:gd name="connsiteY2" fmla="*/ 185954 h 1143054"/>
              <a:gd name="connsiteX3" fmla="*/ 89452 w 362961"/>
              <a:gd name="connsiteY3" fmla="*/ 305223 h 1143054"/>
              <a:gd name="connsiteX4" fmla="*/ 89452 w 362961"/>
              <a:gd name="connsiteY4" fmla="*/ 424493 h 1143054"/>
              <a:gd name="connsiteX5" fmla="*/ 79513 w 362961"/>
              <a:gd name="connsiteY5" fmla="*/ 553702 h 1143054"/>
              <a:gd name="connsiteX6" fmla="*/ 69573 w 362961"/>
              <a:gd name="connsiteY6" fmla="*/ 672971 h 1143054"/>
              <a:gd name="connsiteX7" fmla="*/ 49695 w 362961"/>
              <a:gd name="connsiteY7" fmla="*/ 822058 h 1143054"/>
              <a:gd name="connsiteX8" fmla="*/ 29817 w 362961"/>
              <a:gd name="connsiteY8" fmla="*/ 921449 h 1143054"/>
              <a:gd name="connsiteX9" fmla="*/ 0 w 362961"/>
              <a:gd name="connsiteY9" fmla="*/ 991023 h 1143054"/>
              <a:gd name="connsiteX10" fmla="*/ 29817 w 362961"/>
              <a:gd name="connsiteY10" fmla="*/ 1100354 h 1143054"/>
              <a:gd name="connsiteX11" fmla="*/ 119269 w 362961"/>
              <a:gd name="connsiteY11" fmla="*/ 1140110 h 1143054"/>
              <a:gd name="connsiteX12" fmla="*/ 178904 w 362961"/>
              <a:gd name="connsiteY12" fmla="*/ 1140110 h 1143054"/>
              <a:gd name="connsiteX13" fmla="*/ 218660 w 362961"/>
              <a:gd name="connsiteY13" fmla="*/ 1090415 h 1143054"/>
              <a:gd name="connsiteX14" fmla="*/ 208721 w 362961"/>
              <a:gd name="connsiteY14" fmla="*/ 991023 h 1143054"/>
              <a:gd name="connsiteX15" fmla="*/ 208721 w 362961"/>
              <a:gd name="connsiteY15" fmla="*/ 812119 h 1143054"/>
              <a:gd name="connsiteX16" fmla="*/ 228600 w 362961"/>
              <a:gd name="connsiteY16" fmla="*/ 692849 h 1143054"/>
              <a:gd name="connsiteX17" fmla="*/ 228600 w 362961"/>
              <a:gd name="connsiteY17" fmla="*/ 553702 h 1143054"/>
              <a:gd name="connsiteX18" fmla="*/ 268356 w 362961"/>
              <a:gd name="connsiteY18" fmla="*/ 384736 h 1143054"/>
              <a:gd name="connsiteX19" fmla="*/ 288234 w 362961"/>
              <a:gd name="connsiteY19" fmla="*/ 245588 h 1143054"/>
              <a:gd name="connsiteX20" fmla="*/ 357808 w 362961"/>
              <a:gd name="connsiteY20" fmla="*/ 156136 h 1143054"/>
              <a:gd name="connsiteX21" fmla="*/ 357808 w 362961"/>
              <a:gd name="connsiteY21" fmla="*/ 86562 h 1143054"/>
              <a:gd name="connsiteX22" fmla="*/ 357808 w 362961"/>
              <a:gd name="connsiteY22" fmla="*/ 7049 h 1143054"/>
              <a:gd name="connsiteX23" fmla="*/ 258417 w 362961"/>
              <a:gd name="connsiteY23" fmla="*/ 16988 h 11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2961" h="1143054">
                <a:moveTo>
                  <a:pt x="258417" y="16988"/>
                </a:moveTo>
                <a:cubicBezTo>
                  <a:pt x="233569" y="33553"/>
                  <a:pt x="226943" y="78280"/>
                  <a:pt x="208721" y="106441"/>
                </a:cubicBezTo>
                <a:cubicBezTo>
                  <a:pt x="190499" y="134602"/>
                  <a:pt x="168965" y="152824"/>
                  <a:pt x="149087" y="185954"/>
                </a:cubicBezTo>
                <a:cubicBezTo>
                  <a:pt x="129209" y="219084"/>
                  <a:pt x="99391" y="265467"/>
                  <a:pt x="89452" y="305223"/>
                </a:cubicBezTo>
                <a:cubicBezTo>
                  <a:pt x="79513" y="344980"/>
                  <a:pt x="91108" y="383080"/>
                  <a:pt x="89452" y="424493"/>
                </a:cubicBezTo>
                <a:cubicBezTo>
                  <a:pt x="87796" y="465906"/>
                  <a:pt x="82826" y="512289"/>
                  <a:pt x="79513" y="553702"/>
                </a:cubicBezTo>
                <a:cubicBezTo>
                  <a:pt x="76200" y="595115"/>
                  <a:pt x="74543" y="628245"/>
                  <a:pt x="69573" y="672971"/>
                </a:cubicBezTo>
                <a:cubicBezTo>
                  <a:pt x="64603" y="717697"/>
                  <a:pt x="56321" y="780645"/>
                  <a:pt x="49695" y="822058"/>
                </a:cubicBezTo>
                <a:cubicBezTo>
                  <a:pt x="43069" y="863471"/>
                  <a:pt x="38099" y="893288"/>
                  <a:pt x="29817" y="921449"/>
                </a:cubicBezTo>
                <a:cubicBezTo>
                  <a:pt x="21535" y="949610"/>
                  <a:pt x="0" y="961206"/>
                  <a:pt x="0" y="991023"/>
                </a:cubicBezTo>
                <a:cubicBezTo>
                  <a:pt x="0" y="1020840"/>
                  <a:pt x="9939" y="1075506"/>
                  <a:pt x="29817" y="1100354"/>
                </a:cubicBezTo>
                <a:cubicBezTo>
                  <a:pt x="49695" y="1125202"/>
                  <a:pt x="94421" y="1133484"/>
                  <a:pt x="119269" y="1140110"/>
                </a:cubicBezTo>
                <a:cubicBezTo>
                  <a:pt x="144117" y="1146736"/>
                  <a:pt x="178904" y="1140110"/>
                  <a:pt x="178904" y="1140110"/>
                </a:cubicBezTo>
                <a:cubicBezTo>
                  <a:pt x="195469" y="1131828"/>
                  <a:pt x="213691" y="1115263"/>
                  <a:pt x="218660" y="1090415"/>
                </a:cubicBezTo>
                <a:cubicBezTo>
                  <a:pt x="223629" y="1065567"/>
                  <a:pt x="210377" y="1037406"/>
                  <a:pt x="208721" y="991023"/>
                </a:cubicBezTo>
                <a:cubicBezTo>
                  <a:pt x="207065" y="944640"/>
                  <a:pt x="205408" y="861815"/>
                  <a:pt x="208721" y="812119"/>
                </a:cubicBezTo>
                <a:cubicBezTo>
                  <a:pt x="212034" y="762423"/>
                  <a:pt x="225287" y="735919"/>
                  <a:pt x="228600" y="692849"/>
                </a:cubicBezTo>
                <a:cubicBezTo>
                  <a:pt x="231913" y="649780"/>
                  <a:pt x="221974" y="605054"/>
                  <a:pt x="228600" y="553702"/>
                </a:cubicBezTo>
                <a:cubicBezTo>
                  <a:pt x="235226" y="502350"/>
                  <a:pt x="258417" y="436088"/>
                  <a:pt x="268356" y="384736"/>
                </a:cubicBezTo>
                <a:cubicBezTo>
                  <a:pt x="278295" y="333384"/>
                  <a:pt x="273325" y="283688"/>
                  <a:pt x="288234" y="245588"/>
                </a:cubicBezTo>
                <a:cubicBezTo>
                  <a:pt x="303143" y="207488"/>
                  <a:pt x="346212" y="182640"/>
                  <a:pt x="357808" y="156136"/>
                </a:cubicBezTo>
                <a:cubicBezTo>
                  <a:pt x="369404" y="129632"/>
                  <a:pt x="357808" y="86562"/>
                  <a:pt x="357808" y="86562"/>
                </a:cubicBezTo>
                <a:cubicBezTo>
                  <a:pt x="357808" y="61714"/>
                  <a:pt x="369404" y="20301"/>
                  <a:pt x="357808" y="7049"/>
                </a:cubicBezTo>
                <a:cubicBezTo>
                  <a:pt x="346212" y="-6203"/>
                  <a:pt x="283265" y="423"/>
                  <a:pt x="258417" y="16988"/>
                </a:cubicBezTo>
                <a:close/>
              </a:path>
            </a:pathLst>
          </a:custGeom>
          <a:solidFill>
            <a:srgbClr val="FF0000">
              <a:alpha val="39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Pluszjel 28">
            <a:extLst>
              <a:ext uri="{FF2B5EF4-FFF2-40B4-BE49-F238E27FC236}">
                <a16:creationId xmlns:a16="http://schemas.microsoft.com/office/drawing/2014/main" id="{923463D4-9DF7-4AF7-970A-BC32CA8EDF5D}"/>
              </a:ext>
            </a:extLst>
          </p:cNvPr>
          <p:cNvSpPr/>
          <p:nvPr/>
        </p:nvSpPr>
        <p:spPr>
          <a:xfrm>
            <a:off x="6011684" y="3984560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7" name="Pluszjel 29">
            <a:extLst>
              <a:ext uri="{FF2B5EF4-FFF2-40B4-BE49-F238E27FC236}">
                <a16:creationId xmlns:a16="http://schemas.microsoft.com/office/drawing/2014/main" id="{12F918F4-06B8-490F-BCCC-47B27C5EFEBB}"/>
              </a:ext>
            </a:extLst>
          </p:cNvPr>
          <p:cNvSpPr/>
          <p:nvPr/>
        </p:nvSpPr>
        <p:spPr>
          <a:xfrm>
            <a:off x="5985183" y="4110192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Pluszjel 30">
            <a:extLst>
              <a:ext uri="{FF2B5EF4-FFF2-40B4-BE49-F238E27FC236}">
                <a16:creationId xmlns:a16="http://schemas.microsoft.com/office/drawing/2014/main" id="{154BE4BC-3D91-4E44-9BD9-98A5B9709728}"/>
              </a:ext>
            </a:extLst>
          </p:cNvPr>
          <p:cNvSpPr/>
          <p:nvPr/>
        </p:nvSpPr>
        <p:spPr>
          <a:xfrm>
            <a:off x="5803253" y="4735614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Pluszjel 31">
            <a:extLst>
              <a:ext uri="{FF2B5EF4-FFF2-40B4-BE49-F238E27FC236}">
                <a16:creationId xmlns:a16="http://schemas.microsoft.com/office/drawing/2014/main" id="{F57DA685-28FC-4E4B-BE0E-7074E1ED6FE3}"/>
              </a:ext>
            </a:extLst>
          </p:cNvPr>
          <p:cNvSpPr/>
          <p:nvPr/>
        </p:nvSpPr>
        <p:spPr>
          <a:xfrm>
            <a:off x="6409816" y="2713568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0" name="Pluszjel 32">
            <a:extLst>
              <a:ext uri="{FF2B5EF4-FFF2-40B4-BE49-F238E27FC236}">
                <a16:creationId xmlns:a16="http://schemas.microsoft.com/office/drawing/2014/main" id="{ED5C4A72-D280-4494-8F39-5C1A1561EDF6}"/>
              </a:ext>
            </a:extLst>
          </p:cNvPr>
          <p:cNvSpPr/>
          <p:nvPr/>
        </p:nvSpPr>
        <p:spPr>
          <a:xfrm>
            <a:off x="6534842" y="2173258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Pluszjel 33">
            <a:extLst>
              <a:ext uri="{FF2B5EF4-FFF2-40B4-BE49-F238E27FC236}">
                <a16:creationId xmlns:a16="http://schemas.microsoft.com/office/drawing/2014/main" id="{B333503F-E2E8-406A-8849-CC61A9DA0E3E}"/>
              </a:ext>
            </a:extLst>
          </p:cNvPr>
          <p:cNvSpPr/>
          <p:nvPr/>
        </p:nvSpPr>
        <p:spPr>
          <a:xfrm>
            <a:off x="6621408" y="2095883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Pluszjel 34">
            <a:extLst>
              <a:ext uri="{FF2B5EF4-FFF2-40B4-BE49-F238E27FC236}">
                <a16:creationId xmlns:a16="http://schemas.microsoft.com/office/drawing/2014/main" id="{955CB2E0-E835-4ED4-A6BB-7D5044DEAAD5}"/>
              </a:ext>
            </a:extLst>
          </p:cNvPr>
          <p:cNvSpPr/>
          <p:nvPr/>
        </p:nvSpPr>
        <p:spPr>
          <a:xfrm>
            <a:off x="6746433" y="1862155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3" name="Pluszjel 35">
            <a:extLst>
              <a:ext uri="{FF2B5EF4-FFF2-40B4-BE49-F238E27FC236}">
                <a16:creationId xmlns:a16="http://schemas.microsoft.com/office/drawing/2014/main" id="{5F81BF86-3886-488A-9F6C-D27BB68E5C09}"/>
              </a:ext>
            </a:extLst>
          </p:cNvPr>
          <p:cNvSpPr/>
          <p:nvPr/>
        </p:nvSpPr>
        <p:spPr>
          <a:xfrm>
            <a:off x="6530773" y="2813194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4" name="Tartalom helye 3">
            <a:extLst>
              <a:ext uri="{FF2B5EF4-FFF2-40B4-BE49-F238E27FC236}">
                <a16:creationId xmlns:a16="http://schemas.microsoft.com/office/drawing/2014/main" id="{9ACC855F-F19B-46C1-8C43-2D16BB062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" y="388125"/>
            <a:ext cx="4030205" cy="5222308"/>
          </a:xfrm>
          <a:prstGeom prst="rect">
            <a:avLst/>
          </a:prstGeom>
        </p:spPr>
      </p:pic>
      <p:sp>
        <p:nvSpPr>
          <p:cNvPr id="85" name="Szabadkézi sokszög 37">
            <a:extLst>
              <a:ext uri="{FF2B5EF4-FFF2-40B4-BE49-F238E27FC236}">
                <a16:creationId xmlns:a16="http://schemas.microsoft.com/office/drawing/2014/main" id="{FB526723-8B8C-4900-93B2-AC2BABF7A925}"/>
              </a:ext>
            </a:extLst>
          </p:cNvPr>
          <p:cNvSpPr/>
          <p:nvPr/>
        </p:nvSpPr>
        <p:spPr>
          <a:xfrm>
            <a:off x="1624216" y="4266010"/>
            <a:ext cx="306956" cy="954199"/>
          </a:xfrm>
          <a:custGeom>
            <a:avLst/>
            <a:gdLst>
              <a:gd name="connsiteX0" fmla="*/ 407504 w 467139"/>
              <a:gd name="connsiteY0" fmla="*/ 23677 h 1087164"/>
              <a:gd name="connsiteX1" fmla="*/ 357809 w 467139"/>
              <a:gd name="connsiteY1" fmla="*/ 3799 h 1087164"/>
              <a:gd name="connsiteX2" fmla="*/ 198783 w 467139"/>
              <a:gd name="connsiteY2" fmla="*/ 33617 h 1087164"/>
              <a:gd name="connsiteX3" fmla="*/ 149087 w 467139"/>
              <a:gd name="connsiteY3" fmla="*/ 123069 h 1087164"/>
              <a:gd name="connsiteX4" fmla="*/ 129209 w 467139"/>
              <a:gd name="connsiteY4" fmla="*/ 292034 h 1087164"/>
              <a:gd name="connsiteX5" fmla="*/ 119270 w 467139"/>
              <a:gd name="connsiteY5" fmla="*/ 331791 h 1087164"/>
              <a:gd name="connsiteX6" fmla="*/ 59635 w 467139"/>
              <a:gd name="connsiteY6" fmla="*/ 411304 h 1087164"/>
              <a:gd name="connsiteX7" fmla="*/ 49696 w 467139"/>
              <a:gd name="connsiteY7" fmla="*/ 480877 h 1087164"/>
              <a:gd name="connsiteX8" fmla="*/ 19878 w 467139"/>
              <a:gd name="connsiteY8" fmla="*/ 560391 h 1087164"/>
              <a:gd name="connsiteX9" fmla="*/ 0 w 467139"/>
              <a:gd name="connsiteY9" fmla="*/ 818808 h 1087164"/>
              <a:gd name="connsiteX10" fmla="*/ 19878 w 467139"/>
              <a:gd name="connsiteY10" fmla="*/ 997712 h 1087164"/>
              <a:gd name="connsiteX11" fmla="*/ 49696 w 467139"/>
              <a:gd name="connsiteY11" fmla="*/ 1037469 h 1087164"/>
              <a:gd name="connsiteX12" fmla="*/ 69574 w 467139"/>
              <a:gd name="connsiteY12" fmla="*/ 1067286 h 1087164"/>
              <a:gd name="connsiteX13" fmla="*/ 129209 w 467139"/>
              <a:gd name="connsiteY13" fmla="*/ 1087164 h 1087164"/>
              <a:gd name="connsiteX14" fmla="*/ 218661 w 467139"/>
              <a:gd name="connsiteY14" fmla="*/ 1077225 h 1087164"/>
              <a:gd name="connsiteX15" fmla="*/ 248478 w 467139"/>
              <a:gd name="connsiteY15" fmla="*/ 1057347 h 1087164"/>
              <a:gd name="connsiteX16" fmla="*/ 288235 w 467139"/>
              <a:gd name="connsiteY16" fmla="*/ 967895 h 1087164"/>
              <a:gd name="connsiteX17" fmla="*/ 318052 w 467139"/>
              <a:gd name="connsiteY17" fmla="*/ 888382 h 1087164"/>
              <a:gd name="connsiteX18" fmla="*/ 337930 w 467139"/>
              <a:gd name="connsiteY18" fmla="*/ 828747 h 1087164"/>
              <a:gd name="connsiteX19" fmla="*/ 357809 w 467139"/>
              <a:gd name="connsiteY19" fmla="*/ 709477 h 1087164"/>
              <a:gd name="connsiteX20" fmla="*/ 367748 w 467139"/>
              <a:gd name="connsiteY20" fmla="*/ 679660 h 1087164"/>
              <a:gd name="connsiteX21" fmla="*/ 387626 w 467139"/>
              <a:gd name="connsiteY21" fmla="*/ 500756 h 1087164"/>
              <a:gd name="connsiteX22" fmla="*/ 407504 w 467139"/>
              <a:gd name="connsiteY22" fmla="*/ 460999 h 1087164"/>
              <a:gd name="connsiteX23" fmla="*/ 427383 w 467139"/>
              <a:gd name="connsiteY23" fmla="*/ 401364 h 1087164"/>
              <a:gd name="connsiteX24" fmla="*/ 437322 w 467139"/>
              <a:gd name="connsiteY24" fmla="*/ 321851 h 1087164"/>
              <a:gd name="connsiteX25" fmla="*/ 447261 w 467139"/>
              <a:gd name="connsiteY25" fmla="*/ 292034 h 1087164"/>
              <a:gd name="connsiteX26" fmla="*/ 467139 w 467139"/>
              <a:gd name="connsiteY26" fmla="*/ 212521 h 1087164"/>
              <a:gd name="connsiteX27" fmla="*/ 407504 w 467139"/>
              <a:gd name="connsiteY27" fmla="*/ 23677 h 108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7139" h="1087164">
                <a:moveTo>
                  <a:pt x="407504" y="23677"/>
                </a:moveTo>
                <a:cubicBezTo>
                  <a:pt x="389282" y="-11110"/>
                  <a:pt x="375623" y="4789"/>
                  <a:pt x="357809" y="3799"/>
                </a:cubicBezTo>
                <a:cubicBezTo>
                  <a:pt x="242574" y="-2603"/>
                  <a:pt x="257384" y="-5452"/>
                  <a:pt x="198783" y="33617"/>
                </a:cubicBezTo>
                <a:cubicBezTo>
                  <a:pt x="153214" y="101968"/>
                  <a:pt x="166581" y="70586"/>
                  <a:pt x="149087" y="123069"/>
                </a:cubicBezTo>
                <a:cubicBezTo>
                  <a:pt x="133192" y="345596"/>
                  <a:pt x="155026" y="201672"/>
                  <a:pt x="129209" y="292034"/>
                </a:cubicBezTo>
                <a:cubicBezTo>
                  <a:pt x="125456" y="305169"/>
                  <a:pt x="125379" y="319573"/>
                  <a:pt x="119270" y="331791"/>
                </a:cubicBezTo>
                <a:cubicBezTo>
                  <a:pt x="96795" y="376741"/>
                  <a:pt x="87588" y="383349"/>
                  <a:pt x="59635" y="411304"/>
                </a:cubicBezTo>
                <a:cubicBezTo>
                  <a:pt x="56322" y="434495"/>
                  <a:pt x="56428" y="458439"/>
                  <a:pt x="49696" y="480877"/>
                </a:cubicBezTo>
                <a:cubicBezTo>
                  <a:pt x="10559" y="611330"/>
                  <a:pt x="46142" y="376543"/>
                  <a:pt x="19878" y="560391"/>
                </a:cubicBezTo>
                <a:cubicBezTo>
                  <a:pt x="6942" y="650941"/>
                  <a:pt x="5619" y="723281"/>
                  <a:pt x="0" y="818808"/>
                </a:cubicBezTo>
                <a:cubicBezTo>
                  <a:pt x="6626" y="878443"/>
                  <a:pt x="6580" y="939202"/>
                  <a:pt x="19878" y="997712"/>
                </a:cubicBezTo>
                <a:cubicBezTo>
                  <a:pt x="23549" y="1013866"/>
                  <a:pt x="40067" y="1023989"/>
                  <a:pt x="49696" y="1037469"/>
                </a:cubicBezTo>
                <a:cubicBezTo>
                  <a:pt x="56639" y="1047189"/>
                  <a:pt x="59444" y="1060955"/>
                  <a:pt x="69574" y="1067286"/>
                </a:cubicBezTo>
                <a:cubicBezTo>
                  <a:pt x="87343" y="1078391"/>
                  <a:pt x="129209" y="1087164"/>
                  <a:pt x="129209" y="1087164"/>
                </a:cubicBezTo>
                <a:cubicBezTo>
                  <a:pt x="159026" y="1083851"/>
                  <a:pt x="189556" y="1084501"/>
                  <a:pt x="218661" y="1077225"/>
                </a:cubicBezTo>
                <a:cubicBezTo>
                  <a:pt x="230250" y="1074328"/>
                  <a:pt x="243627" y="1068263"/>
                  <a:pt x="248478" y="1057347"/>
                </a:cubicBezTo>
                <a:cubicBezTo>
                  <a:pt x="294991" y="952692"/>
                  <a:pt x="221137" y="1012626"/>
                  <a:pt x="288235" y="967895"/>
                </a:cubicBezTo>
                <a:cubicBezTo>
                  <a:pt x="322828" y="916004"/>
                  <a:pt x="298212" y="961128"/>
                  <a:pt x="318052" y="888382"/>
                </a:cubicBezTo>
                <a:cubicBezTo>
                  <a:pt x="323565" y="868167"/>
                  <a:pt x="337930" y="828747"/>
                  <a:pt x="337930" y="828747"/>
                </a:cubicBezTo>
                <a:cubicBezTo>
                  <a:pt x="343539" y="789484"/>
                  <a:pt x="348121" y="748228"/>
                  <a:pt x="357809" y="709477"/>
                </a:cubicBezTo>
                <a:cubicBezTo>
                  <a:pt x="360350" y="699313"/>
                  <a:pt x="364435" y="689599"/>
                  <a:pt x="367748" y="679660"/>
                </a:cubicBezTo>
                <a:cubicBezTo>
                  <a:pt x="371957" y="616530"/>
                  <a:pt x="363289" y="557543"/>
                  <a:pt x="387626" y="500756"/>
                </a:cubicBezTo>
                <a:cubicBezTo>
                  <a:pt x="393462" y="487137"/>
                  <a:pt x="402001" y="474756"/>
                  <a:pt x="407504" y="460999"/>
                </a:cubicBezTo>
                <a:cubicBezTo>
                  <a:pt x="415286" y="441544"/>
                  <a:pt x="427383" y="401364"/>
                  <a:pt x="427383" y="401364"/>
                </a:cubicBezTo>
                <a:cubicBezTo>
                  <a:pt x="430696" y="374860"/>
                  <a:pt x="432544" y="348131"/>
                  <a:pt x="437322" y="321851"/>
                </a:cubicBezTo>
                <a:cubicBezTo>
                  <a:pt x="439196" y="311543"/>
                  <a:pt x="444720" y="302198"/>
                  <a:pt x="447261" y="292034"/>
                </a:cubicBezTo>
                <a:lnTo>
                  <a:pt x="467139" y="212521"/>
                </a:lnTo>
                <a:cubicBezTo>
                  <a:pt x="456708" y="14319"/>
                  <a:pt x="425726" y="58464"/>
                  <a:pt x="407504" y="23677"/>
                </a:cubicBezTo>
                <a:close/>
              </a:path>
            </a:pathLst>
          </a:custGeom>
          <a:solidFill>
            <a:srgbClr val="FF0000">
              <a:alpha val="39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Szabadkézi sokszög 38">
            <a:extLst>
              <a:ext uri="{FF2B5EF4-FFF2-40B4-BE49-F238E27FC236}">
                <a16:creationId xmlns:a16="http://schemas.microsoft.com/office/drawing/2014/main" id="{D61E059C-4689-40B7-A3B6-3212268C57F8}"/>
              </a:ext>
            </a:extLst>
          </p:cNvPr>
          <p:cNvSpPr/>
          <p:nvPr/>
        </p:nvSpPr>
        <p:spPr>
          <a:xfrm>
            <a:off x="2372881" y="1833155"/>
            <a:ext cx="267207" cy="894847"/>
          </a:xfrm>
          <a:custGeom>
            <a:avLst/>
            <a:gdLst>
              <a:gd name="connsiteX0" fmla="*/ 258417 w 362961"/>
              <a:gd name="connsiteY0" fmla="*/ 16988 h 1143054"/>
              <a:gd name="connsiteX1" fmla="*/ 208721 w 362961"/>
              <a:gd name="connsiteY1" fmla="*/ 106441 h 1143054"/>
              <a:gd name="connsiteX2" fmla="*/ 149087 w 362961"/>
              <a:gd name="connsiteY2" fmla="*/ 185954 h 1143054"/>
              <a:gd name="connsiteX3" fmla="*/ 89452 w 362961"/>
              <a:gd name="connsiteY3" fmla="*/ 305223 h 1143054"/>
              <a:gd name="connsiteX4" fmla="*/ 89452 w 362961"/>
              <a:gd name="connsiteY4" fmla="*/ 424493 h 1143054"/>
              <a:gd name="connsiteX5" fmla="*/ 79513 w 362961"/>
              <a:gd name="connsiteY5" fmla="*/ 553702 h 1143054"/>
              <a:gd name="connsiteX6" fmla="*/ 69573 w 362961"/>
              <a:gd name="connsiteY6" fmla="*/ 672971 h 1143054"/>
              <a:gd name="connsiteX7" fmla="*/ 49695 w 362961"/>
              <a:gd name="connsiteY7" fmla="*/ 822058 h 1143054"/>
              <a:gd name="connsiteX8" fmla="*/ 29817 w 362961"/>
              <a:gd name="connsiteY8" fmla="*/ 921449 h 1143054"/>
              <a:gd name="connsiteX9" fmla="*/ 0 w 362961"/>
              <a:gd name="connsiteY9" fmla="*/ 991023 h 1143054"/>
              <a:gd name="connsiteX10" fmla="*/ 29817 w 362961"/>
              <a:gd name="connsiteY10" fmla="*/ 1100354 h 1143054"/>
              <a:gd name="connsiteX11" fmla="*/ 119269 w 362961"/>
              <a:gd name="connsiteY11" fmla="*/ 1140110 h 1143054"/>
              <a:gd name="connsiteX12" fmla="*/ 178904 w 362961"/>
              <a:gd name="connsiteY12" fmla="*/ 1140110 h 1143054"/>
              <a:gd name="connsiteX13" fmla="*/ 218660 w 362961"/>
              <a:gd name="connsiteY13" fmla="*/ 1090415 h 1143054"/>
              <a:gd name="connsiteX14" fmla="*/ 208721 w 362961"/>
              <a:gd name="connsiteY14" fmla="*/ 991023 h 1143054"/>
              <a:gd name="connsiteX15" fmla="*/ 208721 w 362961"/>
              <a:gd name="connsiteY15" fmla="*/ 812119 h 1143054"/>
              <a:gd name="connsiteX16" fmla="*/ 228600 w 362961"/>
              <a:gd name="connsiteY16" fmla="*/ 692849 h 1143054"/>
              <a:gd name="connsiteX17" fmla="*/ 228600 w 362961"/>
              <a:gd name="connsiteY17" fmla="*/ 553702 h 1143054"/>
              <a:gd name="connsiteX18" fmla="*/ 268356 w 362961"/>
              <a:gd name="connsiteY18" fmla="*/ 384736 h 1143054"/>
              <a:gd name="connsiteX19" fmla="*/ 288234 w 362961"/>
              <a:gd name="connsiteY19" fmla="*/ 245588 h 1143054"/>
              <a:gd name="connsiteX20" fmla="*/ 357808 w 362961"/>
              <a:gd name="connsiteY20" fmla="*/ 156136 h 1143054"/>
              <a:gd name="connsiteX21" fmla="*/ 357808 w 362961"/>
              <a:gd name="connsiteY21" fmla="*/ 86562 h 1143054"/>
              <a:gd name="connsiteX22" fmla="*/ 357808 w 362961"/>
              <a:gd name="connsiteY22" fmla="*/ 7049 h 1143054"/>
              <a:gd name="connsiteX23" fmla="*/ 258417 w 362961"/>
              <a:gd name="connsiteY23" fmla="*/ 16988 h 11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2961" h="1143054">
                <a:moveTo>
                  <a:pt x="258417" y="16988"/>
                </a:moveTo>
                <a:cubicBezTo>
                  <a:pt x="233569" y="33553"/>
                  <a:pt x="226943" y="78280"/>
                  <a:pt x="208721" y="106441"/>
                </a:cubicBezTo>
                <a:cubicBezTo>
                  <a:pt x="190499" y="134602"/>
                  <a:pt x="168965" y="152824"/>
                  <a:pt x="149087" y="185954"/>
                </a:cubicBezTo>
                <a:cubicBezTo>
                  <a:pt x="129209" y="219084"/>
                  <a:pt x="99391" y="265467"/>
                  <a:pt x="89452" y="305223"/>
                </a:cubicBezTo>
                <a:cubicBezTo>
                  <a:pt x="79513" y="344980"/>
                  <a:pt x="91108" y="383080"/>
                  <a:pt x="89452" y="424493"/>
                </a:cubicBezTo>
                <a:cubicBezTo>
                  <a:pt x="87796" y="465906"/>
                  <a:pt x="82826" y="512289"/>
                  <a:pt x="79513" y="553702"/>
                </a:cubicBezTo>
                <a:cubicBezTo>
                  <a:pt x="76200" y="595115"/>
                  <a:pt x="74543" y="628245"/>
                  <a:pt x="69573" y="672971"/>
                </a:cubicBezTo>
                <a:cubicBezTo>
                  <a:pt x="64603" y="717697"/>
                  <a:pt x="56321" y="780645"/>
                  <a:pt x="49695" y="822058"/>
                </a:cubicBezTo>
                <a:cubicBezTo>
                  <a:pt x="43069" y="863471"/>
                  <a:pt x="38099" y="893288"/>
                  <a:pt x="29817" y="921449"/>
                </a:cubicBezTo>
                <a:cubicBezTo>
                  <a:pt x="21535" y="949610"/>
                  <a:pt x="0" y="961206"/>
                  <a:pt x="0" y="991023"/>
                </a:cubicBezTo>
                <a:cubicBezTo>
                  <a:pt x="0" y="1020840"/>
                  <a:pt x="9939" y="1075506"/>
                  <a:pt x="29817" y="1100354"/>
                </a:cubicBezTo>
                <a:cubicBezTo>
                  <a:pt x="49695" y="1125202"/>
                  <a:pt x="94421" y="1133484"/>
                  <a:pt x="119269" y="1140110"/>
                </a:cubicBezTo>
                <a:cubicBezTo>
                  <a:pt x="144117" y="1146736"/>
                  <a:pt x="178904" y="1140110"/>
                  <a:pt x="178904" y="1140110"/>
                </a:cubicBezTo>
                <a:cubicBezTo>
                  <a:pt x="195469" y="1131828"/>
                  <a:pt x="213691" y="1115263"/>
                  <a:pt x="218660" y="1090415"/>
                </a:cubicBezTo>
                <a:cubicBezTo>
                  <a:pt x="223629" y="1065567"/>
                  <a:pt x="210377" y="1037406"/>
                  <a:pt x="208721" y="991023"/>
                </a:cubicBezTo>
                <a:cubicBezTo>
                  <a:pt x="207065" y="944640"/>
                  <a:pt x="205408" y="861815"/>
                  <a:pt x="208721" y="812119"/>
                </a:cubicBezTo>
                <a:cubicBezTo>
                  <a:pt x="212034" y="762423"/>
                  <a:pt x="225287" y="735919"/>
                  <a:pt x="228600" y="692849"/>
                </a:cubicBezTo>
                <a:cubicBezTo>
                  <a:pt x="231913" y="649780"/>
                  <a:pt x="221974" y="605054"/>
                  <a:pt x="228600" y="553702"/>
                </a:cubicBezTo>
                <a:cubicBezTo>
                  <a:pt x="235226" y="502350"/>
                  <a:pt x="258417" y="436088"/>
                  <a:pt x="268356" y="384736"/>
                </a:cubicBezTo>
                <a:cubicBezTo>
                  <a:pt x="278295" y="333384"/>
                  <a:pt x="273325" y="283688"/>
                  <a:pt x="288234" y="245588"/>
                </a:cubicBezTo>
                <a:cubicBezTo>
                  <a:pt x="303143" y="207488"/>
                  <a:pt x="346212" y="182640"/>
                  <a:pt x="357808" y="156136"/>
                </a:cubicBezTo>
                <a:cubicBezTo>
                  <a:pt x="369404" y="129632"/>
                  <a:pt x="357808" y="86562"/>
                  <a:pt x="357808" y="86562"/>
                </a:cubicBezTo>
                <a:cubicBezTo>
                  <a:pt x="357808" y="61714"/>
                  <a:pt x="369404" y="20301"/>
                  <a:pt x="357808" y="7049"/>
                </a:cubicBezTo>
                <a:cubicBezTo>
                  <a:pt x="346212" y="-6203"/>
                  <a:pt x="283265" y="423"/>
                  <a:pt x="258417" y="16988"/>
                </a:cubicBezTo>
                <a:close/>
              </a:path>
            </a:pathLst>
          </a:custGeom>
          <a:solidFill>
            <a:srgbClr val="FF0000">
              <a:alpha val="39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7" name="Pluszjel 39">
            <a:extLst>
              <a:ext uri="{FF2B5EF4-FFF2-40B4-BE49-F238E27FC236}">
                <a16:creationId xmlns:a16="http://schemas.microsoft.com/office/drawing/2014/main" id="{1A687A9D-5149-4764-AC1E-0A7CF621A1C1}"/>
              </a:ext>
            </a:extLst>
          </p:cNvPr>
          <p:cNvSpPr/>
          <p:nvPr/>
        </p:nvSpPr>
        <p:spPr>
          <a:xfrm>
            <a:off x="1832647" y="3984560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Pluszjel 40">
            <a:extLst>
              <a:ext uri="{FF2B5EF4-FFF2-40B4-BE49-F238E27FC236}">
                <a16:creationId xmlns:a16="http://schemas.microsoft.com/office/drawing/2014/main" id="{DEA7E7CF-76EE-440A-A64A-308733269C9F}"/>
              </a:ext>
            </a:extLst>
          </p:cNvPr>
          <p:cNvSpPr/>
          <p:nvPr/>
        </p:nvSpPr>
        <p:spPr>
          <a:xfrm>
            <a:off x="1806146" y="4110192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9" name="Pluszjel 41">
            <a:extLst>
              <a:ext uri="{FF2B5EF4-FFF2-40B4-BE49-F238E27FC236}">
                <a16:creationId xmlns:a16="http://schemas.microsoft.com/office/drawing/2014/main" id="{3CC56822-DC63-4242-AE5F-874607F2A806}"/>
              </a:ext>
            </a:extLst>
          </p:cNvPr>
          <p:cNvSpPr/>
          <p:nvPr/>
        </p:nvSpPr>
        <p:spPr>
          <a:xfrm>
            <a:off x="1624216" y="4735614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0" name="Pluszjel 42">
            <a:extLst>
              <a:ext uri="{FF2B5EF4-FFF2-40B4-BE49-F238E27FC236}">
                <a16:creationId xmlns:a16="http://schemas.microsoft.com/office/drawing/2014/main" id="{F628BC90-1E98-4B47-9010-23185464D8E6}"/>
              </a:ext>
            </a:extLst>
          </p:cNvPr>
          <p:cNvSpPr/>
          <p:nvPr/>
        </p:nvSpPr>
        <p:spPr>
          <a:xfrm>
            <a:off x="2279418" y="2528749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1" name="Pluszjel 43">
            <a:extLst>
              <a:ext uri="{FF2B5EF4-FFF2-40B4-BE49-F238E27FC236}">
                <a16:creationId xmlns:a16="http://schemas.microsoft.com/office/drawing/2014/main" id="{D20920C1-D748-4840-9902-F9023B07C7EE}"/>
              </a:ext>
            </a:extLst>
          </p:cNvPr>
          <p:cNvSpPr/>
          <p:nvPr/>
        </p:nvSpPr>
        <p:spPr>
          <a:xfrm>
            <a:off x="2404444" y="1988439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2" name="Pluszjel 44">
            <a:extLst>
              <a:ext uri="{FF2B5EF4-FFF2-40B4-BE49-F238E27FC236}">
                <a16:creationId xmlns:a16="http://schemas.microsoft.com/office/drawing/2014/main" id="{B6EE3953-747C-4C71-97AC-0D7A099CA7B7}"/>
              </a:ext>
            </a:extLst>
          </p:cNvPr>
          <p:cNvSpPr/>
          <p:nvPr/>
        </p:nvSpPr>
        <p:spPr>
          <a:xfrm>
            <a:off x="2491010" y="1911064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Pluszjel 45">
            <a:extLst>
              <a:ext uri="{FF2B5EF4-FFF2-40B4-BE49-F238E27FC236}">
                <a16:creationId xmlns:a16="http://schemas.microsoft.com/office/drawing/2014/main" id="{745263B9-C7B8-4E3B-849D-91FB8F395522}"/>
              </a:ext>
            </a:extLst>
          </p:cNvPr>
          <p:cNvSpPr/>
          <p:nvPr/>
        </p:nvSpPr>
        <p:spPr>
          <a:xfrm>
            <a:off x="2616035" y="1677336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4" name="Pluszjel 46">
            <a:extLst>
              <a:ext uri="{FF2B5EF4-FFF2-40B4-BE49-F238E27FC236}">
                <a16:creationId xmlns:a16="http://schemas.microsoft.com/office/drawing/2014/main" id="{FCD7D9E4-6F9C-4E4E-AFB0-F89E8CF3D01A}"/>
              </a:ext>
            </a:extLst>
          </p:cNvPr>
          <p:cNvSpPr/>
          <p:nvPr/>
        </p:nvSpPr>
        <p:spPr>
          <a:xfrm>
            <a:off x="2400375" y="2628375"/>
            <a:ext cx="125025" cy="15581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" name="Szövegdoboz 94">
            <a:extLst>
              <a:ext uri="{FF2B5EF4-FFF2-40B4-BE49-F238E27FC236}">
                <a16:creationId xmlns:a16="http://schemas.microsoft.com/office/drawing/2014/main" id="{2E18EA12-DAA7-4203-9B6E-9BD983EBDCB0}"/>
              </a:ext>
            </a:extLst>
          </p:cNvPr>
          <p:cNvSpPr txBox="1"/>
          <p:nvPr/>
        </p:nvSpPr>
        <p:spPr>
          <a:xfrm>
            <a:off x="427364" y="6283310"/>
            <a:ext cx="115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Legend: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6" name="Szövegdoboz 95">
            <a:extLst>
              <a:ext uri="{FF2B5EF4-FFF2-40B4-BE49-F238E27FC236}">
                <a16:creationId xmlns:a16="http://schemas.microsoft.com/office/drawing/2014/main" id="{1580EBEF-3F51-4A2A-BC58-10ED2C937470}"/>
              </a:ext>
            </a:extLst>
          </p:cNvPr>
          <p:cNvSpPr txBox="1"/>
          <p:nvPr/>
        </p:nvSpPr>
        <p:spPr>
          <a:xfrm>
            <a:off x="8546296" y="388125"/>
            <a:ext cx="343169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Maps represent the concentration of archaeological sites from Neolithic to Late Iron Age along the river.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If we look at the map on the left, it is apparent that the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settlement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concentrations are not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relat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to the present courses of the Danube’s tributaries.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If we look at the map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on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right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it becomes evident that the settlement concentrations are located around the mouth of Danube’s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former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natural tributaries.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" name="Szövegdoboz 103">
            <a:extLst>
              <a:ext uri="{FF2B5EF4-FFF2-40B4-BE49-F238E27FC236}">
                <a16:creationId xmlns:a16="http://schemas.microsoft.com/office/drawing/2014/main" id="{8553D0AD-1F52-411A-AFEA-61DE023C4499}"/>
              </a:ext>
            </a:extLst>
          </p:cNvPr>
          <p:cNvSpPr txBox="1"/>
          <p:nvPr/>
        </p:nvSpPr>
        <p:spPr>
          <a:xfrm>
            <a:off x="10934" y="5620615"/>
            <a:ext cx="413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Base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map: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Environmental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condition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today</a:t>
            </a:r>
            <a:endParaRPr lang="hu-HU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5" name="Szövegdoboz 104">
            <a:extLst>
              <a:ext uri="{FF2B5EF4-FFF2-40B4-BE49-F238E27FC236}">
                <a16:creationId xmlns:a16="http://schemas.microsoft.com/office/drawing/2014/main" id="{AE20C506-F207-4AB1-8B5E-551EB20C1AA7}"/>
              </a:ext>
            </a:extLst>
          </p:cNvPr>
          <p:cNvSpPr txBox="1"/>
          <p:nvPr/>
        </p:nvSpPr>
        <p:spPr>
          <a:xfrm>
            <a:off x="4222204" y="5603418"/>
            <a:ext cx="409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Base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map: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Reconstructed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environment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</a:p>
          <a:p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Middle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-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Middle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Ages</a:t>
            </a:r>
            <a:endParaRPr lang="en-GB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6" name="Cím 4">
            <a:extLst>
              <a:ext uri="{FF2B5EF4-FFF2-40B4-BE49-F238E27FC236}">
                <a16:creationId xmlns:a16="http://schemas.microsoft.com/office/drawing/2014/main" id="{ACD2B7DB-B010-42B4-848D-5435E4E0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2" y="5750"/>
            <a:ext cx="8971855" cy="442275"/>
          </a:xfrm>
          <a:solidFill>
            <a:srgbClr val="CDDADE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C</a:t>
            </a:r>
            <a:r>
              <a:rPr lang="en-US" sz="2800" b="1" dirty="0" err="1"/>
              <a:t>oncentrations</a:t>
            </a:r>
            <a:r>
              <a:rPr lang="en-US" sz="2800" b="1" dirty="0"/>
              <a:t> of archaeological sites </a:t>
            </a:r>
            <a:r>
              <a:rPr lang="hu-HU" sz="2800" b="1" dirty="0"/>
              <a:t>and </a:t>
            </a:r>
            <a:r>
              <a:rPr lang="hu-HU" sz="2800" b="1" dirty="0" err="1"/>
              <a:t>their</a:t>
            </a:r>
            <a:r>
              <a:rPr lang="hu-HU" sz="2800" b="1" dirty="0"/>
              <a:t> </a:t>
            </a:r>
            <a:r>
              <a:rPr lang="hu-HU" sz="2800" b="1" dirty="0" err="1"/>
              <a:t>environment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62382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009287" y="347827"/>
            <a:ext cx="8022479" cy="714702"/>
          </a:xfrm>
          <a:solidFill>
            <a:srgbClr val="CDDADE"/>
          </a:solidFill>
        </p:spPr>
        <p:txBody>
          <a:bodyPr>
            <a:normAutofit/>
          </a:bodyPr>
          <a:lstStyle/>
          <a:p>
            <a:pPr algn="ctr"/>
            <a:r>
              <a:rPr lang="hu-HU" sz="2800" b="1" dirty="0" err="1"/>
              <a:t>Conclusions</a:t>
            </a:r>
            <a:endParaRPr lang="en-GB" sz="28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1723" y="1062529"/>
            <a:ext cx="107607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anabranching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pattern of the Danube formed until the Early Holocene had a decisive effect on the later fluvial processes. The main tendency in floodplain development in the Holocene was the abandonment and aggradation of minor anabranch channels, bars and islands attached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each other or merged into the floodplain.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l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ocation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pattern of archaeological sites confirm that lateral migration of channel barely occurred. The floodplain evolution was predominantly affected by climate-induced fluvial processes (incision, aggradation) 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the main channels.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abandonment of the studied anabranch channel occurred in the Early Neolithic. Later the relict landform of the paleochannel was occupied by a shallow lake and streams.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human occupation of the higher parts of the floodplain was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given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since the Middle Neolithic. Occupation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was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mostly restricted to the periods with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favourable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fluvial, climatic, geomorphological conditions and lower flood risk. The environmental conditions and the feasibility of human occupation have to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be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stud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ied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separately at lower and higher parts of the floodplain.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prehistoric settlement concentrations are located around the mouth of Danube’s natural tributaries.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Human impact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greatly affected the hydrographical and environmental conditions.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 detailed reconstruction was made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mapped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for the Holocene floodplain development and the alluvial plain’s evolution.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0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45417" y="213611"/>
            <a:ext cx="765680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800" dirty="0"/>
              <a:t>Thank you for your attention!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10167EB-1181-4B0B-90FF-0D648CF1179E}"/>
              </a:ext>
            </a:extLst>
          </p:cNvPr>
          <p:cNvSpPr txBox="1"/>
          <p:nvPr/>
        </p:nvSpPr>
        <p:spPr>
          <a:xfrm>
            <a:off x="8394970" y="5953647"/>
            <a:ext cx="3570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contact</a:t>
            </a:r>
            <a:r>
              <a:rPr lang="hu-HU" dirty="0"/>
              <a:t>: </a:t>
            </a:r>
            <a:r>
              <a:rPr lang="fi-FI" dirty="0">
                <a:hlinkClick r:id="rId3"/>
              </a:rPr>
              <a:t>viczian.istvan@csfk.mta.hu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4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80848" y="147146"/>
            <a:ext cx="3108966" cy="714702"/>
          </a:xfrm>
          <a:solidFill>
            <a:srgbClr val="CDDADE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Study</a:t>
            </a:r>
            <a:r>
              <a:rPr lang="hu-HU" sz="2800" b="1" dirty="0"/>
              <a:t> </a:t>
            </a:r>
            <a:r>
              <a:rPr lang="en-US" sz="2800" b="1" dirty="0"/>
              <a:t>area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8" y="982719"/>
            <a:ext cx="3108966" cy="202387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71" y="147145"/>
            <a:ext cx="7731716" cy="6589985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 rot="1533430">
            <a:off x="6633033" y="684435"/>
            <a:ext cx="1382479" cy="2417517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Cím 4"/>
          <p:cNvSpPr txBox="1">
            <a:spLocks/>
          </p:cNvSpPr>
          <p:nvPr/>
        </p:nvSpPr>
        <p:spPr>
          <a:xfrm>
            <a:off x="480848" y="3132720"/>
            <a:ext cx="3108966" cy="714702"/>
          </a:xfrm>
          <a:prstGeom prst="rect">
            <a:avLst/>
          </a:prstGeom>
          <a:solidFill>
            <a:srgbClr val="CDDAD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Methods 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07005" y="3914794"/>
            <a:ext cx="3256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rchaeological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excavations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eomorpholog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y</a:t>
            </a:r>
          </a:p>
          <a:p>
            <a:pPr marL="285750" indent="-285750">
              <a:buFontTx/>
              <a:buChar char="-"/>
            </a:pP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Environmental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history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GIS,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georeferencing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old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maps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edimentological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analysis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grain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size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TOC, AL-P, CaCO</a:t>
            </a:r>
            <a:r>
              <a:rPr lang="hu-HU" baseline="-25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3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etc.)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XRD mineralogical analysis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OSL and radiocarbon dating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Malacology</a:t>
            </a:r>
          </a:p>
        </p:txBody>
      </p:sp>
      <p:sp>
        <p:nvSpPr>
          <p:cNvPr id="11" name="Ellipszis 10"/>
          <p:cNvSpPr/>
          <p:nvPr/>
        </p:nvSpPr>
        <p:spPr>
          <a:xfrm rot="1533430">
            <a:off x="3275440" y="87190"/>
            <a:ext cx="346071" cy="922846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 rot="1533430">
            <a:off x="1712973" y="1716788"/>
            <a:ext cx="187993" cy="20427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53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009287" y="347827"/>
            <a:ext cx="8022479" cy="714702"/>
          </a:xfrm>
          <a:solidFill>
            <a:srgbClr val="CDDADE"/>
          </a:solidFill>
        </p:spPr>
        <p:txBody>
          <a:bodyPr>
            <a:normAutofit/>
          </a:bodyPr>
          <a:lstStyle/>
          <a:p>
            <a:pPr algn="ctr"/>
            <a:r>
              <a:rPr lang="hu-HU" sz="2800" b="1" dirty="0" err="1"/>
              <a:t>Aims</a:t>
            </a:r>
            <a:r>
              <a:rPr lang="hu-HU" sz="2800" b="1" dirty="0"/>
              <a:t> and </a:t>
            </a:r>
            <a:r>
              <a:rPr lang="hu-HU" sz="2800" b="1" dirty="0" err="1"/>
              <a:t>objectives</a:t>
            </a:r>
            <a:endParaRPr lang="en-GB" sz="28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70012" y="1443841"/>
            <a:ext cx="106887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Reconstruct late Quaternary landscape evolution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that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affected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human-landscape interactions from the Neolithic to the present times.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Reconstruct the abandonment and the aggradation processes of an anabranch channel of the Danube. Reveal the alluvial plain's natural and human-induced environmental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fluvial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changes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Interpret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concentrations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or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pattern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archaeological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sites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or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individual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sites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 the context of the environmental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conditions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Reveal the history of floodplain development and the conditions that affect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human occupation along the river.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Study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he environmental conditions and the feasibility of human occupation separately at lower and higher parts of the floodplain. 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7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4F91EBCC-8381-4987-AF80-5C366B290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0" y="92592"/>
            <a:ext cx="2835126" cy="5451334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4E127810-6577-47FE-A0DD-401530EF85A5}"/>
              </a:ext>
            </a:extLst>
          </p:cNvPr>
          <p:cNvSpPr txBox="1"/>
          <p:nvPr/>
        </p:nvSpPr>
        <p:spPr>
          <a:xfrm>
            <a:off x="3269676" y="34498"/>
            <a:ext cx="8589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According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earlier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knowledge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 Early Holocene anabranch channel of the Danube existed in the 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Óbuda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Bay as it is shown in Fig. 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quite inaccurate (green area = floodplain). Our goal was to reveal the processes of channel abandonment and aggradation and reconstruct the environment along with it in each successive archaeological period.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excavations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subject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geoarchaeological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study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are situated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along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this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in and around the junction (to the north, Fig. 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.) and in the area of the 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Mocsárosdűlő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which is a moderate-sized swampy, waterlogged area refer to the existence of this former river channel (to the south).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BD837C2-B86D-42BA-A7EA-187305FC7307}"/>
              </a:ext>
            </a:extLst>
          </p:cNvPr>
          <p:cNvSpPr/>
          <p:nvPr/>
        </p:nvSpPr>
        <p:spPr>
          <a:xfrm rot="1533430">
            <a:off x="2337405" y="358876"/>
            <a:ext cx="524279" cy="753559"/>
          </a:xfrm>
          <a:prstGeom prst="ellipse">
            <a:avLst/>
          </a:prstGeom>
          <a:noFill/>
          <a:ln w="889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9CCDA1B-730B-4FF8-A5F5-A6DA03468266}"/>
              </a:ext>
            </a:extLst>
          </p:cNvPr>
          <p:cNvSpPr/>
          <p:nvPr/>
        </p:nvSpPr>
        <p:spPr>
          <a:xfrm rot="1533430">
            <a:off x="910434" y="2647426"/>
            <a:ext cx="524279" cy="753559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76D4BF0F-BF97-40ED-AABF-D9D588A4B7DF}"/>
              </a:ext>
            </a:extLst>
          </p:cNvPr>
          <p:cNvSpPr/>
          <p:nvPr/>
        </p:nvSpPr>
        <p:spPr>
          <a:xfrm rot="1533430">
            <a:off x="184295" y="5891212"/>
            <a:ext cx="221891" cy="303281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D6DB7092-D2EB-4E8B-85C3-7383715FE3DA}"/>
              </a:ext>
            </a:extLst>
          </p:cNvPr>
          <p:cNvSpPr/>
          <p:nvPr/>
        </p:nvSpPr>
        <p:spPr>
          <a:xfrm>
            <a:off x="405474" y="5786051"/>
            <a:ext cx="3032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studied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</a:t>
            </a:r>
            <a:r>
              <a:rPr lang="en-US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rchaeological</a:t>
            </a:r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excavations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at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Mocsárosdűlő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swamp</a:t>
            </a:r>
            <a:endParaRPr lang="hu-HU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E01E4935-1815-4ACC-BAAB-3E3FCF9EF104}"/>
              </a:ext>
            </a:extLst>
          </p:cNvPr>
          <p:cNvSpPr txBox="1"/>
          <p:nvPr/>
        </p:nvSpPr>
        <p:spPr>
          <a:xfrm>
            <a:off x="129730" y="5517602"/>
            <a:ext cx="4040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Fig</a:t>
            </a:r>
            <a:r>
              <a:rPr lang="hu-HU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2. </a:t>
            </a:r>
            <a:r>
              <a:rPr lang="hu-HU" sz="16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Geomorphological</a:t>
            </a:r>
            <a:r>
              <a:rPr lang="hu-HU" sz="1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map</a:t>
            </a:r>
            <a:r>
              <a:rPr lang="hu-HU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(Pécsi et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1980)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7" name="Kép 56">
            <a:extLst>
              <a:ext uri="{FF2B5EF4-FFF2-40B4-BE49-F238E27FC236}">
                <a16:creationId xmlns:a16="http://schemas.microsoft.com/office/drawing/2014/main" id="{8C9DA172-A644-46F1-ACBC-40E8F6E67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422" y="2619821"/>
            <a:ext cx="7334273" cy="41857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Ellipszis 58">
            <a:extLst>
              <a:ext uri="{FF2B5EF4-FFF2-40B4-BE49-F238E27FC236}">
                <a16:creationId xmlns:a16="http://schemas.microsoft.com/office/drawing/2014/main" id="{1FF45172-C9BC-41BA-9829-C0B5D4336EA2}"/>
              </a:ext>
            </a:extLst>
          </p:cNvPr>
          <p:cNvSpPr/>
          <p:nvPr/>
        </p:nvSpPr>
        <p:spPr>
          <a:xfrm rot="1533430">
            <a:off x="184295" y="6381762"/>
            <a:ext cx="221891" cy="303281"/>
          </a:xfrm>
          <a:prstGeom prst="ellipse">
            <a:avLst/>
          </a:prstGeom>
          <a:noFill/>
          <a:ln w="889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60" name="Téglalap 59">
            <a:extLst>
              <a:ext uri="{FF2B5EF4-FFF2-40B4-BE49-F238E27FC236}">
                <a16:creationId xmlns:a16="http://schemas.microsoft.com/office/drawing/2014/main" id="{C6432852-0683-46EC-936B-DA46491212DF}"/>
              </a:ext>
            </a:extLst>
          </p:cNvPr>
          <p:cNvSpPr/>
          <p:nvPr/>
        </p:nvSpPr>
        <p:spPr>
          <a:xfrm>
            <a:off x="405474" y="6264814"/>
            <a:ext cx="3037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studied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</a:t>
            </a:r>
            <a:r>
              <a:rPr lang="en-US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rchaeological</a:t>
            </a:r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excavations</a:t>
            </a:r>
            <a:endParaRPr lang="hu-HU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at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junction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area</a:t>
            </a:r>
            <a:endParaRPr lang="hu-HU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4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41603" y="200442"/>
            <a:ext cx="2803153" cy="714702"/>
          </a:xfrm>
          <a:solidFill>
            <a:srgbClr val="CDDADE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Mocsárosdűlő</a:t>
            </a:r>
            <a:r>
              <a:rPr lang="hu-HU" sz="2800" b="1" dirty="0"/>
              <a:t> </a:t>
            </a:r>
            <a:r>
              <a:rPr lang="hu-HU" sz="2800" b="1" dirty="0" err="1"/>
              <a:t>area</a:t>
            </a:r>
            <a:endParaRPr lang="en-GB" sz="28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C7081A7-927A-42CC-9C56-A7FB68D5C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61" t="9857" r="17575" b="2143"/>
          <a:stretch/>
        </p:blipFill>
        <p:spPr>
          <a:xfrm>
            <a:off x="274220" y="1103890"/>
            <a:ext cx="3308157" cy="4917531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E013C4F5-4AEA-4999-9477-F1499DF5DD61}"/>
              </a:ext>
            </a:extLst>
          </p:cNvPr>
          <p:cNvSpPr/>
          <p:nvPr/>
        </p:nvSpPr>
        <p:spPr>
          <a:xfrm>
            <a:off x="0" y="6122158"/>
            <a:ext cx="3748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Archive maps, aerial photos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etc.</a:t>
            </a:r>
          </a:p>
          <a:p>
            <a:pPr algn="ctr"/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georeferenced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in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ArcMap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1F08A6EC-0E97-4DFA-9AB3-668BDFF4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53" y="3606745"/>
            <a:ext cx="5695401" cy="32512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E22C4621-D2F5-4C91-9B93-821D5AA6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660" y="200442"/>
            <a:ext cx="6052220" cy="33620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79DECB7D-2A44-49C8-A382-5F47B2258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163" y="210914"/>
            <a:ext cx="2330671" cy="1748004"/>
          </a:xfrm>
          <a:prstGeom prst="rect">
            <a:avLst/>
          </a:prstGeom>
        </p:spPr>
      </p:pic>
      <p:sp>
        <p:nvSpPr>
          <p:cNvPr id="40" name="Téglalap 39">
            <a:extLst>
              <a:ext uri="{FF2B5EF4-FFF2-40B4-BE49-F238E27FC236}">
                <a16:creationId xmlns:a16="http://schemas.microsoft.com/office/drawing/2014/main" id="{0AF01017-BD09-41EE-AFB7-05694A1E2E37}"/>
              </a:ext>
            </a:extLst>
          </p:cNvPr>
          <p:cNvSpPr/>
          <p:nvPr/>
        </p:nvSpPr>
        <p:spPr>
          <a:xfrm>
            <a:off x="9789163" y="2003213"/>
            <a:ext cx="2330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Mocsárosdűlő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swamp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0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3C54BE32-EB71-4888-9F3B-34562D827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9" y="-16911"/>
            <a:ext cx="5324728" cy="6874911"/>
          </a:xfrm>
          <a:prstGeom prst="rect">
            <a:avLst/>
          </a:prstGeom>
          <a:solidFill>
            <a:srgbClr val="FF0000">
              <a:alpha val="53000"/>
            </a:srgbClr>
          </a:solidFill>
          <a:ln w="38100">
            <a:solidFill>
              <a:schemeClr val="bg1"/>
            </a:solidFill>
            <a:prstDash val="sysDot"/>
          </a:ln>
        </p:spPr>
      </p:pic>
      <p:sp>
        <p:nvSpPr>
          <p:cNvPr id="10" name="Szabadkézi sokszög 25">
            <a:extLst>
              <a:ext uri="{FF2B5EF4-FFF2-40B4-BE49-F238E27FC236}">
                <a16:creationId xmlns:a16="http://schemas.microsoft.com/office/drawing/2014/main" id="{98B41333-110F-4C29-AECB-4AA64B66A6C3}"/>
              </a:ext>
            </a:extLst>
          </p:cNvPr>
          <p:cNvSpPr/>
          <p:nvPr/>
        </p:nvSpPr>
        <p:spPr>
          <a:xfrm>
            <a:off x="2048755" y="5127663"/>
            <a:ext cx="416954" cy="1218869"/>
          </a:xfrm>
          <a:custGeom>
            <a:avLst/>
            <a:gdLst>
              <a:gd name="connsiteX0" fmla="*/ 407504 w 467139"/>
              <a:gd name="connsiteY0" fmla="*/ 23677 h 1087164"/>
              <a:gd name="connsiteX1" fmla="*/ 357809 w 467139"/>
              <a:gd name="connsiteY1" fmla="*/ 3799 h 1087164"/>
              <a:gd name="connsiteX2" fmla="*/ 198783 w 467139"/>
              <a:gd name="connsiteY2" fmla="*/ 33617 h 1087164"/>
              <a:gd name="connsiteX3" fmla="*/ 149087 w 467139"/>
              <a:gd name="connsiteY3" fmla="*/ 123069 h 1087164"/>
              <a:gd name="connsiteX4" fmla="*/ 129209 w 467139"/>
              <a:gd name="connsiteY4" fmla="*/ 292034 h 1087164"/>
              <a:gd name="connsiteX5" fmla="*/ 119270 w 467139"/>
              <a:gd name="connsiteY5" fmla="*/ 331791 h 1087164"/>
              <a:gd name="connsiteX6" fmla="*/ 59635 w 467139"/>
              <a:gd name="connsiteY6" fmla="*/ 411304 h 1087164"/>
              <a:gd name="connsiteX7" fmla="*/ 49696 w 467139"/>
              <a:gd name="connsiteY7" fmla="*/ 480877 h 1087164"/>
              <a:gd name="connsiteX8" fmla="*/ 19878 w 467139"/>
              <a:gd name="connsiteY8" fmla="*/ 560391 h 1087164"/>
              <a:gd name="connsiteX9" fmla="*/ 0 w 467139"/>
              <a:gd name="connsiteY9" fmla="*/ 818808 h 1087164"/>
              <a:gd name="connsiteX10" fmla="*/ 19878 w 467139"/>
              <a:gd name="connsiteY10" fmla="*/ 997712 h 1087164"/>
              <a:gd name="connsiteX11" fmla="*/ 49696 w 467139"/>
              <a:gd name="connsiteY11" fmla="*/ 1037469 h 1087164"/>
              <a:gd name="connsiteX12" fmla="*/ 69574 w 467139"/>
              <a:gd name="connsiteY12" fmla="*/ 1067286 h 1087164"/>
              <a:gd name="connsiteX13" fmla="*/ 129209 w 467139"/>
              <a:gd name="connsiteY13" fmla="*/ 1087164 h 1087164"/>
              <a:gd name="connsiteX14" fmla="*/ 218661 w 467139"/>
              <a:gd name="connsiteY14" fmla="*/ 1077225 h 1087164"/>
              <a:gd name="connsiteX15" fmla="*/ 248478 w 467139"/>
              <a:gd name="connsiteY15" fmla="*/ 1057347 h 1087164"/>
              <a:gd name="connsiteX16" fmla="*/ 288235 w 467139"/>
              <a:gd name="connsiteY16" fmla="*/ 967895 h 1087164"/>
              <a:gd name="connsiteX17" fmla="*/ 318052 w 467139"/>
              <a:gd name="connsiteY17" fmla="*/ 888382 h 1087164"/>
              <a:gd name="connsiteX18" fmla="*/ 337930 w 467139"/>
              <a:gd name="connsiteY18" fmla="*/ 828747 h 1087164"/>
              <a:gd name="connsiteX19" fmla="*/ 357809 w 467139"/>
              <a:gd name="connsiteY19" fmla="*/ 709477 h 1087164"/>
              <a:gd name="connsiteX20" fmla="*/ 367748 w 467139"/>
              <a:gd name="connsiteY20" fmla="*/ 679660 h 1087164"/>
              <a:gd name="connsiteX21" fmla="*/ 387626 w 467139"/>
              <a:gd name="connsiteY21" fmla="*/ 500756 h 1087164"/>
              <a:gd name="connsiteX22" fmla="*/ 407504 w 467139"/>
              <a:gd name="connsiteY22" fmla="*/ 460999 h 1087164"/>
              <a:gd name="connsiteX23" fmla="*/ 427383 w 467139"/>
              <a:gd name="connsiteY23" fmla="*/ 401364 h 1087164"/>
              <a:gd name="connsiteX24" fmla="*/ 437322 w 467139"/>
              <a:gd name="connsiteY24" fmla="*/ 321851 h 1087164"/>
              <a:gd name="connsiteX25" fmla="*/ 447261 w 467139"/>
              <a:gd name="connsiteY25" fmla="*/ 292034 h 1087164"/>
              <a:gd name="connsiteX26" fmla="*/ 467139 w 467139"/>
              <a:gd name="connsiteY26" fmla="*/ 212521 h 1087164"/>
              <a:gd name="connsiteX27" fmla="*/ 407504 w 467139"/>
              <a:gd name="connsiteY27" fmla="*/ 23677 h 108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7139" h="1087164">
                <a:moveTo>
                  <a:pt x="407504" y="23677"/>
                </a:moveTo>
                <a:cubicBezTo>
                  <a:pt x="389282" y="-11110"/>
                  <a:pt x="375623" y="4789"/>
                  <a:pt x="357809" y="3799"/>
                </a:cubicBezTo>
                <a:cubicBezTo>
                  <a:pt x="242574" y="-2603"/>
                  <a:pt x="257384" y="-5452"/>
                  <a:pt x="198783" y="33617"/>
                </a:cubicBezTo>
                <a:cubicBezTo>
                  <a:pt x="153214" y="101968"/>
                  <a:pt x="166581" y="70586"/>
                  <a:pt x="149087" y="123069"/>
                </a:cubicBezTo>
                <a:cubicBezTo>
                  <a:pt x="133192" y="345596"/>
                  <a:pt x="155026" y="201672"/>
                  <a:pt x="129209" y="292034"/>
                </a:cubicBezTo>
                <a:cubicBezTo>
                  <a:pt x="125456" y="305169"/>
                  <a:pt x="125379" y="319573"/>
                  <a:pt x="119270" y="331791"/>
                </a:cubicBezTo>
                <a:cubicBezTo>
                  <a:pt x="96795" y="376741"/>
                  <a:pt x="87588" y="383349"/>
                  <a:pt x="59635" y="411304"/>
                </a:cubicBezTo>
                <a:cubicBezTo>
                  <a:pt x="56322" y="434495"/>
                  <a:pt x="56428" y="458439"/>
                  <a:pt x="49696" y="480877"/>
                </a:cubicBezTo>
                <a:cubicBezTo>
                  <a:pt x="10559" y="611330"/>
                  <a:pt x="46142" y="376543"/>
                  <a:pt x="19878" y="560391"/>
                </a:cubicBezTo>
                <a:cubicBezTo>
                  <a:pt x="6942" y="650941"/>
                  <a:pt x="5619" y="723281"/>
                  <a:pt x="0" y="818808"/>
                </a:cubicBezTo>
                <a:cubicBezTo>
                  <a:pt x="6626" y="878443"/>
                  <a:pt x="6580" y="939202"/>
                  <a:pt x="19878" y="997712"/>
                </a:cubicBezTo>
                <a:cubicBezTo>
                  <a:pt x="23549" y="1013866"/>
                  <a:pt x="40067" y="1023989"/>
                  <a:pt x="49696" y="1037469"/>
                </a:cubicBezTo>
                <a:cubicBezTo>
                  <a:pt x="56639" y="1047189"/>
                  <a:pt x="59444" y="1060955"/>
                  <a:pt x="69574" y="1067286"/>
                </a:cubicBezTo>
                <a:cubicBezTo>
                  <a:pt x="87343" y="1078391"/>
                  <a:pt x="129209" y="1087164"/>
                  <a:pt x="129209" y="1087164"/>
                </a:cubicBezTo>
                <a:cubicBezTo>
                  <a:pt x="159026" y="1083851"/>
                  <a:pt x="189556" y="1084501"/>
                  <a:pt x="218661" y="1077225"/>
                </a:cubicBezTo>
                <a:cubicBezTo>
                  <a:pt x="230250" y="1074328"/>
                  <a:pt x="243627" y="1068263"/>
                  <a:pt x="248478" y="1057347"/>
                </a:cubicBezTo>
                <a:cubicBezTo>
                  <a:pt x="294991" y="952692"/>
                  <a:pt x="221137" y="1012626"/>
                  <a:pt x="288235" y="967895"/>
                </a:cubicBezTo>
                <a:cubicBezTo>
                  <a:pt x="322828" y="916004"/>
                  <a:pt x="298212" y="961128"/>
                  <a:pt x="318052" y="888382"/>
                </a:cubicBezTo>
                <a:cubicBezTo>
                  <a:pt x="323565" y="868167"/>
                  <a:pt x="337930" y="828747"/>
                  <a:pt x="337930" y="828747"/>
                </a:cubicBezTo>
                <a:cubicBezTo>
                  <a:pt x="343539" y="789484"/>
                  <a:pt x="348121" y="748228"/>
                  <a:pt x="357809" y="709477"/>
                </a:cubicBezTo>
                <a:cubicBezTo>
                  <a:pt x="360350" y="699313"/>
                  <a:pt x="364435" y="689599"/>
                  <a:pt x="367748" y="679660"/>
                </a:cubicBezTo>
                <a:cubicBezTo>
                  <a:pt x="371957" y="616530"/>
                  <a:pt x="363289" y="557543"/>
                  <a:pt x="387626" y="500756"/>
                </a:cubicBezTo>
                <a:cubicBezTo>
                  <a:pt x="393462" y="487137"/>
                  <a:pt x="402001" y="474756"/>
                  <a:pt x="407504" y="460999"/>
                </a:cubicBezTo>
                <a:cubicBezTo>
                  <a:pt x="415286" y="441544"/>
                  <a:pt x="427383" y="401364"/>
                  <a:pt x="427383" y="401364"/>
                </a:cubicBezTo>
                <a:cubicBezTo>
                  <a:pt x="430696" y="374860"/>
                  <a:pt x="432544" y="348131"/>
                  <a:pt x="437322" y="321851"/>
                </a:cubicBezTo>
                <a:cubicBezTo>
                  <a:pt x="439196" y="311543"/>
                  <a:pt x="444720" y="302198"/>
                  <a:pt x="447261" y="292034"/>
                </a:cubicBezTo>
                <a:lnTo>
                  <a:pt x="467139" y="212521"/>
                </a:lnTo>
                <a:cubicBezTo>
                  <a:pt x="456708" y="14319"/>
                  <a:pt x="425726" y="58464"/>
                  <a:pt x="407504" y="23677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 13">
            <a:extLst>
              <a:ext uri="{FF2B5EF4-FFF2-40B4-BE49-F238E27FC236}">
                <a16:creationId xmlns:a16="http://schemas.microsoft.com/office/drawing/2014/main" id="{17292C29-6957-4C11-89A2-845717D04C6A}"/>
              </a:ext>
            </a:extLst>
          </p:cNvPr>
          <p:cNvSpPr/>
          <p:nvPr/>
        </p:nvSpPr>
        <p:spPr>
          <a:xfrm>
            <a:off x="3012850" y="1908159"/>
            <a:ext cx="362961" cy="1143054"/>
          </a:xfrm>
          <a:custGeom>
            <a:avLst/>
            <a:gdLst>
              <a:gd name="connsiteX0" fmla="*/ 258417 w 362961"/>
              <a:gd name="connsiteY0" fmla="*/ 16988 h 1143054"/>
              <a:gd name="connsiteX1" fmla="*/ 208721 w 362961"/>
              <a:gd name="connsiteY1" fmla="*/ 106441 h 1143054"/>
              <a:gd name="connsiteX2" fmla="*/ 149087 w 362961"/>
              <a:gd name="connsiteY2" fmla="*/ 185954 h 1143054"/>
              <a:gd name="connsiteX3" fmla="*/ 89452 w 362961"/>
              <a:gd name="connsiteY3" fmla="*/ 305223 h 1143054"/>
              <a:gd name="connsiteX4" fmla="*/ 89452 w 362961"/>
              <a:gd name="connsiteY4" fmla="*/ 424493 h 1143054"/>
              <a:gd name="connsiteX5" fmla="*/ 79513 w 362961"/>
              <a:gd name="connsiteY5" fmla="*/ 553702 h 1143054"/>
              <a:gd name="connsiteX6" fmla="*/ 69573 w 362961"/>
              <a:gd name="connsiteY6" fmla="*/ 672971 h 1143054"/>
              <a:gd name="connsiteX7" fmla="*/ 49695 w 362961"/>
              <a:gd name="connsiteY7" fmla="*/ 822058 h 1143054"/>
              <a:gd name="connsiteX8" fmla="*/ 29817 w 362961"/>
              <a:gd name="connsiteY8" fmla="*/ 921449 h 1143054"/>
              <a:gd name="connsiteX9" fmla="*/ 0 w 362961"/>
              <a:gd name="connsiteY9" fmla="*/ 991023 h 1143054"/>
              <a:gd name="connsiteX10" fmla="*/ 29817 w 362961"/>
              <a:gd name="connsiteY10" fmla="*/ 1100354 h 1143054"/>
              <a:gd name="connsiteX11" fmla="*/ 119269 w 362961"/>
              <a:gd name="connsiteY11" fmla="*/ 1140110 h 1143054"/>
              <a:gd name="connsiteX12" fmla="*/ 178904 w 362961"/>
              <a:gd name="connsiteY12" fmla="*/ 1140110 h 1143054"/>
              <a:gd name="connsiteX13" fmla="*/ 218660 w 362961"/>
              <a:gd name="connsiteY13" fmla="*/ 1090415 h 1143054"/>
              <a:gd name="connsiteX14" fmla="*/ 208721 w 362961"/>
              <a:gd name="connsiteY14" fmla="*/ 991023 h 1143054"/>
              <a:gd name="connsiteX15" fmla="*/ 208721 w 362961"/>
              <a:gd name="connsiteY15" fmla="*/ 812119 h 1143054"/>
              <a:gd name="connsiteX16" fmla="*/ 228600 w 362961"/>
              <a:gd name="connsiteY16" fmla="*/ 692849 h 1143054"/>
              <a:gd name="connsiteX17" fmla="*/ 228600 w 362961"/>
              <a:gd name="connsiteY17" fmla="*/ 553702 h 1143054"/>
              <a:gd name="connsiteX18" fmla="*/ 268356 w 362961"/>
              <a:gd name="connsiteY18" fmla="*/ 384736 h 1143054"/>
              <a:gd name="connsiteX19" fmla="*/ 288234 w 362961"/>
              <a:gd name="connsiteY19" fmla="*/ 245588 h 1143054"/>
              <a:gd name="connsiteX20" fmla="*/ 357808 w 362961"/>
              <a:gd name="connsiteY20" fmla="*/ 156136 h 1143054"/>
              <a:gd name="connsiteX21" fmla="*/ 357808 w 362961"/>
              <a:gd name="connsiteY21" fmla="*/ 86562 h 1143054"/>
              <a:gd name="connsiteX22" fmla="*/ 357808 w 362961"/>
              <a:gd name="connsiteY22" fmla="*/ 7049 h 1143054"/>
              <a:gd name="connsiteX23" fmla="*/ 258417 w 362961"/>
              <a:gd name="connsiteY23" fmla="*/ 16988 h 11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2961" h="1143054">
                <a:moveTo>
                  <a:pt x="258417" y="16988"/>
                </a:moveTo>
                <a:cubicBezTo>
                  <a:pt x="233569" y="33553"/>
                  <a:pt x="226943" y="78280"/>
                  <a:pt x="208721" y="106441"/>
                </a:cubicBezTo>
                <a:cubicBezTo>
                  <a:pt x="190499" y="134602"/>
                  <a:pt x="168965" y="152824"/>
                  <a:pt x="149087" y="185954"/>
                </a:cubicBezTo>
                <a:cubicBezTo>
                  <a:pt x="129209" y="219084"/>
                  <a:pt x="99391" y="265467"/>
                  <a:pt x="89452" y="305223"/>
                </a:cubicBezTo>
                <a:cubicBezTo>
                  <a:pt x="79513" y="344980"/>
                  <a:pt x="91108" y="383080"/>
                  <a:pt x="89452" y="424493"/>
                </a:cubicBezTo>
                <a:cubicBezTo>
                  <a:pt x="87796" y="465906"/>
                  <a:pt x="82826" y="512289"/>
                  <a:pt x="79513" y="553702"/>
                </a:cubicBezTo>
                <a:cubicBezTo>
                  <a:pt x="76200" y="595115"/>
                  <a:pt x="74543" y="628245"/>
                  <a:pt x="69573" y="672971"/>
                </a:cubicBezTo>
                <a:cubicBezTo>
                  <a:pt x="64603" y="717697"/>
                  <a:pt x="56321" y="780645"/>
                  <a:pt x="49695" y="822058"/>
                </a:cubicBezTo>
                <a:cubicBezTo>
                  <a:pt x="43069" y="863471"/>
                  <a:pt x="38099" y="893288"/>
                  <a:pt x="29817" y="921449"/>
                </a:cubicBezTo>
                <a:cubicBezTo>
                  <a:pt x="21535" y="949610"/>
                  <a:pt x="0" y="961206"/>
                  <a:pt x="0" y="991023"/>
                </a:cubicBezTo>
                <a:cubicBezTo>
                  <a:pt x="0" y="1020840"/>
                  <a:pt x="9939" y="1075506"/>
                  <a:pt x="29817" y="1100354"/>
                </a:cubicBezTo>
                <a:cubicBezTo>
                  <a:pt x="49695" y="1125202"/>
                  <a:pt x="94421" y="1133484"/>
                  <a:pt x="119269" y="1140110"/>
                </a:cubicBezTo>
                <a:cubicBezTo>
                  <a:pt x="144117" y="1146736"/>
                  <a:pt x="178904" y="1140110"/>
                  <a:pt x="178904" y="1140110"/>
                </a:cubicBezTo>
                <a:cubicBezTo>
                  <a:pt x="195469" y="1131828"/>
                  <a:pt x="213691" y="1115263"/>
                  <a:pt x="218660" y="1090415"/>
                </a:cubicBezTo>
                <a:cubicBezTo>
                  <a:pt x="223629" y="1065567"/>
                  <a:pt x="210377" y="1037406"/>
                  <a:pt x="208721" y="991023"/>
                </a:cubicBezTo>
                <a:cubicBezTo>
                  <a:pt x="207065" y="944640"/>
                  <a:pt x="205408" y="861815"/>
                  <a:pt x="208721" y="812119"/>
                </a:cubicBezTo>
                <a:cubicBezTo>
                  <a:pt x="212034" y="762423"/>
                  <a:pt x="225287" y="735919"/>
                  <a:pt x="228600" y="692849"/>
                </a:cubicBezTo>
                <a:cubicBezTo>
                  <a:pt x="231913" y="649780"/>
                  <a:pt x="221974" y="605054"/>
                  <a:pt x="228600" y="553702"/>
                </a:cubicBezTo>
                <a:cubicBezTo>
                  <a:pt x="235226" y="502350"/>
                  <a:pt x="258417" y="436088"/>
                  <a:pt x="268356" y="384736"/>
                </a:cubicBezTo>
                <a:cubicBezTo>
                  <a:pt x="278295" y="333384"/>
                  <a:pt x="273325" y="283688"/>
                  <a:pt x="288234" y="245588"/>
                </a:cubicBezTo>
                <a:cubicBezTo>
                  <a:pt x="303143" y="207488"/>
                  <a:pt x="346212" y="182640"/>
                  <a:pt x="357808" y="156136"/>
                </a:cubicBezTo>
                <a:cubicBezTo>
                  <a:pt x="369404" y="129632"/>
                  <a:pt x="357808" y="86562"/>
                  <a:pt x="357808" y="86562"/>
                </a:cubicBezTo>
                <a:cubicBezTo>
                  <a:pt x="357808" y="61714"/>
                  <a:pt x="369404" y="20301"/>
                  <a:pt x="357808" y="7049"/>
                </a:cubicBezTo>
                <a:cubicBezTo>
                  <a:pt x="346212" y="-6203"/>
                  <a:pt x="283265" y="423"/>
                  <a:pt x="258417" y="16988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Pluszjel 1">
            <a:extLst>
              <a:ext uri="{FF2B5EF4-FFF2-40B4-BE49-F238E27FC236}">
                <a16:creationId xmlns:a16="http://schemas.microsoft.com/office/drawing/2014/main" id="{18ACA16B-AADA-4AB8-B4C4-ACE2A63AF0A0}"/>
              </a:ext>
            </a:extLst>
          </p:cNvPr>
          <p:cNvSpPr/>
          <p:nvPr/>
        </p:nvSpPr>
        <p:spPr>
          <a:xfrm>
            <a:off x="2331877" y="4768145"/>
            <a:ext cx="169828" cy="19903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Pluszjel 8">
            <a:extLst>
              <a:ext uri="{FF2B5EF4-FFF2-40B4-BE49-F238E27FC236}">
                <a16:creationId xmlns:a16="http://schemas.microsoft.com/office/drawing/2014/main" id="{87E6F7BA-76E8-40AD-B6B7-DFD9E4836EB5}"/>
              </a:ext>
            </a:extLst>
          </p:cNvPr>
          <p:cNvSpPr/>
          <p:nvPr/>
        </p:nvSpPr>
        <p:spPr>
          <a:xfrm>
            <a:off x="2295880" y="4928624"/>
            <a:ext cx="169828" cy="19903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Pluszjel 9">
            <a:extLst>
              <a:ext uri="{FF2B5EF4-FFF2-40B4-BE49-F238E27FC236}">
                <a16:creationId xmlns:a16="http://schemas.microsoft.com/office/drawing/2014/main" id="{8254D67E-159F-456E-B912-BC6B08950AC3}"/>
              </a:ext>
            </a:extLst>
          </p:cNvPr>
          <p:cNvSpPr/>
          <p:nvPr/>
        </p:nvSpPr>
        <p:spPr>
          <a:xfrm>
            <a:off x="2048754" y="5727522"/>
            <a:ext cx="169828" cy="19903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Pluszjel 10">
            <a:extLst>
              <a:ext uri="{FF2B5EF4-FFF2-40B4-BE49-F238E27FC236}">
                <a16:creationId xmlns:a16="http://schemas.microsoft.com/office/drawing/2014/main" id="{E260633A-AE6B-4BF5-AB63-8A3F57C7B95A}"/>
              </a:ext>
            </a:extLst>
          </p:cNvPr>
          <p:cNvSpPr/>
          <p:nvPr/>
        </p:nvSpPr>
        <p:spPr>
          <a:xfrm>
            <a:off x="2885895" y="2796693"/>
            <a:ext cx="169828" cy="19903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Pluszjel 11">
            <a:extLst>
              <a:ext uri="{FF2B5EF4-FFF2-40B4-BE49-F238E27FC236}">
                <a16:creationId xmlns:a16="http://schemas.microsoft.com/office/drawing/2014/main" id="{44211F28-B313-47A9-A57D-923804E4B8AE}"/>
              </a:ext>
            </a:extLst>
          </p:cNvPr>
          <p:cNvSpPr/>
          <p:nvPr/>
        </p:nvSpPr>
        <p:spPr>
          <a:xfrm>
            <a:off x="3055723" y="2106515"/>
            <a:ext cx="169828" cy="19903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Pluszjel 12">
            <a:extLst>
              <a:ext uri="{FF2B5EF4-FFF2-40B4-BE49-F238E27FC236}">
                <a16:creationId xmlns:a16="http://schemas.microsoft.com/office/drawing/2014/main" id="{236B13E0-6FCC-4DB4-85DF-95968F21432B}"/>
              </a:ext>
            </a:extLst>
          </p:cNvPr>
          <p:cNvSpPr/>
          <p:nvPr/>
        </p:nvSpPr>
        <p:spPr>
          <a:xfrm>
            <a:off x="3173310" y="2007678"/>
            <a:ext cx="169828" cy="19903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Pluszjel 14">
            <a:extLst>
              <a:ext uri="{FF2B5EF4-FFF2-40B4-BE49-F238E27FC236}">
                <a16:creationId xmlns:a16="http://schemas.microsoft.com/office/drawing/2014/main" id="{F51C895F-0F3A-411E-B628-B8F9EF1F9771}"/>
              </a:ext>
            </a:extLst>
          </p:cNvPr>
          <p:cNvSpPr/>
          <p:nvPr/>
        </p:nvSpPr>
        <p:spPr>
          <a:xfrm>
            <a:off x="3343138" y="1709120"/>
            <a:ext cx="169828" cy="19903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Pluszjel 15">
            <a:extLst>
              <a:ext uri="{FF2B5EF4-FFF2-40B4-BE49-F238E27FC236}">
                <a16:creationId xmlns:a16="http://schemas.microsoft.com/office/drawing/2014/main" id="{3AE02FF8-9A40-48D7-9DE3-787D7DD9CED5}"/>
              </a:ext>
            </a:extLst>
          </p:cNvPr>
          <p:cNvSpPr/>
          <p:nvPr/>
        </p:nvSpPr>
        <p:spPr>
          <a:xfrm>
            <a:off x="3050196" y="2923953"/>
            <a:ext cx="169828" cy="19903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abadkézi sokszög 16">
            <a:extLst>
              <a:ext uri="{FF2B5EF4-FFF2-40B4-BE49-F238E27FC236}">
                <a16:creationId xmlns:a16="http://schemas.microsoft.com/office/drawing/2014/main" id="{D5F67B13-12E5-4E78-AEBE-2BD38470ECB6}"/>
              </a:ext>
            </a:extLst>
          </p:cNvPr>
          <p:cNvSpPr/>
          <p:nvPr/>
        </p:nvSpPr>
        <p:spPr>
          <a:xfrm rot="20884889">
            <a:off x="5467565" y="5094293"/>
            <a:ext cx="452951" cy="1004339"/>
          </a:xfrm>
          <a:custGeom>
            <a:avLst/>
            <a:gdLst>
              <a:gd name="connsiteX0" fmla="*/ 407504 w 467139"/>
              <a:gd name="connsiteY0" fmla="*/ 23677 h 1087164"/>
              <a:gd name="connsiteX1" fmla="*/ 357809 w 467139"/>
              <a:gd name="connsiteY1" fmla="*/ 3799 h 1087164"/>
              <a:gd name="connsiteX2" fmla="*/ 198783 w 467139"/>
              <a:gd name="connsiteY2" fmla="*/ 33617 h 1087164"/>
              <a:gd name="connsiteX3" fmla="*/ 149087 w 467139"/>
              <a:gd name="connsiteY3" fmla="*/ 123069 h 1087164"/>
              <a:gd name="connsiteX4" fmla="*/ 129209 w 467139"/>
              <a:gd name="connsiteY4" fmla="*/ 292034 h 1087164"/>
              <a:gd name="connsiteX5" fmla="*/ 119270 w 467139"/>
              <a:gd name="connsiteY5" fmla="*/ 331791 h 1087164"/>
              <a:gd name="connsiteX6" fmla="*/ 59635 w 467139"/>
              <a:gd name="connsiteY6" fmla="*/ 411304 h 1087164"/>
              <a:gd name="connsiteX7" fmla="*/ 49696 w 467139"/>
              <a:gd name="connsiteY7" fmla="*/ 480877 h 1087164"/>
              <a:gd name="connsiteX8" fmla="*/ 19878 w 467139"/>
              <a:gd name="connsiteY8" fmla="*/ 560391 h 1087164"/>
              <a:gd name="connsiteX9" fmla="*/ 0 w 467139"/>
              <a:gd name="connsiteY9" fmla="*/ 818808 h 1087164"/>
              <a:gd name="connsiteX10" fmla="*/ 19878 w 467139"/>
              <a:gd name="connsiteY10" fmla="*/ 997712 h 1087164"/>
              <a:gd name="connsiteX11" fmla="*/ 49696 w 467139"/>
              <a:gd name="connsiteY11" fmla="*/ 1037469 h 1087164"/>
              <a:gd name="connsiteX12" fmla="*/ 69574 w 467139"/>
              <a:gd name="connsiteY12" fmla="*/ 1067286 h 1087164"/>
              <a:gd name="connsiteX13" fmla="*/ 129209 w 467139"/>
              <a:gd name="connsiteY13" fmla="*/ 1087164 h 1087164"/>
              <a:gd name="connsiteX14" fmla="*/ 218661 w 467139"/>
              <a:gd name="connsiteY14" fmla="*/ 1077225 h 1087164"/>
              <a:gd name="connsiteX15" fmla="*/ 248478 w 467139"/>
              <a:gd name="connsiteY15" fmla="*/ 1057347 h 1087164"/>
              <a:gd name="connsiteX16" fmla="*/ 288235 w 467139"/>
              <a:gd name="connsiteY16" fmla="*/ 967895 h 1087164"/>
              <a:gd name="connsiteX17" fmla="*/ 318052 w 467139"/>
              <a:gd name="connsiteY17" fmla="*/ 888382 h 1087164"/>
              <a:gd name="connsiteX18" fmla="*/ 337930 w 467139"/>
              <a:gd name="connsiteY18" fmla="*/ 828747 h 1087164"/>
              <a:gd name="connsiteX19" fmla="*/ 357809 w 467139"/>
              <a:gd name="connsiteY19" fmla="*/ 709477 h 1087164"/>
              <a:gd name="connsiteX20" fmla="*/ 367748 w 467139"/>
              <a:gd name="connsiteY20" fmla="*/ 679660 h 1087164"/>
              <a:gd name="connsiteX21" fmla="*/ 387626 w 467139"/>
              <a:gd name="connsiteY21" fmla="*/ 500756 h 1087164"/>
              <a:gd name="connsiteX22" fmla="*/ 407504 w 467139"/>
              <a:gd name="connsiteY22" fmla="*/ 460999 h 1087164"/>
              <a:gd name="connsiteX23" fmla="*/ 427383 w 467139"/>
              <a:gd name="connsiteY23" fmla="*/ 401364 h 1087164"/>
              <a:gd name="connsiteX24" fmla="*/ 437322 w 467139"/>
              <a:gd name="connsiteY24" fmla="*/ 321851 h 1087164"/>
              <a:gd name="connsiteX25" fmla="*/ 447261 w 467139"/>
              <a:gd name="connsiteY25" fmla="*/ 292034 h 1087164"/>
              <a:gd name="connsiteX26" fmla="*/ 467139 w 467139"/>
              <a:gd name="connsiteY26" fmla="*/ 212521 h 1087164"/>
              <a:gd name="connsiteX27" fmla="*/ 407504 w 467139"/>
              <a:gd name="connsiteY27" fmla="*/ 23677 h 108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7139" h="1087164">
                <a:moveTo>
                  <a:pt x="407504" y="23677"/>
                </a:moveTo>
                <a:cubicBezTo>
                  <a:pt x="389282" y="-11110"/>
                  <a:pt x="375623" y="4789"/>
                  <a:pt x="357809" y="3799"/>
                </a:cubicBezTo>
                <a:cubicBezTo>
                  <a:pt x="242574" y="-2603"/>
                  <a:pt x="257384" y="-5452"/>
                  <a:pt x="198783" y="33617"/>
                </a:cubicBezTo>
                <a:cubicBezTo>
                  <a:pt x="153214" y="101968"/>
                  <a:pt x="166581" y="70586"/>
                  <a:pt x="149087" y="123069"/>
                </a:cubicBezTo>
                <a:cubicBezTo>
                  <a:pt x="133192" y="345596"/>
                  <a:pt x="155026" y="201672"/>
                  <a:pt x="129209" y="292034"/>
                </a:cubicBezTo>
                <a:cubicBezTo>
                  <a:pt x="125456" y="305169"/>
                  <a:pt x="125379" y="319573"/>
                  <a:pt x="119270" y="331791"/>
                </a:cubicBezTo>
                <a:cubicBezTo>
                  <a:pt x="96795" y="376741"/>
                  <a:pt x="87588" y="383349"/>
                  <a:pt x="59635" y="411304"/>
                </a:cubicBezTo>
                <a:cubicBezTo>
                  <a:pt x="56322" y="434495"/>
                  <a:pt x="56428" y="458439"/>
                  <a:pt x="49696" y="480877"/>
                </a:cubicBezTo>
                <a:cubicBezTo>
                  <a:pt x="10559" y="611330"/>
                  <a:pt x="46142" y="376543"/>
                  <a:pt x="19878" y="560391"/>
                </a:cubicBezTo>
                <a:cubicBezTo>
                  <a:pt x="6942" y="650941"/>
                  <a:pt x="5619" y="723281"/>
                  <a:pt x="0" y="818808"/>
                </a:cubicBezTo>
                <a:cubicBezTo>
                  <a:pt x="6626" y="878443"/>
                  <a:pt x="6580" y="939202"/>
                  <a:pt x="19878" y="997712"/>
                </a:cubicBezTo>
                <a:cubicBezTo>
                  <a:pt x="23549" y="1013866"/>
                  <a:pt x="40067" y="1023989"/>
                  <a:pt x="49696" y="1037469"/>
                </a:cubicBezTo>
                <a:cubicBezTo>
                  <a:pt x="56639" y="1047189"/>
                  <a:pt x="59444" y="1060955"/>
                  <a:pt x="69574" y="1067286"/>
                </a:cubicBezTo>
                <a:cubicBezTo>
                  <a:pt x="87343" y="1078391"/>
                  <a:pt x="129209" y="1087164"/>
                  <a:pt x="129209" y="1087164"/>
                </a:cubicBezTo>
                <a:cubicBezTo>
                  <a:pt x="159026" y="1083851"/>
                  <a:pt x="189556" y="1084501"/>
                  <a:pt x="218661" y="1077225"/>
                </a:cubicBezTo>
                <a:cubicBezTo>
                  <a:pt x="230250" y="1074328"/>
                  <a:pt x="243627" y="1068263"/>
                  <a:pt x="248478" y="1057347"/>
                </a:cubicBezTo>
                <a:cubicBezTo>
                  <a:pt x="294991" y="952692"/>
                  <a:pt x="221137" y="1012626"/>
                  <a:pt x="288235" y="967895"/>
                </a:cubicBezTo>
                <a:cubicBezTo>
                  <a:pt x="322828" y="916004"/>
                  <a:pt x="298212" y="961128"/>
                  <a:pt x="318052" y="888382"/>
                </a:cubicBezTo>
                <a:cubicBezTo>
                  <a:pt x="323565" y="868167"/>
                  <a:pt x="337930" y="828747"/>
                  <a:pt x="337930" y="828747"/>
                </a:cubicBezTo>
                <a:cubicBezTo>
                  <a:pt x="343539" y="789484"/>
                  <a:pt x="348121" y="748228"/>
                  <a:pt x="357809" y="709477"/>
                </a:cubicBezTo>
                <a:cubicBezTo>
                  <a:pt x="360350" y="699313"/>
                  <a:pt x="364435" y="689599"/>
                  <a:pt x="367748" y="679660"/>
                </a:cubicBezTo>
                <a:cubicBezTo>
                  <a:pt x="371957" y="616530"/>
                  <a:pt x="363289" y="557543"/>
                  <a:pt x="387626" y="500756"/>
                </a:cubicBezTo>
                <a:cubicBezTo>
                  <a:pt x="393462" y="487137"/>
                  <a:pt x="402001" y="474756"/>
                  <a:pt x="407504" y="460999"/>
                </a:cubicBezTo>
                <a:cubicBezTo>
                  <a:pt x="415286" y="441544"/>
                  <a:pt x="427383" y="401364"/>
                  <a:pt x="427383" y="401364"/>
                </a:cubicBezTo>
                <a:cubicBezTo>
                  <a:pt x="430696" y="374860"/>
                  <a:pt x="432544" y="348131"/>
                  <a:pt x="437322" y="321851"/>
                </a:cubicBezTo>
                <a:cubicBezTo>
                  <a:pt x="439196" y="311543"/>
                  <a:pt x="444720" y="302198"/>
                  <a:pt x="447261" y="292034"/>
                </a:cubicBezTo>
                <a:lnTo>
                  <a:pt x="467139" y="212521"/>
                </a:lnTo>
                <a:cubicBezTo>
                  <a:pt x="456708" y="14319"/>
                  <a:pt x="425726" y="58464"/>
                  <a:pt x="407504" y="23677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28973C15-671E-4823-B7D9-721D310A6A36}"/>
              </a:ext>
            </a:extLst>
          </p:cNvPr>
          <p:cNvSpPr txBox="1"/>
          <p:nvPr/>
        </p:nvSpPr>
        <p:spPr>
          <a:xfrm>
            <a:off x="5939169" y="5156547"/>
            <a:ext cx="277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area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settlements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–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Late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Iron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22" name="Pluszjel 17">
            <a:extLst>
              <a:ext uri="{FF2B5EF4-FFF2-40B4-BE49-F238E27FC236}">
                <a16:creationId xmlns:a16="http://schemas.microsoft.com/office/drawing/2014/main" id="{445259E6-BACD-4C9F-A108-AD6C445B359B}"/>
              </a:ext>
            </a:extLst>
          </p:cNvPr>
          <p:cNvSpPr/>
          <p:nvPr/>
        </p:nvSpPr>
        <p:spPr>
          <a:xfrm>
            <a:off x="5478080" y="6303732"/>
            <a:ext cx="428416" cy="43339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FEED17C-EC2F-4504-BA69-228734D4FB24}"/>
              </a:ext>
            </a:extLst>
          </p:cNvPr>
          <p:cNvSpPr txBox="1"/>
          <p:nvPr/>
        </p:nvSpPr>
        <p:spPr>
          <a:xfrm>
            <a:off x="5939169" y="6099328"/>
            <a:ext cx="3656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separately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located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cemeteries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Early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Copper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–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Late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Bronze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4869D01A-1D4D-41A4-B852-8762C4397474}"/>
              </a:ext>
            </a:extLst>
          </p:cNvPr>
          <p:cNvSpPr txBox="1"/>
          <p:nvPr/>
        </p:nvSpPr>
        <p:spPr>
          <a:xfrm>
            <a:off x="5494293" y="2803703"/>
            <a:ext cx="2880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most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intense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concentrations of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prehistoric </a:t>
            </a:r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archaeological sites in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Óbuda-Békásmegyer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area</a:t>
            </a:r>
          </a:p>
        </p:txBody>
      </p:sp>
      <p:pic>
        <p:nvPicPr>
          <p:cNvPr id="25" name="Kép 24" descr="_DSC7026.jpg">
            <a:extLst>
              <a:ext uri="{FF2B5EF4-FFF2-40B4-BE49-F238E27FC236}">
                <a16:creationId xmlns:a16="http://schemas.microsoft.com/office/drawing/2014/main" id="{AB462910-6605-4872-BBB3-2384CD9B4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895" y="5154478"/>
            <a:ext cx="1421668" cy="143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289AB26A-3EBE-4CA6-AB59-9AC844214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866" y="40486"/>
            <a:ext cx="3410878" cy="267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A241A49F-DC49-43CF-9A78-DA08976CF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148" y="2772534"/>
            <a:ext cx="2983415" cy="197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AAA676C8-89EE-4DEB-AA9D-08BC4A119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080" y="211810"/>
            <a:ext cx="2936084" cy="219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Szövegdoboz 29">
            <a:extLst>
              <a:ext uri="{FF2B5EF4-FFF2-40B4-BE49-F238E27FC236}">
                <a16:creationId xmlns:a16="http://schemas.microsoft.com/office/drawing/2014/main" id="{132030DE-4144-4604-8A21-D12247FC833D}"/>
              </a:ext>
            </a:extLst>
          </p:cNvPr>
          <p:cNvSpPr txBox="1"/>
          <p:nvPr/>
        </p:nvSpPr>
        <p:spPr>
          <a:xfrm>
            <a:off x="5971360" y="4608212"/>
            <a:ext cx="233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Legend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4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9A810DE-6A43-44E4-BC30-CC5EE05A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51" y="431340"/>
            <a:ext cx="5175130" cy="4307736"/>
          </a:xfrm>
          <a:prstGeom prst="rect">
            <a:avLst/>
          </a:prstGeom>
        </p:spPr>
      </p:pic>
      <p:sp>
        <p:nvSpPr>
          <p:cNvPr id="16" name="Ellipszis 15">
            <a:extLst>
              <a:ext uri="{FF2B5EF4-FFF2-40B4-BE49-F238E27FC236}">
                <a16:creationId xmlns:a16="http://schemas.microsoft.com/office/drawing/2014/main" id="{B20A104A-A6A9-4603-9321-88EA5EA9E52D}"/>
              </a:ext>
            </a:extLst>
          </p:cNvPr>
          <p:cNvSpPr/>
          <p:nvPr/>
        </p:nvSpPr>
        <p:spPr>
          <a:xfrm rot="1533430">
            <a:off x="471302" y="6103973"/>
            <a:ext cx="221891" cy="303281"/>
          </a:xfrm>
          <a:prstGeom prst="ellipse">
            <a:avLst/>
          </a:prstGeom>
          <a:noFill/>
          <a:ln w="889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68C738AA-55B3-450A-B9F8-6AB986B8E445}"/>
              </a:ext>
            </a:extLst>
          </p:cNvPr>
          <p:cNvSpPr/>
          <p:nvPr/>
        </p:nvSpPr>
        <p:spPr>
          <a:xfrm>
            <a:off x="747758" y="6083762"/>
            <a:ext cx="4421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studied</a:t>
            </a:r>
            <a:r>
              <a:rPr lang="hu-H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</a:t>
            </a:r>
            <a:r>
              <a:rPr lang="en-US" sz="14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rchaeological</a:t>
            </a:r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excavations</a:t>
            </a:r>
            <a:endParaRPr lang="hu-HU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B8E96870-8F9B-4162-AD1E-ED702C91B115}"/>
              </a:ext>
            </a:extLst>
          </p:cNvPr>
          <p:cNvSpPr/>
          <p:nvPr/>
        </p:nvSpPr>
        <p:spPr>
          <a:xfrm rot="1533430">
            <a:off x="3394862" y="1071754"/>
            <a:ext cx="700855" cy="1195775"/>
          </a:xfrm>
          <a:prstGeom prst="ellipse">
            <a:avLst/>
          </a:prstGeom>
          <a:noFill/>
          <a:ln w="889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726AA3B8-957D-4056-BD41-46B4D1C23A85}"/>
              </a:ext>
            </a:extLst>
          </p:cNvPr>
          <p:cNvSpPr/>
          <p:nvPr/>
        </p:nvSpPr>
        <p:spPr>
          <a:xfrm rot="1533430">
            <a:off x="3270373" y="3134470"/>
            <a:ext cx="570337" cy="589056"/>
          </a:xfrm>
          <a:prstGeom prst="ellipse">
            <a:avLst/>
          </a:prstGeom>
          <a:noFill/>
          <a:ln w="889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442CE575-D17B-4706-B578-D3395632E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96" y="435099"/>
            <a:ext cx="6309132" cy="4307736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726F1A04-A7EF-40F4-AB09-C6212C2721F0}"/>
              </a:ext>
            </a:extLst>
          </p:cNvPr>
          <p:cNvSpPr txBox="1"/>
          <p:nvPr/>
        </p:nvSpPr>
        <p:spPr>
          <a:xfrm>
            <a:off x="382480" y="4823338"/>
            <a:ext cx="5373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Fragment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sheets of the Danube 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Mappation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(1830-1840) showing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Csillaghegy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stream</a:t>
            </a:r>
            <a:endParaRPr lang="hu-H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Duna. - No. 126/1-1757. Duna-</a:t>
            </a:r>
            <a:r>
              <a:rPr lang="hu-HU" sz="1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mappáció</a:t>
            </a:r>
            <a:r>
              <a:rPr lang="hu-HU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hu-HU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[S 80 - Duna. - No. 126/1018-1019.]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BDC2BBE-AE45-426D-91A1-C7DA07D3C6D4}"/>
              </a:ext>
            </a:extLst>
          </p:cNvPr>
          <p:cNvSpPr txBox="1"/>
          <p:nvPr/>
        </p:nvSpPr>
        <p:spPr>
          <a:xfrm>
            <a:off x="5757995" y="4832373"/>
            <a:ext cx="630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Fragment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geomorphological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map of Budapest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depicting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studied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excavations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hu-HU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Pécsi </a:t>
            </a:r>
            <a:r>
              <a:rPr lang="hu-HU" sz="1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et</a:t>
            </a:r>
            <a:r>
              <a:rPr lang="hu-HU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</a:t>
            </a:r>
            <a:r>
              <a:rPr lang="hu-HU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1980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64392BCE-E61B-4F44-95F7-FAAC5D2544F0}"/>
              </a:ext>
            </a:extLst>
          </p:cNvPr>
          <p:cNvSpPr txBox="1"/>
          <p:nvPr/>
        </p:nvSpPr>
        <p:spPr>
          <a:xfrm>
            <a:off x="4014292" y="5490463"/>
            <a:ext cx="7903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Through time the relict form of the Danube’s paleochannel was occupied by streams, draining surface water, groundwater and abundant karstic springs. Today the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Csillaghegy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stream which flows into the Danube to the northeast is mainly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canalised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into a subsurface pipeline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 </a:t>
            </a:r>
            <a:endParaRPr lang="en-GB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24872" y="200442"/>
            <a:ext cx="3046345" cy="714702"/>
          </a:xfrm>
          <a:solidFill>
            <a:srgbClr val="CDDADE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Junction</a:t>
            </a:r>
            <a:r>
              <a:rPr lang="hu-HU" sz="2800" b="1" dirty="0"/>
              <a:t> </a:t>
            </a:r>
            <a:r>
              <a:rPr lang="hu-HU" sz="2800" b="1" dirty="0" err="1"/>
              <a:t>area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464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9A810DE-6A43-44E4-BC30-CC5EE05A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6522" y="-32778"/>
            <a:ext cx="8195945" cy="682223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CF50622-EF04-466F-93D4-E29D8163E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728" y="3739664"/>
            <a:ext cx="4013763" cy="239036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87EACA4-2A10-4DC7-9242-EC419F820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70" y="3075659"/>
            <a:ext cx="3533578" cy="239036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AD6AC4A-B8CF-4BBB-8731-2C79D77705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374" y="1542004"/>
            <a:ext cx="3208340" cy="2390362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43FE28FF-6F57-456D-B02E-39E51B3AEF83}"/>
              </a:ext>
            </a:extLst>
          </p:cNvPr>
          <p:cNvSpPr/>
          <p:nvPr/>
        </p:nvSpPr>
        <p:spPr>
          <a:xfrm>
            <a:off x="10620922" y="3916996"/>
            <a:ext cx="652743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u-HU" dirty="0"/>
              <a:t>1841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40506538-0441-43C2-AA69-3FA3EC38B95F}"/>
              </a:ext>
            </a:extLst>
          </p:cNvPr>
          <p:cNvSpPr/>
          <p:nvPr/>
        </p:nvSpPr>
        <p:spPr>
          <a:xfrm>
            <a:off x="6193971" y="1553213"/>
            <a:ext cx="652743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u-HU" dirty="0"/>
              <a:t>1825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5400815-C7D0-45D3-85E1-A8F26DEE29DF}"/>
              </a:ext>
            </a:extLst>
          </p:cNvPr>
          <p:cNvSpPr/>
          <p:nvPr/>
        </p:nvSpPr>
        <p:spPr>
          <a:xfrm>
            <a:off x="460315" y="3164406"/>
            <a:ext cx="652743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u-HU" dirty="0"/>
              <a:t>1857</a:t>
            </a: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24872" y="200442"/>
            <a:ext cx="3046345" cy="714702"/>
          </a:xfrm>
          <a:solidFill>
            <a:srgbClr val="CDDADE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Junction</a:t>
            </a:r>
            <a:r>
              <a:rPr lang="hu-HU" sz="2800" b="1" dirty="0"/>
              <a:t> </a:t>
            </a:r>
            <a:r>
              <a:rPr lang="hu-HU" sz="2800" b="1" dirty="0" err="1"/>
              <a:t>area</a:t>
            </a:r>
            <a:endParaRPr lang="en-GB" sz="2800" b="1" dirty="0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DF7DEFEB-9E9E-43B7-BCFE-26482E78221F}"/>
              </a:ext>
            </a:extLst>
          </p:cNvPr>
          <p:cNvSpPr/>
          <p:nvPr/>
        </p:nvSpPr>
        <p:spPr>
          <a:xfrm>
            <a:off x="4232625" y="63928"/>
            <a:ext cx="1113190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u-HU" dirty="0" err="1"/>
              <a:t>year</a:t>
            </a:r>
            <a:r>
              <a:rPr lang="hu-HU" dirty="0"/>
              <a:t> 1835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6319904-4A86-4C53-851A-5B6CD166D7F6}"/>
              </a:ext>
            </a:extLst>
          </p:cNvPr>
          <p:cNvSpPr txBox="1"/>
          <p:nvPr/>
        </p:nvSpPr>
        <p:spPr>
          <a:xfrm>
            <a:off x="6994188" y="92894"/>
            <a:ext cx="4687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Archive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maps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show a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bend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where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Csillaghegy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stream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joins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into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Danube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did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the river bifurcation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Danube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trans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form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to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bend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at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the confluence of the stream 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and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river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? When </a:t>
            </a:r>
            <a:r>
              <a:rPr lang="hu-H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did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abandonment of the anabranch channel of the Danube</a:t>
            </a:r>
            <a:r>
              <a:rPr lang="hu-H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occur?</a:t>
            </a:r>
            <a:endParaRPr lang="hu-HU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1ED46C93-8663-4B92-868A-E9802BB49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271" y="2658541"/>
            <a:ext cx="3237974" cy="408398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7F62E22-D8B2-4EAD-A1CF-D250A12937E0}"/>
              </a:ext>
            </a:extLst>
          </p:cNvPr>
          <p:cNvSpPr txBox="1"/>
          <p:nvPr/>
        </p:nvSpPr>
        <p:spPr>
          <a:xfrm>
            <a:off x="8230071" y="2737105"/>
            <a:ext cx="2164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/>
              <a:t>Bifurcation</a:t>
            </a:r>
            <a:r>
              <a:rPr lang="hu-HU" sz="1600" b="1" dirty="0"/>
              <a:t> of </a:t>
            </a:r>
            <a:r>
              <a:rPr lang="hu-HU" sz="1600" b="1" dirty="0" err="1"/>
              <a:t>the</a:t>
            </a:r>
            <a:r>
              <a:rPr lang="hu-HU" sz="1600" b="1" dirty="0"/>
              <a:t> </a:t>
            </a:r>
            <a:r>
              <a:rPr lang="hu-HU" sz="1600" b="1" dirty="0" err="1"/>
              <a:t>river</a:t>
            </a:r>
            <a:endParaRPr lang="hu-HU" sz="1600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7F7AFC8-1DAF-414C-8389-261A82D45BFE}"/>
              </a:ext>
            </a:extLst>
          </p:cNvPr>
          <p:cNvSpPr txBox="1"/>
          <p:nvPr/>
        </p:nvSpPr>
        <p:spPr>
          <a:xfrm>
            <a:off x="8264426" y="4791486"/>
            <a:ext cx="216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/>
              <a:t>Confluence</a:t>
            </a:r>
            <a:endParaRPr lang="hu-HU" sz="1600" b="1" dirty="0"/>
          </a:p>
          <a:p>
            <a:endParaRPr lang="hu-HU" sz="1600" b="1" dirty="0"/>
          </a:p>
          <a:p>
            <a:r>
              <a:rPr lang="hu-HU" sz="1600" b="1" dirty="0" err="1"/>
              <a:t>the</a:t>
            </a:r>
            <a:r>
              <a:rPr lang="hu-HU" sz="1600" b="1" dirty="0"/>
              <a:t> </a:t>
            </a:r>
            <a:r>
              <a:rPr lang="hu-HU" sz="1600" b="1" dirty="0" err="1"/>
              <a:t>stream</a:t>
            </a:r>
            <a:r>
              <a:rPr lang="hu-HU" sz="1600" b="1" dirty="0"/>
              <a:t> </a:t>
            </a:r>
            <a:r>
              <a:rPr lang="hu-HU" sz="1600" b="1" dirty="0" err="1"/>
              <a:t>joins</a:t>
            </a:r>
            <a:endParaRPr lang="hu-HU" sz="1600" b="1" dirty="0"/>
          </a:p>
          <a:p>
            <a:r>
              <a:rPr lang="hu-HU" sz="1600" b="1" dirty="0" err="1"/>
              <a:t>to</a:t>
            </a:r>
            <a:r>
              <a:rPr lang="hu-HU" sz="1600" b="1" dirty="0"/>
              <a:t> </a:t>
            </a:r>
            <a:r>
              <a:rPr lang="hu-HU" sz="1600" b="1" dirty="0" err="1"/>
              <a:t>the</a:t>
            </a:r>
            <a:r>
              <a:rPr lang="hu-HU" sz="1600" b="1" dirty="0"/>
              <a:t> </a:t>
            </a:r>
            <a:r>
              <a:rPr lang="hu-HU" sz="1600" b="1" dirty="0" err="1"/>
              <a:t>river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437445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C245EC8-13EA-4708-B5BD-6307C6D41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85" y="1956784"/>
            <a:ext cx="8835937" cy="47729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BFCBF04-E1C6-4C6F-864C-E6C5898FE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386" y="1070539"/>
            <a:ext cx="2929614" cy="5723453"/>
          </a:xfrm>
          <a:prstGeom prst="rect">
            <a:avLst/>
          </a:prstGeom>
        </p:spPr>
      </p:pic>
      <p:sp>
        <p:nvSpPr>
          <p:cNvPr id="25" name="Cím 4">
            <a:extLst>
              <a:ext uri="{FF2B5EF4-FFF2-40B4-BE49-F238E27FC236}">
                <a16:creationId xmlns:a16="http://schemas.microsoft.com/office/drawing/2014/main" id="{D8CBA0EC-9B54-4D9E-8AB0-CB2B050FD461}"/>
              </a:ext>
            </a:extLst>
          </p:cNvPr>
          <p:cNvSpPr txBox="1">
            <a:spLocks/>
          </p:cNvSpPr>
          <p:nvPr/>
        </p:nvSpPr>
        <p:spPr>
          <a:xfrm>
            <a:off x="9728" y="128252"/>
            <a:ext cx="4320668" cy="714702"/>
          </a:xfrm>
          <a:prstGeom prst="rect">
            <a:avLst/>
          </a:prstGeom>
          <a:solidFill>
            <a:srgbClr val="CDDADE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 err="1"/>
              <a:t>Results</a:t>
            </a:r>
            <a:r>
              <a:rPr lang="hu-HU" sz="2800" b="1" dirty="0"/>
              <a:t>. </a:t>
            </a:r>
            <a:r>
              <a:rPr lang="hu-HU" sz="2800" b="1" dirty="0" err="1"/>
              <a:t>Junction</a:t>
            </a:r>
            <a:r>
              <a:rPr lang="hu-HU" sz="2800" b="1" dirty="0"/>
              <a:t> </a:t>
            </a:r>
            <a:r>
              <a:rPr lang="hu-HU" sz="2800" b="1" dirty="0" err="1"/>
              <a:t>area</a:t>
            </a:r>
            <a:endParaRPr lang="en-GB" sz="2800" b="1" dirty="0"/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DA647403-7A1E-4704-9827-DC5BEE769E75}"/>
              </a:ext>
            </a:extLst>
          </p:cNvPr>
          <p:cNvSpPr/>
          <p:nvPr/>
        </p:nvSpPr>
        <p:spPr>
          <a:xfrm>
            <a:off x="290585" y="960302"/>
            <a:ext cx="8917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Archaeological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ites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from the Middle Neolithic to the Late Iron Age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have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been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unearthed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along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both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banks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bend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Sites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confirm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age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river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abondment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stream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channel’s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formation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The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bend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stream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already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existed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in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Middle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Neolithic</a:t>
            </a:r>
            <a:r>
              <a:rPr lang="hu-H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50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14575</TotalTime>
  <Words>1671</Words>
  <Application>Microsoft Office PowerPoint</Application>
  <PresentationFormat>Szélesvásznú</PresentationFormat>
  <Paragraphs>120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Office-téma</vt:lpstr>
      <vt:lpstr>Human-landscape Interactions along the Danube from the Neolithic to the Present in Budapest, Hungary</vt:lpstr>
      <vt:lpstr>Study area</vt:lpstr>
      <vt:lpstr>Aims and objectives</vt:lpstr>
      <vt:lpstr>PowerPoint-bemutató</vt:lpstr>
      <vt:lpstr>Results. Mocsárosdűlő area</vt:lpstr>
      <vt:lpstr>PowerPoint-bemutató</vt:lpstr>
      <vt:lpstr>Results. Junction area</vt:lpstr>
      <vt:lpstr>Results. Junction area</vt:lpstr>
      <vt:lpstr>PowerPoint-bemutató</vt:lpstr>
      <vt:lpstr>Results. Environmental reconstruction</vt:lpstr>
      <vt:lpstr>PowerPoint-bemutató</vt:lpstr>
      <vt:lpstr>PowerPoint-bemutató</vt:lpstr>
      <vt:lpstr>Results. Environmental reconstruction</vt:lpstr>
      <vt:lpstr>Results. Environmental reconstruction</vt:lpstr>
      <vt:lpstr>Results. Concentrations of archaeological sites and their environment</vt:lpstr>
      <vt:lpstr>Conclusions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Sok víz lefolyt már a Dunán -</dc:title>
  <dc:creator>Gábor Szilas</dc:creator>
  <cp:lastModifiedBy>István Viczián</cp:lastModifiedBy>
  <cp:revision>622</cp:revision>
  <cp:lastPrinted>2018-12-10T11:40:56Z</cp:lastPrinted>
  <dcterms:created xsi:type="dcterms:W3CDTF">2018-11-27T18:10:27Z</dcterms:created>
  <dcterms:modified xsi:type="dcterms:W3CDTF">2020-05-03T09:26:31Z</dcterms:modified>
</cp:coreProperties>
</file>