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59" r:id="rId3"/>
    <p:sldId id="314" r:id="rId4"/>
    <p:sldId id="267" r:id="rId5"/>
    <p:sldId id="315" r:id="rId6"/>
    <p:sldId id="275" r:id="rId7"/>
    <p:sldId id="316" r:id="rId8"/>
    <p:sldId id="31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5"/>
    <p:restoredTop sz="94619"/>
  </p:normalViewPr>
  <p:slideViewPr>
    <p:cSldViewPr snapToGrid="0" snapToObjects="1">
      <p:cViewPr varScale="1">
        <p:scale>
          <a:sx n="186" d="100"/>
          <a:sy n="186" d="100"/>
        </p:scale>
        <p:origin x="3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A0E70-8466-D847-B79A-A3A66613B9E1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7B27-26D9-464E-81FD-7D736BC16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8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47B27-26D9-464E-81FD-7D736BC161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4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47B27-26D9-464E-81FD-7D736BC161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47B27-26D9-464E-81FD-7D736BC161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47B27-26D9-464E-81FD-7D736BC161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1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F2DD8-2FAD-4E1A-9071-C7692573BF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7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D0AFD-B6EB-472B-9885-90842053D7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18857-A259-4F41-B3D5-7D696CADC9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CD3A6-BC64-45FD-83CC-D1A00F4A2E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9FAE7-E645-684E-92FA-408F3FDDAA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38900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C7856-2140-4201-B773-035A4818C2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3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DFF60-4275-42AC-9503-57928935CA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EB0451-481D-6F4D-B8BE-6E1D96D47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50" y="6419850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6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267D6-C1F8-4F28-B9E6-D1B9A09245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4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B11ED-F022-4791-96C7-51900BE208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C8175-9A6F-4115-8E8E-3E2621C1A4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8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B0AF4-55BA-4B2A-BFA5-D0A3D851B6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5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8BEE7-8CEA-45D1-9726-6716F2CA46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0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2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756EEA1D-921D-4DDA-8EAC-46E1F299DD19}" type="slidenum">
              <a:rPr lang="en-US" altLang="en-US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ov"/><Relationship Id="rId7" Type="http://schemas.openxmlformats.org/officeDocument/2006/relationships/image" Target="../media/image10.em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78" y="6954"/>
            <a:ext cx="9144000" cy="954107"/>
          </a:xfrm>
        </p:spPr>
        <p:txBody>
          <a:bodyPr>
            <a:spAutoFit/>
          </a:bodyPr>
          <a:lstStyle/>
          <a:p>
            <a:r>
              <a:rPr lang="en-US" sz="2800" dirty="0"/>
              <a:t>Why is Snow Slippery? The Role of Abrasion in Snow Kinetic Friction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036" y="963820"/>
            <a:ext cx="781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James H. Lever, Susan Taylor, Garrett R. Hoch, Emily </a:t>
            </a:r>
            <a:r>
              <a:rPr lang="en-US" dirty="0" err="1">
                <a:solidFill>
                  <a:schemeClr val="tx2"/>
                </a:solidFill>
              </a:rPr>
              <a:t>Asenath</a:t>
            </a:r>
            <a:r>
              <a:rPr lang="en-US" dirty="0">
                <a:solidFill>
                  <a:schemeClr val="tx2"/>
                </a:solidFill>
              </a:rPr>
              <a:t>-Smith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Engineer Research and Development Center (ERDC - CRREL)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" y="5492988"/>
            <a:ext cx="91437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Lever et al. (2018) The mechanics of snow friction as revealed by micro-scale interface observations. </a:t>
            </a:r>
          </a:p>
          <a:p>
            <a:pPr algn="ctr"/>
            <a:r>
              <a:rPr lang="en-US" sz="1400" i="1" dirty="0"/>
              <a:t>J. Glaciology</a:t>
            </a:r>
            <a:r>
              <a:rPr lang="en-US" sz="1400" dirty="0"/>
              <a:t>, 64(243) 27 – 36.</a:t>
            </a:r>
          </a:p>
          <a:p>
            <a:pPr algn="ctr"/>
            <a:r>
              <a:rPr lang="en-US" sz="1400" dirty="0"/>
              <a:t>Lever et al. (2019) Evidence that abrasion can govern snow kinetic friction. </a:t>
            </a:r>
            <a:r>
              <a:rPr lang="en-US" sz="1400" i="1" dirty="0"/>
              <a:t>J. Glaciology</a:t>
            </a:r>
            <a:r>
              <a:rPr lang="en-US" sz="1400" dirty="0"/>
              <a:t>, 65(249) 68–84.</a:t>
            </a:r>
          </a:p>
          <a:p>
            <a:pPr lvl="0" algn="ctr"/>
            <a:endParaRPr lang="en-US" sz="1600" dirty="0">
              <a:solidFill>
                <a:srgbClr val="000000"/>
              </a:solidFill>
              <a:latin typeface="Helvetica" pitchFamily="34" charset="0"/>
            </a:endParaRPr>
          </a:p>
          <a:p>
            <a:pPr lvl="0" algn="ctr"/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US Army ERDC 6.1 basic research, military engineering</a:t>
            </a: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29052-5227-4447-8B6F-A7AC3AC3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36" y="1700468"/>
            <a:ext cx="3030801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914EF-84DE-974F-9F1E-EAE8F31C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" t="48540" r="1153" b="7116"/>
          <a:stretch/>
        </p:blipFill>
        <p:spPr>
          <a:xfrm>
            <a:off x="5646863" y="3996647"/>
            <a:ext cx="3497137" cy="1361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ABCA1B-2721-4445-9C06-3158699B8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83" t="7004" r="3753"/>
          <a:stretch/>
        </p:blipFill>
        <p:spPr>
          <a:xfrm>
            <a:off x="0" y="1700467"/>
            <a:ext cx="2619836" cy="3657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46CD36-DE95-D943-BA4A-79A39EDFC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28"/>
          <a:stretch/>
        </p:blipFill>
        <p:spPr>
          <a:xfrm>
            <a:off x="5646586" y="1700466"/>
            <a:ext cx="3497136" cy="2296181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9080104-0E39-3044-B684-21E6FFFF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07" y="924196"/>
            <a:ext cx="639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59D16-9011-A04B-893A-C694D0BBF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19" y="92419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293"/>
            <a:ext cx="7772400" cy="893013"/>
          </a:xfrm>
        </p:spPr>
        <p:txBody>
          <a:bodyPr/>
          <a:lstStyle/>
          <a:p>
            <a:r>
              <a:rPr lang="en-US" sz="3200" dirty="0"/>
              <a:t>Why is snow slippery?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439" y="815636"/>
            <a:ext cx="6440466" cy="801497"/>
          </a:xfrm>
        </p:spPr>
        <p:txBody>
          <a:bodyPr/>
          <a:lstStyle/>
          <a:p>
            <a:pPr marL="0" indent="0"/>
            <a:r>
              <a:rPr lang="en-US" sz="1600" b="0" dirty="0">
                <a:solidFill>
                  <a:schemeClr val="tx2"/>
                </a:solidFill>
              </a:rPr>
              <a:t>Reynolds (1899) </a:t>
            </a:r>
            <a:r>
              <a:rPr lang="mr-IN" sz="1600" b="0" dirty="0">
                <a:solidFill>
                  <a:schemeClr val="tx2"/>
                </a:solidFill>
              </a:rPr>
              <a:t>–</a:t>
            </a:r>
            <a:r>
              <a:rPr lang="en-US" sz="1600" b="0" dirty="0">
                <a:solidFill>
                  <a:schemeClr val="tx2"/>
                </a:solidFill>
              </a:rPr>
              <a:t> water lubrication from pressure melting</a:t>
            </a:r>
          </a:p>
          <a:p>
            <a:pPr marL="0" indent="0"/>
            <a:r>
              <a:rPr lang="en-US" sz="1600" b="0" dirty="0">
                <a:solidFill>
                  <a:schemeClr val="tx2"/>
                </a:solidFill>
              </a:rPr>
              <a:t>Bowden &amp; Hughes (1939) </a:t>
            </a:r>
            <a:r>
              <a:rPr lang="mr-IN" sz="1600" b="0" dirty="0">
                <a:solidFill>
                  <a:schemeClr val="tx2"/>
                </a:solidFill>
              </a:rPr>
              <a:t>–</a:t>
            </a:r>
            <a:r>
              <a:rPr lang="en-US" sz="1600" b="0" dirty="0">
                <a:solidFill>
                  <a:schemeClr val="tx2"/>
                </a:solidFill>
              </a:rPr>
              <a:t> water lubrication from frictional heating</a:t>
            </a:r>
          </a:p>
        </p:txBody>
      </p:sp>
      <p:pic>
        <p:nvPicPr>
          <p:cNvPr id="5" name="Picture 4" descr="friction mo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4563"/>
          <a:stretch/>
        </p:blipFill>
        <p:spPr>
          <a:xfrm>
            <a:off x="2333199" y="1527925"/>
            <a:ext cx="4477601" cy="1371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9D2EF3-7196-3747-8A96-0E64505CD9AF}"/>
              </a:ext>
            </a:extLst>
          </p:cNvPr>
          <p:cNvSpPr txBox="1">
            <a:spLocks/>
          </p:cNvSpPr>
          <p:nvPr/>
        </p:nvSpPr>
        <p:spPr bwMode="auto">
          <a:xfrm>
            <a:off x="1241638" y="2988527"/>
            <a:ext cx="7084459" cy="383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—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/>
            <a:r>
              <a:rPr lang="en-US" sz="2400" b="0" kern="0" dirty="0">
                <a:solidFill>
                  <a:schemeClr val="tx2"/>
                </a:solidFill>
              </a:rPr>
              <a:t>Issues to implement theory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kern="0" dirty="0"/>
              <a:t>Mixed friction modes along a slider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>
                <a:latin typeface="Symbol" charset="2"/>
                <a:cs typeface="Symbol" charset="2"/>
              </a:rPr>
              <a:t>	m</a:t>
            </a:r>
            <a:r>
              <a:rPr lang="en-US" sz="1600" b="0" kern="0" dirty="0"/>
              <a:t> is average value – must separately measure &amp; scale each mode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kern="0" dirty="0"/>
              <a:t>Persistent contacts are required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/>
              <a:t>	Snow is weak – easy to deform or fail grains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/>
              <a:t>	Many studies used ice as a surrogate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kern="0" dirty="0"/>
              <a:t>No micro-scale observations of self-lubrication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/>
              <a:t>	Unknown evolution of contact area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/>
              <a:t>	How does transition occur from dry to lubricated contact?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/>
              <a:t>	What is fate of melt-water (squeezing, shearing, plowing by asperities)?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kern="0" dirty="0"/>
              <a:t>Predicted water layers are thinner than slider roughness</a:t>
            </a:r>
          </a:p>
          <a:p>
            <a:pPr marL="0" indent="0" defTabSz="914400">
              <a:tabLst>
                <a:tab pos="454025" algn="l"/>
              </a:tabLst>
            </a:pPr>
            <a:r>
              <a:rPr lang="en-US" sz="1600" b="0" kern="0" dirty="0"/>
              <a:t>	How does water layer support slider?</a:t>
            </a:r>
          </a:p>
        </p:txBody>
      </p:sp>
    </p:spTree>
    <p:extLst>
      <p:ext uri="{BB962C8B-B14F-4D97-AF65-F5344CB8AC3E}">
        <p14:creationId xmlns:p14="http://schemas.microsoft.com/office/powerpoint/2010/main" val="276041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89F7FB-FABF-5E4F-BF7B-6AD81AD05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2" y="169984"/>
            <a:ext cx="3907366" cy="2379785"/>
          </a:xfrm>
        </p:spPr>
        <p:txBody>
          <a:bodyPr/>
          <a:lstStyle/>
          <a:p>
            <a:r>
              <a:rPr lang="en-US" b="0" dirty="0">
                <a:solidFill>
                  <a:schemeClr val="tx2"/>
                </a:solidFill>
              </a:rPr>
              <a:t>Original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</a:rPr>
              <a:t>Confirm self-lubrication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</a:rPr>
              <a:t>Map dry-to-lubricated transition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</a:rPr>
              <a:t>Quantify evolution of real contact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2"/>
                </a:solidFill>
              </a:rPr>
              <a:t>Quantify production &amp; loss of melt water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6349CE0-8141-F743-925E-4E5F0E603158}"/>
              </a:ext>
            </a:extLst>
          </p:cNvPr>
          <p:cNvSpPr txBox="1">
            <a:spLocks/>
          </p:cNvSpPr>
          <p:nvPr/>
        </p:nvSpPr>
        <p:spPr bwMode="auto">
          <a:xfrm>
            <a:off x="4363914" y="169984"/>
            <a:ext cx="4437185" cy="237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—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b="0" kern="0" dirty="0">
                <a:solidFill>
                  <a:schemeClr val="tx2"/>
                </a:solidFill>
              </a:rPr>
              <a:t>Approach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chemeClr val="tx2"/>
                </a:solidFill>
              </a:rPr>
              <a:t>Ring tribometer – single friction mode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chemeClr val="tx2"/>
                </a:solidFill>
              </a:rPr>
              <a:t>High-res IR camera to measure temperature &amp; area evolution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1800" b="0" kern="0" dirty="0">
                <a:solidFill>
                  <a:schemeClr val="tx2"/>
                </a:solidFill>
              </a:rPr>
              <a:t>Optical, SEM and micro-CT to track melt water and changes in snow structure</a:t>
            </a:r>
          </a:p>
        </p:txBody>
      </p:sp>
      <p:pic>
        <p:nvPicPr>
          <p:cNvPr id="8" name="Picture 7" descr="Macintosh HD:Users:rdcrljhl:docs:snow friction 6.1 FY15:good pics:IMG_3601.jpg">
            <a:extLst>
              <a:ext uri="{FF2B5EF4-FFF2-40B4-BE49-F238E27FC236}">
                <a16:creationId xmlns:a16="http://schemas.microsoft.com/office/drawing/2014/main" id="{BB819D24-1BD5-1A44-ADB0-DEA74F76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93"/>
          <a:stretch/>
        </p:blipFill>
        <p:spPr bwMode="auto">
          <a:xfrm>
            <a:off x="57028" y="2637692"/>
            <a:ext cx="4306886" cy="365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511576-6D45-DB4B-99F6-62F6792ADC4F}"/>
              </a:ext>
            </a:extLst>
          </p:cNvPr>
          <p:cNvSpPr txBox="1">
            <a:spLocks/>
          </p:cNvSpPr>
          <p:nvPr/>
        </p:nvSpPr>
        <p:spPr bwMode="auto">
          <a:xfrm>
            <a:off x="4495801" y="2553022"/>
            <a:ext cx="4591172" cy="405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—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/>
            <a:r>
              <a:rPr lang="en-US" sz="1800" kern="0" dirty="0"/>
              <a:t>Tribometer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800" b="0" kern="0" dirty="0"/>
              <a:t>Polyethylene ring rotated on stationary snow</a:t>
            </a:r>
          </a:p>
          <a:p>
            <a:pPr marL="0" indent="0" defTabSz="914400"/>
            <a:r>
              <a:rPr lang="en-US" sz="1800" kern="0" dirty="0"/>
              <a:t>Snow Samples</a:t>
            </a:r>
          </a:p>
          <a:p>
            <a:pPr defTabSz="914400">
              <a:buFont typeface="Arial"/>
              <a:buChar char="•"/>
            </a:pPr>
            <a:r>
              <a:rPr lang="en-US" sz="1800" b="0" kern="0" dirty="0"/>
              <a:t>Compacted &amp; sintered “strong” snow</a:t>
            </a:r>
          </a:p>
          <a:p>
            <a:pPr marL="0" indent="0" defTabSz="914400"/>
            <a:r>
              <a:rPr lang="en-US" sz="1800" kern="0" dirty="0"/>
              <a:t>Test parameters</a:t>
            </a:r>
          </a:p>
          <a:p>
            <a:pPr defTabSz="914400">
              <a:buFont typeface="Arial"/>
              <a:buChar char="•"/>
            </a:pPr>
            <a:r>
              <a:rPr lang="en-US" sz="1800" b="0" kern="0" dirty="0"/>
              <a:t>0.3 </a:t>
            </a:r>
            <a:r>
              <a:rPr lang="mr-IN" sz="1800" b="0" kern="0" dirty="0"/>
              <a:t>–</a:t>
            </a:r>
            <a:r>
              <a:rPr lang="en-US" sz="1800" b="0" kern="0" dirty="0"/>
              <a:t> 1.3 m/s, 0.8 </a:t>
            </a:r>
            <a:r>
              <a:rPr lang="mr-IN" sz="1800" b="0" kern="0" dirty="0"/>
              <a:t>–</a:t>
            </a:r>
            <a:r>
              <a:rPr lang="en-US" sz="1800" b="0" kern="0" dirty="0"/>
              <a:t> 4.5 kPa, -4 </a:t>
            </a:r>
            <a:r>
              <a:rPr lang="mr-IN" sz="1800" b="0" kern="0" dirty="0"/>
              <a:t>–</a:t>
            </a:r>
            <a:r>
              <a:rPr lang="en-US" sz="1800" b="0" kern="0" dirty="0"/>
              <a:t> -19°C</a:t>
            </a:r>
          </a:p>
          <a:p>
            <a:pPr marL="0" indent="0" defTabSz="914400"/>
            <a:r>
              <a:rPr lang="en-US" sz="1800" kern="0" dirty="0"/>
              <a:t>IR Camera</a:t>
            </a:r>
          </a:p>
          <a:p>
            <a:pPr>
              <a:buFont typeface="Arial"/>
              <a:buChar char="•"/>
            </a:pPr>
            <a:r>
              <a:rPr lang="en-US" sz="1800" b="0" dirty="0"/>
              <a:t>15-</a:t>
            </a:r>
            <a:r>
              <a:rPr lang="en-US" sz="1800" b="0" dirty="0">
                <a:latin typeface="Symbol" charset="2"/>
                <a:cs typeface="Symbol" charset="2"/>
              </a:rPr>
              <a:t>m</a:t>
            </a:r>
            <a:r>
              <a:rPr lang="en-US" sz="1800" b="0" dirty="0"/>
              <a:t>m pixels, A</a:t>
            </a:r>
            <a:r>
              <a:rPr lang="en-US" sz="1800" b="0" baseline="-25000" dirty="0"/>
              <a:t>c</a:t>
            </a:r>
            <a:r>
              <a:rPr lang="en-US" sz="1800" b="0" dirty="0"/>
              <a:t>/A</a:t>
            </a:r>
            <a:r>
              <a:rPr lang="en-US" sz="1800" b="0" baseline="-25000" dirty="0"/>
              <a:t>n</a:t>
            </a:r>
            <a:r>
              <a:rPr lang="en-US" sz="1800" b="0" dirty="0"/>
              <a:t> = 3 x 10</a:t>
            </a:r>
            <a:r>
              <a:rPr lang="en-US" sz="1800" b="0" baseline="30000" dirty="0"/>
              <a:t>-6</a:t>
            </a:r>
            <a:endParaRPr lang="en-US" sz="1800" b="0" dirty="0"/>
          </a:p>
          <a:p>
            <a:pPr>
              <a:buFont typeface="Arial"/>
              <a:buChar char="•"/>
            </a:pPr>
            <a:r>
              <a:rPr lang="en-US" sz="1800" b="0" dirty="0"/>
              <a:t>10 x 8 mm snow patch imaged each slider revolution</a:t>
            </a:r>
          </a:p>
          <a:p>
            <a:pPr>
              <a:buFont typeface="Arial"/>
              <a:buChar char="•"/>
            </a:pPr>
            <a:r>
              <a:rPr lang="en-US" sz="1800" b="0" dirty="0"/>
              <a:t>Accuracy ± 0.1°C near 0°C</a:t>
            </a:r>
          </a:p>
        </p:txBody>
      </p:sp>
    </p:spTree>
    <p:extLst>
      <p:ext uri="{BB962C8B-B14F-4D97-AF65-F5344CB8AC3E}">
        <p14:creationId xmlns:p14="http://schemas.microsoft.com/office/powerpoint/2010/main" val="406452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21415"/>
            <a:ext cx="7772400" cy="916258"/>
          </a:xfrm>
        </p:spPr>
        <p:txBody>
          <a:bodyPr/>
          <a:lstStyle/>
          <a:p>
            <a:r>
              <a:rPr lang="en-US" sz="3200" dirty="0"/>
              <a:t>Key Result: No Melting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924" y="700362"/>
            <a:ext cx="6913275" cy="3109638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Mode 1 </a:t>
            </a:r>
            <a:r>
              <a:rPr lang="mr-IN" sz="2000" dirty="0">
                <a:solidFill>
                  <a:schemeClr val="tx2"/>
                </a:solidFill>
              </a:rPr>
              <a:t>–</a:t>
            </a:r>
            <a:r>
              <a:rPr lang="en-US" sz="2000" dirty="0">
                <a:solidFill>
                  <a:schemeClr val="tx2"/>
                </a:solidFill>
              </a:rPr>
              <a:t> Cascading grain-bond failure at low friction</a:t>
            </a:r>
          </a:p>
          <a:p>
            <a:pPr>
              <a:buFont typeface="Arial"/>
              <a:buChar char="•"/>
            </a:pPr>
            <a:r>
              <a:rPr lang="en-US" sz="1800" b="0" dirty="0">
                <a:latin typeface="Symbol" charset="2"/>
                <a:cs typeface="Symbol" charset="2"/>
              </a:rPr>
              <a:t>m</a:t>
            </a:r>
            <a:r>
              <a:rPr lang="en-US" sz="1800" b="0" dirty="0"/>
              <a:t> &lt; 0.03</a:t>
            </a:r>
          </a:p>
          <a:p>
            <a:pPr>
              <a:buFont typeface="Arial"/>
              <a:buChar char="•"/>
            </a:pPr>
            <a:r>
              <a:rPr lang="en-US" sz="1800" b="0" dirty="0"/>
              <a:t>No persistent contacts to melt</a:t>
            </a:r>
          </a:p>
          <a:p>
            <a:pPr>
              <a:buFont typeface="Arial"/>
              <a:buChar char="•"/>
            </a:pPr>
            <a:r>
              <a:rPr lang="en-US" sz="1800" b="0" dirty="0"/>
              <a:t>Snow warmed very little, </a:t>
            </a:r>
            <a:r>
              <a:rPr lang="en-US" sz="1800" b="0" dirty="0" err="1"/>
              <a:t>T</a:t>
            </a:r>
            <a:r>
              <a:rPr lang="en-US" sz="1800" b="0" baseline="-25000" dirty="0" err="1"/>
              <a:t>max</a:t>
            </a:r>
            <a:r>
              <a:rPr lang="en-US" sz="1800" b="0" dirty="0"/>
              <a:t> &lt; 0°C</a:t>
            </a:r>
          </a:p>
          <a:p>
            <a:r>
              <a:rPr lang="en-US" sz="2000" dirty="0">
                <a:solidFill>
                  <a:schemeClr val="tx2"/>
                </a:solidFill>
              </a:rPr>
              <a:t>Mode 2 </a:t>
            </a:r>
            <a:r>
              <a:rPr lang="mr-IN" sz="2000" dirty="0">
                <a:solidFill>
                  <a:schemeClr val="tx2"/>
                </a:solidFill>
              </a:rPr>
              <a:t>–</a:t>
            </a:r>
            <a:r>
              <a:rPr lang="en-US" sz="2000" dirty="0">
                <a:solidFill>
                  <a:schemeClr val="tx2"/>
                </a:solidFill>
              </a:rPr>
              <a:t> Dry-contact abrasion at low friction</a:t>
            </a:r>
          </a:p>
          <a:p>
            <a:pPr>
              <a:buFont typeface="Arial"/>
              <a:buChar char="•"/>
            </a:pPr>
            <a:r>
              <a:rPr lang="en-US" sz="1800" b="0" dirty="0">
                <a:latin typeface="Symbol" charset="2"/>
                <a:cs typeface="Symbol" charset="2"/>
              </a:rPr>
              <a:t>m</a:t>
            </a:r>
            <a:r>
              <a:rPr lang="en-US" sz="1800" b="0" dirty="0"/>
              <a:t> &lt; 0.05</a:t>
            </a:r>
          </a:p>
          <a:p>
            <a:pPr>
              <a:buFont typeface="Arial"/>
              <a:buChar char="•"/>
            </a:pPr>
            <a:r>
              <a:rPr lang="en-US" sz="1800" b="0" dirty="0"/>
              <a:t>Slider abraded persistent contacts</a:t>
            </a:r>
          </a:p>
          <a:p>
            <a:pPr>
              <a:buFont typeface="Arial"/>
              <a:buChar char="•"/>
            </a:pPr>
            <a:r>
              <a:rPr lang="en-US" sz="1800" b="0" dirty="0"/>
              <a:t>Grains warmed but didn’t melt,  </a:t>
            </a:r>
            <a:r>
              <a:rPr lang="en-US" sz="1800" b="0" dirty="0" err="1"/>
              <a:t>T</a:t>
            </a:r>
            <a:r>
              <a:rPr lang="en-US" sz="1800" b="0" baseline="-25000" dirty="0" err="1"/>
              <a:t>max</a:t>
            </a:r>
            <a:r>
              <a:rPr lang="en-US" sz="1800" b="0" dirty="0"/>
              <a:t> &lt; 0°C</a:t>
            </a:r>
          </a:p>
          <a:p>
            <a:pPr>
              <a:buFont typeface="Arial"/>
              <a:buChar char="•"/>
            </a:pPr>
            <a:r>
              <a:rPr lang="en-US" sz="1800" b="0" dirty="0"/>
              <a:t>Polished flat-top grains yielded glazed macro-surface</a:t>
            </a:r>
          </a:p>
          <a:p>
            <a:pPr marL="0" indent="0"/>
            <a:endParaRPr lang="en-US" sz="1800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1A0873-E235-E44B-9EDB-AE0082B852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86"/>
          <a:stretch/>
        </p:blipFill>
        <p:spPr bwMode="auto">
          <a:xfrm>
            <a:off x="33455" y="3899066"/>
            <a:ext cx="2768271" cy="246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DCC0D4-09EE-1B4F-A471-252A7074E325}"/>
              </a:ext>
            </a:extLst>
          </p:cNvPr>
          <p:cNvSpPr txBox="1"/>
          <p:nvPr/>
        </p:nvSpPr>
        <p:spPr>
          <a:xfrm>
            <a:off x="1812226" y="6488668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movies: evolving snow-grain contacts are closed contours</a:t>
            </a:r>
          </a:p>
        </p:txBody>
      </p:sp>
      <p:pic>
        <p:nvPicPr>
          <p:cNvPr id="4" name="160613_timelapse_36s_480p" descr="160613_timelapse_36s_480p">
            <a:hlinkClick r:id="" action="ppaction://media"/>
            <a:extLst>
              <a:ext uri="{FF2B5EF4-FFF2-40B4-BE49-F238E27FC236}">
                <a16:creationId xmlns:a16="http://schemas.microsoft.com/office/drawing/2014/main" id="{9328F7A2-EEC3-A445-96A6-B9CB09C45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739" r="14606"/>
          <a:stretch/>
        </p:blipFill>
        <p:spPr>
          <a:xfrm>
            <a:off x="2857481" y="3899066"/>
            <a:ext cx="3101154" cy="2468880"/>
          </a:xfrm>
          <a:prstGeom prst="rect">
            <a:avLst/>
          </a:prstGeom>
        </p:spPr>
      </p:pic>
      <p:pic>
        <p:nvPicPr>
          <p:cNvPr id="5" name="170518_timelapse1_36s_480p" descr="170518_timelapse1_36s_480p">
            <a:hlinkClick r:id="" action="ppaction://media"/>
            <a:extLst>
              <a:ext uri="{FF2B5EF4-FFF2-40B4-BE49-F238E27FC236}">
                <a16:creationId xmlns:a16="http://schemas.microsoft.com/office/drawing/2014/main" id="{B3EFDAA4-B443-4341-9B29-FFA03B47D5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5111" r="14645"/>
          <a:stretch/>
        </p:blipFill>
        <p:spPr>
          <a:xfrm>
            <a:off x="6021657" y="3899066"/>
            <a:ext cx="308309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2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DFB5-88F4-E642-9E34-B040D373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3859"/>
          </a:xfrm>
        </p:spPr>
        <p:txBody>
          <a:bodyPr/>
          <a:lstStyle/>
          <a:p>
            <a:r>
              <a:rPr lang="en-US" sz="3200" dirty="0"/>
              <a:t>Coordinated IR, Optical and SEM Images Reveal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AB60C-915E-5B40-8BF1-81A77C9FF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" y="1371600"/>
            <a:ext cx="4546202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D65A9-5FEF-8A44-87FD-EB4A865F78A1}"/>
              </a:ext>
            </a:extLst>
          </p:cNvPr>
          <p:cNvSpPr txBox="1"/>
          <p:nvPr/>
        </p:nvSpPr>
        <p:spPr>
          <a:xfrm>
            <a:off x="847492" y="230339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F37F4-2332-9F4A-8502-C2447E0F51DF}"/>
              </a:ext>
            </a:extLst>
          </p:cNvPr>
          <p:cNvSpPr txBox="1"/>
          <p:nvPr/>
        </p:nvSpPr>
        <p:spPr>
          <a:xfrm>
            <a:off x="3367668" y="30596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Optical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D1B8E-B9F6-EB40-ABDA-EB36F022C25E}"/>
              </a:ext>
            </a:extLst>
          </p:cNvPr>
          <p:cNvSpPr txBox="1"/>
          <p:nvPr/>
        </p:nvSpPr>
        <p:spPr>
          <a:xfrm>
            <a:off x="2744740" y="4266337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SEM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76E5E9-B3F5-1144-8165-C89644B4D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71600"/>
            <a:ext cx="4572000" cy="3579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BF63-014B-A94F-B690-F433BD2F2EDF}"/>
              </a:ext>
            </a:extLst>
          </p:cNvPr>
          <p:cNvSpPr txBox="1"/>
          <p:nvPr/>
        </p:nvSpPr>
        <p:spPr>
          <a:xfrm>
            <a:off x="4572000" y="5107260"/>
            <a:ext cx="45462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Abrasion polishes snow-grain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Abraded wear particles deposit &amp; sinter in pore spaces – ”lacy”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Sintered deposits can fill pores &amp; flatten with further sliding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21D07-BBBE-1049-9A3C-3654B1061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081" y="6438900"/>
            <a:ext cx="1219200" cy="419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C845C-04F0-AC4E-B7E8-A949B6A3749F}"/>
              </a:ext>
            </a:extLst>
          </p:cNvPr>
          <p:cNvSpPr txBox="1"/>
          <p:nvPr/>
        </p:nvSpPr>
        <p:spPr>
          <a:xfrm rot="2736159">
            <a:off x="481262" y="586063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Infilled pores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CB7269-4579-6549-A0DB-8F879E24446B}"/>
              </a:ext>
            </a:extLst>
          </p:cNvPr>
          <p:cNvSpPr txBox="1"/>
          <p:nvPr/>
        </p:nvSpPr>
        <p:spPr>
          <a:xfrm>
            <a:off x="3454749" y="629198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Post-test</a:t>
            </a:r>
          </a:p>
          <a:p>
            <a:r>
              <a:rPr lang="en-US" dirty="0">
                <a:solidFill>
                  <a:schemeClr val="accent6"/>
                </a:solidFill>
              </a:rPr>
              <a:t>debris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38363-F172-8F49-A302-4831AA9D4527}"/>
              </a:ext>
            </a:extLst>
          </p:cNvPr>
          <p:cNvSpPr txBox="1"/>
          <p:nvPr/>
        </p:nvSpPr>
        <p:spPr>
          <a:xfrm>
            <a:off x="4572000" y="1597117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Undisturbed</a:t>
            </a:r>
          </a:p>
          <a:p>
            <a:r>
              <a:rPr lang="en-US" sz="1400" dirty="0">
                <a:solidFill>
                  <a:schemeClr val="tx2"/>
                </a:solidFill>
              </a:rPr>
              <a:t>snow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5517A6-ABF9-1148-A46C-45ECAF0CF501}"/>
              </a:ext>
            </a:extLst>
          </p:cNvPr>
          <p:cNvSpPr txBox="1"/>
          <p:nvPr/>
        </p:nvSpPr>
        <p:spPr>
          <a:xfrm>
            <a:off x="6845101" y="1597117"/>
            <a:ext cx="139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Abraded grains</a:t>
            </a:r>
          </a:p>
          <a:p>
            <a:r>
              <a:rPr lang="en-US" sz="1400" dirty="0">
                <a:solidFill>
                  <a:schemeClr val="tx2"/>
                </a:solidFill>
              </a:rPr>
              <a:t>&amp; infilled pores</a:t>
            </a:r>
          </a:p>
        </p:txBody>
      </p:sp>
    </p:spTree>
    <p:extLst>
      <p:ext uri="{BB962C8B-B14F-4D97-AF65-F5344CB8AC3E}">
        <p14:creationId xmlns:p14="http://schemas.microsoft.com/office/powerpoint/2010/main" val="1596551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59" y="59270"/>
            <a:ext cx="8846887" cy="955491"/>
          </a:xfrm>
        </p:spPr>
        <p:txBody>
          <a:bodyPr/>
          <a:lstStyle/>
          <a:p>
            <a:r>
              <a:rPr lang="en-US" sz="3200" dirty="0"/>
              <a:t>Towards a New Theory: Dry-Contact Abrasion</a:t>
            </a:r>
          </a:p>
        </p:txBody>
      </p:sp>
      <p:pic>
        <p:nvPicPr>
          <p:cNvPr id="4" name="Picture 3" descr="Screen Shot 2017-12-02 at 12.18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55158" r="6676" b="7573"/>
          <a:stretch/>
        </p:blipFill>
        <p:spPr>
          <a:xfrm>
            <a:off x="0" y="1159724"/>
            <a:ext cx="4572000" cy="13139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55D04B-F8D5-0F49-B385-90BACC708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14762"/>
            <a:ext cx="4869251" cy="1628078"/>
          </a:xfrm>
        </p:spPr>
        <p:txBody>
          <a:bodyPr/>
          <a:lstStyle/>
          <a:p>
            <a:r>
              <a:rPr lang="en-US" sz="1800" dirty="0"/>
              <a:t>Abrasive wear </a:t>
            </a:r>
            <a:r>
              <a:rPr lang="mr-IN" sz="1800" dirty="0"/>
              <a:t>–</a:t>
            </a:r>
            <a:r>
              <a:rPr lang="en-US" sz="1800" dirty="0"/>
              <a:t> Archard (1953) </a:t>
            </a:r>
            <a:r>
              <a:rPr lang="en-US" sz="1800" b="0" i="1" dirty="0"/>
              <a:t>W ∝ P/H</a:t>
            </a:r>
          </a:p>
          <a:p>
            <a:pPr>
              <a:buFont typeface="Arial"/>
              <a:buChar char="•"/>
            </a:pPr>
            <a:r>
              <a:rPr lang="en-US" sz="1800" b="0" i="1" dirty="0"/>
              <a:t>W</a:t>
            </a:r>
            <a:r>
              <a:rPr lang="en-US" sz="1800" b="0" dirty="0"/>
              <a:t> is volumetric wear rate, </a:t>
            </a:r>
            <a:r>
              <a:rPr lang="en-US" sz="1800" b="0" i="1" dirty="0"/>
              <a:t>P</a:t>
            </a:r>
            <a:r>
              <a:rPr lang="en-US" sz="1800" b="0" dirty="0"/>
              <a:t> is load</a:t>
            </a:r>
          </a:p>
          <a:p>
            <a:pPr>
              <a:buFont typeface="Arial"/>
              <a:buChar char="•"/>
            </a:pPr>
            <a:r>
              <a:rPr lang="en-US" sz="1800" b="0" i="1" dirty="0"/>
              <a:t>H(T)</a:t>
            </a:r>
            <a:r>
              <a:rPr lang="en-US" sz="1800" b="0" dirty="0"/>
              <a:t> is indentation hardness of snow grains (ice), </a:t>
            </a:r>
            <a:r>
              <a:rPr lang="en-US" sz="1800" b="0" i="1" dirty="0"/>
              <a:t>H(0°C)</a:t>
            </a:r>
            <a:r>
              <a:rPr lang="en-US" sz="1800" b="0" dirty="0"/>
              <a:t> </a:t>
            </a:r>
            <a:r>
              <a:rPr lang="en-US" sz="1800" b="0" i="1" dirty="0"/>
              <a:t>→ 0</a:t>
            </a:r>
            <a:endParaRPr lang="en-US" sz="1800" b="0" dirty="0"/>
          </a:p>
          <a:p>
            <a:pPr marL="0" indent="0"/>
            <a:r>
              <a:rPr lang="en-US" sz="1800" b="0" i="1" dirty="0"/>
              <a:t>   Abrasion accelerates as T → 0°C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731C2-906B-AD46-BBC2-04D9CD151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28"/>
          <a:stretch/>
        </p:blipFill>
        <p:spPr>
          <a:xfrm>
            <a:off x="0" y="3116671"/>
            <a:ext cx="4571999" cy="3001924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4CDF10-B3BA-294E-97B7-EC21FD939C32}"/>
              </a:ext>
            </a:extLst>
          </p:cNvPr>
          <p:cNvSpPr txBox="1">
            <a:spLocks/>
          </p:cNvSpPr>
          <p:nvPr/>
        </p:nvSpPr>
        <p:spPr bwMode="auto">
          <a:xfrm>
            <a:off x="4571999" y="3072068"/>
            <a:ext cx="4869251" cy="323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—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kern="0" dirty="0"/>
              <a:t>Sliding Heat Source – </a:t>
            </a:r>
            <a:r>
              <a:rPr lang="en-US" sz="1800" dirty="0"/>
              <a:t>Tian &amp; Kennedy (1993, 1994)</a:t>
            </a: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1" dirty="0" err="1">
                <a:solidFill>
                  <a:srgbClr val="000000"/>
                </a:solidFill>
              </a:rPr>
              <a:t>T</a:t>
            </a:r>
            <a:r>
              <a:rPr lang="en-US" sz="1800" b="0" i="1" baseline="-25000" dirty="0" err="1">
                <a:solidFill>
                  <a:srgbClr val="000000"/>
                </a:solidFill>
              </a:rPr>
              <a:t>contact</a:t>
            </a:r>
            <a:r>
              <a:rPr lang="en-US" sz="1800" b="0" i="1" dirty="0">
                <a:solidFill>
                  <a:srgbClr val="000000"/>
                </a:solidFill>
              </a:rPr>
              <a:t> = </a:t>
            </a:r>
            <a:r>
              <a:rPr lang="en-US" sz="1800" b="0" i="1" dirty="0" err="1">
                <a:solidFill>
                  <a:srgbClr val="000000"/>
                </a:solidFill>
              </a:rPr>
              <a:t>T</a:t>
            </a:r>
            <a:r>
              <a:rPr lang="en-US" sz="1800" b="0" i="1" baseline="-25000" dirty="0" err="1">
                <a:solidFill>
                  <a:srgbClr val="000000"/>
                </a:solidFill>
              </a:rPr>
              <a:t>flash</a:t>
            </a:r>
            <a:r>
              <a:rPr lang="en-US" sz="1800" b="0" i="1" dirty="0">
                <a:solidFill>
                  <a:srgbClr val="000000"/>
                </a:solidFill>
              </a:rPr>
              <a:t> + </a:t>
            </a:r>
            <a:r>
              <a:rPr lang="en-US" sz="1800" b="0" i="1" dirty="0" err="1">
                <a:solidFill>
                  <a:srgbClr val="000000"/>
                </a:solidFill>
              </a:rPr>
              <a:t>T</a:t>
            </a:r>
            <a:r>
              <a:rPr lang="en-US" sz="1800" b="0" i="1" baseline="-25000" dirty="0" err="1">
                <a:solidFill>
                  <a:srgbClr val="000000"/>
                </a:solidFill>
              </a:rPr>
              <a:t>nominal</a:t>
            </a:r>
            <a:r>
              <a:rPr lang="en-US" sz="1800" b="0" i="1" dirty="0">
                <a:solidFill>
                  <a:srgbClr val="000000"/>
                </a:solidFill>
              </a:rPr>
              <a:t> + </a:t>
            </a:r>
            <a:r>
              <a:rPr lang="en-US" sz="1800" b="0" i="1" dirty="0" err="1">
                <a:solidFill>
                  <a:srgbClr val="000000"/>
                </a:solidFill>
              </a:rPr>
              <a:t>T</a:t>
            </a:r>
            <a:r>
              <a:rPr lang="en-US" sz="1800" b="0" i="1" baseline="-25000" dirty="0" err="1">
                <a:solidFill>
                  <a:srgbClr val="000000"/>
                </a:solidFill>
              </a:rPr>
              <a:t>background</a:t>
            </a:r>
            <a:endParaRPr lang="en-US" sz="1800" b="0" i="1" baseline="-25000" dirty="0">
              <a:solidFill>
                <a:srgbClr val="000000"/>
              </a:solidFill>
            </a:endParaRP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b="0" kern="0" dirty="0"/>
              <a:t>Match temperature across contact to determine heat-flux split</a:t>
            </a:r>
          </a:p>
          <a:p>
            <a:pPr marL="0" indent="0" algn="ctr" defTabSz="914400"/>
            <a:r>
              <a:rPr lang="en-US" sz="1800" b="0" i="1" kern="0" dirty="0" err="1"/>
              <a:t>Q</a:t>
            </a:r>
            <a:r>
              <a:rPr lang="en-US" sz="1800" b="0" i="1" kern="0" baseline="-25000" dirty="0" err="1"/>
              <a:t>slider</a:t>
            </a:r>
            <a:r>
              <a:rPr lang="en-US" sz="1800" b="0" i="1" kern="0" dirty="0"/>
              <a:t> + </a:t>
            </a:r>
            <a:r>
              <a:rPr lang="en-US" sz="1800" b="0" i="1" kern="0" dirty="0" err="1"/>
              <a:t>Q</a:t>
            </a:r>
            <a:r>
              <a:rPr lang="en-US" sz="1800" b="0" i="1" kern="0" baseline="-25000" dirty="0" err="1"/>
              <a:t>grain</a:t>
            </a:r>
            <a:r>
              <a:rPr lang="en-US" sz="1800" b="0" i="1" kern="0" dirty="0"/>
              <a:t> = </a:t>
            </a:r>
            <a:r>
              <a:rPr lang="en-US" sz="1800" b="0" i="1" kern="0" dirty="0" err="1"/>
              <a:t>Q</a:t>
            </a:r>
            <a:r>
              <a:rPr lang="en-US" sz="1800" b="0" i="1" kern="0" baseline="-25000" dirty="0" err="1"/>
              <a:t>friction</a:t>
            </a:r>
            <a:endParaRPr lang="en-US" sz="1800" b="0" i="1" kern="0" baseline="-25000" dirty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b="0" kern="0" dirty="0"/>
              <a:t>Uniform temperatures measured across contacting grains, </a:t>
            </a:r>
            <a:r>
              <a:rPr lang="en-US" sz="1800" b="0" i="1" kern="0" dirty="0"/>
              <a:t>A</a:t>
            </a:r>
            <a:r>
              <a:rPr lang="en-US" sz="1800" b="0" i="1" kern="0" baseline="-25000" dirty="0"/>
              <a:t>c</a:t>
            </a:r>
            <a:r>
              <a:rPr lang="en-US" sz="1800" b="0" i="1" kern="0" dirty="0"/>
              <a:t>/A</a:t>
            </a:r>
            <a:r>
              <a:rPr lang="en-US" sz="1800" b="0" i="1" kern="0" baseline="-25000" dirty="0"/>
              <a:t>n</a:t>
            </a:r>
            <a:r>
              <a:rPr lang="en-US" sz="1800" b="0" i="1" kern="0" dirty="0"/>
              <a:t> ~ 0.01 – 0.3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b="0" kern="0" dirty="0"/>
              <a:t>Predicts </a:t>
            </a:r>
            <a:r>
              <a:rPr lang="en-US" sz="1800" b="0" i="1" dirty="0" err="1">
                <a:solidFill>
                  <a:srgbClr val="000000"/>
                </a:solidFill>
              </a:rPr>
              <a:t>T</a:t>
            </a:r>
            <a:r>
              <a:rPr lang="en-US" sz="1800" b="0" i="1" baseline="-25000" dirty="0" err="1">
                <a:solidFill>
                  <a:srgbClr val="000000"/>
                </a:solidFill>
              </a:rPr>
              <a:t>flash</a:t>
            </a:r>
            <a:r>
              <a:rPr lang="en-US" sz="1800" b="0" i="1" dirty="0">
                <a:solidFill>
                  <a:srgbClr val="000000"/>
                </a:solidFill>
              </a:rPr>
              <a:t> &lt;&lt; </a:t>
            </a:r>
            <a:r>
              <a:rPr lang="en-US" sz="1800" b="0" i="1" dirty="0" err="1">
                <a:solidFill>
                  <a:srgbClr val="000000"/>
                </a:solidFill>
              </a:rPr>
              <a:t>T</a:t>
            </a:r>
            <a:r>
              <a:rPr lang="en-US" sz="1800" b="0" i="1" baseline="-25000" dirty="0" err="1">
                <a:solidFill>
                  <a:srgbClr val="000000"/>
                </a:solidFill>
              </a:rPr>
              <a:t>nominal</a:t>
            </a:r>
            <a:r>
              <a:rPr lang="en-US" sz="1800" b="0" i="1" dirty="0">
                <a:solidFill>
                  <a:srgbClr val="000000"/>
                </a:solidFill>
              </a:rPr>
              <a:t> </a:t>
            </a:r>
            <a:endParaRPr lang="en-US" sz="1800" b="0" kern="0" dirty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b="0" kern="0" dirty="0"/>
              <a:t>Most of heat initially flows into slider</a:t>
            </a:r>
          </a:p>
        </p:txBody>
      </p:sp>
    </p:spTree>
    <p:extLst>
      <p:ext uri="{BB962C8B-B14F-4D97-AF65-F5344CB8AC3E}">
        <p14:creationId xmlns:p14="http://schemas.microsoft.com/office/powerpoint/2010/main" val="150907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CF9D-2AD7-C64E-A09A-0312FFB8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963"/>
            <a:ext cx="9070748" cy="942278"/>
          </a:xfrm>
        </p:spPr>
        <p:txBody>
          <a:bodyPr/>
          <a:lstStyle/>
          <a:p>
            <a:r>
              <a:rPr lang="en-US" sz="3200" dirty="0"/>
              <a:t>Model Predictions: Contact Area &amp; Temperature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E82B5-21C5-B34B-BAE3-619BB937E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" t="48540" r="1153" b="7116"/>
          <a:stretch/>
        </p:blipFill>
        <p:spPr>
          <a:xfrm>
            <a:off x="0" y="1193180"/>
            <a:ext cx="587214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A6703-FBC9-6B4D-BEC6-B9CE20AB65FF}"/>
              </a:ext>
            </a:extLst>
          </p:cNvPr>
          <p:cNvSpPr txBox="1"/>
          <p:nvPr/>
        </p:nvSpPr>
        <p:spPr>
          <a:xfrm>
            <a:off x="5989997" y="1535961"/>
            <a:ext cx="31540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Tribometer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 measured </a:t>
            </a:r>
            <a:r>
              <a:rPr lang="en-US" sz="1600" dirty="0">
                <a:latin typeface="Symbol" pitchFamily="2" charset="2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Good agreement with measured area (</a:t>
            </a:r>
            <a:r>
              <a:rPr lang="en-US" sz="1600" i="1" dirty="0"/>
              <a:t>black</a:t>
            </a:r>
            <a:r>
              <a:rPr lang="en-US" sz="1600" dirty="0"/>
              <a:t>) and temperature (</a:t>
            </a:r>
            <a:r>
              <a:rPr lang="en-US" sz="1600" i="1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)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 predicts no melting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B69B2-CBAA-7147-8CEC-EFE4DC30A1E3}"/>
              </a:ext>
            </a:extLst>
          </p:cNvPr>
          <p:cNvSpPr txBox="1"/>
          <p:nvPr/>
        </p:nvSpPr>
        <p:spPr>
          <a:xfrm>
            <a:off x="6063251" y="3686568"/>
            <a:ext cx="300749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Field Data – Sleds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 measured </a:t>
            </a:r>
            <a:r>
              <a:rPr lang="en-US" sz="1600" dirty="0">
                <a:latin typeface="Symbol" pitchFamily="2" charset="2"/>
              </a:rPr>
              <a:t>m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Predict steady-state temperature profiles along sled-snow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err="1"/>
              <a:t>T</a:t>
            </a:r>
            <a:r>
              <a:rPr lang="en-US" sz="1600" i="1" baseline="-25000" dirty="0" err="1"/>
              <a:t>nominal</a:t>
            </a:r>
            <a:r>
              <a:rPr lang="en-US" sz="1600" i="1" dirty="0"/>
              <a:t> ≈ </a:t>
            </a:r>
            <a:r>
              <a:rPr lang="en-US" sz="1600" i="1" dirty="0" err="1"/>
              <a:t>T</a:t>
            </a:r>
            <a:r>
              <a:rPr lang="en-US" sz="1600" i="1" baseline="-25000" dirty="0" err="1"/>
              <a:t>contact</a:t>
            </a:r>
            <a:r>
              <a:rPr lang="en-US" sz="1600" i="1" dirty="0"/>
              <a:t> </a:t>
            </a:r>
            <a:r>
              <a:rPr lang="en-US" sz="1600" dirty="0"/>
              <a:t>for small </a:t>
            </a:r>
            <a:r>
              <a:rPr lang="en-US" sz="1600" i="1" dirty="0" err="1"/>
              <a:t>T</a:t>
            </a:r>
            <a:r>
              <a:rPr lang="en-US" sz="1600" i="1" baseline="-25000" dirty="0" err="1"/>
              <a:t>flash</a:t>
            </a:r>
            <a:endParaRPr lang="en-US" sz="1600" i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confirm contact temperatures &lt; 0°C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4813B-BCBE-0F4E-BB59-6C7DDF9F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6122"/>
            <a:ext cx="3080751" cy="246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E8295-75D5-464C-BB44-82720E19D01B}"/>
              </a:ext>
            </a:extLst>
          </p:cNvPr>
          <p:cNvSpPr txBox="1"/>
          <p:nvPr/>
        </p:nvSpPr>
        <p:spPr>
          <a:xfrm>
            <a:off x="1126273" y="373989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Antarctica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9BFB70-71C1-E045-9026-6372E16EA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624" y="3950643"/>
            <a:ext cx="3080751" cy="2468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C53967-5151-BD4A-86B4-CD3C40E01618}"/>
              </a:ext>
            </a:extLst>
          </p:cNvPr>
          <p:cNvSpPr txBox="1"/>
          <p:nvPr/>
        </p:nvSpPr>
        <p:spPr>
          <a:xfrm>
            <a:off x="4157897" y="373989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Greenland</a:t>
            </a:r>
          </a:p>
        </p:txBody>
      </p:sp>
    </p:spTree>
    <p:extLst>
      <p:ext uri="{BB962C8B-B14F-4D97-AF65-F5344CB8AC3E}">
        <p14:creationId xmlns:p14="http://schemas.microsoft.com/office/powerpoint/2010/main" val="83277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235" y="130627"/>
            <a:ext cx="8099897" cy="1049505"/>
          </a:xfrm>
        </p:spPr>
        <p:txBody>
          <a:bodyPr/>
          <a:lstStyle/>
          <a:p>
            <a:r>
              <a:rPr lang="en-US" sz="3200" dirty="0"/>
              <a:t>Why is Snow Slippery?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68" y="1099972"/>
            <a:ext cx="8345828" cy="1488849"/>
          </a:xfrm>
        </p:spPr>
        <p:txBody>
          <a:bodyPr/>
          <a:lstStyle/>
          <a:p>
            <a:pPr lvl="1"/>
            <a:r>
              <a:rPr lang="en-US" sz="2400" dirty="0"/>
              <a:t>Intergranular bonds may initially break</a:t>
            </a:r>
          </a:p>
          <a:p>
            <a:pPr lvl="1"/>
            <a:r>
              <a:rPr lang="en-US" sz="2400" dirty="0"/>
              <a:t>Abrasion gets easier as contacting grains warm up</a:t>
            </a:r>
          </a:p>
          <a:p>
            <a:pPr lvl="1"/>
            <a:r>
              <a:rPr lang="en-US" sz="2400" dirty="0"/>
              <a:t>Layer of abraded particles might act as dry lubricant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A6C0A-E020-2B48-BF13-C119A944D3ED}"/>
              </a:ext>
            </a:extLst>
          </p:cNvPr>
          <p:cNvSpPr/>
          <p:nvPr/>
        </p:nvSpPr>
        <p:spPr>
          <a:xfrm>
            <a:off x="439867" y="3239433"/>
            <a:ext cx="83458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Apply dry-lubricant theory to snow friction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Need to measure rheological properties of wear particles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One mechanism postulates fluid-like behavior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Observe single snow-grain/slider contact at high-res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Continuous IR and microscope video of evolving contact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Does self-lubrication occur on ice?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Abraded particles trapped under skate could melt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B6B298-8D57-B145-9AF3-4052280CB58F}"/>
              </a:ext>
            </a:extLst>
          </p:cNvPr>
          <p:cNvSpPr txBox="1">
            <a:spLocks/>
          </p:cNvSpPr>
          <p:nvPr/>
        </p:nvSpPr>
        <p:spPr bwMode="auto">
          <a:xfrm>
            <a:off x="562832" y="2449721"/>
            <a:ext cx="8099897" cy="8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defTabSz="914400"/>
            <a:r>
              <a:rPr lang="en-US" sz="3200" kern="0" dirty="0"/>
              <a:t>On-Going Work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B3A671-C6F0-8740-B3F7-21EFC2C1C265}"/>
              </a:ext>
            </a:extLst>
          </p:cNvPr>
          <p:cNvSpPr txBox="1">
            <a:spLocks/>
          </p:cNvSpPr>
          <p:nvPr/>
        </p:nvSpPr>
        <p:spPr bwMode="auto">
          <a:xfrm>
            <a:off x="522051" y="5869541"/>
            <a:ext cx="8099897" cy="69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defTabSz="914400"/>
            <a:r>
              <a:rPr lang="en-US" sz="3200" kern="0" dirty="0"/>
              <a:t>Thanks!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BFD2187-E4C2-2846-AC17-CFFB0B24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23" y="116254"/>
            <a:ext cx="639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F3F97-11E4-3445-A386-0CA480CB2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37" y="116254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3592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0066CC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AAB8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726</Words>
  <Application>Microsoft Macintosh PowerPoint</Application>
  <PresentationFormat>On-screen Show (4:3)</PresentationFormat>
  <Paragraphs>108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</vt:lpstr>
      <vt:lpstr>Symbol</vt:lpstr>
      <vt:lpstr>Times</vt:lpstr>
      <vt:lpstr>Blank Presentation</vt:lpstr>
      <vt:lpstr>Why is Snow Slippery? The Role of Abrasion in Snow Kinetic Friction</vt:lpstr>
      <vt:lpstr>Why is snow slippery?</vt:lpstr>
      <vt:lpstr>PowerPoint Presentation</vt:lpstr>
      <vt:lpstr>Key Result: No Melting</vt:lpstr>
      <vt:lpstr>Coordinated IR, Optical and SEM Images Reveal Structure</vt:lpstr>
      <vt:lpstr>Towards a New Theory: Dry-Contact Abrasion</vt:lpstr>
      <vt:lpstr>Model Predictions: Contact Area &amp; Temperature</vt:lpstr>
      <vt:lpstr>Why is Snow Slippery?</vt:lpstr>
    </vt:vector>
  </TitlesOfParts>
  <Company>CRREL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 Vehicles for Polar Science &amp; Operations and Underwater Inspections</dc:title>
  <dc:creator>James Lever</dc:creator>
  <cp:lastModifiedBy>JHL</cp:lastModifiedBy>
  <cp:revision>226</cp:revision>
  <dcterms:created xsi:type="dcterms:W3CDTF">2017-09-15T16:36:56Z</dcterms:created>
  <dcterms:modified xsi:type="dcterms:W3CDTF">2020-04-22T19:05:26Z</dcterms:modified>
</cp:coreProperties>
</file>