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60" r:id="rId4"/>
    <p:sldId id="262" r:id="rId5"/>
    <p:sldId id="266" r:id="rId6"/>
    <p:sldId id="267" r:id="rId7"/>
    <p:sldId id="268" r:id="rId8"/>
  </p:sldIdLst>
  <p:sldSz cx="9144000" cy="5143500" type="screen16x9"/>
  <p:notesSz cx="6794500" cy="9931400"/>
  <p:embeddedFontLst>
    <p:embeddedFont>
      <p:font typeface="Segoe UI" panose="020B0502040204020203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zson, Béla" initials="TB" lastIdx="6" clrIdx="0">
    <p:extLst>
      <p:ext uri="{19B8F6BF-5375-455C-9EA6-DF929625EA0E}">
        <p15:presenceInfo xmlns:p15="http://schemas.microsoft.com/office/powerpoint/2012/main" userId="S-1-5-21-1751174259-1996115066-1435642685-4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149" autoAdjust="0"/>
  </p:normalViewPr>
  <p:slideViewPr>
    <p:cSldViewPr>
      <p:cViewPr varScale="1">
        <p:scale>
          <a:sx n="103" d="100"/>
          <a:sy n="103" d="100"/>
        </p:scale>
        <p:origin x="99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8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1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5A2D-F402-48DD-B039-7154530A9DB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28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010E-D1FB-41AC-82FA-21A2BDC5E24B}" type="datetimeFigureOut">
              <a:rPr lang="de-CH" smtClean="0"/>
              <a:t>30.04.2020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5B60-F2BA-46E5-8E2D-2D2B4D1E38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7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5B60-F2BA-46E5-8E2D-2D2B4D1E383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59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5B60-F2BA-46E5-8E2D-2D2B4D1E383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793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5B60-F2BA-46E5-8E2D-2D2B4D1E383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505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2290"/>
            <a:ext cx="2273641" cy="606858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31200" y="2808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Willkommen</a:t>
            </a:r>
          </a:p>
          <a:p>
            <a:r>
              <a:rPr lang="de-CH" dirty="0" smtClean="0"/>
              <a:t>Welcome</a:t>
            </a:r>
          </a:p>
          <a:p>
            <a:r>
              <a:rPr lang="de-CH" dirty="0" err="1" smtClean="0"/>
              <a:t>Bienvenue</a:t>
            </a:r>
            <a:endParaRPr lang="de-CH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15797" y="1599642"/>
            <a:ext cx="8244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5796" y="2517744"/>
            <a:ext cx="8244000" cy="604838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15797" y="3165816"/>
            <a:ext cx="8244000" cy="378619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 smtClean="0"/>
              <a:t>Autor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4522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Rechteck 3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6164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Rechteck 4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7839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41929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hteck 2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78965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77188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76522"/>
            <a:ext cx="5111750" cy="351810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60928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3752" y="1491630"/>
            <a:ext cx="6408712" cy="29163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>
          <a:xfrm>
            <a:off x="457200" y="1001167"/>
            <a:ext cx="5486400" cy="328445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11"/>
          </p:nvPr>
        </p:nvSpPr>
        <p:spPr>
          <a:xfrm>
            <a:off x="453752" y="4407954"/>
            <a:ext cx="5486400" cy="328445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94776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383507"/>
            <a:ext cx="9144000" cy="37599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5" name="Rechteck 4"/>
          <p:cNvSpPr/>
          <p:nvPr userDrawn="1"/>
        </p:nvSpPr>
        <p:spPr>
          <a:xfrm>
            <a:off x="107504" y="4803998"/>
            <a:ext cx="2204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Sobanski 2020. 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de-CH" sz="10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04069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48326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3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81" y="248640"/>
            <a:ext cx="1259439" cy="3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3" r:id="rId8"/>
    <p:sldLayoutId id="214748369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1570484"/>
            <a:ext cx="8244000" cy="857250"/>
          </a:xfrm>
        </p:spPr>
        <p:txBody>
          <a:bodyPr>
            <a:noAutofit/>
          </a:bodyPr>
          <a:lstStyle/>
          <a:p>
            <a:pPr algn="ctr"/>
            <a:r>
              <a:rPr lang="de-CH" sz="2000" dirty="0" smtClean="0"/>
              <a:t>High </a:t>
            </a:r>
            <a:r>
              <a:rPr lang="en-US" sz="2000" dirty="0" smtClean="0"/>
              <a:t>precision</a:t>
            </a:r>
            <a:r>
              <a:rPr lang="de-CH" sz="2000" dirty="0" smtClean="0"/>
              <a:t> Quantum </a:t>
            </a:r>
            <a:r>
              <a:rPr lang="de-CH" sz="2000" dirty="0" err="1" smtClean="0"/>
              <a:t>Cascade</a:t>
            </a:r>
            <a:r>
              <a:rPr lang="de-CH" sz="2000" dirty="0" smtClean="0"/>
              <a:t> Laser Absorption </a:t>
            </a:r>
            <a:r>
              <a:rPr lang="de-CH" sz="2000" dirty="0" err="1" smtClean="0"/>
              <a:t>Spectroscopy</a:t>
            </a:r>
            <a:r>
              <a:rPr lang="de-CH" sz="2000" dirty="0" smtClean="0"/>
              <a:t> (QCLAS)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selective</a:t>
            </a:r>
            <a:r>
              <a:rPr lang="de-CH" sz="2000" dirty="0"/>
              <a:t> NO</a:t>
            </a:r>
            <a:r>
              <a:rPr lang="de-CH" sz="2000" baseline="-25000" dirty="0"/>
              <a:t>2</a:t>
            </a:r>
            <a:r>
              <a:rPr lang="de-CH" sz="2000" dirty="0"/>
              <a:t> </a:t>
            </a:r>
            <a:r>
              <a:rPr lang="de-CH" sz="2000" dirty="0" err="1"/>
              <a:t>measurement</a:t>
            </a:r>
            <a:endParaRPr lang="de-CH" sz="20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0" y="4717603"/>
            <a:ext cx="9144000" cy="425897"/>
          </a:xfrm>
        </p:spPr>
        <p:txBody>
          <a:bodyPr/>
          <a:lstStyle/>
          <a:p>
            <a:pPr algn="ctr"/>
            <a:r>
              <a:rPr lang="de-CH" sz="1600" dirty="0" smtClean="0"/>
              <a:t>EGU 2020 -</a:t>
            </a:r>
            <a:r>
              <a:rPr lang="de-DE" sz="1600" dirty="0" smtClean="0"/>
              <a:t> AS5.11</a:t>
            </a:r>
            <a:endParaRPr lang="de-DE" sz="1600" dirty="0"/>
          </a:p>
          <a:p>
            <a:pPr algn="ctr"/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32456" y="2355726"/>
            <a:ext cx="8244000" cy="918102"/>
          </a:xfrm>
        </p:spPr>
        <p:txBody>
          <a:bodyPr/>
          <a:lstStyle/>
          <a:p>
            <a:pPr algn="ctr"/>
            <a:r>
              <a:rPr lang="de-CH" sz="1400" dirty="0" smtClean="0"/>
              <a:t>Nicolas Sobanski</a:t>
            </a:r>
            <a:r>
              <a:rPr lang="de-CH" sz="1400" baseline="30000" dirty="0" smtClean="0"/>
              <a:t>1</a:t>
            </a:r>
            <a:r>
              <a:rPr lang="de-CH" sz="1400" dirty="0" smtClean="0"/>
              <a:t>, </a:t>
            </a:r>
            <a:r>
              <a:rPr lang="en-US" sz="1400" dirty="0"/>
              <a:t>Beat </a:t>
            </a:r>
            <a:r>
              <a:rPr lang="en-US" sz="1400" dirty="0" smtClean="0"/>
              <a:t>Schwarzenbach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</a:t>
            </a:r>
            <a:r>
              <a:rPr lang="en-US" sz="1400" dirty="0"/>
              <a:t>Béla </a:t>
            </a:r>
            <a:r>
              <a:rPr lang="en-US" sz="1400" dirty="0" smtClean="0"/>
              <a:t>Tuzson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</a:t>
            </a:r>
            <a:r>
              <a:rPr lang="en-US" sz="1400" dirty="0"/>
              <a:t>Lukas </a:t>
            </a:r>
            <a:r>
              <a:rPr lang="en-US" sz="1400" dirty="0" smtClean="0"/>
              <a:t>Emmenegger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David </a:t>
            </a:r>
            <a:r>
              <a:rPr lang="en-US" sz="1400" dirty="0"/>
              <a:t>R. </a:t>
            </a:r>
            <a:r>
              <a:rPr lang="en-US" sz="1400" dirty="0" smtClean="0"/>
              <a:t>Worton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Naomi Farren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/>
              <a:t>Tatiana </a:t>
            </a:r>
            <a:r>
              <a:rPr lang="en-US" sz="1400" dirty="0" smtClean="0"/>
              <a:t>Mace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, </a:t>
            </a:r>
            <a:r>
              <a:rPr lang="en-US" sz="1400" dirty="0"/>
              <a:t>and Christophe </a:t>
            </a:r>
            <a:r>
              <a:rPr lang="en-US" sz="1400" dirty="0" smtClean="0"/>
              <a:t>Sutour</a:t>
            </a:r>
            <a:r>
              <a:rPr lang="en-US" sz="1400" baseline="30000" dirty="0" smtClean="0"/>
              <a:t>4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000" baseline="30000" dirty="0" smtClean="0"/>
              <a:t>1</a:t>
            </a:r>
            <a:r>
              <a:rPr lang="en-US" sz="1000" dirty="0" smtClean="0"/>
              <a:t>Empa, Swiss </a:t>
            </a:r>
            <a:r>
              <a:rPr lang="en-US" sz="1000" dirty="0"/>
              <a:t>Federal Laboratories for Materials Science and Technology, </a:t>
            </a:r>
            <a:r>
              <a:rPr lang="en-US" sz="1000" dirty="0" err="1"/>
              <a:t>Dübendorf</a:t>
            </a:r>
            <a:r>
              <a:rPr lang="en-US" sz="1000" dirty="0"/>
              <a:t>, Switzerland</a:t>
            </a:r>
          </a:p>
          <a:p>
            <a:pPr algn="ctr"/>
            <a:r>
              <a:rPr lang="en-US" sz="1000" baseline="30000" dirty="0"/>
              <a:t>2</a:t>
            </a:r>
            <a:r>
              <a:rPr lang="en-US" sz="1000" dirty="0"/>
              <a:t>National Physical Laboratory, </a:t>
            </a:r>
            <a:r>
              <a:rPr lang="en-US" sz="1000" dirty="0" err="1"/>
              <a:t>Teddington</a:t>
            </a:r>
            <a:r>
              <a:rPr lang="en-US" sz="1000" dirty="0"/>
              <a:t>, United Kingdom</a:t>
            </a:r>
          </a:p>
          <a:p>
            <a:pPr algn="ctr"/>
            <a:r>
              <a:rPr lang="en-US" sz="1000" baseline="30000" dirty="0"/>
              <a:t>3</a:t>
            </a:r>
            <a:r>
              <a:rPr lang="en-US" sz="1000" dirty="0"/>
              <a:t>University of York, York, United Kingdom</a:t>
            </a:r>
          </a:p>
          <a:p>
            <a:pPr algn="ctr"/>
            <a:r>
              <a:rPr lang="en-US" sz="1000" baseline="30000" dirty="0"/>
              <a:t>4</a:t>
            </a:r>
            <a:r>
              <a:rPr lang="en-US" sz="1000" dirty="0"/>
              <a:t>Laboratoire national de </a:t>
            </a:r>
            <a:r>
              <a:rPr lang="en-US" sz="1000" dirty="0" err="1"/>
              <a:t>métrologie</a:t>
            </a:r>
            <a:r>
              <a:rPr lang="en-US" sz="1000" dirty="0"/>
              <a:t> et </a:t>
            </a:r>
            <a:r>
              <a:rPr lang="en-US" sz="1000" dirty="0" err="1"/>
              <a:t>d'essais</a:t>
            </a:r>
            <a:r>
              <a:rPr lang="en-US" sz="1000" dirty="0"/>
              <a:t>, Paris, </a:t>
            </a:r>
            <a:r>
              <a:rPr lang="en-US" sz="1000" dirty="0" smtClean="0"/>
              <a:t>France</a:t>
            </a:r>
          </a:p>
          <a:p>
            <a:endParaRPr lang="de-CH" sz="1400" dirty="0"/>
          </a:p>
          <a:p>
            <a:pPr algn="ctr"/>
            <a:r>
              <a:rPr lang="de-CH" sz="1050" dirty="0" smtClean="0"/>
              <a:t>Contact : nicolas.sobanski@empa.ch</a:t>
            </a:r>
            <a:endParaRPr lang="de-CH" sz="1000" dirty="0" smtClean="0"/>
          </a:p>
          <a:p>
            <a:endParaRPr lang="de-CH" sz="1400" dirty="0"/>
          </a:p>
        </p:txBody>
      </p:sp>
      <p:pic>
        <p:nvPicPr>
          <p:cNvPr id="5" name="Picture 4" descr="C:\Users\r.wegener\Documents\Publikationen\20200505_Wegener_EGU_MetMO2\empir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6201"/>
            <a:ext cx="2304256" cy="6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47300"/>
            <a:ext cx="152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7139136" cy="857250"/>
          </a:xfrm>
        </p:spPr>
        <p:txBody>
          <a:bodyPr>
            <a:normAutofit/>
          </a:bodyPr>
          <a:lstStyle/>
          <a:p>
            <a:r>
              <a:rPr lang="de-CH" sz="2400" dirty="0" err="1" smtClean="0"/>
              <a:t>Introduction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600" dirty="0" smtClean="0"/>
              <a:t>The MetNO2 </a:t>
            </a:r>
            <a:r>
              <a:rPr lang="de-CH" sz="1600" dirty="0" err="1" smtClean="0"/>
              <a:t>project</a:t>
            </a:r>
            <a:r>
              <a:rPr lang="de-CH" sz="1600" dirty="0" smtClean="0"/>
              <a:t> </a:t>
            </a:r>
            <a:r>
              <a:rPr lang="de-CH" sz="1600" dirty="0" err="1" smtClean="0"/>
              <a:t>aims</a:t>
            </a:r>
            <a:r>
              <a:rPr lang="de-CH" sz="1600" dirty="0" smtClean="0"/>
              <a:t> at </a:t>
            </a:r>
            <a:r>
              <a:rPr lang="de-CH" sz="1600" dirty="0" err="1" smtClean="0"/>
              <a:t>improving</a:t>
            </a:r>
            <a:r>
              <a:rPr lang="de-CH" sz="1600" dirty="0" smtClean="0"/>
              <a:t> NO</a:t>
            </a:r>
            <a:r>
              <a:rPr lang="de-CH" sz="1600" baseline="-25000" dirty="0" smtClean="0"/>
              <a:t>2</a:t>
            </a:r>
            <a:r>
              <a:rPr lang="de-CH" sz="1600" dirty="0" smtClean="0"/>
              <a:t> </a:t>
            </a:r>
            <a:r>
              <a:rPr lang="de-CH" sz="1600" dirty="0" err="1" smtClean="0"/>
              <a:t>monitoring</a:t>
            </a:r>
            <a:r>
              <a:rPr lang="de-CH" sz="1600" dirty="0" smtClean="0"/>
              <a:t> in Europe. </a:t>
            </a:r>
            <a:r>
              <a:rPr lang="de-CH" sz="1600" dirty="0" err="1" smtClean="0"/>
              <a:t>It</a:t>
            </a:r>
            <a:r>
              <a:rPr lang="de-CH" sz="1600" dirty="0" smtClean="0"/>
              <a:t> </a:t>
            </a:r>
            <a:r>
              <a:rPr lang="de-CH" sz="1600" dirty="0" err="1" smtClean="0"/>
              <a:t>focuses</a:t>
            </a:r>
            <a:r>
              <a:rPr lang="de-CH" sz="1600" dirty="0" smtClean="0"/>
              <a:t> on:</a:t>
            </a:r>
          </a:p>
          <a:p>
            <a:pPr marL="893763" indent="273050">
              <a:buFont typeface="Arial" panose="020B0604020202020204" pitchFamily="34" charset="0"/>
              <a:buChar char="•"/>
            </a:pPr>
            <a:r>
              <a:rPr lang="en-US" sz="1400" dirty="0" smtClean="0"/>
              <a:t>Characterization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existing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new</a:t>
            </a:r>
            <a:r>
              <a:rPr lang="de-CH" sz="1400" dirty="0" smtClean="0"/>
              <a:t> </a:t>
            </a:r>
            <a:r>
              <a:rPr lang="de-CH" sz="1400" dirty="0" err="1" smtClean="0"/>
              <a:t>calibration</a:t>
            </a:r>
            <a:r>
              <a:rPr lang="de-CH" sz="1400" dirty="0" smtClean="0"/>
              <a:t> </a:t>
            </a:r>
            <a:r>
              <a:rPr lang="de-CH" sz="1400" dirty="0" err="1" smtClean="0"/>
              <a:t>methods</a:t>
            </a:r>
            <a:endParaRPr lang="de-CH" sz="1400" dirty="0"/>
          </a:p>
          <a:p>
            <a:pPr marL="893763" indent="273050">
              <a:buFont typeface="Arial" panose="020B0604020202020204" pitchFamily="34" charset="0"/>
              <a:buChar char="•"/>
            </a:pPr>
            <a:r>
              <a:rPr lang="de-CH" sz="1400" dirty="0" err="1" smtClean="0"/>
              <a:t>Improvement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calibration</a:t>
            </a:r>
            <a:r>
              <a:rPr lang="de-CH" sz="1400" dirty="0" smtClean="0"/>
              <a:t> </a:t>
            </a:r>
            <a:r>
              <a:rPr lang="de-CH" sz="1400" dirty="0" err="1" smtClean="0"/>
              <a:t>protocols</a:t>
            </a:r>
            <a:endParaRPr lang="de-CH" sz="1400" dirty="0"/>
          </a:p>
          <a:p>
            <a:pPr marL="893763" indent="273050">
              <a:buFont typeface="Arial" panose="020B0604020202020204" pitchFamily="34" charset="0"/>
              <a:buChar char="•"/>
            </a:pPr>
            <a:r>
              <a:rPr lang="de-CH" sz="1400" dirty="0" err="1" smtClean="0"/>
              <a:t>Charaterization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various</a:t>
            </a:r>
            <a:r>
              <a:rPr lang="de-CH" sz="1400" dirty="0" smtClean="0"/>
              <a:t> NO</a:t>
            </a:r>
            <a:r>
              <a:rPr lang="de-CH" sz="1400" baseline="-25000" dirty="0" smtClean="0"/>
              <a:t>2</a:t>
            </a:r>
            <a:r>
              <a:rPr lang="de-CH" sz="1400" dirty="0" smtClean="0"/>
              <a:t> </a:t>
            </a:r>
            <a:r>
              <a:rPr lang="de-CH" sz="1400" dirty="0" err="1" smtClean="0"/>
              <a:t>measurement</a:t>
            </a:r>
            <a:r>
              <a:rPr lang="de-CH" sz="1400" dirty="0" smtClean="0"/>
              <a:t> </a:t>
            </a:r>
            <a:r>
              <a:rPr lang="de-CH" sz="1400" dirty="0" err="1" smtClean="0"/>
              <a:t>techniques</a:t>
            </a:r>
            <a:r>
              <a:rPr lang="de-CH" sz="1400" dirty="0" smtClean="0"/>
              <a:t> in lab. </a:t>
            </a:r>
            <a:r>
              <a:rPr lang="de-CH" sz="1400" dirty="0" err="1" smtClean="0"/>
              <a:t>conditions</a:t>
            </a:r>
            <a:r>
              <a:rPr lang="de-CH" sz="1400" dirty="0" smtClean="0"/>
              <a:t> </a:t>
            </a:r>
          </a:p>
          <a:p>
            <a:pPr marL="893763" indent="273050">
              <a:buFont typeface="Arial" panose="020B0604020202020204" pitchFamily="34" charset="0"/>
              <a:buChar char="•"/>
            </a:pPr>
            <a:r>
              <a:rPr lang="de-CH" sz="1400" dirty="0" smtClean="0"/>
              <a:t>Instruments </a:t>
            </a:r>
            <a:r>
              <a:rPr lang="de-CH" sz="1400" dirty="0" err="1" smtClean="0"/>
              <a:t>comparison</a:t>
            </a:r>
            <a:r>
              <a:rPr lang="de-CH" sz="1400" dirty="0" smtClean="0"/>
              <a:t> in </a:t>
            </a:r>
            <a:r>
              <a:rPr lang="de-CH" sz="1400" dirty="0" err="1" smtClean="0"/>
              <a:t>controlled</a:t>
            </a:r>
            <a:r>
              <a:rPr lang="de-CH" sz="1400" dirty="0" smtClean="0"/>
              <a:t> </a:t>
            </a:r>
            <a:r>
              <a:rPr lang="de-CH" sz="1400" dirty="0" err="1" smtClean="0"/>
              <a:t>environments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field</a:t>
            </a:r>
            <a:r>
              <a:rPr lang="de-CH" sz="1400" dirty="0" smtClean="0"/>
              <a:t> </a:t>
            </a:r>
            <a:r>
              <a:rPr lang="de-CH" sz="1400" dirty="0" err="1" smtClean="0"/>
              <a:t>conditions</a:t>
            </a:r>
            <a:endParaRPr lang="de-CH" sz="1400" dirty="0" smtClean="0"/>
          </a:p>
          <a:p>
            <a:pPr marL="0" indent="0">
              <a:buNone/>
            </a:pP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A Quantum </a:t>
            </a:r>
            <a:r>
              <a:rPr lang="de-CH" sz="1600" dirty="0" err="1" smtClean="0"/>
              <a:t>Cascade</a:t>
            </a:r>
            <a:r>
              <a:rPr lang="de-CH" sz="1600" dirty="0" smtClean="0"/>
              <a:t> Laser Absorption </a:t>
            </a:r>
            <a:r>
              <a:rPr lang="de-CH" sz="1600" dirty="0" err="1" smtClean="0"/>
              <a:t>Spectrometer</a:t>
            </a:r>
            <a:r>
              <a:rPr lang="de-CH" sz="1600" dirty="0" smtClean="0"/>
              <a:t> </a:t>
            </a:r>
            <a:r>
              <a:rPr lang="de-CH" sz="1600" dirty="0" err="1" smtClean="0"/>
              <a:t>has</a:t>
            </a:r>
            <a:r>
              <a:rPr lang="de-CH" sz="1600" dirty="0" smtClean="0"/>
              <a:t> </a:t>
            </a:r>
            <a:r>
              <a:rPr lang="de-CH" sz="1600" dirty="0" err="1" smtClean="0"/>
              <a:t>been</a:t>
            </a:r>
            <a:r>
              <a:rPr lang="de-CH" sz="1600" dirty="0" smtClean="0"/>
              <a:t> </a:t>
            </a:r>
            <a:r>
              <a:rPr lang="de-CH" sz="1600" dirty="0" err="1" smtClean="0"/>
              <a:t>developed</a:t>
            </a:r>
            <a:r>
              <a:rPr lang="de-CH" sz="1600" dirty="0" smtClean="0"/>
              <a:t> at Empa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evaluate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potential and </a:t>
            </a:r>
            <a:r>
              <a:rPr lang="de-CH" sz="1600" dirty="0" err="1" smtClean="0"/>
              <a:t>limitations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this</a:t>
            </a:r>
            <a:r>
              <a:rPr lang="de-CH" sz="1600" dirty="0" smtClean="0"/>
              <a:t> </a:t>
            </a:r>
            <a:r>
              <a:rPr lang="de-CH" sz="1600" dirty="0" err="1" smtClean="0"/>
              <a:t>measurement</a:t>
            </a:r>
            <a:r>
              <a:rPr lang="de-CH" sz="1600" dirty="0" smtClean="0"/>
              <a:t> </a:t>
            </a:r>
            <a:r>
              <a:rPr lang="de-CH" sz="1600" dirty="0" err="1" smtClean="0"/>
              <a:t>technique</a:t>
            </a:r>
            <a:r>
              <a:rPr lang="de-CH" sz="1600" dirty="0" smtClean="0"/>
              <a:t> </a:t>
            </a:r>
            <a:r>
              <a:rPr lang="de-CH" sz="1600" dirty="0" err="1" smtClean="0"/>
              <a:t>for</a:t>
            </a:r>
            <a:r>
              <a:rPr lang="de-CH" sz="1600" dirty="0" smtClean="0"/>
              <a:t> NO</a:t>
            </a:r>
            <a:r>
              <a:rPr lang="de-CH" sz="1600" baseline="-25000" dirty="0" smtClean="0"/>
              <a:t>2</a:t>
            </a:r>
            <a:r>
              <a:rPr lang="de-CH" sz="1600" dirty="0" smtClean="0"/>
              <a:t>.</a:t>
            </a:r>
            <a:endParaRPr lang="de-CH" sz="1600" dirty="0"/>
          </a:p>
          <a:p>
            <a:pPr marL="0" indent="0">
              <a:buNone/>
            </a:pP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The </a:t>
            </a:r>
            <a:r>
              <a:rPr lang="de-CH" sz="1600" dirty="0" err="1" smtClean="0"/>
              <a:t>performances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this</a:t>
            </a:r>
            <a:r>
              <a:rPr lang="de-CH" sz="1600" dirty="0" smtClean="0"/>
              <a:t> </a:t>
            </a:r>
            <a:r>
              <a:rPr lang="de-CH" sz="1600" dirty="0" err="1" smtClean="0"/>
              <a:t>instrument</a:t>
            </a:r>
            <a:r>
              <a:rPr lang="de-CH" sz="1600" dirty="0" smtClean="0"/>
              <a:t> and </a:t>
            </a:r>
            <a:r>
              <a:rPr lang="de-CH" sz="1600" dirty="0" err="1"/>
              <a:t>various</a:t>
            </a:r>
            <a:r>
              <a:rPr lang="de-CH" sz="1600" dirty="0"/>
              <a:t> </a:t>
            </a:r>
            <a:r>
              <a:rPr lang="de-CH" sz="1600" dirty="0" err="1"/>
              <a:t>comparison</a:t>
            </a:r>
            <a:r>
              <a:rPr lang="de-CH" sz="1600" dirty="0"/>
              <a:t> </a:t>
            </a:r>
            <a:r>
              <a:rPr lang="de-CH" sz="1600" dirty="0" err="1"/>
              <a:t>results</a:t>
            </a:r>
            <a:r>
              <a:rPr lang="de-CH" sz="1600" dirty="0"/>
              <a:t> </a:t>
            </a:r>
            <a:r>
              <a:rPr lang="de-CH" sz="1600" dirty="0" err="1"/>
              <a:t>with</a:t>
            </a:r>
            <a:r>
              <a:rPr lang="de-CH" sz="1600" dirty="0"/>
              <a:t> </a:t>
            </a:r>
            <a:r>
              <a:rPr lang="de-CH" sz="1600" dirty="0" err="1"/>
              <a:t>other</a:t>
            </a:r>
            <a:r>
              <a:rPr lang="de-CH" sz="1600" dirty="0"/>
              <a:t> </a:t>
            </a:r>
            <a:r>
              <a:rPr lang="de-CH" sz="1600" dirty="0" err="1" smtClean="0"/>
              <a:t>techniques</a:t>
            </a:r>
            <a:r>
              <a:rPr lang="de-CH" sz="1600" dirty="0" smtClean="0"/>
              <a:t> </a:t>
            </a:r>
            <a:r>
              <a:rPr lang="de-CH" sz="1600" dirty="0" err="1" smtClean="0"/>
              <a:t>are</a:t>
            </a:r>
            <a:r>
              <a:rPr lang="de-CH" sz="1600" dirty="0" smtClean="0"/>
              <a:t> </a:t>
            </a:r>
            <a:r>
              <a:rPr lang="de-CH" sz="1600" dirty="0" err="1" smtClean="0"/>
              <a:t>presented</a:t>
            </a:r>
            <a:r>
              <a:rPr lang="de-CH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347" y="51470"/>
            <a:ext cx="1155989" cy="6646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3528" y="105958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7139136" cy="857250"/>
          </a:xfrm>
        </p:spPr>
        <p:txBody>
          <a:bodyPr>
            <a:normAutofit/>
          </a:bodyPr>
          <a:lstStyle/>
          <a:p>
            <a:r>
              <a:rPr lang="de-CH" sz="2400" dirty="0" smtClean="0"/>
              <a:t>Instrument </a:t>
            </a:r>
            <a:r>
              <a:rPr lang="de-CH" sz="2400" dirty="0" err="1" smtClean="0"/>
              <a:t>setup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47" y="51470"/>
            <a:ext cx="1155989" cy="6646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3528" y="105958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3435632"/>
            <a:ext cx="1152128" cy="28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900" b="1" dirty="0" smtClean="0"/>
              <a:t>Setup design </a:t>
            </a:r>
          </a:p>
          <a:p>
            <a:pPr marL="0" indent="0">
              <a:buNone/>
            </a:pPr>
            <a:endParaRPr lang="de-CH" sz="900" b="1" dirty="0" smtClean="0"/>
          </a:p>
          <a:p>
            <a:pPr marL="0" indent="0">
              <a:buNone/>
            </a:pPr>
            <a:endParaRPr lang="en-US" sz="9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66833" y="2281872"/>
            <a:ext cx="1707934" cy="41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900" b="1" dirty="0"/>
              <a:t>Laser </a:t>
            </a:r>
            <a:r>
              <a:rPr lang="de-CH" sz="900" b="1" dirty="0" err="1"/>
              <a:t>driving</a:t>
            </a:r>
            <a:r>
              <a:rPr lang="de-CH" sz="900" b="1" dirty="0"/>
              <a:t> </a:t>
            </a:r>
            <a:r>
              <a:rPr lang="de-CH" sz="900" b="1" dirty="0" err="1"/>
              <a:t>scheme</a:t>
            </a:r>
            <a:endParaRPr lang="en-US" sz="9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28" y="1092270"/>
            <a:ext cx="4586288" cy="235267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6957" y="3603498"/>
            <a:ext cx="38884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- Quantum </a:t>
            </a:r>
            <a:r>
              <a:rPr lang="de-CH" sz="800" dirty="0" err="1" smtClean="0"/>
              <a:t>Cascade</a:t>
            </a:r>
            <a:r>
              <a:rPr lang="de-CH" sz="800" dirty="0" smtClean="0"/>
              <a:t> Laser (QCL) </a:t>
            </a:r>
            <a:r>
              <a:rPr lang="de-CH" sz="800" dirty="0" err="1" smtClean="0"/>
              <a:t>emitting</a:t>
            </a:r>
            <a:r>
              <a:rPr lang="de-CH" sz="800" dirty="0" smtClean="0"/>
              <a:t> at 1600 cm</a:t>
            </a:r>
            <a:r>
              <a:rPr lang="de-CH" sz="800" baseline="30000" dirty="0" smtClean="0"/>
              <a:t>-1</a:t>
            </a:r>
          </a:p>
          <a:p>
            <a:pPr marL="0" indent="0">
              <a:buNone/>
            </a:pPr>
            <a:r>
              <a:rPr lang="de-CH" sz="800" dirty="0"/>
              <a:t>- Optical </a:t>
            </a:r>
            <a:r>
              <a:rPr lang="de-CH" sz="800" dirty="0" err="1"/>
              <a:t>path</a:t>
            </a:r>
            <a:r>
              <a:rPr lang="de-CH" sz="800" dirty="0"/>
              <a:t> </a:t>
            </a:r>
            <a:r>
              <a:rPr lang="de-CH" sz="800" dirty="0" err="1"/>
              <a:t>length</a:t>
            </a:r>
            <a:r>
              <a:rPr lang="de-CH" sz="800" dirty="0"/>
              <a:t> in </a:t>
            </a:r>
            <a:r>
              <a:rPr lang="de-CH" sz="800" dirty="0" err="1"/>
              <a:t>the</a:t>
            </a:r>
            <a:r>
              <a:rPr lang="de-CH" sz="800" dirty="0"/>
              <a:t> multipass </a:t>
            </a:r>
            <a:r>
              <a:rPr lang="de-CH" sz="800" dirty="0" err="1"/>
              <a:t>cell</a:t>
            </a:r>
            <a:r>
              <a:rPr lang="de-CH" sz="800" dirty="0"/>
              <a:t> </a:t>
            </a:r>
            <a:r>
              <a:rPr lang="de-CH" sz="800" dirty="0" smtClean="0"/>
              <a:t>(MPC): </a:t>
            </a:r>
            <a:r>
              <a:rPr lang="de-CH" sz="800" dirty="0"/>
              <a:t>110 </a:t>
            </a:r>
            <a:r>
              <a:rPr lang="de-CH" sz="800" dirty="0" smtClean="0"/>
              <a:t>m</a:t>
            </a:r>
            <a:endParaRPr lang="de-CH" sz="800" dirty="0"/>
          </a:p>
          <a:p>
            <a:pPr marL="0" indent="0">
              <a:buNone/>
            </a:pPr>
            <a:r>
              <a:rPr lang="de-CH" sz="800" dirty="0"/>
              <a:t>- </a:t>
            </a:r>
            <a:r>
              <a:rPr lang="de-CH" sz="800" dirty="0" smtClean="0"/>
              <a:t>MPC </a:t>
            </a:r>
            <a:r>
              <a:rPr lang="de-CH" sz="800" dirty="0" err="1" smtClean="0"/>
              <a:t>length</a:t>
            </a:r>
            <a:r>
              <a:rPr lang="de-CH" sz="800" dirty="0" smtClean="0"/>
              <a:t>: </a:t>
            </a:r>
            <a:r>
              <a:rPr lang="de-CH" sz="800" dirty="0"/>
              <a:t>50 cm, </a:t>
            </a:r>
            <a:r>
              <a:rPr lang="de-CH" sz="800" dirty="0" err="1"/>
              <a:t>number</a:t>
            </a:r>
            <a:r>
              <a:rPr lang="de-CH" sz="800" dirty="0"/>
              <a:t> </a:t>
            </a:r>
            <a:r>
              <a:rPr lang="de-CH" sz="800" dirty="0" err="1"/>
              <a:t>of</a:t>
            </a:r>
            <a:r>
              <a:rPr lang="de-CH" sz="800" dirty="0"/>
              <a:t> </a:t>
            </a:r>
            <a:r>
              <a:rPr lang="de-CH" sz="800" dirty="0" err="1" smtClean="0"/>
              <a:t>reflections</a:t>
            </a:r>
            <a:r>
              <a:rPr lang="de-CH" sz="800" dirty="0" smtClean="0"/>
              <a:t>: </a:t>
            </a:r>
            <a:r>
              <a:rPr lang="de-CH" sz="800" dirty="0"/>
              <a:t>274 </a:t>
            </a:r>
            <a:endParaRPr lang="en-US" sz="1200" dirty="0"/>
          </a:p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- Sample </a:t>
            </a:r>
            <a:r>
              <a:rPr lang="de-CH" sz="800" dirty="0" err="1" smtClean="0"/>
              <a:t>flows</a:t>
            </a:r>
            <a:r>
              <a:rPr lang="de-CH" sz="800" dirty="0" smtClean="0"/>
              <a:t> </a:t>
            </a:r>
            <a:r>
              <a:rPr lang="de-CH" sz="800" dirty="0" err="1" smtClean="0"/>
              <a:t>through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multipass </a:t>
            </a:r>
            <a:r>
              <a:rPr lang="de-CH" sz="800" dirty="0" err="1" smtClean="0"/>
              <a:t>cell</a:t>
            </a:r>
            <a:r>
              <a:rPr lang="de-CH" sz="800" dirty="0" smtClean="0"/>
              <a:t> at 1 slm </a:t>
            </a:r>
            <a:r>
              <a:rPr lang="de-CH" sz="800" dirty="0" err="1" smtClean="0"/>
              <a:t>and</a:t>
            </a:r>
            <a:r>
              <a:rPr lang="de-CH" sz="800" dirty="0" smtClean="0"/>
              <a:t> 50 mbar </a:t>
            </a:r>
          </a:p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- The blank </a:t>
            </a:r>
            <a:r>
              <a:rPr lang="de-CH" sz="800" dirty="0" err="1" smtClean="0"/>
              <a:t>is</a:t>
            </a:r>
            <a:r>
              <a:rPr lang="de-CH" sz="800" dirty="0" smtClean="0"/>
              <a:t> </a:t>
            </a:r>
            <a:r>
              <a:rPr lang="de-CH" sz="800" dirty="0" err="1" smtClean="0"/>
              <a:t>obtained</a:t>
            </a:r>
            <a:r>
              <a:rPr lang="de-CH" sz="800" dirty="0" smtClean="0"/>
              <a:t> </a:t>
            </a:r>
            <a:r>
              <a:rPr lang="de-CH" sz="800" dirty="0" err="1" smtClean="0"/>
              <a:t>by</a:t>
            </a:r>
            <a:r>
              <a:rPr lang="de-CH" sz="800" dirty="0" smtClean="0"/>
              <a:t> </a:t>
            </a:r>
            <a:r>
              <a:rPr lang="de-CH" sz="800" dirty="0" err="1" smtClean="0"/>
              <a:t>measuring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</a:t>
            </a:r>
            <a:r>
              <a:rPr lang="de-CH" sz="800" dirty="0" err="1" smtClean="0"/>
              <a:t>absorption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synth. </a:t>
            </a:r>
            <a:r>
              <a:rPr lang="de-CH" sz="800" dirty="0" err="1" smtClean="0"/>
              <a:t>air</a:t>
            </a:r>
            <a:endParaRPr lang="de-CH" sz="8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66833" y="2443375"/>
            <a:ext cx="4464496" cy="549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The QCL </a:t>
            </a:r>
            <a:r>
              <a:rPr lang="de-CH" sz="800" dirty="0" err="1" smtClean="0"/>
              <a:t>runs</a:t>
            </a:r>
            <a:r>
              <a:rPr lang="de-CH" sz="800" dirty="0" smtClean="0"/>
              <a:t> in </a:t>
            </a:r>
            <a:r>
              <a:rPr lang="de-CH" sz="800" dirty="0" err="1" smtClean="0"/>
              <a:t>iCW</a:t>
            </a:r>
            <a:r>
              <a:rPr lang="de-CH" sz="800" dirty="0" smtClean="0"/>
              <a:t> mode</a:t>
            </a:r>
            <a:r>
              <a:rPr lang="de-CH" sz="800" baseline="30000" dirty="0" smtClean="0"/>
              <a:t>1</a:t>
            </a:r>
            <a:r>
              <a:rPr lang="de-CH" sz="800" dirty="0" smtClean="0"/>
              <a:t>, </a:t>
            </a:r>
            <a:r>
              <a:rPr lang="de-CH" sz="800" dirty="0" err="1" smtClean="0"/>
              <a:t>with</a:t>
            </a:r>
            <a:r>
              <a:rPr lang="de-CH" sz="800" dirty="0" smtClean="0"/>
              <a:t> a pulse </a:t>
            </a:r>
            <a:r>
              <a:rPr lang="de-CH" sz="800" dirty="0" err="1" smtClean="0"/>
              <a:t>width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400 </a:t>
            </a:r>
            <a:r>
              <a:rPr lang="el-GR" sz="800" dirty="0" smtClean="0"/>
              <a:t>μ</a:t>
            </a:r>
            <a:r>
              <a:rPr lang="de-CH" sz="800" dirty="0" smtClean="0"/>
              <a:t>s </a:t>
            </a:r>
            <a:r>
              <a:rPr lang="de-CH" sz="800" dirty="0" err="1" smtClean="0"/>
              <a:t>which</a:t>
            </a:r>
            <a:r>
              <a:rPr lang="de-CH" sz="800" dirty="0" smtClean="0"/>
              <a:t> </a:t>
            </a:r>
            <a:r>
              <a:rPr lang="de-CH" sz="800" dirty="0" err="1" smtClean="0"/>
              <a:t>results</a:t>
            </a:r>
            <a:r>
              <a:rPr lang="de-CH" sz="800" dirty="0" smtClean="0"/>
              <a:t> in a </a:t>
            </a:r>
            <a:r>
              <a:rPr lang="de-CH" sz="800" dirty="0" err="1" smtClean="0"/>
              <a:t>laser</a:t>
            </a:r>
            <a:r>
              <a:rPr lang="de-CH" sz="800" dirty="0" smtClean="0"/>
              <a:t> </a:t>
            </a:r>
            <a:r>
              <a:rPr lang="de-CH" sz="800" dirty="0" err="1" smtClean="0"/>
              <a:t>emission</a:t>
            </a:r>
            <a:r>
              <a:rPr lang="de-CH" sz="800" dirty="0" smtClean="0"/>
              <a:t> </a:t>
            </a:r>
            <a:r>
              <a:rPr lang="de-CH" sz="800" dirty="0" err="1" smtClean="0"/>
              <a:t>frequency</a:t>
            </a:r>
            <a:r>
              <a:rPr lang="de-CH" sz="800" dirty="0" smtClean="0"/>
              <a:t> </a:t>
            </a:r>
            <a:r>
              <a:rPr lang="de-CH" sz="800" dirty="0" err="1" smtClean="0"/>
              <a:t>sweep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1 cm</a:t>
            </a:r>
            <a:r>
              <a:rPr lang="de-CH" sz="800" baseline="30000" dirty="0" smtClean="0"/>
              <a:t>-1</a:t>
            </a:r>
            <a:r>
              <a:rPr lang="de-CH" sz="800" dirty="0" smtClean="0"/>
              <a:t> </a:t>
            </a:r>
            <a:r>
              <a:rPr lang="de-CH" sz="800" dirty="0" err="1" smtClean="0"/>
              <a:t>during</a:t>
            </a:r>
            <a:r>
              <a:rPr lang="de-CH" sz="800" dirty="0" smtClean="0"/>
              <a:t> </a:t>
            </a:r>
            <a:r>
              <a:rPr lang="de-CH" sz="800" dirty="0" err="1" smtClean="0"/>
              <a:t>each</a:t>
            </a:r>
            <a:r>
              <a:rPr lang="de-CH" sz="800" dirty="0" smtClean="0"/>
              <a:t> individual pulse.</a:t>
            </a:r>
          </a:p>
          <a:p>
            <a:pPr marL="0" indent="0" algn="ctr">
              <a:buFont typeface="Wingdings" pitchFamily="2" charset="2"/>
              <a:buNone/>
            </a:pPr>
            <a:endParaRPr lang="en-US" sz="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66833" y="4687975"/>
            <a:ext cx="3960440" cy="549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The </a:t>
            </a:r>
            <a:r>
              <a:rPr lang="de-CH" sz="800" dirty="0" err="1" smtClean="0"/>
              <a:t>absorption</a:t>
            </a:r>
            <a:r>
              <a:rPr lang="de-CH" sz="800" dirty="0" smtClean="0"/>
              <a:t> </a:t>
            </a:r>
            <a:r>
              <a:rPr lang="de-CH" sz="800" dirty="0" err="1" smtClean="0"/>
              <a:t>spectrum</a:t>
            </a:r>
            <a:r>
              <a:rPr lang="de-CH" sz="800" dirty="0" smtClean="0"/>
              <a:t> (1 s </a:t>
            </a:r>
            <a:r>
              <a:rPr lang="de-CH" sz="800" dirty="0" err="1" smtClean="0"/>
              <a:t>average</a:t>
            </a:r>
            <a:r>
              <a:rPr lang="de-CH" sz="800" dirty="0" smtClean="0"/>
              <a:t>) </a:t>
            </a:r>
            <a:r>
              <a:rPr lang="de-CH" sz="800" dirty="0" err="1" smtClean="0"/>
              <a:t>is</a:t>
            </a:r>
            <a:r>
              <a:rPr lang="de-CH" sz="800" dirty="0" smtClean="0"/>
              <a:t> </a:t>
            </a:r>
            <a:r>
              <a:rPr lang="de-CH" sz="800" dirty="0" err="1" smtClean="0"/>
              <a:t>fitted</a:t>
            </a:r>
            <a:r>
              <a:rPr lang="de-CH" sz="800" dirty="0" smtClean="0"/>
              <a:t> </a:t>
            </a:r>
            <a:r>
              <a:rPr lang="de-CH" sz="800" dirty="0" err="1" smtClean="0"/>
              <a:t>with</a:t>
            </a:r>
            <a:r>
              <a:rPr lang="de-CH" sz="800" dirty="0" smtClean="0"/>
              <a:t> a Voigt </a:t>
            </a:r>
            <a:r>
              <a:rPr lang="de-CH" sz="800" dirty="0" err="1" smtClean="0"/>
              <a:t>profile</a:t>
            </a:r>
            <a:r>
              <a:rPr lang="de-CH" sz="800" dirty="0" smtClean="0"/>
              <a:t> </a:t>
            </a:r>
            <a:r>
              <a:rPr lang="de-CH" sz="800" dirty="0" err="1" smtClean="0"/>
              <a:t>using</a:t>
            </a:r>
            <a:r>
              <a:rPr lang="de-CH" sz="800" dirty="0" smtClean="0"/>
              <a:t> HITRAN </a:t>
            </a:r>
            <a:r>
              <a:rPr lang="de-CH" sz="800" dirty="0" err="1" smtClean="0"/>
              <a:t>database</a:t>
            </a:r>
            <a:r>
              <a:rPr lang="de-CH" sz="800" dirty="0" smtClean="0"/>
              <a:t> </a:t>
            </a:r>
            <a:r>
              <a:rPr lang="de-CH" sz="800" dirty="0" err="1" smtClean="0"/>
              <a:t>parameters</a:t>
            </a:r>
            <a:r>
              <a:rPr lang="de-CH" sz="800" dirty="0" smtClean="0"/>
              <a:t>.</a:t>
            </a:r>
            <a:endParaRPr lang="de-CH" sz="800" baseline="30000" dirty="0" smtClean="0"/>
          </a:p>
          <a:p>
            <a:pPr marL="0" indent="0">
              <a:buFont typeface="Wingdings" pitchFamily="2" charset="2"/>
              <a:buNone/>
            </a:pP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109873"/>
            <a:ext cx="2780876" cy="11818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1333" y="3011017"/>
            <a:ext cx="3326682" cy="1425721"/>
            <a:chOff x="5106941" y="3011017"/>
            <a:chExt cx="3326682" cy="14257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6941" y="3011017"/>
              <a:ext cx="3326682" cy="142572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96136" y="3291830"/>
              <a:ext cx="518764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800" dirty="0" smtClean="0"/>
                <a:t>NO</a:t>
              </a:r>
              <a:r>
                <a:rPr lang="de-CH" sz="800" baseline="-25000" dirty="0" smtClean="0"/>
                <a:t>2</a:t>
              </a:r>
            </a:p>
            <a:p>
              <a:pPr algn="ctr"/>
              <a:r>
                <a:rPr lang="de-CH" sz="800" baseline="-25000" dirty="0" smtClean="0"/>
                <a:t>(10 </a:t>
              </a:r>
              <a:r>
                <a:rPr lang="de-CH" sz="800" baseline="-25000" dirty="0" err="1" smtClean="0"/>
                <a:t>ppbv</a:t>
              </a:r>
              <a:r>
                <a:rPr lang="de-CH" sz="800" baseline="-25000" dirty="0" smtClean="0"/>
                <a:t>)</a:t>
              </a:r>
              <a:endParaRPr lang="en-US" sz="8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8264" y="3651870"/>
              <a:ext cx="370614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dirty="0" smtClean="0"/>
                <a:t>H</a:t>
              </a:r>
              <a:r>
                <a:rPr lang="de-CH" sz="800" baseline="-25000" dirty="0" smtClean="0"/>
                <a:t>2</a:t>
              </a:r>
              <a:r>
                <a:rPr lang="de-CH" sz="800" dirty="0" smtClean="0"/>
                <a:t>O</a:t>
              </a:r>
              <a:endParaRPr lang="de-CH" sz="800" baseline="-25000" dirty="0" smtClean="0"/>
            </a:p>
            <a:p>
              <a:r>
                <a:rPr lang="de-CH" sz="800" baseline="-25000" dirty="0" smtClean="0"/>
                <a:t>(0.1%)</a:t>
              </a:r>
              <a:endParaRPr lang="en-US" sz="800" baseline="-25000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860032" y="4515966"/>
            <a:ext cx="2641189" cy="26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900" b="1" dirty="0" err="1"/>
              <a:t>Observed</a:t>
            </a:r>
            <a:r>
              <a:rPr lang="de-CH" sz="900" b="1" dirty="0"/>
              <a:t> </a:t>
            </a:r>
            <a:r>
              <a:rPr lang="de-CH" sz="900" b="1" dirty="0" smtClean="0"/>
              <a:t>and </a:t>
            </a:r>
            <a:r>
              <a:rPr lang="de-CH" sz="900" b="1" dirty="0" err="1"/>
              <a:t>fitted</a:t>
            </a:r>
            <a:r>
              <a:rPr lang="de-CH" sz="900" b="1" dirty="0"/>
              <a:t> </a:t>
            </a:r>
            <a:r>
              <a:rPr lang="de-CH" sz="900" b="1" dirty="0" err="1"/>
              <a:t>spectra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87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47" y="51470"/>
            <a:ext cx="1155989" cy="6646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3528" y="105958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098932"/>
            <a:ext cx="3672408" cy="70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QCLAS:</a:t>
            </a:r>
            <a:br>
              <a:rPr lang="de-CH" sz="800" dirty="0" smtClean="0"/>
            </a:br>
            <a:r>
              <a:rPr lang="de-CH" sz="800" dirty="0" smtClean="0"/>
              <a:t>Precision in 1 s: 10 </a:t>
            </a:r>
            <a:r>
              <a:rPr lang="de-CH" sz="800" dirty="0" err="1" smtClean="0"/>
              <a:t>pptv</a:t>
            </a:r>
            <a:r>
              <a:rPr lang="de-CH" sz="800" dirty="0" smtClean="0"/>
              <a:t> (1</a:t>
            </a:r>
            <a:r>
              <a:rPr lang="el-GR" sz="800" dirty="0" smtClean="0"/>
              <a:t>σ</a:t>
            </a:r>
            <a:r>
              <a:rPr lang="de-CH" sz="800" dirty="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Best </a:t>
            </a:r>
            <a:r>
              <a:rPr lang="de-CH" sz="800" dirty="0" err="1" smtClean="0"/>
              <a:t>precision</a:t>
            </a:r>
            <a:r>
              <a:rPr lang="de-CH" sz="800" dirty="0" smtClean="0"/>
              <a:t>: 1.5 </a:t>
            </a:r>
            <a:r>
              <a:rPr lang="de-CH" sz="800" dirty="0" err="1" smtClean="0"/>
              <a:t>pptv</a:t>
            </a:r>
            <a:r>
              <a:rPr lang="de-CH" sz="800" dirty="0" smtClean="0"/>
              <a:t> in 250 s (1</a:t>
            </a:r>
            <a:r>
              <a:rPr lang="el-GR" sz="800" dirty="0" smtClean="0"/>
              <a:t>σ</a:t>
            </a:r>
            <a:r>
              <a:rPr lang="de-CH" sz="800" dirty="0" smtClean="0"/>
              <a:t>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952040" y="4107257"/>
            <a:ext cx="4191960" cy="67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800" dirty="0" smtClean="0"/>
              <a:t>QCLAS:</a:t>
            </a:r>
          </a:p>
          <a:p>
            <a:pPr marL="0" indent="0">
              <a:buNone/>
            </a:pPr>
            <a:r>
              <a:rPr lang="de-CH" sz="800" dirty="0" smtClean="0"/>
              <a:t>Maximum </a:t>
            </a:r>
            <a:r>
              <a:rPr lang="de-CH" sz="800" dirty="0" err="1" smtClean="0"/>
              <a:t>deviation</a:t>
            </a:r>
            <a:r>
              <a:rPr lang="de-CH" sz="800" dirty="0" smtClean="0"/>
              <a:t> </a:t>
            </a:r>
            <a:r>
              <a:rPr lang="de-CH" sz="800" dirty="0" err="1" smtClean="0"/>
              <a:t>within</a:t>
            </a:r>
            <a:r>
              <a:rPr lang="de-CH" sz="800" dirty="0" smtClean="0"/>
              <a:t> 5 </a:t>
            </a:r>
            <a:r>
              <a:rPr lang="de-CH" sz="800" dirty="0" err="1" smtClean="0"/>
              <a:t>days</a:t>
            </a:r>
            <a:r>
              <a:rPr lang="de-CH" sz="800" dirty="0" smtClean="0"/>
              <a:t>: 200 </a:t>
            </a:r>
            <a:r>
              <a:rPr lang="de-CH" sz="800" dirty="0" err="1" smtClean="0"/>
              <a:t>pptv</a:t>
            </a:r>
            <a:endParaRPr lang="de-CH" sz="800" dirty="0" smtClean="0"/>
          </a:p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Average </a:t>
            </a:r>
            <a:r>
              <a:rPr lang="de-CH" sz="800" dirty="0" err="1" smtClean="0"/>
              <a:t>drift</a:t>
            </a:r>
            <a:r>
              <a:rPr lang="de-CH" sz="800" dirty="0" smtClean="0"/>
              <a:t>: 2 </a:t>
            </a:r>
            <a:r>
              <a:rPr lang="de-CH" sz="800" dirty="0" err="1" smtClean="0"/>
              <a:t>pptv</a:t>
            </a:r>
            <a:r>
              <a:rPr lang="de-CH" sz="800" dirty="0" smtClean="0"/>
              <a:t>/</a:t>
            </a:r>
            <a:r>
              <a:rPr lang="de-CH" sz="800" dirty="0" err="1" smtClean="0"/>
              <a:t>day</a:t>
            </a:r>
            <a:endParaRPr lang="de-CH" sz="800" dirty="0" smtClean="0"/>
          </a:p>
          <a:p>
            <a:pPr marL="0" indent="0">
              <a:buFont typeface="Wingdings" pitchFamily="2" charset="2"/>
              <a:buNone/>
            </a:pPr>
            <a:r>
              <a:rPr lang="de-CH" sz="800" dirty="0" smtClean="0"/>
              <a:t>The </a:t>
            </a:r>
            <a:r>
              <a:rPr lang="de-CH" sz="800" dirty="0" err="1" smtClean="0"/>
              <a:t>trends</a:t>
            </a:r>
            <a:r>
              <a:rPr lang="de-CH" sz="800" dirty="0" smtClean="0"/>
              <a:t> in </a:t>
            </a:r>
            <a:r>
              <a:rPr lang="de-CH" sz="800" dirty="0" err="1" smtClean="0"/>
              <a:t>the</a:t>
            </a:r>
            <a:r>
              <a:rPr lang="de-CH" sz="800" dirty="0" smtClean="0"/>
              <a:t> </a:t>
            </a:r>
            <a:r>
              <a:rPr lang="de-CH" sz="800" dirty="0" err="1" smtClean="0"/>
              <a:t>signal</a:t>
            </a:r>
            <a:r>
              <a:rPr lang="de-CH" sz="800" dirty="0" smtClean="0"/>
              <a:t> </a:t>
            </a:r>
            <a:r>
              <a:rPr lang="de-CH" sz="800" dirty="0" err="1" smtClean="0"/>
              <a:t>are</a:t>
            </a:r>
            <a:r>
              <a:rPr lang="de-CH" sz="800" dirty="0" smtClean="0"/>
              <a:t> </a:t>
            </a:r>
            <a:r>
              <a:rPr lang="de-CH" sz="800" dirty="0" err="1" smtClean="0"/>
              <a:t>strongly</a:t>
            </a:r>
            <a:r>
              <a:rPr lang="de-CH" sz="800" dirty="0" smtClean="0"/>
              <a:t> </a:t>
            </a:r>
            <a:r>
              <a:rPr lang="de-CH" sz="800" dirty="0" err="1" smtClean="0"/>
              <a:t>correlated</a:t>
            </a:r>
            <a:r>
              <a:rPr lang="de-CH" sz="800" dirty="0" smtClean="0"/>
              <a:t> </a:t>
            </a:r>
            <a:r>
              <a:rPr lang="de-CH" sz="800" dirty="0" err="1" smtClean="0"/>
              <a:t>with</a:t>
            </a:r>
            <a:r>
              <a:rPr lang="de-CH" sz="800" dirty="0" smtClean="0"/>
              <a:t> </a:t>
            </a:r>
            <a:r>
              <a:rPr lang="de-CH" sz="800" dirty="0" err="1" smtClean="0"/>
              <a:t>ambient</a:t>
            </a:r>
            <a:r>
              <a:rPr lang="de-CH" sz="800" dirty="0" smtClean="0"/>
              <a:t> </a:t>
            </a:r>
            <a:r>
              <a:rPr lang="de-CH" sz="800" dirty="0" err="1" smtClean="0"/>
              <a:t>temperature</a:t>
            </a:r>
            <a:r>
              <a:rPr lang="de-CH" sz="800" dirty="0" smtClean="0"/>
              <a:t> (not </a:t>
            </a:r>
            <a:r>
              <a:rPr lang="de-CH" sz="800" dirty="0" err="1" smtClean="0"/>
              <a:t>shown</a:t>
            </a:r>
            <a:r>
              <a:rPr lang="de-CH" sz="800" dirty="0"/>
              <a:t>)</a:t>
            </a:r>
            <a:endParaRPr lang="en-US" sz="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18356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/>
              <a:t>Precision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stability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08049"/>
            <a:ext cx="3970784" cy="51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de-CH" sz="800" dirty="0" smtClean="0"/>
              <a:t>The </a:t>
            </a:r>
            <a:r>
              <a:rPr lang="de-CH" sz="800" dirty="0" err="1" smtClean="0"/>
              <a:t>precision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</a:t>
            </a:r>
            <a:r>
              <a:rPr lang="de-CH" sz="800" dirty="0" err="1" smtClean="0"/>
              <a:t>instrument</a:t>
            </a:r>
            <a:r>
              <a:rPr lang="de-CH" sz="800" dirty="0" smtClean="0"/>
              <a:t> was </a:t>
            </a:r>
            <a:r>
              <a:rPr lang="de-CH" sz="800" dirty="0" err="1" smtClean="0"/>
              <a:t>determined</a:t>
            </a:r>
            <a:r>
              <a:rPr lang="de-CH" sz="800" dirty="0" smtClean="0"/>
              <a:t> </a:t>
            </a:r>
            <a:r>
              <a:rPr lang="de-CH" sz="800" dirty="0" err="1" smtClean="0"/>
              <a:t>by</a:t>
            </a:r>
            <a:r>
              <a:rPr lang="de-CH" sz="800" dirty="0" smtClean="0"/>
              <a:t> </a:t>
            </a:r>
            <a:r>
              <a:rPr lang="de-CH" sz="800" dirty="0" err="1" smtClean="0"/>
              <a:t>sampling</a:t>
            </a:r>
            <a:r>
              <a:rPr lang="de-CH" sz="800" dirty="0" smtClean="0"/>
              <a:t> </a:t>
            </a:r>
            <a:r>
              <a:rPr lang="de-CH" sz="800" dirty="0" err="1" smtClean="0"/>
              <a:t>synthetic</a:t>
            </a:r>
            <a:r>
              <a:rPr lang="de-CH" sz="800" dirty="0" smtClean="0"/>
              <a:t> </a:t>
            </a:r>
            <a:r>
              <a:rPr lang="de-CH" sz="800" dirty="0" err="1" smtClean="0"/>
              <a:t>air</a:t>
            </a:r>
            <a:r>
              <a:rPr lang="de-CH" sz="800" dirty="0" smtClean="0"/>
              <a:t> </a:t>
            </a:r>
            <a:r>
              <a:rPr lang="de-CH" sz="800" dirty="0" err="1" smtClean="0"/>
              <a:t>for</a:t>
            </a:r>
            <a:r>
              <a:rPr lang="de-CH" sz="800" dirty="0" smtClean="0"/>
              <a:t> a </a:t>
            </a:r>
            <a:r>
              <a:rPr lang="de-CH" sz="800" dirty="0" err="1" smtClean="0"/>
              <a:t>period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12 h, </a:t>
            </a:r>
            <a:r>
              <a:rPr lang="de-CH" sz="800" dirty="0" err="1" smtClean="0"/>
              <a:t>the</a:t>
            </a:r>
            <a:r>
              <a:rPr lang="de-CH" sz="800" dirty="0" smtClean="0"/>
              <a:t> </a:t>
            </a:r>
            <a:r>
              <a:rPr lang="de-CH" sz="800" dirty="0" err="1" smtClean="0"/>
              <a:t>Allan</a:t>
            </a:r>
            <a:r>
              <a:rPr lang="de-CH" sz="800" dirty="0"/>
              <a:t>-</a:t>
            </a:r>
            <a:r>
              <a:rPr lang="de-CH" sz="800" dirty="0" smtClean="0"/>
              <a:t>deviation </a:t>
            </a:r>
            <a:r>
              <a:rPr lang="de-CH" sz="800" dirty="0" err="1" smtClean="0"/>
              <a:t>plot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</a:t>
            </a:r>
            <a:r>
              <a:rPr lang="de-CH" sz="800" dirty="0" err="1" smtClean="0"/>
              <a:t>this</a:t>
            </a:r>
            <a:r>
              <a:rPr lang="de-CH" sz="800" dirty="0" smtClean="0"/>
              <a:t> </a:t>
            </a:r>
            <a:r>
              <a:rPr lang="de-CH" sz="800" dirty="0" err="1" smtClean="0"/>
              <a:t>dataset</a:t>
            </a:r>
            <a:r>
              <a:rPr lang="de-CH" sz="800" dirty="0" smtClean="0"/>
              <a:t> </a:t>
            </a:r>
            <a:r>
              <a:rPr lang="de-CH" sz="800" dirty="0" err="1" smtClean="0"/>
              <a:t>is</a:t>
            </a:r>
            <a:r>
              <a:rPr lang="de-CH" sz="800" dirty="0" smtClean="0"/>
              <a:t> </a:t>
            </a:r>
            <a:r>
              <a:rPr lang="de-CH" sz="800" dirty="0" err="1" smtClean="0"/>
              <a:t>shown</a:t>
            </a:r>
            <a:r>
              <a:rPr lang="de-CH" sz="800" dirty="0" smtClean="0"/>
              <a:t> </a:t>
            </a:r>
            <a:r>
              <a:rPr lang="de-CH" sz="800" dirty="0" err="1" smtClean="0"/>
              <a:t>below</a:t>
            </a:r>
            <a:r>
              <a:rPr lang="de-CH" sz="800" dirty="0" smtClean="0"/>
              <a:t>, </a:t>
            </a:r>
            <a:r>
              <a:rPr lang="de-CH" sz="800" dirty="0" err="1" smtClean="0"/>
              <a:t>together</a:t>
            </a:r>
            <a:r>
              <a:rPr lang="de-CH" sz="800" dirty="0" smtClean="0"/>
              <a:t> </a:t>
            </a:r>
            <a:r>
              <a:rPr lang="de-CH" sz="800" dirty="0" err="1" smtClean="0"/>
              <a:t>with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</a:t>
            </a:r>
            <a:r>
              <a:rPr lang="de-CH" sz="800" dirty="0" err="1" smtClean="0"/>
              <a:t>datasets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</a:t>
            </a:r>
            <a:r>
              <a:rPr lang="de-CH" sz="800" dirty="0" err="1" smtClean="0"/>
              <a:t>several</a:t>
            </a:r>
            <a:r>
              <a:rPr lang="de-CH" sz="800" dirty="0" smtClean="0"/>
              <a:t> </a:t>
            </a:r>
            <a:r>
              <a:rPr lang="de-CH" sz="800" dirty="0" err="1" smtClean="0"/>
              <a:t>other</a:t>
            </a:r>
            <a:r>
              <a:rPr lang="de-CH" sz="800" dirty="0" smtClean="0"/>
              <a:t> </a:t>
            </a:r>
            <a:r>
              <a:rPr lang="de-CH" sz="800" dirty="0" err="1" smtClean="0"/>
              <a:t>instruments</a:t>
            </a:r>
            <a:r>
              <a:rPr lang="de-CH" sz="800" dirty="0" smtClean="0"/>
              <a:t> </a:t>
            </a:r>
            <a:r>
              <a:rPr lang="de-CH" sz="800" dirty="0" err="1" smtClean="0"/>
              <a:t>involved</a:t>
            </a:r>
            <a:r>
              <a:rPr lang="de-CH" sz="800" dirty="0" smtClean="0"/>
              <a:t> in </a:t>
            </a:r>
            <a:r>
              <a:rPr lang="de-CH" sz="800" dirty="0" err="1" smtClean="0"/>
              <a:t>the</a:t>
            </a:r>
            <a:r>
              <a:rPr lang="de-CH" sz="800" dirty="0" smtClean="0"/>
              <a:t> MetNO2 </a:t>
            </a:r>
            <a:r>
              <a:rPr lang="de-CH" sz="800" dirty="0" err="1" smtClean="0"/>
              <a:t>project</a:t>
            </a:r>
            <a:r>
              <a:rPr lang="de-CH" sz="800" dirty="0" smtClean="0"/>
              <a:t>.</a:t>
            </a:r>
            <a:endParaRPr lang="de-CH" sz="800" baseline="30000" dirty="0" smtClean="0"/>
          </a:p>
          <a:p>
            <a:pPr marL="0" indent="0" algn="just">
              <a:buFont typeface="Wingdings" pitchFamily="2" charset="2"/>
              <a:buNone/>
            </a:pPr>
            <a:endParaRPr lang="en-US" sz="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04048" y="1096906"/>
            <a:ext cx="4032448" cy="511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de-CH" sz="800" dirty="0" smtClean="0"/>
              <a:t>The </a:t>
            </a:r>
            <a:r>
              <a:rPr lang="de-CH" sz="800" dirty="0" err="1" smtClean="0"/>
              <a:t>long</a:t>
            </a:r>
            <a:r>
              <a:rPr lang="de-CH" sz="800" dirty="0"/>
              <a:t>-</a:t>
            </a:r>
            <a:r>
              <a:rPr lang="de-CH" sz="800" dirty="0" smtClean="0"/>
              <a:t>term </a:t>
            </a:r>
            <a:r>
              <a:rPr lang="de-CH" sz="800" dirty="0" err="1" smtClean="0"/>
              <a:t>stability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</a:t>
            </a:r>
            <a:r>
              <a:rPr lang="de-CH" sz="800" dirty="0" err="1" smtClean="0"/>
              <a:t>instrument</a:t>
            </a:r>
            <a:r>
              <a:rPr lang="de-CH" sz="800" dirty="0" smtClean="0"/>
              <a:t> </a:t>
            </a:r>
            <a:r>
              <a:rPr lang="de-CH" sz="800" dirty="0" err="1" smtClean="0"/>
              <a:t>during</a:t>
            </a:r>
            <a:r>
              <a:rPr lang="de-CH" sz="800" dirty="0" smtClean="0"/>
              <a:t> 5 </a:t>
            </a:r>
            <a:r>
              <a:rPr lang="de-CH" sz="800" dirty="0" err="1" smtClean="0"/>
              <a:t>days</a:t>
            </a:r>
            <a:r>
              <a:rPr lang="de-CH" sz="800" dirty="0" smtClean="0"/>
              <a:t> </a:t>
            </a:r>
            <a:r>
              <a:rPr lang="de-CH" sz="800" dirty="0" err="1" smtClean="0"/>
              <a:t>measurement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a </a:t>
            </a:r>
            <a:r>
              <a:rPr lang="de-CH" sz="800" dirty="0" err="1" smtClean="0"/>
              <a:t>synthetic</a:t>
            </a:r>
            <a:r>
              <a:rPr lang="de-CH" sz="800" dirty="0" smtClean="0"/>
              <a:t> </a:t>
            </a:r>
            <a:r>
              <a:rPr lang="de-CH" sz="800" dirty="0" err="1" smtClean="0"/>
              <a:t>air</a:t>
            </a:r>
            <a:r>
              <a:rPr lang="de-CH" sz="800" dirty="0" smtClean="0"/>
              <a:t> sample. The </a:t>
            </a:r>
            <a:r>
              <a:rPr lang="de-CH" sz="800" dirty="0" err="1" smtClean="0"/>
              <a:t>data</a:t>
            </a:r>
            <a:r>
              <a:rPr lang="de-CH" sz="800" dirty="0" smtClean="0"/>
              <a:t> </a:t>
            </a:r>
            <a:r>
              <a:rPr lang="de-CH" sz="800" dirty="0" err="1" smtClean="0"/>
              <a:t>are</a:t>
            </a:r>
            <a:r>
              <a:rPr lang="de-CH" sz="800" dirty="0" smtClean="0"/>
              <a:t> </a:t>
            </a:r>
            <a:r>
              <a:rPr lang="de-CH" sz="800" dirty="0" err="1" smtClean="0"/>
              <a:t>offset</a:t>
            </a:r>
            <a:r>
              <a:rPr lang="de-CH" sz="800" dirty="0" smtClean="0"/>
              <a:t> </a:t>
            </a:r>
            <a:r>
              <a:rPr lang="de-CH" sz="800" dirty="0" err="1" smtClean="0"/>
              <a:t>corrected</a:t>
            </a:r>
            <a:r>
              <a:rPr lang="de-CH" sz="800" dirty="0" smtClean="0"/>
              <a:t>.</a:t>
            </a:r>
            <a:endParaRPr lang="de-CH" sz="800" baseline="-25000" dirty="0" smtClean="0"/>
          </a:p>
          <a:p>
            <a:pPr marL="0" indent="0" algn="just">
              <a:buFont typeface="Wingdings" pitchFamily="2" charset="2"/>
              <a:buNone/>
            </a:pPr>
            <a:endParaRPr lang="en-US" sz="8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67544" y="3939902"/>
            <a:ext cx="1733364" cy="23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900" b="1" dirty="0" err="1" smtClean="0"/>
              <a:t>Allan</a:t>
            </a:r>
            <a:r>
              <a:rPr lang="de-CH" sz="900" b="1" dirty="0" smtClean="0"/>
              <a:t> </a:t>
            </a:r>
            <a:r>
              <a:rPr lang="de-CH" sz="900" b="1" dirty="0" err="1" smtClean="0"/>
              <a:t>deviation</a:t>
            </a:r>
            <a:r>
              <a:rPr lang="de-CH" sz="900" b="1" dirty="0" smtClean="0"/>
              <a:t> </a:t>
            </a:r>
            <a:r>
              <a:rPr lang="de-CH" sz="900" b="1" dirty="0" err="1" smtClean="0"/>
              <a:t>plot</a:t>
            </a:r>
            <a:endParaRPr lang="de-CH" sz="900" b="1" dirty="0" smtClean="0"/>
          </a:p>
          <a:p>
            <a:pPr marL="0" indent="0">
              <a:buNone/>
            </a:pPr>
            <a:endParaRPr lang="de-CH" sz="900" b="1" dirty="0" smtClean="0"/>
          </a:p>
          <a:p>
            <a:pPr marL="0" indent="0">
              <a:buNone/>
            </a:pPr>
            <a:endParaRPr lang="en-US" sz="9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52040" y="3939902"/>
            <a:ext cx="2291708" cy="23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900" b="1" dirty="0"/>
              <a:t>Long </a:t>
            </a:r>
            <a:r>
              <a:rPr lang="de-CH" sz="900" b="1" dirty="0" err="1"/>
              <a:t>term</a:t>
            </a:r>
            <a:r>
              <a:rPr lang="de-CH" sz="900" b="1" dirty="0"/>
              <a:t> </a:t>
            </a:r>
            <a:r>
              <a:rPr lang="de-CH" sz="900" b="1" dirty="0" err="1"/>
              <a:t>stability</a:t>
            </a:r>
            <a:endParaRPr lang="de-CH" sz="900" b="1" dirty="0"/>
          </a:p>
          <a:p>
            <a:pPr marL="0" indent="0">
              <a:buFont typeface="Wingdings" pitchFamily="2" charset="2"/>
              <a:buNone/>
            </a:pPr>
            <a:endParaRPr lang="de-CH" sz="1200" b="1" dirty="0" smtClean="0"/>
          </a:p>
          <a:p>
            <a:pPr marL="0" indent="0">
              <a:buFont typeface="Wingdings" pitchFamily="2" charset="2"/>
              <a:buNone/>
            </a:pP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65" y="1589588"/>
            <a:ext cx="3988111" cy="2350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128" y="1464724"/>
            <a:ext cx="4038352" cy="25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7139136" cy="857250"/>
          </a:xfrm>
        </p:spPr>
        <p:txBody>
          <a:bodyPr>
            <a:normAutofit/>
          </a:bodyPr>
          <a:lstStyle/>
          <a:p>
            <a:r>
              <a:rPr lang="de-CH" sz="2400" dirty="0" err="1"/>
              <a:t>Ambient</a:t>
            </a:r>
            <a:r>
              <a:rPr lang="de-CH" sz="2400" dirty="0"/>
              <a:t> </a:t>
            </a:r>
            <a:r>
              <a:rPr lang="de-CH" sz="2400" dirty="0" err="1" smtClean="0"/>
              <a:t>measurement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47" y="51470"/>
            <a:ext cx="1155989" cy="6646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3528" y="105958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4048" y="2601118"/>
            <a:ext cx="3456384" cy="33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900" b="1" dirty="0" smtClean="0"/>
              <a:t>B) </a:t>
            </a:r>
            <a:r>
              <a:rPr lang="de-CH" sz="900" b="1" dirty="0" err="1" smtClean="0"/>
              <a:t>Two</a:t>
            </a:r>
            <a:r>
              <a:rPr lang="de-CH" sz="900" b="1" dirty="0" smtClean="0"/>
              <a:t> </a:t>
            </a:r>
            <a:r>
              <a:rPr lang="de-CH" sz="900" b="1" dirty="0" err="1"/>
              <a:t>weeks</a:t>
            </a:r>
            <a:r>
              <a:rPr lang="de-CH" sz="900" b="1" dirty="0"/>
              <a:t> </a:t>
            </a:r>
            <a:r>
              <a:rPr lang="de-CH" sz="900" b="1" dirty="0" err="1"/>
              <a:t>of</a:t>
            </a:r>
            <a:r>
              <a:rPr lang="de-CH" sz="900" b="1" dirty="0"/>
              <a:t> </a:t>
            </a:r>
            <a:r>
              <a:rPr lang="de-CH" sz="900" b="1" dirty="0" err="1"/>
              <a:t>ambient</a:t>
            </a:r>
            <a:r>
              <a:rPr lang="de-CH" sz="900" b="1" dirty="0"/>
              <a:t> </a:t>
            </a:r>
            <a:r>
              <a:rPr lang="de-CH" sz="900" b="1" dirty="0" err="1"/>
              <a:t>measurements</a:t>
            </a:r>
            <a:r>
              <a:rPr lang="de-CH" sz="900" b="1" dirty="0"/>
              <a:t> at </a:t>
            </a:r>
            <a:r>
              <a:rPr lang="de-CH" sz="900" b="1" dirty="0" smtClean="0"/>
              <a:t>a urban </a:t>
            </a:r>
            <a:r>
              <a:rPr lang="de-CH" sz="900" b="1" dirty="0" err="1"/>
              <a:t>site</a:t>
            </a:r>
            <a:endParaRPr lang="de-CH" sz="900" b="1" dirty="0"/>
          </a:p>
          <a:p>
            <a:pPr marL="0" indent="0" algn="ctr">
              <a:buNone/>
            </a:pPr>
            <a:endParaRPr lang="en-US" sz="11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4048" y="4779763"/>
            <a:ext cx="3694890" cy="30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900" b="1" dirty="0" smtClean="0"/>
              <a:t>C) </a:t>
            </a:r>
            <a:r>
              <a:rPr lang="de-CH" sz="900" b="1" dirty="0" err="1" smtClean="0"/>
              <a:t>Correlation</a:t>
            </a:r>
            <a:r>
              <a:rPr lang="de-CH" sz="900" b="1" dirty="0" smtClean="0"/>
              <a:t> </a:t>
            </a:r>
            <a:r>
              <a:rPr lang="de-CH" sz="900" b="1" dirty="0" err="1"/>
              <a:t>of</a:t>
            </a:r>
            <a:r>
              <a:rPr lang="de-CH" sz="900" b="1" dirty="0"/>
              <a:t> </a:t>
            </a:r>
            <a:r>
              <a:rPr lang="de-CH" sz="900" b="1" dirty="0" err="1"/>
              <a:t>ambient</a:t>
            </a:r>
            <a:r>
              <a:rPr lang="de-CH" sz="900" b="1" dirty="0"/>
              <a:t> </a:t>
            </a:r>
            <a:r>
              <a:rPr lang="de-CH" sz="900" b="1" dirty="0" err="1"/>
              <a:t>air</a:t>
            </a:r>
            <a:r>
              <a:rPr lang="de-CH" sz="900" b="1" dirty="0"/>
              <a:t> </a:t>
            </a:r>
            <a:r>
              <a:rPr lang="de-CH" sz="900" b="1" dirty="0" err="1"/>
              <a:t>datasets</a:t>
            </a:r>
            <a:endParaRPr lang="de-CH" sz="900" b="1" dirty="0"/>
          </a:p>
          <a:p>
            <a:pPr marL="0" indent="0" algn="ctr">
              <a:buFont typeface="Wingdings" pitchFamily="2" charset="2"/>
              <a:buNone/>
            </a:pPr>
            <a:endParaRPr lang="de-CH" sz="900" b="1" dirty="0" smtClean="0"/>
          </a:p>
          <a:p>
            <a:pPr marL="0" indent="0" algn="ctr">
              <a:buFont typeface="Wingdings" pitchFamily="2" charset="2"/>
              <a:buNone/>
            </a:pPr>
            <a:endParaRPr lang="en-US" sz="9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859782"/>
            <a:ext cx="403244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900" b="1" dirty="0"/>
              <a:t>A) </a:t>
            </a:r>
            <a:r>
              <a:rPr lang="de-CH" sz="900" b="1" dirty="0" err="1"/>
              <a:t>Calibration</a:t>
            </a:r>
            <a:r>
              <a:rPr lang="de-CH" sz="900" b="1" dirty="0"/>
              <a:t> </a:t>
            </a:r>
            <a:r>
              <a:rPr lang="de-CH" sz="900" b="1" dirty="0" err="1"/>
              <a:t>using</a:t>
            </a:r>
            <a:r>
              <a:rPr lang="de-CH" sz="900" b="1" dirty="0"/>
              <a:t> </a:t>
            </a:r>
            <a:r>
              <a:rPr lang="de-CH" sz="900" b="1" dirty="0" err="1"/>
              <a:t>direct</a:t>
            </a:r>
            <a:r>
              <a:rPr lang="de-CH" sz="900" b="1" dirty="0"/>
              <a:t> and </a:t>
            </a:r>
            <a:r>
              <a:rPr lang="de-CH" sz="900" b="1" dirty="0" err="1"/>
              <a:t>indirect</a:t>
            </a:r>
            <a:r>
              <a:rPr lang="de-CH" sz="900" b="1" dirty="0"/>
              <a:t> </a:t>
            </a:r>
            <a:r>
              <a:rPr lang="de-CH" sz="900" b="1" dirty="0" err="1"/>
              <a:t>methods</a:t>
            </a:r>
            <a:endParaRPr lang="de-CH" sz="900" b="1" dirty="0"/>
          </a:p>
          <a:p>
            <a:pPr marL="0" indent="0" algn="ctr">
              <a:buFont typeface="Wingdings" pitchFamily="2" charset="2"/>
              <a:buNone/>
            </a:pPr>
            <a:endParaRPr lang="de-CH" sz="1200" b="1" dirty="0" smtClean="0"/>
          </a:p>
          <a:p>
            <a:pPr marL="0" indent="0" algn="ctr">
              <a:buFont typeface="Wingdings" pitchFamily="2" charset="2"/>
              <a:buNone/>
            </a:pPr>
            <a:endParaRPr lang="de-CH" sz="1200" b="1" dirty="0" smtClean="0"/>
          </a:p>
          <a:p>
            <a:pPr marL="0" indent="0" algn="ctr">
              <a:buFont typeface="Wingdings" pitchFamily="2" charset="2"/>
              <a:buNone/>
            </a:pP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660" y="1196261"/>
            <a:ext cx="3168352" cy="1268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32" y="1149340"/>
            <a:ext cx="1800200" cy="305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42156" y="3248397"/>
            <a:ext cx="4357836" cy="184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de-CH" sz="800" dirty="0" smtClean="0"/>
              <a:t>A) The </a:t>
            </a:r>
            <a:r>
              <a:rPr lang="de-CH" sz="800" dirty="0" err="1" smtClean="0"/>
              <a:t>calibration</a:t>
            </a:r>
            <a:r>
              <a:rPr lang="de-CH" sz="800" dirty="0" smtClean="0"/>
              <a:t> </a:t>
            </a:r>
            <a:r>
              <a:rPr lang="de-CH" sz="800" dirty="0" err="1" smtClean="0"/>
              <a:t>factors</a:t>
            </a:r>
            <a:r>
              <a:rPr lang="de-CH" sz="800" dirty="0"/>
              <a:t> </a:t>
            </a:r>
            <a:r>
              <a:rPr lang="de-CH" sz="800" dirty="0" err="1" smtClean="0"/>
              <a:t>using</a:t>
            </a:r>
            <a:r>
              <a:rPr lang="de-CH" sz="800" dirty="0" smtClean="0"/>
              <a:t> 3 different </a:t>
            </a:r>
            <a:r>
              <a:rPr lang="de-CH" sz="800" dirty="0" err="1" smtClean="0"/>
              <a:t>calibration</a:t>
            </a:r>
            <a:r>
              <a:rPr lang="de-CH" sz="800" dirty="0" smtClean="0"/>
              <a:t> </a:t>
            </a:r>
            <a:r>
              <a:rPr lang="de-CH" sz="800" dirty="0" err="1" smtClean="0"/>
              <a:t>techniques</a:t>
            </a:r>
            <a:r>
              <a:rPr lang="de-CH" sz="800" dirty="0" smtClean="0"/>
              <a:t> </a:t>
            </a:r>
            <a:r>
              <a:rPr lang="de-CH" sz="800" dirty="0" err="1" smtClean="0"/>
              <a:t>were</a:t>
            </a:r>
            <a:r>
              <a:rPr lang="de-CH" sz="800" dirty="0" smtClean="0"/>
              <a:t> </a:t>
            </a:r>
            <a:r>
              <a:rPr lang="de-CH" sz="800" dirty="0" err="1" smtClean="0"/>
              <a:t>compared</a:t>
            </a:r>
            <a:r>
              <a:rPr lang="de-CH" sz="800" dirty="0" smtClean="0"/>
              <a:t> </a:t>
            </a:r>
            <a:r>
              <a:rPr lang="de-CH" sz="800" dirty="0" err="1" smtClean="0"/>
              <a:t>with</a:t>
            </a:r>
            <a:r>
              <a:rPr lang="de-CH" sz="800" dirty="0" smtClean="0"/>
              <a:t> 3 </a:t>
            </a:r>
            <a:r>
              <a:rPr lang="de-CH" sz="800" dirty="0" err="1" smtClean="0"/>
              <a:t>commercial</a:t>
            </a:r>
            <a:r>
              <a:rPr lang="de-CH" sz="800" dirty="0" smtClean="0"/>
              <a:t> </a:t>
            </a:r>
            <a:r>
              <a:rPr lang="de-CH" sz="800" dirty="0" err="1" smtClean="0"/>
              <a:t>devices</a:t>
            </a:r>
            <a:r>
              <a:rPr lang="de-CH" sz="800" dirty="0" smtClean="0"/>
              <a:t> (CLD, CAPS </a:t>
            </a:r>
            <a:r>
              <a:rPr lang="de-CH" sz="800" dirty="0" err="1" smtClean="0"/>
              <a:t>and</a:t>
            </a:r>
            <a:r>
              <a:rPr lang="de-CH" sz="800" dirty="0" smtClean="0"/>
              <a:t> </a:t>
            </a:r>
            <a:r>
              <a:rPr lang="de-CH" sz="800" dirty="0" err="1" smtClean="0"/>
              <a:t>another</a:t>
            </a:r>
            <a:r>
              <a:rPr lang="de-CH" sz="800" dirty="0" smtClean="0"/>
              <a:t> QCLAS) and </a:t>
            </a:r>
            <a:r>
              <a:rPr lang="de-CH" sz="800" dirty="0" err="1" smtClean="0"/>
              <a:t>show</a:t>
            </a:r>
            <a:r>
              <a:rPr lang="de-CH" sz="800" dirty="0" smtClean="0"/>
              <a:t> </a:t>
            </a:r>
            <a:r>
              <a:rPr lang="de-CH" sz="800" dirty="0" err="1" smtClean="0"/>
              <a:t>very</a:t>
            </a:r>
            <a:r>
              <a:rPr lang="de-CH" sz="800" dirty="0" smtClean="0"/>
              <a:t> </a:t>
            </a:r>
            <a:r>
              <a:rPr lang="de-CH" sz="800" dirty="0" err="1" smtClean="0"/>
              <a:t>good</a:t>
            </a:r>
            <a:r>
              <a:rPr lang="de-CH" sz="800" dirty="0" smtClean="0"/>
              <a:t> </a:t>
            </a:r>
            <a:r>
              <a:rPr lang="de-CH" sz="800" dirty="0" err="1" smtClean="0"/>
              <a:t>agreement</a:t>
            </a:r>
            <a:r>
              <a:rPr lang="de-CH" sz="800" dirty="0" smtClean="0"/>
              <a:t> </a:t>
            </a:r>
            <a:r>
              <a:rPr lang="de-CH" sz="800" dirty="0" err="1" smtClean="0"/>
              <a:t>for</a:t>
            </a:r>
            <a:r>
              <a:rPr lang="de-CH" sz="800" dirty="0" smtClean="0"/>
              <a:t> </a:t>
            </a:r>
            <a:r>
              <a:rPr lang="de-CH" sz="800" dirty="0" err="1" smtClean="0"/>
              <a:t>each</a:t>
            </a:r>
            <a:r>
              <a:rPr lang="de-CH" sz="800" dirty="0" smtClean="0"/>
              <a:t> </a:t>
            </a:r>
            <a:r>
              <a:rPr lang="de-CH" sz="800" dirty="0" err="1" smtClean="0"/>
              <a:t>given</a:t>
            </a:r>
            <a:r>
              <a:rPr lang="de-CH" sz="800" dirty="0" smtClean="0"/>
              <a:t> </a:t>
            </a:r>
            <a:r>
              <a:rPr lang="de-CH" sz="800" dirty="0" err="1" smtClean="0"/>
              <a:t>method</a:t>
            </a:r>
            <a:r>
              <a:rPr lang="de-CH" sz="800" dirty="0" smtClean="0"/>
              <a:t>.</a:t>
            </a:r>
          </a:p>
          <a:p>
            <a:pPr marL="0" indent="0" algn="just">
              <a:buFont typeface="Wingdings" pitchFamily="2" charset="2"/>
              <a:buNone/>
            </a:pPr>
            <a:endParaRPr lang="de-CH" sz="800" dirty="0" smtClean="0"/>
          </a:p>
          <a:p>
            <a:pPr marL="0" indent="0" algn="just">
              <a:buNone/>
            </a:pPr>
            <a:r>
              <a:rPr lang="de-CH" sz="800" dirty="0" smtClean="0"/>
              <a:t>B) </a:t>
            </a:r>
            <a:r>
              <a:rPr lang="de-CH" sz="800" dirty="0"/>
              <a:t>The </a:t>
            </a:r>
            <a:r>
              <a:rPr lang="de-CH" sz="800" dirty="0" smtClean="0"/>
              <a:t>4 </a:t>
            </a:r>
            <a:r>
              <a:rPr lang="de-CH" sz="800" dirty="0" err="1" smtClean="0"/>
              <a:t>instruments</a:t>
            </a:r>
            <a:r>
              <a:rPr lang="de-CH" sz="800" dirty="0" smtClean="0"/>
              <a:t> </a:t>
            </a:r>
            <a:r>
              <a:rPr lang="de-CH" sz="800" dirty="0" err="1" smtClean="0"/>
              <a:t>were</a:t>
            </a:r>
            <a:r>
              <a:rPr lang="de-CH" sz="800" dirty="0" smtClean="0"/>
              <a:t> </a:t>
            </a:r>
            <a:r>
              <a:rPr lang="de-CH" sz="800" dirty="0" err="1" smtClean="0"/>
              <a:t>deployed</a:t>
            </a:r>
            <a:r>
              <a:rPr lang="de-CH" sz="800" dirty="0" smtClean="0"/>
              <a:t> </a:t>
            </a:r>
            <a:r>
              <a:rPr lang="de-CH" sz="800" dirty="0" err="1" smtClean="0"/>
              <a:t>for</a:t>
            </a:r>
            <a:r>
              <a:rPr lang="de-CH" sz="800" dirty="0" smtClean="0"/>
              <a:t> 2 </a:t>
            </a:r>
            <a:r>
              <a:rPr lang="de-CH" sz="800" dirty="0" err="1" smtClean="0"/>
              <a:t>weeks</a:t>
            </a:r>
            <a:r>
              <a:rPr lang="de-CH" sz="800" dirty="0" smtClean="0"/>
              <a:t> at a urban </a:t>
            </a:r>
            <a:r>
              <a:rPr lang="de-CH" sz="800" dirty="0" err="1" smtClean="0"/>
              <a:t>station</a:t>
            </a:r>
            <a:r>
              <a:rPr lang="de-CH" sz="800" dirty="0" smtClean="0"/>
              <a:t> </a:t>
            </a:r>
            <a:r>
              <a:rPr lang="de-CH" sz="800" dirty="0" err="1" smtClean="0"/>
              <a:t>of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Swiss Air Quality Monitoring Network (NABEL). The NO</a:t>
            </a:r>
            <a:r>
              <a:rPr lang="de-CH" sz="800" baseline="-25000" dirty="0" smtClean="0"/>
              <a:t>2</a:t>
            </a:r>
            <a:r>
              <a:rPr lang="de-CH" sz="800" dirty="0" smtClean="0"/>
              <a:t> </a:t>
            </a:r>
            <a:r>
              <a:rPr lang="de-CH" sz="800" dirty="0" err="1" smtClean="0"/>
              <a:t>mixing</a:t>
            </a:r>
            <a:r>
              <a:rPr lang="de-CH" sz="800" dirty="0" smtClean="0"/>
              <a:t> </a:t>
            </a:r>
            <a:r>
              <a:rPr lang="de-CH" sz="800" dirty="0" err="1" smtClean="0"/>
              <a:t>ratios</a:t>
            </a:r>
            <a:r>
              <a:rPr lang="de-CH" sz="800" dirty="0" smtClean="0"/>
              <a:t> </a:t>
            </a:r>
            <a:r>
              <a:rPr lang="de-CH" sz="800" dirty="0" err="1" smtClean="0"/>
              <a:t>obtained</a:t>
            </a:r>
            <a:r>
              <a:rPr lang="de-CH" sz="800" dirty="0" smtClean="0"/>
              <a:t> </a:t>
            </a:r>
            <a:r>
              <a:rPr lang="de-CH" sz="800" dirty="0" err="1" smtClean="0"/>
              <a:t>with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/>
              <a:t> </a:t>
            </a:r>
            <a:r>
              <a:rPr lang="de-CH" sz="800" dirty="0" smtClean="0"/>
              <a:t>prototype QCLAS </a:t>
            </a:r>
            <a:r>
              <a:rPr lang="de-CH" sz="800" dirty="0" err="1" smtClean="0"/>
              <a:t>are</a:t>
            </a:r>
            <a:r>
              <a:rPr lang="de-CH" sz="800" dirty="0" smtClean="0"/>
              <a:t> </a:t>
            </a:r>
            <a:r>
              <a:rPr lang="de-CH" sz="800" dirty="0" err="1" smtClean="0"/>
              <a:t>shown</a:t>
            </a:r>
            <a:r>
              <a:rPr lang="de-CH" sz="800" dirty="0" smtClean="0"/>
              <a:t>.</a:t>
            </a:r>
          </a:p>
          <a:p>
            <a:pPr marL="0" indent="0" algn="just">
              <a:buNone/>
            </a:pPr>
            <a:endParaRPr lang="de-CH" sz="800" dirty="0"/>
          </a:p>
          <a:p>
            <a:pPr marL="0" indent="0" algn="just">
              <a:buFont typeface="Wingdings" pitchFamily="2" charset="2"/>
              <a:buNone/>
            </a:pPr>
            <a:r>
              <a:rPr lang="de-CH" sz="800" dirty="0" smtClean="0"/>
              <a:t>C) </a:t>
            </a:r>
            <a:r>
              <a:rPr lang="de-CH" sz="800" dirty="0" err="1"/>
              <a:t>C</a:t>
            </a:r>
            <a:r>
              <a:rPr lang="de-CH" sz="800" dirty="0" err="1" smtClean="0"/>
              <a:t>orrelation</a:t>
            </a:r>
            <a:r>
              <a:rPr lang="de-CH" sz="800" dirty="0" smtClean="0"/>
              <a:t> </a:t>
            </a:r>
            <a:r>
              <a:rPr lang="de-CH" sz="800" dirty="0" err="1" smtClean="0"/>
              <a:t>between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prototype QCLAS </a:t>
            </a:r>
            <a:r>
              <a:rPr lang="de-CH" sz="800" dirty="0" err="1" smtClean="0"/>
              <a:t>and</a:t>
            </a:r>
            <a:r>
              <a:rPr lang="de-CH" sz="800" dirty="0" smtClean="0"/>
              <a:t> </a:t>
            </a:r>
            <a:r>
              <a:rPr lang="de-CH" sz="800" dirty="0" err="1" smtClean="0"/>
              <a:t>the</a:t>
            </a:r>
            <a:r>
              <a:rPr lang="de-CH" sz="800" dirty="0" smtClean="0"/>
              <a:t> </a:t>
            </a:r>
            <a:r>
              <a:rPr lang="de-CH" sz="800" dirty="0" err="1" smtClean="0"/>
              <a:t>commercial</a:t>
            </a:r>
            <a:r>
              <a:rPr lang="de-CH" sz="800" dirty="0" smtClean="0"/>
              <a:t> </a:t>
            </a:r>
            <a:r>
              <a:rPr lang="de-CH" sz="800" dirty="0" err="1" smtClean="0"/>
              <a:t>instruments</a:t>
            </a:r>
            <a:r>
              <a:rPr lang="de-CH" sz="800" dirty="0" smtClean="0"/>
              <a:t>.</a:t>
            </a:r>
            <a:endParaRPr lang="en-US" sz="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171" y="3038355"/>
            <a:ext cx="3574340" cy="17871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9305" y="1155622"/>
            <a:ext cx="582575" cy="214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1480817"/>
            <a:ext cx="3417557" cy="13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7139136" cy="857250"/>
          </a:xfrm>
        </p:spPr>
        <p:txBody>
          <a:bodyPr>
            <a:normAutofit/>
          </a:bodyPr>
          <a:lstStyle/>
          <a:p>
            <a:r>
              <a:rPr lang="de-CH" sz="2400" dirty="0" err="1" smtClean="0"/>
              <a:t>Conclusion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/>
              <a:t>O</a:t>
            </a:r>
            <a:r>
              <a:rPr lang="de-CH" sz="2400" dirty="0" smtClean="0"/>
              <a:t>utlook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79296" cy="39433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The </a:t>
            </a:r>
            <a:r>
              <a:rPr lang="en-US" sz="1600" dirty="0" smtClean="0"/>
              <a:t>newly</a:t>
            </a:r>
            <a:r>
              <a:rPr lang="de-CH" sz="1600" dirty="0" smtClean="0"/>
              <a:t> </a:t>
            </a:r>
            <a:r>
              <a:rPr lang="en-US" sz="1600" dirty="0" smtClean="0"/>
              <a:t>developed</a:t>
            </a:r>
            <a:r>
              <a:rPr lang="de-CH" sz="1600" dirty="0" smtClean="0"/>
              <a:t> QCLAS </a:t>
            </a:r>
            <a:r>
              <a:rPr lang="de-CH" sz="1600" dirty="0" err="1" smtClean="0"/>
              <a:t>instrument</a:t>
            </a:r>
            <a:r>
              <a:rPr lang="de-CH" sz="1600" dirty="0" smtClean="0"/>
              <a:t> </a:t>
            </a:r>
            <a:r>
              <a:rPr lang="de-CH" sz="1600" dirty="0" err="1" smtClean="0"/>
              <a:t>shows</a:t>
            </a:r>
            <a:r>
              <a:rPr lang="de-CH" sz="1600" dirty="0" smtClean="0"/>
              <a:t> </a:t>
            </a:r>
            <a:r>
              <a:rPr lang="de-CH" sz="1600" dirty="0" err="1" smtClean="0"/>
              <a:t>excellent</a:t>
            </a:r>
            <a:r>
              <a:rPr lang="de-CH" sz="1600" dirty="0" smtClean="0"/>
              <a:t> </a:t>
            </a:r>
            <a:r>
              <a:rPr lang="de-CH" sz="1600" dirty="0" err="1" smtClean="0"/>
              <a:t>precision</a:t>
            </a:r>
            <a:r>
              <a:rPr lang="de-CH" sz="1600" dirty="0" smtClean="0"/>
              <a:t> and </a:t>
            </a:r>
            <a:r>
              <a:rPr lang="de-CH" sz="1600" dirty="0" err="1" smtClean="0"/>
              <a:t>stability</a:t>
            </a:r>
            <a:endParaRPr lang="de-CH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A </a:t>
            </a:r>
            <a:r>
              <a:rPr lang="de-CH" sz="1600" dirty="0" err="1" smtClean="0"/>
              <a:t>very</a:t>
            </a:r>
            <a:r>
              <a:rPr lang="de-CH" sz="1600" dirty="0" smtClean="0"/>
              <a:t> </a:t>
            </a:r>
            <a:r>
              <a:rPr lang="de-CH" sz="1600" dirty="0" err="1" smtClean="0"/>
              <a:t>good</a:t>
            </a:r>
            <a:r>
              <a:rPr lang="de-CH" sz="1600" dirty="0" smtClean="0"/>
              <a:t> </a:t>
            </a:r>
            <a:r>
              <a:rPr lang="de-CH" sz="1600" dirty="0" err="1" smtClean="0"/>
              <a:t>agreement</a:t>
            </a:r>
            <a:r>
              <a:rPr lang="de-CH" sz="1600" dirty="0" smtClean="0"/>
              <a:t> was </a:t>
            </a:r>
            <a:r>
              <a:rPr lang="de-CH" sz="1600" dirty="0" err="1" smtClean="0"/>
              <a:t>found</a:t>
            </a:r>
            <a:r>
              <a:rPr lang="de-CH" sz="1600" dirty="0" smtClean="0"/>
              <a:t> </a:t>
            </a:r>
            <a:r>
              <a:rPr lang="de-CH" sz="1600" dirty="0" err="1" smtClean="0"/>
              <a:t>with</a:t>
            </a:r>
            <a:r>
              <a:rPr lang="de-CH" sz="1600" dirty="0" smtClean="0"/>
              <a:t> </a:t>
            </a:r>
            <a:r>
              <a:rPr lang="de-CH" sz="1600" dirty="0" err="1" smtClean="0"/>
              <a:t>other</a:t>
            </a:r>
            <a:r>
              <a:rPr lang="de-CH" sz="1600" dirty="0" smtClean="0"/>
              <a:t> </a:t>
            </a:r>
            <a:r>
              <a:rPr lang="de-CH" sz="1600" dirty="0" err="1" smtClean="0"/>
              <a:t>selective</a:t>
            </a:r>
            <a:r>
              <a:rPr lang="de-CH" sz="1600" dirty="0" smtClean="0"/>
              <a:t> NO</a:t>
            </a:r>
            <a:r>
              <a:rPr lang="de-CH" sz="1600" baseline="-25000" dirty="0" smtClean="0"/>
              <a:t>2</a:t>
            </a:r>
            <a:r>
              <a:rPr lang="de-CH" sz="1600" dirty="0" smtClean="0"/>
              <a:t> </a:t>
            </a:r>
            <a:r>
              <a:rPr lang="de-CH" sz="1600" dirty="0" err="1" smtClean="0"/>
              <a:t>instruments</a:t>
            </a: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endParaRPr lang="de-CH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err="1" smtClean="0"/>
              <a:t>Futher</a:t>
            </a:r>
            <a:r>
              <a:rPr lang="de-CH" sz="1600" dirty="0" smtClean="0"/>
              <a:t> </a:t>
            </a:r>
            <a:r>
              <a:rPr lang="de-CH" sz="1600" dirty="0" err="1" smtClean="0"/>
              <a:t>improvements</a:t>
            </a:r>
            <a:r>
              <a:rPr lang="de-CH" sz="1600" dirty="0" smtClean="0"/>
              <a:t> will </a:t>
            </a:r>
            <a:r>
              <a:rPr lang="de-CH" sz="1600" dirty="0" err="1" smtClean="0"/>
              <a:t>focus</a:t>
            </a:r>
            <a:r>
              <a:rPr lang="de-CH" sz="1600" dirty="0" smtClean="0"/>
              <a:t> on </a:t>
            </a:r>
            <a:r>
              <a:rPr lang="de-CH" sz="1600" dirty="0" err="1" smtClean="0"/>
              <a:t>optimizing</a:t>
            </a:r>
            <a:r>
              <a:rPr lang="de-CH" sz="1600" dirty="0" smtClean="0"/>
              <a:t> </a:t>
            </a:r>
            <a:r>
              <a:rPr lang="de-CH" sz="1600" dirty="0" err="1" smtClean="0"/>
              <a:t>fitting</a:t>
            </a:r>
            <a:r>
              <a:rPr lang="de-CH" sz="1600" dirty="0" smtClean="0"/>
              <a:t> </a:t>
            </a:r>
            <a:r>
              <a:rPr lang="de-CH" sz="1600" dirty="0" err="1" smtClean="0"/>
              <a:t>procedure</a:t>
            </a:r>
            <a:r>
              <a:rPr lang="de-CH" sz="1600" dirty="0" smtClean="0"/>
              <a:t> and on </a:t>
            </a:r>
            <a:r>
              <a:rPr lang="de-CH" sz="1600" dirty="0" err="1" smtClean="0"/>
              <a:t>temperature</a:t>
            </a:r>
            <a:r>
              <a:rPr lang="de-CH" sz="1600" dirty="0" smtClean="0"/>
              <a:t> </a:t>
            </a:r>
            <a:r>
              <a:rPr lang="de-CH" sz="1600" dirty="0" err="1" smtClean="0"/>
              <a:t>stability</a:t>
            </a:r>
            <a:r>
              <a:rPr lang="de-CH" sz="16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Further </a:t>
            </a:r>
            <a:r>
              <a:rPr lang="de-CH" sz="1600" dirty="0" err="1" smtClean="0"/>
              <a:t>extension</a:t>
            </a:r>
            <a:r>
              <a:rPr lang="de-CH" sz="1600" dirty="0" smtClean="0"/>
              <a:t> </a:t>
            </a:r>
            <a:r>
              <a:rPr lang="de-CH" sz="1600" dirty="0" err="1" smtClean="0"/>
              <a:t>towards</a:t>
            </a:r>
            <a:r>
              <a:rPr lang="de-CH" sz="1600" dirty="0" smtClean="0"/>
              <a:t> </a:t>
            </a:r>
            <a:r>
              <a:rPr lang="de-CH" sz="1600" dirty="0" err="1" smtClean="0"/>
              <a:t>other</a:t>
            </a:r>
            <a:r>
              <a:rPr lang="de-CH" sz="1600" dirty="0" smtClean="0"/>
              <a:t> </a:t>
            </a:r>
            <a:r>
              <a:rPr lang="de-CH" sz="1600" dirty="0" err="1" smtClean="0"/>
              <a:t>species</a:t>
            </a:r>
            <a:r>
              <a:rPr lang="de-CH" sz="1600" dirty="0" smtClean="0"/>
              <a:t> (e.g. HNO</a:t>
            </a:r>
            <a:r>
              <a:rPr lang="de-CH" sz="1600" baseline="-25000" dirty="0" smtClean="0"/>
              <a:t>3</a:t>
            </a:r>
            <a:r>
              <a:rPr lang="de-CH" sz="1600" dirty="0" smtClean="0"/>
              <a:t>) </a:t>
            </a:r>
            <a:r>
              <a:rPr lang="de-CH" sz="1600" dirty="0" err="1" smtClean="0"/>
              <a:t>is</a:t>
            </a:r>
            <a:r>
              <a:rPr lang="de-CH" sz="1600" dirty="0" smtClean="0"/>
              <a:t> </a:t>
            </a:r>
            <a:r>
              <a:rPr lang="de-CH" sz="1600" dirty="0" err="1" smtClean="0"/>
              <a:t>planned</a:t>
            </a:r>
            <a:endParaRPr lang="de-CH" sz="1600" dirty="0" smtClean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347" y="51470"/>
            <a:ext cx="1155989" cy="6646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3528" y="105958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356"/>
            <a:ext cx="7139136" cy="857250"/>
          </a:xfrm>
        </p:spPr>
        <p:txBody>
          <a:bodyPr>
            <a:normAutofit/>
          </a:bodyPr>
          <a:lstStyle/>
          <a:p>
            <a:r>
              <a:rPr lang="de-CH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79296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600" dirty="0" smtClean="0"/>
              <a:t>[1] </a:t>
            </a:r>
            <a:r>
              <a:rPr lang="en-US" sz="1600" dirty="0"/>
              <a:t>M. Fischer, B. Tuzson, A. </a:t>
            </a:r>
            <a:r>
              <a:rPr lang="en-US" sz="1600" dirty="0" err="1"/>
              <a:t>Hugi</a:t>
            </a:r>
            <a:r>
              <a:rPr lang="en-US" sz="1600" dirty="0"/>
              <a:t>, R. </a:t>
            </a:r>
            <a:r>
              <a:rPr lang="en-US" sz="1600" dirty="0" err="1"/>
              <a:t>Brönnimann</a:t>
            </a:r>
            <a:r>
              <a:rPr lang="en-US" sz="1600" dirty="0"/>
              <a:t>, A. Kunz, S. </a:t>
            </a:r>
            <a:r>
              <a:rPr lang="en-US" sz="1600" dirty="0" err="1"/>
              <a:t>Blaser</a:t>
            </a:r>
            <a:r>
              <a:rPr lang="en-US" sz="1600" dirty="0"/>
              <a:t>, M. </a:t>
            </a:r>
            <a:r>
              <a:rPr lang="en-US" sz="1600" dirty="0" err="1"/>
              <a:t>Rochat</a:t>
            </a:r>
            <a:r>
              <a:rPr lang="en-US" sz="1600" dirty="0"/>
              <a:t>, O. Landry, A. Müller, and L. Emmenegger, "Intermittent operation of QC-lasers for mid-IR spectroscopy with low heat dissipation: tuning characteristics and driving electronics," Opt. Express </a:t>
            </a:r>
            <a:r>
              <a:rPr lang="en-US" sz="1600" b="1" dirty="0"/>
              <a:t>22</a:t>
            </a:r>
            <a:r>
              <a:rPr lang="en-US" sz="1600" dirty="0"/>
              <a:t>, 7014-7027 (2014)</a:t>
            </a:r>
            <a:r>
              <a:rPr lang="de-CH" sz="1600" dirty="0" smtClean="0"/>
              <a:t> </a:t>
            </a:r>
            <a:endParaRPr lang="de-CH" sz="1600" dirty="0"/>
          </a:p>
          <a:p>
            <a:pPr marL="0" indent="0">
              <a:buNone/>
            </a:pPr>
            <a:endParaRPr lang="de-CH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347" y="51470"/>
            <a:ext cx="1155989" cy="6646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3528" y="105958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mpa_Farben">
      <a:dk1>
        <a:sysClr val="windowText" lastClr="000000"/>
      </a:dk1>
      <a:lt1>
        <a:sysClr val="window" lastClr="FFFFFF"/>
      </a:lt1>
      <a:dk2>
        <a:srgbClr val="9F9F9F"/>
      </a:dk2>
      <a:lt2>
        <a:srgbClr val="DFDFDF"/>
      </a:lt2>
      <a:accent1>
        <a:srgbClr val="5F5F5F"/>
      </a:accent1>
      <a:accent2>
        <a:srgbClr val="5C2E00"/>
      </a:accent2>
      <a:accent3>
        <a:srgbClr val="005400"/>
      </a:accent3>
      <a:accent4>
        <a:srgbClr val="003366"/>
      </a:accent4>
      <a:accent5>
        <a:srgbClr val="C00000"/>
      </a:accent5>
      <a:accent6>
        <a:srgbClr val="C0BC00"/>
      </a:accent6>
      <a:hlink>
        <a:srgbClr val="475A8D"/>
      </a:hlink>
      <a:folHlink>
        <a:srgbClr val="C32D2E"/>
      </a:folHlink>
    </a:clrScheme>
    <a:fontScheme name="Empa_Wor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16x9.potx" id="{B27C923E-6A9C-42F1-AF12-322D6D45B448}" vid="{8693D9FF-7385-4626-A0CA-8D346BB0FF9F}"/>
    </a:ext>
  </a:extLst>
</a:theme>
</file>

<file path=ppt/theme/theme2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16x9</Template>
  <TotalTime>0</TotalTime>
  <Words>666</Words>
  <Application>Microsoft Office PowerPoint</Application>
  <PresentationFormat>On-screen Show (16:9)</PresentationFormat>
  <Paragraphs>70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Segoe UI</vt:lpstr>
      <vt:lpstr>Wingdings</vt:lpstr>
      <vt:lpstr>Arial</vt:lpstr>
      <vt:lpstr>Times New Roman</vt:lpstr>
      <vt:lpstr>blank</vt:lpstr>
      <vt:lpstr>High precision Quantum Cascade Laser Absorption Spectroscopy (QCLAS) for selective NO2 measurement</vt:lpstr>
      <vt:lpstr>Introduction</vt:lpstr>
      <vt:lpstr>Instrument setup</vt:lpstr>
      <vt:lpstr>PowerPoint Presentation</vt:lpstr>
      <vt:lpstr>Ambient measurement</vt:lpstr>
      <vt:lpstr>Conclusion and Outlook</vt:lpstr>
      <vt:lpstr>References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characterization of a high precision QCLAS for selective NO2 measurement</dc:title>
  <dc:creator>Sobanski, Nicolas</dc:creator>
  <cp:lastModifiedBy>Sobanski, Nicolas</cp:lastModifiedBy>
  <cp:revision>86</cp:revision>
  <cp:lastPrinted>2011-01-24T10:25:34Z</cp:lastPrinted>
  <dcterms:created xsi:type="dcterms:W3CDTF">2020-04-27T06:47:53Z</dcterms:created>
  <dcterms:modified xsi:type="dcterms:W3CDTF">2020-04-30T15:40:08Z</dcterms:modified>
</cp:coreProperties>
</file>