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256" r:id="rId2"/>
    <p:sldId id="264" r:id="rId3"/>
    <p:sldId id="265" r:id="rId4"/>
    <p:sldId id="260" r:id="rId5"/>
    <p:sldId id="261" r:id="rId6"/>
    <p:sldId id="275" r:id="rId7"/>
    <p:sldId id="266" r:id="rId8"/>
    <p:sldId id="263" r:id="rId9"/>
    <p:sldId id="277" r:id="rId10"/>
    <p:sldId id="262" r:id="rId11"/>
    <p:sldId id="287" r:id="rId12"/>
    <p:sldId id="258" r:id="rId13"/>
    <p:sldId id="273" r:id="rId14"/>
    <p:sldId id="274" r:id="rId15"/>
    <p:sldId id="268" r:id="rId16"/>
    <p:sldId id="267" r:id="rId17"/>
    <p:sldId id="270" r:id="rId18"/>
    <p:sldId id="288" r:id="rId19"/>
    <p:sldId id="290" r:id="rId20"/>
    <p:sldId id="294" r:id="rId21"/>
    <p:sldId id="291" r:id="rId22"/>
    <p:sldId id="292" r:id="rId23"/>
    <p:sldId id="293" r:id="rId24"/>
    <p:sldId id="295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E6D2C-18E3-4417-B2AC-564E25E16823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AA677-E2C6-4424-B80E-1F48BAB46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AA677-E2C6-4424-B80E-1F48BAB46F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0C39A50-2FF7-49B5-A1BC-3065D632AA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793D5B-A6ED-486F-BB73-F8BB0A0B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9A50-2FF7-49B5-A1BC-3065D632AA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3D5B-A6ED-486F-BB73-F8BB0A0B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9A50-2FF7-49B5-A1BC-3065D632AA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3D5B-A6ED-486F-BB73-F8BB0A0B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C39A50-2FF7-49B5-A1BC-3065D632AA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793D5B-A6ED-486F-BB73-F8BB0A0BD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0C39A50-2FF7-49B5-A1BC-3065D632AA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793D5B-A6ED-486F-BB73-F8BB0A0B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9A50-2FF7-49B5-A1BC-3065D632AA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3D5B-A6ED-486F-BB73-F8BB0A0BD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9A50-2FF7-49B5-A1BC-3065D632AA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3D5B-A6ED-486F-BB73-F8BB0A0BD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C39A50-2FF7-49B5-A1BC-3065D632AA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793D5B-A6ED-486F-BB73-F8BB0A0BD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9A50-2FF7-49B5-A1BC-3065D632AA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3D5B-A6ED-486F-BB73-F8BB0A0B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C39A50-2FF7-49B5-A1BC-3065D632AA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793D5B-A6ED-486F-BB73-F8BB0A0BD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C39A50-2FF7-49B5-A1BC-3065D632AA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793D5B-A6ED-486F-BB73-F8BB0A0BD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C39A50-2FF7-49B5-A1BC-3065D632AA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793D5B-A6ED-486F-BB73-F8BB0A0B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02216941830798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ciencedirect.com/science/article/pii/S002216941830798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924944"/>
            <a:ext cx="6172200" cy="18943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Which method should we use to draw empirical rainfall thresholds for landslide early warning?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David J. Peres</a:t>
            </a:r>
          </a:p>
          <a:p>
            <a:r>
              <a:rPr lang="en-US" dirty="0" err="1" smtClean="0"/>
              <a:t>Antonino</a:t>
            </a:r>
            <a:r>
              <a:rPr lang="en-US" dirty="0" smtClean="0"/>
              <a:t> </a:t>
            </a:r>
            <a:r>
              <a:rPr lang="en-US" dirty="0" err="1" smtClean="0"/>
              <a:t>Cancelliere</a:t>
            </a:r>
            <a:endParaRPr lang="en-US" dirty="0" smtClean="0"/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Department of Civil Engineering and Architecture University of Catania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445469" cy="132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© Copyright by the Authors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collecting the data on landslide </a:t>
            </a:r>
            <a:r>
              <a:rPr lang="en-US" dirty="0" smtClean="0"/>
              <a:t>events…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1600" y="6237312"/>
            <a:ext cx="55446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971600" y="1772816"/>
            <a:ext cx="8384" cy="44728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275856" y="263691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47664" y="321297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67744" y="234888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11760" y="299695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51920" y="443711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48064" y="285293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31840" y="3501008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55976" y="378904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11760" y="378904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88024" y="465313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11960" y="299695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4088" y="393305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907704" y="364502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483768" y="335699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555776" y="443711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1403648" y="414908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131840" y="4941168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1763688" y="4653136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3779912" y="551723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644008" y="544522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211960" y="5013176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483768" y="508518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3203848" y="551723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259632" y="508518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1835696" y="508518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2195736" y="436510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716016" y="4221088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3563888" y="400506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691680" y="292494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4499992" y="335699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5436096" y="479715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2987824" y="450912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3131840" y="378904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5220072" y="522920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300192" y="2636912"/>
            <a:ext cx="2161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Optimize</a:t>
            </a:r>
          </a:p>
          <a:p>
            <a:r>
              <a:rPr lang="en-US" dirty="0" smtClean="0"/>
              <a:t>a given objective</a:t>
            </a:r>
          </a:p>
          <a:p>
            <a:r>
              <a:rPr lang="en-US" dirty="0" smtClean="0"/>
              <a:t>in terms of the</a:t>
            </a:r>
          </a:p>
          <a:p>
            <a:r>
              <a:rPr lang="en-US" dirty="0" smtClean="0"/>
              <a:t>ROC matrix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300192" y="184482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Triggering and </a:t>
            </a:r>
          </a:p>
          <a:p>
            <a:r>
              <a:rPr lang="en-US" dirty="0" smtClean="0"/>
              <a:t>Non-triggering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547664" y="3356992"/>
            <a:ext cx="4392488" cy="1656184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collecting the data on landslide </a:t>
            </a:r>
            <a:r>
              <a:rPr lang="en-US" dirty="0" smtClean="0"/>
              <a:t>events…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1600" y="6237312"/>
            <a:ext cx="55446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971600" y="1772816"/>
            <a:ext cx="8384" cy="44728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275856" y="263691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47664" y="321297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67744" y="234888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11760" y="299695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51920" y="443711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48064" y="285293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31840" y="3501008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55976" y="378904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11760" y="378904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88024" y="465313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11960" y="299695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4088" y="393305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907704" y="364502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483768" y="335699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555776" y="443711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1403648" y="414908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131840" y="4941168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1763688" y="4653136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3779912" y="551723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644008" y="544522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211960" y="5013176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483768" y="508518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3203848" y="551723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259632" y="508518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1835696" y="508518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2195736" y="436510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716016" y="4221088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3563888" y="400506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691680" y="292494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4499992" y="335699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5436096" y="479715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2987824" y="450912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3131840" y="378904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5220072" y="522920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300192" y="2636912"/>
            <a:ext cx="2161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Optimize</a:t>
            </a:r>
          </a:p>
          <a:p>
            <a:r>
              <a:rPr lang="en-US" dirty="0" smtClean="0"/>
              <a:t>a given objective</a:t>
            </a:r>
          </a:p>
          <a:p>
            <a:r>
              <a:rPr lang="en-US" dirty="0" smtClean="0"/>
              <a:t>in terms of the</a:t>
            </a:r>
          </a:p>
          <a:p>
            <a:r>
              <a:rPr lang="en-US" dirty="0" smtClean="0"/>
              <a:t>ROC matrix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300192" y="184482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Triggering and </a:t>
            </a:r>
          </a:p>
          <a:p>
            <a:r>
              <a:rPr lang="en-US" dirty="0" smtClean="0"/>
              <a:t>Non-triggering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475656" y="3212976"/>
            <a:ext cx="4313279" cy="1472564"/>
          </a:xfrm>
          <a:prstGeom prst="line">
            <a:avLst/>
          </a:prstGeom>
          <a:ln w="76200">
            <a:solidFill>
              <a:schemeClr val="accent3">
                <a:lumMod val="50000"/>
                <a:alpha val="59000"/>
              </a:schemeClr>
            </a:solidFill>
            <a:prstDash val="solid"/>
          </a:ln>
          <a:effectLst>
            <a:outerShdw dist="50800" sx="1000" sy="1000" algn="ctr" rotWithShape="0">
              <a:srgbClr val="000000">
                <a:alpha val="5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475656" y="3645024"/>
            <a:ext cx="4320480" cy="1728192"/>
          </a:xfrm>
          <a:prstGeom prst="line">
            <a:avLst/>
          </a:prstGeom>
          <a:ln w="76200">
            <a:solidFill>
              <a:srgbClr val="C00000">
                <a:alpha val="59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47664" y="3356992"/>
            <a:ext cx="4392488" cy="1656184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84168" y="44371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Frequentist</a:t>
            </a:r>
            <a:r>
              <a:rPr lang="en-US" dirty="0" smtClean="0"/>
              <a:t> N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868144" y="52292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Frequentist</a:t>
            </a:r>
            <a:r>
              <a:rPr lang="en-US" dirty="0" smtClean="0"/>
              <a:t> P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012160" y="48691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methods we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161277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Frequentist</a:t>
            </a:r>
            <a:r>
              <a:rPr lang="en-US" dirty="0" smtClean="0"/>
              <a:t> on triggering (</a:t>
            </a:r>
            <a:r>
              <a:rPr lang="en-US" dirty="0" err="1" smtClean="0"/>
              <a:t>Frequentist</a:t>
            </a:r>
            <a:r>
              <a:rPr lang="en-US" dirty="0" smtClean="0"/>
              <a:t> P)</a:t>
            </a:r>
            <a:endParaRPr lang="en-US" dirty="0" smtClean="0"/>
          </a:p>
          <a:p>
            <a:r>
              <a:rPr lang="en-US" dirty="0" err="1" smtClean="0"/>
              <a:t>Frequentist</a:t>
            </a:r>
            <a:r>
              <a:rPr lang="en-US" dirty="0" smtClean="0"/>
              <a:t> on non-triggering </a:t>
            </a:r>
            <a:r>
              <a:rPr lang="en-US" dirty="0" smtClean="0"/>
              <a:t>(</a:t>
            </a:r>
            <a:r>
              <a:rPr lang="en-US" dirty="0" err="1" smtClean="0"/>
              <a:t>Frequentist</a:t>
            </a:r>
            <a:r>
              <a:rPr lang="en-US" dirty="0" smtClean="0"/>
              <a:t> </a:t>
            </a:r>
            <a:r>
              <a:rPr lang="en-US" dirty="0" smtClean="0"/>
              <a:t>N)</a:t>
            </a:r>
            <a:endParaRPr lang="en-US" dirty="0" smtClean="0"/>
          </a:p>
          <a:p>
            <a:r>
              <a:rPr lang="en-US" dirty="0" smtClean="0"/>
              <a:t>ROC Analysis of triggering and non-triggering (max TSS)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15816" y="4869160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32040" y="3861048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91880" y="422108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TP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5085184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422108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FP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5013176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4077072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exceeded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4941168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not exceeded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59832" y="3212976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Landslide occurred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3284984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Landslide not </a:t>
            </a:r>
            <a:r>
              <a:rPr lang="en-US" dirty="0" err="1" smtClean="0"/>
              <a:t>occured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35696" y="6021288"/>
            <a:ext cx="4959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	TSS = TP/(TP+FN) – FP/(FP+TN)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methods we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1108720"/>
          </a:xfrm>
        </p:spPr>
        <p:txBody>
          <a:bodyPr/>
          <a:lstStyle/>
          <a:p>
            <a:r>
              <a:rPr lang="en-US" dirty="0" smtClean="0"/>
              <a:t>Indeed the other methods have an objective that can be framed in terms of the ROC matrix too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6021288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Frequentist</a:t>
            </a:r>
            <a:r>
              <a:rPr lang="en-US" dirty="0" smtClean="0"/>
              <a:t> P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699792" y="6021288"/>
            <a:ext cx="392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TPR = TP/(TP+FN) = 5 % (e.g.)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915816" y="4869160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32040" y="3861048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1880" y="422108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TP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96136" y="5085184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TN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96136" y="422108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FP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5013176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FN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115616" y="4077072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exceeded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15616" y="4941168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not exceeded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59832" y="3212976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Landslide occurred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64088" y="3284984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Landslide not </a:t>
            </a:r>
            <a:r>
              <a:rPr lang="en-US" dirty="0" err="1" smtClean="0"/>
              <a:t>occured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methods we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1108720"/>
          </a:xfrm>
        </p:spPr>
        <p:txBody>
          <a:bodyPr/>
          <a:lstStyle/>
          <a:p>
            <a:r>
              <a:rPr lang="en-US" dirty="0" smtClean="0"/>
              <a:t>Indeed the other methods have an objective that can be framed in terms of the ROC matrix too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602128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Frequentist</a:t>
            </a:r>
            <a:r>
              <a:rPr lang="en-US" dirty="0" smtClean="0"/>
              <a:t> 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699792" y="6021288"/>
            <a:ext cx="389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FPR = FP/(FP+TN) = 5 % (e.g.)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915816" y="4869160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32040" y="3861048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1880" y="422108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TP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96136" y="5085184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TN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96136" y="422108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FP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5013176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FN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115616" y="4077072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exceeded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15616" y="4941168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not exceeded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59832" y="3212976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Landslide occurred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64088" y="3284984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Landslide not </a:t>
            </a:r>
            <a:r>
              <a:rPr lang="en-US" dirty="0" err="1" smtClean="0"/>
              <a:t>occured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188840"/>
          </a:xfrm>
        </p:spPr>
        <p:txBody>
          <a:bodyPr/>
          <a:lstStyle/>
          <a:p>
            <a:r>
              <a:rPr lang="en-US" dirty="0" smtClean="0"/>
              <a:t>Sampling </a:t>
            </a:r>
            <a:r>
              <a:rPr lang="en-US" dirty="0" smtClean="0"/>
              <a:t>variability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71600" y="2138080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large is the statistical uncertainty in the estimation of the threshold, due to limited size of the available data set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59632" y="5513484"/>
            <a:ext cx="7200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187624" y="4145332"/>
            <a:ext cx="0" cy="13681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246148" y="4355119"/>
            <a:ext cx="18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MSE of </a:t>
            </a:r>
            <a:r>
              <a:rPr lang="en-US" dirty="0" err="1" smtClean="0"/>
              <a:t>threshod</a:t>
            </a:r>
            <a:r>
              <a:rPr lang="en-US" dirty="0" smtClean="0"/>
              <a:t> parameter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1625099" y="3717032"/>
            <a:ext cx="4721902" cy="1753849"/>
          </a:xfrm>
          <a:custGeom>
            <a:avLst/>
            <a:gdLst>
              <a:gd name="connsiteX0" fmla="*/ 0 w 4721902"/>
              <a:gd name="connsiteY0" fmla="*/ 0 h 1753849"/>
              <a:gd name="connsiteX1" fmla="*/ 494676 w 4721902"/>
              <a:gd name="connsiteY1" fmla="*/ 899410 h 1753849"/>
              <a:gd name="connsiteX2" fmla="*/ 2368446 w 4721902"/>
              <a:gd name="connsiteY2" fmla="*/ 1618938 h 1753849"/>
              <a:gd name="connsiteX3" fmla="*/ 4721902 w 4721902"/>
              <a:gd name="connsiteY3" fmla="*/ 1708879 h 175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1902" h="1753849">
                <a:moveTo>
                  <a:pt x="0" y="0"/>
                </a:moveTo>
                <a:cubicBezTo>
                  <a:pt x="49967" y="314793"/>
                  <a:pt x="99935" y="629587"/>
                  <a:pt x="494676" y="899410"/>
                </a:cubicBezTo>
                <a:cubicBezTo>
                  <a:pt x="889417" y="1169233"/>
                  <a:pt x="1663908" y="1484027"/>
                  <a:pt x="2368446" y="1618938"/>
                </a:cubicBezTo>
                <a:cubicBezTo>
                  <a:pt x="3072984" y="1753849"/>
                  <a:pt x="4182256" y="1701384"/>
                  <a:pt x="4721902" y="170887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331640" y="3933056"/>
            <a:ext cx="4565656" cy="1537824"/>
          </a:xfrm>
          <a:custGeom>
            <a:avLst/>
            <a:gdLst>
              <a:gd name="connsiteX0" fmla="*/ 0 w 4706911"/>
              <a:gd name="connsiteY0" fmla="*/ 0 h 1723868"/>
              <a:gd name="connsiteX1" fmla="*/ 479685 w 4706911"/>
              <a:gd name="connsiteY1" fmla="*/ 779488 h 1723868"/>
              <a:gd name="connsiteX2" fmla="*/ 1439055 w 4706911"/>
              <a:gd name="connsiteY2" fmla="*/ 1558977 h 1723868"/>
              <a:gd name="connsiteX3" fmla="*/ 4706911 w 4706911"/>
              <a:gd name="connsiteY3" fmla="*/ 1723868 h 172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6911" h="1723868">
                <a:moveTo>
                  <a:pt x="0" y="0"/>
                </a:moveTo>
                <a:cubicBezTo>
                  <a:pt x="119921" y="259829"/>
                  <a:pt x="239843" y="519659"/>
                  <a:pt x="479685" y="779488"/>
                </a:cubicBezTo>
                <a:cubicBezTo>
                  <a:pt x="719527" y="1039317"/>
                  <a:pt x="734517" y="1401580"/>
                  <a:pt x="1439055" y="1558977"/>
                </a:cubicBezTo>
                <a:cubicBezTo>
                  <a:pt x="2143593" y="1716374"/>
                  <a:pt x="4122295" y="1703881"/>
                  <a:pt x="4706911" y="172386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60" y="550086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499992" y="4348733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4708773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96136" y="413270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 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68144" y="449274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 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87624" y="602128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Method 2 is better than method 1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37170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676672"/>
          </a:xfrm>
        </p:spPr>
        <p:txBody>
          <a:bodyPr/>
          <a:lstStyle/>
          <a:p>
            <a:r>
              <a:rPr lang="en-US" dirty="0" smtClean="0"/>
              <a:t>Robustness 	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2348880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Robustness measures how "the outcome of a statistical procedure is affected by the presence of a small number of unusual or incorrect values". </a:t>
            </a:r>
          </a:p>
          <a:p>
            <a:endParaRPr lang="en-US" sz="2400" dirty="0" smtClean="0"/>
          </a:p>
          <a:p>
            <a:pPr algn="r"/>
            <a:r>
              <a:rPr lang="en-US" sz="2400" dirty="0" smtClean="0"/>
              <a:t>Oxford dictionary of Statistics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70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Monte Carlo simulations are used (see </a:t>
            </a:r>
            <a:r>
              <a:rPr lang="en-US" dirty="0" smtClean="0">
                <a:hlinkClick r:id="rId2"/>
              </a:rPr>
              <a:t>Peres and </a:t>
            </a:r>
            <a:r>
              <a:rPr lang="en-US" dirty="0" err="1" smtClean="0">
                <a:hlinkClick r:id="rId2"/>
              </a:rPr>
              <a:t>Cancelliere</a:t>
            </a:r>
            <a:r>
              <a:rPr lang="en-US" dirty="0" smtClean="0">
                <a:hlinkClick r:id="rId2"/>
              </a:rPr>
              <a:t>, 2018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a given sample size (number of rainfall events) </a:t>
            </a:r>
            <a:r>
              <a:rPr lang="en-US" i="1" dirty="0" smtClean="0"/>
              <a:t>N</a:t>
            </a:r>
            <a:r>
              <a:rPr lang="en-US" dirty="0" smtClean="0"/>
              <a:t> = 30 repetitions are carried out</a:t>
            </a:r>
          </a:p>
          <a:p>
            <a:r>
              <a:rPr lang="en-US" dirty="0" smtClean="0"/>
              <a:t>For each sample, to test robustness, a separate set with errors is generated:</a:t>
            </a:r>
          </a:p>
          <a:p>
            <a:endParaRPr lang="en-US" dirty="0" smtClean="0"/>
          </a:p>
          <a:p>
            <a:pPr marL="822960" lvl="1" indent="-457200">
              <a:buNone/>
            </a:pPr>
            <a:r>
              <a:rPr lang="en-US" dirty="0" smtClean="0"/>
              <a:t>p% of the triggering rainfall events are randomly assigned to non-triggering events and vice-versa</a:t>
            </a:r>
          </a:p>
          <a:p>
            <a:pPr marL="822960" lvl="1" indent="-457200">
              <a:buNone/>
            </a:pPr>
            <a:endParaRPr lang="en-US" dirty="0" smtClean="0"/>
          </a:p>
          <a:p>
            <a:pPr marL="822960" lvl="1" indent="-457200">
              <a:buNone/>
            </a:pPr>
            <a:r>
              <a:rPr lang="en-US" dirty="0" smtClean="0"/>
              <a:t>In this way we try to mimic the effect of missing landslide events in inventories, and of rainfall events erroneously being attributed to a landslide (for instance: far rain gauge/landslide triggered by other causes)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2474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Climate and hydro-</a:t>
            </a:r>
            <a:r>
              <a:rPr lang="en-US" dirty="0" err="1" smtClean="0"/>
              <a:t>geomorphological</a:t>
            </a:r>
            <a:r>
              <a:rPr lang="en-US" dirty="0" smtClean="0"/>
              <a:t> characteristics of the </a:t>
            </a:r>
            <a:r>
              <a:rPr lang="en-US" dirty="0" err="1" smtClean="0"/>
              <a:t>Peloritani</a:t>
            </a:r>
            <a:r>
              <a:rPr lang="en-US" dirty="0" smtClean="0"/>
              <a:t> Mountains area (see </a:t>
            </a:r>
            <a:r>
              <a:rPr lang="en-US" dirty="0" smtClean="0">
                <a:hlinkClick r:id="rId2"/>
              </a:rPr>
              <a:t>Peres and </a:t>
            </a:r>
            <a:r>
              <a:rPr lang="en-US" dirty="0" err="1" smtClean="0">
                <a:hlinkClick r:id="rId2"/>
              </a:rPr>
              <a:t>Cancelliere</a:t>
            </a:r>
            <a:r>
              <a:rPr lang="en-US" dirty="0" smtClean="0">
                <a:hlinkClick r:id="rId2"/>
              </a:rPr>
              <a:t>, 2018</a:t>
            </a:r>
            <a:r>
              <a:rPr lang="en-US" dirty="0" smtClean="0"/>
              <a:t>)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80928"/>
            <a:ext cx="6195373" cy="375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Robustness (p = 10%)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799" t="16200" r="7609" b="19001"/>
          <a:stretch>
            <a:fillRect/>
          </a:stretch>
        </p:blipFill>
        <p:spPr bwMode="auto">
          <a:xfrm>
            <a:off x="189786" y="3694293"/>
            <a:ext cx="8508945" cy="268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83768" y="3212976"/>
            <a:ext cx="413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rainfall events = 5’000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177281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plots show thresholds derived from a “perfect” rainfall-landslide data set vs. a “polluted” data set, where the 10 % of triggering events are exchanged with non-triggering events and vice-versa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rainfall thresholds for landslide early warning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348880"/>
            <a:ext cx="7467600" cy="4032448"/>
          </a:xfrm>
        </p:spPr>
        <p:txBody>
          <a:bodyPr>
            <a:normAutofit/>
          </a:bodyPr>
          <a:lstStyle/>
          <a:p>
            <a:r>
              <a:rPr lang="en-US" dirty="0" smtClean="0"/>
              <a:t>Rainfall is the main cause of landslides </a:t>
            </a:r>
          </a:p>
          <a:p>
            <a:r>
              <a:rPr lang="en-US" dirty="0" smtClean="0"/>
              <a:t>Early warning of landslides can save lives </a:t>
            </a:r>
          </a:p>
          <a:p>
            <a:r>
              <a:rPr lang="en-US" dirty="0" smtClean="0"/>
              <a:t>Rainfall thresholds linked to landslide occurrence are an important component of landslide early warning </a:t>
            </a:r>
            <a:r>
              <a:rPr lang="en-US" dirty="0" smtClean="0"/>
              <a:t>systems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Thresholds are commonly expressed in terms of a power-law linking rainfall event duration and intensity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Robustness (p = 10%)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808" t="16277" r="7211" b="18614"/>
          <a:stretch>
            <a:fillRect/>
          </a:stretch>
        </p:blipFill>
        <p:spPr bwMode="auto">
          <a:xfrm>
            <a:off x="170511" y="3682468"/>
            <a:ext cx="8577953" cy="26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83768" y="3212976"/>
            <a:ext cx="428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rainfall events = 50’000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77281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plots show thresholds derived from a “perfect” rainfall-landslide data set vs. a “polluted” data set, where the 10 % of triggering events are exchanged with non-triggering events and vice-versa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Sampling variability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33" t="4207" r="6667" b="1839"/>
          <a:stretch>
            <a:fillRect/>
          </a:stretch>
        </p:blipFill>
        <p:spPr bwMode="auto">
          <a:xfrm>
            <a:off x="395536" y="3140968"/>
            <a:ext cx="363371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5804" r="484" b="1330"/>
          <a:stretch>
            <a:fillRect/>
          </a:stretch>
        </p:blipFill>
        <p:spPr bwMode="auto">
          <a:xfrm>
            <a:off x="4716016" y="3140968"/>
            <a:ext cx="4032448" cy="358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1560" y="177281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plots show the uncertainty in determination of the I-D  threshold parameters (intercept and slope), for varying sample-size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Performance (calibration)</a:t>
            </a:r>
            <a:endParaRPr lang="en-US" dirty="0"/>
          </a:p>
        </p:txBody>
      </p:sp>
      <p:pic>
        <p:nvPicPr>
          <p:cNvPr id="4098" name="Picture 2" descr="E:\UNC\averageTSS_ab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44824"/>
            <a:ext cx="4687292" cy="44644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2204864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plot shows the average calibration performance of thresholds with the 3 methods, in terms of the ROC TSS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Method based on maximization of TSS are the most robust and performing (best trade-off between false positives and false negatives) </a:t>
            </a:r>
          </a:p>
          <a:p>
            <a:r>
              <a:rPr lang="en-US" dirty="0" smtClean="0"/>
              <a:t>At the same time max TSS method has the highest sampling variability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Frequentist</a:t>
            </a:r>
            <a:r>
              <a:rPr lang="en-US" dirty="0" smtClean="0"/>
              <a:t> P” method is the least robust and leads to a high number of false positives. Errors in inventories exacerbate this issue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Frequentist</a:t>
            </a:r>
            <a:r>
              <a:rPr lang="en-US" dirty="0" smtClean="0"/>
              <a:t> N” method deserves higher attention by the scientific community, as it is more robust, less variable and more performing than widely-used “</a:t>
            </a:r>
            <a:r>
              <a:rPr lang="en-US" dirty="0" err="1" smtClean="0"/>
              <a:t>Frequentist</a:t>
            </a:r>
            <a:r>
              <a:rPr lang="en-US" dirty="0" smtClean="0"/>
              <a:t> P” </a:t>
            </a:r>
          </a:p>
          <a:p>
            <a:r>
              <a:rPr lang="en-US" dirty="0" smtClean="0"/>
              <a:t>Even if other considerations may constrain the choice of the method, the statistical features illustrated may be useful when taking the decision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Rounded Rectangular Callout 3"/>
          <p:cNvSpPr/>
          <p:nvPr/>
        </p:nvSpPr>
        <p:spPr>
          <a:xfrm rot="21424338">
            <a:off x="4927978" y="2117240"/>
            <a:ext cx="3459228" cy="1800200"/>
          </a:xfrm>
          <a:prstGeom prst="wedgeRoundRectCallout">
            <a:avLst>
              <a:gd name="adj1" fmla="val 28777"/>
              <a:gd name="adj2" fmla="val 8559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Chat with </a:t>
            </a:r>
            <a:r>
              <a:rPr lang="en-US" sz="2400" dirty="0" smtClean="0">
                <a:solidFill>
                  <a:schemeClr val="tx1"/>
                </a:solidFill>
              </a:rPr>
              <a:t>me: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on’t‘ be shy!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259632" y="2636912"/>
            <a:ext cx="3096344" cy="252028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Write me a comment </a:t>
            </a:r>
          </a:p>
        </p:txBody>
      </p:sp>
      <p:sp>
        <p:nvSpPr>
          <p:cNvPr id="6" name="Smiley Face 5"/>
          <p:cNvSpPr/>
          <p:nvPr/>
        </p:nvSpPr>
        <p:spPr>
          <a:xfrm>
            <a:off x="6660232" y="4581128"/>
            <a:ext cx="1512168" cy="1412776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539552" y="5229200"/>
            <a:ext cx="1512168" cy="141277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collecting the data on landslide </a:t>
            </a:r>
            <a:r>
              <a:rPr lang="en-US" dirty="0" smtClean="0"/>
              <a:t>events…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1600" y="6237312"/>
            <a:ext cx="55446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971600" y="1772816"/>
            <a:ext cx="8384" cy="44728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275856" y="263691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47664" y="321297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67744" y="234888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11760" y="299695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51920" y="443711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48064" y="285293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31840" y="3501008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55976" y="378904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11760" y="378904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88024" y="465313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11960" y="299695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4088" y="393305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-1185662" y="3764058"/>
            <a:ext cx="3531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Rainfall event intensity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197200" y="6341258"/>
            <a:ext cx="3493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Rainfall event duration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6372200" y="2060848"/>
            <a:ext cx="2194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Triggering 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collecting the data on landslide </a:t>
            </a:r>
            <a:r>
              <a:rPr lang="en-US" dirty="0" smtClean="0"/>
              <a:t>events…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1600" y="6237312"/>
            <a:ext cx="55446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971600" y="1772816"/>
            <a:ext cx="8384" cy="44728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275856" y="263691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47664" y="321297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67744" y="234888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11760" y="299695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51920" y="443711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48064" y="285293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31840" y="3501008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55976" y="378904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11760" y="378904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88024" y="465313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11960" y="299695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4088" y="393305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259632" y="3645024"/>
            <a:ext cx="4176464" cy="2088232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6200000">
            <a:off x="-1185662" y="3764058"/>
            <a:ext cx="3531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Rainfall event intensity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197200" y="6341258"/>
            <a:ext cx="3493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Rainfall event duration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52120" y="54452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limit by eye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372200" y="2060848"/>
            <a:ext cx="2194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Triggering 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collecting the data on landslide </a:t>
            </a:r>
            <a:r>
              <a:rPr lang="en-US" dirty="0" smtClean="0"/>
              <a:t>events…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1600" y="6237312"/>
            <a:ext cx="55446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971600" y="1772816"/>
            <a:ext cx="8384" cy="44728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275856" y="263691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47664" y="321297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67744" y="234888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11760" y="299695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51920" y="443711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48064" y="285293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31840" y="3501008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55976" y="378904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11760" y="378904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88024" y="465313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11960" y="299695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4088" y="393305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691680" y="2996952"/>
            <a:ext cx="4320480" cy="1728192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3928" y="2852936"/>
            <a:ext cx="0" cy="216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699792" y="2852936"/>
            <a:ext cx="1129259" cy="2192588"/>
          </a:xfrm>
          <a:custGeom>
            <a:avLst/>
            <a:gdLst>
              <a:gd name="connsiteX0" fmla="*/ 1129259 w 1129259"/>
              <a:gd name="connsiteY0" fmla="*/ 2533338 h 2533338"/>
              <a:gd name="connsiteX1" fmla="*/ 874426 w 1129259"/>
              <a:gd name="connsiteY1" fmla="*/ 1813810 h 2533338"/>
              <a:gd name="connsiteX2" fmla="*/ 349770 w 1129259"/>
              <a:gd name="connsiteY2" fmla="*/ 1304144 h 2533338"/>
              <a:gd name="connsiteX3" fmla="*/ 19987 w 1129259"/>
              <a:gd name="connsiteY3" fmla="*/ 959370 h 2533338"/>
              <a:gd name="connsiteX4" fmla="*/ 469692 w 1129259"/>
              <a:gd name="connsiteY4" fmla="*/ 764498 h 2533338"/>
              <a:gd name="connsiteX5" fmla="*/ 874426 w 1129259"/>
              <a:gd name="connsiteY5" fmla="*/ 614597 h 2533338"/>
              <a:gd name="connsiteX6" fmla="*/ 1114269 w 1129259"/>
              <a:gd name="connsiteY6" fmla="*/ 0 h 253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9259" h="2533338">
                <a:moveTo>
                  <a:pt x="1129259" y="2533338"/>
                </a:moveTo>
                <a:cubicBezTo>
                  <a:pt x="1066800" y="2276007"/>
                  <a:pt x="1004341" y="2018676"/>
                  <a:pt x="874426" y="1813810"/>
                </a:cubicBezTo>
                <a:cubicBezTo>
                  <a:pt x="744511" y="1608944"/>
                  <a:pt x="492176" y="1446551"/>
                  <a:pt x="349770" y="1304144"/>
                </a:cubicBezTo>
                <a:cubicBezTo>
                  <a:pt x="207364" y="1161737"/>
                  <a:pt x="0" y="1049311"/>
                  <a:pt x="19987" y="959370"/>
                </a:cubicBezTo>
                <a:cubicBezTo>
                  <a:pt x="39974" y="869429"/>
                  <a:pt x="327286" y="821960"/>
                  <a:pt x="469692" y="764498"/>
                </a:cubicBezTo>
                <a:cubicBezTo>
                  <a:pt x="612098" y="707036"/>
                  <a:pt x="766997" y="742013"/>
                  <a:pt x="874426" y="614597"/>
                </a:cubicBezTo>
                <a:cubicBezTo>
                  <a:pt x="981855" y="487181"/>
                  <a:pt x="1074295" y="159895"/>
                  <a:pt x="1114269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372200" y="2420888"/>
            <a:ext cx="19667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Frequentist</a:t>
            </a:r>
            <a:r>
              <a:rPr lang="en-US" dirty="0" smtClean="0"/>
              <a:t> P:</a:t>
            </a:r>
          </a:p>
          <a:p>
            <a:r>
              <a:rPr lang="en-US" dirty="0" smtClean="0"/>
              <a:t>More objective </a:t>
            </a:r>
          </a:p>
          <a:p>
            <a:r>
              <a:rPr lang="en-US" dirty="0" smtClean="0"/>
              <a:t>than “by eye”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40152" y="45091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68144" y="53012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5 % non-</a:t>
            </a:r>
            <a:r>
              <a:rPr lang="en-US" dirty="0" err="1" smtClean="0"/>
              <a:t>exceedance</a:t>
            </a:r>
            <a:r>
              <a:rPr lang="en-US" dirty="0" smtClean="0"/>
              <a:t> thresholds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00192" y="1700808"/>
            <a:ext cx="2194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Triggering 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collecting the data on landslide </a:t>
            </a:r>
            <a:r>
              <a:rPr lang="en-US" dirty="0" smtClean="0"/>
              <a:t>events…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1600" y="6237312"/>
            <a:ext cx="55446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971600" y="1772816"/>
            <a:ext cx="8384" cy="44728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275856" y="263691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47664" y="321297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67744" y="234888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11760" y="299695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51920" y="443711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48064" y="285293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31840" y="3501008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55976" y="378904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11760" y="378904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88024" y="465313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11960" y="299695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4088" y="393305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3923928" y="2852936"/>
            <a:ext cx="0" cy="216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699792" y="2852936"/>
            <a:ext cx="1129259" cy="2192588"/>
          </a:xfrm>
          <a:custGeom>
            <a:avLst/>
            <a:gdLst>
              <a:gd name="connsiteX0" fmla="*/ 1129259 w 1129259"/>
              <a:gd name="connsiteY0" fmla="*/ 2533338 h 2533338"/>
              <a:gd name="connsiteX1" fmla="*/ 874426 w 1129259"/>
              <a:gd name="connsiteY1" fmla="*/ 1813810 h 2533338"/>
              <a:gd name="connsiteX2" fmla="*/ 349770 w 1129259"/>
              <a:gd name="connsiteY2" fmla="*/ 1304144 h 2533338"/>
              <a:gd name="connsiteX3" fmla="*/ 19987 w 1129259"/>
              <a:gd name="connsiteY3" fmla="*/ 959370 h 2533338"/>
              <a:gd name="connsiteX4" fmla="*/ 469692 w 1129259"/>
              <a:gd name="connsiteY4" fmla="*/ 764498 h 2533338"/>
              <a:gd name="connsiteX5" fmla="*/ 874426 w 1129259"/>
              <a:gd name="connsiteY5" fmla="*/ 614597 h 2533338"/>
              <a:gd name="connsiteX6" fmla="*/ 1114269 w 1129259"/>
              <a:gd name="connsiteY6" fmla="*/ 0 h 253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9259" h="2533338">
                <a:moveTo>
                  <a:pt x="1129259" y="2533338"/>
                </a:moveTo>
                <a:cubicBezTo>
                  <a:pt x="1066800" y="2276007"/>
                  <a:pt x="1004341" y="2018676"/>
                  <a:pt x="874426" y="1813810"/>
                </a:cubicBezTo>
                <a:cubicBezTo>
                  <a:pt x="744511" y="1608944"/>
                  <a:pt x="492176" y="1446551"/>
                  <a:pt x="349770" y="1304144"/>
                </a:cubicBezTo>
                <a:cubicBezTo>
                  <a:pt x="207364" y="1161737"/>
                  <a:pt x="0" y="1049311"/>
                  <a:pt x="19987" y="959370"/>
                </a:cubicBezTo>
                <a:cubicBezTo>
                  <a:pt x="39974" y="869429"/>
                  <a:pt x="327286" y="821960"/>
                  <a:pt x="469692" y="764498"/>
                </a:cubicBezTo>
                <a:cubicBezTo>
                  <a:pt x="612098" y="707036"/>
                  <a:pt x="766997" y="742013"/>
                  <a:pt x="874426" y="614597"/>
                </a:cubicBezTo>
                <a:cubicBezTo>
                  <a:pt x="981855" y="487181"/>
                  <a:pt x="1074295" y="159895"/>
                  <a:pt x="1114269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475656" y="3645024"/>
            <a:ext cx="4320480" cy="1728192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372200" y="2420888"/>
            <a:ext cx="19667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Frequentist</a:t>
            </a:r>
            <a:r>
              <a:rPr lang="en-US" dirty="0" smtClean="0"/>
              <a:t> P:</a:t>
            </a:r>
          </a:p>
          <a:p>
            <a:r>
              <a:rPr lang="en-US" dirty="0" smtClean="0"/>
              <a:t>More objective </a:t>
            </a:r>
          </a:p>
          <a:p>
            <a:r>
              <a:rPr lang="en-US" dirty="0" smtClean="0"/>
              <a:t>than “by eye”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68144" y="53012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5 % non </a:t>
            </a:r>
            <a:r>
              <a:rPr lang="en-US" dirty="0" err="1" smtClean="0"/>
              <a:t>exceedance</a:t>
            </a:r>
            <a:r>
              <a:rPr lang="en-US" dirty="0" smtClean="0"/>
              <a:t> thresholds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00192" y="1700808"/>
            <a:ext cx="2194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Triggering 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collecting the data on landslide </a:t>
            </a:r>
            <a:r>
              <a:rPr lang="en-US" dirty="0" smtClean="0"/>
              <a:t>events…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1600" y="6237312"/>
            <a:ext cx="55446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971600" y="1772816"/>
            <a:ext cx="8384" cy="44728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>
            <a:spLocks noChangeAspect="1"/>
          </p:cNvSpPr>
          <p:nvPr/>
        </p:nvSpPr>
        <p:spPr>
          <a:xfrm>
            <a:off x="1907704" y="364502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483768" y="335699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555776" y="443711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1403648" y="414908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131840" y="4941168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1763688" y="4653136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3779912" y="551723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644008" y="544522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211960" y="5013176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483768" y="508518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3203848" y="551723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259632" y="508518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1835696" y="508518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2195736" y="436510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716016" y="4221088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3563888" y="400506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691680" y="292494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4499992" y="335699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5436096" y="479715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2987824" y="450912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3131840" y="378904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5220072" y="522920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96136" y="1772816"/>
            <a:ext cx="273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Non-triggering 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collecting the data on landslide </a:t>
            </a:r>
            <a:r>
              <a:rPr lang="en-US" dirty="0" smtClean="0"/>
              <a:t>events…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1600" y="6237312"/>
            <a:ext cx="55446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971600" y="1772816"/>
            <a:ext cx="8384" cy="44728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>
            <a:spLocks noChangeAspect="1"/>
          </p:cNvSpPr>
          <p:nvPr/>
        </p:nvSpPr>
        <p:spPr>
          <a:xfrm>
            <a:off x="1907704" y="364502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483768" y="335699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555776" y="443711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1403648" y="414908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131840" y="4941168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1763688" y="4653136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3779912" y="551723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644008" y="544522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211960" y="5013176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483768" y="508518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3203848" y="551723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259632" y="508518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1835696" y="508518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2195736" y="436510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716016" y="4221088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3563888" y="400506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691680" y="292494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4499992" y="335699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5436096" y="479715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2987824" y="450912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3131840" y="378904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5220072" y="522920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516216" y="2276872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Frequentist</a:t>
            </a:r>
            <a:r>
              <a:rPr lang="en-US" dirty="0" smtClean="0"/>
              <a:t> 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796136" y="1772816"/>
            <a:ext cx="273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Non-triggering events</a:t>
            </a:r>
            <a:endParaRPr lang="en-US" dirty="0"/>
          </a:p>
        </p:txBody>
      </p:sp>
      <p:cxnSp>
        <p:nvCxnSpPr>
          <p:cNvPr id="27" name="Straight Connector 26"/>
          <p:cNvCxnSpPr>
            <a:stCxn id="30" idx="2"/>
          </p:cNvCxnSpPr>
          <p:nvPr/>
        </p:nvCxnSpPr>
        <p:spPr>
          <a:xfrm>
            <a:off x="1403648" y="4325500"/>
            <a:ext cx="4176464" cy="1479764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3928" y="3653523"/>
            <a:ext cx="0" cy="2837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699792" y="3645024"/>
            <a:ext cx="1152128" cy="2880320"/>
          </a:xfrm>
          <a:custGeom>
            <a:avLst/>
            <a:gdLst>
              <a:gd name="connsiteX0" fmla="*/ 1129259 w 1129259"/>
              <a:gd name="connsiteY0" fmla="*/ 2533338 h 2533338"/>
              <a:gd name="connsiteX1" fmla="*/ 874426 w 1129259"/>
              <a:gd name="connsiteY1" fmla="*/ 1813810 h 2533338"/>
              <a:gd name="connsiteX2" fmla="*/ 349770 w 1129259"/>
              <a:gd name="connsiteY2" fmla="*/ 1304144 h 2533338"/>
              <a:gd name="connsiteX3" fmla="*/ 19987 w 1129259"/>
              <a:gd name="connsiteY3" fmla="*/ 959370 h 2533338"/>
              <a:gd name="connsiteX4" fmla="*/ 469692 w 1129259"/>
              <a:gd name="connsiteY4" fmla="*/ 764498 h 2533338"/>
              <a:gd name="connsiteX5" fmla="*/ 874426 w 1129259"/>
              <a:gd name="connsiteY5" fmla="*/ 614597 h 2533338"/>
              <a:gd name="connsiteX6" fmla="*/ 1114269 w 1129259"/>
              <a:gd name="connsiteY6" fmla="*/ 0 h 253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9259" h="2533338">
                <a:moveTo>
                  <a:pt x="1129259" y="2533338"/>
                </a:moveTo>
                <a:cubicBezTo>
                  <a:pt x="1066800" y="2276007"/>
                  <a:pt x="1004341" y="2018676"/>
                  <a:pt x="874426" y="1813810"/>
                </a:cubicBezTo>
                <a:cubicBezTo>
                  <a:pt x="744511" y="1608944"/>
                  <a:pt x="492176" y="1446551"/>
                  <a:pt x="349770" y="1304144"/>
                </a:cubicBezTo>
                <a:cubicBezTo>
                  <a:pt x="207364" y="1161737"/>
                  <a:pt x="0" y="1049311"/>
                  <a:pt x="19987" y="959370"/>
                </a:cubicBezTo>
                <a:cubicBezTo>
                  <a:pt x="39974" y="869429"/>
                  <a:pt x="327286" y="821960"/>
                  <a:pt x="469692" y="764498"/>
                </a:cubicBezTo>
                <a:cubicBezTo>
                  <a:pt x="612098" y="707036"/>
                  <a:pt x="766997" y="742013"/>
                  <a:pt x="874426" y="614597"/>
                </a:cubicBezTo>
                <a:cubicBezTo>
                  <a:pt x="981855" y="487181"/>
                  <a:pt x="1074295" y="159895"/>
                  <a:pt x="1114269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796136" y="55892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collecting the data on landslide </a:t>
            </a:r>
            <a:r>
              <a:rPr lang="en-US" dirty="0" smtClean="0"/>
              <a:t>events…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1600" y="6237312"/>
            <a:ext cx="55446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971600" y="1772816"/>
            <a:ext cx="8384" cy="44728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>
            <a:spLocks noChangeAspect="1"/>
          </p:cNvSpPr>
          <p:nvPr/>
        </p:nvSpPr>
        <p:spPr>
          <a:xfrm>
            <a:off x="1907704" y="364502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483768" y="335699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555776" y="443711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1403648" y="414908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131840" y="4941168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1763688" y="4653136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3779912" y="551723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644008" y="544522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211960" y="5013176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483768" y="508518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3203848" y="551723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259632" y="508518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1835696" y="508518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2195736" y="436510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716016" y="4221088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3563888" y="400506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691680" y="2924944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4499992" y="335699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5436096" y="4797152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2987824" y="450912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3131840" y="378904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5220072" y="5229200"/>
            <a:ext cx="352839" cy="352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516216" y="2276872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Frequentist</a:t>
            </a:r>
            <a:r>
              <a:rPr lang="en-US" dirty="0" smtClean="0"/>
              <a:t> 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796136" y="1772816"/>
            <a:ext cx="273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Non-triggering events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475656" y="3212976"/>
            <a:ext cx="4313279" cy="1472564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3928" y="3653523"/>
            <a:ext cx="0" cy="2837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699792" y="3645024"/>
            <a:ext cx="1152128" cy="2880320"/>
          </a:xfrm>
          <a:custGeom>
            <a:avLst/>
            <a:gdLst>
              <a:gd name="connsiteX0" fmla="*/ 1129259 w 1129259"/>
              <a:gd name="connsiteY0" fmla="*/ 2533338 h 2533338"/>
              <a:gd name="connsiteX1" fmla="*/ 874426 w 1129259"/>
              <a:gd name="connsiteY1" fmla="*/ 1813810 h 2533338"/>
              <a:gd name="connsiteX2" fmla="*/ 349770 w 1129259"/>
              <a:gd name="connsiteY2" fmla="*/ 1304144 h 2533338"/>
              <a:gd name="connsiteX3" fmla="*/ 19987 w 1129259"/>
              <a:gd name="connsiteY3" fmla="*/ 959370 h 2533338"/>
              <a:gd name="connsiteX4" fmla="*/ 469692 w 1129259"/>
              <a:gd name="connsiteY4" fmla="*/ 764498 h 2533338"/>
              <a:gd name="connsiteX5" fmla="*/ 874426 w 1129259"/>
              <a:gd name="connsiteY5" fmla="*/ 614597 h 2533338"/>
              <a:gd name="connsiteX6" fmla="*/ 1114269 w 1129259"/>
              <a:gd name="connsiteY6" fmla="*/ 0 h 253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9259" h="2533338">
                <a:moveTo>
                  <a:pt x="1129259" y="2533338"/>
                </a:moveTo>
                <a:cubicBezTo>
                  <a:pt x="1066800" y="2276007"/>
                  <a:pt x="1004341" y="2018676"/>
                  <a:pt x="874426" y="1813810"/>
                </a:cubicBezTo>
                <a:cubicBezTo>
                  <a:pt x="744511" y="1608944"/>
                  <a:pt x="492176" y="1446551"/>
                  <a:pt x="349770" y="1304144"/>
                </a:cubicBezTo>
                <a:cubicBezTo>
                  <a:pt x="207364" y="1161737"/>
                  <a:pt x="0" y="1049311"/>
                  <a:pt x="19987" y="959370"/>
                </a:cubicBezTo>
                <a:cubicBezTo>
                  <a:pt x="39974" y="869429"/>
                  <a:pt x="327286" y="821960"/>
                  <a:pt x="469692" y="764498"/>
                </a:cubicBezTo>
                <a:cubicBezTo>
                  <a:pt x="612098" y="707036"/>
                  <a:pt x="766997" y="742013"/>
                  <a:pt x="874426" y="614597"/>
                </a:cubicBezTo>
                <a:cubicBezTo>
                  <a:pt x="981855" y="487181"/>
                  <a:pt x="1074295" y="159895"/>
                  <a:pt x="1114269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868144" y="436510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5 % </a:t>
            </a:r>
            <a:r>
              <a:rPr lang="en-US" dirty="0" err="1" smtClean="0"/>
              <a:t>exceedance</a:t>
            </a:r>
            <a:r>
              <a:rPr lang="en-US" dirty="0" smtClean="0"/>
              <a:t> threshold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300192" y="2996952"/>
            <a:ext cx="21602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method is rarely 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1693</TotalTime>
  <Words>884</Words>
  <Application>Microsoft Office PowerPoint</Application>
  <PresentationFormat>On-screen Show (4:3)</PresentationFormat>
  <Paragraphs>145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Which method should we use to draw empirical rainfall thresholds for landslide early warning?</vt:lpstr>
      <vt:lpstr>Empirical rainfall thresholds for landslide early warning</vt:lpstr>
      <vt:lpstr>After collecting the data on landslide events…</vt:lpstr>
      <vt:lpstr>After collecting the data on landslide events… </vt:lpstr>
      <vt:lpstr>After collecting the data on landslide events…</vt:lpstr>
      <vt:lpstr>After collecting the data on landslide events… </vt:lpstr>
      <vt:lpstr>After collecting the data on landslide events…</vt:lpstr>
      <vt:lpstr>After collecting the data on landslide events…</vt:lpstr>
      <vt:lpstr>After collecting the data on landslide events…</vt:lpstr>
      <vt:lpstr>After collecting the data on landslide events… </vt:lpstr>
      <vt:lpstr>After collecting the data on landslide events…</vt:lpstr>
      <vt:lpstr>Which methods we test </vt:lpstr>
      <vt:lpstr>Which methods we test </vt:lpstr>
      <vt:lpstr>Which methods we test </vt:lpstr>
      <vt:lpstr>What we test</vt:lpstr>
      <vt:lpstr>What we test</vt:lpstr>
      <vt:lpstr>Method </vt:lpstr>
      <vt:lpstr>Data</vt:lpstr>
      <vt:lpstr>Results: Robustness (p = 10%) </vt:lpstr>
      <vt:lpstr>Results: Robustness (p = 10%) </vt:lpstr>
      <vt:lpstr>Results: Sampling variability</vt:lpstr>
      <vt:lpstr>Results: Performance (calibration)</vt:lpstr>
      <vt:lpstr>Conclusions</vt:lpstr>
      <vt:lpstr>Questions?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method should we use to draw empirical rainfall thresholds for landslide early warning</dc:title>
  <dc:creator>D. Peres</dc:creator>
  <cp:lastModifiedBy>D. Peres</cp:lastModifiedBy>
  <cp:revision>53</cp:revision>
  <dcterms:created xsi:type="dcterms:W3CDTF">2020-04-14T17:47:57Z</dcterms:created>
  <dcterms:modified xsi:type="dcterms:W3CDTF">2020-05-04T15:00:48Z</dcterms:modified>
</cp:coreProperties>
</file>