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3787" r:id="rId2"/>
    <p:sldMasterId id="2147483799" r:id="rId3"/>
  </p:sldMasterIdLst>
  <p:notesMasterIdLst>
    <p:notesMasterId r:id="rId25"/>
  </p:notesMasterIdLst>
  <p:handoutMasterIdLst>
    <p:handoutMasterId r:id="rId26"/>
  </p:handoutMasterIdLst>
  <p:sldIdLst>
    <p:sldId id="256" r:id="rId4"/>
    <p:sldId id="257" r:id="rId5"/>
    <p:sldId id="280" r:id="rId6"/>
    <p:sldId id="272" r:id="rId7"/>
    <p:sldId id="284" r:id="rId8"/>
    <p:sldId id="334" r:id="rId9"/>
    <p:sldId id="332" r:id="rId10"/>
    <p:sldId id="335" r:id="rId11"/>
    <p:sldId id="361" r:id="rId12"/>
    <p:sldId id="362" r:id="rId13"/>
    <p:sldId id="261" r:id="rId14"/>
    <p:sldId id="262" r:id="rId15"/>
    <p:sldId id="263" r:id="rId16"/>
    <p:sldId id="363" r:id="rId17"/>
    <p:sldId id="264" r:id="rId18"/>
    <p:sldId id="265" r:id="rId19"/>
    <p:sldId id="266" r:id="rId20"/>
    <p:sldId id="364" r:id="rId21"/>
    <p:sldId id="365" r:id="rId22"/>
    <p:sldId id="366" r:id="rId23"/>
    <p:sldId id="333"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6327" autoAdjust="0"/>
  </p:normalViewPr>
  <p:slideViewPr>
    <p:cSldViewPr snapToGrid="0" snapToObjects="1" showGuides="1">
      <p:cViewPr varScale="1">
        <p:scale>
          <a:sx n="107" d="100"/>
          <a:sy n="107" d="100"/>
        </p:scale>
        <p:origin x="168" y="528"/>
      </p:cViewPr>
      <p:guideLst>
        <p:guide orient="horz" pos="145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51" d="100"/>
          <a:sy n="51" d="100"/>
        </p:scale>
        <p:origin x="182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83756C-2A9E-438C-8390-F4C31BACC692}" type="datetimeFigureOut">
              <a:rPr lang="pl-PL" smtClean="0"/>
              <a:t>04.05.2020</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9D3AB7-61DE-4E3B-B84B-032B8025CF19}" type="slidenum">
              <a:rPr lang="pl-PL" smtClean="0"/>
              <a:t>‹#›</a:t>
            </a:fld>
            <a:endParaRPr lang="pl-PL"/>
          </a:p>
        </p:txBody>
      </p:sp>
    </p:spTree>
    <p:extLst>
      <p:ext uri="{BB962C8B-B14F-4D97-AF65-F5344CB8AC3E}">
        <p14:creationId xmlns:p14="http://schemas.microsoft.com/office/powerpoint/2010/main" val="1133602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E0CDC-1786-A442-B697-93535A12C75B}" type="datetimeFigureOut">
              <a:rPr lang="pl-PL" smtClean="0"/>
              <a:t>04.05.2020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7D705-BE7D-A64E-AE81-C183C57524BE}" type="slidenum">
              <a:rPr lang="pl-PL" smtClean="0"/>
              <a:t>‹#›</a:t>
            </a:fld>
            <a:endParaRPr lang="pl-PL"/>
          </a:p>
        </p:txBody>
      </p:sp>
    </p:spTree>
    <p:extLst>
      <p:ext uri="{BB962C8B-B14F-4D97-AF65-F5344CB8AC3E}">
        <p14:creationId xmlns:p14="http://schemas.microsoft.com/office/powerpoint/2010/main" val="154302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E8CEA69-A81D-EC4C-8EF2-2025A99E46DA}" type="slidenum">
              <a:rPr lang="pl-PL" smtClean="0"/>
              <a:t>3</a:t>
            </a:fld>
            <a:endParaRPr lang="pl-PL"/>
          </a:p>
        </p:txBody>
      </p:sp>
    </p:spTree>
    <p:extLst>
      <p:ext uri="{BB962C8B-B14F-4D97-AF65-F5344CB8AC3E}">
        <p14:creationId xmlns:p14="http://schemas.microsoft.com/office/powerpoint/2010/main" val="98232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B87D705-BE7D-A64E-AE81-C183C57524BE}" type="slidenum">
              <a:rPr lang="pl-PL" smtClean="0"/>
              <a:t>9</a:t>
            </a:fld>
            <a:endParaRPr lang="pl-PL"/>
          </a:p>
        </p:txBody>
      </p:sp>
    </p:spTree>
    <p:extLst>
      <p:ext uri="{BB962C8B-B14F-4D97-AF65-F5344CB8AC3E}">
        <p14:creationId xmlns:p14="http://schemas.microsoft.com/office/powerpoint/2010/main" val="343219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B87D705-BE7D-A64E-AE81-C183C57524BE}" type="slidenum">
              <a:rPr lang="pl-PL" smtClean="0"/>
              <a:t>15</a:t>
            </a:fld>
            <a:endParaRPr lang="pl-PL"/>
          </a:p>
        </p:txBody>
      </p:sp>
    </p:spTree>
    <p:extLst>
      <p:ext uri="{BB962C8B-B14F-4D97-AF65-F5344CB8AC3E}">
        <p14:creationId xmlns:p14="http://schemas.microsoft.com/office/powerpoint/2010/main" val="190690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B87D705-BE7D-A64E-AE81-C183C57524BE}" type="slidenum">
              <a:rPr lang="pl-PL" smtClean="0"/>
              <a:t>21</a:t>
            </a:fld>
            <a:endParaRPr lang="pl-PL"/>
          </a:p>
        </p:txBody>
      </p:sp>
    </p:spTree>
    <p:extLst>
      <p:ext uri="{BB962C8B-B14F-4D97-AF65-F5344CB8AC3E}">
        <p14:creationId xmlns:p14="http://schemas.microsoft.com/office/powerpoint/2010/main" val="41548859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ytat kopia">
    <p:spTree>
      <p:nvGrpSpPr>
        <p:cNvPr id="1" name=""/>
        <p:cNvGrpSpPr/>
        <p:nvPr/>
      </p:nvGrpSpPr>
      <p:grpSpPr>
        <a:xfrm>
          <a:off x="0" y="0"/>
          <a:ext cx="0" cy="0"/>
          <a:chOff x="0" y="0"/>
          <a:chExt cx="0" cy="0"/>
        </a:xfrm>
      </p:grpSpPr>
      <p:pic>
        <p:nvPicPr>
          <p:cNvPr id="20" name="pasted-image.pdf"/>
          <p:cNvPicPr>
            <a:picLocks noChangeAspect="1"/>
          </p:cNvPicPr>
          <p:nvPr/>
        </p:nvPicPr>
        <p:blipFill>
          <a:blip r:embed="rId2"/>
          <a:stretch>
            <a:fillRect/>
          </a:stretch>
        </p:blipFill>
        <p:spPr>
          <a:xfrm>
            <a:off x="6279425" y="3155735"/>
            <a:ext cx="590550" cy="590550"/>
          </a:xfrm>
          <a:prstGeom prst="rect">
            <a:avLst/>
          </a:prstGeom>
          <a:ln w="12700">
            <a:miter lim="400000"/>
          </a:ln>
        </p:spPr>
      </p:pic>
      <p:pic>
        <p:nvPicPr>
          <p:cNvPr id="21" name="pasted-image.pdf"/>
          <p:cNvPicPr>
            <a:picLocks noChangeAspect="1"/>
          </p:cNvPicPr>
          <p:nvPr/>
        </p:nvPicPr>
        <p:blipFill>
          <a:blip r:embed="rId3"/>
          <a:stretch>
            <a:fillRect/>
          </a:stretch>
        </p:blipFill>
        <p:spPr>
          <a:xfrm>
            <a:off x="2344783" y="3156279"/>
            <a:ext cx="485775" cy="590550"/>
          </a:xfrm>
          <a:prstGeom prst="rect">
            <a:avLst/>
          </a:prstGeom>
          <a:ln w="12700">
            <a:miter lim="400000"/>
          </a:ln>
        </p:spPr>
      </p:pic>
      <p:pic>
        <p:nvPicPr>
          <p:cNvPr id="22" name="pasted-image.pdf"/>
          <p:cNvPicPr>
            <a:picLocks noChangeAspect="1"/>
          </p:cNvPicPr>
          <p:nvPr/>
        </p:nvPicPr>
        <p:blipFill>
          <a:blip r:embed="rId4"/>
          <a:stretch>
            <a:fillRect/>
          </a:stretch>
        </p:blipFill>
        <p:spPr>
          <a:xfrm>
            <a:off x="3601559" y="3153383"/>
            <a:ext cx="609600" cy="590550"/>
          </a:xfrm>
          <a:prstGeom prst="rect">
            <a:avLst/>
          </a:prstGeom>
          <a:ln w="12700">
            <a:miter lim="400000"/>
          </a:ln>
        </p:spPr>
      </p:pic>
      <p:pic>
        <p:nvPicPr>
          <p:cNvPr id="23" name="pasted-image.pdf"/>
          <p:cNvPicPr>
            <a:picLocks noChangeAspect="1"/>
          </p:cNvPicPr>
          <p:nvPr/>
        </p:nvPicPr>
        <p:blipFill>
          <a:blip r:embed="rId5"/>
          <a:stretch>
            <a:fillRect/>
          </a:stretch>
        </p:blipFill>
        <p:spPr>
          <a:xfrm>
            <a:off x="4846134" y="3250580"/>
            <a:ext cx="742950" cy="381000"/>
          </a:xfrm>
          <a:prstGeom prst="rect">
            <a:avLst/>
          </a:prstGeom>
          <a:ln w="12700">
            <a:miter lim="400000"/>
          </a:ln>
        </p:spPr>
      </p:pic>
      <p:pic>
        <p:nvPicPr>
          <p:cNvPr id="24" name="pasted-image.pdf"/>
          <p:cNvPicPr>
            <a:picLocks noChangeAspect="1"/>
          </p:cNvPicPr>
          <p:nvPr/>
        </p:nvPicPr>
        <p:blipFill>
          <a:blip r:embed="rId6"/>
          <a:stretch>
            <a:fillRect/>
          </a:stretch>
        </p:blipFill>
        <p:spPr>
          <a:xfrm>
            <a:off x="8969075" y="3165288"/>
            <a:ext cx="552450" cy="571500"/>
          </a:xfrm>
          <a:prstGeom prst="rect">
            <a:avLst/>
          </a:prstGeom>
          <a:ln w="12700">
            <a:miter lim="400000"/>
          </a:ln>
        </p:spPr>
      </p:pic>
      <p:pic>
        <p:nvPicPr>
          <p:cNvPr id="25" name="pasted-image.pdf"/>
          <p:cNvPicPr>
            <a:picLocks noChangeAspect="1"/>
          </p:cNvPicPr>
          <p:nvPr/>
        </p:nvPicPr>
        <p:blipFill>
          <a:blip r:embed="rId7"/>
          <a:stretch>
            <a:fillRect/>
          </a:stretch>
        </p:blipFill>
        <p:spPr>
          <a:xfrm>
            <a:off x="7643563" y="3152304"/>
            <a:ext cx="542925" cy="590550"/>
          </a:xfrm>
          <a:prstGeom prst="rect">
            <a:avLst/>
          </a:prstGeom>
          <a:ln w="12700">
            <a:miter lim="400000"/>
          </a:ln>
        </p:spPr>
      </p:pic>
      <p:pic>
        <p:nvPicPr>
          <p:cNvPr id="26" name="paek.pdf"/>
          <p:cNvPicPr>
            <a:picLocks noChangeAspect="1"/>
          </p:cNvPicPr>
          <p:nvPr/>
        </p:nvPicPr>
        <p:blipFill>
          <a:blip r:embed="rId8"/>
          <a:stretch>
            <a:fillRect/>
          </a:stretch>
        </p:blipFill>
        <p:spPr>
          <a:xfrm>
            <a:off x="11921542" y="4881267"/>
            <a:ext cx="276226" cy="1658963"/>
          </a:xfrm>
          <a:prstGeom prst="rect">
            <a:avLst/>
          </a:prstGeom>
          <a:ln w="12700">
            <a:miter lim="400000"/>
          </a:ln>
        </p:spPr>
      </p:pic>
      <p:sp>
        <p:nvSpPr>
          <p:cNvPr id="28" name="Shape 28"/>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13" name="Obraz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6198" y="9463"/>
            <a:ext cx="1395802" cy="1526618"/>
          </a:xfrm>
          <a:prstGeom prst="rect">
            <a:avLst/>
          </a:prstGeom>
          <a:solidFill>
            <a:srgbClr val="FFFFFF"/>
          </a:solidFill>
        </p:spPr>
      </p:pic>
    </p:spTree>
    <p:extLst>
      <p:ext uri="{BB962C8B-B14F-4D97-AF65-F5344CB8AC3E}">
        <p14:creationId xmlns:p14="http://schemas.microsoft.com/office/powerpoint/2010/main" val="236905363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441789"/>
            <a:ext cx="9957998" cy="124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a:t>Kliknij, aby edytować styl</a:t>
            </a:r>
            <a:endParaRPr dirty="0"/>
          </a:p>
        </p:txBody>
      </p:sp>
      <p:sp>
        <p:nvSpPr>
          <p:cNvPr id="24" name="Google Shape;2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2C378-9570-9B45-A7B6-17E8E7B9C0DB}" type="datetimeFigureOut">
              <a:rPr lang="pl-PL" smtClean="0"/>
              <a:t>04.05.2020</a:t>
            </a:fld>
            <a:endParaRPr lang="pl-PL"/>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4BF3694-5071-A442-830A-B9197B79BBD3}" type="slidenum">
              <a:rPr lang="pl-PL" smtClean="0"/>
              <a:t>‹#›</a:t>
            </a:fld>
            <a:endParaRPr lang="pl-PL"/>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98" y="9463"/>
            <a:ext cx="1395802" cy="1526618"/>
          </a:xfrm>
          <a:prstGeom prst="rect">
            <a:avLst/>
          </a:prstGeom>
          <a:solidFill>
            <a:srgbClr val="FFFFFF"/>
          </a:solidFill>
        </p:spPr>
      </p:pic>
      <p:sp>
        <p:nvSpPr>
          <p:cNvPr id="15" name="Rectangle 25">
            <a:extLst>
              <a:ext uri="{FF2B5EF4-FFF2-40B4-BE49-F238E27FC236}">
                <a16:creationId xmlns:a16="http://schemas.microsoft.com/office/drawing/2014/main" id="{D1BB3DDB-14BA-E44C-BF61-BD37FCBA679D}"/>
              </a:ext>
            </a:extLst>
          </p:cNvPr>
          <p:cNvSpPr/>
          <p:nvPr userDrawn="1"/>
        </p:nvSpPr>
        <p:spPr>
          <a:xfrm rot="10800000">
            <a:off x="-3800" y="1800000"/>
            <a:ext cx="12195797" cy="5077468"/>
          </a:xfrm>
          <a:prstGeom prst="rect">
            <a:avLst/>
          </a:prstGeom>
          <a:gradFill>
            <a:gsLst>
              <a:gs pos="0">
                <a:srgbClr val="005F72">
                  <a:alpha val="0"/>
                </a:srgbClr>
              </a:gs>
              <a:gs pos="100000">
                <a:srgbClr val="005F72">
                  <a:alpha val="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1">
            <a:extLst>
              <a:ext uri="{FF2B5EF4-FFF2-40B4-BE49-F238E27FC236}">
                <a16:creationId xmlns:a16="http://schemas.microsoft.com/office/drawing/2014/main" id="{2757CEEF-DEF4-F142-848A-58BE3DEEDE4E}"/>
              </a:ext>
            </a:extLst>
          </p:cNvPr>
          <p:cNvGrpSpPr/>
          <p:nvPr userDrawn="1"/>
        </p:nvGrpSpPr>
        <p:grpSpPr>
          <a:xfrm>
            <a:off x="11832000" y="1616189"/>
            <a:ext cx="360000" cy="1440000"/>
            <a:chOff x="8172000" y="1800000"/>
            <a:chExt cx="360000" cy="1440000"/>
          </a:xfrm>
        </p:grpSpPr>
        <p:sp>
          <p:nvSpPr>
            <p:cNvPr id="17" name="Rectangle 12">
              <a:extLst>
                <a:ext uri="{FF2B5EF4-FFF2-40B4-BE49-F238E27FC236}">
                  <a16:creationId xmlns:a16="http://schemas.microsoft.com/office/drawing/2014/main" id="{D913DDBD-DD56-524C-9378-E61223ACB154}"/>
                </a:ext>
              </a:extLst>
            </p:cNvPr>
            <p:cNvSpPr/>
            <p:nvPr/>
          </p:nvSpPr>
          <p:spPr>
            <a:xfrm>
              <a:off x="8172000" y="1800000"/>
              <a:ext cx="360000" cy="360000"/>
            </a:xfrm>
            <a:prstGeom prst="rect">
              <a:avLst/>
            </a:prstGeom>
            <a:solidFill>
              <a:srgbClr val="B2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Rectangle 13">
              <a:extLst>
                <a:ext uri="{FF2B5EF4-FFF2-40B4-BE49-F238E27FC236}">
                  <a16:creationId xmlns:a16="http://schemas.microsoft.com/office/drawing/2014/main" id="{CDE796FB-3927-254D-9F5A-0B1E9BCA3FC3}"/>
                </a:ext>
              </a:extLst>
            </p:cNvPr>
            <p:cNvSpPr/>
            <p:nvPr/>
          </p:nvSpPr>
          <p:spPr>
            <a:xfrm>
              <a:off x="8172000" y="2160000"/>
              <a:ext cx="360000" cy="360000"/>
            </a:xfrm>
            <a:prstGeom prst="rect">
              <a:avLst/>
            </a:prstGeom>
            <a:solidFill>
              <a:srgbClr val="7A4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Rectangle 14">
              <a:extLst>
                <a:ext uri="{FF2B5EF4-FFF2-40B4-BE49-F238E27FC236}">
                  <a16:creationId xmlns:a16="http://schemas.microsoft.com/office/drawing/2014/main" id="{3C812C66-00D9-E944-AEE0-DF5FAF219E8A}"/>
                </a:ext>
              </a:extLst>
            </p:cNvPr>
            <p:cNvSpPr/>
            <p:nvPr/>
          </p:nvSpPr>
          <p:spPr>
            <a:xfrm>
              <a:off x="8172000" y="2520000"/>
              <a:ext cx="360000" cy="360000"/>
            </a:xfrm>
            <a:prstGeom prst="rect">
              <a:avLst/>
            </a:prstGeom>
            <a:solidFill>
              <a:srgbClr val="07A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ectangle 15">
              <a:extLst>
                <a:ext uri="{FF2B5EF4-FFF2-40B4-BE49-F238E27FC236}">
                  <a16:creationId xmlns:a16="http://schemas.microsoft.com/office/drawing/2014/main" id="{8EE61F83-7346-4C44-A0FB-AA329EFBF8FA}"/>
                </a:ext>
              </a:extLst>
            </p:cNvPr>
            <p:cNvSpPr/>
            <p:nvPr/>
          </p:nvSpPr>
          <p:spPr>
            <a:xfrm>
              <a:off x="8172000" y="2880000"/>
              <a:ext cx="360000" cy="360000"/>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635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wa elementy zawartości">
  <p:cSld name="Dwa elementy zawartości">
    <p:spTree>
      <p:nvGrpSpPr>
        <p:cNvPr id="1" name="Shape 41"/>
        <p:cNvGrpSpPr/>
        <p:nvPr/>
      </p:nvGrpSpPr>
      <p:grpSpPr>
        <a:xfrm>
          <a:off x="0" y="0"/>
          <a:ext cx="0" cy="0"/>
          <a:chOff x="0" y="0"/>
          <a:chExt cx="0" cy="0"/>
        </a:xfrm>
      </p:grpSpPr>
      <p:sp>
        <p:nvSpPr>
          <p:cNvPr id="43" name="Google Shape;43;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44" name="Google Shape;44;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2C378-9570-9B45-A7B6-17E8E7B9C0DB}" type="datetimeFigureOut">
              <a:rPr lang="pl-PL" smtClean="0"/>
              <a:t>04.05.2020</a:t>
            </a:fld>
            <a:endParaRPr lang="pl-PL"/>
          </a:p>
        </p:txBody>
      </p:sp>
      <p:sp>
        <p:nvSpPr>
          <p:cNvPr id="46" name="Google Shape;4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47" name="Google Shape;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4BF3694-5071-A442-830A-B9197B79BBD3}" type="slidenum">
              <a:rPr lang="pl-PL" smtClean="0"/>
              <a:t>‹#›</a:t>
            </a:fld>
            <a:endParaRPr lang="pl-PL"/>
          </a:p>
        </p:txBody>
      </p:sp>
      <p:sp>
        <p:nvSpPr>
          <p:cNvPr id="12" name="Google Shape;23;p3"/>
          <p:cNvSpPr txBox="1">
            <a:spLocks noGrp="1"/>
          </p:cNvSpPr>
          <p:nvPr>
            <p:ph type="title"/>
          </p:nvPr>
        </p:nvSpPr>
        <p:spPr>
          <a:xfrm>
            <a:off x="838200" y="441789"/>
            <a:ext cx="9957998" cy="124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a:t>Kliknij, aby edytować styl</a:t>
            </a:r>
            <a:endParaRPr dirty="0"/>
          </a:p>
        </p:txBody>
      </p:sp>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98" y="9463"/>
            <a:ext cx="1395802" cy="1526618"/>
          </a:xfrm>
          <a:prstGeom prst="rect">
            <a:avLst/>
          </a:prstGeom>
          <a:solidFill>
            <a:srgbClr val="FFFFFF"/>
          </a:solidFill>
        </p:spPr>
      </p:pic>
      <p:sp>
        <p:nvSpPr>
          <p:cNvPr id="9" name="Rectangle 25">
            <a:extLst>
              <a:ext uri="{FF2B5EF4-FFF2-40B4-BE49-F238E27FC236}">
                <a16:creationId xmlns:a16="http://schemas.microsoft.com/office/drawing/2014/main" id="{D1BB3DDB-14BA-E44C-BF61-BD37FCBA679D}"/>
              </a:ext>
            </a:extLst>
          </p:cNvPr>
          <p:cNvSpPr/>
          <p:nvPr userDrawn="1"/>
        </p:nvSpPr>
        <p:spPr>
          <a:xfrm rot="10800000">
            <a:off x="-3800" y="1800000"/>
            <a:ext cx="12195797" cy="5077468"/>
          </a:xfrm>
          <a:prstGeom prst="rect">
            <a:avLst/>
          </a:prstGeom>
          <a:gradFill>
            <a:gsLst>
              <a:gs pos="0">
                <a:srgbClr val="005F72">
                  <a:alpha val="0"/>
                </a:srgbClr>
              </a:gs>
              <a:gs pos="100000">
                <a:srgbClr val="005F72">
                  <a:alpha val="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11">
            <a:extLst>
              <a:ext uri="{FF2B5EF4-FFF2-40B4-BE49-F238E27FC236}">
                <a16:creationId xmlns:a16="http://schemas.microsoft.com/office/drawing/2014/main" id="{2757CEEF-DEF4-F142-848A-58BE3DEEDE4E}"/>
              </a:ext>
            </a:extLst>
          </p:cNvPr>
          <p:cNvGrpSpPr/>
          <p:nvPr userDrawn="1"/>
        </p:nvGrpSpPr>
        <p:grpSpPr>
          <a:xfrm>
            <a:off x="11832000" y="1616189"/>
            <a:ext cx="360000" cy="1440000"/>
            <a:chOff x="8172000" y="1800000"/>
            <a:chExt cx="360000" cy="1440000"/>
          </a:xfrm>
        </p:grpSpPr>
        <p:sp>
          <p:nvSpPr>
            <p:cNvPr id="11" name="Rectangle 12">
              <a:extLst>
                <a:ext uri="{FF2B5EF4-FFF2-40B4-BE49-F238E27FC236}">
                  <a16:creationId xmlns:a16="http://schemas.microsoft.com/office/drawing/2014/main" id="{D913DDBD-DD56-524C-9378-E61223ACB154}"/>
                </a:ext>
              </a:extLst>
            </p:cNvPr>
            <p:cNvSpPr/>
            <p:nvPr/>
          </p:nvSpPr>
          <p:spPr>
            <a:xfrm>
              <a:off x="8172000" y="1800000"/>
              <a:ext cx="360000" cy="360000"/>
            </a:xfrm>
            <a:prstGeom prst="rect">
              <a:avLst/>
            </a:prstGeom>
            <a:solidFill>
              <a:srgbClr val="B2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DE796FB-3927-254D-9F5A-0B1E9BCA3FC3}"/>
                </a:ext>
              </a:extLst>
            </p:cNvPr>
            <p:cNvSpPr/>
            <p:nvPr/>
          </p:nvSpPr>
          <p:spPr>
            <a:xfrm>
              <a:off x="8172000" y="2160000"/>
              <a:ext cx="360000" cy="360000"/>
            </a:xfrm>
            <a:prstGeom prst="rect">
              <a:avLst/>
            </a:prstGeom>
            <a:solidFill>
              <a:srgbClr val="7A4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C812C66-00D9-E944-AEE0-DF5FAF219E8A}"/>
                </a:ext>
              </a:extLst>
            </p:cNvPr>
            <p:cNvSpPr/>
            <p:nvPr/>
          </p:nvSpPr>
          <p:spPr>
            <a:xfrm>
              <a:off x="8172000" y="2520000"/>
              <a:ext cx="360000" cy="360000"/>
            </a:xfrm>
            <a:prstGeom prst="rect">
              <a:avLst/>
            </a:prstGeom>
            <a:solidFill>
              <a:srgbClr val="07A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EE61F83-7346-4C44-A0FB-AA329EFBF8FA}"/>
                </a:ext>
              </a:extLst>
            </p:cNvPr>
            <p:cNvSpPr/>
            <p:nvPr/>
          </p:nvSpPr>
          <p:spPr>
            <a:xfrm>
              <a:off x="8172000" y="2880000"/>
              <a:ext cx="360000" cy="360000"/>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47841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a:t>Kliknij, aby edytować styl</a:t>
            </a:r>
            <a:endParaRPr/>
          </a:p>
        </p:txBody>
      </p:sp>
      <p:sp>
        <p:nvSpPr>
          <p:cNvPr id="64" name="Google Shape;64;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pl-PL"/>
              <a:t>Kliknij, aby edytować style wzorca tekstu</a:t>
            </a:r>
          </a:p>
        </p:txBody>
      </p:sp>
      <p:sp>
        <p:nvSpPr>
          <p:cNvPr id="65" name="Google Shape;65;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pl-PL"/>
              <a:t>Kliknij, aby edytować style wzorca tekstu</a:t>
            </a:r>
          </a:p>
        </p:txBody>
      </p:sp>
      <p:sp>
        <p:nvSpPr>
          <p:cNvPr id="66" name="Google Shape;6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2C378-9570-9B45-A7B6-17E8E7B9C0DB}" type="datetimeFigureOut">
              <a:rPr lang="pl-PL" smtClean="0"/>
              <a:t>04.05.2020</a:t>
            </a:fld>
            <a:endParaRPr lang="pl-PL"/>
          </a:p>
        </p:txBody>
      </p:sp>
      <p:sp>
        <p:nvSpPr>
          <p:cNvPr id="67" name="Google Shape;6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68" name="Google Shape;6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4BF3694-5071-A442-830A-B9197B79BBD3}" type="slidenum">
              <a:rPr lang="pl-PL" smtClean="0"/>
              <a:t>‹#›</a:t>
            </a:fld>
            <a:endParaRPr lang="pl-PL"/>
          </a:p>
        </p:txBody>
      </p:sp>
      <p:sp>
        <p:nvSpPr>
          <p:cNvPr id="8" name="Rectangle 25">
            <a:extLst>
              <a:ext uri="{FF2B5EF4-FFF2-40B4-BE49-F238E27FC236}">
                <a16:creationId xmlns:a16="http://schemas.microsoft.com/office/drawing/2014/main" id="{D1BB3DDB-14BA-E44C-BF61-BD37FCBA679D}"/>
              </a:ext>
            </a:extLst>
          </p:cNvPr>
          <p:cNvSpPr/>
          <p:nvPr userDrawn="1"/>
        </p:nvSpPr>
        <p:spPr>
          <a:xfrm rot="10800000">
            <a:off x="-3801" y="1800000"/>
            <a:ext cx="12195797" cy="5077468"/>
          </a:xfrm>
          <a:prstGeom prst="rect">
            <a:avLst/>
          </a:prstGeom>
          <a:gradFill>
            <a:gsLst>
              <a:gs pos="0">
                <a:srgbClr val="005F72">
                  <a:alpha val="0"/>
                </a:srgbClr>
              </a:gs>
              <a:gs pos="100000">
                <a:srgbClr val="005F72">
                  <a:alpha val="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11">
            <a:extLst>
              <a:ext uri="{FF2B5EF4-FFF2-40B4-BE49-F238E27FC236}">
                <a16:creationId xmlns:a16="http://schemas.microsoft.com/office/drawing/2014/main" id="{2757CEEF-DEF4-F142-848A-58BE3DEEDE4E}"/>
              </a:ext>
            </a:extLst>
          </p:cNvPr>
          <p:cNvGrpSpPr/>
          <p:nvPr userDrawn="1"/>
        </p:nvGrpSpPr>
        <p:grpSpPr>
          <a:xfrm>
            <a:off x="11832000" y="1616189"/>
            <a:ext cx="360000" cy="1440000"/>
            <a:chOff x="8172000" y="1800000"/>
            <a:chExt cx="360000" cy="1440000"/>
          </a:xfrm>
        </p:grpSpPr>
        <p:sp>
          <p:nvSpPr>
            <p:cNvPr id="10" name="Rectangle 12">
              <a:extLst>
                <a:ext uri="{FF2B5EF4-FFF2-40B4-BE49-F238E27FC236}">
                  <a16:creationId xmlns:a16="http://schemas.microsoft.com/office/drawing/2014/main" id="{D913DDBD-DD56-524C-9378-E61223ACB154}"/>
                </a:ext>
              </a:extLst>
            </p:cNvPr>
            <p:cNvSpPr/>
            <p:nvPr/>
          </p:nvSpPr>
          <p:spPr>
            <a:xfrm>
              <a:off x="8172000" y="1800000"/>
              <a:ext cx="360000" cy="360000"/>
            </a:xfrm>
            <a:prstGeom prst="rect">
              <a:avLst/>
            </a:prstGeom>
            <a:solidFill>
              <a:srgbClr val="B2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CDE796FB-3927-254D-9F5A-0B1E9BCA3FC3}"/>
                </a:ext>
              </a:extLst>
            </p:cNvPr>
            <p:cNvSpPr/>
            <p:nvPr/>
          </p:nvSpPr>
          <p:spPr>
            <a:xfrm>
              <a:off x="8172000" y="2160000"/>
              <a:ext cx="360000" cy="360000"/>
            </a:xfrm>
            <a:prstGeom prst="rect">
              <a:avLst/>
            </a:prstGeom>
            <a:solidFill>
              <a:srgbClr val="7A4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Rectangle 14">
              <a:extLst>
                <a:ext uri="{FF2B5EF4-FFF2-40B4-BE49-F238E27FC236}">
                  <a16:creationId xmlns:a16="http://schemas.microsoft.com/office/drawing/2014/main" id="{3C812C66-00D9-E944-AEE0-DF5FAF219E8A}"/>
                </a:ext>
              </a:extLst>
            </p:cNvPr>
            <p:cNvSpPr/>
            <p:nvPr/>
          </p:nvSpPr>
          <p:spPr>
            <a:xfrm>
              <a:off x="8172000" y="2520000"/>
              <a:ext cx="360000" cy="360000"/>
            </a:xfrm>
            <a:prstGeom prst="rect">
              <a:avLst/>
            </a:prstGeom>
            <a:solidFill>
              <a:srgbClr val="07A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Rectangle 15">
              <a:extLst>
                <a:ext uri="{FF2B5EF4-FFF2-40B4-BE49-F238E27FC236}">
                  <a16:creationId xmlns:a16="http://schemas.microsoft.com/office/drawing/2014/main" id="{8EE61F83-7346-4C44-A0FB-AA329EFBF8FA}"/>
                </a:ext>
              </a:extLst>
            </p:cNvPr>
            <p:cNvSpPr/>
            <p:nvPr/>
          </p:nvSpPr>
          <p:spPr>
            <a:xfrm>
              <a:off x="8172000" y="2880000"/>
              <a:ext cx="360000" cy="360000"/>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7589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a:t>Kliknij, aby edytować styl</a:t>
            </a:r>
            <a:endParaRPr/>
          </a:p>
        </p:txBody>
      </p:sp>
      <p:sp>
        <p:nvSpPr>
          <p:cNvPr id="50" name="Google Shape;50;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pl-PL"/>
              <a:t>Kliknij, aby edytować style wzorca tekstu</a:t>
            </a:r>
          </a:p>
        </p:txBody>
      </p:sp>
      <p:sp>
        <p:nvSpPr>
          <p:cNvPr id="51" name="Google Shape;51;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52" name="Google Shape;52;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pl-PL"/>
              <a:t>Kliknij, aby edytować style wzorca tekstu</a:t>
            </a:r>
          </a:p>
        </p:txBody>
      </p:sp>
      <p:sp>
        <p:nvSpPr>
          <p:cNvPr id="53" name="Google Shape;53;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54" name="Google Shape;5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2C378-9570-9B45-A7B6-17E8E7B9C0DB}" type="datetimeFigureOut">
              <a:rPr lang="pl-PL" smtClean="0"/>
              <a:t>04.05.2020</a:t>
            </a:fld>
            <a:endParaRPr lang="pl-PL"/>
          </a:p>
        </p:txBody>
      </p:sp>
      <p:sp>
        <p:nvSpPr>
          <p:cNvPr id="55" name="Google Shape;5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56" name="Google Shape;5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4BF3694-5071-A442-830A-B9197B79BBD3}" type="slidenum">
              <a:rPr lang="pl-PL" smtClean="0"/>
              <a:t>‹#›</a:t>
            </a:fld>
            <a:endParaRPr lang="pl-PL"/>
          </a:p>
        </p:txBody>
      </p:sp>
      <p:sp>
        <p:nvSpPr>
          <p:cNvPr id="10" name="Rectangle 25">
            <a:extLst>
              <a:ext uri="{FF2B5EF4-FFF2-40B4-BE49-F238E27FC236}">
                <a16:creationId xmlns:a16="http://schemas.microsoft.com/office/drawing/2014/main" id="{D1BB3DDB-14BA-E44C-BF61-BD37FCBA679D}"/>
              </a:ext>
            </a:extLst>
          </p:cNvPr>
          <p:cNvSpPr/>
          <p:nvPr userDrawn="1"/>
        </p:nvSpPr>
        <p:spPr>
          <a:xfrm rot="10800000">
            <a:off x="-1" y="1690688"/>
            <a:ext cx="12191997" cy="5186780"/>
          </a:xfrm>
          <a:prstGeom prst="rect">
            <a:avLst/>
          </a:prstGeom>
          <a:gradFill>
            <a:gsLst>
              <a:gs pos="0">
                <a:srgbClr val="005F72">
                  <a:alpha val="0"/>
                </a:srgbClr>
              </a:gs>
              <a:gs pos="100000">
                <a:srgbClr val="005F72">
                  <a:alpha val="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1">
            <a:extLst>
              <a:ext uri="{FF2B5EF4-FFF2-40B4-BE49-F238E27FC236}">
                <a16:creationId xmlns:a16="http://schemas.microsoft.com/office/drawing/2014/main" id="{2757CEEF-DEF4-F142-848A-58BE3DEEDE4E}"/>
              </a:ext>
            </a:extLst>
          </p:cNvPr>
          <p:cNvGrpSpPr/>
          <p:nvPr userDrawn="1"/>
        </p:nvGrpSpPr>
        <p:grpSpPr>
          <a:xfrm>
            <a:off x="11832000" y="1616189"/>
            <a:ext cx="360000" cy="1440000"/>
            <a:chOff x="8172000" y="1800000"/>
            <a:chExt cx="360000" cy="1440000"/>
          </a:xfrm>
        </p:grpSpPr>
        <p:sp>
          <p:nvSpPr>
            <p:cNvPr id="12" name="Rectangle 12">
              <a:extLst>
                <a:ext uri="{FF2B5EF4-FFF2-40B4-BE49-F238E27FC236}">
                  <a16:creationId xmlns:a16="http://schemas.microsoft.com/office/drawing/2014/main" id="{D913DDBD-DD56-524C-9378-E61223ACB154}"/>
                </a:ext>
              </a:extLst>
            </p:cNvPr>
            <p:cNvSpPr/>
            <p:nvPr/>
          </p:nvSpPr>
          <p:spPr>
            <a:xfrm>
              <a:off x="8172000" y="1800000"/>
              <a:ext cx="360000" cy="360000"/>
            </a:xfrm>
            <a:prstGeom prst="rect">
              <a:avLst/>
            </a:prstGeom>
            <a:solidFill>
              <a:srgbClr val="B2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Rectangle 13">
              <a:extLst>
                <a:ext uri="{FF2B5EF4-FFF2-40B4-BE49-F238E27FC236}">
                  <a16:creationId xmlns:a16="http://schemas.microsoft.com/office/drawing/2014/main" id="{CDE796FB-3927-254D-9F5A-0B1E9BCA3FC3}"/>
                </a:ext>
              </a:extLst>
            </p:cNvPr>
            <p:cNvSpPr/>
            <p:nvPr/>
          </p:nvSpPr>
          <p:spPr>
            <a:xfrm>
              <a:off x="8172000" y="2160000"/>
              <a:ext cx="360000" cy="360000"/>
            </a:xfrm>
            <a:prstGeom prst="rect">
              <a:avLst/>
            </a:prstGeom>
            <a:solidFill>
              <a:srgbClr val="7A4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Rectangle 14">
              <a:extLst>
                <a:ext uri="{FF2B5EF4-FFF2-40B4-BE49-F238E27FC236}">
                  <a16:creationId xmlns:a16="http://schemas.microsoft.com/office/drawing/2014/main" id="{3C812C66-00D9-E944-AEE0-DF5FAF219E8A}"/>
                </a:ext>
              </a:extLst>
            </p:cNvPr>
            <p:cNvSpPr/>
            <p:nvPr/>
          </p:nvSpPr>
          <p:spPr>
            <a:xfrm>
              <a:off x="8172000" y="2520000"/>
              <a:ext cx="360000" cy="360000"/>
            </a:xfrm>
            <a:prstGeom prst="rect">
              <a:avLst/>
            </a:prstGeom>
            <a:solidFill>
              <a:srgbClr val="07A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Rectangle 15">
              <a:extLst>
                <a:ext uri="{FF2B5EF4-FFF2-40B4-BE49-F238E27FC236}">
                  <a16:creationId xmlns:a16="http://schemas.microsoft.com/office/drawing/2014/main" id="{8EE61F83-7346-4C44-A0FB-AA329EFBF8FA}"/>
                </a:ext>
              </a:extLst>
            </p:cNvPr>
            <p:cNvSpPr/>
            <p:nvPr/>
          </p:nvSpPr>
          <p:spPr>
            <a:xfrm>
              <a:off x="8172000" y="2880000"/>
              <a:ext cx="360000" cy="360000"/>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17196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E2BF8B-BF0D-E041-A002-BEBFCC603CF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DE7BDDF-BA3F-8044-91A3-2E604EEEF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AFDE3AF-15DD-F845-9D17-DC999BF7AB8A}"/>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EE8B18C1-954F-DC4E-B878-49B94F7D58A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B95C865-30F8-4544-A780-61D2E3DE584A}"/>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270442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43FBB7-63A8-DA47-9C90-5337B534BBA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EDD1313-C208-5B47-9D11-AA6FD45137C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136315F-6A15-214A-816B-FA18EE7B48C8}"/>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5B416E6C-D698-DF49-B26B-7364C4DA24F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6DD475E-448E-A649-AE8E-E5E659397B3F}"/>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376930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FA8F11-71FE-544B-9653-9D3F5D17BEF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447C04A-437A-0143-9B7E-DFFAB93036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BDD232E-FDF8-024E-9A2A-1A81AC586A1C}"/>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ECAF83A7-8FB7-5E4A-9786-5D4E0686389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9ED18FF-E8C5-CE42-AF99-EACCFC724BB5}"/>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263392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403B81-D262-D749-AFE6-598A6B8A0AC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5F51EBB-34B4-9946-9CD9-57C09B4788F8}"/>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51DA078B-5DD1-A64B-B10D-42D5028D3DF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66A0BA1-588F-3D4B-90B6-16D9C16968AB}"/>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6" name="Symbol zastępczy stopki 5">
            <a:extLst>
              <a:ext uri="{FF2B5EF4-FFF2-40B4-BE49-F238E27FC236}">
                <a16:creationId xmlns:a16="http://schemas.microsoft.com/office/drawing/2014/main" id="{22F55031-8A39-3D4B-A305-1ED3116C42D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E2B2B72-E5F9-6943-A3F5-21DE4ABB278B}"/>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2904883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E35AE8-8FBD-F341-AC80-E56B90D7412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6C6837AD-0065-F045-AE34-CC4519EDD9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4B5186D-ED36-9A4C-AFF8-F1BDCBB839E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A650843-E94A-0848-A3CB-470FAA4FC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464F64F8-6C2A-6D4C-BE22-078581A3B708}"/>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53CA0454-14EA-354E-9B12-17ABA4959493}"/>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8" name="Symbol zastępczy stopki 7">
            <a:extLst>
              <a:ext uri="{FF2B5EF4-FFF2-40B4-BE49-F238E27FC236}">
                <a16:creationId xmlns:a16="http://schemas.microsoft.com/office/drawing/2014/main" id="{7118240E-84F9-F54A-87CC-8EF993617E6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2BC74B66-0DA0-2249-9885-2DBA00B3B5A6}"/>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523844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DF0FDC-64A9-EF40-8DC6-4F7459CD751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2C43F3A-F1FA-B94E-B0CE-20161B7099F6}"/>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4" name="Symbol zastępczy stopki 3">
            <a:extLst>
              <a:ext uri="{FF2B5EF4-FFF2-40B4-BE49-F238E27FC236}">
                <a16:creationId xmlns:a16="http://schemas.microsoft.com/office/drawing/2014/main" id="{A25F0418-8D22-564E-B100-DEB606516A5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4DFB094-5D0E-0B45-A52D-7F0A94D4B9B2}"/>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24707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Zdjęcie">
    <p:spTree>
      <p:nvGrpSpPr>
        <p:cNvPr id="1" name=""/>
        <p:cNvGrpSpPr/>
        <p:nvPr/>
      </p:nvGrpSpPr>
      <p:grpSpPr>
        <a:xfrm>
          <a:off x="0" y="0"/>
          <a:ext cx="0" cy="0"/>
          <a:chOff x="0" y="0"/>
          <a:chExt cx="0" cy="0"/>
        </a:xfrm>
      </p:grpSpPr>
      <p:sp>
        <p:nvSpPr>
          <p:cNvPr id="35" name="Shape 35"/>
          <p:cNvSpPr/>
          <p:nvPr/>
        </p:nvSpPr>
        <p:spPr>
          <a:xfrm>
            <a:off x="-19608" y="0"/>
            <a:ext cx="12217376" cy="6869665"/>
          </a:xfrm>
          <a:prstGeom prst="rect">
            <a:avLst/>
          </a:prstGeom>
          <a:solidFill>
            <a:srgbClr val="005F73"/>
          </a:solidFill>
          <a:ln w="12700">
            <a:miter lim="400000"/>
          </a:ln>
        </p:spPr>
        <p:txBody>
          <a:bodyPr lIns="35719" tIns="35719" rIns="35719" bIns="35719" anchor="ctr"/>
          <a:lstStyle/>
          <a:p>
            <a:pPr>
              <a:defRPr sz="2400"/>
            </a:pPr>
            <a:endParaRPr sz="1687"/>
          </a:p>
        </p:txBody>
      </p:sp>
      <p:pic>
        <p:nvPicPr>
          <p:cNvPr id="36"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sp>
        <p:nvSpPr>
          <p:cNvPr id="37" name="Shape 37"/>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326477476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32DA838-B5A3-3A48-9B4F-CB14676C12EF}"/>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3" name="Symbol zastępczy stopki 2">
            <a:extLst>
              <a:ext uri="{FF2B5EF4-FFF2-40B4-BE49-F238E27FC236}">
                <a16:creationId xmlns:a16="http://schemas.microsoft.com/office/drawing/2014/main" id="{EA211D84-4177-BE4B-BDB8-0190A3BB001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BC37BF1-E8BE-BC43-9D0F-5292A670805B}"/>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120278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7372CF-F161-1246-8A95-19728823ECD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63671E6B-55B3-EA46-BF6B-376941CF8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95C024CC-598C-1D48-96AE-71C3AD6AC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CA2CDB3-CA23-5E45-B121-D19BE4A3EF29}"/>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6" name="Symbol zastępczy stopki 5">
            <a:extLst>
              <a:ext uri="{FF2B5EF4-FFF2-40B4-BE49-F238E27FC236}">
                <a16:creationId xmlns:a16="http://schemas.microsoft.com/office/drawing/2014/main" id="{BA30F93E-79D7-C647-99D4-3031BB9B72F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43244B9-231A-3240-A775-0A4EC643ECEF}"/>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40157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82354D-CE60-C34A-AB4C-BFC6AB044A0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7D340E9-649F-CF4F-BF60-C4BC4E08E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a:extLst>
              <a:ext uri="{FF2B5EF4-FFF2-40B4-BE49-F238E27FC236}">
                <a16:creationId xmlns:a16="http://schemas.microsoft.com/office/drawing/2014/main" id="{C419B21A-4EFF-6044-9BEA-19571E9D8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EC39F85-6424-2F4F-AFF7-915053008BBE}"/>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6" name="Symbol zastępczy stopki 5">
            <a:extLst>
              <a:ext uri="{FF2B5EF4-FFF2-40B4-BE49-F238E27FC236}">
                <a16:creationId xmlns:a16="http://schemas.microsoft.com/office/drawing/2014/main" id="{BC45163E-455A-B74A-ADA4-B8B92BEAC76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8B0580F-3E20-244E-B5E2-D1E352310993}"/>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422666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C44CE3-8E47-8042-9BBB-2EE978E18446}"/>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4AF4A15-280B-EC49-A20A-1643394994A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A5F9D99-1B39-F148-AEAC-4CFCC210503B}"/>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BC5E8535-32DF-E343-9573-4E6FFFDBC43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7069FD8-1B30-9A46-964A-52E11B42A593}"/>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3036870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F9BC28D6-9F76-3F4D-AED5-26D01BB1CF4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E06C4BC-6E0D-1B4A-8726-E33C0CA01D5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355DD9F-B672-F64E-ADE1-97E20B64E9CA}"/>
              </a:ext>
            </a:extLst>
          </p:cNvPr>
          <p:cNvSpPr>
            <a:spLocks noGrp="1"/>
          </p:cNvSpPr>
          <p:nvPr>
            <p:ph type="dt" sz="half" idx="10"/>
          </p:nvPr>
        </p:nvSpPr>
        <p:spPr/>
        <p:txBody>
          <a:body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05D58C32-A3FD-8548-843B-EE6CE1FE0E3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91E9E91-3258-644B-9D51-E97E2202EFEF}"/>
              </a:ext>
            </a:extLst>
          </p:cNvPr>
          <p:cNvSpPr>
            <a:spLocks noGrp="1"/>
          </p:cNvSpPr>
          <p:nvPr>
            <p:ph type="sldNum" sz="quarter" idx="12"/>
          </p:nvPr>
        </p:nvSpPr>
        <p:spPr/>
        <p:txBody>
          <a:bodyPr/>
          <a:lstStyle/>
          <a:p>
            <a:fld id="{F8A9C4CF-C749-3748-93F5-539168A57891}" type="slidenum">
              <a:rPr lang="pl-PL" smtClean="0"/>
              <a:t>‹#›</a:t>
            </a:fld>
            <a:endParaRPr lang="pl-PL"/>
          </a:p>
        </p:txBody>
      </p:sp>
    </p:spTree>
    <p:extLst>
      <p:ext uri="{BB962C8B-B14F-4D97-AF65-F5344CB8AC3E}">
        <p14:creationId xmlns:p14="http://schemas.microsoft.com/office/powerpoint/2010/main" val="1566696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6A2AF4C-1C5B-F948-A539-885ACE51A3FE}" type="datetimeFigureOut">
              <a:rPr lang="pl-PL" smtClean="0"/>
              <a:t>04.05.2020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CC44816-7D8B-2B49-89DC-33A519C16A13}" type="slidenum">
              <a:rPr lang="pl-PL" smtClean="0"/>
              <a:t>‹#›</a:t>
            </a:fld>
            <a:endParaRPr lang="pl-PL"/>
          </a:p>
        </p:txBody>
      </p:sp>
    </p:spTree>
    <p:extLst>
      <p:ext uri="{BB962C8B-B14F-4D97-AF65-F5344CB8AC3E}">
        <p14:creationId xmlns:p14="http://schemas.microsoft.com/office/powerpoint/2010/main" val="13473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704108" y="365125"/>
            <a:ext cx="9649692" cy="1325563"/>
          </a:xfrm>
        </p:spPr>
        <p:txBody>
          <a:bodyPr/>
          <a:lstStyle/>
          <a:p>
            <a:r>
              <a:rPr lang="pl-PL" dirty="0"/>
              <a:t>Kliknij, aby edytować styl</a:t>
            </a:r>
          </a:p>
        </p:txBody>
      </p:sp>
      <p:sp>
        <p:nvSpPr>
          <p:cNvPr id="3" name="Symbol zastępczy zawartości 2"/>
          <p:cNvSpPr>
            <a:spLocks noGrp="1"/>
          </p:cNvSpPr>
          <p:nvPr>
            <p:ph idx="1"/>
          </p:nvPr>
        </p:nvSpPr>
        <p:spPr>
          <a:xfrm>
            <a:off x="1704108" y="1844675"/>
            <a:ext cx="9649692" cy="4351338"/>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p:cNvSpPr>
            <a:spLocks noGrp="1"/>
          </p:cNvSpPr>
          <p:nvPr>
            <p:ph type="dt" sz="half" idx="10"/>
          </p:nvPr>
        </p:nvSpPr>
        <p:spPr/>
        <p:txBody>
          <a:bodyPr/>
          <a:lstStyle/>
          <a:p>
            <a:fld id="{C7F2C378-9570-9B45-A7B6-17E8E7B9C0DB}" type="datetimeFigureOut">
              <a:rPr lang="pl-PL" smtClean="0"/>
              <a:t>04.05.2020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BF3694-5071-A442-830A-B9197B79BBD3}" type="slidenum">
              <a:rPr lang="pl-PL" smtClean="0"/>
              <a:t>‹#›</a:t>
            </a:fld>
            <a:endParaRPr lang="pl-PL"/>
          </a:p>
        </p:txBody>
      </p:sp>
      <p:grpSp>
        <p:nvGrpSpPr>
          <p:cNvPr id="7" name="Grupa 6">
            <a:extLst>
              <a:ext uri="{FF2B5EF4-FFF2-40B4-BE49-F238E27FC236}">
                <a16:creationId xmlns:a16="http://schemas.microsoft.com/office/drawing/2014/main" id="{3A7C9025-E31D-F948-80CB-0DBE556A1920}"/>
              </a:ext>
            </a:extLst>
          </p:cNvPr>
          <p:cNvGrpSpPr/>
          <p:nvPr/>
        </p:nvGrpSpPr>
        <p:grpSpPr>
          <a:xfrm>
            <a:off x="0" y="0"/>
            <a:ext cx="1955279" cy="6867728"/>
            <a:chOff x="0" y="0"/>
            <a:chExt cx="1955279" cy="6867728"/>
          </a:xfrm>
        </p:grpSpPr>
        <p:pic>
          <p:nvPicPr>
            <p:cNvPr id="8" name="Obraz 7">
              <a:extLst>
                <a:ext uri="{FF2B5EF4-FFF2-40B4-BE49-F238E27FC236}">
                  <a16:creationId xmlns:a16="http://schemas.microsoft.com/office/drawing/2014/main" id="{DC7AFEED-4C37-C64D-A677-0C1ACAD0FC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7" y="169856"/>
              <a:ext cx="1621401" cy="399374"/>
            </a:xfrm>
            <a:prstGeom prst="rect">
              <a:avLst/>
            </a:prstGeom>
          </p:spPr>
        </p:pic>
        <p:sp>
          <p:nvSpPr>
            <p:cNvPr id="9" name="pole tekstowe 8">
              <a:extLst>
                <a:ext uri="{FF2B5EF4-FFF2-40B4-BE49-F238E27FC236}">
                  <a16:creationId xmlns:a16="http://schemas.microsoft.com/office/drawing/2014/main" id="{20E7DA2D-8392-9949-AA8C-D49F5210686C}"/>
                </a:ext>
              </a:extLst>
            </p:cNvPr>
            <p:cNvSpPr txBox="1"/>
            <p:nvPr/>
          </p:nvSpPr>
          <p:spPr>
            <a:xfrm rot="16200000">
              <a:off x="-1579375" y="4632292"/>
              <a:ext cx="3805084" cy="646331"/>
            </a:xfrm>
            <a:prstGeom prst="rect">
              <a:avLst/>
            </a:prstGeom>
            <a:noFill/>
          </p:spPr>
          <p:txBody>
            <a:bodyPr wrap="square" rtlCol="0">
              <a:spAutoFit/>
            </a:bodyPr>
            <a:lstStyle/>
            <a:p>
              <a:r>
                <a:rPr lang="pl-PL" sz="3600" dirty="0">
                  <a:solidFill>
                    <a:schemeClr val="bg1"/>
                  </a:solidFill>
                  <a:effectLst>
                    <a:outerShdw blurRad="38100" dist="38100" dir="2700000" algn="tl">
                      <a:srgbClr val="000000">
                        <a:alpha val="43137"/>
                      </a:srgbClr>
                    </a:outerShdw>
                  </a:effectLst>
                </a:rPr>
                <a:t>klimada2.ios.gov.pl</a:t>
              </a:r>
            </a:p>
          </p:txBody>
        </p:sp>
        <p:sp>
          <p:nvSpPr>
            <p:cNvPr id="10" name="Prostokąt 4">
              <a:extLst>
                <a:ext uri="{FF2B5EF4-FFF2-40B4-BE49-F238E27FC236}">
                  <a16:creationId xmlns:a16="http://schemas.microsoft.com/office/drawing/2014/main" id="{E0613EDE-F259-7C47-9A39-C250596CCAEB}"/>
                </a:ext>
              </a:extLst>
            </p:cNvPr>
            <p:cNvSpPr/>
            <p:nvPr/>
          </p:nvSpPr>
          <p:spPr>
            <a:xfrm>
              <a:off x="0" y="0"/>
              <a:ext cx="1955279" cy="6867728"/>
            </a:xfrm>
            <a:custGeom>
              <a:avLst/>
              <a:gdLst>
                <a:gd name="connsiteX0" fmla="*/ 0 w 1955260"/>
                <a:gd name="connsiteY0" fmla="*/ 0 h 6858000"/>
                <a:gd name="connsiteX1" fmla="*/ 1955260 w 1955260"/>
                <a:gd name="connsiteY1" fmla="*/ 0 h 6858000"/>
                <a:gd name="connsiteX2" fmla="*/ 1955260 w 1955260"/>
                <a:gd name="connsiteY2" fmla="*/ 6858000 h 6858000"/>
                <a:gd name="connsiteX3" fmla="*/ 0 w 1955260"/>
                <a:gd name="connsiteY3" fmla="*/ 6858000 h 6858000"/>
                <a:gd name="connsiteX4" fmla="*/ 0 w 1955260"/>
                <a:gd name="connsiteY4" fmla="*/ 0 h 6858000"/>
                <a:gd name="connsiteX0" fmla="*/ 0 w 1955279"/>
                <a:gd name="connsiteY0" fmla="*/ 0 h 6858000"/>
                <a:gd name="connsiteX1" fmla="*/ 1955260 w 1955279"/>
                <a:gd name="connsiteY1" fmla="*/ 0 h 6858000"/>
                <a:gd name="connsiteX2" fmla="*/ 1566153 w 1955279"/>
                <a:gd name="connsiteY2" fmla="*/ 3287949 h 6858000"/>
                <a:gd name="connsiteX3" fmla="*/ 1955260 w 1955279"/>
                <a:gd name="connsiteY3" fmla="*/ 6858000 h 6858000"/>
                <a:gd name="connsiteX4" fmla="*/ 0 w 1955279"/>
                <a:gd name="connsiteY4" fmla="*/ 6858000 h 6858000"/>
                <a:gd name="connsiteX5" fmla="*/ 0 w 1955279"/>
                <a:gd name="connsiteY5" fmla="*/ 0 h 6858000"/>
                <a:gd name="connsiteX0" fmla="*/ 0 w 1955279"/>
                <a:gd name="connsiteY0" fmla="*/ 0 h 6867728"/>
                <a:gd name="connsiteX1" fmla="*/ 1955260 w 1955279"/>
                <a:gd name="connsiteY1" fmla="*/ 0 h 6867728"/>
                <a:gd name="connsiteX2" fmla="*/ 1566153 w 1955279"/>
                <a:gd name="connsiteY2" fmla="*/ 3287949 h 6867728"/>
                <a:gd name="connsiteX3" fmla="*/ 963038 w 1955279"/>
                <a:gd name="connsiteY3" fmla="*/ 6867728 h 6867728"/>
                <a:gd name="connsiteX4" fmla="*/ 0 w 1955279"/>
                <a:gd name="connsiteY4" fmla="*/ 6858000 h 6867728"/>
                <a:gd name="connsiteX5" fmla="*/ 0 w 1955279"/>
                <a:gd name="connsiteY5" fmla="*/ 0 h 6867728"/>
                <a:gd name="connsiteX0" fmla="*/ 0 w 1955270"/>
                <a:gd name="connsiteY0" fmla="*/ 0 h 6867728"/>
                <a:gd name="connsiteX1" fmla="*/ 1955260 w 1955270"/>
                <a:gd name="connsiteY1" fmla="*/ 0 h 6867728"/>
                <a:gd name="connsiteX2" fmla="*/ 1245140 w 1955270"/>
                <a:gd name="connsiteY2" fmla="*/ 2986391 h 6867728"/>
                <a:gd name="connsiteX3" fmla="*/ 963038 w 1955270"/>
                <a:gd name="connsiteY3" fmla="*/ 6867728 h 6867728"/>
                <a:gd name="connsiteX4" fmla="*/ 0 w 1955270"/>
                <a:gd name="connsiteY4" fmla="*/ 6858000 h 6867728"/>
                <a:gd name="connsiteX5" fmla="*/ 0 w 1955270"/>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279" h="6867728">
                  <a:moveTo>
                    <a:pt x="0" y="0"/>
                  </a:moveTo>
                  <a:lnTo>
                    <a:pt x="1955260" y="0"/>
                  </a:lnTo>
                  <a:cubicBezTo>
                    <a:pt x="1958502" y="667966"/>
                    <a:pt x="1553184" y="1579123"/>
                    <a:pt x="1245140" y="2986391"/>
                  </a:cubicBezTo>
                  <a:cubicBezTo>
                    <a:pt x="869004" y="4212076"/>
                    <a:pt x="1057072" y="5573949"/>
                    <a:pt x="963038" y="6867728"/>
                  </a:cubicBezTo>
                  <a:lnTo>
                    <a:pt x="0" y="6858000"/>
                  </a:lnTo>
                  <a:lnTo>
                    <a:pt x="0" y="0"/>
                  </a:lnTo>
                  <a:close/>
                </a:path>
              </a:pathLst>
            </a:custGeom>
            <a:solidFill>
              <a:srgbClr val="0069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83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23388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C7F2C378-9570-9B45-A7B6-17E8E7B9C0DB}" type="datetimeFigureOut">
              <a:rPr lang="pl-PL" smtClean="0"/>
              <a:t>04.05.2020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4BF3694-5071-A442-830A-B9197B79BBD3}" type="slidenum">
              <a:rPr lang="pl-PL" smtClean="0"/>
              <a:t>‹#›</a:t>
            </a:fld>
            <a:endParaRPr lang="pl-PL"/>
          </a:p>
        </p:txBody>
      </p:sp>
    </p:spTree>
    <p:extLst>
      <p:ext uri="{BB962C8B-B14F-4D97-AF65-F5344CB8AC3E}">
        <p14:creationId xmlns:p14="http://schemas.microsoft.com/office/powerpoint/2010/main" val="185436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704108" y="365125"/>
            <a:ext cx="9651280" cy="1325563"/>
          </a:xfrm>
        </p:spPr>
        <p:txBody>
          <a:bodyPr/>
          <a:lstStyle/>
          <a:p>
            <a:r>
              <a:rPr lang="pl-PL" dirty="0"/>
              <a:t>Kliknij, aby edytować styl</a:t>
            </a:r>
          </a:p>
        </p:txBody>
      </p:sp>
      <p:sp>
        <p:nvSpPr>
          <p:cNvPr id="3" name="Symbol zastępczy tekstu 2"/>
          <p:cNvSpPr>
            <a:spLocks noGrp="1"/>
          </p:cNvSpPr>
          <p:nvPr>
            <p:ph type="body" idx="1"/>
          </p:nvPr>
        </p:nvSpPr>
        <p:spPr>
          <a:xfrm>
            <a:off x="1702779" y="1700213"/>
            <a:ext cx="503706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4" name="Symbol zastępczy zawartości 3"/>
          <p:cNvSpPr>
            <a:spLocks noGrp="1"/>
          </p:cNvSpPr>
          <p:nvPr>
            <p:ph sz="half" idx="2"/>
          </p:nvPr>
        </p:nvSpPr>
        <p:spPr>
          <a:xfrm>
            <a:off x="1702780" y="2514600"/>
            <a:ext cx="5037068" cy="3684588"/>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6860566" y="170042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6" name="Symbol zastępczy zawartości 5"/>
          <p:cNvSpPr>
            <a:spLocks noGrp="1"/>
          </p:cNvSpPr>
          <p:nvPr>
            <p:ph sz="quarter" idx="4"/>
          </p:nvPr>
        </p:nvSpPr>
        <p:spPr>
          <a:xfrm>
            <a:off x="6860566" y="2505075"/>
            <a:ext cx="5183188" cy="3684588"/>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daty 6"/>
          <p:cNvSpPr>
            <a:spLocks noGrp="1"/>
          </p:cNvSpPr>
          <p:nvPr>
            <p:ph type="dt" sz="half" idx="10"/>
          </p:nvPr>
        </p:nvSpPr>
        <p:spPr/>
        <p:txBody>
          <a:bodyPr/>
          <a:lstStyle/>
          <a:p>
            <a:fld id="{C7F2C378-9570-9B45-A7B6-17E8E7B9C0DB}" type="datetimeFigureOut">
              <a:rPr lang="pl-PL" smtClean="0"/>
              <a:t>04.05.2020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4BF3694-5071-A442-830A-B9197B79BBD3}" type="slidenum">
              <a:rPr lang="pl-PL" smtClean="0"/>
              <a:t>‹#›</a:t>
            </a:fld>
            <a:endParaRPr lang="pl-PL"/>
          </a:p>
        </p:txBody>
      </p:sp>
      <p:grpSp>
        <p:nvGrpSpPr>
          <p:cNvPr id="16" name="Grupa 15">
            <a:extLst>
              <a:ext uri="{FF2B5EF4-FFF2-40B4-BE49-F238E27FC236}">
                <a16:creationId xmlns:a16="http://schemas.microsoft.com/office/drawing/2014/main" id="{3A7C9025-E31D-F948-80CB-0DBE556A1920}"/>
              </a:ext>
            </a:extLst>
          </p:cNvPr>
          <p:cNvGrpSpPr/>
          <p:nvPr userDrawn="1"/>
        </p:nvGrpSpPr>
        <p:grpSpPr>
          <a:xfrm>
            <a:off x="0" y="0"/>
            <a:ext cx="1955279" cy="6867728"/>
            <a:chOff x="0" y="0"/>
            <a:chExt cx="1955279" cy="6867728"/>
          </a:xfrm>
        </p:grpSpPr>
        <p:pic>
          <p:nvPicPr>
            <p:cNvPr id="17" name="Obraz 16">
              <a:extLst>
                <a:ext uri="{FF2B5EF4-FFF2-40B4-BE49-F238E27FC236}">
                  <a16:creationId xmlns:a16="http://schemas.microsoft.com/office/drawing/2014/main" id="{DC7AFEED-4C37-C64D-A677-0C1ACAD0FC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7" y="169856"/>
              <a:ext cx="1621401" cy="399374"/>
            </a:xfrm>
            <a:prstGeom prst="rect">
              <a:avLst/>
            </a:prstGeom>
          </p:spPr>
        </p:pic>
        <p:sp>
          <p:nvSpPr>
            <p:cNvPr id="18" name="pole tekstowe 17">
              <a:extLst>
                <a:ext uri="{FF2B5EF4-FFF2-40B4-BE49-F238E27FC236}">
                  <a16:creationId xmlns:a16="http://schemas.microsoft.com/office/drawing/2014/main" id="{20E7DA2D-8392-9949-AA8C-D49F5210686C}"/>
                </a:ext>
              </a:extLst>
            </p:cNvPr>
            <p:cNvSpPr txBox="1"/>
            <p:nvPr/>
          </p:nvSpPr>
          <p:spPr>
            <a:xfrm rot="16200000">
              <a:off x="-1579375" y="4632292"/>
              <a:ext cx="3805084" cy="646331"/>
            </a:xfrm>
            <a:prstGeom prst="rect">
              <a:avLst/>
            </a:prstGeom>
            <a:noFill/>
          </p:spPr>
          <p:txBody>
            <a:bodyPr wrap="square" rtlCol="0">
              <a:spAutoFit/>
            </a:bodyPr>
            <a:lstStyle/>
            <a:p>
              <a:r>
                <a:rPr lang="pl-PL" sz="3600" dirty="0">
                  <a:solidFill>
                    <a:schemeClr val="bg1"/>
                  </a:solidFill>
                  <a:effectLst>
                    <a:outerShdw blurRad="38100" dist="38100" dir="2700000" algn="tl">
                      <a:srgbClr val="000000">
                        <a:alpha val="43137"/>
                      </a:srgbClr>
                    </a:outerShdw>
                  </a:effectLst>
                </a:rPr>
                <a:t>klimada2.ios.gov.pl</a:t>
              </a:r>
            </a:p>
          </p:txBody>
        </p:sp>
        <p:sp>
          <p:nvSpPr>
            <p:cNvPr id="19" name="Prostokąt 4">
              <a:extLst>
                <a:ext uri="{FF2B5EF4-FFF2-40B4-BE49-F238E27FC236}">
                  <a16:creationId xmlns:a16="http://schemas.microsoft.com/office/drawing/2014/main" id="{E0613EDE-F259-7C47-9A39-C250596CCAEB}"/>
                </a:ext>
              </a:extLst>
            </p:cNvPr>
            <p:cNvSpPr/>
            <p:nvPr/>
          </p:nvSpPr>
          <p:spPr>
            <a:xfrm>
              <a:off x="0" y="0"/>
              <a:ext cx="1955279" cy="6867728"/>
            </a:xfrm>
            <a:custGeom>
              <a:avLst/>
              <a:gdLst>
                <a:gd name="connsiteX0" fmla="*/ 0 w 1955260"/>
                <a:gd name="connsiteY0" fmla="*/ 0 h 6858000"/>
                <a:gd name="connsiteX1" fmla="*/ 1955260 w 1955260"/>
                <a:gd name="connsiteY1" fmla="*/ 0 h 6858000"/>
                <a:gd name="connsiteX2" fmla="*/ 1955260 w 1955260"/>
                <a:gd name="connsiteY2" fmla="*/ 6858000 h 6858000"/>
                <a:gd name="connsiteX3" fmla="*/ 0 w 1955260"/>
                <a:gd name="connsiteY3" fmla="*/ 6858000 h 6858000"/>
                <a:gd name="connsiteX4" fmla="*/ 0 w 1955260"/>
                <a:gd name="connsiteY4" fmla="*/ 0 h 6858000"/>
                <a:gd name="connsiteX0" fmla="*/ 0 w 1955279"/>
                <a:gd name="connsiteY0" fmla="*/ 0 h 6858000"/>
                <a:gd name="connsiteX1" fmla="*/ 1955260 w 1955279"/>
                <a:gd name="connsiteY1" fmla="*/ 0 h 6858000"/>
                <a:gd name="connsiteX2" fmla="*/ 1566153 w 1955279"/>
                <a:gd name="connsiteY2" fmla="*/ 3287949 h 6858000"/>
                <a:gd name="connsiteX3" fmla="*/ 1955260 w 1955279"/>
                <a:gd name="connsiteY3" fmla="*/ 6858000 h 6858000"/>
                <a:gd name="connsiteX4" fmla="*/ 0 w 1955279"/>
                <a:gd name="connsiteY4" fmla="*/ 6858000 h 6858000"/>
                <a:gd name="connsiteX5" fmla="*/ 0 w 1955279"/>
                <a:gd name="connsiteY5" fmla="*/ 0 h 6858000"/>
                <a:gd name="connsiteX0" fmla="*/ 0 w 1955279"/>
                <a:gd name="connsiteY0" fmla="*/ 0 h 6867728"/>
                <a:gd name="connsiteX1" fmla="*/ 1955260 w 1955279"/>
                <a:gd name="connsiteY1" fmla="*/ 0 h 6867728"/>
                <a:gd name="connsiteX2" fmla="*/ 1566153 w 1955279"/>
                <a:gd name="connsiteY2" fmla="*/ 3287949 h 6867728"/>
                <a:gd name="connsiteX3" fmla="*/ 963038 w 1955279"/>
                <a:gd name="connsiteY3" fmla="*/ 6867728 h 6867728"/>
                <a:gd name="connsiteX4" fmla="*/ 0 w 1955279"/>
                <a:gd name="connsiteY4" fmla="*/ 6858000 h 6867728"/>
                <a:gd name="connsiteX5" fmla="*/ 0 w 1955279"/>
                <a:gd name="connsiteY5" fmla="*/ 0 h 6867728"/>
                <a:gd name="connsiteX0" fmla="*/ 0 w 1955270"/>
                <a:gd name="connsiteY0" fmla="*/ 0 h 6867728"/>
                <a:gd name="connsiteX1" fmla="*/ 1955260 w 1955270"/>
                <a:gd name="connsiteY1" fmla="*/ 0 h 6867728"/>
                <a:gd name="connsiteX2" fmla="*/ 1245140 w 1955270"/>
                <a:gd name="connsiteY2" fmla="*/ 2986391 h 6867728"/>
                <a:gd name="connsiteX3" fmla="*/ 963038 w 1955270"/>
                <a:gd name="connsiteY3" fmla="*/ 6867728 h 6867728"/>
                <a:gd name="connsiteX4" fmla="*/ 0 w 1955270"/>
                <a:gd name="connsiteY4" fmla="*/ 6858000 h 6867728"/>
                <a:gd name="connsiteX5" fmla="*/ 0 w 1955270"/>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279" h="6867728">
                  <a:moveTo>
                    <a:pt x="0" y="0"/>
                  </a:moveTo>
                  <a:lnTo>
                    <a:pt x="1955260" y="0"/>
                  </a:lnTo>
                  <a:cubicBezTo>
                    <a:pt x="1958502" y="667966"/>
                    <a:pt x="1553184" y="1579123"/>
                    <a:pt x="1245140" y="2986391"/>
                  </a:cubicBezTo>
                  <a:cubicBezTo>
                    <a:pt x="869004" y="4212076"/>
                    <a:pt x="1057072" y="5573949"/>
                    <a:pt x="963038" y="6867728"/>
                  </a:cubicBezTo>
                  <a:lnTo>
                    <a:pt x="0" y="6858000"/>
                  </a:lnTo>
                  <a:lnTo>
                    <a:pt x="0" y="0"/>
                  </a:lnTo>
                  <a:close/>
                </a:path>
              </a:pathLst>
            </a:custGeom>
            <a:solidFill>
              <a:srgbClr val="0069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567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djęcie kopia 1">
    <p:spTree>
      <p:nvGrpSpPr>
        <p:cNvPr id="1" name=""/>
        <p:cNvGrpSpPr/>
        <p:nvPr/>
      </p:nvGrpSpPr>
      <p:grpSpPr>
        <a:xfrm>
          <a:off x="0" y="0"/>
          <a:ext cx="0" cy="0"/>
          <a:chOff x="0" y="0"/>
          <a:chExt cx="0" cy="0"/>
        </a:xfrm>
      </p:grpSpPr>
      <p:sp>
        <p:nvSpPr>
          <p:cNvPr id="44" name="Shape 44"/>
          <p:cNvSpPr/>
          <p:nvPr/>
        </p:nvSpPr>
        <p:spPr>
          <a:xfrm>
            <a:off x="-12688" y="-5833"/>
            <a:ext cx="12217376" cy="6869665"/>
          </a:xfrm>
          <a:prstGeom prst="rect">
            <a:avLst/>
          </a:prstGeom>
          <a:solidFill>
            <a:srgbClr val="005F73"/>
          </a:solidFill>
          <a:ln w="12700">
            <a:miter lim="400000"/>
          </a:ln>
        </p:spPr>
        <p:txBody>
          <a:bodyPr lIns="35719" tIns="35719" rIns="35719" bIns="35719" anchor="ctr"/>
          <a:lstStyle/>
          <a:p>
            <a:pPr>
              <a:defRPr sz="2400"/>
            </a:pPr>
            <a:endParaRPr sz="1687"/>
          </a:p>
        </p:txBody>
      </p:sp>
      <p:sp>
        <p:nvSpPr>
          <p:cNvPr id="45" name="Shape 45"/>
          <p:cNvSpPr/>
          <p:nvPr/>
        </p:nvSpPr>
        <p:spPr>
          <a:xfrm>
            <a:off x="476250" y="5261156"/>
            <a:ext cx="2803589" cy="11755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a:solidFill>
                  <a:srgbClr val="FFFFFF"/>
                </a:solidFill>
                <a:latin typeface="Lato Regular"/>
                <a:ea typeface="Lato Regular"/>
                <a:cs typeface="Lato Regular"/>
                <a:sym typeface="Lato Regular"/>
              </a:defRPr>
            </a:pPr>
            <a:r>
              <a:rPr sz="2953">
                <a:latin typeface="Lato Bold"/>
                <a:ea typeface="Lato Bold"/>
                <a:cs typeface="Lato Bold"/>
                <a:sym typeface="Lato Bold"/>
              </a:rPr>
              <a:t>Tytuł prezentacji</a:t>
            </a:r>
            <a:br>
              <a:rPr sz="1266">
                <a:latin typeface="Lato Bold"/>
                <a:ea typeface="Lato Bold"/>
                <a:cs typeface="Lato Bold"/>
                <a:sym typeface="Lato Bold"/>
              </a:rPr>
            </a:br>
            <a:r>
              <a:rPr sz="1406"/>
              <a:t>Dyrektor Instytutu</a:t>
            </a:r>
          </a:p>
          <a:p>
            <a:pPr algn="l">
              <a:defRPr sz="2000">
                <a:solidFill>
                  <a:srgbClr val="FFFFFF"/>
                </a:solidFill>
                <a:latin typeface="Lato Regular"/>
                <a:ea typeface="Lato Regular"/>
                <a:cs typeface="Lato Regular"/>
                <a:sym typeface="Lato Regular"/>
              </a:defRPr>
            </a:pPr>
            <a:r>
              <a:rPr sz="1406"/>
              <a:t>dr inż. Krystian Szczepański</a:t>
            </a:r>
          </a:p>
          <a:p>
            <a:pPr algn="l">
              <a:defRPr sz="2000">
                <a:solidFill>
                  <a:srgbClr val="FFFFFF"/>
                </a:solidFill>
                <a:latin typeface="Lato Regular"/>
                <a:ea typeface="Lato Regular"/>
                <a:cs typeface="Lato Regular"/>
                <a:sym typeface="Lato Regular"/>
              </a:defRPr>
            </a:pPr>
            <a:r>
              <a:rPr sz="1406"/>
              <a:t>11.02.2016</a:t>
            </a:r>
          </a:p>
        </p:txBody>
      </p:sp>
      <p:pic>
        <p:nvPicPr>
          <p:cNvPr id="47"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sp>
        <p:nvSpPr>
          <p:cNvPr id="48" name="Shape 48"/>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482" y="508916"/>
            <a:ext cx="3219035" cy="3528828"/>
          </a:xfrm>
          <a:prstGeom prst="rect">
            <a:avLst/>
          </a:prstGeom>
        </p:spPr>
      </p:pic>
    </p:spTree>
    <p:extLst>
      <p:ext uri="{BB962C8B-B14F-4D97-AF65-F5344CB8AC3E}">
        <p14:creationId xmlns:p14="http://schemas.microsoft.com/office/powerpoint/2010/main" val="96909157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270286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190432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C7F2C378-9570-9B45-A7B6-17E8E7B9C0DB}" type="datetimeFigureOut">
              <a:rPr lang="pl-PL" smtClean="0"/>
              <a:t>04.05.2020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4BF3694-5071-A442-830A-B9197B79BBD3}" type="slidenum">
              <a:rPr lang="pl-PL" smtClean="0"/>
              <a:t>‹#›</a:t>
            </a:fld>
            <a:endParaRPr lang="pl-PL"/>
          </a:p>
        </p:txBody>
      </p:sp>
    </p:spTree>
    <p:extLst>
      <p:ext uri="{BB962C8B-B14F-4D97-AF65-F5344CB8AC3E}">
        <p14:creationId xmlns:p14="http://schemas.microsoft.com/office/powerpoint/2010/main" val="176668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17422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400791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9BAE170-8617-4C57-B381-37BCF3AB6FBF}" type="datetimeFigureOut">
              <a:rPr lang="pl-PL" smtClean="0"/>
              <a:pPr/>
              <a:t>04.05.2020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31886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wa elementy zawartości">
  <p:cSld name="1_Dwa elementy zawartości">
    <p:spTree>
      <p:nvGrpSpPr>
        <p:cNvPr id="1" name="Shape 41"/>
        <p:cNvGrpSpPr/>
        <p:nvPr/>
      </p:nvGrpSpPr>
      <p:grpSpPr>
        <a:xfrm>
          <a:off x="0" y="0"/>
          <a:ext cx="0" cy="0"/>
          <a:chOff x="0" y="0"/>
          <a:chExt cx="0" cy="0"/>
        </a:xfrm>
      </p:grpSpPr>
      <p:sp>
        <p:nvSpPr>
          <p:cNvPr id="43" name="Google Shape;43;p6"/>
          <p:cNvSpPr txBox="1">
            <a:spLocks noGrp="1"/>
          </p:cNvSpPr>
          <p:nvPr>
            <p:ph type="body" idx="1"/>
          </p:nvPr>
        </p:nvSpPr>
        <p:spPr>
          <a:xfrm>
            <a:off x="1704108" y="1793304"/>
            <a:ext cx="5066562"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44" name="Google Shape;44;p6"/>
          <p:cNvSpPr txBox="1">
            <a:spLocks noGrp="1"/>
          </p:cNvSpPr>
          <p:nvPr>
            <p:ph type="body" idx="2"/>
          </p:nvPr>
        </p:nvSpPr>
        <p:spPr>
          <a:xfrm>
            <a:off x="6904544" y="1793304"/>
            <a:ext cx="5066562"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pl-PL"/>
              <a:t>Kliknij, aby edytować style wzorca tekstu</a:t>
            </a:r>
          </a:p>
        </p:txBody>
      </p:sp>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2C378-9570-9B45-A7B6-17E8E7B9C0DB}" type="datetimeFigureOut">
              <a:rPr lang="pl-PL" smtClean="0"/>
              <a:t>04.05.2020</a:t>
            </a:fld>
            <a:endParaRPr lang="pl-PL"/>
          </a:p>
        </p:txBody>
      </p:sp>
      <p:sp>
        <p:nvSpPr>
          <p:cNvPr id="46" name="Google Shape;4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47" name="Google Shape;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4BF3694-5071-A442-830A-B9197B79BBD3}" type="slidenum">
              <a:rPr lang="pl-PL" smtClean="0"/>
              <a:t>‹#›</a:t>
            </a:fld>
            <a:endParaRPr lang="pl-PL"/>
          </a:p>
        </p:txBody>
      </p:sp>
      <p:sp>
        <p:nvSpPr>
          <p:cNvPr id="12" name="Google Shape;23;p3"/>
          <p:cNvSpPr txBox="1">
            <a:spLocks noGrp="1"/>
          </p:cNvSpPr>
          <p:nvPr>
            <p:ph type="title"/>
          </p:nvPr>
        </p:nvSpPr>
        <p:spPr>
          <a:xfrm>
            <a:off x="1704108" y="441789"/>
            <a:ext cx="9092090" cy="124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dirty="0"/>
              <a:t>Kliknij, aby edytować styl</a:t>
            </a:r>
            <a:endParaRPr dirty="0"/>
          </a:p>
        </p:txBody>
      </p:sp>
      <p:grpSp>
        <p:nvGrpSpPr>
          <p:cNvPr id="17" name="Grupa 16">
            <a:extLst>
              <a:ext uri="{FF2B5EF4-FFF2-40B4-BE49-F238E27FC236}">
                <a16:creationId xmlns:a16="http://schemas.microsoft.com/office/drawing/2014/main" id="{3A7C9025-E31D-F948-80CB-0DBE556A1920}"/>
              </a:ext>
            </a:extLst>
          </p:cNvPr>
          <p:cNvGrpSpPr/>
          <p:nvPr userDrawn="1"/>
        </p:nvGrpSpPr>
        <p:grpSpPr>
          <a:xfrm>
            <a:off x="0" y="0"/>
            <a:ext cx="1955279" cy="6867728"/>
            <a:chOff x="0" y="0"/>
            <a:chExt cx="1955279" cy="6867728"/>
          </a:xfrm>
        </p:grpSpPr>
        <p:pic>
          <p:nvPicPr>
            <p:cNvPr id="18" name="Obraz 17">
              <a:extLst>
                <a:ext uri="{FF2B5EF4-FFF2-40B4-BE49-F238E27FC236}">
                  <a16:creationId xmlns:a16="http://schemas.microsoft.com/office/drawing/2014/main" id="{DC7AFEED-4C37-C64D-A677-0C1ACAD0FC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7" y="169856"/>
              <a:ext cx="1621401" cy="399374"/>
            </a:xfrm>
            <a:prstGeom prst="rect">
              <a:avLst/>
            </a:prstGeom>
          </p:spPr>
        </p:pic>
        <p:sp>
          <p:nvSpPr>
            <p:cNvPr id="19" name="pole tekstowe 18">
              <a:extLst>
                <a:ext uri="{FF2B5EF4-FFF2-40B4-BE49-F238E27FC236}">
                  <a16:creationId xmlns:a16="http://schemas.microsoft.com/office/drawing/2014/main" id="{20E7DA2D-8392-9949-AA8C-D49F5210686C}"/>
                </a:ext>
              </a:extLst>
            </p:cNvPr>
            <p:cNvSpPr txBox="1"/>
            <p:nvPr/>
          </p:nvSpPr>
          <p:spPr>
            <a:xfrm rot="16200000">
              <a:off x="-1579375" y="4632292"/>
              <a:ext cx="3805084" cy="646331"/>
            </a:xfrm>
            <a:prstGeom prst="rect">
              <a:avLst/>
            </a:prstGeom>
            <a:noFill/>
          </p:spPr>
          <p:txBody>
            <a:bodyPr wrap="square" rtlCol="0">
              <a:spAutoFit/>
            </a:bodyPr>
            <a:lstStyle/>
            <a:p>
              <a:r>
                <a:rPr lang="pl-PL" sz="3600" dirty="0">
                  <a:solidFill>
                    <a:schemeClr val="bg1"/>
                  </a:solidFill>
                  <a:effectLst>
                    <a:outerShdw blurRad="38100" dist="38100" dir="2700000" algn="tl">
                      <a:srgbClr val="000000">
                        <a:alpha val="43137"/>
                      </a:srgbClr>
                    </a:outerShdw>
                  </a:effectLst>
                </a:rPr>
                <a:t>klimada2.ios.gov.pl</a:t>
              </a:r>
            </a:p>
          </p:txBody>
        </p:sp>
        <p:sp>
          <p:nvSpPr>
            <p:cNvPr id="20" name="Prostokąt 4">
              <a:extLst>
                <a:ext uri="{FF2B5EF4-FFF2-40B4-BE49-F238E27FC236}">
                  <a16:creationId xmlns:a16="http://schemas.microsoft.com/office/drawing/2014/main" id="{E0613EDE-F259-7C47-9A39-C250596CCAEB}"/>
                </a:ext>
              </a:extLst>
            </p:cNvPr>
            <p:cNvSpPr/>
            <p:nvPr/>
          </p:nvSpPr>
          <p:spPr>
            <a:xfrm>
              <a:off x="0" y="0"/>
              <a:ext cx="1955279" cy="6867728"/>
            </a:xfrm>
            <a:custGeom>
              <a:avLst/>
              <a:gdLst>
                <a:gd name="connsiteX0" fmla="*/ 0 w 1955260"/>
                <a:gd name="connsiteY0" fmla="*/ 0 h 6858000"/>
                <a:gd name="connsiteX1" fmla="*/ 1955260 w 1955260"/>
                <a:gd name="connsiteY1" fmla="*/ 0 h 6858000"/>
                <a:gd name="connsiteX2" fmla="*/ 1955260 w 1955260"/>
                <a:gd name="connsiteY2" fmla="*/ 6858000 h 6858000"/>
                <a:gd name="connsiteX3" fmla="*/ 0 w 1955260"/>
                <a:gd name="connsiteY3" fmla="*/ 6858000 h 6858000"/>
                <a:gd name="connsiteX4" fmla="*/ 0 w 1955260"/>
                <a:gd name="connsiteY4" fmla="*/ 0 h 6858000"/>
                <a:gd name="connsiteX0" fmla="*/ 0 w 1955279"/>
                <a:gd name="connsiteY0" fmla="*/ 0 h 6858000"/>
                <a:gd name="connsiteX1" fmla="*/ 1955260 w 1955279"/>
                <a:gd name="connsiteY1" fmla="*/ 0 h 6858000"/>
                <a:gd name="connsiteX2" fmla="*/ 1566153 w 1955279"/>
                <a:gd name="connsiteY2" fmla="*/ 3287949 h 6858000"/>
                <a:gd name="connsiteX3" fmla="*/ 1955260 w 1955279"/>
                <a:gd name="connsiteY3" fmla="*/ 6858000 h 6858000"/>
                <a:gd name="connsiteX4" fmla="*/ 0 w 1955279"/>
                <a:gd name="connsiteY4" fmla="*/ 6858000 h 6858000"/>
                <a:gd name="connsiteX5" fmla="*/ 0 w 1955279"/>
                <a:gd name="connsiteY5" fmla="*/ 0 h 6858000"/>
                <a:gd name="connsiteX0" fmla="*/ 0 w 1955279"/>
                <a:gd name="connsiteY0" fmla="*/ 0 h 6867728"/>
                <a:gd name="connsiteX1" fmla="*/ 1955260 w 1955279"/>
                <a:gd name="connsiteY1" fmla="*/ 0 h 6867728"/>
                <a:gd name="connsiteX2" fmla="*/ 1566153 w 1955279"/>
                <a:gd name="connsiteY2" fmla="*/ 3287949 h 6867728"/>
                <a:gd name="connsiteX3" fmla="*/ 963038 w 1955279"/>
                <a:gd name="connsiteY3" fmla="*/ 6867728 h 6867728"/>
                <a:gd name="connsiteX4" fmla="*/ 0 w 1955279"/>
                <a:gd name="connsiteY4" fmla="*/ 6858000 h 6867728"/>
                <a:gd name="connsiteX5" fmla="*/ 0 w 1955279"/>
                <a:gd name="connsiteY5" fmla="*/ 0 h 6867728"/>
                <a:gd name="connsiteX0" fmla="*/ 0 w 1955270"/>
                <a:gd name="connsiteY0" fmla="*/ 0 h 6867728"/>
                <a:gd name="connsiteX1" fmla="*/ 1955260 w 1955270"/>
                <a:gd name="connsiteY1" fmla="*/ 0 h 6867728"/>
                <a:gd name="connsiteX2" fmla="*/ 1245140 w 1955270"/>
                <a:gd name="connsiteY2" fmla="*/ 2986391 h 6867728"/>
                <a:gd name="connsiteX3" fmla="*/ 963038 w 1955270"/>
                <a:gd name="connsiteY3" fmla="*/ 6867728 h 6867728"/>
                <a:gd name="connsiteX4" fmla="*/ 0 w 1955270"/>
                <a:gd name="connsiteY4" fmla="*/ 6858000 h 6867728"/>
                <a:gd name="connsiteX5" fmla="*/ 0 w 1955270"/>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 name="connsiteX0" fmla="*/ 0 w 1955279"/>
                <a:gd name="connsiteY0" fmla="*/ 0 h 6867728"/>
                <a:gd name="connsiteX1" fmla="*/ 1955260 w 1955279"/>
                <a:gd name="connsiteY1" fmla="*/ 0 h 6867728"/>
                <a:gd name="connsiteX2" fmla="*/ 1245140 w 1955279"/>
                <a:gd name="connsiteY2" fmla="*/ 2986391 h 6867728"/>
                <a:gd name="connsiteX3" fmla="*/ 963038 w 1955279"/>
                <a:gd name="connsiteY3" fmla="*/ 6867728 h 6867728"/>
                <a:gd name="connsiteX4" fmla="*/ 0 w 1955279"/>
                <a:gd name="connsiteY4" fmla="*/ 6858000 h 6867728"/>
                <a:gd name="connsiteX5" fmla="*/ 0 w 1955279"/>
                <a:gd name="connsiteY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279" h="6867728">
                  <a:moveTo>
                    <a:pt x="0" y="0"/>
                  </a:moveTo>
                  <a:lnTo>
                    <a:pt x="1955260" y="0"/>
                  </a:lnTo>
                  <a:cubicBezTo>
                    <a:pt x="1958502" y="667966"/>
                    <a:pt x="1553184" y="1579123"/>
                    <a:pt x="1245140" y="2986391"/>
                  </a:cubicBezTo>
                  <a:cubicBezTo>
                    <a:pt x="869004" y="4212076"/>
                    <a:pt x="1057072" y="5573949"/>
                    <a:pt x="963038" y="6867728"/>
                  </a:cubicBezTo>
                  <a:lnTo>
                    <a:pt x="0" y="6858000"/>
                  </a:lnTo>
                  <a:lnTo>
                    <a:pt x="0" y="0"/>
                  </a:lnTo>
                  <a:close/>
                </a:path>
              </a:pathLst>
            </a:custGeom>
            <a:solidFill>
              <a:srgbClr val="0069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11620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djęcie kopia 2">
    <p:spTree>
      <p:nvGrpSpPr>
        <p:cNvPr id="1" name=""/>
        <p:cNvGrpSpPr/>
        <p:nvPr/>
      </p:nvGrpSpPr>
      <p:grpSpPr>
        <a:xfrm>
          <a:off x="0" y="0"/>
          <a:ext cx="0" cy="0"/>
          <a:chOff x="0" y="0"/>
          <a:chExt cx="0" cy="0"/>
        </a:xfrm>
      </p:grpSpPr>
      <p:sp>
        <p:nvSpPr>
          <p:cNvPr id="55" name="Shape 55"/>
          <p:cNvSpPr/>
          <p:nvPr/>
        </p:nvSpPr>
        <p:spPr>
          <a:xfrm>
            <a:off x="673084" y="5261156"/>
            <a:ext cx="2803589" cy="11755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a:solidFill>
                  <a:srgbClr val="FFFFFF"/>
                </a:solidFill>
                <a:latin typeface="Lato Regular"/>
                <a:ea typeface="Lato Regular"/>
                <a:cs typeface="Lato Regular"/>
                <a:sym typeface="Lato Regular"/>
              </a:defRPr>
            </a:pPr>
            <a:r>
              <a:rPr sz="2953">
                <a:latin typeface="Lato Bold"/>
                <a:ea typeface="Lato Bold"/>
                <a:cs typeface="Lato Bold"/>
                <a:sym typeface="Lato Bold"/>
              </a:rPr>
              <a:t>Tytuł prezentacji</a:t>
            </a:r>
            <a:br>
              <a:rPr sz="1266">
                <a:latin typeface="Lato Bold"/>
                <a:ea typeface="Lato Bold"/>
                <a:cs typeface="Lato Bold"/>
                <a:sym typeface="Lato Bold"/>
              </a:rPr>
            </a:br>
            <a:r>
              <a:rPr sz="1406"/>
              <a:t>Dyrektor Instytutu</a:t>
            </a:r>
          </a:p>
          <a:p>
            <a:pPr algn="l">
              <a:defRPr sz="2000">
                <a:solidFill>
                  <a:srgbClr val="FFFFFF"/>
                </a:solidFill>
                <a:latin typeface="Lato Regular"/>
                <a:ea typeface="Lato Regular"/>
                <a:cs typeface="Lato Regular"/>
                <a:sym typeface="Lato Regular"/>
              </a:defRPr>
            </a:pPr>
            <a:r>
              <a:rPr sz="1406"/>
              <a:t>dr inż. Krystian Szczepański</a:t>
            </a:r>
          </a:p>
          <a:p>
            <a:pPr algn="l">
              <a:defRPr sz="2000">
                <a:solidFill>
                  <a:srgbClr val="FFFFFF"/>
                </a:solidFill>
                <a:latin typeface="Lato Regular"/>
                <a:ea typeface="Lato Regular"/>
                <a:cs typeface="Lato Regular"/>
                <a:sym typeface="Lato Regular"/>
              </a:defRPr>
            </a:pPr>
            <a:r>
              <a:rPr sz="1406"/>
              <a:t>11.02.2016</a:t>
            </a:r>
          </a:p>
        </p:txBody>
      </p:sp>
      <p:sp>
        <p:nvSpPr>
          <p:cNvPr id="56" name="Shape 56"/>
          <p:cNvSpPr/>
          <p:nvPr/>
        </p:nvSpPr>
        <p:spPr>
          <a:xfrm>
            <a:off x="470678" y="5261156"/>
            <a:ext cx="2803589" cy="11755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a:solidFill>
                  <a:srgbClr val="005F73"/>
                </a:solidFill>
                <a:latin typeface="Lato Regular"/>
                <a:ea typeface="Lato Regular"/>
                <a:cs typeface="Lato Regular"/>
                <a:sym typeface="Lato Regular"/>
              </a:defRPr>
            </a:pPr>
            <a:r>
              <a:rPr sz="2953">
                <a:latin typeface="Lato Bold"/>
                <a:ea typeface="Lato Bold"/>
                <a:cs typeface="Lato Bold"/>
                <a:sym typeface="Lato Bold"/>
              </a:rPr>
              <a:t>Tytuł prezentacji</a:t>
            </a:r>
            <a:br>
              <a:rPr sz="1266">
                <a:latin typeface="Lato Bold"/>
                <a:ea typeface="Lato Bold"/>
                <a:cs typeface="Lato Bold"/>
                <a:sym typeface="Lato Bold"/>
              </a:rPr>
            </a:br>
            <a:r>
              <a:rPr sz="1406"/>
              <a:t>Dyrektor Instytutu</a:t>
            </a:r>
          </a:p>
          <a:p>
            <a:pPr algn="l">
              <a:defRPr sz="2000">
                <a:solidFill>
                  <a:srgbClr val="005F73"/>
                </a:solidFill>
                <a:latin typeface="Lato Regular"/>
                <a:ea typeface="Lato Regular"/>
                <a:cs typeface="Lato Regular"/>
                <a:sym typeface="Lato Regular"/>
              </a:defRPr>
            </a:pPr>
            <a:r>
              <a:rPr sz="1406"/>
              <a:t>dr inż. Krystian Szczepański</a:t>
            </a:r>
          </a:p>
          <a:p>
            <a:pPr algn="l">
              <a:defRPr sz="2000">
                <a:solidFill>
                  <a:srgbClr val="005F73"/>
                </a:solidFill>
                <a:latin typeface="Lato Regular"/>
                <a:ea typeface="Lato Regular"/>
                <a:cs typeface="Lato Regular"/>
                <a:sym typeface="Lato Regular"/>
              </a:defRPr>
            </a:pPr>
            <a:r>
              <a:rPr sz="1406"/>
              <a:t>11.02.2016</a:t>
            </a:r>
          </a:p>
        </p:txBody>
      </p:sp>
      <p:pic>
        <p:nvPicPr>
          <p:cNvPr id="58"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sp>
        <p:nvSpPr>
          <p:cNvPr id="59" name="Shape 59"/>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970" y="626723"/>
            <a:ext cx="4080043" cy="4472698"/>
          </a:xfrm>
          <a:prstGeom prst="rect">
            <a:avLst/>
          </a:prstGeom>
        </p:spPr>
      </p:pic>
    </p:spTree>
    <p:extLst>
      <p:ext uri="{BB962C8B-B14F-4D97-AF65-F5344CB8AC3E}">
        <p14:creationId xmlns:p14="http://schemas.microsoft.com/office/powerpoint/2010/main" val="38115282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Zdjęcie kopia 4">
    <p:spTree>
      <p:nvGrpSpPr>
        <p:cNvPr id="1" name=""/>
        <p:cNvGrpSpPr/>
        <p:nvPr/>
      </p:nvGrpSpPr>
      <p:grpSpPr>
        <a:xfrm>
          <a:off x="0" y="0"/>
          <a:ext cx="0" cy="0"/>
          <a:chOff x="0" y="0"/>
          <a:chExt cx="0" cy="0"/>
        </a:xfrm>
      </p:grpSpPr>
      <p:sp>
        <p:nvSpPr>
          <p:cNvPr id="77" name="Shape 77"/>
          <p:cNvSpPr/>
          <p:nvPr/>
        </p:nvSpPr>
        <p:spPr>
          <a:xfrm>
            <a:off x="470678" y="5323664"/>
            <a:ext cx="3246081" cy="11755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a:solidFill>
                  <a:srgbClr val="005F73"/>
                </a:solidFill>
                <a:latin typeface="Lato Regular"/>
                <a:ea typeface="Lato Regular"/>
                <a:cs typeface="Lato Regular"/>
                <a:sym typeface="Lato Regular"/>
              </a:defRPr>
            </a:pPr>
            <a:r>
              <a:rPr sz="2953">
                <a:latin typeface="Lato Bold"/>
                <a:ea typeface="Lato Bold"/>
                <a:cs typeface="Lato Bold"/>
                <a:sym typeface="Lato Bold"/>
              </a:rPr>
              <a:t>Dziękuję za uwagę</a:t>
            </a:r>
            <a:br>
              <a:rPr sz="1266">
                <a:latin typeface="Lato Bold"/>
                <a:ea typeface="Lato Bold"/>
                <a:cs typeface="Lato Bold"/>
                <a:sym typeface="Lato Bold"/>
              </a:rPr>
            </a:br>
            <a:r>
              <a:rPr sz="1406"/>
              <a:t>Dyrektor Instytutu</a:t>
            </a:r>
          </a:p>
          <a:p>
            <a:pPr algn="l">
              <a:defRPr sz="2000">
                <a:solidFill>
                  <a:srgbClr val="005F73"/>
                </a:solidFill>
                <a:latin typeface="Lato Regular"/>
                <a:ea typeface="Lato Regular"/>
                <a:cs typeface="Lato Regular"/>
                <a:sym typeface="Lato Regular"/>
              </a:defRPr>
            </a:pPr>
            <a:r>
              <a:rPr sz="1406"/>
              <a:t>dr inż. Krystian Szczepański</a:t>
            </a:r>
          </a:p>
          <a:p>
            <a:pPr algn="l">
              <a:defRPr sz="2000">
                <a:solidFill>
                  <a:srgbClr val="005F73"/>
                </a:solidFill>
                <a:latin typeface="Lato Regular"/>
                <a:ea typeface="Lato Regular"/>
                <a:cs typeface="Lato Regular"/>
                <a:sym typeface="Lato Regular"/>
              </a:defRPr>
            </a:pPr>
            <a:r>
              <a:rPr sz="1406"/>
              <a:t>11.02.2016</a:t>
            </a:r>
          </a:p>
        </p:txBody>
      </p:sp>
      <p:pic>
        <p:nvPicPr>
          <p:cNvPr id="79"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sp>
        <p:nvSpPr>
          <p:cNvPr id="80" name="Shape 80"/>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970" y="626723"/>
            <a:ext cx="4080043" cy="4472698"/>
          </a:xfrm>
          <a:prstGeom prst="rect">
            <a:avLst/>
          </a:prstGeom>
        </p:spPr>
      </p:pic>
    </p:spTree>
    <p:extLst>
      <p:ext uri="{BB962C8B-B14F-4D97-AF65-F5344CB8AC3E}">
        <p14:creationId xmlns:p14="http://schemas.microsoft.com/office/powerpoint/2010/main" val="182619171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Zdjęcie kopia 3">
    <p:spTree>
      <p:nvGrpSpPr>
        <p:cNvPr id="1" name=""/>
        <p:cNvGrpSpPr/>
        <p:nvPr/>
      </p:nvGrpSpPr>
      <p:grpSpPr>
        <a:xfrm>
          <a:off x="0" y="0"/>
          <a:ext cx="0" cy="0"/>
          <a:chOff x="0" y="0"/>
          <a:chExt cx="0" cy="0"/>
        </a:xfrm>
      </p:grpSpPr>
      <p:sp>
        <p:nvSpPr>
          <p:cNvPr id="87" name="Shape 87"/>
          <p:cNvSpPr/>
          <p:nvPr/>
        </p:nvSpPr>
        <p:spPr>
          <a:xfrm>
            <a:off x="-12688" y="-5833"/>
            <a:ext cx="12217376" cy="6869665"/>
          </a:xfrm>
          <a:prstGeom prst="rect">
            <a:avLst/>
          </a:prstGeom>
          <a:solidFill>
            <a:srgbClr val="005F73"/>
          </a:solidFill>
          <a:ln w="12700">
            <a:miter lim="400000"/>
          </a:ln>
        </p:spPr>
        <p:txBody>
          <a:bodyPr lIns="35719" tIns="35719" rIns="35719" bIns="35719" anchor="ctr"/>
          <a:lstStyle/>
          <a:p>
            <a:pPr>
              <a:defRPr sz="2400"/>
            </a:pPr>
            <a:endParaRPr sz="1687"/>
          </a:p>
        </p:txBody>
      </p:sp>
      <p:sp>
        <p:nvSpPr>
          <p:cNvPr id="88" name="Shape 88"/>
          <p:cNvSpPr/>
          <p:nvPr/>
        </p:nvSpPr>
        <p:spPr>
          <a:xfrm>
            <a:off x="494490" y="5305805"/>
            <a:ext cx="3246081" cy="117557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a:solidFill>
                  <a:srgbClr val="FFFFFF"/>
                </a:solidFill>
                <a:latin typeface="Lato Regular"/>
                <a:ea typeface="Lato Regular"/>
                <a:cs typeface="Lato Regular"/>
                <a:sym typeface="Lato Regular"/>
              </a:defRPr>
            </a:pPr>
            <a:r>
              <a:rPr sz="2953">
                <a:latin typeface="Lato Bold"/>
                <a:ea typeface="Lato Bold"/>
                <a:cs typeface="Lato Bold"/>
                <a:sym typeface="Lato Bold"/>
              </a:rPr>
              <a:t>Dziękuję za uwagę</a:t>
            </a:r>
            <a:br>
              <a:rPr sz="1266">
                <a:latin typeface="Lato Bold"/>
                <a:ea typeface="Lato Bold"/>
                <a:cs typeface="Lato Bold"/>
                <a:sym typeface="Lato Bold"/>
              </a:rPr>
            </a:br>
            <a:r>
              <a:rPr sz="1406"/>
              <a:t>Dyrektor Instytutu</a:t>
            </a:r>
          </a:p>
          <a:p>
            <a:pPr algn="l">
              <a:defRPr sz="2000">
                <a:solidFill>
                  <a:srgbClr val="FFFFFF"/>
                </a:solidFill>
                <a:latin typeface="Lato Regular"/>
                <a:ea typeface="Lato Regular"/>
                <a:cs typeface="Lato Regular"/>
                <a:sym typeface="Lato Regular"/>
              </a:defRPr>
            </a:pPr>
            <a:r>
              <a:rPr sz="1406"/>
              <a:t>dr inż. Krystian Szczepański</a:t>
            </a:r>
          </a:p>
          <a:p>
            <a:pPr algn="l">
              <a:defRPr sz="2000">
                <a:solidFill>
                  <a:srgbClr val="FFFFFF"/>
                </a:solidFill>
                <a:latin typeface="Lato Regular"/>
                <a:ea typeface="Lato Regular"/>
                <a:cs typeface="Lato Regular"/>
                <a:sym typeface="Lato Regular"/>
              </a:defRPr>
            </a:pPr>
            <a:r>
              <a:rPr sz="1406"/>
              <a:t>11.02.2016</a:t>
            </a:r>
          </a:p>
        </p:txBody>
      </p:sp>
      <p:pic>
        <p:nvPicPr>
          <p:cNvPr id="90"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sp>
        <p:nvSpPr>
          <p:cNvPr id="91" name="Shape 91"/>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482" y="508916"/>
            <a:ext cx="3219035" cy="3528828"/>
          </a:xfrm>
          <a:prstGeom prst="rect">
            <a:avLst/>
          </a:prstGeom>
        </p:spPr>
      </p:pic>
    </p:spTree>
    <p:extLst>
      <p:ext uri="{BB962C8B-B14F-4D97-AF65-F5344CB8AC3E}">
        <p14:creationId xmlns:p14="http://schemas.microsoft.com/office/powerpoint/2010/main" val="128423879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usty">
    <p:spTree>
      <p:nvGrpSpPr>
        <p:cNvPr id="1" name=""/>
        <p:cNvGrpSpPr/>
        <p:nvPr/>
      </p:nvGrpSpPr>
      <p:grpSpPr>
        <a:xfrm>
          <a:off x="0" y="0"/>
          <a:ext cx="0" cy="0"/>
          <a:chOff x="0" y="0"/>
          <a:chExt cx="0" cy="0"/>
        </a:xfrm>
      </p:grpSpPr>
      <p:pic>
        <p:nvPicPr>
          <p:cNvPr id="100"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pic>
        <p:nvPicPr>
          <p:cNvPr id="101" name="ziemia.pdf"/>
          <p:cNvPicPr>
            <a:picLocks noChangeAspect="1"/>
          </p:cNvPicPr>
          <p:nvPr/>
        </p:nvPicPr>
        <p:blipFill>
          <a:blip r:embed="rId3"/>
          <a:srcRect l="48779" b="47478"/>
          <a:stretch>
            <a:fillRect/>
          </a:stretch>
        </p:blipFill>
        <p:spPr>
          <a:xfrm>
            <a:off x="-69306" y="5921792"/>
            <a:ext cx="1363631" cy="936207"/>
          </a:xfrm>
          <a:prstGeom prst="rect">
            <a:avLst/>
          </a:prstGeom>
          <a:ln w="12700">
            <a:miter lim="400000"/>
          </a:ln>
        </p:spPr>
      </p:pic>
      <p:sp>
        <p:nvSpPr>
          <p:cNvPr id="102" name="Shape 102"/>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spTree>
    <p:extLst>
      <p:ext uri="{BB962C8B-B14F-4D97-AF65-F5344CB8AC3E}">
        <p14:creationId xmlns:p14="http://schemas.microsoft.com/office/powerpoint/2010/main" val="17099176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sty kopia">
    <p:spTree>
      <p:nvGrpSpPr>
        <p:cNvPr id="1" name=""/>
        <p:cNvGrpSpPr/>
        <p:nvPr/>
      </p:nvGrpSpPr>
      <p:grpSpPr>
        <a:xfrm>
          <a:off x="0" y="0"/>
          <a:ext cx="0" cy="0"/>
          <a:chOff x="0" y="0"/>
          <a:chExt cx="0" cy="0"/>
        </a:xfrm>
      </p:grpSpPr>
      <p:pic>
        <p:nvPicPr>
          <p:cNvPr id="122" name="paek.pdf"/>
          <p:cNvPicPr>
            <a:picLocks noChangeAspect="1"/>
          </p:cNvPicPr>
          <p:nvPr/>
        </p:nvPicPr>
        <p:blipFill>
          <a:blip r:embed="rId2"/>
          <a:stretch>
            <a:fillRect/>
          </a:stretch>
        </p:blipFill>
        <p:spPr>
          <a:xfrm>
            <a:off x="11921542" y="4881267"/>
            <a:ext cx="276226" cy="1658963"/>
          </a:xfrm>
          <a:prstGeom prst="rect">
            <a:avLst/>
          </a:prstGeom>
          <a:ln w="12700">
            <a:miter lim="400000"/>
          </a:ln>
        </p:spPr>
      </p:pic>
      <p:pic>
        <p:nvPicPr>
          <p:cNvPr id="123" name="ziemia.pdf"/>
          <p:cNvPicPr>
            <a:picLocks noChangeAspect="1"/>
          </p:cNvPicPr>
          <p:nvPr/>
        </p:nvPicPr>
        <p:blipFill>
          <a:blip r:embed="rId3"/>
          <a:srcRect b="47478"/>
          <a:stretch>
            <a:fillRect/>
          </a:stretch>
        </p:blipFill>
        <p:spPr>
          <a:xfrm>
            <a:off x="1552438" y="4014819"/>
            <a:ext cx="8085111" cy="2843181"/>
          </a:xfrm>
          <a:prstGeom prst="rect">
            <a:avLst/>
          </a:prstGeom>
          <a:ln w="12700">
            <a:miter lim="400000"/>
          </a:ln>
        </p:spPr>
      </p:pic>
      <p:sp>
        <p:nvSpPr>
          <p:cNvPr id="124" name="Shape 124"/>
          <p:cNvSpPr>
            <a:spLocks noGrp="1"/>
          </p:cNvSpPr>
          <p:nvPr>
            <p:ph type="sldNum" sz="quarter" idx="2"/>
          </p:nvPr>
        </p:nvSpPr>
        <p:spPr>
          <a:prstGeom prst="rect">
            <a:avLst/>
          </a:prstGeom>
        </p:spPr>
        <p:txBody>
          <a:bodyPr/>
          <a:lstStyle/>
          <a:p>
            <a:fld id="{86CB4B4D-7CA3-9044-876B-883B54F8677D}" type="slidenum">
              <a:rPr lang="pl-PL" smtClean="0"/>
              <a:t>‹#›</a:t>
            </a:fld>
            <a:endParaRPr lang="pl-PL"/>
          </a:p>
        </p:txBody>
      </p:sp>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0174" y="122477"/>
            <a:ext cx="2316867" cy="686941"/>
          </a:xfrm>
          <a:prstGeom prst="rect">
            <a:avLst/>
          </a:prstGeom>
          <a:solidFill>
            <a:srgbClr val="FFFFFF"/>
          </a:solidFill>
        </p:spPr>
      </p:pic>
    </p:spTree>
    <p:extLst>
      <p:ext uri="{BB962C8B-B14F-4D97-AF65-F5344CB8AC3E}">
        <p14:creationId xmlns:p14="http://schemas.microsoft.com/office/powerpoint/2010/main" val="18529880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613043"/>
            <a:ext cx="9144000" cy="189692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pl-PL"/>
              <a:t>Kliknij, aby edytować styl</a:t>
            </a:r>
            <a:endParaRPr dirty="0"/>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pl-PL"/>
              <a:t>Kliknij, aby edytować styl wzorca podtytułu</a:t>
            </a:r>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6A2AF4C-1C5B-F948-A539-885ACE51A3FE}" type="datetimeFigureOut">
              <a:rPr lang="pl-PL" smtClean="0"/>
              <a:t>04.05.2020</a:t>
            </a:fld>
            <a:endParaRPr lang="pl-PL"/>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pl-PL"/>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C44816-7D8B-2B49-89DC-33A519C16A13}" type="slidenum">
              <a:rPr lang="pl-PL" smtClean="0"/>
              <a:t>‹#›</a:t>
            </a:fld>
            <a:endParaRPr lang="pl-PL"/>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10" y="291608"/>
            <a:ext cx="3738980" cy="1108592"/>
          </a:xfrm>
          <a:prstGeom prst="rect">
            <a:avLst/>
          </a:prstGeom>
          <a:solidFill>
            <a:srgbClr val="FFFFFF"/>
          </a:solidFill>
        </p:spPr>
      </p:pic>
    </p:spTree>
    <p:extLst>
      <p:ext uri="{BB962C8B-B14F-4D97-AF65-F5344CB8AC3E}">
        <p14:creationId xmlns:p14="http://schemas.microsoft.com/office/powerpoint/2010/main" val="84006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aek.pdf"/>
          <p:cNvPicPr>
            <a:picLocks noChangeAspect="1"/>
          </p:cNvPicPr>
          <p:nvPr/>
        </p:nvPicPr>
        <p:blipFill>
          <a:blip r:embed="rId15"/>
          <a:stretch>
            <a:fillRect/>
          </a:stretch>
        </p:blipFill>
        <p:spPr>
          <a:xfrm>
            <a:off x="11921542" y="4881267"/>
            <a:ext cx="276226" cy="1658963"/>
          </a:xfrm>
          <a:prstGeom prst="rect">
            <a:avLst/>
          </a:prstGeom>
          <a:ln w="12700">
            <a:miter lim="400000"/>
          </a:ln>
        </p:spPr>
      </p:pic>
      <p:sp>
        <p:nvSpPr>
          <p:cNvPr id="4" name="Shape 4"/>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err="1"/>
              <a:t>Tekst</a:t>
            </a:r>
            <a:r>
              <a:rPr dirty="0"/>
              <a:t> </a:t>
            </a:r>
            <a:r>
              <a:rPr dirty="0" err="1"/>
              <a:t>tytułowy</a:t>
            </a:r>
            <a:endParaRPr dirty="0"/>
          </a:p>
        </p:txBody>
      </p:sp>
      <p:sp>
        <p:nvSpPr>
          <p:cNvPr id="5" name="Shape 5"/>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err="1"/>
              <a:t>Treść</a:t>
            </a:r>
            <a:r>
              <a:rPr dirty="0"/>
              <a:t> - </a:t>
            </a:r>
            <a:r>
              <a:rPr dirty="0" err="1"/>
              <a:t>poziom</a:t>
            </a:r>
            <a:r>
              <a:rPr dirty="0"/>
              <a:t> 1</a:t>
            </a:r>
          </a:p>
          <a:p>
            <a:pPr lvl="1"/>
            <a:r>
              <a:rPr dirty="0" err="1"/>
              <a:t>Treść</a:t>
            </a:r>
            <a:r>
              <a:rPr dirty="0"/>
              <a:t> - </a:t>
            </a:r>
            <a:r>
              <a:rPr dirty="0" err="1"/>
              <a:t>poziom</a:t>
            </a:r>
            <a:r>
              <a:rPr dirty="0"/>
              <a:t> 2</a:t>
            </a:r>
          </a:p>
          <a:p>
            <a:pPr lvl="2"/>
            <a:r>
              <a:rPr dirty="0" err="1"/>
              <a:t>Treść</a:t>
            </a:r>
            <a:r>
              <a:rPr dirty="0"/>
              <a:t> - </a:t>
            </a:r>
            <a:r>
              <a:rPr dirty="0" err="1"/>
              <a:t>poziom</a:t>
            </a:r>
            <a:r>
              <a:rPr dirty="0"/>
              <a:t> 3</a:t>
            </a:r>
          </a:p>
          <a:p>
            <a:pPr lvl="3"/>
            <a:r>
              <a:rPr dirty="0" err="1"/>
              <a:t>Treść</a:t>
            </a:r>
            <a:r>
              <a:rPr dirty="0"/>
              <a:t> - </a:t>
            </a:r>
            <a:r>
              <a:rPr dirty="0" err="1"/>
              <a:t>poziom</a:t>
            </a:r>
            <a:r>
              <a:rPr dirty="0"/>
              <a:t> 4</a:t>
            </a:r>
          </a:p>
          <a:p>
            <a:pPr lvl="4"/>
            <a:r>
              <a:rPr dirty="0" err="1"/>
              <a:t>Treść</a:t>
            </a:r>
            <a:r>
              <a:rPr dirty="0"/>
              <a:t> - </a:t>
            </a:r>
            <a:r>
              <a:rPr dirty="0" err="1"/>
              <a:t>poziom</a:t>
            </a:r>
            <a:r>
              <a:rPr dirty="0"/>
              <a:t> 5</a:t>
            </a:r>
          </a:p>
        </p:txBody>
      </p:sp>
      <p:sp>
        <p:nvSpPr>
          <p:cNvPr id="6" name="Shape 6"/>
          <p:cNvSpPr>
            <a:spLocks noGrp="1"/>
          </p:cNvSpPr>
          <p:nvPr>
            <p:ph type="sldNum" sz="quarter" idx="2"/>
          </p:nvPr>
        </p:nvSpPr>
        <p:spPr>
          <a:xfrm>
            <a:off x="5917310" y="6505277"/>
            <a:ext cx="30136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rPr lang="pl-PL" smtClean="0"/>
              <a:t>‹#›</a:t>
            </a:fld>
            <a:endParaRPr lang="pl-PL"/>
          </a:p>
        </p:txBody>
      </p:sp>
    </p:spTree>
    <p:extLst>
      <p:ext uri="{BB962C8B-B14F-4D97-AF65-F5344CB8AC3E}">
        <p14:creationId xmlns:p14="http://schemas.microsoft.com/office/powerpoint/2010/main" val="195691462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ransition spd="med"/>
  <p:txStyles>
    <p:titleStyle>
      <a:lvl1pPr marL="0" marR="0" indent="0" algn="ctr" defTabSz="410751" rtl="0" eaLnBrk="1" latinLnBrk="0" hangingPunct="1">
        <a:lnSpc>
          <a:spcPct val="100000"/>
        </a:lnSpc>
        <a:spcBef>
          <a:spcPts val="0"/>
        </a:spcBef>
        <a:spcAft>
          <a:spcPts val="0"/>
        </a:spcAft>
        <a:buClrTx/>
        <a:buSzTx/>
        <a:buFontTx/>
        <a:buNone/>
        <a:tabLst/>
        <a:defRPr sz="5625" b="1" i="0" u="none" strike="noStrike" cap="none" spc="0" baseline="0">
          <a:ln>
            <a:noFill/>
          </a:ln>
          <a:solidFill>
            <a:srgbClr val="005F73"/>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936DB80-2933-0E41-9C01-97C5A25A8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F45BEAF0-1C2A-B246-A8E7-91CA243E4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4F83F4-7570-9140-A21F-39AA9279F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B36AD-4F2A-3241-B5EE-F79294376CB4}" type="datetimeFigureOut">
              <a:rPr lang="pl-PL" smtClean="0"/>
              <a:t>04.05.2020</a:t>
            </a:fld>
            <a:endParaRPr lang="pl-PL"/>
          </a:p>
        </p:txBody>
      </p:sp>
      <p:sp>
        <p:nvSpPr>
          <p:cNvPr id="5" name="Symbol zastępczy stopki 4">
            <a:extLst>
              <a:ext uri="{FF2B5EF4-FFF2-40B4-BE49-F238E27FC236}">
                <a16:creationId xmlns:a16="http://schemas.microsoft.com/office/drawing/2014/main" id="{96E93356-D94C-8A4B-B41B-36032197B9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A0EF2C9-2D5A-524B-BD5C-ED86B72A8B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9C4CF-C749-3748-93F5-539168A57891}" type="slidenum">
              <a:rPr lang="pl-PL" smtClean="0"/>
              <a:t>‹#›</a:t>
            </a:fld>
            <a:endParaRPr lang="pl-PL"/>
          </a:p>
        </p:txBody>
      </p:sp>
    </p:spTree>
    <p:extLst>
      <p:ext uri="{BB962C8B-B14F-4D97-AF65-F5344CB8AC3E}">
        <p14:creationId xmlns:p14="http://schemas.microsoft.com/office/powerpoint/2010/main" val="19264532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AE170-8617-4C57-B381-37BCF3AB6FBF}" type="datetimeFigureOut">
              <a:rPr lang="pl-PL" smtClean="0"/>
              <a:pPr/>
              <a:t>04.05.2020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pl-PL" smtClean="0"/>
              <a:t>‹#›</a:t>
            </a:fld>
            <a:endParaRPr lang="pl-PL"/>
          </a:p>
        </p:txBody>
      </p:sp>
    </p:spTree>
    <p:extLst>
      <p:ext uri="{BB962C8B-B14F-4D97-AF65-F5344CB8AC3E}">
        <p14:creationId xmlns:p14="http://schemas.microsoft.com/office/powerpoint/2010/main" val="408757404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tiff"/></Relationships>
</file>

<file path=ppt/slides/_rels/slide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5000" contrast="39000"/>
                    </a14:imgEffect>
                  </a14:imgLayer>
                </a14:imgProps>
              </a:ext>
              <a:ext uri="{28A0092B-C50C-407E-A947-70E740481C1C}">
                <a14:useLocalDpi xmlns:a14="http://schemas.microsoft.com/office/drawing/2010/main" val="0"/>
              </a:ext>
            </a:extLst>
          </a:blip>
          <a:stretch>
            <a:fillRect/>
          </a:stretch>
        </p:blipFill>
        <p:spPr>
          <a:xfrm>
            <a:off x="2027104" y="0"/>
            <a:ext cx="10164896" cy="6858000"/>
          </a:xfrm>
          <a:prstGeom prst="rect">
            <a:avLst/>
          </a:prstGeom>
          <a:solidFill>
            <a:srgbClr val="005F73">
              <a:alpha val="29000"/>
            </a:srgbClr>
          </a:solidFill>
        </p:spPr>
      </p:pic>
      <p:sp>
        <p:nvSpPr>
          <p:cNvPr id="19" name="Prostokąt 18"/>
          <p:cNvSpPr/>
          <p:nvPr/>
        </p:nvSpPr>
        <p:spPr>
          <a:xfrm>
            <a:off x="-36671" y="0"/>
            <a:ext cx="3365498" cy="6858000"/>
          </a:xfrm>
          <a:prstGeom prst="rect">
            <a:avLst/>
          </a:prstGeom>
          <a:solidFill>
            <a:srgbClr val="005F73"/>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9927D42-679B-5B43-82D7-FB042B6A73C5}"/>
              </a:ext>
            </a:extLst>
          </p:cNvPr>
          <p:cNvSpPr>
            <a:spLocks noGrp="1"/>
          </p:cNvSpPr>
          <p:nvPr>
            <p:ph type="ctrTitle"/>
          </p:nvPr>
        </p:nvSpPr>
        <p:spPr>
          <a:xfrm>
            <a:off x="3595955" y="2681565"/>
            <a:ext cx="8356558" cy="1740065"/>
          </a:xfrm>
        </p:spPr>
        <p:txBody>
          <a:bodyPr>
            <a:noAutofit/>
          </a:bodyPr>
          <a:lstStyle/>
          <a:p>
            <a:r>
              <a:rPr lang="en-GB" sz="3600" b="1" noProof="0" dirty="0">
                <a:solidFill>
                  <a:schemeClr val="bg1"/>
                </a:solidFill>
                <a:effectLst>
                  <a:outerShdw blurRad="38100" dist="38100" dir="2700000" algn="tl">
                    <a:srgbClr val="000000">
                      <a:alpha val="43137"/>
                    </a:srgbClr>
                  </a:outerShdw>
                </a:effectLst>
              </a:rPr>
              <a:t>Temperature and precipitation projections </a:t>
            </a:r>
            <a:br>
              <a:rPr lang="en-GB" sz="3600" b="1" noProof="0" dirty="0">
                <a:solidFill>
                  <a:schemeClr val="bg1"/>
                </a:solidFill>
                <a:effectLst>
                  <a:outerShdw blurRad="38100" dist="38100" dir="2700000" algn="tl">
                    <a:srgbClr val="000000">
                      <a:alpha val="43137"/>
                    </a:srgbClr>
                  </a:outerShdw>
                </a:effectLst>
              </a:rPr>
            </a:br>
            <a:r>
              <a:rPr lang="en-GB" sz="3600" b="1" noProof="0" dirty="0">
                <a:solidFill>
                  <a:schemeClr val="bg1"/>
                </a:solidFill>
                <a:effectLst>
                  <a:outerShdw blurRad="38100" dist="38100" dir="2700000" algn="tl">
                    <a:srgbClr val="000000">
                      <a:alpha val="43137"/>
                    </a:srgbClr>
                  </a:outerShdw>
                </a:effectLst>
              </a:rPr>
              <a:t>for Poland based on downscaled </a:t>
            </a:r>
            <a:br>
              <a:rPr lang="en-GB" sz="3600" b="1" noProof="0" dirty="0">
                <a:solidFill>
                  <a:schemeClr val="bg1"/>
                </a:solidFill>
                <a:effectLst>
                  <a:outerShdw blurRad="38100" dist="38100" dir="2700000" algn="tl">
                    <a:srgbClr val="000000">
                      <a:alpha val="43137"/>
                    </a:srgbClr>
                  </a:outerShdw>
                </a:effectLst>
              </a:rPr>
            </a:br>
            <a:r>
              <a:rPr lang="en-GB" sz="3600" b="1" noProof="0" dirty="0" err="1">
                <a:solidFill>
                  <a:schemeClr val="bg1"/>
                </a:solidFill>
                <a:effectLst>
                  <a:outerShdw blurRad="38100" dist="38100" dir="2700000" algn="tl">
                    <a:srgbClr val="000000">
                      <a:alpha val="43137"/>
                    </a:srgbClr>
                  </a:outerShdw>
                </a:effectLst>
              </a:rPr>
              <a:t>EuroCORDEX</a:t>
            </a:r>
            <a:r>
              <a:rPr lang="en-GB" sz="3600" b="1" noProof="0" dirty="0">
                <a:solidFill>
                  <a:schemeClr val="bg1"/>
                </a:solidFill>
                <a:effectLst>
                  <a:outerShdw blurRad="38100" dist="38100" dir="2700000" algn="tl">
                    <a:srgbClr val="000000">
                      <a:alpha val="43137"/>
                    </a:srgbClr>
                  </a:outerShdw>
                </a:effectLst>
              </a:rPr>
              <a:t> ensemble</a:t>
            </a:r>
            <a:endParaRPr lang="en-GB" sz="3600" noProof="0" dirty="0">
              <a:solidFill>
                <a:schemeClr val="bg1"/>
              </a:solidFill>
              <a:effectLst>
                <a:outerShdw blurRad="38100" dist="38100" dir="2700000" algn="tl">
                  <a:srgbClr val="000000">
                    <a:alpha val="43137"/>
                  </a:srgbClr>
                </a:outerShdw>
              </a:effectLst>
            </a:endParaRPr>
          </a:p>
        </p:txBody>
      </p:sp>
      <p:pic>
        <p:nvPicPr>
          <p:cNvPr id="15" name="Obraz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655" y="379451"/>
            <a:ext cx="3574104" cy="880549"/>
          </a:xfrm>
          <a:prstGeom prst="rect">
            <a:avLst/>
          </a:prstGeom>
        </p:spPr>
      </p:pic>
      <p:sp>
        <p:nvSpPr>
          <p:cNvPr id="5" name="Prostokąt 4"/>
          <p:cNvSpPr/>
          <p:nvPr/>
        </p:nvSpPr>
        <p:spPr>
          <a:xfrm>
            <a:off x="3328826" y="5951764"/>
            <a:ext cx="8863173" cy="90623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l-PL"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6" name="Obraz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256" y="6157907"/>
            <a:ext cx="7692364" cy="502724"/>
          </a:xfrm>
          <a:prstGeom prst="rect">
            <a:avLst/>
          </a:prstGeom>
        </p:spPr>
      </p:pic>
      <p:sp>
        <p:nvSpPr>
          <p:cNvPr id="3" name="Podtytuł 2">
            <a:extLst>
              <a:ext uri="{FF2B5EF4-FFF2-40B4-BE49-F238E27FC236}">
                <a16:creationId xmlns:a16="http://schemas.microsoft.com/office/drawing/2014/main" id="{47FB08FE-6811-1D43-B47E-B5E1F1C749F7}"/>
              </a:ext>
            </a:extLst>
          </p:cNvPr>
          <p:cNvSpPr>
            <a:spLocks noGrp="1"/>
          </p:cNvSpPr>
          <p:nvPr>
            <p:ph type="subTitle" idx="1"/>
          </p:nvPr>
        </p:nvSpPr>
        <p:spPr>
          <a:xfrm>
            <a:off x="-36671" y="1741961"/>
            <a:ext cx="3328826" cy="4898571"/>
          </a:xfrm>
        </p:spPr>
        <p:txBody>
          <a:bodyPr>
            <a:noAutofit/>
          </a:bodyPr>
          <a:lstStyle/>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Joanna </a:t>
            </a:r>
            <a:r>
              <a:rPr lang="en-GB" sz="2000" noProof="0" dirty="0" err="1">
                <a:solidFill>
                  <a:schemeClr val="bg1"/>
                </a:solidFill>
                <a:effectLst>
                  <a:outerShdw blurRad="38100" dist="38100" dir="2700000" algn="tl">
                    <a:srgbClr val="000000">
                      <a:alpha val="70000"/>
                    </a:srgbClr>
                  </a:outerShdw>
                </a:effectLst>
              </a:rPr>
              <a:t>Struzewska</a:t>
            </a:r>
            <a:r>
              <a:rPr lang="en-GB" sz="2000" noProof="0" dirty="0">
                <a:solidFill>
                  <a:schemeClr val="bg1"/>
                </a:solidFill>
                <a:effectLst>
                  <a:outerShdw blurRad="38100" dist="38100" dir="2700000" algn="tl">
                    <a:srgbClr val="000000">
                      <a:alpha val="70000"/>
                    </a:srgbClr>
                  </a:outerShdw>
                </a:effectLst>
              </a:rPr>
              <a:t> </a:t>
            </a: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Maciej </a:t>
            </a:r>
            <a:r>
              <a:rPr lang="en-GB" sz="2000" noProof="0" dirty="0" err="1">
                <a:solidFill>
                  <a:schemeClr val="bg1"/>
                </a:solidFill>
                <a:effectLst>
                  <a:outerShdw blurRad="38100" dist="38100" dir="2700000" algn="tl">
                    <a:srgbClr val="000000">
                      <a:alpha val="70000"/>
                    </a:srgbClr>
                  </a:outerShdw>
                </a:effectLst>
              </a:rPr>
              <a:t>Jefimow</a:t>
            </a:r>
            <a:endParaRPr lang="en-GB" sz="2000" noProof="0" dirty="0">
              <a:solidFill>
                <a:schemeClr val="bg1"/>
              </a:solidFill>
              <a:effectLst>
                <a:outerShdw blurRad="38100" dist="38100" dir="2700000" algn="tl">
                  <a:srgbClr val="000000">
                    <a:alpha val="70000"/>
                  </a:srgbClr>
                </a:outerShdw>
              </a:effectLst>
            </a:endParaRP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Paulina </a:t>
            </a:r>
            <a:r>
              <a:rPr lang="en-GB" sz="2000" noProof="0" dirty="0" err="1">
                <a:solidFill>
                  <a:schemeClr val="bg1"/>
                </a:solidFill>
                <a:effectLst>
                  <a:outerShdw blurRad="38100" dist="38100" dir="2700000" algn="tl">
                    <a:srgbClr val="000000">
                      <a:alpha val="70000"/>
                    </a:srgbClr>
                  </a:outerShdw>
                </a:effectLst>
              </a:rPr>
              <a:t>Jagiełło</a:t>
            </a:r>
            <a:r>
              <a:rPr lang="en-GB" sz="2000" noProof="0" dirty="0">
                <a:solidFill>
                  <a:schemeClr val="bg1"/>
                </a:solidFill>
                <a:effectLst>
                  <a:outerShdw blurRad="38100" dist="38100" dir="2700000" algn="tl">
                    <a:srgbClr val="000000">
                      <a:alpha val="70000"/>
                    </a:srgbClr>
                  </a:outerShdw>
                </a:effectLst>
              </a:rPr>
              <a:t> </a:t>
            </a: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Maria </a:t>
            </a:r>
            <a:r>
              <a:rPr lang="en-GB" sz="2000" noProof="0" dirty="0" err="1">
                <a:solidFill>
                  <a:schemeClr val="bg1"/>
                </a:solidFill>
                <a:effectLst>
                  <a:outerShdw blurRad="38100" dist="38100" dir="2700000" algn="tl">
                    <a:srgbClr val="000000">
                      <a:alpha val="70000"/>
                    </a:srgbClr>
                  </a:outerShdw>
                </a:effectLst>
              </a:rPr>
              <a:t>Kłeczek</a:t>
            </a:r>
            <a:endParaRPr lang="en-GB" sz="2000" noProof="0" dirty="0">
              <a:solidFill>
                <a:schemeClr val="bg1"/>
              </a:solidFill>
              <a:effectLst>
                <a:outerShdw blurRad="38100" dist="38100" dir="2700000" algn="tl">
                  <a:srgbClr val="000000">
                    <a:alpha val="70000"/>
                  </a:srgbClr>
                </a:outerShdw>
              </a:effectLst>
            </a:endParaRP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Anahita </a:t>
            </a:r>
            <a:r>
              <a:rPr lang="en-GB" sz="2000" noProof="0" dirty="0" err="1">
                <a:solidFill>
                  <a:schemeClr val="bg1"/>
                </a:solidFill>
                <a:effectLst>
                  <a:outerShdw blurRad="38100" dist="38100" dir="2700000" algn="tl">
                    <a:srgbClr val="000000">
                      <a:alpha val="70000"/>
                    </a:srgbClr>
                  </a:outerShdw>
                </a:effectLst>
              </a:rPr>
              <a:t>Sattari</a:t>
            </a:r>
            <a:r>
              <a:rPr lang="en-GB" sz="2000" noProof="0" dirty="0">
                <a:solidFill>
                  <a:schemeClr val="bg1"/>
                </a:solidFill>
                <a:effectLst>
                  <a:outerShdw blurRad="38100" dist="38100" dir="2700000" algn="tl">
                    <a:srgbClr val="000000">
                      <a:alpha val="70000"/>
                    </a:srgbClr>
                  </a:outerShdw>
                </a:effectLst>
              </a:rPr>
              <a:t> </a:t>
            </a:r>
          </a:p>
          <a:p>
            <a:pPr marL="0" indent="0" algn="l">
              <a:lnSpc>
                <a:spcPct val="100000"/>
              </a:lnSpc>
              <a:spcBef>
                <a:spcPts val="0"/>
              </a:spcBef>
            </a:pPr>
            <a:r>
              <a:rPr lang="en-GB" sz="2000" noProof="0" dirty="0" err="1">
                <a:solidFill>
                  <a:schemeClr val="bg1"/>
                </a:solidFill>
                <a:effectLst>
                  <a:outerShdw blurRad="38100" dist="38100" dir="2700000" algn="tl">
                    <a:srgbClr val="000000">
                      <a:alpha val="70000"/>
                    </a:srgbClr>
                  </a:outerShdw>
                </a:effectLst>
              </a:rPr>
              <a:t>Aneta</a:t>
            </a:r>
            <a:r>
              <a:rPr lang="en-GB" sz="2000" noProof="0" dirty="0">
                <a:solidFill>
                  <a:schemeClr val="bg1"/>
                </a:solidFill>
                <a:effectLst>
                  <a:outerShdw blurRad="38100" dist="38100" dir="2700000" algn="tl">
                    <a:srgbClr val="000000">
                      <a:alpha val="70000"/>
                    </a:srgbClr>
                  </a:outerShdw>
                </a:effectLst>
              </a:rPr>
              <a:t> Gienibor</a:t>
            </a: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Aleksander </a:t>
            </a:r>
            <a:r>
              <a:rPr lang="en-GB" sz="2000" noProof="0" dirty="0" err="1">
                <a:solidFill>
                  <a:schemeClr val="bg1"/>
                </a:solidFill>
                <a:effectLst>
                  <a:outerShdw blurRad="38100" dist="38100" dir="2700000" algn="tl">
                    <a:srgbClr val="000000">
                      <a:alpha val="70000"/>
                    </a:srgbClr>
                  </a:outerShdw>
                </a:effectLst>
              </a:rPr>
              <a:t>Norowski</a:t>
            </a:r>
            <a:r>
              <a:rPr lang="en-GB" sz="2000" noProof="0" dirty="0">
                <a:solidFill>
                  <a:schemeClr val="bg1"/>
                </a:solidFill>
                <a:effectLst>
                  <a:outerShdw blurRad="38100" dist="38100" dir="2700000" algn="tl">
                    <a:srgbClr val="000000">
                      <a:alpha val="70000"/>
                    </a:srgbClr>
                  </a:outerShdw>
                </a:effectLst>
              </a:rPr>
              <a:t> </a:t>
            </a: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Pawel </a:t>
            </a:r>
            <a:r>
              <a:rPr lang="en-GB" sz="2000" noProof="0" dirty="0" err="1">
                <a:solidFill>
                  <a:schemeClr val="bg1"/>
                </a:solidFill>
                <a:effectLst>
                  <a:outerShdw blurRad="38100" dist="38100" dir="2700000" algn="tl">
                    <a:srgbClr val="000000">
                      <a:alpha val="70000"/>
                    </a:srgbClr>
                  </a:outerShdw>
                </a:effectLst>
              </a:rPr>
              <a:t>Durka</a:t>
            </a:r>
            <a:endParaRPr lang="en-GB" sz="2000" noProof="0" dirty="0">
              <a:solidFill>
                <a:schemeClr val="bg1"/>
              </a:solidFill>
              <a:effectLst>
                <a:outerShdw blurRad="38100" dist="38100" dir="2700000" algn="tl">
                  <a:srgbClr val="000000">
                    <a:alpha val="70000"/>
                  </a:srgbClr>
                </a:outerShdw>
              </a:effectLst>
            </a:endParaRPr>
          </a:p>
          <a:p>
            <a:pPr marL="0" indent="0" algn="l">
              <a:lnSpc>
                <a:spcPct val="100000"/>
              </a:lnSpc>
              <a:spcBef>
                <a:spcPts val="0"/>
              </a:spcBef>
            </a:pPr>
            <a:r>
              <a:rPr lang="en-GB" sz="2000" noProof="0" dirty="0" err="1">
                <a:solidFill>
                  <a:schemeClr val="bg1"/>
                </a:solidFill>
                <a:effectLst>
                  <a:outerShdw blurRad="38100" dist="38100" dir="2700000" algn="tl">
                    <a:srgbClr val="000000">
                      <a:alpha val="70000"/>
                    </a:srgbClr>
                  </a:outerShdw>
                </a:effectLst>
              </a:rPr>
              <a:t>Barłomiej</a:t>
            </a:r>
            <a:r>
              <a:rPr lang="en-GB" sz="2000" noProof="0" dirty="0">
                <a:solidFill>
                  <a:schemeClr val="bg1"/>
                </a:solidFill>
                <a:effectLst>
                  <a:outerShdw blurRad="38100" dist="38100" dir="2700000" algn="tl">
                    <a:srgbClr val="000000">
                      <a:alpha val="70000"/>
                    </a:srgbClr>
                  </a:outerShdw>
                </a:effectLst>
              </a:rPr>
              <a:t> Walczak </a:t>
            </a:r>
          </a:p>
          <a:p>
            <a:pPr marL="0" indent="0"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Piotr </a:t>
            </a:r>
            <a:r>
              <a:rPr lang="en-GB" sz="2000" noProof="0" dirty="0" err="1">
                <a:solidFill>
                  <a:schemeClr val="bg1"/>
                </a:solidFill>
                <a:effectLst>
                  <a:outerShdw blurRad="38100" dist="38100" dir="2700000" algn="tl">
                    <a:srgbClr val="000000">
                      <a:alpha val="70000"/>
                    </a:srgbClr>
                  </a:outerShdw>
                </a:effectLst>
              </a:rPr>
              <a:t>Drzewiecki</a:t>
            </a:r>
            <a:endParaRPr lang="en-GB" sz="2000" noProof="0" dirty="0">
              <a:solidFill>
                <a:schemeClr val="bg1"/>
              </a:solidFill>
              <a:effectLst>
                <a:outerShdw blurRad="38100" dist="38100" dir="2700000" algn="tl">
                  <a:srgbClr val="000000">
                    <a:alpha val="70000"/>
                  </a:srgbClr>
                </a:outerShdw>
              </a:effectLst>
            </a:endParaRPr>
          </a:p>
          <a:p>
            <a:pPr marL="0" indent="0" algn="l">
              <a:lnSpc>
                <a:spcPct val="100000"/>
              </a:lnSpc>
              <a:spcBef>
                <a:spcPts val="0"/>
              </a:spcBef>
            </a:pPr>
            <a:endParaRPr lang="en-GB" sz="2000" noProof="0" dirty="0">
              <a:solidFill>
                <a:schemeClr val="bg1"/>
              </a:solidFill>
              <a:effectLst>
                <a:outerShdw blurRad="38100" dist="38100" dir="2700000" algn="tl">
                  <a:srgbClr val="000000">
                    <a:alpha val="70000"/>
                  </a:srgbClr>
                </a:outerShdw>
              </a:effectLst>
            </a:endParaRPr>
          </a:p>
          <a:p>
            <a:pPr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Department of Atmospheric and Climate Modelling </a:t>
            </a:r>
          </a:p>
          <a:p>
            <a:pPr algn="l">
              <a:lnSpc>
                <a:spcPct val="100000"/>
              </a:lnSpc>
              <a:spcBef>
                <a:spcPts val="0"/>
              </a:spcBef>
            </a:pPr>
            <a:r>
              <a:rPr lang="en-GB" sz="2000" noProof="0" dirty="0">
                <a:solidFill>
                  <a:schemeClr val="bg1"/>
                </a:solidFill>
                <a:effectLst>
                  <a:outerShdw blurRad="38100" dist="38100" dir="2700000" algn="tl">
                    <a:srgbClr val="000000">
                      <a:alpha val="70000"/>
                    </a:srgbClr>
                  </a:outerShdw>
                </a:effectLst>
              </a:rPr>
              <a:t>Institute of Environmental Protection – National Research Institute</a:t>
            </a:r>
          </a:p>
        </p:txBody>
      </p:sp>
      <p:pic>
        <p:nvPicPr>
          <p:cNvPr id="6" name="Obraz 5">
            <a:extLst>
              <a:ext uri="{FF2B5EF4-FFF2-40B4-BE49-F238E27FC236}">
                <a16:creationId xmlns:a16="http://schemas.microsoft.com/office/drawing/2014/main" id="{E1B4792B-569E-0448-9574-4CFEDCC9CD5E}"/>
              </a:ext>
            </a:extLst>
          </p:cNvPr>
          <p:cNvPicPr>
            <a:picLocks noChangeAspect="1"/>
          </p:cNvPicPr>
          <p:nvPr/>
        </p:nvPicPr>
        <p:blipFill>
          <a:blip r:embed="rId6"/>
          <a:stretch>
            <a:fillRect/>
          </a:stretch>
        </p:blipFill>
        <p:spPr>
          <a:xfrm>
            <a:off x="2042" y="0"/>
            <a:ext cx="1623821" cy="568337"/>
          </a:xfrm>
          <a:prstGeom prst="rect">
            <a:avLst/>
          </a:prstGeom>
        </p:spPr>
      </p:pic>
      <p:pic>
        <p:nvPicPr>
          <p:cNvPr id="1028" name="Picture 4" descr="Eurocean // EGU General Assembly 2020">
            <a:extLst>
              <a:ext uri="{FF2B5EF4-FFF2-40B4-BE49-F238E27FC236}">
                <a16:creationId xmlns:a16="http://schemas.microsoft.com/office/drawing/2014/main" id="{B7766ACB-567C-F746-AF7B-5633EB9EF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1915" y="0"/>
            <a:ext cx="2100447" cy="157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3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BC0E2-858A-804E-B48F-9EF3D99BA76D}"/>
              </a:ext>
            </a:extLst>
          </p:cNvPr>
          <p:cNvSpPr>
            <a:spLocks noGrp="1"/>
          </p:cNvSpPr>
          <p:nvPr>
            <p:ph type="title"/>
          </p:nvPr>
        </p:nvSpPr>
        <p:spPr/>
        <p:txBody>
          <a:bodyPr/>
          <a:lstStyle/>
          <a:p>
            <a:r>
              <a:rPr lang="en-GB" noProof="0" dirty="0"/>
              <a:t>Processing chain</a:t>
            </a:r>
          </a:p>
        </p:txBody>
      </p:sp>
      <p:sp>
        <p:nvSpPr>
          <p:cNvPr id="10" name="pole tekstowe 9">
            <a:extLst>
              <a:ext uri="{FF2B5EF4-FFF2-40B4-BE49-F238E27FC236}">
                <a16:creationId xmlns:a16="http://schemas.microsoft.com/office/drawing/2014/main" id="{9D3F9DBB-B77F-9144-A74C-C95DD522496A}"/>
              </a:ext>
            </a:extLst>
          </p:cNvPr>
          <p:cNvSpPr txBox="1"/>
          <p:nvPr/>
        </p:nvSpPr>
        <p:spPr>
          <a:xfrm>
            <a:off x="1469152" y="1660329"/>
            <a:ext cx="1793631" cy="2308324"/>
          </a:xfrm>
          <a:prstGeom prst="rect">
            <a:avLst/>
          </a:prstGeom>
          <a:solidFill>
            <a:srgbClr val="005F73">
              <a:alpha val="30000"/>
            </a:srgbClr>
          </a:solidFill>
        </p:spPr>
        <p:txBody>
          <a:bodyPr wrap="square" rtlCol="0">
            <a:spAutoFit/>
          </a:bodyPr>
          <a:lstStyle/>
          <a:p>
            <a:r>
              <a:rPr lang="en-CA" sz="2400"/>
              <a:t>Historical data:</a:t>
            </a:r>
          </a:p>
          <a:p>
            <a:pPr marL="342900" indent="-342900">
              <a:buFont typeface="Arial" panose="020B0604020202020204" pitchFamily="34" charset="0"/>
              <a:buChar char="•"/>
            </a:pPr>
            <a:r>
              <a:rPr lang="en-CA" sz="2400"/>
              <a:t>IMWM</a:t>
            </a:r>
          </a:p>
          <a:p>
            <a:pPr marL="342900" indent="-342900">
              <a:buFont typeface="Arial" panose="020B0604020202020204" pitchFamily="34" charset="0"/>
              <a:buChar char="•"/>
            </a:pPr>
            <a:r>
              <a:rPr lang="en-CA" sz="2400"/>
              <a:t>E-OBS</a:t>
            </a:r>
          </a:p>
          <a:p>
            <a:pPr marL="342900" indent="-342900">
              <a:buFont typeface="Arial" panose="020B0604020202020204" pitchFamily="34" charset="0"/>
              <a:buChar char="•"/>
            </a:pPr>
            <a:r>
              <a:rPr lang="en-CA" sz="2400"/>
              <a:t>EAR5</a:t>
            </a:r>
          </a:p>
          <a:p>
            <a:pPr marL="342900" indent="-342900">
              <a:buFont typeface="Arial" panose="020B0604020202020204" pitchFamily="34" charset="0"/>
              <a:buChar char="•"/>
            </a:pPr>
            <a:r>
              <a:rPr lang="en-CA" sz="2400"/>
              <a:t>UERRA</a:t>
            </a:r>
          </a:p>
        </p:txBody>
      </p:sp>
      <p:sp>
        <p:nvSpPr>
          <p:cNvPr id="11" name="pole tekstowe 10">
            <a:extLst>
              <a:ext uri="{FF2B5EF4-FFF2-40B4-BE49-F238E27FC236}">
                <a16:creationId xmlns:a16="http://schemas.microsoft.com/office/drawing/2014/main" id="{F9473107-7659-744E-996A-1D01AFA149CB}"/>
              </a:ext>
            </a:extLst>
          </p:cNvPr>
          <p:cNvSpPr txBox="1"/>
          <p:nvPr/>
        </p:nvSpPr>
        <p:spPr>
          <a:xfrm>
            <a:off x="1324080" y="4558173"/>
            <a:ext cx="2145323" cy="1200329"/>
          </a:xfrm>
          <a:prstGeom prst="rect">
            <a:avLst/>
          </a:prstGeom>
          <a:solidFill>
            <a:srgbClr val="005F73">
              <a:alpha val="30000"/>
            </a:srgbClr>
          </a:solidFill>
        </p:spPr>
        <p:txBody>
          <a:bodyPr wrap="square" rtlCol="0">
            <a:spAutoFit/>
          </a:bodyPr>
          <a:lstStyle/>
          <a:p>
            <a:r>
              <a:rPr lang="en-CA" sz="2400"/>
              <a:t>EURO-CORDEX scenarios RCP4.5 i RCP8.5</a:t>
            </a:r>
          </a:p>
        </p:txBody>
      </p:sp>
      <p:sp>
        <p:nvSpPr>
          <p:cNvPr id="12" name="pole tekstowe 11">
            <a:extLst>
              <a:ext uri="{FF2B5EF4-FFF2-40B4-BE49-F238E27FC236}">
                <a16:creationId xmlns:a16="http://schemas.microsoft.com/office/drawing/2014/main" id="{2B1F14A9-0FB5-CC4A-85F1-4B66E2F0D8C0}"/>
              </a:ext>
            </a:extLst>
          </p:cNvPr>
          <p:cNvSpPr txBox="1"/>
          <p:nvPr/>
        </p:nvSpPr>
        <p:spPr>
          <a:xfrm>
            <a:off x="3676024" y="2865997"/>
            <a:ext cx="2145323" cy="830997"/>
          </a:xfrm>
          <a:prstGeom prst="rect">
            <a:avLst/>
          </a:prstGeom>
          <a:solidFill>
            <a:srgbClr val="005F73">
              <a:alpha val="30000"/>
            </a:srgbClr>
          </a:solidFill>
        </p:spPr>
        <p:txBody>
          <a:bodyPr wrap="square" rtlCol="0">
            <a:spAutoFit/>
          </a:bodyPr>
          <a:lstStyle/>
          <a:p>
            <a:r>
              <a:rPr lang="en-CA" sz="2400"/>
              <a:t>Statististical downscaling</a:t>
            </a:r>
          </a:p>
        </p:txBody>
      </p:sp>
      <p:sp>
        <p:nvSpPr>
          <p:cNvPr id="13" name="pole tekstowe 12">
            <a:extLst>
              <a:ext uri="{FF2B5EF4-FFF2-40B4-BE49-F238E27FC236}">
                <a16:creationId xmlns:a16="http://schemas.microsoft.com/office/drawing/2014/main" id="{A96655A3-3F65-0645-AC2A-167DFCC4C128}"/>
              </a:ext>
            </a:extLst>
          </p:cNvPr>
          <p:cNvSpPr txBox="1"/>
          <p:nvPr/>
        </p:nvSpPr>
        <p:spPr>
          <a:xfrm>
            <a:off x="6299062" y="2865997"/>
            <a:ext cx="1506416" cy="830997"/>
          </a:xfrm>
          <a:prstGeom prst="rect">
            <a:avLst/>
          </a:prstGeom>
          <a:solidFill>
            <a:srgbClr val="005F73">
              <a:alpha val="30000"/>
            </a:srgbClr>
          </a:solidFill>
        </p:spPr>
        <p:txBody>
          <a:bodyPr wrap="square" rtlCol="0">
            <a:spAutoFit/>
          </a:bodyPr>
          <a:lstStyle/>
          <a:p>
            <a:r>
              <a:rPr lang="en-CA" sz="2400">
                <a:sym typeface="Wingdings" pitchFamily="2" charset="2"/>
              </a:rPr>
              <a:t>Ensemble analysis</a:t>
            </a:r>
            <a:endParaRPr lang="en-CA" sz="2400"/>
          </a:p>
        </p:txBody>
      </p:sp>
      <p:sp>
        <p:nvSpPr>
          <p:cNvPr id="14" name="pole tekstowe 13">
            <a:extLst>
              <a:ext uri="{FF2B5EF4-FFF2-40B4-BE49-F238E27FC236}">
                <a16:creationId xmlns:a16="http://schemas.microsoft.com/office/drawing/2014/main" id="{74446C6B-FA0E-DC45-ACCA-64F564AE66A8}"/>
              </a:ext>
            </a:extLst>
          </p:cNvPr>
          <p:cNvSpPr txBox="1"/>
          <p:nvPr/>
        </p:nvSpPr>
        <p:spPr>
          <a:xfrm>
            <a:off x="8201134" y="2865997"/>
            <a:ext cx="1213339" cy="830997"/>
          </a:xfrm>
          <a:prstGeom prst="rect">
            <a:avLst/>
          </a:prstGeom>
          <a:solidFill>
            <a:srgbClr val="005F73">
              <a:alpha val="30000"/>
            </a:srgbClr>
          </a:solidFill>
        </p:spPr>
        <p:txBody>
          <a:bodyPr wrap="square" rtlCol="0">
            <a:spAutoFit/>
          </a:bodyPr>
          <a:lstStyle/>
          <a:p>
            <a:r>
              <a:rPr lang="en-CA" sz="2400">
                <a:sym typeface="Wingdings" pitchFamily="2" charset="2"/>
              </a:rPr>
              <a:t>Climate indices</a:t>
            </a:r>
          </a:p>
        </p:txBody>
      </p:sp>
      <p:sp>
        <p:nvSpPr>
          <p:cNvPr id="15" name="pole tekstowe 14">
            <a:extLst>
              <a:ext uri="{FF2B5EF4-FFF2-40B4-BE49-F238E27FC236}">
                <a16:creationId xmlns:a16="http://schemas.microsoft.com/office/drawing/2014/main" id="{79D966DE-DCCD-7E45-A307-417FDFECFADA}"/>
              </a:ext>
            </a:extLst>
          </p:cNvPr>
          <p:cNvSpPr txBox="1"/>
          <p:nvPr/>
        </p:nvSpPr>
        <p:spPr>
          <a:xfrm>
            <a:off x="9810129" y="2860500"/>
            <a:ext cx="2145323" cy="830997"/>
          </a:xfrm>
          <a:prstGeom prst="rect">
            <a:avLst/>
          </a:prstGeom>
          <a:solidFill>
            <a:srgbClr val="005F73">
              <a:alpha val="30000"/>
            </a:srgbClr>
          </a:solidFill>
        </p:spPr>
        <p:txBody>
          <a:bodyPr wrap="square" rtlCol="0">
            <a:spAutoFit/>
          </a:bodyPr>
          <a:lstStyle/>
          <a:p>
            <a:r>
              <a:rPr lang="en-CA" sz="2400"/>
              <a:t>Averaging and post-processing</a:t>
            </a:r>
          </a:p>
        </p:txBody>
      </p:sp>
      <p:cxnSp>
        <p:nvCxnSpPr>
          <p:cNvPr id="16" name="Łącznik prosty ze strzałką 15">
            <a:extLst>
              <a:ext uri="{FF2B5EF4-FFF2-40B4-BE49-F238E27FC236}">
                <a16:creationId xmlns:a16="http://schemas.microsoft.com/office/drawing/2014/main" id="{ABBC7A45-6B11-D047-9E27-A4B3C2BAEC4E}"/>
              </a:ext>
            </a:extLst>
          </p:cNvPr>
          <p:cNvCxnSpPr>
            <a:cxnSpLocks/>
            <a:stCxn id="10" idx="3"/>
            <a:endCxn id="12" idx="1"/>
          </p:cNvCxnSpPr>
          <p:nvPr/>
        </p:nvCxnSpPr>
        <p:spPr>
          <a:xfrm>
            <a:off x="3262783" y="2814491"/>
            <a:ext cx="413241" cy="467005"/>
          </a:xfrm>
          <a:prstGeom prst="straightConnector1">
            <a:avLst/>
          </a:prstGeom>
          <a:ln>
            <a:solidFill>
              <a:srgbClr val="005F7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00034067-4209-7844-B5AD-2D609B0FFFB8}"/>
              </a:ext>
            </a:extLst>
          </p:cNvPr>
          <p:cNvCxnSpPr>
            <a:stCxn id="11" idx="3"/>
            <a:endCxn id="12" idx="1"/>
          </p:cNvCxnSpPr>
          <p:nvPr/>
        </p:nvCxnSpPr>
        <p:spPr>
          <a:xfrm flipV="1">
            <a:off x="3469403" y="3281496"/>
            <a:ext cx="206621" cy="1876842"/>
          </a:xfrm>
          <a:prstGeom prst="straightConnector1">
            <a:avLst/>
          </a:prstGeom>
          <a:ln>
            <a:solidFill>
              <a:srgbClr val="005F7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20882563-B4D6-324E-9CAD-9DAD4F6877B4}"/>
              </a:ext>
            </a:extLst>
          </p:cNvPr>
          <p:cNvCxnSpPr>
            <a:cxnSpLocks/>
            <a:stCxn id="12" idx="3"/>
            <a:endCxn id="13" idx="1"/>
          </p:cNvCxnSpPr>
          <p:nvPr/>
        </p:nvCxnSpPr>
        <p:spPr>
          <a:xfrm>
            <a:off x="5821347" y="3281496"/>
            <a:ext cx="477715" cy="0"/>
          </a:xfrm>
          <a:prstGeom prst="straightConnector1">
            <a:avLst/>
          </a:prstGeom>
          <a:ln>
            <a:solidFill>
              <a:srgbClr val="005F7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E9600085-84C6-994E-AE4C-BFF87B216BFF}"/>
              </a:ext>
            </a:extLst>
          </p:cNvPr>
          <p:cNvCxnSpPr>
            <a:cxnSpLocks/>
            <a:stCxn id="13" idx="3"/>
            <a:endCxn id="14" idx="1"/>
          </p:cNvCxnSpPr>
          <p:nvPr/>
        </p:nvCxnSpPr>
        <p:spPr>
          <a:xfrm>
            <a:off x="7805478" y="3281496"/>
            <a:ext cx="395656" cy="0"/>
          </a:xfrm>
          <a:prstGeom prst="straightConnector1">
            <a:avLst/>
          </a:prstGeom>
          <a:ln>
            <a:solidFill>
              <a:srgbClr val="005F7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7145CE90-B9EA-C64C-9ED6-1D53E4E5585C}"/>
              </a:ext>
            </a:extLst>
          </p:cNvPr>
          <p:cNvCxnSpPr>
            <a:cxnSpLocks/>
            <a:stCxn id="14" idx="3"/>
            <a:endCxn id="15" idx="1"/>
          </p:cNvCxnSpPr>
          <p:nvPr/>
        </p:nvCxnSpPr>
        <p:spPr>
          <a:xfrm flipV="1">
            <a:off x="9414473" y="3275999"/>
            <a:ext cx="395656" cy="5497"/>
          </a:xfrm>
          <a:prstGeom prst="straightConnector1">
            <a:avLst/>
          </a:prstGeom>
          <a:ln>
            <a:solidFill>
              <a:srgbClr val="005F73"/>
            </a:solidFill>
            <a:tailEnd type="triangle"/>
          </a:ln>
        </p:spPr>
        <p:style>
          <a:lnRef idx="1">
            <a:schemeClr val="accent1"/>
          </a:lnRef>
          <a:fillRef idx="0">
            <a:schemeClr val="accent1"/>
          </a:fillRef>
          <a:effectRef idx="0">
            <a:schemeClr val="accent1"/>
          </a:effectRef>
          <a:fontRef idx="minor">
            <a:schemeClr val="tx1"/>
          </a:fontRef>
        </p:style>
      </p:cxnSp>
      <p:sp>
        <p:nvSpPr>
          <p:cNvPr id="21" name="pole tekstowe 20">
            <a:extLst>
              <a:ext uri="{FF2B5EF4-FFF2-40B4-BE49-F238E27FC236}">
                <a16:creationId xmlns:a16="http://schemas.microsoft.com/office/drawing/2014/main" id="{F717527D-A5C9-CF46-97BD-D973B9056D22}"/>
              </a:ext>
            </a:extLst>
          </p:cNvPr>
          <p:cNvSpPr txBox="1"/>
          <p:nvPr/>
        </p:nvSpPr>
        <p:spPr>
          <a:xfrm>
            <a:off x="9810129" y="5171289"/>
            <a:ext cx="2145322" cy="1323439"/>
          </a:xfrm>
          <a:prstGeom prst="rect">
            <a:avLst/>
          </a:prstGeom>
          <a:noFill/>
        </p:spPr>
        <p:txBody>
          <a:bodyPr wrap="square" rtlCol="0">
            <a:spAutoFit/>
          </a:bodyPr>
          <a:lstStyle/>
          <a:p>
            <a:pPr algn="ctr"/>
            <a:r>
              <a:rPr lang="en-CA" sz="4000"/>
              <a:t>WEB</a:t>
            </a:r>
          </a:p>
          <a:p>
            <a:pPr algn="ctr"/>
            <a:r>
              <a:rPr lang="en-CA" sz="4000"/>
              <a:t>PORTAL</a:t>
            </a:r>
          </a:p>
        </p:txBody>
      </p:sp>
      <p:sp>
        <p:nvSpPr>
          <p:cNvPr id="46" name="Strzałka w dół 45">
            <a:extLst>
              <a:ext uri="{FF2B5EF4-FFF2-40B4-BE49-F238E27FC236}">
                <a16:creationId xmlns:a16="http://schemas.microsoft.com/office/drawing/2014/main" id="{50F5B334-95CD-DA41-AB81-7F69B8352808}"/>
              </a:ext>
            </a:extLst>
          </p:cNvPr>
          <p:cNvSpPr/>
          <p:nvPr/>
        </p:nvSpPr>
        <p:spPr>
          <a:xfrm>
            <a:off x="10553076" y="3968653"/>
            <a:ext cx="484632" cy="978408"/>
          </a:xfrm>
          <a:prstGeom prst="downArrow">
            <a:avLst/>
          </a:prstGeom>
          <a:solidFill>
            <a:srgbClr val="005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0" name="Obraz 49">
            <a:extLst>
              <a:ext uri="{FF2B5EF4-FFF2-40B4-BE49-F238E27FC236}">
                <a16:creationId xmlns:a16="http://schemas.microsoft.com/office/drawing/2014/main" id="{07DD4F63-BC8B-154F-8637-D94996EADAC3}"/>
              </a:ext>
            </a:extLst>
          </p:cNvPr>
          <p:cNvPicPr>
            <a:picLocks noChangeAspect="1"/>
          </p:cNvPicPr>
          <p:nvPr/>
        </p:nvPicPr>
        <p:blipFill>
          <a:blip r:embed="rId2"/>
          <a:stretch>
            <a:fillRect/>
          </a:stretch>
        </p:blipFill>
        <p:spPr>
          <a:xfrm>
            <a:off x="4859676" y="4030905"/>
            <a:ext cx="3576121" cy="2859989"/>
          </a:xfrm>
          <a:prstGeom prst="rect">
            <a:avLst/>
          </a:prstGeom>
        </p:spPr>
      </p:pic>
      <p:sp>
        <p:nvSpPr>
          <p:cNvPr id="22" name="Rectangle 4">
            <a:extLst>
              <a:ext uri="{FF2B5EF4-FFF2-40B4-BE49-F238E27FC236}">
                <a16:creationId xmlns:a16="http://schemas.microsoft.com/office/drawing/2014/main" id="{EE14E2A8-D132-8446-8C32-61B9659D08DE}"/>
              </a:ext>
            </a:extLst>
          </p:cNvPr>
          <p:cNvSpPr/>
          <p:nvPr/>
        </p:nvSpPr>
        <p:spPr>
          <a:xfrm>
            <a:off x="9674947" y="1663235"/>
            <a:ext cx="2521856" cy="1200329"/>
          </a:xfrm>
          <a:prstGeom prst="rect">
            <a:avLst/>
          </a:prstGeom>
        </p:spPr>
        <p:txBody>
          <a:bodyPr wrap="square">
            <a:spAutoFit/>
          </a:bodyPr>
          <a:lstStyle/>
          <a:p>
            <a:pPr algn="ctr"/>
            <a:r>
              <a:rPr lang="en-CA" b="1"/>
              <a:t>Final scenario was calculated as the mean of all ensemble members</a:t>
            </a:r>
          </a:p>
        </p:txBody>
      </p:sp>
    </p:spTree>
    <p:extLst>
      <p:ext uri="{BB962C8B-B14F-4D97-AF65-F5344CB8AC3E}">
        <p14:creationId xmlns:p14="http://schemas.microsoft.com/office/powerpoint/2010/main" val="19374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207344-702B-3945-BC3C-7C6C17788B7F}"/>
              </a:ext>
            </a:extLst>
          </p:cNvPr>
          <p:cNvSpPr>
            <a:spLocks noGrp="1"/>
          </p:cNvSpPr>
          <p:nvPr>
            <p:ph type="title"/>
          </p:nvPr>
        </p:nvSpPr>
        <p:spPr>
          <a:xfrm>
            <a:off x="1787702" y="365125"/>
            <a:ext cx="9566097" cy="1325563"/>
          </a:xfrm>
        </p:spPr>
        <p:txBody>
          <a:bodyPr/>
          <a:lstStyle/>
          <a:p>
            <a:r>
              <a:rPr lang="en-GB" noProof="0" dirty="0"/>
              <a:t>Average temperature</a:t>
            </a:r>
            <a:endParaRPr lang="en-GB" noProof="0" dirty="0">
              <a:cs typeface="Calibri Light"/>
            </a:endParaRPr>
          </a:p>
        </p:txBody>
      </p:sp>
      <p:pic>
        <p:nvPicPr>
          <p:cNvPr id="8" name="Symbol zastępczy zawartości 7">
            <a:extLst>
              <a:ext uri="{FF2B5EF4-FFF2-40B4-BE49-F238E27FC236}">
                <a16:creationId xmlns:a16="http://schemas.microsoft.com/office/drawing/2014/main" id="{FF7236AF-0648-484A-893F-3383897CF6A4}"/>
              </a:ext>
            </a:extLst>
          </p:cNvPr>
          <p:cNvPicPr>
            <a:picLocks noGrp="1" noChangeAspect="1"/>
          </p:cNvPicPr>
          <p:nvPr>
            <p:ph idx="1"/>
          </p:nvPr>
        </p:nvPicPr>
        <p:blipFill>
          <a:blip r:embed="rId2"/>
          <a:stretch>
            <a:fillRect/>
          </a:stretch>
        </p:blipFill>
        <p:spPr>
          <a:xfrm>
            <a:off x="113015" y="1926404"/>
            <a:ext cx="4849402" cy="4849402"/>
          </a:xfrm>
          <a:prstGeom prst="rect">
            <a:avLst/>
          </a:prstGeom>
        </p:spPr>
      </p:pic>
      <p:pic>
        <p:nvPicPr>
          <p:cNvPr id="5" name="Obraz 4">
            <a:extLst>
              <a:ext uri="{FF2B5EF4-FFF2-40B4-BE49-F238E27FC236}">
                <a16:creationId xmlns:a16="http://schemas.microsoft.com/office/drawing/2014/main" id="{EC3F7FAB-98B2-49D0-929F-D294F6B5A6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884" y="1926404"/>
            <a:ext cx="6182138" cy="3985053"/>
          </a:xfrm>
          <a:prstGeom prst="rect">
            <a:avLst/>
          </a:prstGeom>
          <a:noFill/>
          <a:ln>
            <a:noFill/>
          </a:ln>
        </p:spPr>
      </p:pic>
      <p:sp>
        <p:nvSpPr>
          <p:cNvPr id="3" name="pole tekstowe 2">
            <a:extLst>
              <a:ext uri="{FF2B5EF4-FFF2-40B4-BE49-F238E27FC236}">
                <a16:creationId xmlns:a16="http://schemas.microsoft.com/office/drawing/2014/main" id="{A48D2590-FA26-EB45-B5D0-907BAF5E7E12}"/>
              </a:ext>
            </a:extLst>
          </p:cNvPr>
          <p:cNvSpPr txBox="1"/>
          <p:nvPr/>
        </p:nvSpPr>
        <p:spPr>
          <a:xfrm>
            <a:off x="8755693" y="5473874"/>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26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62C93E-67B7-6A43-969C-FADAC21CA0E1}"/>
              </a:ext>
            </a:extLst>
          </p:cNvPr>
          <p:cNvSpPr>
            <a:spLocks noGrp="1"/>
          </p:cNvSpPr>
          <p:nvPr>
            <p:ph type="title"/>
          </p:nvPr>
        </p:nvSpPr>
        <p:spPr/>
        <p:txBody>
          <a:bodyPr/>
          <a:lstStyle/>
          <a:p>
            <a:r>
              <a:rPr lang="en-GB" noProof="0" dirty="0"/>
              <a:t>Hot spells</a:t>
            </a:r>
          </a:p>
        </p:txBody>
      </p:sp>
      <p:pic>
        <p:nvPicPr>
          <p:cNvPr id="7" name="Symbol zastępczy zawartości 6">
            <a:extLst>
              <a:ext uri="{FF2B5EF4-FFF2-40B4-BE49-F238E27FC236}">
                <a16:creationId xmlns:a16="http://schemas.microsoft.com/office/drawing/2014/main" id="{92173946-4D50-4992-B203-91047F75CEBF}"/>
              </a:ext>
            </a:extLst>
          </p:cNvPr>
          <p:cNvPicPr>
            <a:picLocks noGrp="1" noChangeAspect="1"/>
          </p:cNvPicPr>
          <p:nvPr>
            <p:ph idx="1"/>
          </p:nvPr>
        </p:nvPicPr>
        <p:blipFill>
          <a:blip r:embed="rId2"/>
          <a:stretch>
            <a:fillRect/>
          </a:stretch>
        </p:blipFill>
        <p:spPr>
          <a:xfrm>
            <a:off x="133565" y="1895985"/>
            <a:ext cx="4828451" cy="4828451"/>
          </a:xfrm>
          <a:prstGeom prst="rect">
            <a:avLst/>
          </a:prstGeom>
        </p:spPr>
      </p:pic>
      <p:pic>
        <p:nvPicPr>
          <p:cNvPr id="5" name="Obraz 4">
            <a:extLst>
              <a:ext uri="{FF2B5EF4-FFF2-40B4-BE49-F238E27FC236}">
                <a16:creationId xmlns:a16="http://schemas.microsoft.com/office/drawing/2014/main" id="{25B58AEC-F226-48FC-9181-C21F80E9A7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484" y="1895985"/>
            <a:ext cx="6196141" cy="3983139"/>
          </a:xfrm>
          <a:prstGeom prst="rect">
            <a:avLst/>
          </a:prstGeom>
          <a:noFill/>
          <a:ln>
            <a:noFill/>
          </a:ln>
        </p:spPr>
      </p:pic>
      <p:sp>
        <p:nvSpPr>
          <p:cNvPr id="8" name="pole tekstowe 7">
            <a:extLst>
              <a:ext uri="{FF2B5EF4-FFF2-40B4-BE49-F238E27FC236}">
                <a16:creationId xmlns:a16="http://schemas.microsoft.com/office/drawing/2014/main" id="{51A64D5F-13A6-8F46-826F-73767AAE4EA9}"/>
              </a:ext>
            </a:extLst>
          </p:cNvPr>
          <p:cNvSpPr txBox="1"/>
          <p:nvPr/>
        </p:nvSpPr>
        <p:spPr>
          <a:xfrm>
            <a:off x="8771554" y="5801106"/>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13498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88C990-96F1-7A48-A8CD-E8EF831250F4}"/>
              </a:ext>
            </a:extLst>
          </p:cNvPr>
          <p:cNvSpPr>
            <a:spLocks noGrp="1"/>
          </p:cNvSpPr>
          <p:nvPr>
            <p:ph type="title"/>
          </p:nvPr>
        </p:nvSpPr>
        <p:spPr/>
        <p:txBody>
          <a:bodyPr/>
          <a:lstStyle/>
          <a:p>
            <a:r>
              <a:rPr lang="en-GB" noProof="0" dirty="0"/>
              <a:t>Cold spells</a:t>
            </a:r>
          </a:p>
        </p:txBody>
      </p:sp>
      <p:pic>
        <p:nvPicPr>
          <p:cNvPr id="8" name="Symbol zastępczy zawartości 7">
            <a:extLst>
              <a:ext uri="{FF2B5EF4-FFF2-40B4-BE49-F238E27FC236}">
                <a16:creationId xmlns:a16="http://schemas.microsoft.com/office/drawing/2014/main" id="{530DEB50-B380-4E5D-8EE4-C5C440A73BC6}"/>
              </a:ext>
            </a:extLst>
          </p:cNvPr>
          <p:cNvPicPr>
            <a:picLocks noGrp="1" noChangeAspect="1"/>
          </p:cNvPicPr>
          <p:nvPr>
            <p:ph idx="1"/>
          </p:nvPr>
        </p:nvPicPr>
        <p:blipFill>
          <a:blip r:embed="rId2"/>
          <a:stretch>
            <a:fillRect/>
          </a:stretch>
        </p:blipFill>
        <p:spPr>
          <a:xfrm>
            <a:off x="154114" y="1875436"/>
            <a:ext cx="4828451" cy="4828451"/>
          </a:xfrm>
          <a:prstGeom prst="rect">
            <a:avLst/>
          </a:prstGeom>
        </p:spPr>
      </p:pic>
      <p:pic>
        <p:nvPicPr>
          <p:cNvPr id="5" name="Obraz 4">
            <a:extLst>
              <a:ext uri="{FF2B5EF4-FFF2-40B4-BE49-F238E27FC236}">
                <a16:creationId xmlns:a16="http://schemas.microsoft.com/office/drawing/2014/main" id="{6B93C682-EB84-4131-B67D-F5B89F0EB71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2700" y="1875436"/>
            <a:ext cx="6196141" cy="3995305"/>
          </a:xfrm>
          <a:prstGeom prst="rect">
            <a:avLst/>
          </a:prstGeom>
          <a:noFill/>
          <a:ln>
            <a:noFill/>
          </a:ln>
        </p:spPr>
      </p:pic>
      <p:sp>
        <p:nvSpPr>
          <p:cNvPr id="7" name="pole tekstowe 6">
            <a:extLst>
              <a:ext uri="{FF2B5EF4-FFF2-40B4-BE49-F238E27FC236}">
                <a16:creationId xmlns:a16="http://schemas.microsoft.com/office/drawing/2014/main" id="{DE2B2FB1-AC2D-6443-9E3C-EE19CDC560F6}"/>
              </a:ext>
            </a:extLst>
          </p:cNvPr>
          <p:cNvSpPr txBox="1"/>
          <p:nvPr/>
        </p:nvSpPr>
        <p:spPr>
          <a:xfrm>
            <a:off x="8755693" y="5473874"/>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381261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EB28D0-7D34-46FE-8A1B-9F275BA5690A}"/>
              </a:ext>
            </a:extLst>
          </p:cNvPr>
          <p:cNvSpPr>
            <a:spLocks noGrp="1"/>
          </p:cNvSpPr>
          <p:nvPr>
            <p:ph type="title"/>
          </p:nvPr>
        </p:nvSpPr>
        <p:spPr/>
        <p:txBody>
          <a:bodyPr/>
          <a:lstStyle/>
          <a:p>
            <a:r>
              <a:rPr lang="en-GB" noProof="0" dirty="0">
                <a:cs typeface="Calibri Light"/>
              </a:rPr>
              <a:t>Temperature trends</a:t>
            </a:r>
          </a:p>
        </p:txBody>
      </p:sp>
      <p:pic>
        <p:nvPicPr>
          <p:cNvPr id="15" name="Obraz 15" descr="Obraz zawierający obiekt, zegar, grzebień&#10;&#10;Opis wygenerowany przy bardzo wysokim poziomie pewności">
            <a:extLst>
              <a:ext uri="{FF2B5EF4-FFF2-40B4-BE49-F238E27FC236}">
                <a16:creationId xmlns:a16="http://schemas.microsoft.com/office/drawing/2014/main" id="{0312EA17-5C9C-418D-9E26-DDA05EC8E7B3}"/>
              </a:ext>
            </a:extLst>
          </p:cNvPr>
          <p:cNvPicPr>
            <a:picLocks noGrp="1" noChangeAspect="1"/>
          </p:cNvPicPr>
          <p:nvPr>
            <p:ph sz="half" idx="4294967295"/>
          </p:nvPr>
        </p:nvPicPr>
        <p:blipFill>
          <a:blip r:embed="rId2"/>
          <a:stretch>
            <a:fillRect/>
          </a:stretch>
        </p:blipFill>
        <p:spPr>
          <a:xfrm>
            <a:off x="2948933" y="1690688"/>
            <a:ext cx="5440362" cy="4216400"/>
          </a:xfrm>
          <a:prstGeom prst="rect">
            <a:avLst/>
          </a:prstGeom>
          <a:solidFill>
            <a:srgbClr val="005F73">
              <a:alpha val="56000"/>
            </a:srgbClr>
          </a:solidFill>
        </p:spPr>
      </p:pic>
      <p:cxnSp>
        <p:nvCxnSpPr>
          <p:cNvPr id="14" name="Łącznik prosty 13">
            <a:extLst>
              <a:ext uri="{FF2B5EF4-FFF2-40B4-BE49-F238E27FC236}">
                <a16:creationId xmlns:a16="http://schemas.microsoft.com/office/drawing/2014/main" id="{02D4B4BC-A700-4B6A-B19E-5884EFD6A337}"/>
              </a:ext>
            </a:extLst>
          </p:cNvPr>
          <p:cNvCxnSpPr>
            <a:cxnSpLocks/>
          </p:cNvCxnSpPr>
          <p:nvPr/>
        </p:nvCxnSpPr>
        <p:spPr>
          <a:xfrm flipV="1">
            <a:off x="3831590" y="2006031"/>
            <a:ext cx="0" cy="3480620"/>
          </a:xfrm>
          <a:prstGeom prst="line">
            <a:avLst/>
          </a:prstGeom>
          <a:ln>
            <a:solidFill>
              <a:srgbClr val="FF0000"/>
            </a:solidFill>
            <a:prstDash val="solid"/>
          </a:ln>
        </p:spPr>
        <p:style>
          <a:lnRef idx="2">
            <a:schemeClr val="accent2"/>
          </a:lnRef>
          <a:fillRef idx="0">
            <a:schemeClr val="accent2"/>
          </a:fillRef>
          <a:effectRef idx="1">
            <a:schemeClr val="accent2"/>
          </a:effectRef>
          <a:fontRef idx="minor">
            <a:schemeClr val="tx1"/>
          </a:fontRef>
        </p:style>
      </p:cxnSp>
      <p:cxnSp>
        <p:nvCxnSpPr>
          <p:cNvPr id="18" name="Łącznik prosty 17">
            <a:extLst>
              <a:ext uri="{FF2B5EF4-FFF2-40B4-BE49-F238E27FC236}">
                <a16:creationId xmlns:a16="http://schemas.microsoft.com/office/drawing/2014/main" id="{5DBEA227-2F15-4809-AA19-2AE95AED1146}"/>
              </a:ext>
            </a:extLst>
          </p:cNvPr>
          <p:cNvCxnSpPr>
            <a:cxnSpLocks/>
          </p:cNvCxnSpPr>
          <p:nvPr/>
        </p:nvCxnSpPr>
        <p:spPr>
          <a:xfrm flipV="1">
            <a:off x="7045756" y="2006031"/>
            <a:ext cx="0" cy="3480619"/>
          </a:xfrm>
          <a:prstGeom prst="line">
            <a:avLst/>
          </a:prstGeom>
          <a:ln>
            <a:solidFill>
              <a:srgbClr val="FF0000"/>
            </a:solidFill>
            <a:prstDash val="solid"/>
          </a:ln>
        </p:spPr>
        <p:style>
          <a:lnRef idx="2">
            <a:schemeClr val="accent2"/>
          </a:lnRef>
          <a:fillRef idx="0">
            <a:schemeClr val="accent2"/>
          </a:fillRef>
          <a:effectRef idx="1">
            <a:schemeClr val="accent2"/>
          </a:effectRef>
          <a:fontRef idx="minor">
            <a:schemeClr val="tx1"/>
          </a:fontRef>
        </p:style>
      </p:cxnSp>
      <p:cxnSp>
        <p:nvCxnSpPr>
          <p:cNvPr id="19" name="Łącznik prosty 18">
            <a:extLst>
              <a:ext uri="{FF2B5EF4-FFF2-40B4-BE49-F238E27FC236}">
                <a16:creationId xmlns:a16="http://schemas.microsoft.com/office/drawing/2014/main" id="{DA2FA2AA-E736-44A5-81F8-9A7AEC6D8E7F}"/>
              </a:ext>
            </a:extLst>
          </p:cNvPr>
          <p:cNvCxnSpPr>
            <a:cxnSpLocks/>
          </p:cNvCxnSpPr>
          <p:nvPr/>
        </p:nvCxnSpPr>
        <p:spPr>
          <a:xfrm flipV="1">
            <a:off x="7681902" y="2006031"/>
            <a:ext cx="0" cy="3480619"/>
          </a:xfrm>
          <a:prstGeom prst="line">
            <a:avLst/>
          </a:prstGeom>
          <a:ln>
            <a:solidFill>
              <a:srgbClr val="FF0000"/>
            </a:solidFill>
            <a:prstDash val="solid"/>
          </a:ln>
        </p:spPr>
        <p:style>
          <a:lnRef idx="2">
            <a:schemeClr val="accent2"/>
          </a:lnRef>
          <a:fillRef idx="0">
            <a:schemeClr val="accent2"/>
          </a:fillRef>
          <a:effectRef idx="1">
            <a:schemeClr val="accent2"/>
          </a:effectRef>
          <a:fontRef idx="minor">
            <a:schemeClr val="tx1"/>
          </a:fontRef>
        </p:style>
      </p:cxnSp>
      <p:sp>
        <p:nvSpPr>
          <p:cNvPr id="3" name="Strzałka w prawo 2">
            <a:extLst>
              <a:ext uri="{FF2B5EF4-FFF2-40B4-BE49-F238E27FC236}">
                <a16:creationId xmlns:a16="http://schemas.microsoft.com/office/drawing/2014/main" id="{0D6759EF-CB6C-F149-9636-2C51E51700B3}"/>
              </a:ext>
            </a:extLst>
          </p:cNvPr>
          <p:cNvSpPr/>
          <p:nvPr/>
        </p:nvSpPr>
        <p:spPr>
          <a:xfrm>
            <a:off x="7056792" y="3556268"/>
            <a:ext cx="1264770" cy="380144"/>
          </a:xfrm>
          <a:prstGeom prst="rightArrow">
            <a:avLst/>
          </a:prstGeom>
          <a:solidFill>
            <a:srgbClr val="005F73">
              <a:alpha val="36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l-PL"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Strzałka w prawo 8">
            <a:extLst>
              <a:ext uri="{FF2B5EF4-FFF2-40B4-BE49-F238E27FC236}">
                <a16:creationId xmlns:a16="http://schemas.microsoft.com/office/drawing/2014/main" id="{5BD71E4B-1EA2-C24A-AE6F-EC74F8ACD61A}"/>
              </a:ext>
            </a:extLst>
          </p:cNvPr>
          <p:cNvSpPr/>
          <p:nvPr/>
        </p:nvSpPr>
        <p:spPr>
          <a:xfrm>
            <a:off x="7689177" y="5024062"/>
            <a:ext cx="1264770" cy="380144"/>
          </a:xfrm>
          <a:prstGeom prst="rightArrow">
            <a:avLst/>
          </a:prstGeom>
          <a:solidFill>
            <a:srgbClr val="005F73">
              <a:alpha val="32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l-PL"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Strzałka w prawo 9">
            <a:extLst>
              <a:ext uri="{FF2B5EF4-FFF2-40B4-BE49-F238E27FC236}">
                <a16:creationId xmlns:a16="http://schemas.microsoft.com/office/drawing/2014/main" id="{5C6CDB91-87F0-3C48-92BE-114907090906}"/>
              </a:ext>
            </a:extLst>
          </p:cNvPr>
          <p:cNvSpPr/>
          <p:nvPr/>
        </p:nvSpPr>
        <p:spPr>
          <a:xfrm>
            <a:off x="2566820" y="3556268"/>
            <a:ext cx="1264770" cy="380144"/>
          </a:xfrm>
          <a:prstGeom prst="rightArrow">
            <a:avLst/>
          </a:prstGeom>
          <a:solidFill>
            <a:srgbClr val="005F73">
              <a:alpha val="37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l-PL"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pole tekstowe 3">
            <a:extLst>
              <a:ext uri="{FF2B5EF4-FFF2-40B4-BE49-F238E27FC236}">
                <a16:creationId xmlns:a16="http://schemas.microsoft.com/office/drawing/2014/main" id="{C4EFE78A-F996-9144-816F-8CD179B8694D}"/>
              </a:ext>
            </a:extLst>
          </p:cNvPr>
          <p:cNvSpPr txBox="1"/>
          <p:nvPr/>
        </p:nvSpPr>
        <p:spPr>
          <a:xfrm>
            <a:off x="8307013" y="3613814"/>
            <a:ext cx="106152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l-PL" sz="1600" b="0" i="0" u="none" strike="noStrike" cap="none" spc="0" normalizeH="0" baseline="0" dirty="0" err="1">
                <a:ln>
                  <a:noFill/>
                </a:ln>
                <a:solidFill>
                  <a:srgbClr val="000000"/>
                </a:solidFill>
                <a:effectLst/>
                <a:uFillTx/>
                <a:latin typeface="+mn-lt"/>
                <a:ea typeface="+mn-ea"/>
                <a:cs typeface="+mn-cs"/>
                <a:sym typeface="Helvetica Light"/>
              </a:rPr>
              <a:t>More</a:t>
            </a:r>
            <a:r>
              <a:rPr kumimoji="0" lang="pl-PL" sz="1600" b="0" i="0" u="none" strike="noStrike" cap="none" spc="0" normalizeH="0" baseline="0" dirty="0">
                <a:ln>
                  <a:noFill/>
                </a:ln>
                <a:solidFill>
                  <a:srgbClr val="000000"/>
                </a:solidFill>
                <a:effectLst/>
                <a:uFillTx/>
                <a:latin typeface="+mn-lt"/>
                <a:ea typeface="+mn-ea"/>
                <a:cs typeface="+mn-cs"/>
                <a:sym typeface="Helvetica Light"/>
              </a:rPr>
              <a:t> </a:t>
            </a:r>
            <a:r>
              <a:rPr kumimoji="0" lang="pl-PL" sz="1600" b="0" i="0" u="none" strike="noStrike" cap="none" spc="0" normalizeH="0" baseline="0" dirty="0" err="1">
                <a:ln>
                  <a:noFill/>
                </a:ln>
                <a:solidFill>
                  <a:srgbClr val="000000"/>
                </a:solidFill>
                <a:effectLst/>
                <a:uFillTx/>
                <a:latin typeface="+mn-lt"/>
                <a:ea typeface="+mn-ea"/>
                <a:cs typeface="+mn-cs"/>
                <a:sym typeface="Helvetica Light"/>
              </a:rPr>
              <a:t>summer</a:t>
            </a:r>
            <a:r>
              <a:rPr kumimoji="0" lang="pl-PL" sz="1600" b="0" i="0" u="none" strike="noStrike" cap="none" spc="0" normalizeH="0" baseline="0" dirty="0">
                <a:ln>
                  <a:noFill/>
                </a:ln>
                <a:solidFill>
                  <a:srgbClr val="000000"/>
                </a:solidFill>
                <a:effectLst/>
                <a:uFillTx/>
                <a:latin typeface="+mn-lt"/>
                <a:ea typeface="+mn-ea"/>
                <a:cs typeface="+mn-cs"/>
                <a:sym typeface="Helvetica Light"/>
              </a:rPr>
              <a:t> </a:t>
            </a:r>
            <a:r>
              <a:rPr kumimoji="0" lang="pl-PL" sz="1600" b="0" i="0" u="none" strike="noStrike" cap="none" spc="0" normalizeH="0" baseline="0" dirty="0" err="1">
                <a:ln>
                  <a:noFill/>
                </a:ln>
                <a:solidFill>
                  <a:srgbClr val="000000"/>
                </a:solidFill>
                <a:effectLst/>
                <a:uFillTx/>
                <a:latin typeface="+mn-lt"/>
                <a:ea typeface="+mn-ea"/>
                <a:cs typeface="+mn-cs"/>
                <a:sym typeface="Helvetica Light"/>
              </a:rPr>
              <a:t>days</a:t>
            </a:r>
            <a:endParaRPr kumimoji="0" lang="pl-PL" sz="1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pole tekstowe 11">
            <a:extLst>
              <a:ext uri="{FF2B5EF4-FFF2-40B4-BE49-F238E27FC236}">
                <a16:creationId xmlns:a16="http://schemas.microsoft.com/office/drawing/2014/main" id="{69DEA688-ECC2-8544-86E1-50AFA6B100AA}"/>
              </a:ext>
            </a:extLst>
          </p:cNvPr>
          <p:cNvSpPr txBox="1"/>
          <p:nvPr/>
        </p:nvSpPr>
        <p:spPr>
          <a:xfrm>
            <a:off x="8437375" y="5317944"/>
            <a:ext cx="10615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l-PL" sz="1600" b="0" i="0" u="none" strike="noStrike" cap="none" spc="0" normalizeH="0" baseline="0" dirty="0" err="1">
                <a:ln>
                  <a:noFill/>
                </a:ln>
                <a:solidFill>
                  <a:srgbClr val="000000"/>
                </a:solidFill>
                <a:effectLst/>
                <a:uFillTx/>
                <a:latin typeface="+mn-lt"/>
                <a:ea typeface="+mn-ea"/>
                <a:cs typeface="+mn-cs"/>
                <a:sym typeface="Helvetica Light"/>
              </a:rPr>
              <a:t>More</a:t>
            </a:r>
            <a:r>
              <a:rPr kumimoji="0" lang="pl-PL" sz="1600" b="0" i="0" u="none" strike="noStrike" cap="none" spc="0" normalizeH="0" baseline="0" dirty="0">
                <a:ln>
                  <a:noFill/>
                </a:ln>
                <a:solidFill>
                  <a:srgbClr val="000000"/>
                </a:solidFill>
                <a:effectLst/>
                <a:uFillTx/>
                <a:latin typeface="+mn-lt"/>
                <a:ea typeface="+mn-ea"/>
                <a:cs typeface="+mn-cs"/>
                <a:sym typeface="Helvetica Light"/>
              </a:rPr>
              <a:t> hot </a:t>
            </a:r>
            <a:r>
              <a:rPr kumimoji="0" lang="pl-PL" sz="1600" b="0" i="0" u="none" strike="noStrike" cap="none" spc="0" normalizeH="0" baseline="0" dirty="0" err="1">
                <a:ln>
                  <a:noFill/>
                </a:ln>
                <a:solidFill>
                  <a:srgbClr val="000000"/>
                </a:solidFill>
                <a:effectLst/>
                <a:uFillTx/>
                <a:latin typeface="+mn-lt"/>
                <a:ea typeface="+mn-ea"/>
                <a:cs typeface="+mn-cs"/>
                <a:sym typeface="Helvetica Light"/>
              </a:rPr>
              <a:t>days</a:t>
            </a:r>
            <a:endParaRPr kumimoji="0" lang="pl-PL" sz="1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pole tekstowe 12">
            <a:extLst>
              <a:ext uri="{FF2B5EF4-FFF2-40B4-BE49-F238E27FC236}">
                <a16:creationId xmlns:a16="http://schemas.microsoft.com/office/drawing/2014/main" id="{5C3F91C0-A284-504F-B8C0-04EAF1B7D772}"/>
              </a:ext>
            </a:extLst>
          </p:cNvPr>
          <p:cNvSpPr txBox="1"/>
          <p:nvPr/>
        </p:nvSpPr>
        <p:spPr>
          <a:xfrm>
            <a:off x="2100676" y="3966785"/>
            <a:ext cx="10615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l-PL" sz="1600" b="0" i="0" u="none" strike="noStrike" cap="none" spc="0" normalizeH="0" baseline="0" dirty="0">
                <a:ln>
                  <a:noFill/>
                </a:ln>
                <a:solidFill>
                  <a:srgbClr val="000000"/>
                </a:solidFill>
                <a:effectLst/>
                <a:uFillTx/>
                <a:latin typeface="+mn-lt"/>
                <a:ea typeface="+mn-ea"/>
                <a:cs typeface="+mn-cs"/>
                <a:sym typeface="Helvetica Light"/>
              </a:rPr>
              <a:t>Less </a:t>
            </a:r>
            <a:r>
              <a:rPr kumimoji="0" lang="pl-PL" sz="1600" b="0" i="0" u="none" strike="noStrike" cap="none" spc="0" normalizeH="0" baseline="0" dirty="0" err="1">
                <a:ln>
                  <a:noFill/>
                </a:ln>
                <a:solidFill>
                  <a:srgbClr val="000000"/>
                </a:solidFill>
                <a:effectLst/>
                <a:uFillTx/>
                <a:latin typeface="+mn-lt"/>
                <a:ea typeface="+mn-ea"/>
                <a:cs typeface="+mn-cs"/>
                <a:sym typeface="Helvetica Light"/>
              </a:rPr>
              <a:t>cold</a:t>
            </a:r>
            <a:r>
              <a:rPr kumimoji="0" lang="pl-PL" sz="1600" b="0" i="0" u="none" strike="noStrike" cap="none" spc="0" normalizeH="0" baseline="0" dirty="0">
                <a:ln>
                  <a:noFill/>
                </a:ln>
                <a:solidFill>
                  <a:srgbClr val="000000"/>
                </a:solidFill>
                <a:effectLst/>
                <a:uFillTx/>
                <a:latin typeface="+mn-lt"/>
                <a:ea typeface="+mn-ea"/>
                <a:cs typeface="+mn-cs"/>
                <a:sym typeface="Helvetica Light"/>
              </a:rPr>
              <a:t> </a:t>
            </a:r>
            <a:r>
              <a:rPr kumimoji="0" lang="pl-PL" sz="1600" b="0" i="0" u="none" strike="noStrike" cap="none" spc="0" normalizeH="0" baseline="0" dirty="0" err="1">
                <a:ln>
                  <a:noFill/>
                </a:ln>
                <a:solidFill>
                  <a:srgbClr val="000000"/>
                </a:solidFill>
                <a:effectLst/>
                <a:uFillTx/>
                <a:latin typeface="+mn-lt"/>
                <a:ea typeface="+mn-ea"/>
                <a:cs typeface="+mn-cs"/>
                <a:sym typeface="Helvetica Light"/>
              </a:rPr>
              <a:t>days</a:t>
            </a:r>
            <a:endParaRPr kumimoji="0" lang="pl-PL" sz="1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17961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FDC73F-3A06-8E40-94A9-9F3E9E07B05E}"/>
              </a:ext>
            </a:extLst>
          </p:cNvPr>
          <p:cNvSpPr>
            <a:spLocks noGrp="1"/>
          </p:cNvSpPr>
          <p:nvPr>
            <p:ph type="title"/>
          </p:nvPr>
        </p:nvSpPr>
        <p:spPr/>
        <p:txBody>
          <a:bodyPr/>
          <a:lstStyle/>
          <a:p>
            <a:r>
              <a:rPr lang="en-GB" noProof="0" dirty="0"/>
              <a:t>Annual precipitation</a:t>
            </a:r>
          </a:p>
        </p:txBody>
      </p:sp>
      <p:pic>
        <p:nvPicPr>
          <p:cNvPr id="7" name="Obraz 7">
            <a:extLst>
              <a:ext uri="{FF2B5EF4-FFF2-40B4-BE49-F238E27FC236}">
                <a16:creationId xmlns:a16="http://schemas.microsoft.com/office/drawing/2014/main" id="{3D374864-9F11-43EA-9F22-A4031C91B704}"/>
              </a:ext>
            </a:extLst>
          </p:cNvPr>
          <p:cNvPicPr>
            <a:picLocks noGrp="1" noChangeAspect="1"/>
          </p:cNvPicPr>
          <p:nvPr>
            <p:ph idx="1"/>
          </p:nvPr>
        </p:nvPicPr>
        <p:blipFill>
          <a:blip r:embed="rId3"/>
          <a:stretch>
            <a:fillRect/>
          </a:stretch>
        </p:blipFill>
        <p:spPr>
          <a:xfrm>
            <a:off x="164386" y="1891764"/>
            <a:ext cx="4828451" cy="4828451"/>
          </a:xfrm>
          <a:prstGeom prst="rect">
            <a:avLst/>
          </a:prstGeom>
        </p:spPr>
      </p:pic>
      <p:pic>
        <p:nvPicPr>
          <p:cNvPr id="5" name="Obraz 4">
            <a:extLst>
              <a:ext uri="{FF2B5EF4-FFF2-40B4-BE49-F238E27FC236}">
                <a16:creationId xmlns:a16="http://schemas.microsoft.com/office/drawing/2014/main" id="{CF7F219E-6E96-4684-8CE5-CCA1D843FC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598" y="1891764"/>
            <a:ext cx="6196141" cy="3995305"/>
          </a:xfrm>
          <a:prstGeom prst="rect">
            <a:avLst/>
          </a:prstGeom>
          <a:noFill/>
          <a:ln>
            <a:noFill/>
          </a:ln>
        </p:spPr>
      </p:pic>
      <p:sp>
        <p:nvSpPr>
          <p:cNvPr id="8" name="pole tekstowe 7">
            <a:extLst>
              <a:ext uri="{FF2B5EF4-FFF2-40B4-BE49-F238E27FC236}">
                <a16:creationId xmlns:a16="http://schemas.microsoft.com/office/drawing/2014/main" id="{53DD7505-2594-BE43-929D-37BA14A62125}"/>
              </a:ext>
            </a:extLst>
          </p:cNvPr>
          <p:cNvSpPr txBox="1"/>
          <p:nvPr/>
        </p:nvSpPr>
        <p:spPr>
          <a:xfrm>
            <a:off x="8704322" y="5796885"/>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384322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D8EE5D-F1F5-9B4E-BFEE-6CB7FC9660A5}"/>
              </a:ext>
            </a:extLst>
          </p:cNvPr>
          <p:cNvSpPr>
            <a:spLocks noGrp="1"/>
          </p:cNvSpPr>
          <p:nvPr>
            <p:ph type="title"/>
          </p:nvPr>
        </p:nvSpPr>
        <p:spPr/>
        <p:txBody>
          <a:bodyPr/>
          <a:lstStyle/>
          <a:p>
            <a:r>
              <a:rPr lang="en-GB" noProof="0" dirty="0"/>
              <a:t>Dry spells – number of days </a:t>
            </a:r>
            <a:br>
              <a:rPr lang="en-GB" noProof="0" dirty="0"/>
            </a:br>
            <a:r>
              <a:rPr lang="en-GB" noProof="0" dirty="0"/>
              <a:t>without precipitation</a:t>
            </a:r>
          </a:p>
        </p:txBody>
      </p:sp>
      <p:pic>
        <p:nvPicPr>
          <p:cNvPr id="7" name="Obraz 7" descr="Obraz zawierający ołówek&#10;&#10;Opis wygenerowany przy bardzo wysokim poziomie pewności">
            <a:extLst>
              <a:ext uri="{FF2B5EF4-FFF2-40B4-BE49-F238E27FC236}">
                <a16:creationId xmlns:a16="http://schemas.microsoft.com/office/drawing/2014/main" id="{DC75635F-10CA-484A-B19F-B37A2851E3F7}"/>
              </a:ext>
            </a:extLst>
          </p:cNvPr>
          <p:cNvPicPr>
            <a:picLocks noGrp="1" noChangeAspect="1"/>
          </p:cNvPicPr>
          <p:nvPr>
            <p:ph idx="1"/>
          </p:nvPr>
        </p:nvPicPr>
        <p:blipFill>
          <a:blip r:embed="rId2"/>
          <a:stretch>
            <a:fillRect/>
          </a:stretch>
        </p:blipFill>
        <p:spPr>
          <a:xfrm>
            <a:off x="180510" y="1885022"/>
            <a:ext cx="4828451" cy="4828451"/>
          </a:xfrm>
          <a:prstGeom prst="rect">
            <a:avLst/>
          </a:prstGeom>
        </p:spPr>
      </p:pic>
      <p:pic>
        <p:nvPicPr>
          <p:cNvPr id="5" name="Obraz 4">
            <a:extLst>
              <a:ext uri="{FF2B5EF4-FFF2-40B4-BE49-F238E27FC236}">
                <a16:creationId xmlns:a16="http://schemas.microsoft.com/office/drawing/2014/main" id="{3B2D4AC3-3F85-412A-BC86-23D6C27838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5064" y="1885022"/>
            <a:ext cx="6196141" cy="3995305"/>
          </a:xfrm>
          <a:prstGeom prst="rect">
            <a:avLst/>
          </a:prstGeom>
          <a:noFill/>
          <a:ln>
            <a:noFill/>
          </a:ln>
        </p:spPr>
      </p:pic>
      <p:sp>
        <p:nvSpPr>
          <p:cNvPr id="8" name="pole tekstowe 7">
            <a:extLst>
              <a:ext uri="{FF2B5EF4-FFF2-40B4-BE49-F238E27FC236}">
                <a16:creationId xmlns:a16="http://schemas.microsoft.com/office/drawing/2014/main" id="{A1F59695-7408-1343-B494-C44A527D3EDA}"/>
              </a:ext>
            </a:extLst>
          </p:cNvPr>
          <p:cNvSpPr txBox="1"/>
          <p:nvPr/>
        </p:nvSpPr>
        <p:spPr>
          <a:xfrm>
            <a:off x="8688198" y="5612996"/>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49112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6BC2B8-5655-CA4F-BAE1-0219CF53A279}"/>
              </a:ext>
            </a:extLst>
          </p:cNvPr>
          <p:cNvSpPr>
            <a:spLocks noGrp="1"/>
          </p:cNvSpPr>
          <p:nvPr>
            <p:ph type="title"/>
          </p:nvPr>
        </p:nvSpPr>
        <p:spPr>
          <a:xfrm>
            <a:off x="1866378" y="365125"/>
            <a:ext cx="9487422" cy="1325563"/>
          </a:xfrm>
        </p:spPr>
        <p:txBody>
          <a:bodyPr/>
          <a:lstStyle/>
          <a:p>
            <a:r>
              <a:rPr lang="en-GB" noProof="0" dirty="0"/>
              <a:t>Extreme precipitation </a:t>
            </a:r>
            <a:br>
              <a:rPr lang="en-GB" noProof="0" dirty="0"/>
            </a:br>
            <a:r>
              <a:rPr lang="en-GB" noProof="0" dirty="0"/>
              <a:t>– number of days</a:t>
            </a:r>
          </a:p>
        </p:txBody>
      </p:sp>
      <p:pic>
        <p:nvPicPr>
          <p:cNvPr id="9" name="Obraz 9">
            <a:extLst>
              <a:ext uri="{FF2B5EF4-FFF2-40B4-BE49-F238E27FC236}">
                <a16:creationId xmlns:a16="http://schemas.microsoft.com/office/drawing/2014/main" id="{38AB439D-5E82-462F-8903-27A331A37133}"/>
              </a:ext>
            </a:extLst>
          </p:cNvPr>
          <p:cNvPicPr>
            <a:picLocks noGrp="1" noChangeAspect="1"/>
          </p:cNvPicPr>
          <p:nvPr>
            <p:ph idx="1"/>
          </p:nvPr>
        </p:nvPicPr>
        <p:blipFill>
          <a:blip r:embed="rId2"/>
          <a:stretch>
            <a:fillRect/>
          </a:stretch>
        </p:blipFill>
        <p:spPr>
          <a:xfrm>
            <a:off x="154112" y="1865163"/>
            <a:ext cx="4828451" cy="4828451"/>
          </a:xfrm>
          <a:prstGeom prst="rect">
            <a:avLst/>
          </a:prstGeom>
        </p:spPr>
      </p:pic>
      <p:pic>
        <p:nvPicPr>
          <p:cNvPr id="5" name="Obraz 4">
            <a:extLst>
              <a:ext uri="{FF2B5EF4-FFF2-40B4-BE49-F238E27FC236}">
                <a16:creationId xmlns:a16="http://schemas.microsoft.com/office/drawing/2014/main" id="{32D2018E-6854-460D-8009-1BB241F104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5583" y="1865163"/>
            <a:ext cx="6196141" cy="3995305"/>
          </a:xfrm>
          <a:prstGeom prst="rect">
            <a:avLst/>
          </a:prstGeom>
          <a:noFill/>
          <a:ln>
            <a:noFill/>
          </a:ln>
        </p:spPr>
      </p:pic>
      <p:sp>
        <p:nvSpPr>
          <p:cNvPr id="7" name="pole tekstowe 6">
            <a:extLst>
              <a:ext uri="{FF2B5EF4-FFF2-40B4-BE49-F238E27FC236}">
                <a16:creationId xmlns:a16="http://schemas.microsoft.com/office/drawing/2014/main" id="{4064DD84-D6B2-914B-967D-106DFB7988A1}"/>
              </a:ext>
            </a:extLst>
          </p:cNvPr>
          <p:cNvSpPr txBox="1"/>
          <p:nvPr/>
        </p:nvSpPr>
        <p:spPr>
          <a:xfrm>
            <a:off x="8755693" y="5473874"/>
            <a:ext cx="3323292" cy="923330"/>
          </a:xfrm>
          <a:prstGeom prst="rect">
            <a:avLst/>
          </a:prstGeom>
          <a:solidFill>
            <a:schemeClr val="accent1">
              <a:lumMod val="40000"/>
              <a:lumOff val="60000"/>
              <a:alpha val="67000"/>
            </a:schemeClr>
          </a:solidFill>
        </p:spPr>
        <p:txBody>
          <a:bodyPr wrap="square" rtlCol="0">
            <a:spAutoFit/>
          </a:bodyPr>
          <a:lstStyle>
            <a:defPPr>
              <a:defRPr lang="pl-PL"/>
            </a:defPPr>
            <a:lvl1pPr algn="ctr"/>
          </a:lstStyle>
          <a:p>
            <a:r>
              <a:rPr lang="en-GB" dirty="0"/>
              <a:t>The absolute difference between the modelled decades:</a:t>
            </a:r>
          </a:p>
          <a:p>
            <a:r>
              <a:rPr lang="en-GB" dirty="0"/>
              <a:t>2051-2060  |  2020-2011</a:t>
            </a:r>
          </a:p>
        </p:txBody>
      </p:sp>
    </p:spTree>
    <p:extLst>
      <p:ext uri="{BB962C8B-B14F-4D97-AF65-F5344CB8AC3E}">
        <p14:creationId xmlns:p14="http://schemas.microsoft.com/office/powerpoint/2010/main" val="94171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E98532-52B9-FE43-8D35-A913CBF091F7}"/>
              </a:ext>
            </a:extLst>
          </p:cNvPr>
          <p:cNvSpPr>
            <a:spLocks noGrp="1"/>
          </p:cNvSpPr>
          <p:nvPr>
            <p:ph type="title"/>
          </p:nvPr>
        </p:nvSpPr>
        <p:spPr>
          <a:xfrm>
            <a:off x="1117829" y="632259"/>
            <a:ext cx="4299858" cy="868363"/>
          </a:xfrm>
        </p:spPr>
        <p:txBody>
          <a:bodyPr>
            <a:normAutofit fontScale="90000"/>
          </a:bodyPr>
          <a:lstStyle/>
          <a:p>
            <a:r>
              <a:rPr lang="en-GB" noProof="0" dirty="0"/>
              <a:t>Climate change for Poland  - web portal</a:t>
            </a:r>
          </a:p>
        </p:txBody>
      </p:sp>
      <p:pic>
        <p:nvPicPr>
          <p:cNvPr id="4" name="Obraz 4" descr="Obraz zawierający zrzut ekranu&#10;&#10;Opis wygenerowany przy bardzo wysokim poziomie pewności">
            <a:extLst>
              <a:ext uri="{FF2B5EF4-FFF2-40B4-BE49-F238E27FC236}">
                <a16:creationId xmlns:a16="http://schemas.microsoft.com/office/drawing/2014/main" id="{9024D5E1-ECB7-4D77-97F2-EE5C882E4D68}"/>
              </a:ext>
            </a:extLst>
          </p:cNvPr>
          <p:cNvPicPr>
            <a:picLocks noGrp="1" noChangeAspect="1"/>
          </p:cNvPicPr>
          <p:nvPr>
            <p:ph idx="4294967295"/>
          </p:nvPr>
        </p:nvPicPr>
        <p:blipFill>
          <a:blip r:embed="rId2"/>
          <a:stretch>
            <a:fillRect/>
          </a:stretch>
        </p:blipFill>
        <p:spPr>
          <a:xfrm>
            <a:off x="5697538" y="514161"/>
            <a:ext cx="6494462" cy="6192837"/>
          </a:xfrm>
          <a:prstGeom prst="rect">
            <a:avLst/>
          </a:prstGeom>
        </p:spPr>
      </p:pic>
      <p:pic>
        <p:nvPicPr>
          <p:cNvPr id="6" name="Obraz 6" descr="Obraz zawierający mapa, tekst, osoby, powietrze&#10;&#10;Opis wygenerowany przy bardzo wysokim poziomie pewności">
            <a:extLst>
              <a:ext uri="{FF2B5EF4-FFF2-40B4-BE49-F238E27FC236}">
                <a16:creationId xmlns:a16="http://schemas.microsoft.com/office/drawing/2014/main" id="{8E35ABBA-BACD-430B-8896-F5BAB71604DA}"/>
              </a:ext>
            </a:extLst>
          </p:cNvPr>
          <p:cNvPicPr>
            <a:picLocks noChangeAspect="1"/>
          </p:cNvPicPr>
          <p:nvPr/>
        </p:nvPicPr>
        <p:blipFill>
          <a:blip r:embed="rId3"/>
          <a:stretch>
            <a:fillRect/>
          </a:stretch>
        </p:blipFill>
        <p:spPr>
          <a:xfrm>
            <a:off x="0" y="2996185"/>
            <a:ext cx="5633049" cy="3861815"/>
          </a:xfrm>
          <a:prstGeom prst="rect">
            <a:avLst/>
          </a:prstGeom>
        </p:spPr>
      </p:pic>
      <p:sp>
        <p:nvSpPr>
          <p:cNvPr id="8" name="pole tekstowe 7">
            <a:extLst>
              <a:ext uri="{FF2B5EF4-FFF2-40B4-BE49-F238E27FC236}">
                <a16:creationId xmlns:a16="http://schemas.microsoft.com/office/drawing/2014/main" id="{4DE954A1-7116-4627-AC4F-DBB1FCD24BC2}"/>
              </a:ext>
            </a:extLst>
          </p:cNvPr>
          <p:cNvSpPr txBox="1"/>
          <p:nvPr/>
        </p:nvSpPr>
        <p:spPr>
          <a:xfrm>
            <a:off x="370763" y="2198663"/>
            <a:ext cx="47670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dirty="0">
                <a:ea typeface="+mn-lt"/>
                <a:cs typeface="+mn-lt"/>
              </a:rPr>
              <a:t>https://projekcje.ios.gov.pl/</a:t>
            </a:r>
          </a:p>
          <a:p>
            <a:r>
              <a:rPr lang="pl-PL" dirty="0">
                <a:ea typeface="+mn-lt"/>
                <a:cs typeface="+mn-lt"/>
              </a:rPr>
              <a:t>https://klimada2.ios.gov.pl/klimat-scenariusze/</a:t>
            </a:r>
          </a:p>
        </p:txBody>
      </p:sp>
    </p:spTree>
    <p:extLst>
      <p:ext uri="{BB962C8B-B14F-4D97-AF65-F5344CB8AC3E}">
        <p14:creationId xmlns:p14="http://schemas.microsoft.com/office/powerpoint/2010/main" val="27531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F4BCC2-C9D6-DE49-A2B9-A817DA7A47C4}"/>
              </a:ext>
            </a:extLst>
          </p:cNvPr>
          <p:cNvSpPr>
            <a:spLocks noGrp="1"/>
          </p:cNvSpPr>
          <p:nvPr>
            <p:ph type="title"/>
          </p:nvPr>
        </p:nvSpPr>
        <p:spPr/>
        <p:txBody>
          <a:bodyPr/>
          <a:lstStyle/>
          <a:p>
            <a:r>
              <a:rPr lang="en-GB" noProof="0" dirty="0"/>
              <a:t>Summary</a:t>
            </a:r>
          </a:p>
        </p:txBody>
      </p:sp>
      <p:sp>
        <p:nvSpPr>
          <p:cNvPr id="3" name="Symbol zastępczy zawartości 2">
            <a:extLst>
              <a:ext uri="{FF2B5EF4-FFF2-40B4-BE49-F238E27FC236}">
                <a16:creationId xmlns:a16="http://schemas.microsoft.com/office/drawing/2014/main" id="{8D8BA53A-0F84-BB48-B725-1B4A82B839C8}"/>
              </a:ext>
            </a:extLst>
          </p:cNvPr>
          <p:cNvSpPr>
            <a:spLocks noGrp="1"/>
          </p:cNvSpPr>
          <p:nvPr>
            <p:ph type="body" idx="1"/>
          </p:nvPr>
        </p:nvSpPr>
        <p:spPr/>
        <p:txBody>
          <a:bodyPr>
            <a:normAutofit fontScale="92500" lnSpcReduction="20000"/>
          </a:bodyPr>
          <a:lstStyle/>
          <a:p>
            <a:r>
              <a:rPr lang="en-GB" noProof="0" dirty="0"/>
              <a:t>Climate projections based on </a:t>
            </a:r>
            <a:r>
              <a:rPr lang="en-GB" noProof="0" dirty="0" err="1"/>
              <a:t>EuroCORDEX</a:t>
            </a:r>
            <a:r>
              <a:rPr lang="en-GB" noProof="0" dirty="0"/>
              <a:t> were prepared for temperature and precipitation for Poland for the period 2020 - 2100</a:t>
            </a:r>
          </a:p>
          <a:p>
            <a:r>
              <a:rPr lang="en-GB" noProof="0" dirty="0"/>
              <a:t>The “multi-ensemble” approach was used with all available downscaling result</a:t>
            </a:r>
          </a:p>
          <a:p>
            <a:r>
              <a:rPr lang="en-GB" noProof="0" dirty="0"/>
              <a:t>The increase in the average annual temperature results from the increase in the number of hot days and the reduction in the number of frost days. The number of frost days will also decrease.</a:t>
            </a:r>
          </a:p>
          <a:p>
            <a:r>
              <a:rPr lang="en-GB" noProof="0" dirty="0"/>
              <a:t>The most pronounced changes in the frequency and amount of precipitation occur in the north-east of Poland. </a:t>
            </a:r>
          </a:p>
          <a:p>
            <a:pPr lvl="1"/>
            <a:r>
              <a:rPr lang="en-GB" noProof="0" dirty="0"/>
              <a:t>The total number of days with precipitation increases slightly. </a:t>
            </a:r>
          </a:p>
          <a:p>
            <a:pPr lvl="1"/>
            <a:r>
              <a:rPr lang="en-GB" noProof="0" dirty="0"/>
              <a:t>The increase in the annual rainfall is mainly due to the increase in the number of days with extreme precipitation. </a:t>
            </a:r>
          </a:p>
          <a:p>
            <a:pPr lvl="1"/>
            <a:r>
              <a:rPr lang="en-GB" noProof="0" dirty="0"/>
              <a:t>The forecasted changes in precipitation are the least significant in the western part of the country.</a:t>
            </a:r>
          </a:p>
        </p:txBody>
      </p:sp>
    </p:spTree>
    <p:extLst>
      <p:ext uri="{BB962C8B-B14F-4D97-AF65-F5344CB8AC3E}">
        <p14:creationId xmlns:p14="http://schemas.microsoft.com/office/powerpoint/2010/main" val="238873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3A49C2-179A-3E4B-8BD3-B8129C9CB372}"/>
              </a:ext>
            </a:extLst>
          </p:cNvPr>
          <p:cNvSpPr>
            <a:spLocks noGrp="1"/>
          </p:cNvSpPr>
          <p:nvPr>
            <p:ph type="title"/>
          </p:nvPr>
        </p:nvSpPr>
        <p:spPr/>
        <p:txBody>
          <a:bodyPr/>
          <a:lstStyle/>
          <a:p>
            <a:r>
              <a:rPr lang="en-GB" noProof="0" dirty="0"/>
              <a:t>Outline</a:t>
            </a:r>
          </a:p>
        </p:txBody>
      </p:sp>
      <p:sp>
        <p:nvSpPr>
          <p:cNvPr id="3" name="Symbol zastępczy zawartości 2">
            <a:extLst>
              <a:ext uri="{FF2B5EF4-FFF2-40B4-BE49-F238E27FC236}">
                <a16:creationId xmlns:a16="http://schemas.microsoft.com/office/drawing/2014/main" id="{7636DC3D-519F-9743-AA1A-5BFD24AC7B31}"/>
              </a:ext>
            </a:extLst>
          </p:cNvPr>
          <p:cNvSpPr>
            <a:spLocks noGrp="1"/>
          </p:cNvSpPr>
          <p:nvPr>
            <p:ph idx="1"/>
          </p:nvPr>
        </p:nvSpPr>
        <p:spPr/>
        <p:txBody>
          <a:bodyPr/>
          <a:lstStyle/>
          <a:p>
            <a:r>
              <a:rPr lang="en-GB" noProof="0" dirty="0"/>
              <a:t>Motivation</a:t>
            </a:r>
          </a:p>
          <a:p>
            <a:r>
              <a:rPr lang="en-GB" noProof="0" dirty="0"/>
              <a:t>Methodology and data</a:t>
            </a:r>
          </a:p>
          <a:p>
            <a:r>
              <a:rPr lang="en-GB" noProof="0" dirty="0"/>
              <a:t>Ensemble spread </a:t>
            </a:r>
          </a:p>
          <a:p>
            <a:r>
              <a:rPr lang="en-GB" noProof="0" dirty="0"/>
              <a:t>Temperature projections</a:t>
            </a:r>
          </a:p>
          <a:p>
            <a:r>
              <a:rPr lang="en-GB" noProof="0" dirty="0"/>
              <a:t>Precipitation projections</a:t>
            </a:r>
          </a:p>
          <a:p>
            <a:r>
              <a:rPr lang="en-GB" noProof="0" dirty="0"/>
              <a:t>Summary </a:t>
            </a:r>
          </a:p>
        </p:txBody>
      </p:sp>
    </p:spTree>
    <p:extLst>
      <p:ext uri="{BB962C8B-B14F-4D97-AF65-F5344CB8AC3E}">
        <p14:creationId xmlns:p14="http://schemas.microsoft.com/office/powerpoint/2010/main" val="7542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4CA7C5-2554-4348-A6DF-A6E3B621CC12}"/>
              </a:ext>
            </a:extLst>
          </p:cNvPr>
          <p:cNvSpPr>
            <a:spLocks noGrp="1"/>
          </p:cNvSpPr>
          <p:nvPr>
            <p:ph type="title"/>
          </p:nvPr>
        </p:nvSpPr>
        <p:spPr/>
        <p:txBody>
          <a:bodyPr/>
          <a:lstStyle/>
          <a:p>
            <a:r>
              <a:rPr lang="en-GB" noProof="0" dirty="0"/>
              <a:t>Future work </a:t>
            </a:r>
          </a:p>
        </p:txBody>
      </p:sp>
      <p:sp>
        <p:nvSpPr>
          <p:cNvPr id="3" name="Symbol zastępczy zawartości 2">
            <a:extLst>
              <a:ext uri="{FF2B5EF4-FFF2-40B4-BE49-F238E27FC236}">
                <a16:creationId xmlns:a16="http://schemas.microsoft.com/office/drawing/2014/main" id="{76B5D322-4122-E841-82B4-E6DF7CD27957}"/>
              </a:ext>
            </a:extLst>
          </p:cNvPr>
          <p:cNvSpPr>
            <a:spLocks noGrp="1"/>
          </p:cNvSpPr>
          <p:nvPr>
            <p:ph type="body" idx="1"/>
          </p:nvPr>
        </p:nvSpPr>
        <p:spPr/>
        <p:txBody>
          <a:bodyPr/>
          <a:lstStyle/>
          <a:p>
            <a:r>
              <a:rPr lang="en-GB" noProof="0" dirty="0"/>
              <a:t>Projections for wind speed, irradiance, humidity and snow cover will be prepared</a:t>
            </a:r>
          </a:p>
          <a:p>
            <a:r>
              <a:rPr lang="en-GB" noProof="0" dirty="0"/>
              <a:t>Future climate potential energy for solar and wind farms will be assessed</a:t>
            </a:r>
          </a:p>
          <a:p>
            <a:r>
              <a:rPr lang="en-GB" noProof="0" dirty="0"/>
              <a:t>Data are publicly available via web-portal (trends, seasonal patterns and histograms averaged for administrative regions)</a:t>
            </a:r>
          </a:p>
          <a:p>
            <a:endParaRPr lang="en-GB" noProof="0" dirty="0"/>
          </a:p>
        </p:txBody>
      </p:sp>
    </p:spTree>
    <p:extLst>
      <p:ext uri="{BB962C8B-B14F-4D97-AF65-F5344CB8AC3E}">
        <p14:creationId xmlns:p14="http://schemas.microsoft.com/office/powerpoint/2010/main" val="34326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5000" contrast="39000"/>
                    </a14:imgEffect>
                  </a14:imgLayer>
                </a14:imgProps>
              </a:ext>
              <a:ext uri="{28A0092B-C50C-407E-A947-70E740481C1C}">
                <a14:useLocalDpi xmlns:a14="http://schemas.microsoft.com/office/drawing/2010/main" val="0"/>
              </a:ext>
            </a:extLst>
          </a:blip>
          <a:stretch>
            <a:fillRect/>
          </a:stretch>
        </p:blipFill>
        <p:spPr>
          <a:xfrm>
            <a:off x="2027104" y="0"/>
            <a:ext cx="10164896" cy="6858000"/>
          </a:xfrm>
          <a:prstGeom prst="rect">
            <a:avLst/>
          </a:prstGeom>
          <a:solidFill>
            <a:srgbClr val="005F73">
              <a:alpha val="29000"/>
            </a:srgbClr>
          </a:solidFill>
        </p:spPr>
      </p:pic>
      <p:sp>
        <p:nvSpPr>
          <p:cNvPr id="19" name="Prostokąt 18"/>
          <p:cNvSpPr/>
          <p:nvPr/>
        </p:nvSpPr>
        <p:spPr>
          <a:xfrm>
            <a:off x="-36671" y="0"/>
            <a:ext cx="3365498" cy="6858000"/>
          </a:xfrm>
          <a:prstGeom prst="rect">
            <a:avLst/>
          </a:prstGeom>
          <a:solidFill>
            <a:srgbClr val="005F73"/>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dirty="0">
                <a:solidFill>
                  <a:prstClr val="white"/>
                </a:solidFill>
                <a:effectLst>
                  <a:outerShdw blurRad="38100" dist="38100" dir="2700000" algn="tl">
                    <a:srgbClr val="000000">
                      <a:alpha val="70000"/>
                    </a:srgbClr>
                  </a:outerShdw>
                </a:effectLst>
              </a:rPr>
              <a:t>Department of Atmospheric and Climate Modelling </a:t>
            </a:r>
          </a:p>
          <a:p>
            <a:pPr lvl="0"/>
            <a:r>
              <a:rPr lang="en-GB" sz="2000" dirty="0">
                <a:solidFill>
                  <a:prstClr val="white"/>
                </a:solidFill>
                <a:effectLst>
                  <a:outerShdw blurRad="38100" dist="38100" dir="2700000" algn="tl">
                    <a:srgbClr val="000000">
                      <a:alpha val="70000"/>
                    </a:srgbClr>
                  </a:outerShdw>
                </a:effectLst>
              </a:rPr>
              <a:t>Institute of Environmental Protection – National Research Institute</a:t>
            </a:r>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pl-PL" sz="2000" dirty="0">
              <a:solidFill>
                <a:prstClr val="white"/>
              </a:solidFill>
              <a:effectLst>
                <a:outerShdw blurRad="38100" dist="38100" dir="2700000" algn="tl">
                  <a:srgbClr val="000000">
                    <a:alpha val="70000"/>
                  </a:srgbClr>
                </a:outerShdw>
              </a:effectLst>
            </a:endParaRPr>
          </a:p>
          <a:p>
            <a:pPr lvl="0"/>
            <a:endParaRPr lang="en-GB" sz="2000" dirty="0">
              <a:solidFill>
                <a:prstClr val="white"/>
              </a:solidFill>
              <a:effectLst>
                <a:outerShdw blurRad="38100" dist="38100" dir="2700000" algn="tl">
                  <a:srgbClr val="000000">
                    <a:alpha val="70000"/>
                  </a:srgbClr>
                </a:outerShdw>
              </a:effectLst>
            </a:endParaRPr>
          </a:p>
        </p:txBody>
      </p:sp>
      <p:sp>
        <p:nvSpPr>
          <p:cNvPr id="2" name="Tytuł 1">
            <a:extLst>
              <a:ext uri="{FF2B5EF4-FFF2-40B4-BE49-F238E27FC236}">
                <a16:creationId xmlns:a16="http://schemas.microsoft.com/office/drawing/2014/main" id="{39927D42-679B-5B43-82D7-FB042B6A73C5}"/>
              </a:ext>
            </a:extLst>
          </p:cNvPr>
          <p:cNvSpPr>
            <a:spLocks noGrp="1"/>
          </p:cNvSpPr>
          <p:nvPr>
            <p:ph type="ctrTitle"/>
          </p:nvPr>
        </p:nvSpPr>
        <p:spPr>
          <a:xfrm>
            <a:off x="4561726" y="1737370"/>
            <a:ext cx="6534364" cy="2824356"/>
          </a:xfrm>
        </p:spPr>
        <p:txBody>
          <a:bodyPr anchor="ctr">
            <a:noAutofit/>
          </a:bodyPr>
          <a:lstStyle/>
          <a:p>
            <a:r>
              <a:rPr lang="en-GB" sz="3600" b="1" noProof="0" dirty="0">
                <a:solidFill>
                  <a:schemeClr val="bg1"/>
                </a:solidFill>
                <a:effectLst>
                  <a:outerShdw blurRad="38100" dist="38100" dir="2700000" algn="tl">
                    <a:srgbClr val="000000">
                      <a:alpha val="43137"/>
                    </a:srgbClr>
                  </a:outerShdw>
                </a:effectLst>
              </a:rPr>
              <a:t>THANK YOU!</a:t>
            </a:r>
            <a:br>
              <a:rPr lang="en-GB" sz="3600" b="1" noProof="0" dirty="0">
                <a:solidFill>
                  <a:schemeClr val="bg1"/>
                </a:solidFill>
                <a:effectLst>
                  <a:outerShdw blurRad="38100" dist="38100" dir="2700000" algn="tl">
                    <a:srgbClr val="000000">
                      <a:alpha val="43137"/>
                    </a:srgbClr>
                  </a:outerShdw>
                </a:effectLst>
              </a:rPr>
            </a:br>
            <a:br>
              <a:rPr lang="en-GB" sz="3600" b="1" noProof="0" dirty="0">
                <a:solidFill>
                  <a:schemeClr val="bg1"/>
                </a:solidFill>
                <a:effectLst>
                  <a:outerShdw blurRad="38100" dist="38100" dir="2700000" algn="tl">
                    <a:srgbClr val="000000">
                      <a:alpha val="43137"/>
                    </a:srgbClr>
                  </a:outerShdw>
                </a:effectLst>
              </a:rPr>
            </a:br>
            <a:r>
              <a:rPr lang="en-GB" sz="3600" b="1" noProof="0" dirty="0">
                <a:solidFill>
                  <a:schemeClr val="bg1"/>
                </a:solidFill>
                <a:effectLst>
                  <a:outerShdw blurRad="38100" dist="38100" dir="2700000" algn="tl">
                    <a:srgbClr val="000000">
                      <a:alpha val="43137"/>
                    </a:srgbClr>
                  </a:outerShdw>
                </a:effectLst>
              </a:rPr>
              <a:t>contact e-mail:</a:t>
            </a:r>
            <a:br>
              <a:rPr lang="en-GB" sz="3600" b="1" noProof="0" dirty="0">
                <a:solidFill>
                  <a:schemeClr val="bg1"/>
                </a:solidFill>
                <a:effectLst>
                  <a:outerShdw blurRad="38100" dist="38100" dir="2700000" algn="tl">
                    <a:srgbClr val="000000">
                      <a:alpha val="43137"/>
                    </a:srgbClr>
                  </a:outerShdw>
                </a:effectLst>
              </a:rPr>
            </a:br>
            <a:r>
              <a:rPr lang="en-GB" sz="3600" b="1" noProof="0" dirty="0" err="1">
                <a:solidFill>
                  <a:schemeClr val="bg1"/>
                </a:solidFill>
                <a:effectLst>
                  <a:outerShdw blurRad="38100" dist="38100" dir="2700000" algn="tl">
                    <a:srgbClr val="000000">
                      <a:alpha val="70000"/>
                    </a:srgbClr>
                  </a:outerShdw>
                </a:effectLst>
              </a:rPr>
              <a:t>joanna.struzewska@ios.edu.pl</a:t>
            </a:r>
            <a:br>
              <a:rPr lang="en-GB" sz="3600" b="1" noProof="0" dirty="0">
                <a:solidFill>
                  <a:schemeClr val="bg1"/>
                </a:solidFill>
                <a:effectLst>
                  <a:outerShdw blurRad="38100" dist="38100" dir="2700000" algn="tl">
                    <a:srgbClr val="000000">
                      <a:alpha val="70000"/>
                    </a:srgbClr>
                  </a:outerShdw>
                </a:effectLst>
              </a:rPr>
            </a:br>
            <a:endParaRPr lang="en-GB" sz="3600" b="1" noProof="0" dirty="0">
              <a:solidFill>
                <a:schemeClr val="bg1"/>
              </a:solidFill>
              <a:effectLst>
                <a:outerShdw blurRad="38100" dist="38100" dir="2700000" algn="tl">
                  <a:srgbClr val="000000">
                    <a:alpha val="43137"/>
                  </a:srgbClr>
                </a:outerShdw>
              </a:effectLst>
            </a:endParaRPr>
          </a:p>
        </p:txBody>
      </p:sp>
      <p:pic>
        <p:nvPicPr>
          <p:cNvPr id="15" name="Obraz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6655" y="379451"/>
            <a:ext cx="3574104" cy="880549"/>
          </a:xfrm>
          <a:prstGeom prst="rect">
            <a:avLst/>
          </a:prstGeom>
        </p:spPr>
      </p:pic>
      <p:sp>
        <p:nvSpPr>
          <p:cNvPr id="5" name="Prostokąt 4"/>
          <p:cNvSpPr/>
          <p:nvPr/>
        </p:nvSpPr>
        <p:spPr>
          <a:xfrm>
            <a:off x="3328826" y="5951764"/>
            <a:ext cx="8863173" cy="90623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l-PL"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6" name="Obraz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5256" y="6157907"/>
            <a:ext cx="7692364" cy="502724"/>
          </a:xfrm>
          <a:prstGeom prst="rect">
            <a:avLst/>
          </a:prstGeom>
        </p:spPr>
      </p:pic>
      <p:sp>
        <p:nvSpPr>
          <p:cNvPr id="11" name="pole tekstowe 10"/>
          <p:cNvSpPr txBox="1"/>
          <p:nvPr/>
        </p:nvSpPr>
        <p:spPr>
          <a:xfrm>
            <a:off x="0" y="3429000"/>
            <a:ext cx="2780697" cy="400110"/>
          </a:xfrm>
          <a:prstGeom prst="rect">
            <a:avLst/>
          </a:prstGeom>
          <a:noFill/>
        </p:spPr>
        <p:txBody>
          <a:bodyPr wrap="square" rtlCol="0">
            <a:spAutoFit/>
          </a:bodyPr>
          <a:lstStyle/>
          <a:p>
            <a:r>
              <a:rPr lang="pl-PL" sz="2000" dirty="0">
                <a:solidFill>
                  <a:schemeClr val="bg1"/>
                </a:solidFill>
                <a:effectLst>
                  <a:outerShdw blurRad="38100" dist="38100" dir="2700000" algn="tl">
                    <a:srgbClr val="000000">
                      <a:alpha val="43137"/>
                    </a:srgbClr>
                  </a:outerShdw>
                </a:effectLst>
              </a:rPr>
              <a:t>www.klimada2.ios.gov.pl</a:t>
            </a:r>
          </a:p>
        </p:txBody>
      </p:sp>
    </p:spTree>
    <p:extLst>
      <p:ext uri="{BB962C8B-B14F-4D97-AF65-F5344CB8AC3E}">
        <p14:creationId xmlns:p14="http://schemas.microsoft.com/office/powerpoint/2010/main" val="135381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BC0E2-858A-804E-B48F-9EF3D99BA76D}"/>
              </a:ext>
            </a:extLst>
          </p:cNvPr>
          <p:cNvSpPr>
            <a:spLocks noGrp="1"/>
          </p:cNvSpPr>
          <p:nvPr>
            <p:ph type="title"/>
          </p:nvPr>
        </p:nvSpPr>
        <p:spPr/>
        <p:txBody>
          <a:bodyPr/>
          <a:lstStyle/>
          <a:p>
            <a:r>
              <a:rPr lang="en-GB" noProof="0" dirty="0"/>
              <a:t>Motivation</a:t>
            </a:r>
          </a:p>
        </p:txBody>
      </p:sp>
      <p:sp>
        <p:nvSpPr>
          <p:cNvPr id="3" name="Symbol zastępczy zawartości 2">
            <a:extLst>
              <a:ext uri="{FF2B5EF4-FFF2-40B4-BE49-F238E27FC236}">
                <a16:creationId xmlns:a16="http://schemas.microsoft.com/office/drawing/2014/main" id="{EBAF1B8C-9D6E-1B40-BC55-ACD504A26527}"/>
              </a:ext>
            </a:extLst>
          </p:cNvPr>
          <p:cNvSpPr>
            <a:spLocks noGrp="1"/>
          </p:cNvSpPr>
          <p:nvPr>
            <p:ph idx="1"/>
          </p:nvPr>
        </p:nvSpPr>
        <p:spPr/>
        <p:txBody>
          <a:bodyPr>
            <a:normAutofit lnSpcReduction="10000"/>
          </a:bodyPr>
          <a:lstStyle/>
          <a:p>
            <a:r>
              <a:rPr lang="en-GB" noProof="0" dirty="0"/>
              <a:t>Climate change scenarios prepared in the scope of a project -  </a:t>
            </a:r>
            <a:r>
              <a:rPr lang="en-GB" b="1" noProof="0" dirty="0"/>
              <a:t>Knowledgebase on climate change and adaptation strategies (Klimada2.0)</a:t>
            </a:r>
          </a:p>
          <a:p>
            <a:pPr lvl="1"/>
            <a:r>
              <a:rPr lang="en-GB" noProof="0" dirty="0"/>
              <a:t>Coherent information for all administrative regions in Poland</a:t>
            </a:r>
          </a:p>
          <a:p>
            <a:pPr lvl="1"/>
            <a:r>
              <a:rPr lang="en-GB" noProof="0" dirty="0"/>
              <a:t>Results publicly available</a:t>
            </a:r>
          </a:p>
          <a:p>
            <a:pPr lvl="1"/>
            <a:r>
              <a:rPr lang="en-GB" noProof="0" dirty="0"/>
              <a:t>Diverse applications:</a:t>
            </a:r>
          </a:p>
          <a:p>
            <a:pPr lvl="2"/>
            <a:r>
              <a:rPr lang="en-GB" noProof="0" dirty="0"/>
              <a:t>Adaptation plans</a:t>
            </a:r>
          </a:p>
          <a:p>
            <a:pPr lvl="2"/>
            <a:r>
              <a:rPr lang="en-GB" noProof="0" dirty="0"/>
              <a:t>Environmental impact assessment</a:t>
            </a:r>
          </a:p>
          <a:p>
            <a:pPr lvl="2"/>
            <a:r>
              <a:rPr lang="en-GB" noProof="0" dirty="0"/>
              <a:t>Sectoral development plans</a:t>
            </a:r>
          </a:p>
          <a:p>
            <a:pPr lvl="2"/>
            <a:r>
              <a:rPr lang="en-GB" noProof="0" dirty="0"/>
              <a:t>Climate protection </a:t>
            </a:r>
          </a:p>
          <a:p>
            <a:pPr lvl="2"/>
            <a:r>
              <a:rPr lang="en-GB" noProof="0" dirty="0"/>
              <a:t>Research</a:t>
            </a:r>
          </a:p>
          <a:p>
            <a:pPr lvl="2"/>
            <a:r>
              <a:rPr lang="en-GB" noProof="0" dirty="0"/>
              <a:t>Education</a:t>
            </a:r>
          </a:p>
        </p:txBody>
      </p:sp>
      <p:pic>
        <p:nvPicPr>
          <p:cNvPr id="35" name="Obraz 4"/>
          <p:cNvPicPr>
            <a:picLocks noChangeAspect="1"/>
          </p:cNvPicPr>
          <p:nvPr/>
        </p:nvPicPr>
        <p:blipFill>
          <a:blip r:embed="rId3">
            <a:extLst>
              <a:ext uri="{28A0092B-C50C-407E-A947-70E740481C1C}">
                <a14:useLocalDpi xmlns:a14="http://schemas.microsoft.com/office/drawing/2010/main" val="0"/>
              </a:ext>
            </a:extLst>
          </a:blip>
          <a:srcRect l="1134" r="5838"/>
          <a:stretch>
            <a:fillRect/>
          </a:stretch>
        </p:blipFill>
        <p:spPr bwMode="auto">
          <a:xfrm>
            <a:off x="6960836" y="3461695"/>
            <a:ext cx="5231164" cy="2562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11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282759-1E99-46C4-8EBE-516C8F8CB305}"/>
              </a:ext>
            </a:extLst>
          </p:cNvPr>
          <p:cNvSpPr>
            <a:spLocks noGrp="1"/>
          </p:cNvSpPr>
          <p:nvPr>
            <p:ph type="title"/>
          </p:nvPr>
        </p:nvSpPr>
        <p:spPr/>
        <p:txBody>
          <a:bodyPr vert="horz" lIns="91440" tIns="45720" rIns="91440" bIns="45720" rtlCol="0" anchor="ctr">
            <a:normAutofit/>
          </a:bodyPr>
          <a:lstStyle/>
          <a:p>
            <a:r>
              <a:rPr lang="en-GB" sz="4400" noProof="0" dirty="0"/>
              <a:t>Climate change service</a:t>
            </a:r>
          </a:p>
        </p:txBody>
      </p:sp>
      <p:pic>
        <p:nvPicPr>
          <p:cNvPr id="10" name="Obraz 10" descr="Obraz zawierający tekst, mapa&#10;&#10;Opis wygenerowany przy bardzo wysokim poziomie pewności">
            <a:extLst>
              <a:ext uri="{FF2B5EF4-FFF2-40B4-BE49-F238E27FC236}">
                <a16:creationId xmlns:a16="http://schemas.microsoft.com/office/drawing/2014/main" id="{91B9AE5A-817A-4987-BADA-64F8751C2FFD}"/>
              </a:ext>
            </a:extLst>
          </p:cNvPr>
          <p:cNvPicPr>
            <a:picLocks noGrp="1" noChangeAspect="1"/>
          </p:cNvPicPr>
          <p:nvPr>
            <p:ph idx="1"/>
          </p:nvPr>
        </p:nvPicPr>
        <p:blipFill>
          <a:blip r:embed="rId2"/>
          <a:stretch>
            <a:fillRect/>
          </a:stretch>
        </p:blipFill>
        <p:spPr>
          <a:xfrm>
            <a:off x="2311686" y="3193827"/>
            <a:ext cx="3664174" cy="3664174"/>
          </a:xfrm>
          <a:prstGeom prst="rect">
            <a:avLst/>
          </a:prstGeom>
        </p:spPr>
      </p:pic>
      <p:sp>
        <p:nvSpPr>
          <p:cNvPr id="7" name="Symbol zastępczy tekstu 6">
            <a:extLst>
              <a:ext uri="{FF2B5EF4-FFF2-40B4-BE49-F238E27FC236}">
                <a16:creationId xmlns:a16="http://schemas.microsoft.com/office/drawing/2014/main" id="{A670162D-2696-164D-8942-FA3D55980133}"/>
              </a:ext>
            </a:extLst>
          </p:cNvPr>
          <p:cNvSpPr>
            <a:spLocks noGrp="1"/>
          </p:cNvSpPr>
          <p:nvPr>
            <p:ph type="body" idx="4294967295"/>
          </p:nvPr>
        </p:nvSpPr>
        <p:spPr>
          <a:xfrm>
            <a:off x="1579417" y="1473757"/>
            <a:ext cx="5990432" cy="4351338"/>
          </a:xfrm>
        </p:spPr>
        <p:txBody>
          <a:bodyPr anchor="t">
            <a:normAutofit/>
          </a:bodyPr>
          <a:lstStyle/>
          <a:p>
            <a:pPr>
              <a:spcBef>
                <a:spcPts val="0"/>
              </a:spcBef>
              <a:tabLst>
                <a:tab pos="3944938" algn="l"/>
              </a:tabLst>
            </a:pPr>
            <a:r>
              <a:rPr lang="en-GB" sz="2000" b="1" noProof="0" dirty="0"/>
              <a:t>Stage-1</a:t>
            </a:r>
            <a:r>
              <a:rPr lang="en-GB" sz="2000" noProof="0" dirty="0"/>
              <a:t>  Temperature and precipitation (2019)</a:t>
            </a:r>
          </a:p>
          <a:p>
            <a:pPr>
              <a:spcBef>
                <a:spcPts val="0"/>
              </a:spcBef>
              <a:tabLst>
                <a:tab pos="3944938" algn="l"/>
              </a:tabLst>
            </a:pPr>
            <a:r>
              <a:rPr lang="en-GB" sz="2000" b="1" noProof="0" dirty="0"/>
              <a:t>Stage-2</a:t>
            </a:r>
            <a:r>
              <a:rPr lang="en-GB" sz="2000" noProof="0" dirty="0"/>
              <a:t>  Irradiance and wind + potential </a:t>
            </a:r>
          </a:p>
          <a:p>
            <a:pPr marL="452438" lvl="1" indent="0">
              <a:spcBef>
                <a:spcPts val="0"/>
              </a:spcBef>
              <a:buNone/>
              <a:tabLst>
                <a:tab pos="3944938" algn="l"/>
              </a:tabLst>
            </a:pPr>
            <a:r>
              <a:rPr lang="en-GB" sz="2000" noProof="0" dirty="0"/>
              <a:t>             energy for solar and wind farms (2020)</a:t>
            </a:r>
          </a:p>
          <a:p>
            <a:pPr>
              <a:spcBef>
                <a:spcPts val="0"/>
              </a:spcBef>
              <a:tabLst>
                <a:tab pos="3944938" algn="l"/>
              </a:tabLst>
            </a:pPr>
            <a:r>
              <a:rPr lang="en-GB" sz="2000" b="1" noProof="0" dirty="0"/>
              <a:t>Stage-3 </a:t>
            </a:r>
            <a:r>
              <a:rPr lang="en-GB" sz="2000" noProof="0" dirty="0"/>
              <a:t> Humidity and snow cover (2021)</a:t>
            </a:r>
          </a:p>
          <a:p>
            <a:pPr>
              <a:spcBef>
                <a:spcPts val="0"/>
              </a:spcBef>
            </a:pPr>
            <a:endParaRPr lang="en-GB" sz="2000" noProof="0" dirty="0"/>
          </a:p>
        </p:txBody>
      </p:sp>
      <p:pic>
        <p:nvPicPr>
          <p:cNvPr id="8" name="Obraz 8">
            <a:extLst>
              <a:ext uri="{FF2B5EF4-FFF2-40B4-BE49-F238E27FC236}">
                <a16:creationId xmlns:a16="http://schemas.microsoft.com/office/drawing/2014/main" id="{312DAACF-E08B-4DEB-A900-393FAF5667CD}"/>
              </a:ext>
            </a:extLst>
          </p:cNvPr>
          <p:cNvPicPr>
            <a:picLocks noGrp="1" noChangeAspect="1"/>
          </p:cNvPicPr>
          <p:nvPr>
            <p:ph idx="4294967295"/>
          </p:nvPr>
        </p:nvPicPr>
        <p:blipFill>
          <a:blip r:embed="rId3"/>
          <a:stretch>
            <a:fillRect/>
          </a:stretch>
        </p:blipFill>
        <p:spPr>
          <a:xfrm>
            <a:off x="7141369" y="1254125"/>
            <a:ext cx="5021262" cy="5019675"/>
          </a:xfrm>
          <a:prstGeom prst="rect">
            <a:avLst/>
          </a:prstGeom>
        </p:spPr>
      </p:pic>
    </p:spTree>
    <p:extLst>
      <p:ext uri="{BB962C8B-B14F-4D97-AF65-F5344CB8AC3E}">
        <p14:creationId xmlns:p14="http://schemas.microsoft.com/office/powerpoint/2010/main" val="281651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BC0E2-858A-804E-B48F-9EF3D99BA76D}"/>
              </a:ext>
            </a:extLst>
          </p:cNvPr>
          <p:cNvSpPr>
            <a:spLocks noGrp="1"/>
          </p:cNvSpPr>
          <p:nvPr>
            <p:ph type="title"/>
          </p:nvPr>
        </p:nvSpPr>
        <p:spPr/>
        <p:txBody>
          <a:bodyPr>
            <a:normAutofit/>
          </a:bodyPr>
          <a:lstStyle/>
          <a:p>
            <a:r>
              <a:rPr lang="en-GB" noProof="0" dirty="0"/>
              <a:t>Climate projections - </a:t>
            </a:r>
            <a:r>
              <a:rPr lang="en-GB" noProof="0" dirty="0" err="1"/>
              <a:t>EuroCORDEX</a:t>
            </a:r>
            <a:endParaRPr lang="en-GB" noProof="0" dirty="0"/>
          </a:p>
        </p:txBody>
      </p:sp>
      <p:sp>
        <p:nvSpPr>
          <p:cNvPr id="3" name="Symbol zastępczy zawartości 2">
            <a:extLst>
              <a:ext uri="{FF2B5EF4-FFF2-40B4-BE49-F238E27FC236}">
                <a16:creationId xmlns:a16="http://schemas.microsoft.com/office/drawing/2014/main" id="{EBAF1B8C-9D6E-1B40-BC55-ACD504A26527}"/>
              </a:ext>
            </a:extLst>
          </p:cNvPr>
          <p:cNvSpPr>
            <a:spLocks noGrp="1"/>
          </p:cNvSpPr>
          <p:nvPr>
            <p:ph idx="1"/>
          </p:nvPr>
        </p:nvSpPr>
        <p:spPr/>
        <p:txBody>
          <a:bodyPr>
            <a:normAutofit/>
          </a:bodyPr>
          <a:lstStyle/>
          <a:p>
            <a:r>
              <a:rPr lang="en-GB" sz="2400" noProof="0" dirty="0"/>
              <a:t>EUR11 at 0.11deg x 0.11deg </a:t>
            </a:r>
          </a:p>
          <a:p>
            <a:r>
              <a:rPr lang="en-GB" sz="2400" noProof="0" dirty="0"/>
              <a:t>All available models for the analysed parameters</a:t>
            </a:r>
          </a:p>
          <a:p>
            <a:r>
              <a:rPr lang="en-GB" sz="2400" noProof="0" dirty="0"/>
              <a:t>RCP4.5 and RCP8.5</a:t>
            </a:r>
          </a:p>
          <a:p>
            <a:r>
              <a:rPr lang="en-GB" sz="2400" noProof="0" dirty="0"/>
              <a:t>2006 - 2100</a:t>
            </a:r>
          </a:p>
          <a:p>
            <a:endParaRPr lang="en-GB" sz="2400" noProof="0" dirty="0"/>
          </a:p>
        </p:txBody>
      </p:sp>
      <p:pic>
        <p:nvPicPr>
          <p:cNvPr id="8" name="Picture 2" descr="Znalezione obrazy dla zapytania EuroCordex">
            <a:extLst>
              <a:ext uri="{FF2B5EF4-FFF2-40B4-BE49-F238E27FC236}">
                <a16:creationId xmlns:a16="http://schemas.microsoft.com/office/drawing/2014/main" id="{F4C9A837-9581-BF43-94CC-0FE698B08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127" y="1302862"/>
            <a:ext cx="4138873" cy="4152715"/>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Content Placeholder 3">
            <a:extLst>
              <a:ext uri="{FF2B5EF4-FFF2-40B4-BE49-F238E27FC236}">
                <a16:creationId xmlns:a16="http://schemas.microsoft.com/office/drawing/2014/main" id="{FC63BA01-1D75-7641-8952-D41D5184EC76}"/>
              </a:ext>
            </a:extLst>
          </p:cNvPr>
          <p:cNvGraphicFramePr>
            <a:graphicFrameLocks/>
          </p:cNvGraphicFramePr>
          <p:nvPr>
            <p:extLst>
              <p:ext uri="{D42A27DB-BD31-4B8C-83A1-F6EECF244321}">
                <p14:modId xmlns:p14="http://schemas.microsoft.com/office/powerpoint/2010/main" val="221836706"/>
              </p:ext>
            </p:extLst>
          </p:nvPr>
        </p:nvGraphicFramePr>
        <p:xfrm>
          <a:off x="1523768" y="3773078"/>
          <a:ext cx="6203419" cy="2659111"/>
        </p:xfrm>
        <a:graphic>
          <a:graphicData uri="http://schemas.openxmlformats.org/drawingml/2006/table">
            <a:tbl>
              <a:tblPr firstRow="1" firstCol="1" bandRow="1">
                <a:tableStyleId>{5C22544A-7EE6-4342-B048-85BDC9FD1C3A}</a:tableStyleId>
              </a:tblPr>
              <a:tblGrid>
                <a:gridCol w="1240683">
                  <a:extLst>
                    <a:ext uri="{9D8B030D-6E8A-4147-A177-3AD203B41FA5}">
                      <a16:colId xmlns:a16="http://schemas.microsoft.com/office/drawing/2014/main" val="20000"/>
                    </a:ext>
                  </a:extLst>
                </a:gridCol>
                <a:gridCol w="1108376">
                  <a:extLst>
                    <a:ext uri="{9D8B030D-6E8A-4147-A177-3AD203B41FA5}">
                      <a16:colId xmlns:a16="http://schemas.microsoft.com/office/drawing/2014/main" val="20001"/>
                    </a:ext>
                  </a:extLst>
                </a:gridCol>
                <a:gridCol w="1372992">
                  <a:extLst>
                    <a:ext uri="{9D8B030D-6E8A-4147-A177-3AD203B41FA5}">
                      <a16:colId xmlns:a16="http://schemas.microsoft.com/office/drawing/2014/main" val="20002"/>
                    </a:ext>
                  </a:extLst>
                </a:gridCol>
                <a:gridCol w="1336548">
                  <a:extLst>
                    <a:ext uri="{9D8B030D-6E8A-4147-A177-3AD203B41FA5}">
                      <a16:colId xmlns:a16="http://schemas.microsoft.com/office/drawing/2014/main" val="20003"/>
                    </a:ext>
                  </a:extLst>
                </a:gridCol>
                <a:gridCol w="1144820">
                  <a:extLst>
                    <a:ext uri="{9D8B030D-6E8A-4147-A177-3AD203B41FA5}">
                      <a16:colId xmlns:a16="http://schemas.microsoft.com/office/drawing/2014/main" val="20004"/>
                    </a:ext>
                  </a:extLst>
                </a:gridCol>
              </a:tblGrid>
              <a:tr h="197622">
                <a:tc>
                  <a:txBody>
                    <a:bodyPr/>
                    <a:lstStyle/>
                    <a:p>
                      <a:pPr marL="0" marR="0" algn="ctr">
                        <a:lnSpc>
                          <a:spcPct val="107000"/>
                        </a:lnSpc>
                        <a:spcBef>
                          <a:spcPts val="1200"/>
                        </a:spcBef>
                        <a:spcAft>
                          <a:spcPts val="0"/>
                        </a:spcAft>
                      </a:pPr>
                      <a:r>
                        <a:rPr lang="en-US" sz="1200" dirty="0">
                          <a:effectLst/>
                        </a:rPr>
                        <a:t>Institution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algn="ctr">
                        <a:lnSpc>
                          <a:spcPct val="107000"/>
                        </a:lnSpc>
                        <a:spcBef>
                          <a:spcPts val="1200"/>
                        </a:spcBef>
                        <a:spcAft>
                          <a:spcPts val="0"/>
                        </a:spcAft>
                      </a:pPr>
                      <a:r>
                        <a:rPr lang="en-US" sz="1200" dirty="0">
                          <a:effectLst/>
                        </a:rPr>
                        <a:t>RCM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algn="ctr">
                        <a:lnSpc>
                          <a:spcPct val="107000"/>
                        </a:lnSpc>
                        <a:spcBef>
                          <a:spcPts val="1200"/>
                        </a:spcBef>
                        <a:spcAft>
                          <a:spcPts val="0"/>
                        </a:spcAft>
                      </a:pPr>
                      <a:r>
                        <a:rPr lang="en-US" sz="1200" dirty="0">
                          <a:effectLst/>
                        </a:rPr>
                        <a:t>Driving model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algn="ctr">
                        <a:lnSpc>
                          <a:spcPct val="107000"/>
                        </a:lnSpc>
                        <a:spcBef>
                          <a:spcPts val="1200"/>
                        </a:spcBef>
                        <a:spcAft>
                          <a:spcPts val="0"/>
                        </a:spcAft>
                      </a:pPr>
                      <a:r>
                        <a:rPr lang="en-US" sz="1200" dirty="0">
                          <a:effectLst/>
                        </a:rPr>
                        <a:t>RCP Scenario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algn="ctr">
                        <a:lnSpc>
                          <a:spcPct val="107000"/>
                        </a:lnSpc>
                        <a:spcBef>
                          <a:spcPts val="1200"/>
                        </a:spcBef>
                        <a:spcAft>
                          <a:spcPts val="0"/>
                        </a:spcAft>
                      </a:pPr>
                      <a:r>
                        <a:rPr lang="en-US" sz="1200" dirty="0">
                          <a:effectLst/>
                        </a:rPr>
                        <a:t>Period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extLst>
                  <a:ext uri="{0D108BD9-81ED-4DB2-BD59-A6C34878D82A}">
                    <a16:rowId xmlns:a16="http://schemas.microsoft.com/office/drawing/2014/main" val="10000"/>
                  </a:ext>
                </a:extLst>
              </a:tr>
              <a:tr h="206771">
                <a:tc rowSpan="3">
                  <a:txBody>
                    <a:bodyPr/>
                    <a:lstStyle/>
                    <a:p>
                      <a:pPr marL="0" marR="0" algn="ctr">
                        <a:lnSpc>
                          <a:spcPct val="107000"/>
                        </a:lnSpc>
                        <a:spcBef>
                          <a:spcPts val="1200"/>
                        </a:spcBef>
                        <a:spcAft>
                          <a:spcPts val="0"/>
                        </a:spcAft>
                      </a:pPr>
                      <a:r>
                        <a:rPr lang="en-US" sz="1200" dirty="0">
                          <a:effectLst/>
                        </a:rPr>
                        <a:t>CCLMCOM</a:t>
                      </a:r>
                    </a:p>
                    <a:p>
                      <a:pPr marL="0" marR="0" algn="ctr">
                        <a:lnSpc>
                          <a:spcPct val="107000"/>
                        </a:lnSpc>
                        <a:spcBef>
                          <a:spcPts val="120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algn="ctr">
                        <a:lnSpc>
                          <a:spcPct val="107000"/>
                        </a:lnSpc>
                        <a:spcBef>
                          <a:spcPts val="1200"/>
                        </a:spcBef>
                        <a:spcAft>
                          <a:spcPts val="0"/>
                        </a:spcAft>
                      </a:pPr>
                      <a:r>
                        <a:rPr lang="en-US" sz="1200" dirty="0">
                          <a:effectLst/>
                        </a:rPr>
                        <a:t>CCLM4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30196"/>
                      </a:srgbClr>
                    </a:solidFill>
                  </a:tcPr>
                </a:tc>
                <a:tc>
                  <a:txBody>
                    <a:bodyPr/>
                    <a:lstStyle/>
                    <a:p>
                      <a:pPr marL="0" marR="0" algn="ctr">
                        <a:lnSpc>
                          <a:spcPct val="107000"/>
                        </a:lnSpc>
                        <a:spcBef>
                          <a:spcPts val="1200"/>
                        </a:spcBef>
                        <a:spcAft>
                          <a:spcPts val="0"/>
                        </a:spcAft>
                      </a:pPr>
                      <a:r>
                        <a:rPr lang="en-US" sz="1200" dirty="0">
                          <a:effectLst/>
                        </a:rPr>
                        <a:t>CNRM-CM5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30196"/>
                      </a:srgbClr>
                    </a:solidFill>
                  </a:tcPr>
                </a:tc>
                <a:tc>
                  <a:txBody>
                    <a:bodyPr/>
                    <a:lstStyle/>
                    <a:p>
                      <a:pPr marL="0" marR="0" algn="ctr">
                        <a:lnSpc>
                          <a:spcPct val="107000"/>
                        </a:lnSpc>
                        <a:spcBef>
                          <a:spcPts val="1200"/>
                        </a:spcBef>
                        <a:spcAft>
                          <a:spcPts val="0"/>
                        </a:spcAft>
                      </a:pPr>
                      <a:r>
                        <a:rPr lang="en-US" sz="1200" dirty="0">
                          <a:effectLst/>
                        </a:rPr>
                        <a:t>RCP4.5 / RCP8.5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30196"/>
                      </a:srgbClr>
                    </a:solidFill>
                  </a:tcPr>
                </a:tc>
                <a:tc>
                  <a:txBody>
                    <a:bodyPr/>
                    <a:lstStyle/>
                    <a:p>
                      <a:pPr marL="0" marR="0" algn="ctr">
                        <a:lnSpc>
                          <a:spcPct val="107000"/>
                        </a:lnSpc>
                        <a:spcBef>
                          <a:spcPts val="1200"/>
                        </a:spcBef>
                        <a:spcAft>
                          <a:spcPts val="0"/>
                        </a:spcAft>
                      </a:pPr>
                      <a:r>
                        <a:rPr lang="en-US" sz="1200" dirty="0">
                          <a:effectLst/>
                        </a:rPr>
                        <a:t>2006-2100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30196"/>
                      </a:srgbClr>
                    </a:solidFill>
                  </a:tcPr>
                </a:tc>
                <a:extLst>
                  <a:ext uri="{0D108BD9-81ED-4DB2-BD59-A6C34878D82A}">
                    <a16:rowId xmlns:a16="http://schemas.microsoft.com/office/drawing/2014/main" val="10001"/>
                  </a:ext>
                </a:extLst>
              </a:tr>
              <a:tr h="134786">
                <a:tc vMerge="1">
                  <a:txBody>
                    <a:bodyPr/>
                    <a:lstStyle/>
                    <a:p>
                      <a:pPr marL="0" marR="0" algn="just">
                        <a:lnSpc>
                          <a:spcPct val="107000"/>
                        </a:lnSpc>
                        <a:spcBef>
                          <a:spcPts val="120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120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20000"/>
                      </a:srgbClr>
                    </a:solidFill>
                  </a:tcPr>
                </a:tc>
                <a:tc>
                  <a:txBody>
                    <a:bodyPr/>
                    <a:lstStyle/>
                    <a:p>
                      <a:pPr marL="0" marR="0" algn="ctr">
                        <a:lnSpc>
                          <a:spcPct val="107000"/>
                        </a:lnSpc>
                        <a:spcBef>
                          <a:spcPts val="1200"/>
                        </a:spcBef>
                        <a:spcAft>
                          <a:spcPts val="0"/>
                        </a:spcAft>
                      </a:pPr>
                      <a:r>
                        <a:rPr lang="en-US" sz="1200" dirty="0">
                          <a:effectLst/>
                        </a:rPr>
                        <a:t>EC-EARTH</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20000"/>
                      </a:srgbClr>
                    </a:solidFill>
                  </a:tcPr>
                </a:tc>
                <a:tc>
                  <a:txBody>
                    <a:bodyPr/>
                    <a:lstStyle/>
                    <a:p>
                      <a:pPr marL="0" marR="0" algn="ctr">
                        <a:lnSpc>
                          <a:spcPct val="107000"/>
                        </a:lnSpc>
                        <a:spcBef>
                          <a:spcPts val="120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20000"/>
                      </a:srgbClr>
                    </a:solidFill>
                  </a:tcPr>
                </a:tc>
                <a:tc>
                  <a:txBody>
                    <a:bodyPr/>
                    <a:lstStyle/>
                    <a:p>
                      <a:pPr marL="0" marR="0" algn="ctr">
                        <a:lnSpc>
                          <a:spcPct val="107000"/>
                        </a:lnSpc>
                        <a:spcBef>
                          <a:spcPts val="120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alpha val="20000"/>
                      </a:srgbClr>
                    </a:solidFill>
                  </a:tcPr>
                </a:tc>
                <a:extLst>
                  <a:ext uri="{0D108BD9-81ED-4DB2-BD59-A6C34878D82A}">
                    <a16:rowId xmlns:a16="http://schemas.microsoft.com/office/drawing/2014/main" val="10002"/>
                  </a:ext>
                </a:extLst>
              </a:tr>
              <a:tr h="206771">
                <a:tc vMerge="1">
                  <a:txBody>
                    <a:bodyPr/>
                    <a:lstStyle/>
                    <a:p>
                      <a:pPr marL="0" marR="0" algn="just">
                        <a:lnSpc>
                          <a:spcPct val="107000"/>
                        </a:lnSpc>
                        <a:spcBef>
                          <a:spcPts val="120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MPI-ESM-LR</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extLst>
                  <a:ext uri="{0D108BD9-81ED-4DB2-BD59-A6C34878D82A}">
                    <a16:rowId xmlns:a16="http://schemas.microsoft.com/office/drawing/2014/main" val="10003"/>
                  </a:ext>
                </a:extLst>
              </a:tr>
              <a:tr h="206771">
                <a:tc>
                  <a:txBody>
                    <a:bodyPr/>
                    <a:lstStyle/>
                    <a:p>
                      <a:pPr marL="0" marR="0" algn="ctr">
                        <a:lnSpc>
                          <a:spcPct val="107000"/>
                        </a:lnSpc>
                        <a:spcBef>
                          <a:spcPts val="1200"/>
                        </a:spcBef>
                        <a:spcAft>
                          <a:spcPts val="0"/>
                        </a:spcAft>
                      </a:pPr>
                      <a:r>
                        <a:rPr lang="en-US" sz="1200">
                          <a:effectLst/>
                        </a:rPr>
                        <a:t>KNMI</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RACM022</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EC-EARTH</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RCP4.5 / RCP8.5</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20000"/>
                      </a:srgbClr>
                    </a:solidFill>
                  </a:tcPr>
                </a:tc>
                <a:extLst>
                  <a:ext uri="{0D108BD9-81ED-4DB2-BD59-A6C34878D82A}">
                    <a16:rowId xmlns:a16="http://schemas.microsoft.com/office/drawing/2014/main" val="10004"/>
                  </a:ext>
                </a:extLst>
              </a:tr>
              <a:tr h="206771">
                <a:tc>
                  <a:txBody>
                    <a:bodyPr/>
                    <a:lstStyle/>
                    <a:p>
                      <a:pPr marL="0" marR="0" algn="ctr">
                        <a:lnSpc>
                          <a:spcPct val="107000"/>
                        </a:lnSpc>
                        <a:spcBef>
                          <a:spcPts val="1200"/>
                        </a:spcBef>
                        <a:spcAft>
                          <a:spcPts val="0"/>
                        </a:spcAft>
                      </a:pPr>
                      <a:r>
                        <a:rPr lang="en-US" sz="1200" dirty="0">
                          <a:effectLst/>
                        </a:rPr>
                        <a:t>SMHI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RCA4</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CNRM-CM5</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RCP4.5 / RCP8.5</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30000"/>
                      </a:srgbClr>
                    </a:solidFill>
                  </a:tcPr>
                </a:tc>
                <a:extLst>
                  <a:ext uri="{0D108BD9-81ED-4DB2-BD59-A6C34878D82A}">
                    <a16:rowId xmlns:a16="http://schemas.microsoft.com/office/drawing/2014/main" val="10005"/>
                  </a:ext>
                </a:extLst>
              </a:tr>
              <a:tr h="206771">
                <a:tc rowSpan="2">
                  <a:txBody>
                    <a:bodyPr/>
                    <a:lstStyle/>
                    <a:p>
                      <a:pPr marL="0" marR="0" algn="ctr">
                        <a:lnSpc>
                          <a:spcPct val="107000"/>
                        </a:lnSpc>
                        <a:spcBef>
                          <a:spcPts val="120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EC-EARTH</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20000"/>
                      </a:srgbClr>
                    </a:solidFill>
                  </a:tcPr>
                </a:tc>
                <a:extLst>
                  <a:ext uri="{0D108BD9-81ED-4DB2-BD59-A6C34878D82A}">
                    <a16:rowId xmlns:a16="http://schemas.microsoft.com/office/drawing/2014/main" val="10006"/>
                  </a:ext>
                </a:extLst>
              </a:tr>
              <a:tr h="206771">
                <a:tc vMerge="1">
                  <a:txBody>
                    <a:bodyPr/>
                    <a:lstStyle/>
                    <a:p>
                      <a:pPr marL="0" marR="0" algn="just">
                        <a:lnSpc>
                          <a:spcPct val="107000"/>
                        </a:lnSpc>
                        <a:spcBef>
                          <a:spcPts val="120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MPI-ESM-LR</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extLst>
                  <a:ext uri="{0D108BD9-81ED-4DB2-BD59-A6C34878D82A}">
                    <a16:rowId xmlns:a16="http://schemas.microsoft.com/office/drawing/2014/main" val="10007"/>
                  </a:ext>
                </a:extLst>
              </a:tr>
              <a:tr h="206771">
                <a:tc>
                  <a:txBody>
                    <a:bodyPr/>
                    <a:lstStyle/>
                    <a:p>
                      <a:pPr marL="0" marR="0" algn="ctr">
                        <a:lnSpc>
                          <a:spcPct val="107000"/>
                        </a:lnSpc>
                        <a:spcBef>
                          <a:spcPts val="1200"/>
                        </a:spcBef>
                        <a:spcAft>
                          <a:spcPts val="0"/>
                        </a:spcAft>
                      </a:pPr>
                      <a:r>
                        <a:rPr lang="en-US" sz="1200" dirty="0">
                          <a:effectLst/>
                        </a:rPr>
                        <a:t>IPSL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WRF331F</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IPSL-CM5A-MR</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RCP4.5 / RCP8.5</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20000"/>
                      </a:srgbClr>
                    </a:solidFill>
                  </a:tcPr>
                </a:tc>
                <a:extLst>
                  <a:ext uri="{0D108BD9-81ED-4DB2-BD59-A6C34878D82A}">
                    <a16:rowId xmlns:a16="http://schemas.microsoft.com/office/drawing/2014/main" val="10008"/>
                  </a:ext>
                </a:extLst>
              </a:tr>
              <a:tr h="206771">
                <a:tc rowSpan="2">
                  <a:txBody>
                    <a:bodyPr/>
                    <a:lstStyle/>
                    <a:p>
                      <a:pPr marL="0" marR="0" algn="ctr">
                        <a:lnSpc>
                          <a:spcPct val="107000"/>
                        </a:lnSpc>
                        <a:spcBef>
                          <a:spcPts val="1200"/>
                        </a:spcBef>
                        <a:spcAft>
                          <a:spcPts val="0"/>
                        </a:spcAft>
                      </a:pPr>
                      <a:r>
                        <a:rPr lang="en-US" sz="1200" dirty="0">
                          <a:effectLst/>
                        </a:rPr>
                        <a:t>DMI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HIRHAM5</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EC-EARTH</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30000"/>
                      </a:srgbClr>
                    </a:solidFill>
                  </a:tcPr>
                </a:tc>
                <a:extLst>
                  <a:ext uri="{0D108BD9-81ED-4DB2-BD59-A6C34878D82A}">
                    <a16:rowId xmlns:a16="http://schemas.microsoft.com/office/drawing/2014/main" val="10009"/>
                  </a:ext>
                </a:extLst>
              </a:tr>
              <a:tr h="206771">
                <a:tc vMerge="1">
                  <a:txBody>
                    <a:bodyPr/>
                    <a:lstStyle/>
                    <a:p>
                      <a:pPr marL="0" marR="0" algn="just">
                        <a:lnSpc>
                          <a:spcPct val="107000"/>
                        </a:lnSpc>
                        <a:spcBef>
                          <a:spcPts val="120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 </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NCC-</a:t>
                      </a:r>
                      <a:r>
                        <a:rPr lang="en-US" sz="1200" b="0" i="0" u="none" strike="noStrike" cap="none" spc="0" baseline="0" dirty="0" err="1">
                          <a:ln>
                            <a:noFill/>
                          </a:ln>
                          <a:solidFill>
                            <a:schemeClr val="dk1"/>
                          </a:solidFill>
                          <a:effectLst/>
                          <a:uFillTx/>
                          <a:latin typeface="+mn-lt"/>
                          <a:ea typeface="+mn-ea"/>
                          <a:cs typeface="+mn-cs"/>
                          <a:sym typeface="Helvetica Light"/>
                        </a:rPr>
                        <a:t>NorESM</a:t>
                      </a:r>
                      <a:endParaRPr lang="en-US" sz="1200" b="0" i="0" u="none" strike="noStrike" cap="none" spc="0" baseline="0" dirty="0">
                        <a:ln>
                          <a:noFill/>
                        </a:ln>
                        <a:solidFill>
                          <a:schemeClr val="dk1"/>
                        </a:solidFill>
                        <a:effectLst/>
                        <a:uFillTx/>
                        <a:latin typeface="+mn-lt"/>
                        <a:ea typeface="+mn-ea"/>
                        <a:cs typeface="+mn-cs"/>
                        <a:sym typeface="Helvetica Light"/>
                      </a:endParaRP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RCP4.5 / RCP8.5</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20000"/>
                      </a:srgbClr>
                    </a:solidFill>
                  </a:tcPr>
                </a:tc>
                <a:extLst>
                  <a:ext uri="{0D108BD9-81ED-4DB2-BD59-A6C34878D82A}">
                    <a16:rowId xmlns:a16="http://schemas.microsoft.com/office/drawing/2014/main" val="10010"/>
                  </a:ext>
                </a:extLst>
              </a:tr>
              <a:tr h="206771">
                <a:tc>
                  <a:txBody>
                    <a:bodyPr/>
                    <a:lstStyle/>
                    <a:p>
                      <a:pPr marL="0" marR="0" algn="ctr">
                        <a:lnSpc>
                          <a:spcPct val="107000"/>
                        </a:lnSpc>
                        <a:spcBef>
                          <a:spcPts val="1200"/>
                        </a:spcBef>
                        <a:spcAft>
                          <a:spcPts val="0"/>
                        </a:spcAft>
                      </a:pPr>
                      <a:r>
                        <a:rPr lang="en-US" sz="1200" dirty="0">
                          <a:effectLst/>
                        </a:rPr>
                        <a:t>CNRM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ALADIN53</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CNRM-CM5</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a:ln>
                            <a:noFill/>
                          </a:ln>
                          <a:solidFill>
                            <a:schemeClr val="dk1"/>
                          </a:solidFill>
                          <a:effectLst/>
                          <a:uFillTx/>
                          <a:latin typeface="+mn-lt"/>
                          <a:ea typeface="+mn-ea"/>
                          <a:cs typeface="+mn-cs"/>
                          <a:sym typeface="Helvetica Light"/>
                        </a:rPr>
                        <a:t>RCP4.5 / RCP8.5</a:t>
                      </a:r>
                    </a:p>
                  </a:txBody>
                  <a:tcPr marL="68580" marR="68580" marT="0" marB="0">
                    <a:solidFill>
                      <a:srgbClr val="005F73">
                        <a:alpha val="3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30000"/>
                      </a:srgbClr>
                    </a:solidFill>
                  </a:tcPr>
                </a:tc>
                <a:extLst>
                  <a:ext uri="{0D108BD9-81ED-4DB2-BD59-A6C34878D82A}">
                    <a16:rowId xmlns:a16="http://schemas.microsoft.com/office/drawing/2014/main" val="10011"/>
                  </a:ext>
                </a:extLst>
              </a:tr>
              <a:tr h="206771">
                <a:tc>
                  <a:txBody>
                    <a:bodyPr/>
                    <a:lstStyle/>
                    <a:p>
                      <a:pPr marL="0" marR="0" algn="ctr">
                        <a:lnSpc>
                          <a:spcPct val="107000"/>
                        </a:lnSpc>
                        <a:spcBef>
                          <a:spcPts val="1200"/>
                        </a:spcBef>
                        <a:spcAft>
                          <a:spcPts val="0"/>
                        </a:spcAft>
                      </a:pPr>
                      <a:r>
                        <a:rPr lang="en-US" sz="1200" dirty="0">
                          <a:effectLst/>
                        </a:rPr>
                        <a:t>CSC</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005F73"/>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REMO2009</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MPI-ESM-LR</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RCP4.5 / RCP8.5</a:t>
                      </a:r>
                    </a:p>
                  </a:txBody>
                  <a:tcPr marL="68580" marR="68580" marT="0" marB="0">
                    <a:solidFill>
                      <a:srgbClr val="005F73">
                        <a:alpha val="20000"/>
                      </a:srgbClr>
                    </a:solidFill>
                  </a:tcPr>
                </a:tc>
                <a:tc>
                  <a:txBody>
                    <a:bodyPr/>
                    <a:lstStyle/>
                    <a:p>
                      <a:pPr marL="0" marR="0" indent="0" algn="ctr" defTabSz="410751" rtl="0" eaLnBrk="1" latinLnBrk="0" hangingPunct="1">
                        <a:lnSpc>
                          <a:spcPct val="107000"/>
                        </a:lnSpc>
                        <a:spcBef>
                          <a:spcPts val="1200"/>
                        </a:spcBef>
                        <a:spcAft>
                          <a:spcPts val="0"/>
                        </a:spcAft>
                        <a:buClrTx/>
                        <a:buSzTx/>
                        <a:buFontTx/>
                        <a:buNone/>
                        <a:tabLst/>
                      </a:pPr>
                      <a:r>
                        <a:rPr lang="en-US" sz="1200" b="0" i="0" u="none" strike="noStrike" cap="none" spc="0" baseline="0" dirty="0">
                          <a:ln>
                            <a:noFill/>
                          </a:ln>
                          <a:solidFill>
                            <a:schemeClr val="dk1"/>
                          </a:solidFill>
                          <a:effectLst/>
                          <a:uFillTx/>
                          <a:latin typeface="+mn-lt"/>
                          <a:ea typeface="+mn-ea"/>
                          <a:cs typeface="+mn-cs"/>
                          <a:sym typeface="Helvetica Light"/>
                        </a:rPr>
                        <a:t>2006-2100</a:t>
                      </a:r>
                    </a:p>
                  </a:txBody>
                  <a:tcPr marL="68580" marR="68580" marT="0" marB="0">
                    <a:solidFill>
                      <a:srgbClr val="005F73">
                        <a:alpha val="20000"/>
                      </a:srgb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5763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Methods and data</a:t>
            </a:r>
          </a:p>
        </p:txBody>
      </p:sp>
      <p:sp>
        <p:nvSpPr>
          <p:cNvPr id="4" name="Symbol zastępczy zawartości 3">
            <a:extLst>
              <a:ext uri="{FF2B5EF4-FFF2-40B4-BE49-F238E27FC236}">
                <a16:creationId xmlns:a16="http://schemas.microsoft.com/office/drawing/2014/main" id="{1084E085-28A4-3B47-972C-DF1FE716BB3B}"/>
              </a:ext>
            </a:extLst>
          </p:cNvPr>
          <p:cNvSpPr>
            <a:spLocks noGrp="1"/>
          </p:cNvSpPr>
          <p:nvPr>
            <p:ph type="body" idx="1"/>
          </p:nvPr>
        </p:nvSpPr>
        <p:spPr>
          <a:xfrm>
            <a:off x="1497424" y="1551598"/>
            <a:ext cx="9440207" cy="4351338"/>
          </a:xfrm>
        </p:spPr>
        <p:txBody>
          <a:bodyPr>
            <a:normAutofit/>
          </a:bodyPr>
          <a:lstStyle/>
          <a:p>
            <a:r>
              <a:rPr lang="en-GB" sz="2400" noProof="0" dirty="0"/>
              <a:t>RCM results statistically downscaled using different sets of gridded observation-based meteorological fields to reduce systematic biases</a:t>
            </a:r>
          </a:p>
          <a:p>
            <a:r>
              <a:rPr lang="en-GB" sz="2400" noProof="0" dirty="0"/>
              <a:t>Observation-based fields were interpolated to </a:t>
            </a:r>
            <a:r>
              <a:rPr lang="en-GB" sz="2400" noProof="0" dirty="0" err="1"/>
              <a:t>EuroCordex</a:t>
            </a:r>
            <a:r>
              <a:rPr lang="en-GB" sz="2400" noProof="0" dirty="0"/>
              <a:t> grid</a:t>
            </a:r>
          </a:p>
          <a:p>
            <a:r>
              <a:rPr lang="en-GB" sz="2400" noProof="0" dirty="0"/>
              <a:t>Analysis were limited to the area of Poland</a:t>
            </a:r>
          </a:p>
        </p:txBody>
      </p:sp>
      <p:graphicFrame>
        <p:nvGraphicFramePr>
          <p:cNvPr id="6" name="Table 5"/>
          <p:cNvGraphicFramePr>
            <a:graphicFrameLocks noGrp="1"/>
          </p:cNvGraphicFramePr>
          <p:nvPr>
            <p:extLst>
              <p:ext uri="{D42A27DB-BD31-4B8C-83A1-F6EECF244321}">
                <p14:modId xmlns:p14="http://schemas.microsoft.com/office/powerpoint/2010/main" val="3579892020"/>
              </p:ext>
            </p:extLst>
          </p:nvPr>
        </p:nvGraphicFramePr>
        <p:xfrm>
          <a:off x="1116885" y="4460863"/>
          <a:ext cx="6490139" cy="2050716"/>
        </p:xfrm>
        <a:graphic>
          <a:graphicData uri="http://schemas.openxmlformats.org/drawingml/2006/table">
            <a:tbl>
              <a:tblPr firstRow="1" bandRow="1">
                <a:tableStyleId>{5C22544A-7EE6-4342-B048-85BDC9FD1C3A}</a:tableStyleId>
              </a:tblPr>
              <a:tblGrid>
                <a:gridCol w="2976073">
                  <a:extLst>
                    <a:ext uri="{9D8B030D-6E8A-4147-A177-3AD203B41FA5}">
                      <a16:colId xmlns:a16="http://schemas.microsoft.com/office/drawing/2014/main" val="20000"/>
                    </a:ext>
                  </a:extLst>
                </a:gridCol>
                <a:gridCol w="1012116">
                  <a:extLst>
                    <a:ext uri="{9D8B030D-6E8A-4147-A177-3AD203B41FA5}">
                      <a16:colId xmlns:a16="http://schemas.microsoft.com/office/drawing/2014/main" val="20001"/>
                    </a:ext>
                  </a:extLst>
                </a:gridCol>
                <a:gridCol w="931147">
                  <a:extLst>
                    <a:ext uri="{9D8B030D-6E8A-4147-A177-3AD203B41FA5}">
                      <a16:colId xmlns:a16="http://schemas.microsoft.com/office/drawing/2014/main" val="20002"/>
                    </a:ext>
                  </a:extLst>
                </a:gridCol>
                <a:gridCol w="817789">
                  <a:extLst>
                    <a:ext uri="{9D8B030D-6E8A-4147-A177-3AD203B41FA5}">
                      <a16:colId xmlns:a16="http://schemas.microsoft.com/office/drawing/2014/main" val="20003"/>
                    </a:ext>
                  </a:extLst>
                </a:gridCol>
                <a:gridCol w="753014">
                  <a:extLst>
                    <a:ext uri="{9D8B030D-6E8A-4147-A177-3AD203B41FA5}">
                      <a16:colId xmlns:a16="http://schemas.microsoft.com/office/drawing/2014/main" val="20004"/>
                    </a:ext>
                  </a:extLst>
                </a:gridCol>
              </a:tblGrid>
              <a:tr h="341786">
                <a:tc rowSpan="2">
                  <a:txBody>
                    <a:bodyPr/>
                    <a:lstStyle/>
                    <a:p>
                      <a:pPr algn="ctr"/>
                      <a:r>
                        <a:rPr lang="en-US" sz="1600" dirty="0"/>
                        <a:t>Main meteorological parameters </a:t>
                      </a:r>
                    </a:p>
                    <a:p>
                      <a:endParaRPr lang="en-US" sz="1600" dirty="0"/>
                    </a:p>
                  </a:txBody>
                  <a:tcPr anchor="b">
                    <a:solidFill>
                      <a:srgbClr val="005F73"/>
                    </a:solidFill>
                  </a:tcPr>
                </a:tc>
                <a:tc gridSpan="4">
                  <a:txBody>
                    <a:bodyPr/>
                    <a:lstStyle/>
                    <a:p>
                      <a:pPr algn="ctr"/>
                      <a:r>
                        <a:rPr lang="en-US" sz="1600" dirty="0"/>
                        <a:t>Historical</a:t>
                      </a:r>
                      <a:r>
                        <a:rPr lang="en-US" sz="1600" baseline="0" dirty="0"/>
                        <a:t> data </a:t>
                      </a:r>
                      <a:endParaRPr lang="en-US" sz="1600" dirty="0"/>
                    </a:p>
                  </a:txBody>
                  <a:tcPr anchor="ctr">
                    <a:solidFill>
                      <a:srgbClr val="005F73"/>
                    </a:solidFill>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1786">
                <a:tc vMerge="1">
                  <a:txBody>
                    <a:bodyPr/>
                    <a:lstStyle/>
                    <a:p>
                      <a:endParaRPr lang="en-US"/>
                    </a:p>
                  </a:txBody>
                  <a:tcPr/>
                </a:tc>
                <a:tc>
                  <a:txBody>
                    <a:bodyPr/>
                    <a:lstStyle/>
                    <a:p>
                      <a:pPr algn="ctr"/>
                      <a:r>
                        <a:rPr lang="en-US" sz="1600" dirty="0"/>
                        <a:t>IMGW</a:t>
                      </a:r>
                    </a:p>
                  </a:txBody>
                  <a:tcPr>
                    <a:solidFill>
                      <a:srgbClr val="005F73">
                        <a:alpha val="30000"/>
                      </a:srgbClr>
                    </a:solidFill>
                  </a:tcPr>
                </a:tc>
                <a:tc>
                  <a:txBody>
                    <a:bodyPr/>
                    <a:lstStyle/>
                    <a:p>
                      <a:pPr algn="ctr"/>
                      <a:r>
                        <a:rPr lang="en-US" sz="1600" dirty="0"/>
                        <a:t>ERA5</a:t>
                      </a:r>
                    </a:p>
                  </a:txBody>
                  <a:tcPr>
                    <a:solidFill>
                      <a:srgbClr val="005F73">
                        <a:alpha val="30000"/>
                      </a:srgbClr>
                    </a:solidFill>
                  </a:tcPr>
                </a:tc>
                <a:tc>
                  <a:txBody>
                    <a:bodyPr/>
                    <a:lstStyle/>
                    <a:p>
                      <a:pPr algn="ctr"/>
                      <a:r>
                        <a:rPr lang="en-US" sz="1600" dirty="0"/>
                        <a:t>EOBS</a:t>
                      </a:r>
                    </a:p>
                  </a:txBody>
                  <a:tcPr>
                    <a:solidFill>
                      <a:srgbClr val="005F73">
                        <a:alpha val="30000"/>
                      </a:srgbClr>
                    </a:solidFill>
                  </a:tcPr>
                </a:tc>
                <a:tc>
                  <a:txBody>
                    <a:bodyPr/>
                    <a:lstStyle/>
                    <a:p>
                      <a:pPr algn="ctr"/>
                      <a:r>
                        <a:rPr lang="en-US" sz="1600" dirty="0"/>
                        <a:t>UERRA</a:t>
                      </a:r>
                    </a:p>
                  </a:txBody>
                  <a:tcPr anchor="ctr">
                    <a:solidFill>
                      <a:srgbClr val="005F73">
                        <a:alpha val="30000"/>
                      </a:srgbClr>
                    </a:solidFill>
                  </a:tcPr>
                </a:tc>
                <a:extLst>
                  <a:ext uri="{0D108BD9-81ED-4DB2-BD59-A6C34878D82A}">
                    <a16:rowId xmlns:a16="http://schemas.microsoft.com/office/drawing/2014/main" val="10001"/>
                  </a:ext>
                </a:extLst>
              </a:tr>
              <a:tr h="341786">
                <a:tc>
                  <a:txBody>
                    <a:bodyPr/>
                    <a:lstStyle/>
                    <a:p>
                      <a:r>
                        <a:rPr lang="en-US" sz="1600" dirty="0"/>
                        <a:t>Annual</a:t>
                      </a:r>
                      <a:r>
                        <a:rPr lang="en-US" sz="1600" baseline="0" dirty="0"/>
                        <a:t> average temperature</a:t>
                      </a:r>
                      <a:endParaRPr lang="en-US" sz="1600" dirty="0"/>
                    </a:p>
                  </a:txBody>
                  <a:tcPr>
                    <a:solidFill>
                      <a:srgbClr val="005F73">
                        <a:alpha val="20000"/>
                      </a:srgbClr>
                    </a:solidFill>
                  </a:tcPr>
                </a:tc>
                <a:tc>
                  <a:txBody>
                    <a:bodyPr/>
                    <a:lstStyle/>
                    <a:p>
                      <a:pPr algn="ctr"/>
                      <a:r>
                        <a:rPr lang="en-US" sz="1600" dirty="0"/>
                        <a:t>×</a:t>
                      </a:r>
                    </a:p>
                  </a:txBody>
                  <a:tcPr>
                    <a:solidFill>
                      <a:srgbClr val="005F73">
                        <a:alpha val="20000"/>
                      </a:srgbClr>
                    </a:solidFill>
                  </a:tcPr>
                </a:tc>
                <a:tc>
                  <a:txBody>
                    <a:bodyPr/>
                    <a:lstStyle/>
                    <a:p>
                      <a:pPr algn="ctr"/>
                      <a:r>
                        <a:rPr lang="en-US" sz="1600" dirty="0"/>
                        <a:t>×</a:t>
                      </a:r>
                    </a:p>
                  </a:txBody>
                  <a:tcPr>
                    <a:solidFill>
                      <a:srgbClr val="005F73">
                        <a:alpha val="20000"/>
                      </a:srgbClr>
                    </a:solidFill>
                  </a:tcPr>
                </a:tc>
                <a:tc>
                  <a:txBody>
                    <a:bodyPr/>
                    <a:lstStyle/>
                    <a:p>
                      <a:pPr algn="ctr"/>
                      <a:r>
                        <a:rPr lang="en-US" sz="1600" dirty="0"/>
                        <a:t>×</a:t>
                      </a:r>
                    </a:p>
                  </a:txBody>
                  <a:tcPr>
                    <a:solidFill>
                      <a:srgbClr val="005F7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20000"/>
                      </a:srgbClr>
                    </a:solidFill>
                  </a:tcPr>
                </a:tc>
                <a:extLst>
                  <a:ext uri="{0D108BD9-81ED-4DB2-BD59-A6C34878D82A}">
                    <a16:rowId xmlns:a16="http://schemas.microsoft.com/office/drawing/2014/main" val="10002"/>
                  </a:ext>
                </a:extLst>
              </a:tr>
              <a:tr h="341786">
                <a:tc>
                  <a:txBody>
                    <a:bodyPr/>
                    <a:lstStyle/>
                    <a:p>
                      <a:r>
                        <a:rPr lang="en-US" sz="1600" dirty="0"/>
                        <a:t>Maximum</a:t>
                      </a:r>
                      <a:r>
                        <a:rPr lang="en-US" sz="1600" baseline="0" dirty="0"/>
                        <a:t> average temperature</a:t>
                      </a:r>
                      <a:endParaRPr lang="en-US" sz="1600" dirty="0"/>
                    </a:p>
                  </a:txBody>
                  <a:tcPr>
                    <a:solidFill>
                      <a:srgbClr val="005F73">
                        <a:alpha val="30000"/>
                      </a:srgbClr>
                    </a:solidFill>
                  </a:tcPr>
                </a:tc>
                <a:tc>
                  <a:txBody>
                    <a:bodyPr/>
                    <a:lstStyle/>
                    <a:p>
                      <a:pPr algn="ctr"/>
                      <a:r>
                        <a:rPr lang="en-US" sz="1600" dirty="0"/>
                        <a:t>×</a:t>
                      </a:r>
                    </a:p>
                  </a:txBody>
                  <a:tcPr>
                    <a:solidFill>
                      <a:srgbClr val="005F73">
                        <a:alpha val="30000"/>
                      </a:srgbClr>
                    </a:solidFill>
                  </a:tcPr>
                </a:tc>
                <a:tc>
                  <a:txBody>
                    <a:bodyPr/>
                    <a:lstStyle/>
                    <a:p>
                      <a:pPr algn="ctr"/>
                      <a:r>
                        <a:rPr lang="en-US" sz="1600" dirty="0"/>
                        <a:t>×</a:t>
                      </a:r>
                    </a:p>
                  </a:txBody>
                  <a:tcPr>
                    <a:solidFill>
                      <a:srgbClr val="005F73">
                        <a:alpha val="30000"/>
                      </a:srgbClr>
                    </a:solidFill>
                  </a:tcPr>
                </a:tc>
                <a:tc>
                  <a:txBody>
                    <a:bodyPr/>
                    <a:lstStyle/>
                    <a:p>
                      <a:pPr algn="ctr"/>
                      <a:r>
                        <a:rPr lang="en-US" sz="1600" dirty="0"/>
                        <a:t>×</a:t>
                      </a:r>
                    </a:p>
                  </a:txBody>
                  <a:tcPr>
                    <a:solidFill>
                      <a:srgbClr val="005F73">
                        <a:alpha val="30000"/>
                      </a:srgbClr>
                    </a:solidFill>
                  </a:tcPr>
                </a:tc>
                <a:tc>
                  <a:txBody>
                    <a:bodyPr/>
                    <a:lstStyle/>
                    <a:p>
                      <a:pPr algn="ctr"/>
                      <a:endParaRPr lang="en-US" sz="1600" dirty="0"/>
                    </a:p>
                  </a:txBody>
                  <a:tcPr>
                    <a:solidFill>
                      <a:srgbClr val="005F73">
                        <a:alpha val="30000"/>
                      </a:srgbClr>
                    </a:solidFill>
                  </a:tcPr>
                </a:tc>
                <a:extLst>
                  <a:ext uri="{0D108BD9-81ED-4DB2-BD59-A6C34878D82A}">
                    <a16:rowId xmlns:a16="http://schemas.microsoft.com/office/drawing/2014/main" val="10003"/>
                  </a:ext>
                </a:extLst>
              </a:tr>
              <a:tr h="341786">
                <a:tc>
                  <a:txBody>
                    <a:bodyPr/>
                    <a:lstStyle/>
                    <a:p>
                      <a:r>
                        <a:rPr lang="en-US" sz="1600" dirty="0"/>
                        <a:t>Minimum</a:t>
                      </a:r>
                      <a:r>
                        <a:rPr lang="en-US" sz="1600" baseline="0" dirty="0"/>
                        <a:t> average temperature</a:t>
                      </a:r>
                      <a:endParaRPr lang="en-US" sz="1600" dirty="0"/>
                    </a:p>
                  </a:txBody>
                  <a:tcPr>
                    <a:solidFill>
                      <a:srgbClr val="005F7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20000"/>
                      </a:srgbClr>
                    </a:solidFill>
                  </a:tcPr>
                </a:tc>
                <a:tc>
                  <a:txBody>
                    <a:bodyPr/>
                    <a:lstStyle/>
                    <a:p>
                      <a:pPr algn="ctr"/>
                      <a:endParaRPr lang="en-US" sz="1600" dirty="0"/>
                    </a:p>
                  </a:txBody>
                  <a:tcPr>
                    <a:solidFill>
                      <a:srgbClr val="005F73">
                        <a:alpha val="20000"/>
                      </a:srgbClr>
                    </a:solidFill>
                  </a:tcPr>
                </a:tc>
                <a:extLst>
                  <a:ext uri="{0D108BD9-81ED-4DB2-BD59-A6C34878D82A}">
                    <a16:rowId xmlns:a16="http://schemas.microsoft.com/office/drawing/2014/main" val="10004"/>
                  </a:ext>
                </a:extLst>
              </a:tr>
              <a:tr h="341786">
                <a:tc>
                  <a:txBody>
                    <a:bodyPr/>
                    <a:lstStyle/>
                    <a:p>
                      <a:r>
                        <a:rPr lang="en-US" sz="1600" dirty="0"/>
                        <a:t>Precipitation</a:t>
                      </a:r>
                      <a:r>
                        <a:rPr lang="en-US" sz="1600" baseline="0" dirty="0"/>
                        <a:t> sum</a:t>
                      </a:r>
                      <a:endParaRPr lang="en-US" sz="1600" dirty="0"/>
                    </a:p>
                  </a:txBody>
                  <a:tcPr>
                    <a:solidFill>
                      <a:srgbClr val="005F73">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solidFill>
                      <a:srgbClr val="005F73">
                        <a:alpha val="30000"/>
                      </a:srgbClr>
                    </a:solidFill>
                  </a:tcPr>
                </a:tc>
                <a:tc>
                  <a:txBody>
                    <a:bodyPr/>
                    <a:lstStyle/>
                    <a:p>
                      <a:pPr algn="ctr"/>
                      <a:endParaRPr lang="en-US" sz="1600" dirty="0"/>
                    </a:p>
                  </a:txBody>
                  <a:tcPr>
                    <a:solidFill>
                      <a:srgbClr val="005F73">
                        <a:alpha val="30000"/>
                      </a:srgbClr>
                    </a:solidFill>
                  </a:tcPr>
                </a:tc>
                <a:tc>
                  <a:txBody>
                    <a:bodyPr/>
                    <a:lstStyle/>
                    <a:p>
                      <a:pPr algn="ctr"/>
                      <a:endParaRPr lang="en-US" sz="1600" dirty="0"/>
                    </a:p>
                  </a:txBody>
                  <a:tcPr>
                    <a:solidFill>
                      <a:srgbClr val="005F73">
                        <a:alpha val="30000"/>
                      </a:srgbClr>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3055068" y="3983833"/>
            <a:ext cx="4130931" cy="369332"/>
          </a:xfrm>
          <a:prstGeom prst="rect">
            <a:avLst/>
          </a:prstGeom>
          <a:noFill/>
        </p:spPr>
        <p:txBody>
          <a:bodyPr wrap="square" rtlCol="0">
            <a:spAutoFit/>
          </a:bodyPr>
          <a:lstStyle/>
          <a:p>
            <a:pPr algn="ctr"/>
            <a:r>
              <a:rPr lang="en-US" b="1" dirty="0"/>
              <a:t>Reference period </a:t>
            </a:r>
            <a:r>
              <a:rPr lang="en-US" dirty="0"/>
              <a:t>2006 - 2017</a:t>
            </a:r>
          </a:p>
        </p:txBody>
      </p:sp>
      <p:sp>
        <p:nvSpPr>
          <p:cNvPr id="11" name="TextBox 10"/>
          <p:cNvSpPr txBox="1"/>
          <p:nvPr/>
        </p:nvSpPr>
        <p:spPr>
          <a:xfrm>
            <a:off x="-547543" y="3906889"/>
            <a:ext cx="5988713" cy="523220"/>
          </a:xfrm>
          <a:prstGeom prst="rect">
            <a:avLst/>
          </a:prstGeom>
          <a:noFill/>
        </p:spPr>
        <p:txBody>
          <a:bodyPr wrap="square" rtlCol="0">
            <a:spAutoFit/>
          </a:bodyPr>
          <a:lstStyle/>
          <a:p>
            <a:pPr algn="ctr"/>
            <a:r>
              <a:rPr lang="en-US" sz="2800" b="1" dirty="0">
                <a:solidFill>
                  <a:srgbClr val="005F73"/>
                </a:solidFill>
              </a:rPr>
              <a:t>Observations </a:t>
            </a:r>
          </a:p>
        </p:txBody>
      </p:sp>
      <p:pic>
        <p:nvPicPr>
          <p:cNvPr id="7" name="Obraz 6">
            <a:extLst>
              <a:ext uri="{FF2B5EF4-FFF2-40B4-BE49-F238E27FC236}">
                <a16:creationId xmlns:a16="http://schemas.microsoft.com/office/drawing/2014/main" id="{3D4AD7AD-2C85-A044-A412-6F9845833A1C}"/>
              </a:ext>
            </a:extLst>
          </p:cNvPr>
          <p:cNvPicPr>
            <a:picLocks noChangeAspect="1"/>
          </p:cNvPicPr>
          <p:nvPr/>
        </p:nvPicPr>
        <p:blipFill>
          <a:blip r:embed="rId2"/>
          <a:stretch>
            <a:fillRect/>
          </a:stretch>
        </p:blipFill>
        <p:spPr>
          <a:xfrm>
            <a:off x="7607025" y="3166907"/>
            <a:ext cx="4584976" cy="3681875"/>
          </a:xfrm>
          <a:prstGeom prst="rect">
            <a:avLst/>
          </a:prstGeom>
        </p:spPr>
      </p:pic>
    </p:spTree>
    <p:extLst>
      <p:ext uri="{BB962C8B-B14F-4D97-AF65-F5344CB8AC3E}">
        <p14:creationId xmlns:p14="http://schemas.microsoft.com/office/powerpoint/2010/main" val="148561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mapa, tekst&#10;&#10;Opis wygenerowany automatycznie">
            <a:extLst>
              <a:ext uri="{FF2B5EF4-FFF2-40B4-BE49-F238E27FC236}">
                <a16:creationId xmlns:a16="http://schemas.microsoft.com/office/drawing/2014/main" id="{0B745235-3CA0-0640-8230-6C4793353DC1}"/>
              </a:ext>
            </a:extLst>
          </p:cNvPr>
          <p:cNvPicPr/>
          <p:nvPr/>
        </p:nvPicPr>
        <p:blipFill>
          <a:blip r:embed="rId2"/>
          <a:stretch>
            <a:fillRect/>
          </a:stretch>
        </p:blipFill>
        <p:spPr>
          <a:xfrm>
            <a:off x="1669562" y="1292024"/>
            <a:ext cx="3950494" cy="5569744"/>
          </a:xfrm>
          <a:prstGeom prst="rect">
            <a:avLst/>
          </a:prstGeom>
        </p:spPr>
      </p:pic>
      <p:sp>
        <p:nvSpPr>
          <p:cNvPr id="2" name="Tytuł 1">
            <a:extLst>
              <a:ext uri="{FF2B5EF4-FFF2-40B4-BE49-F238E27FC236}">
                <a16:creationId xmlns:a16="http://schemas.microsoft.com/office/drawing/2014/main" id="{8D170A58-33E7-FB47-8724-1E82A6D05C18}"/>
              </a:ext>
            </a:extLst>
          </p:cNvPr>
          <p:cNvSpPr>
            <a:spLocks noGrp="1"/>
          </p:cNvSpPr>
          <p:nvPr>
            <p:ph type="title"/>
          </p:nvPr>
        </p:nvSpPr>
        <p:spPr>
          <a:xfrm>
            <a:off x="1704108" y="365125"/>
            <a:ext cx="4040318" cy="926899"/>
          </a:xfrm>
        </p:spPr>
        <p:txBody>
          <a:bodyPr/>
          <a:lstStyle/>
          <a:p>
            <a:r>
              <a:rPr lang="en-GB" noProof="0" dirty="0"/>
              <a:t>Downscaling </a:t>
            </a:r>
          </a:p>
        </p:txBody>
      </p:sp>
      <p:pic>
        <p:nvPicPr>
          <p:cNvPr id="11" name="Picture 22">
            <a:extLst>
              <a:ext uri="{FF2B5EF4-FFF2-40B4-BE49-F238E27FC236}">
                <a16:creationId xmlns:a16="http://schemas.microsoft.com/office/drawing/2014/main" id="{B01E1952-CF8F-2647-8481-F7CBE1590D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4427" y="3990220"/>
            <a:ext cx="2898532" cy="2898532"/>
          </a:xfrm>
          <a:prstGeom prst="rect">
            <a:avLst/>
          </a:prstGeom>
          <a:noFill/>
          <a:ln>
            <a:noFill/>
          </a:ln>
        </p:spPr>
      </p:pic>
      <p:pic>
        <p:nvPicPr>
          <p:cNvPr id="12" name="Picture 32">
            <a:extLst>
              <a:ext uri="{FF2B5EF4-FFF2-40B4-BE49-F238E27FC236}">
                <a16:creationId xmlns:a16="http://schemas.microsoft.com/office/drawing/2014/main" id="{B6AF6E4F-F9FA-5B49-BC24-09B5477871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18022" y="3990219"/>
            <a:ext cx="2898533" cy="2898533"/>
          </a:xfrm>
          <a:prstGeom prst="rect">
            <a:avLst/>
          </a:prstGeom>
          <a:noFill/>
          <a:ln>
            <a:noFill/>
          </a:ln>
        </p:spPr>
      </p:pic>
      <p:pic>
        <p:nvPicPr>
          <p:cNvPr id="14" name="Picture 21">
            <a:extLst>
              <a:ext uri="{FF2B5EF4-FFF2-40B4-BE49-F238E27FC236}">
                <a16:creationId xmlns:a16="http://schemas.microsoft.com/office/drawing/2014/main" id="{712438FA-C16F-0649-A778-73E0AE4D3F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4427" y="0"/>
            <a:ext cx="2898532" cy="2898532"/>
          </a:xfrm>
          <a:prstGeom prst="rect">
            <a:avLst/>
          </a:prstGeom>
          <a:noFill/>
          <a:ln>
            <a:noFill/>
          </a:ln>
        </p:spPr>
      </p:pic>
      <p:pic>
        <p:nvPicPr>
          <p:cNvPr id="15" name="Picture 23">
            <a:extLst>
              <a:ext uri="{FF2B5EF4-FFF2-40B4-BE49-F238E27FC236}">
                <a16:creationId xmlns:a16="http://schemas.microsoft.com/office/drawing/2014/main" id="{9AEAC82A-37EE-4D43-B1EC-2C241E1383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51980" y="-1"/>
            <a:ext cx="2989131" cy="2989131"/>
          </a:xfrm>
          <a:prstGeom prst="rect">
            <a:avLst/>
          </a:prstGeom>
          <a:noFill/>
          <a:ln>
            <a:noFill/>
          </a:ln>
        </p:spPr>
      </p:pic>
      <p:sp>
        <p:nvSpPr>
          <p:cNvPr id="3" name="pole tekstowe 2">
            <a:extLst>
              <a:ext uri="{FF2B5EF4-FFF2-40B4-BE49-F238E27FC236}">
                <a16:creationId xmlns:a16="http://schemas.microsoft.com/office/drawing/2014/main" id="{BE954A95-AC4A-294A-8685-8D5D0A9D5D0A}"/>
              </a:ext>
            </a:extLst>
          </p:cNvPr>
          <p:cNvSpPr txBox="1"/>
          <p:nvPr/>
        </p:nvSpPr>
        <p:spPr>
          <a:xfrm>
            <a:off x="5641529" y="3073309"/>
            <a:ext cx="6571944" cy="923330"/>
          </a:xfrm>
          <a:prstGeom prst="rect">
            <a:avLst/>
          </a:prstGeom>
          <a:solidFill>
            <a:schemeClr val="accent1">
              <a:lumMod val="40000"/>
              <a:lumOff val="60000"/>
              <a:alpha val="67000"/>
            </a:schemeClr>
          </a:solidFill>
        </p:spPr>
        <p:txBody>
          <a:bodyPr wrap="square" rtlCol="0">
            <a:spAutoFit/>
          </a:bodyPr>
          <a:lstStyle/>
          <a:p>
            <a:r>
              <a:rPr lang="en-GB" dirty="0"/>
              <a:t>As a result of statistical downscaling, the bias was reduced, the spread of extreme values was improved, and the probability distribution was better approximated</a:t>
            </a:r>
          </a:p>
        </p:txBody>
      </p:sp>
    </p:spTree>
    <p:extLst>
      <p:ext uri="{BB962C8B-B14F-4D97-AF65-F5344CB8AC3E}">
        <p14:creationId xmlns:p14="http://schemas.microsoft.com/office/powerpoint/2010/main" val="425014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CB4A91-6098-48C8-82A4-BB7D4B3BD24E}"/>
              </a:ext>
            </a:extLst>
          </p:cNvPr>
          <p:cNvSpPr>
            <a:spLocks noGrp="1"/>
          </p:cNvSpPr>
          <p:nvPr>
            <p:ph type="title"/>
          </p:nvPr>
        </p:nvSpPr>
        <p:spPr>
          <a:xfrm>
            <a:off x="2250041" y="365125"/>
            <a:ext cx="9156717" cy="1325563"/>
          </a:xfrm>
        </p:spPr>
        <p:txBody>
          <a:bodyPr>
            <a:normAutofit fontScale="90000"/>
          </a:bodyPr>
          <a:lstStyle/>
          <a:p>
            <a:r>
              <a:rPr lang="en-GB" sz="4800" noProof="0" dirty="0">
                <a:cs typeface="Calibri Light"/>
              </a:rPr>
              <a:t>Ensemble spread </a:t>
            </a:r>
            <a:br>
              <a:rPr lang="en-GB" sz="4800" noProof="0" dirty="0">
                <a:cs typeface="Calibri Light"/>
              </a:rPr>
            </a:br>
            <a:r>
              <a:rPr lang="en-GB" sz="4800" noProof="0" dirty="0">
                <a:cs typeface="Calibri Light"/>
              </a:rPr>
              <a:t>(example for average temperature)</a:t>
            </a:r>
          </a:p>
        </p:txBody>
      </p:sp>
      <p:sp>
        <p:nvSpPr>
          <p:cNvPr id="13" name="Symbol zastępczy tekstu 12">
            <a:extLst>
              <a:ext uri="{FF2B5EF4-FFF2-40B4-BE49-F238E27FC236}">
                <a16:creationId xmlns:a16="http://schemas.microsoft.com/office/drawing/2014/main" id="{2B084188-4863-4FB7-9E3C-B427414D944A}"/>
              </a:ext>
            </a:extLst>
          </p:cNvPr>
          <p:cNvSpPr>
            <a:spLocks noGrp="1"/>
          </p:cNvSpPr>
          <p:nvPr>
            <p:ph type="body" idx="1"/>
          </p:nvPr>
        </p:nvSpPr>
        <p:spPr>
          <a:xfrm>
            <a:off x="6325486" y="2660120"/>
            <a:ext cx="2057524" cy="522163"/>
          </a:xfrm>
        </p:spPr>
        <p:txBody>
          <a:bodyPr>
            <a:normAutofit/>
          </a:bodyPr>
          <a:lstStyle/>
          <a:p>
            <a:pPr algn="ctr"/>
            <a:r>
              <a:rPr lang="en-GB" noProof="0" dirty="0">
                <a:cs typeface="Calibri"/>
              </a:rPr>
              <a:t>2021 - 2030</a:t>
            </a:r>
          </a:p>
        </p:txBody>
      </p:sp>
      <p:sp>
        <p:nvSpPr>
          <p:cNvPr id="6" name="Symbol zastępczy tekstu 5"/>
          <p:cNvSpPr>
            <a:spLocks noGrp="1"/>
          </p:cNvSpPr>
          <p:nvPr>
            <p:ph type="body" idx="3"/>
          </p:nvPr>
        </p:nvSpPr>
        <p:spPr>
          <a:xfrm>
            <a:off x="9225761" y="2766256"/>
            <a:ext cx="2755228" cy="491580"/>
          </a:xfrm>
        </p:spPr>
        <p:txBody>
          <a:bodyPr>
            <a:normAutofit/>
          </a:bodyPr>
          <a:lstStyle/>
          <a:p>
            <a:pPr algn="ctr"/>
            <a:r>
              <a:rPr lang="en-GB" noProof="0" dirty="0">
                <a:cs typeface="Calibri"/>
              </a:rPr>
              <a:t>2051 - 2060</a:t>
            </a:r>
          </a:p>
        </p:txBody>
      </p:sp>
      <p:pic>
        <p:nvPicPr>
          <p:cNvPr id="7" name="Obraz 7">
            <a:extLst>
              <a:ext uri="{FF2B5EF4-FFF2-40B4-BE49-F238E27FC236}">
                <a16:creationId xmlns:a16="http://schemas.microsoft.com/office/drawing/2014/main" id="{C5EC6267-8CC8-4D31-B690-375E674C1DAF}"/>
              </a:ext>
            </a:extLst>
          </p:cNvPr>
          <p:cNvPicPr>
            <a:picLocks noGrp="1" noChangeAspect="1"/>
          </p:cNvPicPr>
          <p:nvPr>
            <p:ph sz="half" idx="4294967295"/>
          </p:nvPr>
        </p:nvPicPr>
        <p:blipFill>
          <a:blip r:embed="rId2"/>
          <a:stretch>
            <a:fillRect/>
          </a:stretch>
        </p:blipFill>
        <p:spPr>
          <a:xfrm>
            <a:off x="5891893" y="3392566"/>
            <a:ext cx="2924710" cy="2923620"/>
          </a:xfrm>
          <a:prstGeom prst="rect">
            <a:avLst/>
          </a:prstGeom>
        </p:spPr>
      </p:pic>
      <p:pic>
        <p:nvPicPr>
          <p:cNvPr id="15" name="Obraz 15" descr="Obraz zawierający zdjęcie, stół, różny, różne&#10;&#10;Opis wygenerowany przy bardzo wysokim poziomie pewności">
            <a:extLst>
              <a:ext uri="{FF2B5EF4-FFF2-40B4-BE49-F238E27FC236}">
                <a16:creationId xmlns:a16="http://schemas.microsoft.com/office/drawing/2014/main" id="{6C1CF1FC-94E7-4C71-B339-966596B89908}"/>
              </a:ext>
            </a:extLst>
          </p:cNvPr>
          <p:cNvPicPr>
            <a:picLocks noGrp="1" noChangeAspect="1"/>
          </p:cNvPicPr>
          <p:nvPr>
            <p:ph sz="quarter" idx="4294967295"/>
          </p:nvPr>
        </p:nvPicPr>
        <p:blipFill>
          <a:blip r:embed="rId3"/>
          <a:stretch>
            <a:fillRect/>
          </a:stretch>
        </p:blipFill>
        <p:spPr>
          <a:xfrm>
            <a:off x="9131758" y="3392566"/>
            <a:ext cx="2943234" cy="2923620"/>
          </a:xfrm>
          <a:prstGeom prst="rect">
            <a:avLst/>
          </a:prstGeom>
        </p:spPr>
      </p:pic>
      <p:pic>
        <p:nvPicPr>
          <p:cNvPr id="8" name="Picture 1">
            <a:extLst>
              <a:ext uri="{FF2B5EF4-FFF2-40B4-BE49-F238E27FC236}">
                <a16:creationId xmlns:a16="http://schemas.microsoft.com/office/drawing/2014/main" id="{760D4818-7649-1542-A103-B56A7372CE04}"/>
              </a:ext>
            </a:extLst>
          </p:cNvPr>
          <p:cNvPicPr/>
          <p:nvPr/>
        </p:nvPicPr>
        <p:blipFill rotWithShape="1">
          <a:blip r:embed="rId4">
            <a:extLst>
              <a:ext uri="{28A0092B-C50C-407E-A947-70E740481C1C}">
                <a14:useLocalDpi xmlns:a14="http://schemas.microsoft.com/office/drawing/2010/main" val="0"/>
              </a:ext>
            </a:extLst>
          </a:blip>
          <a:srcRect t="4068"/>
          <a:stretch/>
        </p:blipFill>
        <p:spPr bwMode="auto">
          <a:xfrm>
            <a:off x="794217" y="2048183"/>
            <a:ext cx="5251941" cy="4809077"/>
          </a:xfrm>
          <a:prstGeom prst="rect">
            <a:avLst/>
          </a:prstGeom>
          <a:noFill/>
          <a:ln>
            <a:noFill/>
          </a:ln>
        </p:spPr>
      </p:pic>
      <p:sp>
        <p:nvSpPr>
          <p:cNvPr id="3" name="pole tekstowe 2">
            <a:extLst>
              <a:ext uri="{FF2B5EF4-FFF2-40B4-BE49-F238E27FC236}">
                <a16:creationId xmlns:a16="http://schemas.microsoft.com/office/drawing/2014/main" id="{1AA05B3E-6439-2849-A3A5-1194F55BCD6E}"/>
              </a:ext>
            </a:extLst>
          </p:cNvPr>
          <p:cNvSpPr txBox="1"/>
          <p:nvPr/>
        </p:nvSpPr>
        <p:spPr>
          <a:xfrm>
            <a:off x="5891893" y="1842926"/>
            <a:ext cx="6300107" cy="923330"/>
          </a:xfrm>
          <a:prstGeom prst="rect">
            <a:avLst/>
          </a:prstGeom>
          <a:solidFill>
            <a:schemeClr val="accent1">
              <a:lumMod val="40000"/>
              <a:lumOff val="60000"/>
              <a:alpha val="67000"/>
            </a:schemeClr>
          </a:solidFill>
        </p:spPr>
        <p:txBody>
          <a:bodyPr wrap="square" rtlCol="0">
            <a:spAutoFit/>
          </a:bodyPr>
          <a:lstStyle>
            <a:defPPr>
              <a:defRPr lang="pl-PL"/>
            </a:defPPr>
          </a:lstStyle>
          <a:p>
            <a:r>
              <a:rPr lang="en-GB" dirty="0"/>
              <a:t>Ensemble spread was calculated separately for each „partial ensemble”. Statistical analysis was performed for individual ensemble members</a:t>
            </a:r>
          </a:p>
        </p:txBody>
      </p:sp>
    </p:spTree>
    <p:extLst>
      <p:ext uri="{BB962C8B-B14F-4D97-AF65-F5344CB8AC3E}">
        <p14:creationId xmlns:p14="http://schemas.microsoft.com/office/powerpoint/2010/main" val="15923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6020656"/>
            <a:ext cx="1489753" cy="827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C68E1A7B-EEEA-144D-BE07-B5219FCCA39F}"/>
              </a:ext>
            </a:extLst>
          </p:cNvPr>
          <p:cNvSpPr>
            <a:spLocks noGrp="1"/>
          </p:cNvSpPr>
          <p:nvPr>
            <p:ph type="title"/>
          </p:nvPr>
        </p:nvSpPr>
        <p:spPr>
          <a:xfrm>
            <a:off x="2270588" y="365125"/>
            <a:ext cx="9083211" cy="1325563"/>
          </a:xfrm>
        </p:spPr>
        <p:txBody>
          <a:bodyPr/>
          <a:lstStyle/>
          <a:p>
            <a:r>
              <a:rPr lang="en-GB" noProof="0" dirty="0"/>
              <a:t>“Multi-ensemble” </a:t>
            </a:r>
            <a:br>
              <a:rPr lang="en-GB" noProof="0" dirty="0"/>
            </a:br>
            <a:r>
              <a:rPr lang="en-GB" noProof="0" dirty="0"/>
              <a:t>and uncertainty (𝞼)</a:t>
            </a:r>
          </a:p>
        </p:txBody>
      </p:sp>
      <p:pic>
        <p:nvPicPr>
          <p:cNvPr id="5" name="Obraz 4">
            <a:extLst>
              <a:ext uri="{FF2B5EF4-FFF2-40B4-BE49-F238E27FC236}">
                <a16:creationId xmlns:a16="http://schemas.microsoft.com/office/drawing/2014/main" id="{6963973D-0958-E647-983A-1927C6EB0C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054"/>
          <a:stretch/>
        </p:blipFill>
        <p:spPr bwMode="auto">
          <a:xfrm>
            <a:off x="3825062" y="2919162"/>
            <a:ext cx="5285232" cy="2740922"/>
          </a:xfrm>
          <a:prstGeom prst="rect">
            <a:avLst/>
          </a:prstGeom>
          <a:ln>
            <a:noFill/>
          </a:ln>
          <a:extLst>
            <a:ext uri="{53640926-AAD7-44d8-BBD7-CCE9431645EC}">
              <a14:shadowObscured xmlns="" xmlns:a14="http://schemas.microsoft.com/office/drawing/2010/main"/>
            </a:ext>
          </a:extLst>
        </p:spPr>
      </p:pic>
      <p:pic>
        <p:nvPicPr>
          <p:cNvPr id="7" name="Picture 55">
            <a:extLst>
              <a:ext uri="{FF2B5EF4-FFF2-40B4-BE49-F238E27FC236}">
                <a16:creationId xmlns:a16="http://schemas.microsoft.com/office/drawing/2014/main" id="{945C2112-64A0-A045-908F-3D74570B1698}"/>
              </a:ext>
            </a:extLst>
          </p:cNvPr>
          <p:cNvPicPr>
            <a:picLocks noChangeAspect="1"/>
          </p:cNvPicPr>
          <p:nvPr/>
        </p:nvPicPr>
        <p:blipFill rotWithShape="1">
          <a:blip r:embed="rId4">
            <a:extLst>
              <a:ext uri="{28A0092B-C50C-407E-A947-70E740481C1C}">
                <a14:useLocalDpi xmlns:a14="http://schemas.microsoft.com/office/drawing/2010/main" val="0"/>
              </a:ext>
            </a:extLst>
          </a:blip>
          <a:srcRect r="5623"/>
          <a:stretch/>
        </p:blipFill>
        <p:spPr bwMode="auto">
          <a:xfrm>
            <a:off x="0" y="2212457"/>
            <a:ext cx="3926574" cy="4154329"/>
          </a:xfrm>
          <a:prstGeom prst="rect">
            <a:avLst/>
          </a:prstGeom>
          <a:noFill/>
          <a:ln>
            <a:noFill/>
          </a:ln>
        </p:spPr>
      </p:pic>
      <p:pic>
        <p:nvPicPr>
          <p:cNvPr id="9" name="Symbol zastępczy zawartości 7">
            <a:extLst>
              <a:ext uri="{FF2B5EF4-FFF2-40B4-BE49-F238E27FC236}">
                <a16:creationId xmlns:a16="http://schemas.microsoft.com/office/drawing/2014/main" id="{4C319544-42B3-1140-92D3-F55DF790AC8E}"/>
              </a:ext>
            </a:extLst>
          </p:cNvPr>
          <p:cNvPicPr>
            <a:picLocks noChangeAspect="1"/>
          </p:cNvPicPr>
          <p:nvPr/>
        </p:nvPicPr>
        <p:blipFill>
          <a:blip r:embed="rId5"/>
          <a:stretch>
            <a:fillRect/>
          </a:stretch>
        </p:blipFill>
        <p:spPr>
          <a:xfrm>
            <a:off x="9021805" y="2704525"/>
            <a:ext cx="3170195" cy="3170195"/>
          </a:xfrm>
          <a:prstGeom prst="rect">
            <a:avLst/>
          </a:prstGeom>
          <a:ln w="3175">
            <a:solidFill>
              <a:schemeClr val="tx1"/>
            </a:solidFill>
            <a:miter lim="400000"/>
          </a:ln>
          <a:extLst>
            <a:ext uri="{C572A759-6A51-4108-AA02-DFA0A04FC94B}">
              <ma14:wrappingTextBoxFlag xmlns="" xmlns:ma14="http://schemas.microsoft.com/office/mac/drawingml/2011/main" val="1"/>
            </a:ext>
          </a:extLst>
        </p:spPr>
      </p:pic>
      <p:sp>
        <p:nvSpPr>
          <p:cNvPr id="4" name="pole tekstowe 3">
            <a:extLst>
              <a:ext uri="{FF2B5EF4-FFF2-40B4-BE49-F238E27FC236}">
                <a16:creationId xmlns:a16="http://schemas.microsoft.com/office/drawing/2014/main" id="{30ADB1A0-1105-3F40-8A0C-097213C2157D}"/>
              </a:ext>
            </a:extLst>
          </p:cNvPr>
          <p:cNvSpPr txBox="1"/>
          <p:nvPr/>
        </p:nvSpPr>
        <p:spPr>
          <a:xfrm>
            <a:off x="699692" y="5960925"/>
            <a:ext cx="11548996" cy="646331"/>
          </a:xfrm>
          <a:prstGeom prst="rect">
            <a:avLst/>
          </a:prstGeom>
          <a:solidFill>
            <a:schemeClr val="accent1">
              <a:lumMod val="40000"/>
              <a:lumOff val="60000"/>
              <a:alpha val="67000"/>
            </a:schemeClr>
          </a:solidFill>
        </p:spPr>
        <p:txBody>
          <a:bodyPr wrap="square" rtlCol="0">
            <a:spAutoFit/>
          </a:bodyPr>
          <a:lstStyle>
            <a:defPPr>
              <a:defRPr lang="pl-PL"/>
            </a:defPPr>
          </a:lstStyle>
          <a:p>
            <a:pPr algn="ctr"/>
            <a:r>
              <a:rPr lang="en-GB" dirty="0"/>
              <a:t>Since partial ensembles showed similar pattern we have decided to a calculated final projection based on all available ensemble members (</a:t>
            </a:r>
            <a:r>
              <a:rPr lang="en-GB" dirty="0" err="1"/>
              <a:t>muti</a:t>
            </a:r>
            <a:r>
              <a:rPr lang="en-GB" dirty="0"/>
              <a:t>-ensemble comprised with downscaling results will all datasets). </a:t>
            </a:r>
          </a:p>
        </p:txBody>
      </p:sp>
    </p:spTree>
    <p:extLst>
      <p:ext uri="{BB962C8B-B14F-4D97-AF65-F5344CB8AC3E}">
        <p14:creationId xmlns:p14="http://schemas.microsoft.com/office/powerpoint/2010/main" val="27651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os_panorama">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s_panorama" id="{0D0AD0CF-DC1E-4452-BE63-F8E75872B3C8}" vid="{BE88F0EB-544F-4061-AF74-A1AA2A809A9B}"/>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zentacja16092018">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TFIAM_webinar</Template>
  <TotalTime>678</TotalTime>
  <Words>806</Words>
  <Application>Microsoft Macintosh PowerPoint</Application>
  <PresentationFormat>Panoramiczny</PresentationFormat>
  <Paragraphs>212</Paragraphs>
  <Slides>21</Slides>
  <Notes>4</Notes>
  <HiddenSlides>0</HiddenSlides>
  <MMClips>0</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21</vt:i4>
      </vt:variant>
    </vt:vector>
  </HeadingPairs>
  <TitlesOfParts>
    <vt:vector size="29" baseType="lpstr">
      <vt:lpstr>Arial</vt:lpstr>
      <vt:lpstr>Calibri</vt:lpstr>
      <vt:lpstr>Calibri Light</vt:lpstr>
      <vt:lpstr>Lato Bold</vt:lpstr>
      <vt:lpstr>Lato Regular</vt:lpstr>
      <vt:lpstr>Ios_panorama</vt:lpstr>
      <vt:lpstr>Projekt niestandardowy</vt:lpstr>
      <vt:lpstr>Prezentacja16092018</vt:lpstr>
      <vt:lpstr>Temperature and precipitation projections  for Poland based on downscaled  EuroCORDEX ensemble</vt:lpstr>
      <vt:lpstr>Outline</vt:lpstr>
      <vt:lpstr>Motivation</vt:lpstr>
      <vt:lpstr>Climate change service</vt:lpstr>
      <vt:lpstr>Climate projections - EuroCORDEX</vt:lpstr>
      <vt:lpstr>Methods and data</vt:lpstr>
      <vt:lpstr>Downscaling </vt:lpstr>
      <vt:lpstr>Ensemble spread  (example for average temperature)</vt:lpstr>
      <vt:lpstr>“Multi-ensemble”  and uncertainty (𝞼)</vt:lpstr>
      <vt:lpstr>Processing chain</vt:lpstr>
      <vt:lpstr>Average temperature</vt:lpstr>
      <vt:lpstr>Hot spells</vt:lpstr>
      <vt:lpstr>Cold spells</vt:lpstr>
      <vt:lpstr>Temperature trends</vt:lpstr>
      <vt:lpstr>Annual precipitation</vt:lpstr>
      <vt:lpstr>Dry spells – number of days  without precipitation</vt:lpstr>
      <vt:lpstr>Extreme precipitation  – number of days</vt:lpstr>
      <vt:lpstr>Climate change for Poland  - web portal</vt:lpstr>
      <vt:lpstr>Summary</vt:lpstr>
      <vt:lpstr>Future work </vt:lpstr>
      <vt:lpstr>THANK YOU!  contact e-mail: joanna.struzewska@ios.edu.pl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PL</dc:title>
  <dc:creator>Strużewska Joanna</dc:creator>
  <cp:lastModifiedBy>Strużewska Joanna</cp:lastModifiedBy>
  <cp:revision>233</cp:revision>
  <dcterms:created xsi:type="dcterms:W3CDTF">2020-04-23T06:06:11Z</dcterms:created>
  <dcterms:modified xsi:type="dcterms:W3CDTF">2020-05-04T10:18:46Z</dcterms:modified>
</cp:coreProperties>
</file>