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65" r:id="rId3"/>
    <p:sldId id="296" r:id="rId4"/>
    <p:sldId id="320" r:id="rId5"/>
    <p:sldId id="318" r:id="rId6"/>
    <p:sldId id="297" r:id="rId7"/>
    <p:sldId id="299" r:id="rId8"/>
    <p:sldId id="298" r:id="rId9"/>
    <p:sldId id="300" r:id="rId10"/>
    <p:sldId id="301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03" r:id="rId24"/>
    <p:sldId id="319" r:id="rId25"/>
    <p:sldId id="271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sin" initials="m" lastIdx="14" clrIdx="0"/>
  <p:cmAuthor id="1" name="Donato" initials="DL" lastIdx="5" clrIdx="1">
    <p:extLst/>
  </p:cmAuthor>
  <p:cmAuthor id="2" name="Nebojša Nikolić" initials="NN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FFFF57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84764" autoAdjust="0"/>
  </p:normalViewPr>
  <p:slideViewPr>
    <p:cSldViewPr>
      <p:cViewPr>
        <p:scale>
          <a:sx n="79" d="100"/>
          <a:sy n="79" d="100"/>
        </p:scale>
        <p:origin x="-1555" y="-2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boj\Desktop\Podaci\Dott\Tesi\Tesi%20Marta\dinam%20eme%20residui%20v2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anova!$R$17</c:f>
              <c:strCache>
                <c:ptCount val="1"/>
                <c:pt idx="0">
                  <c:v>eme tot (%)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anova!$S$18:$S$20</c:f>
                <c:numCache>
                  <c:formatCode>General</c:formatCode>
                  <c:ptCount val="3"/>
                  <c:pt idx="0">
                    <c:v>8.2764596139503155</c:v>
                  </c:pt>
                  <c:pt idx="1">
                    <c:v>7.3564614201788316</c:v>
                  </c:pt>
                  <c:pt idx="2">
                    <c:v>5.7194923877159374</c:v>
                  </c:pt>
                </c:numCache>
              </c:numRef>
            </c:plus>
            <c:minus>
              <c:numRef>
                <c:f>anova!$S$18:$S$20</c:f>
                <c:numCache>
                  <c:formatCode>General</c:formatCode>
                  <c:ptCount val="3"/>
                  <c:pt idx="0">
                    <c:v>8.2764596139503155</c:v>
                  </c:pt>
                  <c:pt idx="1">
                    <c:v>7.3564614201788316</c:v>
                  </c:pt>
                  <c:pt idx="2">
                    <c:v>5.7194923877159374</c:v>
                  </c:pt>
                </c:numCache>
              </c:numRef>
            </c:minus>
          </c:errBars>
          <c:cat>
            <c:numRef>
              <c:f>anova!$Q$18:$Q$20</c:f>
              <c:numCache>
                <c:formatCode>0</c:formatCode>
                <c:ptCount val="3"/>
                <c:pt idx="0" formatCode="0.0">
                  <c:v>0.5</c:v>
                </c:pt>
                <c:pt idx="1">
                  <c:v>1</c:v>
                </c:pt>
                <c:pt idx="2" formatCode="0.0">
                  <c:v>1.5</c:v>
                </c:pt>
              </c:numCache>
            </c:numRef>
          </c:cat>
          <c:val>
            <c:numRef>
              <c:f>anova!$R$18:$R$20</c:f>
              <c:numCache>
                <c:formatCode>0.0000</c:formatCode>
                <c:ptCount val="3"/>
                <c:pt idx="0">
                  <c:v>115.01254438612213</c:v>
                </c:pt>
                <c:pt idx="1">
                  <c:v>90.187192516896175</c:v>
                </c:pt>
                <c:pt idx="2">
                  <c:v>67.399400681739081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E1-4577-955D-3EC6CE82ED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191680"/>
        <c:axId val="192094976"/>
      </c:barChart>
      <c:catAx>
        <c:axId val="191191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200" b="0"/>
                  <a:t>Quantity</a:t>
                </a:r>
                <a:r>
                  <a:rPr lang="en-US" sz="1200" b="0" baseline="0"/>
                  <a:t> of residues</a:t>
                </a:r>
                <a:endParaRPr lang="en-US" sz="1200" b="0"/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192094976"/>
        <c:crosses val="autoZero"/>
        <c:auto val="1"/>
        <c:lblAlgn val="ctr"/>
        <c:lblOffset val="100"/>
        <c:noMultiLvlLbl val="0"/>
      </c:catAx>
      <c:valAx>
        <c:axId val="192094976"/>
        <c:scaling>
          <c:orientation val="minMax"/>
          <c:max val="14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/>
                  <a:t>Emergence (% on control)</a:t>
                </a:r>
              </a:p>
            </c:rich>
          </c:tx>
          <c:layout>
            <c:manualLayout>
              <c:xMode val="edge"/>
              <c:yMode val="edge"/>
              <c:x val="2.2222222222222223E-2"/>
              <c:y val="5.8011081948089835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1911916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06E9A-4E5A-4C28-B025-2E2AB148C622}" type="datetimeFigureOut">
              <a:rPr lang="it-IT" smtClean="0"/>
              <a:t>01/05/2020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583E9-4ECE-4D82-96F0-92B548982B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3596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583E9-4ECE-4D82-96F0-92B548982B3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6284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583E9-4ECE-4D82-96F0-92B548982B3F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981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583E9-4ECE-4D82-96F0-92B548982B3F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981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583E9-4ECE-4D82-96F0-92B548982B3F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981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583E9-4ECE-4D82-96F0-92B548982B3F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981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583E9-4ECE-4D82-96F0-92B548982B3F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981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583E9-4ECE-4D82-96F0-92B548982B3F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981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583E9-4ECE-4D82-96F0-92B548982B3F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981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583E9-4ECE-4D82-96F0-92B548982B3F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981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583E9-4ECE-4D82-96F0-92B548982B3F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981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583E9-4ECE-4D82-96F0-92B548982B3F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981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583E9-4ECE-4D82-96F0-92B548982B3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981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583E9-4ECE-4D82-96F0-92B548982B3F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9816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583E9-4ECE-4D82-96F0-92B548982B3F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981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583E9-4ECE-4D82-96F0-92B548982B3F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9816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583E9-4ECE-4D82-96F0-92B548982B3F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9816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583E9-4ECE-4D82-96F0-92B548982B3F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981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583E9-4ECE-4D82-96F0-92B548982B3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981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583E9-4ECE-4D82-96F0-92B548982B3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6594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583E9-4ECE-4D82-96F0-92B548982B3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981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583E9-4ECE-4D82-96F0-92B548982B3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981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583E9-4ECE-4D82-96F0-92B548982B3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981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583E9-4ECE-4D82-96F0-92B548982B3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981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583E9-4ECE-4D82-96F0-92B548982B3F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981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CD05-3A38-4EBE-8930-FFF5D37202DA}" type="datetimeFigureOut">
              <a:rPr lang="it-IT" smtClean="0"/>
              <a:t>01/05/2020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0DE1-99E7-40B6-860A-D07E0097BC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639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CD05-3A38-4EBE-8930-FFF5D37202DA}" type="datetimeFigureOut">
              <a:rPr lang="it-IT" smtClean="0"/>
              <a:t>01/05/2020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0DE1-99E7-40B6-860A-D07E0097BC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614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CD05-3A38-4EBE-8930-FFF5D37202DA}" type="datetimeFigureOut">
              <a:rPr lang="it-IT" smtClean="0"/>
              <a:t>01/05/2020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0DE1-99E7-40B6-860A-D07E0097BC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896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CD05-3A38-4EBE-8930-FFF5D37202DA}" type="datetimeFigureOut">
              <a:rPr lang="it-IT" smtClean="0"/>
              <a:t>01/05/2020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0DE1-99E7-40B6-860A-D07E0097BC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733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CD05-3A38-4EBE-8930-FFF5D37202DA}" type="datetimeFigureOut">
              <a:rPr lang="it-IT" smtClean="0"/>
              <a:t>01/05/2020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0DE1-99E7-40B6-860A-D07E0097BC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72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CD05-3A38-4EBE-8930-FFF5D37202DA}" type="datetimeFigureOut">
              <a:rPr lang="it-IT" smtClean="0"/>
              <a:t>01/05/2020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0DE1-99E7-40B6-860A-D07E0097BC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337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CD05-3A38-4EBE-8930-FFF5D37202DA}" type="datetimeFigureOut">
              <a:rPr lang="it-IT" smtClean="0"/>
              <a:t>01/05/2020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0DE1-99E7-40B6-860A-D07E0097BC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3669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CD05-3A38-4EBE-8930-FFF5D37202DA}" type="datetimeFigureOut">
              <a:rPr lang="it-IT" smtClean="0"/>
              <a:t>01/05/2020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0DE1-99E7-40B6-860A-D07E0097BC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2644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CD05-3A38-4EBE-8930-FFF5D37202DA}" type="datetimeFigureOut">
              <a:rPr lang="it-IT" smtClean="0"/>
              <a:t>01/05/2020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0DE1-99E7-40B6-860A-D07E0097BC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8204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CD05-3A38-4EBE-8930-FFF5D37202DA}" type="datetimeFigureOut">
              <a:rPr lang="it-IT" smtClean="0"/>
              <a:t>01/05/2020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0DE1-99E7-40B6-860A-D07E0097BC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7519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CD05-3A38-4EBE-8930-FFF5D37202DA}" type="datetimeFigureOut">
              <a:rPr lang="it-IT" smtClean="0"/>
              <a:t>01/05/2020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0DE1-99E7-40B6-860A-D07E0097BC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36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FCD05-3A38-4EBE-8930-FFF5D37202DA}" type="datetimeFigureOut">
              <a:rPr lang="it-IT" smtClean="0"/>
              <a:t>01/05/2020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40DE1-99E7-40B6-860A-D07E0097BC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686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.jpeg"/><Relationship Id="rId4" Type="http://schemas.openxmlformats.org/officeDocument/2006/relationships/image" Target="../media/image7.emf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.jpeg"/><Relationship Id="rId4" Type="http://schemas.openxmlformats.org/officeDocument/2006/relationships/image" Target="../media/image7.emf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.jpeg"/><Relationship Id="rId4" Type="http://schemas.openxmlformats.org/officeDocument/2006/relationships/image" Target="../media/image7.emf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.jpeg"/><Relationship Id="rId4" Type="http://schemas.openxmlformats.org/officeDocument/2006/relationships/image" Target="../media/image7.emf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.jpeg"/><Relationship Id="rId4" Type="http://schemas.openxmlformats.org/officeDocument/2006/relationships/image" Target="../media/image7.emf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.jpeg"/><Relationship Id="rId4" Type="http://schemas.openxmlformats.org/officeDocument/2006/relationships/image" Target="../media/image7.emf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.jpeg"/><Relationship Id="rId4" Type="http://schemas.openxmlformats.org/officeDocument/2006/relationships/image" Target="../media/image7.emf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.jpeg"/><Relationship Id="rId4" Type="http://schemas.openxmlformats.org/officeDocument/2006/relationships/image" Target="../media/image7.emf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.jpeg"/><Relationship Id="rId4" Type="http://schemas.openxmlformats.org/officeDocument/2006/relationships/image" Target="../media/image7.emf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jpeg"/><Relationship Id="rId5" Type="http://schemas.openxmlformats.org/officeDocument/2006/relationships/image" Target="../media/image7.emf"/><Relationship Id="rId4" Type="http://schemas.openxmlformats.org/officeDocument/2006/relationships/image" Target="../media/image2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jpeg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jpeg"/><Relationship Id="rId5" Type="http://schemas.openxmlformats.org/officeDocument/2006/relationships/image" Target="../media/image7.emf"/><Relationship Id="rId4" Type="http://schemas.openxmlformats.org/officeDocument/2006/relationships/image" Target="../media/image24.png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jpeg"/><Relationship Id="rId5" Type="http://schemas.openxmlformats.org/officeDocument/2006/relationships/image" Target="../media/image7.emf"/><Relationship Id="rId4" Type="http://schemas.openxmlformats.org/officeDocument/2006/relationships/image" Target="../media/image25.png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.jpeg"/><Relationship Id="rId5" Type="http://schemas.openxmlformats.org/officeDocument/2006/relationships/image" Target="../media/image7.emf"/><Relationship Id="rId4" Type="http://schemas.openxmlformats.org/officeDocument/2006/relationships/image" Target="../media/image26.png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.jpeg"/><Relationship Id="rId4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.jpeg"/><Relationship Id="rId4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oleObject25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.jpeg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jpe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jpe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emf"/><Relationship Id="rId5" Type="http://schemas.openxmlformats.org/officeDocument/2006/relationships/image" Target="../media/image10.jpeg"/><Relationship Id="rId10" Type="http://schemas.openxmlformats.org/officeDocument/2006/relationships/image" Target="../media/image8.png"/><Relationship Id="rId4" Type="http://schemas.openxmlformats.org/officeDocument/2006/relationships/image" Target="../media/image9.jpe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7.emf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.jpeg"/><Relationship Id="rId4" Type="http://schemas.openxmlformats.org/officeDocument/2006/relationships/image" Target="../media/image7.emf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.jpeg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7.emf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xmlns="" id="{38F1F4A4-99BB-4BF4-B68F-E58602848B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378433"/>
              </p:ext>
            </p:extLst>
          </p:nvPr>
        </p:nvGraphicFramePr>
        <p:xfrm>
          <a:off x="8030293" y="1903013"/>
          <a:ext cx="956165" cy="949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" r:id="rId4" imgW="1457143" imgH="1448002" progId="PBrush">
                  <p:embed/>
                </p:oleObj>
              </mc:Choice>
              <mc:Fallback>
                <p:oleObj r:id="rId4" imgW="1457143" imgH="144800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0293" y="1903013"/>
                        <a:ext cx="956165" cy="9499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magine 13" descr="sigilloLogoUnipd_CMYK2">
            <a:extLst>
              <a:ext uri="{FF2B5EF4-FFF2-40B4-BE49-F238E27FC236}">
                <a16:creationId xmlns:a16="http://schemas.microsoft.com/office/drawing/2014/main" xmlns="" id="{6A0BC796-853C-4176-B669-51BD7E8509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40" y="44624"/>
            <a:ext cx="2114818" cy="1000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CC796F7F-A542-4599-B4BE-79E681E7B32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401" y="91713"/>
            <a:ext cx="1791433" cy="768688"/>
          </a:xfrm>
          <a:prstGeom prst="rect">
            <a:avLst/>
          </a:prstGeom>
        </p:spPr>
      </p:pic>
      <p:cxnSp>
        <p:nvCxnSpPr>
          <p:cNvPr id="19" name="Connettore 1 12">
            <a:extLst>
              <a:ext uri="{FF2B5EF4-FFF2-40B4-BE49-F238E27FC236}">
                <a16:creationId xmlns:a16="http://schemas.microsoft.com/office/drawing/2014/main" xmlns="" id="{04F3BC62-55BD-4822-9F95-280189B5B441}"/>
              </a:ext>
            </a:extLst>
          </p:cNvPr>
          <p:cNvCxnSpPr/>
          <p:nvPr/>
        </p:nvCxnSpPr>
        <p:spPr>
          <a:xfrm>
            <a:off x="270000" y="6260309"/>
            <a:ext cx="860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olo 3"/>
          <p:cNvSpPr txBox="1">
            <a:spLocks/>
          </p:cNvSpPr>
          <p:nvPr/>
        </p:nvSpPr>
        <p:spPr>
          <a:xfrm>
            <a:off x="323528" y="1411699"/>
            <a:ext cx="8512362" cy="25933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it-IT" sz="4400" dirty="0"/>
          </a:p>
          <a:p>
            <a:pPr algn="ctr"/>
            <a:r>
              <a:rPr lang="en-US" sz="5400" b="1" dirty="0">
                <a:solidFill>
                  <a:srgbClr val="A80000"/>
                </a:solidFill>
                <a:latin typeface="OpenSans-Bold"/>
              </a:rPr>
              <a:t>Influence of crop residues on weed emergence</a:t>
            </a:r>
            <a:endParaRPr lang="it-IT" sz="5400" b="1" dirty="0">
              <a:solidFill>
                <a:srgbClr val="A80000"/>
              </a:solidFill>
              <a:latin typeface="+mj-lt"/>
            </a:endParaRPr>
          </a:p>
        </p:txBody>
      </p:sp>
      <p:sp>
        <p:nvSpPr>
          <p:cNvPr id="25" name="Sottotitolo 4"/>
          <p:cNvSpPr txBox="1">
            <a:spLocks/>
          </p:cNvSpPr>
          <p:nvPr/>
        </p:nvSpPr>
        <p:spPr>
          <a:xfrm>
            <a:off x="625606" y="4419032"/>
            <a:ext cx="7882770" cy="522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2400" kern="1200" baseline="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990000"/>
              </a:buClr>
              <a:defRPr/>
            </a:pPr>
            <a:r>
              <a:rPr lang="it-IT" sz="51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Nebojša</a:t>
            </a:r>
            <a:r>
              <a:rPr lang="it-IT" sz="5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Nikolić</a:t>
            </a:r>
            <a:r>
              <a:rPr lang="it-IT" sz="5100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it-IT" sz="5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Donato Loddo</a:t>
            </a:r>
            <a:r>
              <a:rPr lang="it-IT" sz="5100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it-IT" sz="5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and Roberta Masin</a:t>
            </a:r>
            <a:r>
              <a:rPr lang="it-IT" sz="5100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endParaRPr kumimoji="0" lang="it-IT" sz="5100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100000"/>
              <a:buFont typeface="Wingdings 2" pitchFamily="18" charset="2"/>
              <a:buNone/>
              <a:tabLst/>
              <a:defRPr/>
            </a:pPr>
            <a:endParaRPr kumimoji="0" lang="it-IT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12" name="Segnaposto piè di pagina 9">
            <a:extLst>
              <a:ext uri="{FF2B5EF4-FFF2-40B4-BE49-F238E27FC236}">
                <a16:creationId xmlns:a16="http://schemas.microsoft.com/office/drawing/2014/main" xmlns="" id="{15DDC058-C758-44CF-A5CE-3B401D39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3848" y="6381328"/>
            <a:ext cx="2895600" cy="365125"/>
          </a:xfrm>
        </p:spPr>
        <p:txBody>
          <a:bodyPr/>
          <a:lstStyle/>
          <a:p>
            <a:pPr lvl="0"/>
            <a:r>
              <a:rPr lang="it-IT" dirty="0" err="1">
                <a:solidFill>
                  <a:prstClr val="black">
                    <a:tint val="75000"/>
                  </a:prstClr>
                </a:solidFill>
              </a:rPr>
              <a:t>European</a:t>
            </a:r>
            <a:r>
              <a:rPr lang="it-IT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it-IT" dirty="0" err="1">
                <a:solidFill>
                  <a:prstClr val="black">
                    <a:tint val="75000"/>
                  </a:prstClr>
                </a:solidFill>
              </a:rPr>
              <a:t>Geosciences</a:t>
            </a:r>
            <a:r>
              <a:rPr lang="it-IT" dirty="0">
                <a:solidFill>
                  <a:prstClr val="black">
                    <a:tint val="75000"/>
                  </a:prstClr>
                </a:solidFill>
              </a:rPr>
              <a:t> Union,</a:t>
            </a:r>
          </a:p>
          <a:p>
            <a:pPr lvl="0"/>
            <a:r>
              <a:rPr lang="it-IT" dirty="0">
                <a:solidFill>
                  <a:prstClr val="black">
                    <a:tint val="75000"/>
                  </a:prstClr>
                </a:solidFill>
              </a:rPr>
              <a:t> 4-8 </a:t>
            </a:r>
            <a:r>
              <a:rPr lang="it-IT" dirty="0" err="1">
                <a:solidFill>
                  <a:prstClr val="black">
                    <a:tint val="75000"/>
                  </a:prstClr>
                </a:solidFill>
              </a:rPr>
              <a:t>May</a:t>
            </a:r>
            <a:r>
              <a:rPr lang="it-IT" dirty="0">
                <a:solidFill>
                  <a:prstClr val="black">
                    <a:tint val="75000"/>
                  </a:prstClr>
                </a:solidFill>
              </a:rPr>
              <a:t> 2020</a:t>
            </a:r>
          </a:p>
          <a:p>
            <a:endParaRPr lang="it-IT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78587" y="4869160"/>
            <a:ext cx="838682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baseline="30000" dirty="0"/>
              <a:t>1</a:t>
            </a:r>
            <a:r>
              <a:rPr lang="it-IT" sz="1400" dirty="0"/>
              <a:t>Department of </a:t>
            </a:r>
            <a:r>
              <a:rPr lang="it-IT" sz="1400" dirty="0" err="1"/>
              <a:t>Agronomy</a:t>
            </a:r>
            <a:r>
              <a:rPr lang="it-IT" sz="1400" dirty="0"/>
              <a:t>, </a:t>
            </a:r>
            <a:r>
              <a:rPr lang="it-IT" sz="1400" dirty="0" err="1"/>
              <a:t>Food</a:t>
            </a:r>
            <a:r>
              <a:rPr lang="it-IT" sz="1400" dirty="0"/>
              <a:t>, Natural </a:t>
            </a:r>
            <a:r>
              <a:rPr lang="it-IT" sz="1400" dirty="0" err="1"/>
              <a:t>resources</a:t>
            </a:r>
            <a:r>
              <a:rPr lang="it-IT" sz="1400" dirty="0"/>
              <a:t>, Animals and Environment - DAFNAE, </a:t>
            </a:r>
            <a:r>
              <a:rPr lang="it-IT" sz="1400" dirty="0" err="1"/>
              <a:t>University</a:t>
            </a:r>
            <a:r>
              <a:rPr lang="it-IT" sz="1400" dirty="0"/>
              <a:t> of Padova, </a:t>
            </a:r>
            <a:r>
              <a:rPr lang="it-IT" sz="1400" dirty="0" err="1" smtClean="0"/>
              <a:t>Italy</a:t>
            </a:r>
            <a:endParaRPr lang="it-IT" sz="1400" dirty="0"/>
          </a:p>
          <a:p>
            <a:endParaRPr lang="it-IT" sz="1400" dirty="0"/>
          </a:p>
          <a:p>
            <a:r>
              <a:rPr lang="it-IT" sz="1400" baseline="30000" dirty="0"/>
              <a:t>2</a:t>
            </a:r>
            <a:r>
              <a:rPr lang="it-IT" sz="1400" dirty="0"/>
              <a:t>Institute for </a:t>
            </a:r>
            <a:r>
              <a:rPr lang="it-IT" sz="1400" dirty="0" err="1"/>
              <a:t>Sustainable</a:t>
            </a:r>
            <a:r>
              <a:rPr lang="it-IT" sz="1400" dirty="0"/>
              <a:t> </a:t>
            </a:r>
            <a:r>
              <a:rPr lang="it-IT" sz="1400" dirty="0" err="1"/>
              <a:t>Plant</a:t>
            </a:r>
            <a:r>
              <a:rPr lang="it-IT" sz="1400" dirty="0"/>
              <a:t> </a:t>
            </a:r>
            <a:r>
              <a:rPr lang="it-IT" sz="1400" dirty="0" err="1"/>
              <a:t>Protection</a:t>
            </a:r>
            <a:r>
              <a:rPr lang="it-IT" sz="1400" dirty="0"/>
              <a:t> - IPSP, National </a:t>
            </a:r>
            <a:r>
              <a:rPr lang="it-IT" sz="1400" dirty="0" err="1"/>
              <a:t>Research</a:t>
            </a:r>
            <a:r>
              <a:rPr lang="it-IT" sz="1400" dirty="0"/>
              <a:t> </a:t>
            </a:r>
            <a:r>
              <a:rPr lang="it-IT" sz="1400" dirty="0" err="1"/>
              <a:t>Council</a:t>
            </a:r>
            <a:r>
              <a:rPr lang="it-IT" sz="1400" dirty="0"/>
              <a:t> of </a:t>
            </a:r>
            <a:r>
              <a:rPr lang="it-IT" sz="1400" dirty="0" err="1"/>
              <a:t>Italy</a:t>
            </a:r>
            <a:r>
              <a:rPr lang="it-IT" sz="1400" dirty="0"/>
              <a:t> - CNR, </a:t>
            </a:r>
            <a:r>
              <a:rPr lang="it-IT" sz="1400" dirty="0" err="1" smtClean="0"/>
              <a:t>Italy</a:t>
            </a:r>
            <a:endParaRPr lang="it-IT" sz="1400" dirty="0"/>
          </a:p>
        </p:txBody>
      </p:sp>
      <p:pic>
        <p:nvPicPr>
          <p:cNvPr id="2099" name="Picture 5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7490"/>
            <a:ext cx="1244668" cy="98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903013"/>
            <a:ext cx="1337998" cy="118420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82755" y="5943354"/>
            <a:ext cx="4080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/>
              <a:t>Corresponding</a:t>
            </a:r>
            <a:r>
              <a:rPr lang="it-IT" sz="1400" dirty="0"/>
              <a:t> </a:t>
            </a:r>
            <a:r>
              <a:rPr lang="it-IT" sz="1400" dirty="0" err="1"/>
              <a:t>author</a:t>
            </a:r>
            <a:r>
              <a:rPr lang="it-IT" sz="1400" dirty="0"/>
              <a:t>: </a:t>
            </a:r>
            <a:r>
              <a:rPr lang="it-IT" sz="1400" b="1" dirty="0"/>
              <a:t>nebojsa.nikolic@phd.unipd.it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6" y="6303577"/>
            <a:ext cx="154285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3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CF849DFD-641A-45EF-BB76-4826D71CD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68" y="6291181"/>
            <a:ext cx="1123512" cy="504571"/>
          </a:xfrm>
          <a:prstGeom prst="rect">
            <a:avLst/>
          </a:prstGeom>
        </p:spPr>
      </p:pic>
      <p:cxnSp>
        <p:nvCxnSpPr>
          <p:cNvPr id="7" name="Connettore 1 12">
            <a:extLst>
              <a:ext uri="{FF2B5EF4-FFF2-40B4-BE49-F238E27FC236}">
                <a16:creationId xmlns:a16="http://schemas.microsoft.com/office/drawing/2014/main" xmlns="" id="{7B8D3FB2-23EB-49F1-B2B4-9AD7095E34F1}"/>
              </a:ext>
            </a:extLst>
          </p:cNvPr>
          <p:cNvCxnSpPr/>
          <p:nvPr/>
        </p:nvCxnSpPr>
        <p:spPr>
          <a:xfrm>
            <a:off x="315549" y="6260309"/>
            <a:ext cx="7380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xmlns="" id="{15DDC058-C758-44CF-A5CE-3B401D39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3848" y="6419340"/>
            <a:ext cx="2895600" cy="365125"/>
          </a:xfrm>
        </p:spPr>
        <p:txBody>
          <a:bodyPr/>
          <a:lstStyle/>
          <a:p>
            <a:r>
              <a:rPr lang="en-US" i="1" dirty="0"/>
              <a:t>European Geosciences Union,</a:t>
            </a:r>
          </a:p>
          <a:p>
            <a:r>
              <a:rPr lang="en-US" i="1" dirty="0"/>
              <a:t> 4-8 May 2020</a:t>
            </a:r>
          </a:p>
          <a:p>
            <a:endParaRPr lang="it-IT" i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B5E5064E-272B-4BFF-8639-446B7BDB39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875" y="6279607"/>
            <a:ext cx="1242724" cy="53324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B11E5EA1-1E33-4DE9-9893-C225EEC3AA11}"/>
              </a:ext>
            </a:extLst>
          </p:cNvPr>
          <p:cNvSpPr txBox="1">
            <a:spLocks/>
          </p:cNvSpPr>
          <p:nvPr/>
        </p:nvSpPr>
        <p:spPr>
          <a:xfrm>
            <a:off x="373097" y="25159"/>
            <a:ext cx="8483136" cy="639331"/>
          </a:xfrm>
          <a:prstGeom prst="rect">
            <a:avLst/>
          </a:prstGeom>
          <a:solidFill>
            <a:srgbClr val="A80000"/>
          </a:solidFill>
          <a:ln w="38100" cmpd="dbl">
            <a:solidFill>
              <a:srgbClr val="A00010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/>
              <a:t>Results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xmlns="" id="{EA9052E6-5BF4-4C07-8B43-BD275767F7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894596"/>
              </p:ext>
            </p:extLst>
          </p:nvPr>
        </p:nvGraphicFramePr>
        <p:xfrm>
          <a:off x="7875264" y="5626114"/>
          <a:ext cx="1026222" cy="101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5" r:id="rId6" imgW="1457143" imgH="1448002" progId="PBrush">
                  <p:embed/>
                </p:oleObj>
              </mc:Choice>
              <mc:Fallback>
                <p:oleObj r:id="rId6" imgW="1457143" imgH="144800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264" y="5626114"/>
                        <a:ext cx="1026222" cy="10195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tangolo 3"/>
          <p:cNvSpPr/>
          <p:nvPr/>
        </p:nvSpPr>
        <p:spPr>
          <a:xfrm>
            <a:off x="348332" y="836712"/>
            <a:ext cx="8483136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OpenSans"/>
              </a:rPr>
              <a:t> ANOVA and LSD analysis were performed on cumulated germination data. </a:t>
            </a:r>
            <a:endParaRPr lang="en-US" dirty="0" smtClean="0">
              <a:latin typeface="OpenSans"/>
            </a:endParaRPr>
          </a:p>
          <a:p>
            <a:pPr algn="ctr"/>
            <a:r>
              <a:rPr lang="en-US" dirty="0" smtClean="0">
                <a:latin typeface="OpenSans"/>
              </a:rPr>
              <a:t>Quantity </a:t>
            </a:r>
            <a:r>
              <a:rPr lang="en-US" dirty="0">
                <a:latin typeface="OpenSans"/>
              </a:rPr>
              <a:t>of residues and weed species resulted significant as factors</a:t>
            </a:r>
          </a:p>
          <a:p>
            <a:pPr algn="ctr"/>
            <a:r>
              <a:rPr lang="en-US" dirty="0">
                <a:latin typeface="OpenSans"/>
              </a:rPr>
              <a:t> (p-value &lt; 0.000).</a:t>
            </a:r>
            <a:endParaRPr lang="it-IT" dirty="0"/>
          </a:p>
        </p:txBody>
      </p:sp>
      <p:graphicFrame>
        <p:nvGraphicFramePr>
          <p:cNvPr id="20" name="Gra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678051"/>
              </p:ext>
            </p:extLst>
          </p:nvPr>
        </p:nvGraphicFramePr>
        <p:xfrm>
          <a:off x="164589" y="2467751"/>
          <a:ext cx="4674870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1" name="CasellaDiTesto 10"/>
          <p:cNvSpPr txBox="1"/>
          <p:nvPr/>
        </p:nvSpPr>
        <p:spPr>
          <a:xfrm>
            <a:off x="2907599" y="2887328"/>
            <a:ext cx="1837206" cy="21055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Emergence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without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residues</a:t>
            </a:r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Connettore 1 21"/>
          <p:cNvCxnSpPr/>
          <p:nvPr/>
        </p:nvCxnSpPr>
        <p:spPr>
          <a:xfrm flipV="1">
            <a:off x="899591" y="3126881"/>
            <a:ext cx="3852000" cy="18309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sp>
        <p:nvSpPr>
          <p:cNvPr id="23" name="CasellaDiTesto 4"/>
          <p:cNvSpPr txBox="1"/>
          <p:nvPr/>
        </p:nvSpPr>
        <p:spPr>
          <a:xfrm>
            <a:off x="1408638" y="2558723"/>
            <a:ext cx="272701" cy="228865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/>
            </a:solidFill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24" name="CasellaDiTesto 5"/>
          <p:cNvSpPr txBox="1"/>
          <p:nvPr/>
        </p:nvSpPr>
        <p:spPr>
          <a:xfrm>
            <a:off x="2690332" y="2869017"/>
            <a:ext cx="272701" cy="228865"/>
          </a:xfrm>
          <a:prstGeom prst="rect">
            <a:avLst/>
          </a:prstGeom>
          <a:noFill/>
          <a:ln w="9525" cmpd="sng">
            <a:solidFill>
              <a:sysClr val="window" lastClr="FFFFFF"/>
            </a:solidFill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25" name="CasellaDiTesto 6"/>
          <p:cNvSpPr txBox="1"/>
          <p:nvPr/>
        </p:nvSpPr>
        <p:spPr>
          <a:xfrm>
            <a:off x="3910339" y="3227580"/>
            <a:ext cx="272701" cy="228865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/>
            </a:solidFill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076134" y="1871396"/>
            <a:ext cx="3780099" cy="3170099"/>
          </a:xfrm>
          <a:prstGeom prst="rect">
            <a:avLst/>
          </a:prstGeom>
          <a:noFill/>
          <a:ln w="19050">
            <a:solidFill>
              <a:srgbClr val="A80000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GB" sz="2000" b="1" dirty="0">
                <a:solidFill>
                  <a:srgbClr val="C00000"/>
                </a:solidFill>
              </a:rPr>
              <a:t>Field quantity (1) – Medium </a:t>
            </a:r>
            <a:r>
              <a:rPr lang="en-GB" sz="2000" b="1" dirty="0" smtClean="0">
                <a:solidFill>
                  <a:srgbClr val="C00000"/>
                </a:solidFill>
              </a:rPr>
              <a:t>efficacy</a:t>
            </a:r>
            <a:endParaRPr lang="en-GB" sz="2000" b="1" dirty="0">
              <a:solidFill>
                <a:srgbClr val="C0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n-GB" sz="2000" b="1" dirty="0">
              <a:solidFill>
                <a:srgbClr val="C0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2000" b="1" dirty="0">
                <a:solidFill>
                  <a:srgbClr val="C00000"/>
                </a:solidFill>
              </a:rPr>
              <a:t>Quantity superior than the one present in the field (1.5) – Good </a:t>
            </a:r>
            <a:r>
              <a:rPr lang="en-GB" sz="2000" b="1" dirty="0" smtClean="0">
                <a:solidFill>
                  <a:srgbClr val="C00000"/>
                </a:solidFill>
              </a:rPr>
              <a:t>efficacy</a:t>
            </a:r>
            <a:endParaRPr lang="en-GB" sz="2000" b="1" dirty="0">
              <a:solidFill>
                <a:srgbClr val="C0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n-GB" sz="2000" b="1" dirty="0">
              <a:solidFill>
                <a:srgbClr val="C0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2000" b="1" dirty="0">
                <a:solidFill>
                  <a:srgbClr val="C00000"/>
                </a:solidFill>
              </a:rPr>
              <a:t>Quantity smaller than the one present in the field (0.5) – </a:t>
            </a:r>
            <a:r>
              <a:rPr lang="en-GB" sz="2000" b="1" dirty="0" smtClean="0">
                <a:solidFill>
                  <a:srgbClr val="C00000"/>
                </a:solidFill>
              </a:rPr>
              <a:t>Ineffective 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9756" y="1871396"/>
            <a:ext cx="48245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Efficacy </a:t>
            </a:r>
            <a:r>
              <a:rPr lang="en-GB" sz="1400" dirty="0"/>
              <a:t>of residue quantity to reduce germination for both maize and wheat residues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1828800" y="5097049"/>
            <a:ext cx="18934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OpenSans"/>
              </a:rPr>
              <a:t>Quantity (1)</a:t>
            </a:r>
          </a:p>
          <a:p>
            <a:pPr algn="ctr"/>
            <a:endParaRPr lang="en-US" dirty="0">
              <a:latin typeface="OpenSans"/>
            </a:endParaRPr>
          </a:p>
          <a:p>
            <a:pPr algn="ctr"/>
            <a:r>
              <a:rPr lang="en-US" dirty="0">
                <a:latin typeface="OpenSans"/>
              </a:rPr>
              <a:t>                  -10%</a:t>
            </a:r>
          </a:p>
          <a:p>
            <a:endParaRPr lang="it-IT" dirty="0"/>
          </a:p>
        </p:txBody>
      </p:sp>
      <p:sp>
        <p:nvSpPr>
          <p:cNvPr id="16" name="Freccia in giù 15"/>
          <p:cNvSpPr/>
          <p:nvPr/>
        </p:nvSpPr>
        <p:spPr>
          <a:xfrm>
            <a:off x="2544984" y="5493486"/>
            <a:ext cx="360040" cy="50405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3405096" y="5078112"/>
            <a:ext cx="1872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OpenSans"/>
              </a:rPr>
              <a:t>Quantity (1.5)</a:t>
            </a:r>
          </a:p>
          <a:p>
            <a:pPr algn="ctr"/>
            <a:endParaRPr lang="en-US" dirty="0">
              <a:latin typeface="OpenSans"/>
            </a:endParaRPr>
          </a:p>
          <a:p>
            <a:pPr algn="ctr"/>
            <a:r>
              <a:rPr lang="en-US" dirty="0">
                <a:latin typeface="OpenSans"/>
              </a:rPr>
              <a:t>            -30%</a:t>
            </a:r>
          </a:p>
          <a:p>
            <a:endParaRPr lang="it-IT" dirty="0"/>
          </a:p>
        </p:txBody>
      </p:sp>
      <p:sp>
        <p:nvSpPr>
          <p:cNvPr id="30" name="Freccia in giù 29"/>
          <p:cNvSpPr/>
          <p:nvPr/>
        </p:nvSpPr>
        <p:spPr>
          <a:xfrm>
            <a:off x="3934126" y="5493486"/>
            <a:ext cx="360040" cy="50405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reccia in giù 31"/>
          <p:cNvSpPr/>
          <p:nvPr/>
        </p:nvSpPr>
        <p:spPr>
          <a:xfrm rot="10800000">
            <a:off x="823513" y="5445224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230267" y="5096959"/>
            <a:ext cx="18934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OpenSans"/>
              </a:rPr>
              <a:t>Quantity </a:t>
            </a:r>
            <a:r>
              <a:rPr lang="en-US" dirty="0" smtClean="0">
                <a:latin typeface="OpenSans"/>
              </a:rPr>
              <a:t>(0.5)</a:t>
            </a:r>
            <a:endParaRPr lang="en-US" dirty="0">
              <a:latin typeface="OpenSans"/>
            </a:endParaRPr>
          </a:p>
          <a:p>
            <a:pPr algn="ctr"/>
            <a:endParaRPr lang="en-US" dirty="0">
              <a:latin typeface="OpenSans"/>
            </a:endParaRPr>
          </a:p>
          <a:p>
            <a:pPr algn="ctr"/>
            <a:r>
              <a:rPr lang="en-US" dirty="0">
                <a:latin typeface="OpenSans"/>
              </a:rPr>
              <a:t>                 </a:t>
            </a:r>
            <a:r>
              <a:rPr lang="en-US" dirty="0" smtClean="0">
                <a:latin typeface="OpenSans"/>
              </a:rPr>
              <a:t>+15%</a:t>
            </a:r>
            <a:endParaRPr lang="en-US" dirty="0">
              <a:latin typeface="OpenSans"/>
            </a:endParaRPr>
          </a:p>
          <a:p>
            <a:endParaRPr lang="it-IT" dirty="0"/>
          </a:p>
        </p:txBody>
      </p:sp>
      <p:pic>
        <p:nvPicPr>
          <p:cNvPr id="27" name="Immagine 26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865" y="6279378"/>
            <a:ext cx="781434" cy="5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CF849DFD-641A-45EF-BB76-4826D71CD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68" y="6291181"/>
            <a:ext cx="1123512" cy="504571"/>
          </a:xfrm>
          <a:prstGeom prst="rect">
            <a:avLst/>
          </a:prstGeom>
        </p:spPr>
      </p:pic>
      <p:cxnSp>
        <p:nvCxnSpPr>
          <p:cNvPr id="7" name="Connettore 1 12">
            <a:extLst>
              <a:ext uri="{FF2B5EF4-FFF2-40B4-BE49-F238E27FC236}">
                <a16:creationId xmlns:a16="http://schemas.microsoft.com/office/drawing/2014/main" xmlns="" id="{7B8D3FB2-23EB-49F1-B2B4-9AD7095E34F1}"/>
              </a:ext>
            </a:extLst>
          </p:cNvPr>
          <p:cNvCxnSpPr/>
          <p:nvPr/>
        </p:nvCxnSpPr>
        <p:spPr>
          <a:xfrm>
            <a:off x="315549" y="6260309"/>
            <a:ext cx="7380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xmlns="" id="{15DDC058-C758-44CF-A5CE-3B401D39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3848" y="6419340"/>
            <a:ext cx="2895600" cy="365125"/>
          </a:xfrm>
        </p:spPr>
        <p:txBody>
          <a:bodyPr/>
          <a:lstStyle/>
          <a:p>
            <a:r>
              <a:rPr lang="en-US" i="1" dirty="0"/>
              <a:t>European Geosciences Union,</a:t>
            </a:r>
          </a:p>
          <a:p>
            <a:r>
              <a:rPr lang="en-US" i="1" dirty="0"/>
              <a:t> 4-8 May 2020</a:t>
            </a:r>
          </a:p>
          <a:p>
            <a:endParaRPr lang="it-IT" i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B5E5064E-272B-4BFF-8639-446B7BDB39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875" y="6279607"/>
            <a:ext cx="1242724" cy="53324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B11E5EA1-1E33-4DE9-9893-C225EEC3AA11}"/>
              </a:ext>
            </a:extLst>
          </p:cNvPr>
          <p:cNvSpPr txBox="1">
            <a:spLocks/>
          </p:cNvSpPr>
          <p:nvPr/>
        </p:nvSpPr>
        <p:spPr>
          <a:xfrm>
            <a:off x="373097" y="25159"/>
            <a:ext cx="8483136" cy="639331"/>
          </a:xfrm>
          <a:prstGeom prst="rect">
            <a:avLst/>
          </a:prstGeom>
          <a:solidFill>
            <a:srgbClr val="A00010"/>
          </a:solidFill>
          <a:ln w="38100" cmpd="dbl">
            <a:solidFill>
              <a:srgbClr val="A00010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/>
              <a:t>Results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xmlns="" id="{EA9052E6-5BF4-4C07-8B43-BD275767F7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814867"/>
              </p:ext>
            </p:extLst>
          </p:nvPr>
        </p:nvGraphicFramePr>
        <p:xfrm>
          <a:off x="7875264" y="5626114"/>
          <a:ext cx="1026222" cy="101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5" r:id="rId6" imgW="1457143" imgH="1448002" progId="PBrush">
                  <p:embed/>
                </p:oleObj>
              </mc:Choice>
              <mc:Fallback>
                <p:oleObj r:id="rId6" imgW="1457143" imgH="144800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264" y="5626114"/>
                        <a:ext cx="1026222" cy="10195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1"/>
          <p:cNvSpPr/>
          <p:nvPr/>
        </p:nvSpPr>
        <p:spPr>
          <a:xfrm>
            <a:off x="373097" y="836712"/>
            <a:ext cx="8483136" cy="83099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Sans"/>
              </a:rPr>
              <a:t>Weed species were all more inhibited by the higher concentrations of </a:t>
            </a:r>
            <a:r>
              <a:rPr lang="it-IT" sz="2400" dirty="0" err="1">
                <a:latin typeface="OpenSans"/>
              </a:rPr>
              <a:t>residues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83077" y="1889155"/>
            <a:ext cx="163679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err="1"/>
              <a:t>Maize</a:t>
            </a:r>
            <a:r>
              <a:rPr lang="it-IT" dirty="0"/>
              <a:t> </a:t>
            </a:r>
            <a:r>
              <a:rPr lang="it-IT" dirty="0" err="1"/>
              <a:t>residues</a:t>
            </a:r>
            <a:r>
              <a:rPr lang="it-IT" dirty="0"/>
              <a:t> 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6325995" y="1889155"/>
            <a:ext cx="170238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err="1"/>
              <a:t>Wheat</a:t>
            </a:r>
            <a:r>
              <a:rPr lang="it-IT" dirty="0"/>
              <a:t> </a:t>
            </a:r>
            <a:r>
              <a:rPr lang="it-IT" dirty="0" err="1"/>
              <a:t>residues</a:t>
            </a:r>
            <a:r>
              <a:rPr lang="it-IT" dirty="0"/>
              <a:t>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006508" y="5435932"/>
            <a:ext cx="3130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>
                <a:solidFill>
                  <a:srgbClr val="C00000"/>
                </a:solidFill>
                <a:latin typeface="OpenSans"/>
              </a:rPr>
              <a:t>Sorghum</a:t>
            </a:r>
            <a:r>
              <a:rPr lang="it-IT" sz="2400" i="1" dirty="0">
                <a:solidFill>
                  <a:srgbClr val="C00000"/>
                </a:solidFill>
                <a:latin typeface="OpenSans"/>
              </a:rPr>
              <a:t> </a:t>
            </a:r>
            <a:r>
              <a:rPr lang="it-IT" sz="2400" i="1" dirty="0" err="1">
                <a:solidFill>
                  <a:srgbClr val="C00000"/>
                </a:solidFill>
                <a:latin typeface="OpenSans"/>
              </a:rPr>
              <a:t>halepense</a:t>
            </a:r>
            <a:r>
              <a:rPr lang="it-IT" sz="2400" i="1" dirty="0">
                <a:solidFill>
                  <a:srgbClr val="C00000"/>
                </a:solidFill>
                <a:latin typeface="OpenSans"/>
              </a:rPr>
              <a:t> </a:t>
            </a:r>
            <a:endParaRPr lang="it-IT" sz="2400" dirty="0">
              <a:solidFill>
                <a:srgbClr val="C00000"/>
              </a:solidFill>
              <a:latin typeface="OpenSans"/>
            </a:endParaRPr>
          </a:p>
        </p:txBody>
      </p:sp>
      <p:pic>
        <p:nvPicPr>
          <p:cNvPr id="15" name="Immagine 14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865" y="6279378"/>
            <a:ext cx="781434" cy="525256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2018269" y="2419341"/>
            <a:ext cx="792088" cy="31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8" name="Gruppo 17"/>
          <p:cNvGrpSpPr/>
          <p:nvPr/>
        </p:nvGrpSpPr>
        <p:grpSpPr>
          <a:xfrm>
            <a:off x="457200" y="2419341"/>
            <a:ext cx="8229600" cy="2640013"/>
            <a:chOff x="457200" y="2419341"/>
            <a:chExt cx="8229600" cy="2640013"/>
          </a:xfrm>
        </p:grpSpPr>
        <p:grpSp>
          <p:nvGrpSpPr>
            <p:cNvPr id="8" name="Gruppo 7"/>
            <p:cNvGrpSpPr/>
            <p:nvPr/>
          </p:nvGrpSpPr>
          <p:grpSpPr>
            <a:xfrm>
              <a:off x="457200" y="2419341"/>
              <a:ext cx="8229600" cy="2640013"/>
              <a:chOff x="457200" y="2419341"/>
              <a:chExt cx="8229600" cy="2640013"/>
            </a:xfrm>
          </p:grpSpPr>
          <p:pic>
            <p:nvPicPr>
              <p:cNvPr id="62466" name="Picture 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2419341"/>
                <a:ext cx="8229600" cy="26400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CasellaDiTesto 2"/>
              <p:cNvSpPr txBox="1"/>
              <p:nvPr/>
            </p:nvSpPr>
            <p:spPr>
              <a:xfrm>
                <a:off x="1476000" y="2736000"/>
                <a:ext cx="465824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smtClean="0"/>
                  <a:t>0</a:t>
                </a:r>
              </a:p>
              <a:p>
                <a:r>
                  <a:rPr lang="it-IT" sz="1400" dirty="0" smtClean="0"/>
                  <a:t>0,5</a:t>
                </a:r>
              </a:p>
              <a:p>
                <a:r>
                  <a:rPr lang="it-IT" sz="1400" dirty="0" smtClean="0"/>
                  <a:t>1</a:t>
                </a:r>
              </a:p>
              <a:p>
                <a:r>
                  <a:rPr lang="it-IT" sz="1400" dirty="0" smtClean="0"/>
                  <a:t>1,5</a:t>
                </a:r>
                <a:endParaRPr lang="it-IT" sz="1400" dirty="0"/>
              </a:p>
            </p:txBody>
          </p:sp>
          <p:sp>
            <p:nvSpPr>
              <p:cNvPr id="16" name="CasellaDiTesto 15"/>
              <p:cNvSpPr txBox="1"/>
              <p:nvPr/>
            </p:nvSpPr>
            <p:spPr>
              <a:xfrm>
                <a:off x="5796136" y="2735999"/>
                <a:ext cx="465824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smtClean="0"/>
                  <a:t>0</a:t>
                </a:r>
              </a:p>
              <a:p>
                <a:r>
                  <a:rPr lang="it-IT" sz="1400" dirty="0" smtClean="0"/>
                  <a:t>0,5</a:t>
                </a:r>
              </a:p>
              <a:p>
                <a:r>
                  <a:rPr lang="it-IT" sz="1400" dirty="0" smtClean="0"/>
                  <a:t>1</a:t>
                </a:r>
              </a:p>
              <a:p>
                <a:r>
                  <a:rPr lang="it-IT" sz="1400" dirty="0" smtClean="0"/>
                  <a:t>1,5</a:t>
                </a:r>
                <a:endParaRPr lang="it-IT" sz="1400" dirty="0"/>
              </a:p>
            </p:txBody>
          </p:sp>
        </p:grpSp>
        <p:sp>
          <p:nvSpPr>
            <p:cNvPr id="12" name="Rettangolo 11"/>
            <p:cNvSpPr/>
            <p:nvPr/>
          </p:nvSpPr>
          <p:spPr>
            <a:xfrm>
              <a:off x="1941824" y="2564904"/>
              <a:ext cx="965775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6325995" y="2577670"/>
              <a:ext cx="851194" cy="275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84656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CF849DFD-641A-45EF-BB76-4826D71CD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68" y="6291181"/>
            <a:ext cx="1123512" cy="504571"/>
          </a:xfrm>
          <a:prstGeom prst="rect">
            <a:avLst/>
          </a:prstGeom>
        </p:spPr>
      </p:pic>
      <p:cxnSp>
        <p:nvCxnSpPr>
          <p:cNvPr id="7" name="Connettore 1 12">
            <a:extLst>
              <a:ext uri="{FF2B5EF4-FFF2-40B4-BE49-F238E27FC236}">
                <a16:creationId xmlns:a16="http://schemas.microsoft.com/office/drawing/2014/main" xmlns="" id="{7B8D3FB2-23EB-49F1-B2B4-9AD7095E34F1}"/>
              </a:ext>
            </a:extLst>
          </p:cNvPr>
          <p:cNvCxnSpPr/>
          <p:nvPr/>
        </p:nvCxnSpPr>
        <p:spPr>
          <a:xfrm>
            <a:off x="315549" y="6260309"/>
            <a:ext cx="7380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xmlns="" id="{15DDC058-C758-44CF-A5CE-3B401D39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3848" y="6419340"/>
            <a:ext cx="2895600" cy="365125"/>
          </a:xfrm>
        </p:spPr>
        <p:txBody>
          <a:bodyPr/>
          <a:lstStyle/>
          <a:p>
            <a:r>
              <a:rPr lang="en-US" i="1" dirty="0"/>
              <a:t>European Geosciences Union,</a:t>
            </a:r>
          </a:p>
          <a:p>
            <a:r>
              <a:rPr lang="en-US" i="1" dirty="0"/>
              <a:t> 4-8 May 2020</a:t>
            </a:r>
          </a:p>
          <a:p>
            <a:endParaRPr lang="it-IT" i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B5E5064E-272B-4BFF-8639-446B7BDB39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875" y="6279607"/>
            <a:ext cx="1242724" cy="53324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B11E5EA1-1E33-4DE9-9893-C225EEC3AA11}"/>
              </a:ext>
            </a:extLst>
          </p:cNvPr>
          <p:cNvSpPr txBox="1">
            <a:spLocks/>
          </p:cNvSpPr>
          <p:nvPr/>
        </p:nvSpPr>
        <p:spPr>
          <a:xfrm>
            <a:off x="373097" y="25159"/>
            <a:ext cx="8483136" cy="639331"/>
          </a:xfrm>
          <a:prstGeom prst="rect">
            <a:avLst/>
          </a:prstGeom>
          <a:solidFill>
            <a:srgbClr val="A00010"/>
          </a:solidFill>
          <a:ln w="38100" cmpd="dbl">
            <a:solidFill>
              <a:srgbClr val="A00010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/>
              <a:t>Results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xmlns="" id="{EA9052E6-5BF4-4C07-8B43-BD275767F7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345978"/>
              </p:ext>
            </p:extLst>
          </p:nvPr>
        </p:nvGraphicFramePr>
        <p:xfrm>
          <a:off x="7875264" y="5626114"/>
          <a:ext cx="1026222" cy="101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9" r:id="rId6" imgW="1457143" imgH="1448002" progId="PBrush">
                  <p:embed/>
                </p:oleObj>
              </mc:Choice>
              <mc:Fallback>
                <p:oleObj r:id="rId6" imgW="1457143" imgH="144800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264" y="5626114"/>
                        <a:ext cx="1026222" cy="10195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1"/>
          <p:cNvSpPr/>
          <p:nvPr/>
        </p:nvSpPr>
        <p:spPr>
          <a:xfrm>
            <a:off x="373097" y="836712"/>
            <a:ext cx="8483136" cy="83099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Sans"/>
              </a:rPr>
              <a:t>Weed species were all more inhibited by the higher concentrations of </a:t>
            </a:r>
            <a:r>
              <a:rPr lang="it-IT" sz="2400" dirty="0" err="1">
                <a:latin typeface="OpenSans"/>
              </a:rPr>
              <a:t>residues</a:t>
            </a:r>
            <a:endParaRPr lang="it-IT" sz="2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835696" y="1889155"/>
            <a:ext cx="163679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err="1"/>
              <a:t>Maize</a:t>
            </a:r>
            <a:r>
              <a:rPr lang="it-IT" dirty="0"/>
              <a:t> </a:t>
            </a:r>
            <a:r>
              <a:rPr lang="it-IT" dirty="0" err="1"/>
              <a:t>residues</a:t>
            </a:r>
            <a:r>
              <a:rPr lang="it-IT" dirty="0"/>
              <a:t>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325995" y="1889155"/>
            <a:ext cx="170238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err="1"/>
              <a:t>Wheat</a:t>
            </a:r>
            <a:r>
              <a:rPr lang="it-IT" dirty="0"/>
              <a:t> </a:t>
            </a:r>
            <a:r>
              <a:rPr lang="it-IT" dirty="0" err="1"/>
              <a:t>residues</a:t>
            </a:r>
            <a:r>
              <a:rPr lang="it-IT" dirty="0"/>
              <a:t>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024141" y="5589240"/>
            <a:ext cx="309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>
                <a:solidFill>
                  <a:srgbClr val="C00000"/>
                </a:solidFill>
                <a:latin typeface="OpenSans"/>
              </a:rPr>
              <a:t>Abutilon </a:t>
            </a:r>
            <a:r>
              <a:rPr lang="it-IT" sz="2400" i="1" dirty="0" err="1">
                <a:solidFill>
                  <a:srgbClr val="C00000"/>
                </a:solidFill>
                <a:latin typeface="OpenSans"/>
              </a:rPr>
              <a:t>theophrasti</a:t>
            </a:r>
            <a:r>
              <a:rPr lang="it-IT" sz="2400" i="1" dirty="0">
                <a:solidFill>
                  <a:srgbClr val="C00000"/>
                </a:solidFill>
                <a:latin typeface="OpenSans"/>
              </a:rPr>
              <a:t> </a:t>
            </a:r>
            <a:endParaRPr lang="it-IT" sz="2400" dirty="0">
              <a:solidFill>
                <a:srgbClr val="C00000"/>
              </a:solidFill>
              <a:latin typeface="OpenSans"/>
            </a:endParaRPr>
          </a:p>
        </p:txBody>
      </p:sp>
      <p:pic>
        <p:nvPicPr>
          <p:cNvPr id="16" name="Immagine 15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865" y="6279378"/>
            <a:ext cx="781434" cy="525256"/>
          </a:xfrm>
          <a:prstGeom prst="rect">
            <a:avLst/>
          </a:prstGeom>
        </p:spPr>
      </p:pic>
      <p:grpSp>
        <p:nvGrpSpPr>
          <p:cNvPr id="12" name="Gruppo 11"/>
          <p:cNvGrpSpPr/>
          <p:nvPr/>
        </p:nvGrpSpPr>
        <p:grpSpPr>
          <a:xfrm>
            <a:off x="319138" y="2420888"/>
            <a:ext cx="8467725" cy="2743200"/>
            <a:chOff x="319138" y="2420888"/>
            <a:chExt cx="8467725" cy="2743200"/>
          </a:xfrm>
        </p:grpSpPr>
        <p:grpSp>
          <p:nvGrpSpPr>
            <p:cNvPr id="3" name="Gruppo 2"/>
            <p:cNvGrpSpPr/>
            <p:nvPr/>
          </p:nvGrpSpPr>
          <p:grpSpPr>
            <a:xfrm>
              <a:off x="319138" y="2420888"/>
              <a:ext cx="8467725" cy="2743200"/>
              <a:chOff x="319138" y="2420888"/>
              <a:chExt cx="8467725" cy="2743200"/>
            </a:xfrm>
          </p:grpSpPr>
          <p:pic>
            <p:nvPicPr>
              <p:cNvPr id="63490" name="Picture 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138" y="2420888"/>
                <a:ext cx="8467725" cy="2743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CasellaDiTesto 17"/>
              <p:cNvSpPr txBox="1"/>
              <p:nvPr/>
            </p:nvSpPr>
            <p:spPr>
              <a:xfrm>
                <a:off x="1365959" y="2790000"/>
                <a:ext cx="465824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smtClean="0"/>
                  <a:t>0</a:t>
                </a:r>
              </a:p>
              <a:p>
                <a:r>
                  <a:rPr lang="it-IT" sz="1400" dirty="0" smtClean="0"/>
                  <a:t>0,5</a:t>
                </a:r>
              </a:p>
              <a:p>
                <a:r>
                  <a:rPr lang="it-IT" sz="1400" dirty="0" smtClean="0"/>
                  <a:t>1</a:t>
                </a:r>
              </a:p>
              <a:p>
                <a:r>
                  <a:rPr lang="it-IT" sz="1400" dirty="0" smtClean="0"/>
                  <a:t>1,5</a:t>
                </a:r>
                <a:endParaRPr lang="it-IT" sz="1400" dirty="0"/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5940152" y="2808000"/>
                <a:ext cx="465824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smtClean="0"/>
                  <a:t>0</a:t>
                </a:r>
              </a:p>
              <a:p>
                <a:r>
                  <a:rPr lang="it-IT" sz="1400" dirty="0" smtClean="0"/>
                  <a:t>0,5</a:t>
                </a:r>
              </a:p>
              <a:p>
                <a:r>
                  <a:rPr lang="it-IT" sz="1400" dirty="0" smtClean="0"/>
                  <a:t>1</a:t>
                </a:r>
              </a:p>
              <a:p>
                <a:r>
                  <a:rPr lang="it-IT" sz="1400" dirty="0" smtClean="0"/>
                  <a:t>1,5</a:t>
                </a:r>
                <a:endParaRPr lang="it-IT" sz="1400" dirty="0"/>
              </a:p>
            </p:txBody>
          </p:sp>
        </p:grpSp>
        <p:sp>
          <p:nvSpPr>
            <p:cNvPr id="5" name="Rettangolo 4"/>
            <p:cNvSpPr/>
            <p:nvPr/>
          </p:nvSpPr>
          <p:spPr>
            <a:xfrm>
              <a:off x="1831783" y="2564904"/>
              <a:ext cx="822310" cy="243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6509758" y="2564904"/>
              <a:ext cx="667431" cy="243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2560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CF849DFD-641A-45EF-BB76-4826D71CD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68" y="6291181"/>
            <a:ext cx="1123512" cy="504571"/>
          </a:xfrm>
          <a:prstGeom prst="rect">
            <a:avLst/>
          </a:prstGeom>
        </p:spPr>
      </p:pic>
      <p:cxnSp>
        <p:nvCxnSpPr>
          <p:cNvPr id="7" name="Connettore 1 12">
            <a:extLst>
              <a:ext uri="{FF2B5EF4-FFF2-40B4-BE49-F238E27FC236}">
                <a16:creationId xmlns:a16="http://schemas.microsoft.com/office/drawing/2014/main" xmlns="" id="{7B8D3FB2-23EB-49F1-B2B4-9AD7095E34F1}"/>
              </a:ext>
            </a:extLst>
          </p:cNvPr>
          <p:cNvCxnSpPr/>
          <p:nvPr/>
        </p:nvCxnSpPr>
        <p:spPr>
          <a:xfrm>
            <a:off x="315549" y="6260309"/>
            <a:ext cx="7380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xmlns="" id="{15DDC058-C758-44CF-A5CE-3B401D39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3848" y="6419340"/>
            <a:ext cx="2895600" cy="365125"/>
          </a:xfrm>
        </p:spPr>
        <p:txBody>
          <a:bodyPr/>
          <a:lstStyle/>
          <a:p>
            <a:r>
              <a:rPr lang="en-US" i="1" dirty="0"/>
              <a:t>European Geosciences Union,</a:t>
            </a:r>
          </a:p>
          <a:p>
            <a:r>
              <a:rPr lang="en-US" i="1" dirty="0"/>
              <a:t> 4-8 May 2020</a:t>
            </a:r>
          </a:p>
          <a:p>
            <a:endParaRPr lang="it-IT" i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B5E5064E-272B-4BFF-8639-446B7BDB39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875" y="6279607"/>
            <a:ext cx="1242724" cy="53324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B11E5EA1-1E33-4DE9-9893-C225EEC3AA11}"/>
              </a:ext>
            </a:extLst>
          </p:cNvPr>
          <p:cNvSpPr txBox="1">
            <a:spLocks/>
          </p:cNvSpPr>
          <p:nvPr/>
        </p:nvSpPr>
        <p:spPr>
          <a:xfrm>
            <a:off x="373097" y="25159"/>
            <a:ext cx="8483136" cy="639331"/>
          </a:xfrm>
          <a:prstGeom prst="rect">
            <a:avLst/>
          </a:prstGeom>
          <a:solidFill>
            <a:srgbClr val="A00010"/>
          </a:solidFill>
          <a:ln w="38100" cmpd="dbl">
            <a:solidFill>
              <a:srgbClr val="A00010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/>
              <a:t>Results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xmlns="" id="{EA9052E6-5BF4-4C07-8B43-BD275767F7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990210"/>
              </p:ext>
            </p:extLst>
          </p:nvPr>
        </p:nvGraphicFramePr>
        <p:xfrm>
          <a:off x="7875264" y="5626114"/>
          <a:ext cx="1026222" cy="101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3" r:id="rId6" imgW="1457143" imgH="1448002" progId="PBrush">
                  <p:embed/>
                </p:oleObj>
              </mc:Choice>
              <mc:Fallback>
                <p:oleObj r:id="rId6" imgW="1457143" imgH="144800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264" y="5626114"/>
                        <a:ext cx="1026222" cy="10195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1"/>
          <p:cNvSpPr/>
          <p:nvPr/>
        </p:nvSpPr>
        <p:spPr>
          <a:xfrm>
            <a:off x="373097" y="836712"/>
            <a:ext cx="8483136" cy="83099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Sans"/>
              </a:rPr>
              <a:t>Weed species were all more inhibited by the higher concentrations of </a:t>
            </a:r>
            <a:r>
              <a:rPr lang="it-IT" sz="2400" dirty="0" err="1">
                <a:latin typeface="OpenSans"/>
              </a:rPr>
              <a:t>residues</a:t>
            </a:r>
            <a:endParaRPr lang="it-IT" sz="2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441880" y="1889155"/>
            <a:ext cx="163679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err="1"/>
              <a:t>Maize</a:t>
            </a:r>
            <a:r>
              <a:rPr lang="it-IT" dirty="0"/>
              <a:t> </a:t>
            </a:r>
            <a:r>
              <a:rPr lang="it-IT" dirty="0" err="1"/>
              <a:t>residues</a:t>
            </a:r>
            <a:r>
              <a:rPr lang="it-IT" dirty="0"/>
              <a:t>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325995" y="1889155"/>
            <a:ext cx="170238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err="1"/>
              <a:t>Wheat</a:t>
            </a:r>
            <a:r>
              <a:rPr lang="it-IT" dirty="0"/>
              <a:t> </a:t>
            </a:r>
            <a:r>
              <a:rPr lang="it-IT" dirty="0" err="1"/>
              <a:t>residues</a:t>
            </a:r>
            <a:r>
              <a:rPr lang="it-IT" dirty="0"/>
              <a:t>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452142" y="5445224"/>
            <a:ext cx="2239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>
                <a:solidFill>
                  <a:srgbClr val="C00000"/>
                </a:solidFill>
                <a:latin typeface="OpenSans"/>
              </a:rPr>
              <a:t>Setaria</a:t>
            </a:r>
            <a:r>
              <a:rPr lang="it-IT" sz="2400" i="1" dirty="0">
                <a:solidFill>
                  <a:srgbClr val="C00000"/>
                </a:solidFill>
                <a:latin typeface="OpenSans"/>
              </a:rPr>
              <a:t> </a:t>
            </a:r>
            <a:r>
              <a:rPr lang="it-IT" sz="2400" i="1" dirty="0" smtClean="0">
                <a:solidFill>
                  <a:srgbClr val="C00000"/>
                </a:solidFill>
                <a:latin typeface="OpenSans"/>
              </a:rPr>
              <a:t>glauca</a:t>
            </a:r>
            <a:endParaRPr lang="it-IT" sz="2400" dirty="0">
              <a:solidFill>
                <a:srgbClr val="C00000"/>
              </a:solidFill>
              <a:latin typeface="OpenSans"/>
            </a:endParaRPr>
          </a:p>
        </p:txBody>
      </p:sp>
      <p:pic>
        <p:nvPicPr>
          <p:cNvPr id="16" name="Immagine 15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865" y="6279378"/>
            <a:ext cx="781434" cy="525256"/>
          </a:xfrm>
          <a:prstGeom prst="rect">
            <a:avLst/>
          </a:prstGeom>
        </p:spPr>
      </p:pic>
      <p:grpSp>
        <p:nvGrpSpPr>
          <p:cNvPr id="12" name="Gruppo 11"/>
          <p:cNvGrpSpPr/>
          <p:nvPr/>
        </p:nvGrpSpPr>
        <p:grpSpPr>
          <a:xfrm>
            <a:off x="359371" y="2420888"/>
            <a:ext cx="8510587" cy="2736850"/>
            <a:chOff x="359371" y="2420888"/>
            <a:chExt cx="8510587" cy="2736850"/>
          </a:xfrm>
        </p:grpSpPr>
        <p:grpSp>
          <p:nvGrpSpPr>
            <p:cNvPr id="3" name="Gruppo 2"/>
            <p:cNvGrpSpPr/>
            <p:nvPr/>
          </p:nvGrpSpPr>
          <p:grpSpPr>
            <a:xfrm>
              <a:off x="359371" y="2420888"/>
              <a:ext cx="8510587" cy="2736850"/>
              <a:chOff x="359371" y="2420888"/>
              <a:chExt cx="8510587" cy="2736850"/>
            </a:xfrm>
          </p:grpSpPr>
          <p:pic>
            <p:nvPicPr>
              <p:cNvPr id="64514" name="Picture 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371" y="2420888"/>
                <a:ext cx="8510587" cy="2736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CasellaDiTesto 17"/>
              <p:cNvSpPr txBox="1"/>
              <p:nvPr/>
            </p:nvSpPr>
            <p:spPr>
              <a:xfrm>
                <a:off x="1331640" y="2754000"/>
                <a:ext cx="465824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smtClean="0"/>
                  <a:t>0</a:t>
                </a:r>
              </a:p>
              <a:p>
                <a:r>
                  <a:rPr lang="it-IT" sz="1400" dirty="0" smtClean="0"/>
                  <a:t>0,5</a:t>
                </a:r>
              </a:p>
              <a:p>
                <a:r>
                  <a:rPr lang="it-IT" sz="1400" dirty="0" smtClean="0"/>
                  <a:t>1</a:t>
                </a:r>
              </a:p>
              <a:p>
                <a:r>
                  <a:rPr lang="it-IT" sz="1400" dirty="0" smtClean="0"/>
                  <a:t>1,5</a:t>
                </a:r>
                <a:endParaRPr lang="it-IT" sz="1400" dirty="0"/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5940152" y="2756406"/>
                <a:ext cx="465824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smtClean="0"/>
                  <a:t>0</a:t>
                </a:r>
              </a:p>
              <a:p>
                <a:r>
                  <a:rPr lang="it-IT" sz="1400" dirty="0" smtClean="0"/>
                  <a:t>0,5</a:t>
                </a:r>
              </a:p>
              <a:p>
                <a:r>
                  <a:rPr lang="it-IT" sz="1400" dirty="0" smtClean="0"/>
                  <a:t>1</a:t>
                </a:r>
              </a:p>
              <a:p>
                <a:r>
                  <a:rPr lang="it-IT" sz="1400" dirty="0" smtClean="0"/>
                  <a:t>1,5</a:t>
                </a:r>
                <a:endParaRPr lang="it-IT" sz="1400" dirty="0"/>
              </a:p>
            </p:txBody>
          </p:sp>
        </p:grpSp>
        <p:sp>
          <p:nvSpPr>
            <p:cNvPr id="5" name="Rettangolo 4"/>
            <p:cNvSpPr/>
            <p:nvPr/>
          </p:nvSpPr>
          <p:spPr>
            <a:xfrm>
              <a:off x="1962201" y="2564904"/>
              <a:ext cx="64807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6568865" y="2564904"/>
              <a:ext cx="78143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1974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CF849DFD-641A-45EF-BB76-4826D71CD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68" y="6291181"/>
            <a:ext cx="1123512" cy="504571"/>
          </a:xfrm>
          <a:prstGeom prst="rect">
            <a:avLst/>
          </a:prstGeom>
        </p:spPr>
      </p:pic>
      <p:cxnSp>
        <p:nvCxnSpPr>
          <p:cNvPr id="7" name="Connettore 1 12">
            <a:extLst>
              <a:ext uri="{FF2B5EF4-FFF2-40B4-BE49-F238E27FC236}">
                <a16:creationId xmlns:a16="http://schemas.microsoft.com/office/drawing/2014/main" xmlns="" id="{7B8D3FB2-23EB-49F1-B2B4-9AD7095E34F1}"/>
              </a:ext>
            </a:extLst>
          </p:cNvPr>
          <p:cNvCxnSpPr/>
          <p:nvPr/>
        </p:nvCxnSpPr>
        <p:spPr>
          <a:xfrm>
            <a:off x="315549" y="6260309"/>
            <a:ext cx="7380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xmlns="" id="{15DDC058-C758-44CF-A5CE-3B401D39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3848" y="6419340"/>
            <a:ext cx="2895600" cy="365125"/>
          </a:xfrm>
        </p:spPr>
        <p:txBody>
          <a:bodyPr/>
          <a:lstStyle/>
          <a:p>
            <a:r>
              <a:rPr lang="en-US" i="1" dirty="0"/>
              <a:t>European Geosciences Union,</a:t>
            </a:r>
          </a:p>
          <a:p>
            <a:r>
              <a:rPr lang="en-US" i="1" dirty="0"/>
              <a:t> 4-8 May 2020</a:t>
            </a:r>
          </a:p>
          <a:p>
            <a:endParaRPr lang="it-IT" i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B5E5064E-272B-4BFF-8639-446B7BDB39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875" y="6279607"/>
            <a:ext cx="1242724" cy="53324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B11E5EA1-1E33-4DE9-9893-C225EEC3AA11}"/>
              </a:ext>
            </a:extLst>
          </p:cNvPr>
          <p:cNvSpPr txBox="1">
            <a:spLocks/>
          </p:cNvSpPr>
          <p:nvPr/>
        </p:nvSpPr>
        <p:spPr>
          <a:xfrm>
            <a:off x="373097" y="25159"/>
            <a:ext cx="8483136" cy="639331"/>
          </a:xfrm>
          <a:prstGeom prst="rect">
            <a:avLst/>
          </a:prstGeom>
          <a:solidFill>
            <a:srgbClr val="A00010"/>
          </a:solidFill>
          <a:ln w="38100" cmpd="dbl">
            <a:solidFill>
              <a:srgbClr val="A00010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/>
              <a:t>Results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xmlns="" id="{EA9052E6-5BF4-4C07-8B43-BD275767F7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908032"/>
              </p:ext>
            </p:extLst>
          </p:nvPr>
        </p:nvGraphicFramePr>
        <p:xfrm>
          <a:off x="7875264" y="5626114"/>
          <a:ext cx="1026222" cy="101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7" r:id="rId6" imgW="1457143" imgH="1448002" progId="PBrush">
                  <p:embed/>
                </p:oleObj>
              </mc:Choice>
              <mc:Fallback>
                <p:oleObj r:id="rId6" imgW="1457143" imgH="144800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264" y="5626114"/>
                        <a:ext cx="1026222" cy="10195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1"/>
          <p:cNvSpPr/>
          <p:nvPr/>
        </p:nvSpPr>
        <p:spPr>
          <a:xfrm>
            <a:off x="373097" y="836712"/>
            <a:ext cx="8483136" cy="83099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Sans"/>
              </a:rPr>
              <a:t>Weed species were all more inhibited by the higher concentrations of </a:t>
            </a:r>
            <a:r>
              <a:rPr lang="it-IT" sz="2400" dirty="0" err="1">
                <a:latin typeface="OpenSans"/>
              </a:rPr>
              <a:t>residues</a:t>
            </a:r>
            <a:endParaRPr lang="it-IT" sz="24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835696" y="1889155"/>
            <a:ext cx="163679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err="1"/>
              <a:t>Maize</a:t>
            </a:r>
            <a:r>
              <a:rPr lang="it-IT" dirty="0"/>
              <a:t> </a:t>
            </a:r>
            <a:r>
              <a:rPr lang="it-IT" dirty="0" err="1"/>
              <a:t>residues</a:t>
            </a:r>
            <a:r>
              <a:rPr lang="it-IT" dirty="0"/>
              <a:t>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325995" y="1889155"/>
            <a:ext cx="170238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err="1"/>
              <a:t>Wheat</a:t>
            </a:r>
            <a:r>
              <a:rPr lang="it-IT" dirty="0"/>
              <a:t> </a:t>
            </a:r>
            <a:r>
              <a:rPr lang="it-IT" dirty="0" err="1"/>
              <a:t>residues</a:t>
            </a:r>
            <a:r>
              <a:rPr lang="it-IT" dirty="0"/>
              <a:t>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099482" y="5445223"/>
            <a:ext cx="2945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>
                <a:solidFill>
                  <a:srgbClr val="C00000"/>
                </a:solidFill>
                <a:latin typeface="OpenSans"/>
              </a:rPr>
              <a:t>Digitaria</a:t>
            </a:r>
            <a:r>
              <a:rPr lang="it-IT" sz="2400" i="1" dirty="0">
                <a:solidFill>
                  <a:srgbClr val="C00000"/>
                </a:solidFill>
                <a:latin typeface="OpenSans"/>
              </a:rPr>
              <a:t> </a:t>
            </a:r>
            <a:r>
              <a:rPr lang="it-IT" sz="2400" i="1" dirty="0" err="1" smtClean="0">
                <a:solidFill>
                  <a:srgbClr val="C00000"/>
                </a:solidFill>
                <a:latin typeface="OpenSans"/>
              </a:rPr>
              <a:t>sanguinalis</a:t>
            </a:r>
            <a:endParaRPr lang="it-IT" sz="2400" dirty="0">
              <a:solidFill>
                <a:srgbClr val="C00000"/>
              </a:solidFill>
              <a:latin typeface="OpenSans"/>
            </a:endParaRPr>
          </a:p>
        </p:txBody>
      </p:sp>
      <p:pic>
        <p:nvPicPr>
          <p:cNvPr id="18" name="Immagine 17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865" y="6279378"/>
            <a:ext cx="781434" cy="525256"/>
          </a:xfrm>
          <a:prstGeom prst="rect">
            <a:avLst/>
          </a:prstGeom>
        </p:spPr>
      </p:pic>
      <p:grpSp>
        <p:nvGrpSpPr>
          <p:cNvPr id="12" name="Gruppo 11"/>
          <p:cNvGrpSpPr/>
          <p:nvPr/>
        </p:nvGrpSpPr>
        <p:grpSpPr>
          <a:xfrm>
            <a:off x="335146" y="2564904"/>
            <a:ext cx="8486775" cy="2730500"/>
            <a:chOff x="335146" y="2564904"/>
            <a:chExt cx="8486775" cy="2730500"/>
          </a:xfrm>
        </p:grpSpPr>
        <p:grpSp>
          <p:nvGrpSpPr>
            <p:cNvPr id="3" name="Gruppo 2"/>
            <p:cNvGrpSpPr/>
            <p:nvPr/>
          </p:nvGrpSpPr>
          <p:grpSpPr>
            <a:xfrm>
              <a:off x="335146" y="2564904"/>
              <a:ext cx="8486775" cy="2730500"/>
              <a:chOff x="335146" y="2564904"/>
              <a:chExt cx="8486775" cy="2730500"/>
            </a:xfrm>
          </p:grpSpPr>
          <p:pic>
            <p:nvPicPr>
              <p:cNvPr id="65538" name="Picture 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146" y="2564904"/>
                <a:ext cx="8486775" cy="2730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CasellaDiTesto 13"/>
              <p:cNvSpPr txBox="1"/>
              <p:nvPr/>
            </p:nvSpPr>
            <p:spPr>
              <a:xfrm>
                <a:off x="1331640" y="2852936"/>
                <a:ext cx="465824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smtClean="0"/>
                  <a:t>0</a:t>
                </a:r>
              </a:p>
              <a:p>
                <a:r>
                  <a:rPr lang="it-IT" sz="1400" dirty="0" smtClean="0"/>
                  <a:t>0,5</a:t>
                </a:r>
              </a:p>
              <a:p>
                <a:r>
                  <a:rPr lang="it-IT" sz="1400" dirty="0" smtClean="0"/>
                  <a:t>1</a:t>
                </a:r>
              </a:p>
              <a:p>
                <a:r>
                  <a:rPr lang="it-IT" sz="1400" dirty="0" smtClean="0"/>
                  <a:t>1,5</a:t>
                </a:r>
                <a:endParaRPr lang="it-IT" sz="1400" dirty="0"/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6012160" y="2976047"/>
                <a:ext cx="465824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smtClean="0"/>
                  <a:t>0</a:t>
                </a:r>
              </a:p>
              <a:p>
                <a:r>
                  <a:rPr lang="it-IT" sz="1400" dirty="0" smtClean="0"/>
                  <a:t>0,5</a:t>
                </a:r>
              </a:p>
              <a:p>
                <a:r>
                  <a:rPr lang="it-IT" sz="1400" dirty="0" smtClean="0"/>
                  <a:t>1</a:t>
                </a:r>
              </a:p>
              <a:p>
                <a:r>
                  <a:rPr lang="it-IT" sz="1400" dirty="0" smtClean="0"/>
                  <a:t>1,5</a:t>
                </a:r>
                <a:endParaRPr lang="it-IT" sz="1400" dirty="0"/>
              </a:p>
            </p:txBody>
          </p:sp>
        </p:grpSp>
        <p:sp>
          <p:nvSpPr>
            <p:cNvPr id="5" name="Rettangolo 4"/>
            <p:cNvSpPr/>
            <p:nvPr/>
          </p:nvSpPr>
          <p:spPr>
            <a:xfrm>
              <a:off x="1907704" y="2708920"/>
              <a:ext cx="746389" cy="267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6568865" y="2708920"/>
              <a:ext cx="781434" cy="267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13553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CF849DFD-641A-45EF-BB76-4826D71CD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68" y="6291181"/>
            <a:ext cx="1123512" cy="504571"/>
          </a:xfrm>
          <a:prstGeom prst="rect">
            <a:avLst/>
          </a:prstGeom>
        </p:spPr>
      </p:pic>
      <p:cxnSp>
        <p:nvCxnSpPr>
          <p:cNvPr id="7" name="Connettore 1 12">
            <a:extLst>
              <a:ext uri="{FF2B5EF4-FFF2-40B4-BE49-F238E27FC236}">
                <a16:creationId xmlns:a16="http://schemas.microsoft.com/office/drawing/2014/main" xmlns="" id="{7B8D3FB2-23EB-49F1-B2B4-9AD7095E34F1}"/>
              </a:ext>
            </a:extLst>
          </p:cNvPr>
          <p:cNvCxnSpPr/>
          <p:nvPr/>
        </p:nvCxnSpPr>
        <p:spPr>
          <a:xfrm>
            <a:off x="315549" y="6260309"/>
            <a:ext cx="7380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xmlns="" id="{15DDC058-C758-44CF-A5CE-3B401D39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3848" y="6419340"/>
            <a:ext cx="2895600" cy="365125"/>
          </a:xfrm>
        </p:spPr>
        <p:txBody>
          <a:bodyPr/>
          <a:lstStyle/>
          <a:p>
            <a:r>
              <a:rPr lang="en-US" i="1" dirty="0"/>
              <a:t>European Geosciences Union,</a:t>
            </a:r>
          </a:p>
          <a:p>
            <a:r>
              <a:rPr lang="en-US" i="1" dirty="0"/>
              <a:t> 4-8 May 2020</a:t>
            </a:r>
          </a:p>
          <a:p>
            <a:endParaRPr lang="it-IT" i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B5E5064E-272B-4BFF-8639-446B7BDB39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875" y="6279607"/>
            <a:ext cx="1242724" cy="53324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B11E5EA1-1E33-4DE9-9893-C225EEC3AA11}"/>
              </a:ext>
            </a:extLst>
          </p:cNvPr>
          <p:cNvSpPr txBox="1">
            <a:spLocks/>
          </p:cNvSpPr>
          <p:nvPr/>
        </p:nvSpPr>
        <p:spPr>
          <a:xfrm>
            <a:off x="373097" y="25159"/>
            <a:ext cx="8483136" cy="639331"/>
          </a:xfrm>
          <a:prstGeom prst="rect">
            <a:avLst/>
          </a:prstGeom>
          <a:solidFill>
            <a:srgbClr val="A00010"/>
          </a:solidFill>
          <a:ln w="38100" cmpd="dbl">
            <a:solidFill>
              <a:srgbClr val="A00010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/>
              <a:t>Results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xmlns="" id="{EA9052E6-5BF4-4C07-8B43-BD275767F7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661926"/>
              </p:ext>
            </p:extLst>
          </p:nvPr>
        </p:nvGraphicFramePr>
        <p:xfrm>
          <a:off x="7875264" y="5626114"/>
          <a:ext cx="1026222" cy="101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1" r:id="rId6" imgW="1457143" imgH="1448002" progId="PBrush">
                  <p:embed/>
                </p:oleObj>
              </mc:Choice>
              <mc:Fallback>
                <p:oleObj r:id="rId6" imgW="1457143" imgH="144800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264" y="5626114"/>
                        <a:ext cx="1026222" cy="10195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1"/>
          <p:cNvSpPr/>
          <p:nvPr/>
        </p:nvSpPr>
        <p:spPr>
          <a:xfrm>
            <a:off x="373097" y="836712"/>
            <a:ext cx="8483136" cy="83099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Sans"/>
              </a:rPr>
              <a:t>Weed species were all more inhibited by the higher concentrations of </a:t>
            </a:r>
            <a:r>
              <a:rPr lang="it-IT" sz="2400" dirty="0" err="1">
                <a:latin typeface="OpenSans"/>
              </a:rPr>
              <a:t>residues</a:t>
            </a:r>
            <a:endParaRPr lang="it-IT" sz="2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835696" y="1889155"/>
            <a:ext cx="163679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err="1"/>
              <a:t>Maize</a:t>
            </a:r>
            <a:r>
              <a:rPr lang="it-IT" dirty="0"/>
              <a:t> </a:t>
            </a:r>
            <a:r>
              <a:rPr lang="it-IT" dirty="0" err="1"/>
              <a:t>residues</a:t>
            </a:r>
            <a:r>
              <a:rPr lang="it-IT" dirty="0"/>
              <a:t>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325995" y="1889155"/>
            <a:ext cx="170238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err="1"/>
              <a:t>Wheat</a:t>
            </a:r>
            <a:r>
              <a:rPr lang="it-IT" dirty="0"/>
              <a:t> </a:t>
            </a:r>
            <a:r>
              <a:rPr lang="it-IT" dirty="0" err="1"/>
              <a:t>residues</a:t>
            </a:r>
            <a:r>
              <a:rPr lang="it-IT" dirty="0"/>
              <a:t>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980058" y="5431214"/>
            <a:ext cx="3183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>
                <a:solidFill>
                  <a:srgbClr val="C00000"/>
                </a:solidFill>
                <a:latin typeface="OpenSans"/>
              </a:rPr>
              <a:t>Echinochloa</a:t>
            </a:r>
            <a:r>
              <a:rPr lang="it-IT" sz="2400" i="1" dirty="0">
                <a:solidFill>
                  <a:srgbClr val="C00000"/>
                </a:solidFill>
                <a:latin typeface="OpenSans"/>
              </a:rPr>
              <a:t> </a:t>
            </a:r>
            <a:r>
              <a:rPr lang="it-IT" sz="2400" i="1" dirty="0" err="1" smtClean="0">
                <a:solidFill>
                  <a:srgbClr val="C00000"/>
                </a:solidFill>
                <a:latin typeface="OpenSans"/>
              </a:rPr>
              <a:t>crus</a:t>
            </a:r>
            <a:r>
              <a:rPr lang="it-IT" sz="2400" i="1" dirty="0" smtClean="0">
                <a:solidFill>
                  <a:srgbClr val="C00000"/>
                </a:solidFill>
                <a:latin typeface="OpenSans"/>
              </a:rPr>
              <a:t>-galli</a:t>
            </a:r>
            <a:endParaRPr lang="it-IT" sz="2400" dirty="0">
              <a:solidFill>
                <a:srgbClr val="C00000"/>
              </a:solidFill>
              <a:latin typeface="OpenSans"/>
            </a:endParaRPr>
          </a:p>
        </p:txBody>
      </p:sp>
      <p:pic>
        <p:nvPicPr>
          <p:cNvPr id="16" name="Immagine 15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865" y="6279378"/>
            <a:ext cx="781434" cy="525256"/>
          </a:xfrm>
          <a:prstGeom prst="rect">
            <a:avLst/>
          </a:prstGeom>
        </p:spPr>
      </p:pic>
      <p:grpSp>
        <p:nvGrpSpPr>
          <p:cNvPr id="12" name="Gruppo 11"/>
          <p:cNvGrpSpPr/>
          <p:nvPr/>
        </p:nvGrpSpPr>
        <p:grpSpPr>
          <a:xfrm>
            <a:off x="322263" y="2354739"/>
            <a:ext cx="8497887" cy="2730500"/>
            <a:chOff x="322263" y="2354739"/>
            <a:chExt cx="8497887" cy="2730500"/>
          </a:xfrm>
        </p:grpSpPr>
        <p:grpSp>
          <p:nvGrpSpPr>
            <p:cNvPr id="3" name="Gruppo 2"/>
            <p:cNvGrpSpPr/>
            <p:nvPr/>
          </p:nvGrpSpPr>
          <p:grpSpPr>
            <a:xfrm>
              <a:off x="322263" y="2354739"/>
              <a:ext cx="8497887" cy="2730500"/>
              <a:chOff x="322263" y="2354739"/>
              <a:chExt cx="8497887" cy="2730500"/>
            </a:xfrm>
          </p:grpSpPr>
          <p:pic>
            <p:nvPicPr>
              <p:cNvPr id="66562" name="Picture 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263" y="2354739"/>
                <a:ext cx="8497887" cy="2730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CasellaDiTesto 17"/>
              <p:cNvSpPr txBox="1"/>
              <p:nvPr/>
            </p:nvSpPr>
            <p:spPr>
              <a:xfrm>
                <a:off x="1296000" y="2700000"/>
                <a:ext cx="465824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smtClean="0"/>
                  <a:t>0</a:t>
                </a:r>
              </a:p>
              <a:p>
                <a:r>
                  <a:rPr lang="it-IT" sz="1400" dirty="0" smtClean="0"/>
                  <a:t>0,5</a:t>
                </a:r>
              </a:p>
              <a:p>
                <a:r>
                  <a:rPr lang="it-IT" sz="1400" dirty="0" smtClean="0"/>
                  <a:t>1</a:t>
                </a:r>
              </a:p>
              <a:p>
                <a:r>
                  <a:rPr lang="it-IT" sz="1400" dirty="0" smtClean="0"/>
                  <a:t>1,5</a:t>
                </a:r>
                <a:endParaRPr lang="it-IT" sz="1400" dirty="0"/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5868144" y="2699999"/>
                <a:ext cx="465824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smtClean="0"/>
                  <a:t>0</a:t>
                </a:r>
              </a:p>
              <a:p>
                <a:r>
                  <a:rPr lang="it-IT" sz="1400" dirty="0" smtClean="0"/>
                  <a:t>0,5</a:t>
                </a:r>
              </a:p>
              <a:p>
                <a:r>
                  <a:rPr lang="it-IT" sz="1400" dirty="0" smtClean="0"/>
                  <a:t>1</a:t>
                </a:r>
              </a:p>
              <a:p>
                <a:r>
                  <a:rPr lang="it-IT" sz="1400" dirty="0" smtClean="0"/>
                  <a:t>1,5</a:t>
                </a:r>
                <a:endParaRPr lang="it-IT" sz="1400" dirty="0"/>
              </a:p>
            </p:txBody>
          </p:sp>
        </p:grpSp>
        <p:sp>
          <p:nvSpPr>
            <p:cNvPr id="5" name="Rettangolo 4"/>
            <p:cNvSpPr/>
            <p:nvPr/>
          </p:nvSpPr>
          <p:spPr>
            <a:xfrm>
              <a:off x="1835696" y="2492896"/>
              <a:ext cx="818397" cy="207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6444208" y="2492896"/>
              <a:ext cx="906091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674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CF849DFD-641A-45EF-BB76-4826D71CD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68" y="6291181"/>
            <a:ext cx="1123512" cy="504571"/>
          </a:xfrm>
          <a:prstGeom prst="rect">
            <a:avLst/>
          </a:prstGeom>
        </p:spPr>
      </p:pic>
      <p:cxnSp>
        <p:nvCxnSpPr>
          <p:cNvPr id="7" name="Connettore 1 12">
            <a:extLst>
              <a:ext uri="{FF2B5EF4-FFF2-40B4-BE49-F238E27FC236}">
                <a16:creationId xmlns:a16="http://schemas.microsoft.com/office/drawing/2014/main" xmlns="" id="{7B8D3FB2-23EB-49F1-B2B4-9AD7095E34F1}"/>
              </a:ext>
            </a:extLst>
          </p:cNvPr>
          <p:cNvCxnSpPr/>
          <p:nvPr/>
        </p:nvCxnSpPr>
        <p:spPr>
          <a:xfrm>
            <a:off x="315549" y="6260309"/>
            <a:ext cx="7380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xmlns="" id="{15DDC058-C758-44CF-A5CE-3B401D39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3848" y="6419340"/>
            <a:ext cx="2895600" cy="365125"/>
          </a:xfrm>
        </p:spPr>
        <p:txBody>
          <a:bodyPr/>
          <a:lstStyle/>
          <a:p>
            <a:r>
              <a:rPr lang="en-US" i="1" dirty="0"/>
              <a:t>European Geosciences Union,</a:t>
            </a:r>
          </a:p>
          <a:p>
            <a:r>
              <a:rPr lang="en-US" i="1" dirty="0"/>
              <a:t> 4-8 May 2020</a:t>
            </a:r>
          </a:p>
          <a:p>
            <a:endParaRPr lang="it-IT" i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B5E5064E-272B-4BFF-8639-446B7BDB39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875" y="6279607"/>
            <a:ext cx="1242724" cy="53324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B11E5EA1-1E33-4DE9-9893-C225EEC3AA11}"/>
              </a:ext>
            </a:extLst>
          </p:cNvPr>
          <p:cNvSpPr txBox="1">
            <a:spLocks/>
          </p:cNvSpPr>
          <p:nvPr/>
        </p:nvSpPr>
        <p:spPr>
          <a:xfrm>
            <a:off x="373097" y="25159"/>
            <a:ext cx="8483136" cy="639331"/>
          </a:xfrm>
          <a:prstGeom prst="rect">
            <a:avLst/>
          </a:prstGeom>
          <a:solidFill>
            <a:srgbClr val="A00010"/>
          </a:solidFill>
          <a:ln w="38100" cmpd="dbl">
            <a:solidFill>
              <a:srgbClr val="A00010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/>
              <a:t>Results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xmlns="" id="{EA9052E6-5BF4-4C07-8B43-BD275767F7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628744"/>
              </p:ext>
            </p:extLst>
          </p:nvPr>
        </p:nvGraphicFramePr>
        <p:xfrm>
          <a:off x="7875264" y="5626114"/>
          <a:ext cx="1026222" cy="101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4" r:id="rId6" imgW="1457143" imgH="1448002" progId="PBrush">
                  <p:embed/>
                </p:oleObj>
              </mc:Choice>
              <mc:Fallback>
                <p:oleObj r:id="rId6" imgW="1457143" imgH="144800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264" y="5626114"/>
                        <a:ext cx="1026222" cy="10195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1"/>
          <p:cNvSpPr/>
          <p:nvPr/>
        </p:nvSpPr>
        <p:spPr>
          <a:xfrm>
            <a:off x="373097" y="836712"/>
            <a:ext cx="8483136" cy="83099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Sans"/>
              </a:rPr>
              <a:t>Weed species were all more inhibited by the higher concentrations of </a:t>
            </a:r>
            <a:r>
              <a:rPr lang="it-IT" sz="2400" dirty="0" err="1">
                <a:latin typeface="OpenSans"/>
              </a:rPr>
              <a:t>residues</a:t>
            </a:r>
            <a:endParaRPr lang="it-IT" sz="2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835696" y="1889155"/>
            <a:ext cx="163679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err="1"/>
              <a:t>Maize</a:t>
            </a:r>
            <a:r>
              <a:rPr lang="it-IT" dirty="0"/>
              <a:t> </a:t>
            </a:r>
            <a:r>
              <a:rPr lang="it-IT" dirty="0" err="1"/>
              <a:t>residues</a:t>
            </a:r>
            <a:r>
              <a:rPr lang="it-IT" dirty="0"/>
              <a:t>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325995" y="1889155"/>
            <a:ext cx="170238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err="1"/>
              <a:t>Wheat</a:t>
            </a:r>
            <a:r>
              <a:rPr lang="it-IT" dirty="0"/>
              <a:t> </a:t>
            </a:r>
            <a:r>
              <a:rPr lang="it-IT" dirty="0" err="1"/>
              <a:t>residues</a:t>
            </a:r>
            <a:r>
              <a:rPr lang="it-IT" dirty="0"/>
              <a:t>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057002" y="5517232"/>
            <a:ext cx="3029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>
                <a:solidFill>
                  <a:srgbClr val="C00000"/>
                </a:solidFill>
                <a:latin typeface="OpenSans"/>
              </a:rPr>
              <a:t>Chenopodium</a:t>
            </a:r>
            <a:r>
              <a:rPr lang="it-IT" sz="2400" i="1" dirty="0">
                <a:solidFill>
                  <a:srgbClr val="C00000"/>
                </a:solidFill>
                <a:latin typeface="OpenSans"/>
              </a:rPr>
              <a:t> </a:t>
            </a:r>
            <a:r>
              <a:rPr lang="it-IT" sz="2400" i="1" dirty="0" smtClean="0">
                <a:solidFill>
                  <a:srgbClr val="C00000"/>
                </a:solidFill>
                <a:latin typeface="OpenSans"/>
              </a:rPr>
              <a:t>album</a:t>
            </a:r>
            <a:endParaRPr lang="it-IT" sz="2400" dirty="0">
              <a:solidFill>
                <a:srgbClr val="C00000"/>
              </a:solidFill>
              <a:latin typeface="OpenSans"/>
            </a:endParaRPr>
          </a:p>
        </p:txBody>
      </p:sp>
      <p:pic>
        <p:nvPicPr>
          <p:cNvPr id="16" name="Immagine 15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865" y="6279378"/>
            <a:ext cx="781434" cy="525256"/>
          </a:xfrm>
          <a:prstGeom prst="rect">
            <a:avLst/>
          </a:prstGeom>
        </p:spPr>
      </p:pic>
      <p:grpSp>
        <p:nvGrpSpPr>
          <p:cNvPr id="12" name="Gruppo 11"/>
          <p:cNvGrpSpPr/>
          <p:nvPr/>
        </p:nvGrpSpPr>
        <p:grpSpPr>
          <a:xfrm>
            <a:off x="467544" y="2420888"/>
            <a:ext cx="8486775" cy="2743200"/>
            <a:chOff x="467544" y="2420888"/>
            <a:chExt cx="8486775" cy="2743200"/>
          </a:xfrm>
        </p:grpSpPr>
        <p:grpSp>
          <p:nvGrpSpPr>
            <p:cNvPr id="3" name="Gruppo 2"/>
            <p:cNvGrpSpPr/>
            <p:nvPr/>
          </p:nvGrpSpPr>
          <p:grpSpPr>
            <a:xfrm>
              <a:off x="467544" y="2420888"/>
              <a:ext cx="8486775" cy="2743200"/>
              <a:chOff x="467544" y="2420888"/>
              <a:chExt cx="8486775" cy="2743200"/>
            </a:xfrm>
          </p:grpSpPr>
          <p:pic>
            <p:nvPicPr>
              <p:cNvPr id="67586" name="Picture 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2420888"/>
                <a:ext cx="8486775" cy="2743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CasellaDiTesto 17"/>
              <p:cNvSpPr txBox="1"/>
              <p:nvPr/>
            </p:nvSpPr>
            <p:spPr>
              <a:xfrm>
                <a:off x="1547664" y="2737518"/>
                <a:ext cx="465824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smtClean="0"/>
                  <a:t>0</a:t>
                </a:r>
              </a:p>
              <a:p>
                <a:r>
                  <a:rPr lang="it-IT" sz="1400" dirty="0" smtClean="0"/>
                  <a:t>0,5</a:t>
                </a:r>
              </a:p>
              <a:p>
                <a:r>
                  <a:rPr lang="it-IT" sz="1400" dirty="0" smtClean="0"/>
                  <a:t>1</a:t>
                </a:r>
              </a:p>
              <a:p>
                <a:r>
                  <a:rPr lang="it-IT" sz="1400" dirty="0" smtClean="0"/>
                  <a:t>1,5</a:t>
                </a:r>
                <a:endParaRPr lang="it-IT" sz="1400" dirty="0"/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6116907" y="2734930"/>
                <a:ext cx="465824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smtClean="0"/>
                  <a:t>0</a:t>
                </a:r>
              </a:p>
              <a:p>
                <a:r>
                  <a:rPr lang="it-IT" sz="1400" dirty="0" smtClean="0"/>
                  <a:t>0,5</a:t>
                </a:r>
              </a:p>
              <a:p>
                <a:r>
                  <a:rPr lang="it-IT" sz="1400" dirty="0" smtClean="0"/>
                  <a:t>1</a:t>
                </a:r>
              </a:p>
              <a:p>
                <a:r>
                  <a:rPr lang="it-IT" sz="1400" dirty="0" smtClean="0"/>
                  <a:t>1,5</a:t>
                </a:r>
                <a:endParaRPr lang="it-IT" sz="1400" dirty="0"/>
              </a:p>
            </p:txBody>
          </p:sp>
        </p:grpSp>
        <p:sp>
          <p:nvSpPr>
            <p:cNvPr id="5" name="Rettangolo 4"/>
            <p:cNvSpPr/>
            <p:nvPr/>
          </p:nvSpPr>
          <p:spPr>
            <a:xfrm>
              <a:off x="2013488" y="2564903"/>
              <a:ext cx="758312" cy="2880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6686605" y="2564904"/>
              <a:ext cx="663694" cy="2880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69500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CF849DFD-641A-45EF-BB76-4826D71CD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68" y="6291181"/>
            <a:ext cx="1123512" cy="504571"/>
          </a:xfrm>
          <a:prstGeom prst="rect">
            <a:avLst/>
          </a:prstGeom>
        </p:spPr>
      </p:pic>
      <p:cxnSp>
        <p:nvCxnSpPr>
          <p:cNvPr id="7" name="Connettore 1 12">
            <a:extLst>
              <a:ext uri="{FF2B5EF4-FFF2-40B4-BE49-F238E27FC236}">
                <a16:creationId xmlns:a16="http://schemas.microsoft.com/office/drawing/2014/main" xmlns="" id="{7B8D3FB2-23EB-49F1-B2B4-9AD7095E34F1}"/>
              </a:ext>
            </a:extLst>
          </p:cNvPr>
          <p:cNvCxnSpPr/>
          <p:nvPr/>
        </p:nvCxnSpPr>
        <p:spPr>
          <a:xfrm>
            <a:off x="315549" y="6260309"/>
            <a:ext cx="7380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xmlns="" id="{15DDC058-C758-44CF-A5CE-3B401D39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3848" y="6419340"/>
            <a:ext cx="2895600" cy="365125"/>
          </a:xfrm>
        </p:spPr>
        <p:txBody>
          <a:bodyPr/>
          <a:lstStyle/>
          <a:p>
            <a:r>
              <a:rPr lang="en-US" i="1" dirty="0"/>
              <a:t>European Geosciences Union,</a:t>
            </a:r>
          </a:p>
          <a:p>
            <a:r>
              <a:rPr lang="en-US" i="1" dirty="0"/>
              <a:t> 4-8 May 2020</a:t>
            </a:r>
          </a:p>
          <a:p>
            <a:endParaRPr lang="it-IT" i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B5E5064E-272B-4BFF-8639-446B7BDB39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875" y="6279607"/>
            <a:ext cx="1242724" cy="53324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B11E5EA1-1E33-4DE9-9893-C225EEC3AA11}"/>
              </a:ext>
            </a:extLst>
          </p:cNvPr>
          <p:cNvSpPr txBox="1">
            <a:spLocks/>
          </p:cNvSpPr>
          <p:nvPr/>
        </p:nvSpPr>
        <p:spPr>
          <a:xfrm>
            <a:off x="373097" y="25159"/>
            <a:ext cx="8483136" cy="639331"/>
          </a:xfrm>
          <a:prstGeom prst="rect">
            <a:avLst/>
          </a:prstGeom>
          <a:solidFill>
            <a:srgbClr val="A00010"/>
          </a:solidFill>
          <a:ln w="38100" cmpd="dbl">
            <a:solidFill>
              <a:srgbClr val="A00010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/>
              <a:t>Results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xmlns="" id="{EA9052E6-5BF4-4C07-8B43-BD275767F7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256460"/>
              </p:ext>
            </p:extLst>
          </p:nvPr>
        </p:nvGraphicFramePr>
        <p:xfrm>
          <a:off x="7875264" y="5626114"/>
          <a:ext cx="1026222" cy="101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8" r:id="rId6" imgW="1457143" imgH="1448002" progId="PBrush">
                  <p:embed/>
                </p:oleObj>
              </mc:Choice>
              <mc:Fallback>
                <p:oleObj r:id="rId6" imgW="1457143" imgH="144800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264" y="5626114"/>
                        <a:ext cx="1026222" cy="10195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1"/>
          <p:cNvSpPr/>
          <p:nvPr/>
        </p:nvSpPr>
        <p:spPr>
          <a:xfrm>
            <a:off x="373097" y="836712"/>
            <a:ext cx="8483136" cy="83099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Sans"/>
              </a:rPr>
              <a:t>Weed species were all more inhibited by the higher concentrations of </a:t>
            </a:r>
            <a:r>
              <a:rPr lang="it-IT" sz="2400" dirty="0" err="1">
                <a:latin typeface="OpenSans"/>
              </a:rPr>
              <a:t>residues</a:t>
            </a:r>
            <a:endParaRPr lang="it-IT" sz="2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835696" y="1889155"/>
            <a:ext cx="163679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err="1"/>
              <a:t>Maize</a:t>
            </a:r>
            <a:r>
              <a:rPr lang="it-IT" dirty="0"/>
              <a:t> </a:t>
            </a:r>
            <a:r>
              <a:rPr lang="it-IT" dirty="0" err="1"/>
              <a:t>residues</a:t>
            </a:r>
            <a:r>
              <a:rPr lang="it-IT" dirty="0"/>
              <a:t>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325995" y="1889155"/>
            <a:ext cx="170238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err="1"/>
              <a:t>Wheat</a:t>
            </a:r>
            <a:r>
              <a:rPr lang="it-IT" dirty="0"/>
              <a:t> </a:t>
            </a:r>
            <a:r>
              <a:rPr lang="it-IT" dirty="0" err="1"/>
              <a:t>residues</a:t>
            </a:r>
            <a:r>
              <a:rPr lang="it-IT" dirty="0"/>
              <a:t>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887885" y="5517232"/>
            <a:ext cx="3368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>
                <a:solidFill>
                  <a:srgbClr val="C00000"/>
                </a:solidFill>
                <a:latin typeface="OpenSans"/>
              </a:rPr>
              <a:t>Amaranthus</a:t>
            </a:r>
            <a:r>
              <a:rPr lang="it-IT" sz="2400" i="1" dirty="0">
                <a:solidFill>
                  <a:srgbClr val="C00000"/>
                </a:solidFill>
                <a:latin typeface="OpenSans"/>
              </a:rPr>
              <a:t> </a:t>
            </a:r>
            <a:r>
              <a:rPr lang="it-IT" sz="2400" i="1" dirty="0" err="1" smtClean="0">
                <a:solidFill>
                  <a:srgbClr val="C00000"/>
                </a:solidFill>
                <a:latin typeface="OpenSans"/>
              </a:rPr>
              <a:t>retroflexus</a:t>
            </a:r>
            <a:endParaRPr lang="it-IT" sz="2400" dirty="0">
              <a:solidFill>
                <a:srgbClr val="C00000"/>
              </a:solidFill>
              <a:latin typeface="OpenSans"/>
            </a:endParaRPr>
          </a:p>
        </p:txBody>
      </p:sp>
      <p:pic>
        <p:nvPicPr>
          <p:cNvPr id="18" name="Immagine 17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865" y="6279378"/>
            <a:ext cx="781434" cy="525256"/>
          </a:xfrm>
          <a:prstGeom prst="rect">
            <a:avLst/>
          </a:prstGeom>
        </p:spPr>
      </p:pic>
      <p:grpSp>
        <p:nvGrpSpPr>
          <p:cNvPr id="8" name="Gruppo 7"/>
          <p:cNvGrpSpPr/>
          <p:nvPr/>
        </p:nvGrpSpPr>
        <p:grpSpPr>
          <a:xfrm>
            <a:off x="315549" y="2420888"/>
            <a:ext cx="8456613" cy="2743200"/>
            <a:chOff x="315549" y="2420888"/>
            <a:chExt cx="8456613" cy="2743200"/>
          </a:xfrm>
        </p:grpSpPr>
        <p:grpSp>
          <p:nvGrpSpPr>
            <p:cNvPr id="3" name="Gruppo 2"/>
            <p:cNvGrpSpPr/>
            <p:nvPr/>
          </p:nvGrpSpPr>
          <p:grpSpPr>
            <a:xfrm>
              <a:off x="315549" y="2420888"/>
              <a:ext cx="8456613" cy="2743200"/>
              <a:chOff x="315549" y="2420888"/>
              <a:chExt cx="8456613" cy="2743200"/>
            </a:xfrm>
          </p:grpSpPr>
          <p:pic>
            <p:nvPicPr>
              <p:cNvPr id="68610" name="Picture 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549" y="2420888"/>
                <a:ext cx="8456613" cy="2743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CasellaDiTesto 18"/>
              <p:cNvSpPr txBox="1"/>
              <p:nvPr/>
            </p:nvSpPr>
            <p:spPr>
              <a:xfrm>
                <a:off x="1331640" y="2754000"/>
                <a:ext cx="465824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smtClean="0"/>
                  <a:t>0</a:t>
                </a:r>
              </a:p>
              <a:p>
                <a:r>
                  <a:rPr lang="it-IT" sz="1400" dirty="0" smtClean="0"/>
                  <a:t>0,5</a:t>
                </a:r>
              </a:p>
              <a:p>
                <a:r>
                  <a:rPr lang="it-IT" sz="1400" dirty="0" smtClean="0"/>
                  <a:t>1</a:t>
                </a:r>
              </a:p>
              <a:p>
                <a:r>
                  <a:rPr lang="it-IT" sz="1400" dirty="0" smtClean="0"/>
                  <a:t>1,5</a:t>
                </a:r>
                <a:endParaRPr lang="it-IT" sz="1400" dirty="0"/>
              </a:p>
            </p:txBody>
          </p:sp>
          <p:sp>
            <p:nvSpPr>
              <p:cNvPr id="20" name="CasellaDiTesto 19"/>
              <p:cNvSpPr txBox="1"/>
              <p:nvPr/>
            </p:nvSpPr>
            <p:spPr>
              <a:xfrm>
                <a:off x="5868144" y="2754000"/>
                <a:ext cx="465824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smtClean="0"/>
                  <a:t>0</a:t>
                </a:r>
              </a:p>
              <a:p>
                <a:r>
                  <a:rPr lang="it-IT" sz="1400" dirty="0" smtClean="0"/>
                  <a:t>0,5</a:t>
                </a:r>
              </a:p>
              <a:p>
                <a:r>
                  <a:rPr lang="it-IT" sz="1400" dirty="0" smtClean="0"/>
                  <a:t>1</a:t>
                </a:r>
              </a:p>
              <a:p>
                <a:r>
                  <a:rPr lang="it-IT" sz="1400" dirty="0" smtClean="0"/>
                  <a:t>1,5</a:t>
                </a:r>
                <a:endParaRPr lang="it-IT" sz="1400" dirty="0"/>
              </a:p>
            </p:txBody>
          </p:sp>
        </p:grpSp>
        <p:sp>
          <p:nvSpPr>
            <p:cNvPr id="4" name="Rettangolo 3"/>
            <p:cNvSpPr/>
            <p:nvPr/>
          </p:nvSpPr>
          <p:spPr>
            <a:xfrm>
              <a:off x="1835696" y="2492896"/>
              <a:ext cx="818397" cy="261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/>
            <p:cNvSpPr/>
            <p:nvPr/>
          </p:nvSpPr>
          <p:spPr>
            <a:xfrm>
              <a:off x="6333968" y="2492896"/>
              <a:ext cx="902328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2246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CF849DFD-641A-45EF-BB76-4826D71CD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68" y="6291181"/>
            <a:ext cx="1123512" cy="504571"/>
          </a:xfrm>
          <a:prstGeom prst="rect">
            <a:avLst/>
          </a:prstGeom>
        </p:spPr>
      </p:pic>
      <p:cxnSp>
        <p:nvCxnSpPr>
          <p:cNvPr id="7" name="Connettore 1 12">
            <a:extLst>
              <a:ext uri="{FF2B5EF4-FFF2-40B4-BE49-F238E27FC236}">
                <a16:creationId xmlns:a16="http://schemas.microsoft.com/office/drawing/2014/main" xmlns="" id="{7B8D3FB2-23EB-49F1-B2B4-9AD7095E34F1}"/>
              </a:ext>
            </a:extLst>
          </p:cNvPr>
          <p:cNvCxnSpPr/>
          <p:nvPr/>
        </p:nvCxnSpPr>
        <p:spPr>
          <a:xfrm>
            <a:off x="315549" y="6260309"/>
            <a:ext cx="7380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xmlns="" id="{15DDC058-C758-44CF-A5CE-3B401D39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3848" y="6419340"/>
            <a:ext cx="2895600" cy="365125"/>
          </a:xfrm>
        </p:spPr>
        <p:txBody>
          <a:bodyPr/>
          <a:lstStyle/>
          <a:p>
            <a:r>
              <a:rPr lang="en-US" i="1" dirty="0"/>
              <a:t>European Geosciences Union,</a:t>
            </a:r>
          </a:p>
          <a:p>
            <a:r>
              <a:rPr lang="en-US" i="1" dirty="0"/>
              <a:t> 4-8 May 2020</a:t>
            </a:r>
          </a:p>
          <a:p>
            <a:endParaRPr lang="it-IT" i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B5E5064E-272B-4BFF-8639-446B7BDB39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875" y="6279607"/>
            <a:ext cx="1242724" cy="53324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B11E5EA1-1E33-4DE9-9893-C225EEC3AA11}"/>
              </a:ext>
            </a:extLst>
          </p:cNvPr>
          <p:cNvSpPr txBox="1">
            <a:spLocks/>
          </p:cNvSpPr>
          <p:nvPr/>
        </p:nvSpPr>
        <p:spPr>
          <a:xfrm>
            <a:off x="373097" y="25159"/>
            <a:ext cx="8483136" cy="639331"/>
          </a:xfrm>
          <a:prstGeom prst="rect">
            <a:avLst/>
          </a:prstGeom>
          <a:solidFill>
            <a:srgbClr val="A00010"/>
          </a:solidFill>
          <a:ln w="38100" cmpd="dbl">
            <a:solidFill>
              <a:srgbClr val="A00010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/>
              <a:t>Results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xmlns="" id="{EA9052E6-5BF4-4C07-8B43-BD275767F7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576764"/>
              </p:ext>
            </p:extLst>
          </p:nvPr>
        </p:nvGraphicFramePr>
        <p:xfrm>
          <a:off x="7875264" y="5626114"/>
          <a:ext cx="1026222" cy="101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2" r:id="rId6" imgW="1457143" imgH="1448002" progId="PBrush">
                  <p:embed/>
                </p:oleObj>
              </mc:Choice>
              <mc:Fallback>
                <p:oleObj r:id="rId6" imgW="1457143" imgH="144800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264" y="5626114"/>
                        <a:ext cx="1026222" cy="10195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864" y="6279378"/>
            <a:ext cx="974980" cy="52525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73097" y="836712"/>
            <a:ext cx="8483136" cy="83099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Sans"/>
              </a:rPr>
              <a:t>Weed species were all more inhibited by the higher concentrations of </a:t>
            </a:r>
            <a:r>
              <a:rPr lang="it-IT" sz="2400" dirty="0" err="1">
                <a:latin typeface="OpenSans"/>
              </a:rPr>
              <a:t>residues</a:t>
            </a:r>
            <a:endParaRPr lang="it-IT" sz="2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835696" y="1889155"/>
            <a:ext cx="163679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err="1"/>
              <a:t>Maize</a:t>
            </a:r>
            <a:r>
              <a:rPr lang="it-IT" dirty="0"/>
              <a:t> </a:t>
            </a:r>
            <a:r>
              <a:rPr lang="it-IT" dirty="0" err="1"/>
              <a:t>residues</a:t>
            </a:r>
            <a:r>
              <a:rPr lang="it-IT" dirty="0"/>
              <a:t>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325995" y="1889155"/>
            <a:ext cx="170238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err="1"/>
              <a:t>Wheat</a:t>
            </a:r>
            <a:r>
              <a:rPr lang="it-IT" dirty="0"/>
              <a:t> </a:t>
            </a:r>
            <a:r>
              <a:rPr lang="it-IT" dirty="0" err="1"/>
              <a:t>residues</a:t>
            </a:r>
            <a:r>
              <a:rPr lang="it-IT" dirty="0"/>
              <a:t>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169212" y="5517232"/>
            <a:ext cx="2805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>
                <a:solidFill>
                  <a:srgbClr val="C00000"/>
                </a:solidFill>
                <a:latin typeface="OpenSans"/>
              </a:rPr>
              <a:t>Sonchus</a:t>
            </a:r>
            <a:r>
              <a:rPr lang="it-IT" sz="2400" i="1" dirty="0">
                <a:solidFill>
                  <a:srgbClr val="C00000"/>
                </a:solidFill>
                <a:latin typeface="OpenSans"/>
              </a:rPr>
              <a:t> </a:t>
            </a:r>
            <a:r>
              <a:rPr lang="it-IT" sz="2400" i="1" dirty="0" err="1" smtClean="0">
                <a:solidFill>
                  <a:srgbClr val="C00000"/>
                </a:solidFill>
                <a:latin typeface="OpenSans"/>
              </a:rPr>
              <a:t>oleraceus</a:t>
            </a:r>
            <a:endParaRPr lang="it-IT" sz="2400" dirty="0">
              <a:solidFill>
                <a:srgbClr val="C00000"/>
              </a:solidFill>
              <a:latin typeface="OpenSans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318368" y="2492896"/>
            <a:ext cx="8461375" cy="2640013"/>
            <a:chOff x="318368" y="2492896"/>
            <a:chExt cx="8461375" cy="2640013"/>
          </a:xfrm>
        </p:grpSpPr>
        <p:grpSp>
          <p:nvGrpSpPr>
            <p:cNvPr id="4" name="Gruppo 3"/>
            <p:cNvGrpSpPr/>
            <p:nvPr/>
          </p:nvGrpSpPr>
          <p:grpSpPr>
            <a:xfrm>
              <a:off x="318368" y="2492896"/>
              <a:ext cx="8461375" cy="2640013"/>
              <a:chOff x="318368" y="2492896"/>
              <a:chExt cx="8461375" cy="2640013"/>
            </a:xfrm>
          </p:grpSpPr>
          <p:pic>
            <p:nvPicPr>
              <p:cNvPr id="69634" name="Picture 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368" y="2492896"/>
                <a:ext cx="8461375" cy="26400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CasellaDiTesto 17"/>
              <p:cNvSpPr txBox="1"/>
              <p:nvPr/>
            </p:nvSpPr>
            <p:spPr>
              <a:xfrm>
                <a:off x="1232632" y="2808000"/>
                <a:ext cx="465824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smtClean="0"/>
                  <a:t>0</a:t>
                </a:r>
              </a:p>
              <a:p>
                <a:r>
                  <a:rPr lang="it-IT" sz="1400" dirty="0" smtClean="0"/>
                  <a:t>0,5</a:t>
                </a:r>
              </a:p>
              <a:p>
                <a:r>
                  <a:rPr lang="it-IT" sz="1400" dirty="0" smtClean="0"/>
                  <a:t>1</a:t>
                </a:r>
              </a:p>
              <a:p>
                <a:r>
                  <a:rPr lang="it-IT" sz="1400" dirty="0" smtClean="0"/>
                  <a:t>1,5</a:t>
                </a:r>
                <a:endParaRPr lang="it-IT" sz="1400" dirty="0"/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5868144" y="2808000"/>
                <a:ext cx="465824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smtClean="0"/>
                  <a:t>0</a:t>
                </a:r>
              </a:p>
              <a:p>
                <a:r>
                  <a:rPr lang="it-IT" sz="1400" dirty="0" smtClean="0"/>
                  <a:t>0,5</a:t>
                </a:r>
              </a:p>
              <a:p>
                <a:r>
                  <a:rPr lang="it-IT" sz="1400" dirty="0" smtClean="0"/>
                  <a:t>1</a:t>
                </a:r>
              </a:p>
              <a:p>
                <a:r>
                  <a:rPr lang="it-IT" sz="1400" dirty="0" smtClean="0"/>
                  <a:t>1,5</a:t>
                </a:r>
                <a:endParaRPr lang="it-IT" sz="1400" dirty="0"/>
              </a:p>
            </p:txBody>
          </p:sp>
        </p:grpSp>
        <p:sp>
          <p:nvSpPr>
            <p:cNvPr id="5" name="Rettangolo 4"/>
            <p:cNvSpPr/>
            <p:nvPr/>
          </p:nvSpPr>
          <p:spPr>
            <a:xfrm>
              <a:off x="1835696" y="2492896"/>
              <a:ext cx="864096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6333968" y="2636912"/>
              <a:ext cx="97433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6334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8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" t="7368" r="2204" b="2256"/>
          <a:stretch/>
        </p:blipFill>
        <p:spPr bwMode="auto">
          <a:xfrm>
            <a:off x="1083574" y="2078829"/>
            <a:ext cx="6968690" cy="422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CF849DFD-641A-45EF-BB76-4826D71CD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368" y="6291181"/>
            <a:ext cx="1123512" cy="504571"/>
          </a:xfrm>
          <a:prstGeom prst="rect">
            <a:avLst/>
          </a:prstGeom>
        </p:spPr>
      </p:pic>
      <p:cxnSp>
        <p:nvCxnSpPr>
          <p:cNvPr id="7" name="Connettore 1 12">
            <a:extLst>
              <a:ext uri="{FF2B5EF4-FFF2-40B4-BE49-F238E27FC236}">
                <a16:creationId xmlns:a16="http://schemas.microsoft.com/office/drawing/2014/main" xmlns="" id="{7B8D3FB2-23EB-49F1-B2B4-9AD7095E34F1}"/>
              </a:ext>
            </a:extLst>
          </p:cNvPr>
          <p:cNvCxnSpPr/>
          <p:nvPr/>
        </p:nvCxnSpPr>
        <p:spPr>
          <a:xfrm>
            <a:off x="315549" y="6260309"/>
            <a:ext cx="7380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xmlns="" id="{15DDC058-C758-44CF-A5CE-3B401D39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3848" y="6419340"/>
            <a:ext cx="2895600" cy="365125"/>
          </a:xfrm>
        </p:spPr>
        <p:txBody>
          <a:bodyPr/>
          <a:lstStyle/>
          <a:p>
            <a:r>
              <a:rPr lang="en-US" i="1" dirty="0"/>
              <a:t>European Geosciences Union,</a:t>
            </a:r>
          </a:p>
          <a:p>
            <a:r>
              <a:rPr lang="en-US" i="1" dirty="0"/>
              <a:t> 4-8 May 2020</a:t>
            </a:r>
          </a:p>
          <a:p>
            <a:endParaRPr lang="it-IT" i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B5E5064E-272B-4BFF-8639-446B7BDB39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875" y="6279607"/>
            <a:ext cx="1242724" cy="53324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B11E5EA1-1E33-4DE9-9893-C225EEC3AA11}"/>
              </a:ext>
            </a:extLst>
          </p:cNvPr>
          <p:cNvSpPr txBox="1">
            <a:spLocks/>
          </p:cNvSpPr>
          <p:nvPr/>
        </p:nvSpPr>
        <p:spPr>
          <a:xfrm>
            <a:off x="373097" y="25159"/>
            <a:ext cx="8483136" cy="639331"/>
          </a:xfrm>
          <a:prstGeom prst="rect">
            <a:avLst/>
          </a:prstGeom>
          <a:solidFill>
            <a:srgbClr val="A00010"/>
          </a:solidFill>
          <a:ln w="38100" cmpd="dbl">
            <a:solidFill>
              <a:srgbClr val="A00010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/>
              <a:t>Results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xmlns="" id="{EA9052E6-5BF4-4C07-8B43-BD275767F7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796215"/>
              </p:ext>
            </p:extLst>
          </p:nvPr>
        </p:nvGraphicFramePr>
        <p:xfrm>
          <a:off x="7875264" y="5626114"/>
          <a:ext cx="1026222" cy="101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7" r:id="rId7" imgW="1457143" imgH="1448002" progId="PBrush">
                  <p:embed/>
                </p:oleObj>
              </mc:Choice>
              <mc:Fallback>
                <p:oleObj r:id="rId7" imgW="1457143" imgH="144800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264" y="5626114"/>
                        <a:ext cx="1026222" cy="10195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/>
          <p:cNvSpPr/>
          <p:nvPr/>
        </p:nvSpPr>
        <p:spPr>
          <a:xfrm>
            <a:off x="373097" y="764704"/>
            <a:ext cx="8483136" cy="92333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OpenSans"/>
              </a:rPr>
              <a:t>Differences in emergence between the species in the presence of crop residues. Emergence is expressed in % on control. Different letters indicate significant differences (p&lt;0.05)</a:t>
            </a:r>
            <a:endParaRPr lang="it-IT" dirty="0">
              <a:latin typeface="OpenSan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15549" y="1711271"/>
            <a:ext cx="8648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/>
              </a:rPr>
              <a:t> </a:t>
            </a:r>
            <a:r>
              <a:rPr lang="en-US" sz="1600" dirty="0" smtClean="0">
                <a:latin typeface="OpenSans"/>
              </a:rPr>
              <a:t>Mean</a:t>
            </a:r>
            <a:r>
              <a:rPr lang="sr-Latn-RS" sz="1600" dirty="0" smtClean="0">
                <a:latin typeface="OpenSans"/>
              </a:rPr>
              <a:t> values</a:t>
            </a:r>
            <a:r>
              <a:rPr lang="en-US" sz="1600" dirty="0" smtClean="0">
                <a:latin typeface="OpenSans"/>
              </a:rPr>
              <a:t> of</a:t>
            </a:r>
            <a:r>
              <a:rPr lang="sr-Latn-RS" sz="1600" dirty="0" smtClean="0">
                <a:latin typeface="OpenSans"/>
              </a:rPr>
              <a:t> </a:t>
            </a:r>
            <a:r>
              <a:rPr lang="it-IT" sz="1600" dirty="0" smtClean="0">
                <a:latin typeface="OpenSans"/>
              </a:rPr>
              <a:t>2</a:t>
            </a:r>
            <a:r>
              <a:rPr lang="en-US" sz="1600" dirty="0" smtClean="0">
                <a:latin typeface="OpenSans"/>
              </a:rPr>
              <a:t> </a:t>
            </a:r>
            <a:r>
              <a:rPr lang="en-US" sz="1600" dirty="0">
                <a:latin typeface="OpenSans"/>
              </a:rPr>
              <a:t>different </a:t>
            </a:r>
            <a:r>
              <a:rPr lang="en-US" sz="1600" dirty="0" smtClean="0">
                <a:latin typeface="OpenSans"/>
              </a:rPr>
              <a:t>types</a:t>
            </a:r>
            <a:r>
              <a:rPr lang="sr-Latn-RS" sz="1600" dirty="0" smtClean="0">
                <a:latin typeface="OpenSans"/>
              </a:rPr>
              <a:t> </a:t>
            </a:r>
            <a:r>
              <a:rPr lang="en-US" sz="1600" dirty="0" smtClean="0">
                <a:latin typeface="OpenSans"/>
              </a:rPr>
              <a:t>of</a:t>
            </a:r>
            <a:r>
              <a:rPr lang="en-US" sz="1600" dirty="0">
                <a:latin typeface="OpenSans"/>
              </a:rPr>
              <a:t> </a:t>
            </a:r>
            <a:r>
              <a:rPr lang="en-US" sz="1600" dirty="0" smtClean="0">
                <a:latin typeface="OpenSans"/>
              </a:rPr>
              <a:t>residues </a:t>
            </a:r>
            <a:r>
              <a:rPr lang="en-US" sz="1600" dirty="0">
                <a:latin typeface="OpenSans"/>
              </a:rPr>
              <a:t>and </a:t>
            </a:r>
            <a:r>
              <a:rPr lang="en-US" sz="1600" dirty="0" smtClean="0">
                <a:latin typeface="OpenSans"/>
              </a:rPr>
              <a:t>3 quantities</a:t>
            </a:r>
            <a:endParaRPr lang="it-IT" sz="1600" dirty="0">
              <a:latin typeface="OpenSans"/>
            </a:endParaRPr>
          </a:p>
        </p:txBody>
      </p:sp>
      <p:pic>
        <p:nvPicPr>
          <p:cNvPr id="12" name="Immagine 11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865" y="6279378"/>
            <a:ext cx="781434" cy="5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CF849DFD-641A-45EF-BB76-4826D71CD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68" y="6291181"/>
            <a:ext cx="1123512" cy="504571"/>
          </a:xfrm>
          <a:prstGeom prst="rect">
            <a:avLst/>
          </a:prstGeom>
        </p:spPr>
      </p:pic>
      <p:cxnSp>
        <p:nvCxnSpPr>
          <p:cNvPr id="7" name="Connettore 1 12">
            <a:extLst>
              <a:ext uri="{FF2B5EF4-FFF2-40B4-BE49-F238E27FC236}">
                <a16:creationId xmlns:a16="http://schemas.microsoft.com/office/drawing/2014/main" xmlns="" id="{7B8D3FB2-23EB-49F1-B2B4-9AD7095E34F1}"/>
              </a:ext>
            </a:extLst>
          </p:cNvPr>
          <p:cNvCxnSpPr/>
          <p:nvPr/>
        </p:nvCxnSpPr>
        <p:spPr>
          <a:xfrm>
            <a:off x="315549" y="6260309"/>
            <a:ext cx="7380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xmlns="" id="{15DDC058-C758-44CF-A5CE-3B401D39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3848" y="6419340"/>
            <a:ext cx="2895600" cy="365125"/>
          </a:xfrm>
        </p:spPr>
        <p:txBody>
          <a:bodyPr/>
          <a:lstStyle/>
          <a:p>
            <a:r>
              <a:rPr lang="en-US" i="1" dirty="0"/>
              <a:t>European Geosciences Union,</a:t>
            </a:r>
          </a:p>
          <a:p>
            <a:r>
              <a:rPr lang="en-US" i="1" dirty="0"/>
              <a:t> 4-8 May 2020</a:t>
            </a:r>
          </a:p>
          <a:p>
            <a:endParaRPr lang="it-IT" i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B5E5064E-272B-4BFF-8639-446B7BDB39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875" y="6279607"/>
            <a:ext cx="1242724" cy="53324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B11E5EA1-1E33-4DE9-9893-C225EEC3AA11}"/>
              </a:ext>
            </a:extLst>
          </p:cNvPr>
          <p:cNvSpPr txBox="1">
            <a:spLocks/>
          </p:cNvSpPr>
          <p:nvPr/>
        </p:nvSpPr>
        <p:spPr>
          <a:xfrm>
            <a:off x="323528" y="25159"/>
            <a:ext cx="8483136" cy="639331"/>
          </a:xfrm>
          <a:prstGeom prst="rect">
            <a:avLst/>
          </a:prstGeom>
          <a:solidFill>
            <a:srgbClr val="A00010"/>
          </a:solidFill>
          <a:ln w="38100" cmpd="dbl">
            <a:solidFill>
              <a:srgbClr val="A00010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 err="1"/>
              <a:t>Introduction</a:t>
            </a:r>
            <a:endParaRPr lang="it-IT" sz="4000" dirty="0"/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xmlns="" id="{EA9052E6-5BF4-4C07-8B43-BD275767F7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778745"/>
              </p:ext>
            </p:extLst>
          </p:nvPr>
        </p:nvGraphicFramePr>
        <p:xfrm>
          <a:off x="7875264" y="5626114"/>
          <a:ext cx="1026222" cy="101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" r:id="rId6" imgW="1457143" imgH="1448002" progId="PBrush">
                  <p:embed/>
                </p:oleObj>
              </mc:Choice>
              <mc:Fallback>
                <p:oleObj r:id="rId6" imgW="1457143" imgH="144800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264" y="5626114"/>
                        <a:ext cx="1026222" cy="10195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magine 2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865" y="6279378"/>
            <a:ext cx="781434" cy="52525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23528" y="1052736"/>
            <a:ext cx="848313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Sans"/>
              </a:rPr>
              <a:t>Weeds are one of the major problems in agriculture</a:t>
            </a:r>
            <a:endParaRPr lang="it-IT" sz="2400" dirty="0"/>
          </a:p>
        </p:txBody>
      </p:sp>
      <p:sp>
        <p:nvSpPr>
          <p:cNvPr id="12" name="Rettangolo 11"/>
          <p:cNvSpPr/>
          <p:nvPr/>
        </p:nvSpPr>
        <p:spPr>
          <a:xfrm>
            <a:off x="1043608" y="1988840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OpenSans"/>
              </a:rPr>
              <a:t>Reduce yield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rgbClr val="C00000"/>
              </a:solidFill>
              <a:latin typeface="OpenSan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OpenSans"/>
              </a:rPr>
              <a:t>Interfere </a:t>
            </a:r>
            <a:r>
              <a:rPr lang="en-US" sz="2400" dirty="0">
                <a:solidFill>
                  <a:srgbClr val="C00000"/>
                </a:solidFill>
                <a:latin typeface="OpenSans"/>
              </a:rPr>
              <a:t>with harvest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rgbClr val="C00000"/>
              </a:solidFill>
              <a:latin typeface="OpenSan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OpenSans"/>
              </a:rPr>
              <a:t>Serve as hosts to possibly harmful organisms</a:t>
            </a:r>
            <a:endParaRPr lang="it-IT" sz="2400" dirty="0">
              <a:solidFill>
                <a:srgbClr val="C00000"/>
              </a:solidFill>
              <a:latin typeface="OpenSan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23528" y="4365104"/>
            <a:ext cx="8483136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OpenSans"/>
              </a:rPr>
              <a:t>In order to prevent this, control operations should be performed during the germination-emergence phase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13986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3" name="Picture 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6511" r="2133" b="2574"/>
          <a:stretch/>
        </p:blipFill>
        <p:spPr bwMode="auto">
          <a:xfrm>
            <a:off x="803704" y="1565642"/>
            <a:ext cx="7561282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CF849DFD-641A-45EF-BB76-4826D71CD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368" y="6291181"/>
            <a:ext cx="1123512" cy="504571"/>
          </a:xfrm>
          <a:prstGeom prst="rect">
            <a:avLst/>
          </a:prstGeom>
        </p:spPr>
      </p:pic>
      <p:cxnSp>
        <p:nvCxnSpPr>
          <p:cNvPr id="7" name="Connettore 1 12">
            <a:extLst>
              <a:ext uri="{FF2B5EF4-FFF2-40B4-BE49-F238E27FC236}">
                <a16:creationId xmlns:a16="http://schemas.microsoft.com/office/drawing/2014/main" xmlns="" id="{7B8D3FB2-23EB-49F1-B2B4-9AD7095E34F1}"/>
              </a:ext>
            </a:extLst>
          </p:cNvPr>
          <p:cNvCxnSpPr/>
          <p:nvPr/>
        </p:nvCxnSpPr>
        <p:spPr>
          <a:xfrm>
            <a:off x="315549" y="6260309"/>
            <a:ext cx="7380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xmlns="" id="{15DDC058-C758-44CF-A5CE-3B401D39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3848" y="6419340"/>
            <a:ext cx="2895600" cy="365125"/>
          </a:xfrm>
        </p:spPr>
        <p:txBody>
          <a:bodyPr/>
          <a:lstStyle/>
          <a:p>
            <a:r>
              <a:rPr lang="en-US" i="1" dirty="0"/>
              <a:t>European Geosciences Union,</a:t>
            </a:r>
          </a:p>
          <a:p>
            <a:r>
              <a:rPr lang="en-US" i="1" dirty="0"/>
              <a:t> 4-8 May 2020</a:t>
            </a:r>
          </a:p>
          <a:p>
            <a:endParaRPr lang="it-IT" i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B5E5064E-272B-4BFF-8639-446B7BDB39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875" y="6279607"/>
            <a:ext cx="1242724" cy="53324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B11E5EA1-1E33-4DE9-9893-C225EEC3AA11}"/>
              </a:ext>
            </a:extLst>
          </p:cNvPr>
          <p:cNvSpPr txBox="1">
            <a:spLocks/>
          </p:cNvSpPr>
          <p:nvPr/>
        </p:nvSpPr>
        <p:spPr>
          <a:xfrm>
            <a:off x="373097" y="25159"/>
            <a:ext cx="8483136" cy="639331"/>
          </a:xfrm>
          <a:prstGeom prst="rect">
            <a:avLst/>
          </a:prstGeom>
          <a:solidFill>
            <a:srgbClr val="A00010"/>
          </a:solidFill>
          <a:ln w="38100" cmpd="dbl">
            <a:solidFill>
              <a:srgbClr val="A00010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/>
              <a:t>Results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xmlns="" id="{EA9052E6-5BF4-4C07-8B43-BD275767F7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526954"/>
              </p:ext>
            </p:extLst>
          </p:nvPr>
        </p:nvGraphicFramePr>
        <p:xfrm>
          <a:off x="7875264" y="5626114"/>
          <a:ext cx="1026222" cy="101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3" r:id="rId7" imgW="1457143" imgH="1448002" progId="PBrush">
                  <p:embed/>
                </p:oleObj>
              </mc:Choice>
              <mc:Fallback>
                <p:oleObj r:id="rId7" imgW="1457143" imgH="144800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264" y="5626114"/>
                        <a:ext cx="1026222" cy="10195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1"/>
          <p:cNvSpPr/>
          <p:nvPr/>
        </p:nvSpPr>
        <p:spPr>
          <a:xfrm>
            <a:off x="373097" y="836712"/>
            <a:ext cx="8483136" cy="70788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OpenSans"/>
              </a:rPr>
              <a:t>It was observed that some of them seemed to be favored by the low presence of residues </a:t>
            </a:r>
            <a:r>
              <a:rPr lang="en-US" sz="2000" i="1" dirty="0">
                <a:latin typeface="OpenSans"/>
              </a:rPr>
              <a:t>S. </a:t>
            </a:r>
            <a:r>
              <a:rPr lang="en-US" sz="2000" i="1" dirty="0" err="1">
                <a:latin typeface="OpenSans"/>
              </a:rPr>
              <a:t>halepense</a:t>
            </a:r>
            <a:r>
              <a:rPr lang="en-US" sz="2000" i="1" dirty="0">
                <a:latin typeface="OpenSans"/>
              </a:rPr>
              <a:t> </a:t>
            </a:r>
            <a:r>
              <a:rPr lang="en-US" sz="2000" dirty="0">
                <a:latin typeface="OpenSans"/>
              </a:rPr>
              <a:t>and </a:t>
            </a:r>
            <a:r>
              <a:rPr lang="en-US" sz="2000" i="1" dirty="0">
                <a:latin typeface="OpenSans"/>
              </a:rPr>
              <a:t>A. </a:t>
            </a:r>
            <a:r>
              <a:rPr lang="en-US" sz="2000" i="1" dirty="0" err="1">
                <a:latin typeface="OpenSans"/>
              </a:rPr>
              <a:t>theophrasti</a:t>
            </a:r>
            <a:endParaRPr lang="it-IT" sz="2000" dirty="0">
              <a:latin typeface="OpenSans"/>
            </a:endParaRPr>
          </a:p>
        </p:txBody>
      </p:sp>
      <p:pic>
        <p:nvPicPr>
          <p:cNvPr id="12" name="Immagine 11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865" y="6279378"/>
            <a:ext cx="781434" cy="5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6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t="4570" r="1923" b="2574"/>
          <a:stretch/>
        </p:blipFill>
        <p:spPr bwMode="auto">
          <a:xfrm>
            <a:off x="755576" y="1458076"/>
            <a:ext cx="7626300" cy="477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CF849DFD-641A-45EF-BB76-4826D71CD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368" y="6291181"/>
            <a:ext cx="1123512" cy="504571"/>
          </a:xfrm>
          <a:prstGeom prst="rect">
            <a:avLst/>
          </a:prstGeom>
        </p:spPr>
      </p:pic>
      <p:cxnSp>
        <p:nvCxnSpPr>
          <p:cNvPr id="7" name="Connettore 1 12">
            <a:extLst>
              <a:ext uri="{FF2B5EF4-FFF2-40B4-BE49-F238E27FC236}">
                <a16:creationId xmlns:a16="http://schemas.microsoft.com/office/drawing/2014/main" xmlns="" id="{7B8D3FB2-23EB-49F1-B2B4-9AD7095E34F1}"/>
              </a:ext>
            </a:extLst>
          </p:cNvPr>
          <p:cNvCxnSpPr/>
          <p:nvPr/>
        </p:nvCxnSpPr>
        <p:spPr>
          <a:xfrm>
            <a:off x="315549" y="6260309"/>
            <a:ext cx="7380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xmlns="" id="{15DDC058-C758-44CF-A5CE-3B401D39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3848" y="6419340"/>
            <a:ext cx="2895600" cy="365125"/>
          </a:xfrm>
        </p:spPr>
        <p:txBody>
          <a:bodyPr/>
          <a:lstStyle/>
          <a:p>
            <a:r>
              <a:rPr lang="en-US" i="1" dirty="0"/>
              <a:t>European Geosciences Union,</a:t>
            </a:r>
          </a:p>
          <a:p>
            <a:r>
              <a:rPr lang="en-US" i="1" dirty="0"/>
              <a:t> 4-8 May 2020</a:t>
            </a:r>
          </a:p>
          <a:p>
            <a:endParaRPr lang="it-IT" i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B5E5064E-272B-4BFF-8639-446B7BDB39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875" y="6279607"/>
            <a:ext cx="1242724" cy="53324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B11E5EA1-1E33-4DE9-9893-C225EEC3AA11}"/>
              </a:ext>
            </a:extLst>
          </p:cNvPr>
          <p:cNvSpPr txBox="1">
            <a:spLocks/>
          </p:cNvSpPr>
          <p:nvPr/>
        </p:nvSpPr>
        <p:spPr>
          <a:xfrm>
            <a:off x="373097" y="25159"/>
            <a:ext cx="8483136" cy="639331"/>
          </a:xfrm>
          <a:prstGeom prst="rect">
            <a:avLst/>
          </a:prstGeom>
          <a:solidFill>
            <a:srgbClr val="A00010"/>
          </a:solidFill>
          <a:ln w="38100" cmpd="dbl">
            <a:solidFill>
              <a:srgbClr val="A00010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/>
              <a:t>Results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xmlns="" id="{EA9052E6-5BF4-4C07-8B43-BD275767F7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54775"/>
              </p:ext>
            </p:extLst>
          </p:nvPr>
        </p:nvGraphicFramePr>
        <p:xfrm>
          <a:off x="7875264" y="5626114"/>
          <a:ext cx="1026222" cy="101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6" r:id="rId7" imgW="1457143" imgH="1448002" progId="PBrush">
                  <p:embed/>
                </p:oleObj>
              </mc:Choice>
              <mc:Fallback>
                <p:oleObj r:id="rId7" imgW="1457143" imgH="144800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264" y="5626114"/>
                        <a:ext cx="1026222" cy="10195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1"/>
          <p:cNvSpPr/>
          <p:nvPr/>
        </p:nvSpPr>
        <p:spPr>
          <a:xfrm>
            <a:off x="373097" y="836712"/>
            <a:ext cx="8483136" cy="70788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OpenSans"/>
              </a:rPr>
              <a:t>Some seemed not particularly influenced by the presence of residues  </a:t>
            </a:r>
            <a:endParaRPr lang="en-US" sz="2000" i="1" dirty="0">
              <a:latin typeface="OpenSans"/>
            </a:endParaRPr>
          </a:p>
          <a:p>
            <a:pPr algn="ctr"/>
            <a:r>
              <a:rPr lang="it-IT" sz="2000" dirty="0" smtClean="0">
                <a:latin typeface="OpenSans"/>
              </a:rPr>
              <a:t> </a:t>
            </a:r>
            <a:r>
              <a:rPr lang="it-IT" sz="2000" i="1" dirty="0">
                <a:latin typeface="OpenSans"/>
              </a:rPr>
              <a:t>E. </a:t>
            </a:r>
            <a:r>
              <a:rPr lang="it-IT" sz="2000" i="1" dirty="0" err="1" smtClean="0">
                <a:latin typeface="OpenSans"/>
              </a:rPr>
              <a:t>crus</a:t>
            </a:r>
            <a:r>
              <a:rPr lang="it-IT" sz="2000" i="1" dirty="0" smtClean="0">
                <a:latin typeface="OpenSans"/>
              </a:rPr>
              <a:t>-galli, </a:t>
            </a:r>
            <a:r>
              <a:rPr lang="en-US" sz="2000" i="1" dirty="0">
                <a:solidFill>
                  <a:prstClr val="black"/>
                </a:solidFill>
                <a:latin typeface="OpenSans"/>
              </a:rPr>
              <a:t>A.</a:t>
            </a:r>
            <a:r>
              <a:rPr lang="it-IT" sz="2000" i="1" dirty="0" err="1">
                <a:solidFill>
                  <a:prstClr val="black"/>
                </a:solidFill>
                <a:latin typeface="OpenSans"/>
              </a:rPr>
              <a:t>retroflexus</a:t>
            </a:r>
            <a:r>
              <a:rPr lang="it-IT" sz="2000" i="1" dirty="0" smtClean="0">
                <a:latin typeface="OpenSans"/>
              </a:rPr>
              <a:t> </a:t>
            </a:r>
            <a:r>
              <a:rPr lang="it-IT" sz="2000" dirty="0">
                <a:latin typeface="OpenSans"/>
              </a:rPr>
              <a:t>and </a:t>
            </a:r>
            <a:r>
              <a:rPr lang="it-IT" sz="2000" i="1" dirty="0">
                <a:latin typeface="OpenSans"/>
              </a:rPr>
              <a:t>S. </a:t>
            </a:r>
            <a:r>
              <a:rPr lang="it-IT" sz="2000" i="1" dirty="0" err="1">
                <a:latin typeface="OpenSans"/>
              </a:rPr>
              <a:t>oleraceus</a:t>
            </a:r>
            <a:endParaRPr lang="it-IT" sz="2000" dirty="0">
              <a:latin typeface="OpenSans"/>
            </a:endParaRPr>
          </a:p>
        </p:txBody>
      </p:sp>
      <p:pic>
        <p:nvPicPr>
          <p:cNvPr id="12" name="Immagine 11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865" y="6279378"/>
            <a:ext cx="781434" cy="5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0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41" name="Picture 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t="3536" r="1649" b="3285"/>
          <a:stretch/>
        </p:blipFill>
        <p:spPr bwMode="auto">
          <a:xfrm>
            <a:off x="740740" y="1412960"/>
            <a:ext cx="7659532" cy="4795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CF849DFD-641A-45EF-BB76-4826D71CD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368" y="6291181"/>
            <a:ext cx="1123512" cy="504571"/>
          </a:xfrm>
          <a:prstGeom prst="rect">
            <a:avLst/>
          </a:prstGeom>
        </p:spPr>
      </p:pic>
      <p:cxnSp>
        <p:nvCxnSpPr>
          <p:cNvPr id="7" name="Connettore 1 12">
            <a:extLst>
              <a:ext uri="{FF2B5EF4-FFF2-40B4-BE49-F238E27FC236}">
                <a16:creationId xmlns:a16="http://schemas.microsoft.com/office/drawing/2014/main" xmlns="" id="{7B8D3FB2-23EB-49F1-B2B4-9AD7095E34F1}"/>
              </a:ext>
            </a:extLst>
          </p:cNvPr>
          <p:cNvCxnSpPr/>
          <p:nvPr/>
        </p:nvCxnSpPr>
        <p:spPr>
          <a:xfrm>
            <a:off x="315549" y="6260309"/>
            <a:ext cx="7380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xmlns="" id="{15DDC058-C758-44CF-A5CE-3B401D39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3848" y="6419340"/>
            <a:ext cx="2895600" cy="365125"/>
          </a:xfrm>
        </p:spPr>
        <p:txBody>
          <a:bodyPr/>
          <a:lstStyle/>
          <a:p>
            <a:r>
              <a:rPr lang="en-US" i="1" dirty="0"/>
              <a:t>European Geosciences Union,</a:t>
            </a:r>
          </a:p>
          <a:p>
            <a:r>
              <a:rPr lang="en-US" i="1" dirty="0"/>
              <a:t> 4-8 May 2020</a:t>
            </a:r>
          </a:p>
          <a:p>
            <a:endParaRPr lang="it-IT" i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B5E5064E-272B-4BFF-8639-446B7BDB39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875" y="6279607"/>
            <a:ext cx="1242724" cy="53324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B11E5EA1-1E33-4DE9-9893-C225EEC3AA11}"/>
              </a:ext>
            </a:extLst>
          </p:cNvPr>
          <p:cNvSpPr txBox="1">
            <a:spLocks/>
          </p:cNvSpPr>
          <p:nvPr/>
        </p:nvSpPr>
        <p:spPr>
          <a:xfrm>
            <a:off x="373097" y="25159"/>
            <a:ext cx="8483136" cy="639331"/>
          </a:xfrm>
          <a:prstGeom prst="rect">
            <a:avLst/>
          </a:prstGeom>
          <a:solidFill>
            <a:srgbClr val="A00010"/>
          </a:solidFill>
          <a:ln w="38100" cmpd="dbl">
            <a:solidFill>
              <a:srgbClr val="A00010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/>
              <a:t>Results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xmlns="" id="{EA9052E6-5BF4-4C07-8B43-BD275767F7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588371"/>
              </p:ext>
            </p:extLst>
          </p:nvPr>
        </p:nvGraphicFramePr>
        <p:xfrm>
          <a:off x="7875264" y="5626114"/>
          <a:ext cx="1026222" cy="101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0" r:id="rId7" imgW="1457143" imgH="1448002" progId="PBrush">
                  <p:embed/>
                </p:oleObj>
              </mc:Choice>
              <mc:Fallback>
                <p:oleObj r:id="rId7" imgW="1457143" imgH="144800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264" y="5626114"/>
                        <a:ext cx="1026222" cy="10195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1"/>
          <p:cNvSpPr/>
          <p:nvPr/>
        </p:nvSpPr>
        <p:spPr>
          <a:xfrm>
            <a:off x="373097" y="836712"/>
            <a:ext cx="8483136" cy="70788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OpenSans"/>
              </a:rPr>
              <a:t>While </a:t>
            </a:r>
            <a:r>
              <a:rPr lang="en-US" sz="2000" i="1" dirty="0">
                <a:latin typeface="OpenSans"/>
              </a:rPr>
              <a:t>S. </a:t>
            </a:r>
            <a:r>
              <a:rPr lang="en-US" sz="2000" i="1" dirty="0" err="1" smtClean="0">
                <a:latin typeface="OpenSans"/>
              </a:rPr>
              <a:t>glauca</a:t>
            </a:r>
            <a:r>
              <a:rPr lang="en-US" sz="2000" i="1" dirty="0" smtClean="0">
                <a:latin typeface="OpenSans"/>
              </a:rPr>
              <a:t>, </a:t>
            </a:r>
            <a:r>
              <a:rPr lang="en-US" sz="2000" i="1" dirty="0">
                <a:solidFill>
                  <a:prstClr val="black"/>
                </a:solidFill>
                <a:latin typeface="OpenSans"/>
              </a:rPr>
              <a:t>D. </a:t>
            </a:r>
            <a:r>
              <a:rPr lang="en-US" sz="2000" i="1" dirty="0" err="1" smtClean="0">
                <a:solidFill>
                  <a:prstClr val="black"/>
                </a:solidFill>
                <a:latin typeface="OpenSans"/>
              </a:rPr>
              <a:t>sanguinalis</a:t>
            </a:r>
            <a:r>
              <a:rPr lang="en-US" sz="2000" i="1" dirty="0" smtClean="0">
                <a:solidFill>
                  <a:prstClr val="black"/>
                </a:solidFill>
                <a:latin typeface="OpenSans"/>
              </a:rPr>
              <a:t> and </a:t>
            </a:r>
            <a:r>
              <a:rPr lang="en-US" sz="2000" i="1" dirty="0">
                <a:solidFill>
                  <a:prstClr val="black"/>
                </a:solidFill>
                <a:latin typeface="OpenSans"/>
              </a:rPr>
              <a:t>C. album</a:t>
            </a:r>
            <a:r>
              <a:rPr lang="en-US" sz="2000" i="1" dirty="0" smtClean="0">
                <a:latin typeface="OpenSans"/>
              </a:rPr>
              <a:t> </a:t>
            </a:r>
            <a:r>
              <a:rPr lang="en-US" sz="2000" dirty="0">
                <a:latin typeface="OpenSans"/>
              </a:rPr>
              <a:t>showed </a:t>
            </a:r>
            <a:r>
              <a:rPr lang="it-IT" sz="2000" dirty="0">
                <a:latin typeface="OpenSans"/>
              </a:rPr>
              <a:t>major </a:t>
            </a:r>
            <a:r>
              <a:rPr lang="it-IT" sz="2000" dirty="0" err="1">
                <a:latin typeface="OpenSans"/>
              </a:rPr>
              <a:t>germination</a:t>
            </a:r>
            <a:r>
              <a:rPr lang="it-IT" sz="2000" dirty="0">
                <a:latin typeface="OpenSans"/>
              </a:rPr>
              <a:t> rate </a:t>
            </a:r>
            <a:r>
              <a:rPr lang="it-IT" sz="2000" dirty="0" err="1">
                <a:latin typeface="OpenSans"/>
              </a:rPr>
              <a:t>reduction</a:t>
            </a:r>
            <a:endParaRPr lang="it-IT" sz="2000" dirty="0">
              <a:latin typeface="OpenSans"/>
            </a:endParaRPr>
          </a:p>
        </p:txBody>
      </p:sp>
      <p:pic>
        <p:nvPicPr>
          <p:cNvPr id="12" name="Immagine 11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865" y="6279378"/>
            <a:ext cx="781434" cy="5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1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CF849DFD-641A-45EF-BB76-4826D71CD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68" y="6291181"/>
            <a:ext cx="1123512" cy="504571"/>
          </a:xfrm>
          <a:prstGeom prst="rect">
            <a:avLst/>
          </a:prstGeom>
        </p:spPr>
      </p:pic>
      <p:cxnSp>
        <p:nvCxnSpPr>
          <p:cNvPr id="7" name="Connettore 1 12">
            <a:extLst>
              <a:ext uri="{FF2B5EF4-FFF2-40B4-BE49-F238E27FC236}">
                <a16:creationId xmlns:a16="http://schemas.microsoft.com/office/drawing/2014/main" xmlns="" id="{7B8D3FB2-23EB-49F1-B2B4-9AD7095E34F1}"/>
              </a:ext>
            </a:extLst>
          </p:cNvPr>
          <p:cNvCxnSpPr/>
          <p:nvPr/>
        </p:nvCxnSpPr>
        <p:spPr>
          <a:xfrm>
            <a:off x="315549" y="6260309"/>
            <a:ext cx="7380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xmlns="" id="{15DDC058-C758-44CF-A5CE-3B401D39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3848" y="6419340"/>
            <a:ext cx="2895600" cy="365125"/>
          </a:xfrm>
        </p:spPr>
        <p:txBody>
          <a:bodyPr/>
          <a:lstStyle/>
          <a:p>
            <a:r>
              <a:rPr lang="en-US" i="1" dirty="0"/>
              <a:t>European Geosciences Union,</a:t>
            </a:r>
          </a:p>
          <a:p>
            <a:r>
              <a:rPr lang="en-US" i="1" dirty="0"/>
              <a:t> 4-8 May 2020</a:t>
            </a:r>
          </a:p>
          <a:p>
            <a:endParaRPr lang="it-IT" i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B5E5064E-272B-4BFF-8639-446B7BDB39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875" y="6279607"/>
            <a:ext cx="1242724" cy="53324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B11E5EA1-1E33-4DE9-9893-C225EEC3AA11}"/>
              </a:ext>
            </a:extLst>
          </p:cNvPr>
          <p:cNvSpPr txBox="1">
            <a:spLocks/>
          </p:cNvSpPr>
          <p:nvPr/>
        </p:nvSpPr>
        <p:spPr>
          <a:xfrm>
            <a:off x="373097" y="25159"/>
            <a:ext cx="8483136" cy="639331"/>
          </a:xfrm>
          <a:prstGeom prst="rect">
            <a:avLst/>
          </a:prstGeom>
          <a:solidFill>
            <a:srgbClr val="A00010"/>
          </a:solidFill>
          <a:ln w="38100" cmpd="dbl">
            <a:solidFill>
              <a:srgbClr val="A00010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/>
              <a:t>Conclusions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xmlns="" id="{EA9052E6-5BF4-4C07-8B43-BD275767F7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973134"/>
              </p:ext>
            </p:extLst>
          </p:nvPr>
        </p:nvGraphicFramePr>
        <p:xfrm>
          <a:off x="7875264" y="5626114"/>
          <a:ext cx="1026222" cy="101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0" r:id="rId6" imgW="1457143" imgH="1448002" progId="PBrush">
                  <p:embed/>
                </p:oleObj>
              </mc:Choice>
              <mc:Fallback>
                <p:oleObj r:id="rId6" imgW="1457143" imgH="144800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264" y="5626114"/>
                        <a:ext cx="1026222" cy="10195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464071" y="2272804"/>
            <a:ext cx="8212385" cy="23083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GB" sz="2400" dirty="0"/>
              <a:t>Only the quantity of residues influences the emergence with higher quantities having an inhibitory effect, while low quantities may even promote emergence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GB" sz="2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2400" dirty="0" smtClean="0"/>
              <a:t>Seed </a:t>
            </a:r>
            <a:r>
              <a:rPr lang="en-GB" sz="2400" dirty="0"/>
              <a:t>size might have an important role in overcoming the obstacles created by residue coverage  </a:t>
            </a:r>
          </a:p>
        </p:txBody>
      </p:sp>
      <p:pic>
        <p:nvPicPr>
          <p:cNvPr id="12" name="Immagine 11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865" y="6279378"/>
            <a:ext cx="781434" cy="525256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323528" y="1321604"/>
            <a:ext cx="848313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OpenSans"/>
              </a:rPr>
              <a:t>Crop residues and weeds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0355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CF849DFD-641A-45EF-BB76-4826D71CD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68" y="6291181"/>
            <a:ext cx="1123512" cy="504571"/>
          </a:xfrm>
          <a:prstGeom prst="rect">
            <a:avLst/>
          </a:prstGeom>
        </p:spPr>
      </p:pic>
      <p:cxnSp>
        <p:nvCxnSpPr>
          <p:cNvPr id="7" name="Connettore 1 12">
            <a:extLst>
              <a:ext uri="{FF2B5EF4-FFF2-40B4-BE49-F238E27FC236}">
                <a16:creationId xmlns:a16="http://schemas.microsoft.com/office/drawing/2014/main" xmlns="" id="{7B8D3FB2-23EB-49F1-B2B4-9AD7095E34F1}"/>
              </a:ext>
            </a:extLst>
          </p:cNvPr>
          <p:cNvCxnSpPr/>
          <p:nvPr/>
        </p:nvCxnSpPr>
        <p:spPr>
          <a:xfrm>
            <a:off x="315549" y="6260309"/>
            <a:ext cx="7380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xmlns="" id="{15DDC058-C758-44CF-A5CE-3B401D39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3848" y="6419340"/>
            <a:ext cx="2895600" cy="365125"/>
          </a:xfrm>
        </p:spPr>
        <p:txBody>
          <a:bodyPr/>
          <a:lstStyle/>
          <a:p>
            <a:r>
              <a:rPr lang="en-US" i="1" dirty="0"/>
              <a:t>European Geosciences Union,</a:t>
            </a:r>
          </a:p>
          <a:p>
            <a:r>
              <a:rPr lang="en-US" i="1" dirty="0"/>
              <a:t> 4-8 May 2020</a:t>
            </a:r>
          </a:p>
          <a:p>
            <a:endParaRPr lang="it-IT" i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B5E5064E-272B-4BFF-8639-446B7BDB39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875" y="6279607"/>
            <a:ext cx="1242724" cy="53324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B11E5EA1-1E33-4DE9-9893-C225EEC3AA11}"/>
              </a:ext>
            </a:extLst>
          </p:cNvPr>
          <p:cNvSpPr txBox="1">
            <a:spLocks/>
          </p:cNvSpPr>
          <p:nvPr/>
        </p:nvSpPr>
        <p:spPr>
          <a:xfrm>
            <a:off x="373097" y="25159"/>
            <a:ext cx="8483136" cy="639331"/>
          </a:xfrm>
          <a:prstGeom prst="rect">
            <a:avLst/>
          </a:prstGeom>
          <a:solidFill>
            <a:srgbClr val="A00010"/>
          </a:solidFill>
          <a:ln w="38100" cmpd="dbl">
            <a:solidFill>
              <a:srgbClr val="A00010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/>
              <a:t>Conclusions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xmlns="" id="{EA9052E6-5BF4-4C07-8B43-BD275767F7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659128"/>
              </p:ext>
            </p:extLst>
          </p:nvPr>
        </p:nvGraphicFramePr>
        <p:xfrm>
          <a:off x="7875264" y="5626114"/>
          <a:ext cx="1026222" cy="101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7" r:id="rId6" imgW="1457143" imgH="1448002" progId="PBrush">
                  <p:embed/>
                </p:oleObj>
              </mc:Choice>
              <mc:Fallback>
                <p:oleObj r:id="rId6" imgW="1457143" imgH="144800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264" y="5626114"/>
                        <a:ext cx="1026222" cy="10195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ttangolo 11"/>
          <p:cNvSpPr/>
          <p:nvPr/>
        </p:nvSpPr>
        <p:spPr>
          <a:xfrm>
            <a:off x="323528" y="1321604"/>
            <a:ext cx="848313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OpenSans"/>
              </a:rPr>
              <a:t>To obtain the weed inhibitory effect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4071" y="2191504"/>
            <a:ext cx="8212385" cy="26776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Residues should be distributed the most homogeneously possible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Higher quantities that offer greater coverage results in grater germination reduction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Low residue density areas could favour weed emergence</a:t>
            </a:r>
          </a:p>
        </p:txBody>
      </p:sp>
      <p:pic>
        <p:nvPicPr>
          <p:cNvPr id="13" name="Immagine 12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865" y="6279378"/>
            <a:ext cx="781434" cy="5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2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xmlns="" id="{38F1F4A4-99BB-4BF4-B68F-E58602848B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102008"/>
              </p:ext>
            </p:extLst>
          </p:nvPr>
        </p:nvGraphicFramePr>
        <p:xfrm>
          <a:off x="270000" y="4126650"/>
          <a:ext cx="1774862" cy="1763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" r:id="rId3" imgW="1457143" imgH="1448002" progId="PBrush">
                  <p:embed/>
                </p:oleObj>
              </mc:Choice>
              <mc:Fallback>
                <p:oleObj r:id="rId3" imgW="1457143" imgH="144800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00" y="4126650"/>
                        <a:ext cx="1774862" cy="17632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magine 13" descr="sigilloLogoUnipd_CMYK2">
            <a:extLst>
              <a:ext uri="{FF2B5EF4-FFF2-40B4-BE49-F238E27FC236}">
                <a16:creationId xmlns:a16="http://schemas.microsoft.com/office/drawing/2014/main" xmlns="" id="{6A0BC796-853C-4176-B669-51BD7E85096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8" y="203611"/>
            <a:ext cx="2549495" cy="1208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CC796F7F-A542-4599-B4BE-79E681E7B3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337" y="330907"/>
            <a:ext cx="1791433" cy="768688"/>
          </a:xfrm>
          <a:prstGeom prst="rect">
            <a:avLst/>
          </a:prstGeom>
        </p:spPr>
      </p:pic>
      <p:cxnSp>
        <p:nvCxnSpPr>
          <p:cNvPr id="19" name="Connettore 1 12">
            <a:extLst>
              <a:ext uri="{FF2B5EF4-FFF2-40B4-BE49-F238E27FC236}">
                <a16:creationId xmlns:a16="http://schemas.microsoft.com/office/drawing/2014/main" xmlns="" id="{04F3BC62-55BD-4822-9F95-280189B5B441}"/>
              </a:ext>
            </a:extLst>
          </p:cNvPr>
          <p:cNvCxnSpPr/>
          <p:nvPr/>
        </p:nvCxnSpPr>
        <p:spPr>
          <a:xfrm>
            <a:off x="270000" y="6260309"/>
            <a:ext cx="860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olo 3"/>
          <p:cNvSpPr txBox="1">
            <a:spLocks/>
          </p:cNvSpPr>
          <p:nvPr/>
        </p:nvSpPr>
        <p:spPr>
          <a:xfrm>
            <a:off x="1595608" y="2636913"/>
            <a:ext cx="5935005" cy="15121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/>
            <a:r>
              <a:rPr lang="en-GB" sz="4400" b="1" dirty="0">
                <a:solidFill>
                  <a:srgbClr val="A80000"/>
                </a:solidFill>
              </a:rPr>
              <a:t>Thank you for Your </a:t>
            </a:r>
            <a:r>
              <a:rPr lang="en-GB" sz="4400" b="1" dirty="0" smtClean="0">
                <a:solidFill>
                  <a:srgbClr val="A80000"/>
                </a:solidFill>
              </a:rPr>
              <a:t>attention!</a:t>
            </a:r>
            <a:endParaRPr lang="en-GB" sz="4400" b="1" dirty="0">
              <a:solidFill>
                <a:srgbClr val="A80000"/>
              </a:solidFill>
            </a:endParaRPr>
          </a:p>
        </p:txBody>
      </p:sp>
      <p:sp>
        <p:nvSpPr>
          <p:cNvPr id="25" name="Sottotitolo 4"/>
          <p:cNvSpPr txBox="1">
            <a:spLocks/>
          </p:cNvSpPr>
          <p:nvPr/>
        </p:nvSpPr>
        <p:spPr>
          <a:xfrm>
            <a:off x="1291179" y="3118146"/>
            <a:ext cx="4074432" cy="522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2400" kern="1200" baseline="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100000"/>
              <a:buFont typeface="Wingdings 2" pitchFamily="18" charset="2"/>
              <a:buNone/>
              <a:tabLst/>
              <a:defRPr/>
            </a:pPr>
            <a:endParaRPr kumimoji="0" lang="it-IT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11" name="Picture 5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446" y="4725143"/>
            <a:ext cx="1414463" cy="112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965" y="116632"/>
            <a:ext cx="1805944" cy="1601727"/>
          </a:xfrm>
          <a:prstGeom prst="rect">
            <a:avLst/>
          </a:prstGeom>
        </p:spPr>
      </p:pic>
      <p:sp>
        <p:nvSpPr>
          <p:cNvPr id="18" name="Segnaposto piè di pagina 9">
            <a:extLst>
              <a:ext uri="{FF2B5EF4-FFF2-40B4-BE49-F238E27FC236}">
                <a16:creationId xmlns:a16="http://schemas.microsoft.com/office/drawing/2014/main" xmlns="" id="{15DDC058-C758-44CF-A5CE-3B401D39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365125"/>
          </a:xfrm>
        </p:spPr>
        <p:txBody>
          <a:bodyPr/>
          <a:lstStyle/>
          <a:p>
            <a:pPr lvl="0"/>
            <a:r>
              <a:rPr lang="it-IT" dirty="0" err="1">
                <a:solidFill>
                  <a:prstClr val="black">
                    <a:tint val="75000"/>
                  </a:prstClr>
                </a:solidFill>
              </a:rPr>
              <a:t>European</a:t>
            </a:r>
            <a:r>
              <a:rPr lang="it-IT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it-IT" dirty="0" err="1">
                <a:solidFill>
                  <a:prstClr val="black">
                    <a:tint val="75000"/>
                  </a:prstClr>
                </a:solidFill>
              </a:rPr>
              <a:t>Geosciences</a:t>
            </a:r>
            <a:r>
              <a:rPr lang="it-IT" dirty="0">
                <a:solidFill>
                  <a:prstClr val="black">
                    <a:tint val="75000"/>
                  </a:prstClr>
                </a:solidFill>
              </a:rPr>
              <a:t> Union,</a:t>
            </a:r>
          </a:p>
          <a:p>
            <a:pPr lvl="0"/>
            <a:r>
              <a:rPr lang="it-IT" dirty="0">
                <a:solidFill>
                  <a:prstClr val="black">
                    <a:tint val="75000"/>
                  </a:prstClr>
                </a:solidFill>
              </a:rPr>
              <a:t> 4-8 </a:t>
            </a:r>
            <a:r>
              <a:rPr lang="it-IT" dirty="0" err="1">
                <a:solidFill>
                  <a:prstClr val="black">
                    <a:tint val="75000"/>
                  </a:prstClr>
                </a:solidFill>
              </a:rPr>
              <a:t>May</a:t>
            </a:r>
            <a:r>
              <a:rPr lang="it-IT" dirty="0">
                <a:solidFill>
                  <a:prstClr val="black">
                    <a:tint val="75000"/>
                  </a:prstClr>
                </a:solidFill>
              </a:rPr>
              <a:t> 2020</a:t>
            </a:r>
          </a:p>
          <a:p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193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CF849DFD-641A-45EF-BB76-4826D71CD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68" y="6291181"/>
            <a:ext cx="1123512" cy="504571"/>
          </a:xfrm>
          <a:prstGeom prst="rect">
            <a:avLst/>
          </a:prstGeom>
        </p:spPr>
      </p:pic>
      <p:cxnSp>
        <p:nvCxnSpPr>
          <p:cNvPr id="7" name="Connettore 1 12">
            <a:extLst>
              <a:ext uri="{FF2B5EF4-FFF2-40B4-BE49-F238E27FC236}">
                <a16:creationId xmlns:a16="http://schemas.microsoft.com/office/drawing/2014/main" xmlns="" id="{7B8D3FB2-23EB-49F1-B2B4-9AD7095E34F1}"/>
              </a:ext>
            </a:extLst>
          </p:cNvPr>
          <p:cNvCxnSpPr/>
          <p:nvPr/>
        </p:nvCxnSpPr>
        <p:spPr>
          <a:xfrm>
            <a:off x="315549" y="6260309"/>
            <a:ext cx="7380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xmlns="" id="{15DDC058-C758-44CF-A5CE-3B401D39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3848" y="6419340"/>
            <a:ext cx="2895600" cy="365125"/>
          </a:xfrm>
        </p:spPr>
        <p:txBody>
          <a:bodyPr/>
          <a:lstStyle/>
          <a:p>
            <a:r>
              <a:rPr lang="en-US" i="1" dirty="0"/>
              <a:t>European Geosciences Union,</a:t>
            </a:r>
          </a:p>
          <a:p>
            <a:r>
              <a:rPr lang="en-US" i="1" dirty="0"/>
              <a:t> 4-8 May 2020</a:t>
            </a:r>
          </a:p>
          <a:p>
            <a:endParaRPr lang="it-IT" i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B5E5064E-272B-4BFF-8639-446B7BDB39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875" y="6279607"/>
            <a:ext cx="1242724" cy="53324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B11E5EA1-1E33-4DE9-9893-C225EEC3AA11}"/>
              </a:ext>
            </a:extLst>
          </p:cNvPr>
          <p:cNvSpPr txBox="1">
            <a:spLocks/>
          </p:cNvSpPr>
          <p:nvPr/>
        </p:nvSpPr>
        <p:spPr>
          <a:xfrm>
            <a:off x="373097" y="25159"/>
            <a:ext cx="8483136" cy="639331"/>
          </a:xfrm>
          <a:prstGeom prst="rect">
            <a:avLst/>
          </a:prstGeom>
          <a:solidFill>
            <a:srgbClr val="A00010"/>
          </a:solidFill>
          <a:ln w="38100" cmpd="dbl">
            <a:solidFill>
              <a:srgbClr val="A00010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 err="1"/>
              <a:t>Introduction</a:t>
            </a:r>
            <a:endParaRPr lang="it-IT" sz="4000" dirty="0"/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xmlns="" id="{EA9052E6-5BF4-4C07-8B43-BD275767F7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550825"/>
              </p:ext>
            </p:extLst>
          </p:nvPr>
        </p:nvGraphicFramePr>
        <p:xfrm>
          <a:off x="7875264" y="5626114"/>
          <a:ext cx="1026222" cy="101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4" r:id="rId6" imgW="1457143" imgH="1448002" progId="PBrush">
                  <p:embed/>
                </p:oleObj>
              </mc:Choice>
              <mc:Fallback>
                <p:oleObj r:id="rId6" imgW="1457143" imgH="144800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264" y="5626114"/>
                        <a:ext cx="1026222" cy="10195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tangolo 3"/>
          <p:cNvSpPr/>
          <p:nvPr/>
        </p:nvSpPr>
        <p:spPr>
          <a:xfrm>
            <a:off x="373097" y="3356992"/>
            <a:ext cx="844047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OpenSans"/>
              </a:rPr>
              <a:t>One of these conditions is the presence or the absence of crop residues on the soil surface, very common in the newer agricultural practices, such as</a:t>
            </a:r>
          </a:p>
          <a:p>
            <a:pPr algn="just"/>
            <a:endParaRPr lang="en-US" sz="2400" dirty="0">
              <a:solidFill>
                <a:srgbClr val="0070C0"/>
              </a:solidFill>
              <a:latin typeface="OpenSans"/>
            </a:endParaRPr>
          </a:p>
          <a:p>
            <a:pPr algn="ctr"/>
            <a:r>
              <a:rPr lang="it-IT" sz="3200" b="1" dirty="0" err="1">
                <a:solidFill>
                  <a:srgbClr val="C00000"/>
                </a:solidFill>
                <a:latin typeface="OpenSans"/>
              </a:rPr>
              <a:t>Conservation</a:t>
            </a:r>
            <a:r>
              <a:rPr lang="it-IT" sz="3200" b="1" dirty="0">
                <a:solidFill>
                  <a:srgbClr val="C00000"/>
                </a:solidFill>
                <a:latin typeface="OpenSans"/>
              </a:rPr>
              <a:t> </a:t>
            </a:r>
            <a:r>
              <a:rPr lang="it-IT" sz="3200" b="1" dirty="0" err="1">
                <a:solidFill>
                  <a:srgbClr val="C00000"/>
                </a:solidFill>
                <a:latin typeface="OpenSans"/>
              </a:rPr>
              <a:t>Agriculture</a:t>
            </a:r>
            <a:endParaRPr lang="it-IT" sz="3200" b="1" dirty="0">
              <a:solidFill>
                <a:srgbClr val="C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30432" y="1124744"/>
            <a:ext cx="8483136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it-IT" sz="2400" dirty="0" err="1">
                <a:latin typeface="OpenSans"/>
              </a:rPr>
              <a:t>Different</a:t>
            </a:r>
            <a:r>
              <a:rPr lang="it-IT" sz="2400" dirty="0">
                <a:latin typeface="OpenSans"/>
              </a:rPr>
              <a:t> </a:t>
            </a:r>
            <a:r>
              <a:rPr lang="en-US" sz="2400" dirty="0">
                <a:latin typeface="OpenSans"/>
              </a:rPr>
              <a:t>management systems = Different field conditions = Weed seed bank exposed to different conditions 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108986" y="2420888"/>
            <a:ext cx="4926029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 err="1"/>
              <a:t>May</a:t>
            </a:r>
            <a:r>
              <a:rPr lang="it-IT" sz="2400" dirty="0"/>
              <a:t> </a:t>
            </a:r>
            <a:r>
              <a:rPr lang="it-IT" sz="2400" dirty="0" err="1"/>
              <a:t>promote</a:t>
            </a:r>
            <a:r>
              <a:rPr lang="it-IT" sz="2400" dirty="0"/>
              <a:t> or </a:t>
            </a:r>
            <a:r>
              <a:rPr lang="it-IT" sz="2400" dirty="0" err="1"/>
              <a:t>obstruct</a:t>
            </a:r>
            <a:r>
              <a:rPr lang="it-IT" sz="2400" dirty="0"/>
              <a:t> </a:t>
            </a:r>
            <a:r>
              <a:rPr lang="it-IT" sz="2400" dirty="0" err="1"/>
              <a:t>germination</a:t>
            </a:r>
            <a:endParaRPr lang="it-IT" sz="2400" dirty="0"/>
          </a:p>
        </p:txBody>
      </p:sp>
      <p:cxnSp>
        <p:nvCxnSpPr>
          <p:cNvPr id="13" name="Connettore 2 12"/>
          <p:cNvCxnSpPr>
            <a:stCxn id="5" idx="2"/>
            <a:endCxn id="8" idx="0"/>
          </p:cNvCxnSpPr>
          <p:nvPr/>
        </p:nvCxnSpPr>
        <p:spPr>
          <a:xfrm>
            <a:off x="4572000" y="1955741"/>
            <a:ext cx="1" cy="4651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865" y="6279378"/>
            <a:ext cx="781434" cy="5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2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CF849DFD-641A-45EF-BB76-4826D71CD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68" y="6291181"/>
            <a:ext cx="1123512" cy="504571"/>
          </a:xfrm>
          <a:prstGeom prst="rect">
            <a:avLst/>
          </a:prstGeom>
        </p:spPr>
      </p:pic>
      <p:cxnSp>
        <p:nvCxnSpPr>
          <p:cNvPr id="7" name="Connettore 1 12">
            <a:extLst>
              <a:ext uri="{FF2B5EF4-FFF2-40B4-BE49-F238E27FC236}">
                <a16:creationId xmlns:a16="http://schemas.microsoft.com/office/drawing/2014/main" xmlns="" id="{7B8D3FB2-23EB-49F1-B2B4-9AD7095E34F1}"/>
              </a:ext>
            </a:extLst>
          </p:cNvPr>
          <p:cNvCxnSpPr/>
          <p:nvPr/>
        </p:nvCxnSpPr>
        <p:spPr>
          <a:xfrm>
            <a:off x="315549" y="6260309"/>
            <a:ext cx="7380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xmlns="" id="{15DDC058-C758-44CF-A5CE-3B401D39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3848" y="6419340"/>
            <a:ext cx="2895600" cy="365125"/>
          </a:xfrm>
        </p:spPr>
        <p:txBody>
          <a:bodyPr/>
          <a:lstStyle/>
          <a:p>
            <a:r>
              <a:rPr lang="en-US" i="1" dirty="0"/>
              <a:t>European Geosciences Union,</a:t>
            </a:r>
          </a:p>
          <a:p>
            <a:r>
              <a:rPr lang="en-US" i="1" dirty="0"/>
              <a:t> 4-8 May 2020</a:t>
            </a:r>
          </a:p>
          <a:p>
            <a:endParaRPr lang="it-IT" i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B5E5064E-272B-4BFF-8639-446B7BDB39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875" y="6279607"/>
            <a:ext cx="1242724" cy="53324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B11E5EA1-1E33-4DE9-9893-C225EEC3AA11}"/>
              </a:ext>
            </a:extLst>
          </p:cNvPr>
          <p:cNvSpPr txBox="1">
            <a:spLocks/>
          </p:cNvSpPr>
          <p:nvPr/>
        </p:nvSpPr>
        <p:spPr>
          <a:xfrm>
            <a:off x="373097" y="25159"/>
            <a:ext cx="8483136" cy="639331"/>
          </a:xfrm>
          <a:prstGeom prst="rect">
            <a:avLst/>
          </a:prstGeom>
          <a:solidFill>
            <a:srgbClr val="A00010"/>
          </a:solidFill>
          <a:ln w="38100" cmpd="dbl">
            <a:solidFill>
              <a:srgbClr val="A00010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 err="1"/>
              <a:t>Introduction</a:t>
            </a:r>
            <a:r>
              <a:rPr lang="it-IT" sz="4000" dirty="0"/>
              <a:t> 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xmlns="" id="{EA9052E6-5BF4-4C07-8B43-BD275767F7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75264" y="5626114"/>
          <a:ext cx="1026222" cy="101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6" r:id="rId6" imgW="1457143" imgH="1448002" progId="PBrush">
                  <p:embed/>
                </p:oleObj>
              </mc:Choice>
              <mc:Fallback>
                <p:oleObj r:id="rId6" imgW="1457143" imgH="1448002" progId="PBrush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xmlns="" id="{EA9052E6-5BF4-4C07-8B43-BD275767F7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264" y="5626114"/>
                        <a:ext cx="1026222" cy="10195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tangolo 3"/>
          <p:cNvSpPr/>
          <p:nvPr/>
        </p:nvSpPr>
        <p:spPr>
          <a:xfrm>
            <a:off x="327441" y="2784558"/>
            <a:ext cx="8498019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OpenSans"/>
              </a:rPr>
              <a:t>Inhibits germination </a:t>
            </a:r>
            <a:r>
              <a:rPr lang="en-US" sz="2400" dirty="0">
                <a:latin typeface="OpenSans"/>
              </a:rPr>
              <a:t>since residues impede light to reach the soil surface and decrease daily fluctuation of soil temperature, reducing consequently the environmental stimulus for germination.</a:t>
            </a:r>
          </a:p>
          <a:p>
            <a:pPr algn="just"/>
            <a:endParaRPr lang="en-US" sz="2400" dirty="0">
              <a:latin typeface="OpenSans"/>
            </a:endParaRPr>
          </a:p>
          <a:p>
            <a:pPr algn="just"/>
            <a:r>
              <a:rPr lang="en-US" sz="2400" b="1" dirty="0">
                <a:latin typeface="OpenSans"/>
              </a:rPr>
              <a:t>Promotes germination </a:t>
            </a:r>
            <a:r>
              <a:rPr lang="en-US" sz="2400" dirty="0">
                <a:latin typeface="OpenSans"/>
              </a:rPr>
              <a:t>since residues reduce soil water evaporation and increase soil moisture, facilitating seed imbibition.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30432" y="1124744"/>
            <a:ext cx="8483136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>
                <a:latin typeface="OpenSans"/>
              </a:rPr>
              <a:t>The presence of crop residues on the soil surface can have two opposite effects on weed seed germination on the base of the quantity of residues and weed species</a:t>
            </a:r>
            <a:endParaRPr lang="it-IT" sz="2400" dirty="0"/>
          </a:p>
        </p:txBody>
      </p:sp>
      <p:pic>
        <p:nvPicPr>
          <p:cNvPr id="12" name="Immagine 11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865" y="6279378"/>
            <a:ext cx="781434" cy="5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5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662" y="3356992"/>
            <a:ext cx="2867802" cy="2142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27658"/>
            <a:ext cx="2866867" cy="214130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CF849DFD-641A-45EF-BB76-4826D71CD6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368" y="6291181"/>
            <a:ext cx="1123512" cy="504571"/>
          </a:xfrm>
          <a:prstGeom prst="rect">
            <a:avLst/>
          </a:prstGeom>
        </p:spPr>
      </p:pic>
      <p:cxnSp>
        <p:nvCxnSpPr>
          <p:cNvPr id="7" name="Connettore 1 12">
            <a:extLst>
              <a:ext uri="{FF2B5EF4-FFF2-40B4-BE49-F238E27FC236}">
                <a16:creationId xmlns:a16="http://schemas.microsoft.com/office/drawing/2014/main" xmlns="" id="{7B8D3FB2-23EB-49F1-B2B4-9AD7095E34F1}"/>
              </a:ext>
            </a:extLst>
          </p:cNvPr>
          <p:cNvCxnSpPr/>
          <p:nvPr/>
        </p:nvCxnSpPr>
        <p:spPr>
          <a:xfrm>
            <a:off x="315549" y="6260309"/>
            <a:ext cx="7380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xmlns="" id="{15DDC058-C758-44CF-A5CE-3B401D39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3848" y="6419340"/>
            <a:ext cx="2895600" cy="365125"/>
          </a:xfrm>
        </p:spPr>
        <p:txBody>
          <a:bodyPr/>
          <a:lstStyle/>
          <a:p>
            <a:r>
              <a:rPr lang="en-US" i="1" dirty="0"/>
              <a:t>European Geosciences Union,</a:t>
            </a:r>
          </a:p>
          <a:p>
            <a:r>
              <a:rPr lang="en-US" i="1" dirty="0"/>
              <a:t> 4-8 May 2020</a:t>
            </a:r>
          </a:p>
          <a:p>
            <a:endParaRPr lang="it-IT" i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B5E5064E-272B-4BFF-8639-446B7BDB39B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875" y="6279607"/>
            <a:ext cx="1242724" cy="53324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B11E5EA1-1E33-4DE9-9893-C225EEC3AA11}"/>
              </a:ext>
            </a:extLst>
          </p:cNvPr>
          <p:cNvSpPr txBox="1">
            <a:spLocks/>
          </p:cNvSpPr>
          <p:nvPr/>
        </p:nvSpPr>
        <p:spPr>
          <a:xfrm>
            <a:off x="373097" y="25159"/>
            <a:ext cx="8483136" cy="639331"/>
          </a:xfrm>
          <a:prstGeom prst="rect">
            <a:avLst/>
          </a:prstGeom>
          <a:solidFill>
            <a:srgbClr val="A00010"/>
          </a:solidFill>
          <a:ln w="38100" cmpd="dbl">
            <a:solidFill>
              <a:srgbClr val="A00010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 err="1"/>
              <a:t>Aim</a:t>
            </a:r>
            <a:r>
              <a:rPr lang="it-IT" sz="4000" dirty="0"/>
              <a:t> of the </a:t>
            </a:r>
            <a:r>
              <a:rPr lang="it-IT" sz="4000" dirty="0" err="1"/>
              <a:t>study</a:t>
            </a:r>
            <a:endParaRPr lang="it-IT" sz="4000" dirty="0"/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xmlns="" id="{EA9052E6-5BF4-4C07-8B43-BD275767F7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166339"/>
              </p:ext>
            </p:extLst>
          </p:nvPr>
        </p:nvGraphicFramePr>
        <p:xfrm>
          <a:off x="7875264" y="5626114"/>
          <a:ext cx="1026222" cy="101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4" r:id="rId8" imgW="1457143" imgH="1448002" progId="PBrush">
                  <p:embed/>
                </p:oleObj>
              </mc:Choice>
              <mc:Fallback>
                <p:oleObj r:id="rId8" imgW="1457143" imgH="144800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264" y="5626114"/>
                        <a:ext cx="1026222" cy="10195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tangolo 13"/>
          <p:cNvSpPr/>
          <p:nvPr/>
        </p:nvSpPr>
        <p:spPr>
          <a:xfrm>
            <a:off x="395536" y="3501008"/>
            <a:ext cx="4968627" cy="156966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endParaRPr lang="en-US" sz="2400" dirty="0">
              <a:latin typeface="OpenSans"/>
            </a:endParaRPr>
          </a:p>
          <a:p>
            <a:pPr algn="just"/>
            <a:r>
              <a:rPr lang="en-US" sz="2400" dirty="0" smtClean="0">
                <a:solidFill>
                  <a:srgbClr val="C00000"/>
                </a:solidFill>
                <a:latin typeface="OpenSans"/>
              </a:rPr>
              <a:t>Uncover </a:t>
            </a:r>
            <a:r>
              <a:rPr lang="en-US" sz="2400" dirty="0">
                <a:solidFill>
                  <a:srgbClr val="C00000"/>
                </a:solidFill>
                <a:latin typeface="OpenSans"/>
              </a:rPr>
              <a:t>if different weed species </a:t>
            </a:r>
            <a:r>
              <a:rPr lang="en-US" sz="2400" dirty="0" smtClean="0">
                <a:solidFill>
                  <a:srgbClr val="C00000"/>
                </a:solidFill>
                <a:latin typeface="OpenSans"/>
              </a:rPr>
              <a:t>respond differently </a:t>
            </a:r>
            <a:r>
              <a:rPr lang="en-US" sz="2400" dirty="0">
                <a:solidFill>
                  <a:srgbClr val="C00000"/>
                </a:solidFill>
                <a:latin typeface="OpenSans"/>
              </a:rPr>
              <a:t>to </a:t>
            </a:r>
            <a:r>
              <a:rPr lang="en-US" sz="2400" dirty="0" smtClean="0">
                <a:solidFill>
                  <a:srgbClr val="C00000"/>
                </a:solidFill>
                <a:latin typeface="OpenSans"/>
              </a:rPr>
              <a:t>coverage </a:t>
            </a:r>
            <a:r>
              <a:rPr lang="en-US" sz="2400" dirty="0">
                <a:solidFill>
                  <a:srgbClr val="C00000"/>
                </a:solidFill>
                <a:latin typeface="OpenSans"/>
              </a:rPr>
              <a:t>by residues </a:t>
            </a:r>
          </a:p>
        </p:txBody>
      </p:sp>
      <p:pic>
        <p:nvPicPr>
          <p:cNvPr id="12" name="Immagine 11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865" y="6279378"/>
            <a:ext cx="781434" cy="52525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491880" y="843677"/>
            <a:ext cx="53643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C00000"/>
                </a:solidFill>
                <a:latin typeface="OpenSans"/>
              </a:rPr>
              <a:t>Understand the influence of crop </a:t>
            </a:r>
            <a:r>
              <a:rPr lang="en-US" sz="2400" dirty="0" smtClean="0">
                <a:solidFill>
                  <a:srgbClr val="C00000"/>
                </a:solidFill>
                <a:latin typeface="OpenSans"/>
              </a:rPr>
              <a:t>residues on </a:t>
            </a:r>
            <a:r>
              <a:rPr lang="en-US" sz="2400" dirty="0">
                <a:solidFill>
                  <a:srgbClr val="C00000"/>
                </a:solidFill>
                <a:latin typeface="OpenSans"/>
              </a:rPr>
              <a:t>weed seed </a:t>
            </a:r>
            <a:r>
              <a:rPr lang="en-US" sz="2400" dirty="0" smtClean="0">
                <a:solidFill>
                  <a:srgbClr val="C00000"/>
                </a:solidFill>
                <a:latin typeface="OpenSans"/>
              </a:rPr>
              <a:t>germination</a:t>
            </a:r>
          </a:p>
          <a:p>
            <a:pPr algn="just"/>
            <a:endParaRPr lang="en-US" sz="2400" dirty="0" smtClean="0">
              <a:solidFill>
                <a:srgbClr val="C00000"/>
              </a:solidFill>
              <a:latin typeface="OpenSans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OpenSans"/>
              </a:rPr>
              <a:t>Influence of the quantity of residues 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OpenSans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OpenSans"/>
              </a:rPr>
              <a:t>Influence of the type of residues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856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CF849DFD-641A-45EF-BB76-4826D71CD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68" y="6291181"/>
            <a:ext cx="1123512" cy="504571"/>
          </a:xfrm>
          <a:prstGeom prst="rect">
            <a:avLst/>
          </a:prstGeom>
        </p:spPr>
      </p:pic>
      <p:cxnSp>
        <p:nvCxnSpPr>
          <p:cNvPr id="7" name="Connettore 1 12">
            <a:extLst>
              <a:ext uri="{FF2B5EF4-FFF2-40B4-BE49-F238E27FC236}">
                <a16:creationId xmlns:a16="http://schemas.microsoft.com/office/drawing/2014/main" xmlns="" id="{7B8D3FB2-23EB-49F1-B2B4-9AD7095E34F1}"/>
              </a:ext>
            </a:extLst>
          </p:cNvPr>
          <p:cNvCxnSpPr/>
          <p:nvPr/>
        </p:nvCxnSpPr>
        <p:spPr>
          <a:xfrm>
            <a:off x="315549" y="6260309"/>
            <a:ext cx="7380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xmlns="" id="{15DDC058-C758-44CF-A5CE-3B401D39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3848" y="6419340"/>
            <a:ext cx="2895600" cy="365125"/>
          </a:xfrm>
        </p:spPr>
        <p:txBody>
          <a:bodyPr/>
          <a:lstStyle/>
          <a:p>
            <a:r>
              <a:rPr lang="en-US" i="1" dirty="0"/>
              <a:t>European Geosciences Union,</a:t>
            </a:r>
          </a:p>
          <a:p>
            <a:r>
              <a:rPr lang="en-US" i="1" dirty="0"/>
              <a:t> 4-8 May 2020</a:t>
            </a:r>
          </a:p>
          <a:p>
            <a:endParaRPr lang="it-IT" i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B5E5064E-272B-4BFF-8639-446B7BDB39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875" y="6279607"/>
            <a:ext cx="1242724" cy="53324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B11E5EA1-1E33-4DE9-9893-C225EEC3AA11}"/>
              </a:ext>
            </a:extLst>
          </p:cNvPr>
          <p:cNvSpPr txBox="1">
            <a:spLocks/>
          </p:cNvSpPr>
          <p:nvPr/>
        </p:nvSpPr>
        <p:spPr>
          <a:xfrm>
            <a:off x="373097" y="25159"/>
            <a:ext cx="8483136" cy="639331"/>
          </a:xfrm>
          <a:prstGeom prst="rect">
            <a:avLst/>
          </a:prstGeom>
          <a:solidFill>
            <a:srgbClr val="A00010"/>
          </a:solidFill>
          <a:ln w="38100" cmpd="dbl">
            <a:solidFill>
              <a:srgbClr val="A00010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/>
              <a:t>Materials and Methods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xmlns="" id="{EA9052E6-5BF4-4C07-8B43-BD275767F7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639203"/>
              </p:ext>
            </p:extLst>
          </p:nvPr>
        </p:nvGraphicFramePr>
        <p:xfrm>
          <a:off x="7875264" y="5626114"/>
          <a:ext cx="1026222" cy="101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6" r:id="rId6" imgW="1457143" imgH="1448002" progId="PBrush">
                  <p:embed/>
                </p:oleObj>
              </mc:Choice>
              <mc:Fallback>
                <p:oleObj r:id="rId6" imgW="1457143" imgH="144800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264" y="5626114"/>
                        <a:ext cx="1026222" cy="10195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1"/>
          <p:cNvSpPr/>
          <p:nvPr/>
        </p:nvSpPr>
        <p:spPr>
          <a:xfrm>
            <a:off x="373097" y="764704"/>
            <a:ext cx="848313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Sans"/>
              </a:rPr>
              <a:t>In this work the germination of eight weed species</a:t>
            </a:r>
            <a:endParaRPr lang="it-IT" sz="2400" dirty="0"/>
          </a:p>
        </p:txBody>
      </p:sp>
      <p:sp>
        <p:nvSpPr>
          <p:cNvPr id="12" name="Rettangolo 11"/>
          <p:cNvSpPr/>
          <p:nvPr/>
        </p:nvSpPr>
        <p:spPr>
          <a:xfrm>
            <a:off x="791580" y="3428331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err="1">
                <a:latin typeface="OpenSans"/>
              </a:rPr>
              <a:t>w</a:t>
            </a:r>
            <a:r>
              <a:rPr lang="it-IT" sz="2400" dirty="0" err="1" smtClean="0">
                <a:latin typeface="OpenSans"/>
              </a:rPr>
              <a:t>as</a:t>
            </a:r>
            <a:r>
              <a:rPr lang="it-IT" sz="2400" dirty="0" smtClean="0">
                <a:latin typeface="OpenSans"/>
              </a:rPr>
              <a:t> </a:t>
            </a:r>
            <a:r>
              <a:rPr lang="en-US" sz="2400" dirty="0">
                <a:latin typeface="OpenSans"/>
              </a:rPr>
              <a:t>examined under the residues of two crop species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14423" y="4725144"/>
            <a:ext cx="273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OpenSans"/>
              </a:rPr>
              <a:t>Maize (</a:t>
            </a:r>
            <a:r>
              <a:rPr lang="en-US" sz="2400" i="1" dirty="0" err="1">
                <a:latin typeface="OpenSans-Italic"/>
              </a:rPr>
              <a:t>Zea</a:t>
            </a:r>
            <a:r>
              <a:rPr lang="en-US" sz="2400" i="1" dirty="0">
                <a:latin typeface="OpenSans-Italic"/>
              </a:rPr>
              <a:t> mays</a:t>
            </a:r>
            <a:r>
              <a:rPr lang="en-US" sz="2400" dirty="0">
                <a:latin typeface="OpenSans"/>
              </a:rPr>
              <a:t>) </a:t>
            </a:r>
            <a:endParaRPr lang="it-IT" sz="24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652120" y="4725143"/>
            <a:ext cx="2931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OpenSans"/>
              </a:rPr>
              <a:t>Wheat (</a:t>
            </a:r>
            <a:r>
              <a:rPr lang="en-US" sz="2400" i="1" dirty="0" err="1">
                <a:latin typeface="OpenSans-Italic"/>
              </a:rPr>
              <a:t>Triticum</a:t>
            </a:r>
            <a:r>
              <a:rPr lang="en-US" sz="2400" i="1" dirty="0">
                <a:latin typeface="OpenSans-Italic"/>
              </a:rPr>
              <a:t> sp.</a:t>
            </a:r>
            <a:r>
              <a:rPr lang="en-US" sz="2400" dirty="0">
                <a:latin typeface="OpenSans"/>
              </a:rPr>
              <a:t>)</a:t>
            </a:r>
            <a:endParaRPr lang="it-IT" sz="2400" dirty="0"/>
          </a:p>
        </p:txBody>
      </p:sp>
      <p:grpSp>
        <p:nvGrpSpPr>
          <p:cNvPr id="13" name="Gruppo 12"/>
          <p:cNvGrpSpPr/>
          <p:nvPr/>
        </p:nvGrpSpPr>
        <p:grpSpPr>
          <a:xfrm>
            <a:off x="6665" y="1484783"/>
            <a:ext cx="9216000" cy="1972283"/>
            <a:chOff x="6665" y="1484783"/>
            <a:chExt cx="9216000" cy="1972283"/>
          </a:xfrm>
        </p:grpSpPr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5" y="1484783"/>
              <a:ext cx="9216000" cy="1972283"/>
            </a:xfrm>
            <a:prstGeom prst="rect">
              <a:avLst/>
            </a:prstGeom>
          </p:spPr>
        </p:pic>
        <p:pic>
          <p:nvPicPr>
            <p:cNvPr id="39953" name="Picture 17" descr="C:\Users\neboj\Desktop\Podaci\Dott\Tesi\Tesi Marta\Immagine1.pn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885"/>
            <a:stretch/>
          </p:blipFill>
          <p:spPr bwMode="auto">
            <a:xfrm>
              <a:off x="6665" y="2922277"/>
              <a:ext cx="9216000" cy="534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Immagine 17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865" y="6279378"/>
            <a:ext cx="781434" cy="5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5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CF849DFD-641A-45EF-BB76-4826D71CD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68" y="6291181"/>
            <a:ext cx="1123512" cy="504571"/>
          </a:xfrm>
          <a:prstGeom prst="rect">
            <a:avLst/>
          </a:prstGeom>
        </p:spPr>
      </p:pic>
      <p:cxnSp>
        <p:nvCxnSpPr>
          <p:cNvPr id="7" name="Connettore 1 12">
            <a:extLst>
              <a:ext uri="{FF2B5EF4-FFF2-40B4-BE49-F238E27FC236}">
                <a16:creationId xmlns:a16="http://schemas.microsoft.com/office/drawing/2014/main" xmlns="" id="{7B8D3FB2-23EB-49F1-B2B4-9AD7095E34F1}"/>
              </a:ext>
            </a:extLst>
          </p:cNvPr>
          <p:cNvCxnSpPr/>
          <p:nvPr/>
        </p:nvCxnSpPr>
        <p:spPr>
          <a:xfrm>
            <a:off x="315549" y="6260309"/>
            <a:ext cx="7380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xmlns="" id="{15DDC058-C758-44CF-A5CE-3B401D39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3848" y="6419340"/>
            <a:ext cx="2895600" cy="365125"/>
          </a:xfrm>
        </p:spPr>
        <p:txBody>
          <a:bodyPr/>
          <a:lstStyle/>
          <a:p>
            <a:r>
              <a:rPr lang="en-US" i="1" dirty="0"/>
              <a:t>European Geosciences Union,</a:t>
            </a:r>
          </a:p>
          <a:p>
            <a:r>
              <a:rPr lang="en-US" i="1" dirty="0"/>
              <a:t> 4-8 May 2020</a:t>
            </a:r>
          </a:p>
          <a:p>
            <a:endParaRPr lang="it-IT" i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B5E5064E-272B-4BFF-8639-446B7BDB39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875" y="6279607"/>
            <a:ext cx="1242724" cy="53324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B11E5EA1-1E33-4DE9-9893-C225EEC3AA11}"/>
              </a:ext>
            </a:extLst>
          </p:cNvPr>
          <p:cNvSpPr txBox="1">
            <a:spLocks/>
          </p:cNvSpPr>
          <p:nvPr/>
        </p:nvSpPr>
        <p:spPr>
          <a:xfrm>
            <a:off x="373097" y="25159"/>
            <a:ext cx="8483136" cy="639331"/>
          </a:xfrm>
          <a:prstGeom prst="rect">
            <a:avLst/>
          </a:prstGeom>
          <a:solidFill>
            <a:srgbClr val="A00010"/>
          </a:solidFill>
          <a:ln w="38100" cmpd="dbl">
            <a:solidFill>
              <a:srgbClr val="A00010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/>
              <a:t>Materials and Methods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xmlns="" id="{EA9052E6-5BF4-4C07-8B43-BD275767F7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169453"/>
              </p:ext>
            </p:extLst>
          </p:nvPr>
        </p:nvGraphicFramePr>
        <p:xfrm>
          <a:off x="7875264" y="5626114"/>
          <a:ext cx="1026222" cy="101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8" r:id="rId6" imgW="1457143" imgH="1448002" progId="PBrush">
                  <p:embed/>
                </p:oleObj>
              </mc:Choice>
              <mc:Fallback>
                <p:oleObj r:id="rId6" imgW="1457143" imgH="144800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264" y="5626114"/>
                        <a:ext cx="1026222" cy="10195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48"/>
          <a:stretch/>
        </p:blipFill>
        <p:spPr>
          <a:xfrm>
            <a:off x="35496" y="770505"/>
            <a:ext cx="9216000" cy="145262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07505" y="2564904"/>
            <a:ext cx="8928992" cy="461665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dirty="0">
                <a:solidFill>
                  <a:srgbClr val="C00000"/>
                </a:solidFill>
              </a:rPr>
              <a:t>200 seeds</a:t>
            </a:r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666" y="3573018"/>
            <a:ext cx="273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OpenSans"/>
              </a:rPr>
              <a:t>Maize (</a:t>
            </a:r>
            <a:r>
              <a:rPr lang="en-US" sz="2400" i="1" dirty="0" err="1">
                <a:latin typeface="OpenSans-Italic"/>
              </a:rPr>
              <a:t>Zea</a:t>
            </a:r>
            <a:r>
              <a:rPr lang="en-US" sz="2400" i="1" dirty="0">
                <a:latin typeface="OpenSans-Italic"/>
              </a:rPr>
              <a:t> mays</a:t>
            </a:r>
            <a:r>
              <a:rPr lang="en-US" sz="2400" dirty="0">
                <a:latin typeface="OpenSans"/>
              </a:rPr>
              <a:t>) </a:t>
            </a:r>
            <a:endParaRPr lang="it-IT" sz="24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212173" y="3573017"/>
            <a:ext cx="2931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OpenSans"/>
              </a:rPr>
              <a:t>Wheat (</a:t>
            </a:r>
            <a:r>
              <a:rPr lang="en-US" sz="2400" i="1" dirty="0" err="1">
                <a:latin typeface="OpenSans-Italic"/>
              </a:rPr>
              <a:t>Triticum</a:t>
            </a:r>
            <a:r>
              <a:rPr lang="en-US" sz="2400" i="1" dirty="0">
                <a:latin typeface="OpenSans-Italic"/>
              </a:rPr>
              <a:t> sp.</a:t>
            </a:r>
            <a:r>
              <a:rPr lang="en-US" sz="2400" dirty="0">
                <a:latin typeface="OpenSans"/>
              </a:rPr>
              <a:t>)</a:t>
            </a:r>
            <a:endParaRPr lang="it-IT" sz="2400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467544" y="2223131"/>
            <a:ext cx="0" cy="3417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1664875" y="2223131"/>
            <a:ext cx="0" cy="3417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2907599" y="2223131"/>
            <a:ext cx="0" cy="3417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4067944" y="2223131"/>
            <a:ext cx="0" cy="3417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5220072" y="2223131"/>
            <a:ext cx="0" cy="3417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6212172" y="2223131"/>
            <a:ext cx="0" cy="3417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7452320" y="2223131"/>
            <a:ext cx="0" cy="3417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>
            <a:off x="8460432" y="2223131"/>
            <a:ext cx="0" cy="3417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Connettore 2 30"/>
          <p:cNvCxnSpPr>
            <a:stCxn id="15" idx="3"/>
            <a:endCxn id="34" idx="1"/>
          </p:cNvCxnSpPr>
          <p:nvPr/>
        </p:nvCxnSpPr>
        <p:spPr>
          <a:xfrm flipV="1">
            <a:off x="2740107" y="3803849"/>
            <a:ext cx="1002019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Connettore 2 32"/>
          <p:cNvCxnSpPr>
            <a:stCxn id="16" idx="1"/>
            <a:endCxn id="34" idx="3"/>
          </p:cNvCxnSpPr>
          <p:nvPr/>
        </p:nvCxnSpPr>
        <p:spPr>
          <a:xfrm flipH="1" flipV="1">
            <a:off x="5401876" y="3803849"/>
            <a:ext cx="81029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3742126" y="3573016"/>
            <a:ext cx="165975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/>
              <a:t>3 quantities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4401923" y="4293097"/>
            <a:ext cx="340158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sr-Latn-RS" sz="2400" dirty="0"/>
              <a:t>1</a:t>
            </a:r>
            <a:endParaRPr lang="it-IT" sz="2400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846012" y="4396541"/>
            <a:ext cx="572593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sr-Latn-RS" sz="2400" dirty="0"/>
              <a:t>0</a:t>
            </a:r>
            <a:r>
              <a:rPr lang="en-US" sz="2400" dirty="0"/>
              <a:t>.</a:t>
            </a:r>
            <a:r>
              <a:rPr lang="sr-Latn-RS" sz="2400" dirty="0"/>
              <a:t>5</a:t>
            </a:r>
            <a:endParaRPr lang="it-IT" sz="2400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7725396" y="4396542"/>
            <a:ext cx="572593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sr-Latn-RS" sz="2400" dirty="0"/>
              <a:t>1</a:t>
            </a:r>
            <a:r>
              <a:rPr lang="en-US" sz="2400" dirty="0"/>
              <a:t>.</a:t>
            </a:r>
            <a:r>
              <a:rPr lang="sr-Latn-RS" sz="2400" dirty="0"/>
              <a:t>5</a:t>
            </a:r>
            <a:endParaRPr lang="it-IT" sz="2400" dirty="0"/>
          </a:p>
        </p:txBody>
      </p:sp>
      <p:cxnSp>
        <p:nvCxnSpPr>
          <p:cNvPr id="41" name="Connettore 2 40"/>
          <p:cNvCxnSpPr/>
          <p:nvPr/>
        </p:nvCxnSpPr>
        <p:spPr>
          <a:xfrm>
            <a:off x="4572001" y="3983290"/>
            <a:ext cx="1" cy="2584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1418605" y="5085182"/>
            <a:ext cx="6306791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/>
              <a:t>The </a:t>
            </a:r>
            <a:r>
              <a:rPr lang="en-GB" sz="2400" dirty="0" smtClean="0"/>
              <a:t>quantity (in kg) </a:t>
            </a:r>
            <a:r>
              <a:rPr lang="en-GB" sz="2400" dirty="0"/>
              <a:t>of residues measured in </a:t>
            </a:r>
            <a:r>
              <a:rPr lang="en-GB" sz="2400" dirty="0" smtClean="0"/>
              <a:t>1 m</a:t>
            </a:r>
            <a:r>
              <a:rPr lang="en-GB" sz="2400" baseline="30000" dirty="0" smtClean="0"/>
              <a:t>2</a:t>
            </a:r>
            <a:endParaRPr lang="en-GB" sz="2400" baseline="30000" dirty="0"/>
          </a:p>
        </p:txBody>
      </p:sp>
      <p:cxnSp>
        <p:nvCxnSpPr>
          <p:cNvPr id="46" name="Connettore 2 45"/>
          <p:cNvCxnSpPr>
            <a:stCxn id="37" idx="2"/>
            <a:endCxn id="44" idx="0"/>
          </p:cNvCxnSpPr>
          <p:nvPr/>
        </p:nvCxnSpPr>
        <p:spPr>
          <a:xfrm flipH="1">
            <a:off x="4572001" y="4754762"/>
            <a:ext cx="1" cy="330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Connettore 2 47"/>
          <p:cNvCxnSpPr>
            <a:stCxn id="44" idx="1"/>
            <a:endCxn id="38" idx="2"/>
          </p:cNvCxnSpPr>
          <p:nvPr/>
        </p:nvCxnSpPr>
        <p:spPr>
          <a:xfrm flipH="1" flipV="1">
            <a:off x="1132309" y="4858206"/>
            <a:ext cx="286296" cy="4578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Connettore 2 49"/>
          <p:cNvCxnSpPr>
            <a:stCxn id="44" idx="3"/>
            <a:endCxn id="39" idx="2"/>
          </p:cNvCxnSpPr>
          <p:nvPr/>
        </p:nvCxnSpPr>
        <p:spPr>
          <a:xfrm flipV="1">
            <a:off x="7725396" y="4858207"/>
            <a:ext cx="286297" cy="4578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0" name="Per 59"/>
          <p:cNvSpPr/>
          <p:nvPr/>
        </p:nvSpPr>
        <p:spPr>
          <a:xfrm>
            <a:off x="4235089" y="3019625"/>
            <a:ext cx="468000" cy="4680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Croce 60"/>
          <p:cNvSpPr/>
          <p:nvPr/>
        </p:nvSpPr>
        <p:spPr>
          <a:xfrm>
            <a:off x="2195736" y="5759349"/>
            <a:ext cx="468000" cy="468000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CasellaDiTesto 61"/>
          <p:cNvSpPr txBox="1"/>
          <p:nvPr/>
        </p:nvSpPr>
        <p:spPr>
          <a:xfrm>
            <a:off x="2740107" y="5759349"/>
            <a:ext cx="3425938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sr-Latn-RS" sz="2400" dirty="0" smtClean="0"/>
              <a:t>0</a:t>
            </a:r>
            <a:r>
              <a:rPr lang="it-IT" sz="2400" dirty="0" smtClean="0"/>
              <a:t> </a:t>
            </a:r>
            <a:r>
              <a:rPr lang="sr-Latn-RS" sz="2400" dirty="0" smtClean="0"/>
              <a:t>control </a:t>
            </a:r>
            <a:r>
              <a:rPr lang="sr-Latn-RS" sz="2400" dirty="0"/>
              <a:t>with no residues</a:t>
            </a:r>
            <a:endParaRPr lang="it-IT" sz="2400" dirty="0"/>
          </a:p>
        </p:txBody>
      </p:sp>
      <p:pic>
        <p:nvPicPr>
          <p:cNvPr id="35" name="Immagine 34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865" y="6279378"/>
            <a:ext cx="781434" cy="5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CF849DFD-641A-45EF-BB76-4826D71CD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68" y="6291181"/>
            <a:ext cx="1123512" cy="504571"/>
          </a:xfrm>
          <a:prstGeom prst="rect">
            <a:avLst/>
          </a:prstGeom>
        </p:spPr>
      </p:pic>
      <p:cxnSp>
        <p:nvCxnSpPr>
          <p:cNvPr id="7" name="Connettore 1 12">
            <a:extLst>
              <a:ext uri="{FF2B5EF4-FFF2-40B4-BE49-F238E27FC236}">
                <a16:creationId xmlns:a16="http://schemas.microsoft.com/office/drawing/2014/main" xmlns="" id="{7B8D3FB2-23EB-49F1-B2B4-9AD7095E34F1}"/>
              </a:ext>
            </a:extLst>
          </p:cNvPr>
          <p:cNvCxnSpPr/>
          <p:nvPr/>
        </p:nvCxnSpPr>
        <p:spPr>
          <a:xfrm>
            <a:off x="315549" y="6260309"/>
            <a:ext cx="7380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xmlns="" id="{15DDC058-C758-44CF-A5CE-3B401D39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3848" y="6419340"/>
            <a:ext cx="2895600" cy="365125"/>
          </a:xfrm>
        </p:spPr>
        <p:txBody>
          <a:bodyPr/>
          <a:lstStyle/>
          <a:p>
            <a:r>
              <a:rPr lang="en-US" i="1" dirty="0"/>
              <a:t>European Geosciences Union,</a:t>
            </a:r>
          </a:p>
          <a:p>
            <a:r>
              <a:rPr lang="en-US" i="1" dirty="0"/>
              <a:t> 4-8 May 2020</a:t>
            </a:r>
          </a:p>
          <a:p>
            <a:endParaRPr lang="it-IT" i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B5E5064E-272B-4BFF-8639-446B7BDB39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875" y="6279607"/>
            <a:ext cx="1242724" cy="53324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B11E5EA1-1E33-4DE9-9893-C225EEC3AA11}"/>
              </a:ext>
            </a:extLst>
          </p:cNvPr>
          <p:cNvSpPr txBox="1">
            <a:spLocks/>
          </p:cNvSpPr>
          <p:nvPr/>
        </p:nvSpPr>
        <p:spPr>
          <a:xfrm>
            <a:off x="373097" y="25159"/>
            <a:ext cx="8483136" cy="639331"/>
          </a:xfrm>
          <a:prstGeom prst="rect">
            <a:avLst/>
          </a:prstGeom>
          <a:solidFill>
            <a:srgbClr val="A00010"/>
          </a:solidFill>
          <a:ln w="38100" cmpd="dbl">
            <a:solidFill>
              <a:srgbClr val="A00010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/>
              <a:t>Materials and Methods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xmlns="" id="{EA9052E6-5BF4-4C07-8B43-BD275767F7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591740"/>
              </p:ext>
            </p:extLst>
          </p:nvPr>
        </p:nvGraphicFramePr>
        <p:xfrm>
          <a:off x="7875264" y="5626114"/>
          <a:ext cx="1026222" cy="101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6" r:id="rId6" imgW="1457143" imgH="1448002" progId="PBrush">
                  <p:embed/>
                </p:oleObj>
              </mc:Choice>
              <mc:Fallback>
                <p:oleObj r:id="rId6" imgW="1457143" imgH="144800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264" y="5626114"/>
                        <a:ext cx="1026222" cy="10195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tangolo 3"/>
          <p:cNvSpPr/>
          <p:nvPr/>
        </p:nvSpPr>
        <p:spPr>
          <a:xfrm>
            <a:off x="4005548" y="1765265"/>
            <a:ext cx="5102955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latin typeface="OpenSans"/>
              </a:rPr>
              <a:t>The </a:t>
            </a:r>
            <a:r>
              <a:rPr lang="en-US" sz="2000" dirty="0">
                <a:latin typeface="OpenSans"/>
              </a:rPr>
              <a:t>experiment was conducted at the experimental farm of the University of </a:t>
            </a:r>
            <a:r>
              <a:rPr lang="en-US" sz="2000" dirty="0" err="1">
                <a:latin typeface="OpenSans"/>
              </a:rPr>
              <a:t>Padova</a:t>
            </a:r>
            <a:r>
              <a:rPr lang="en-US" sz="2000" dirty="0">
                <a:latin typeface="OpenSans"/>
              </a:rPr>
              <a:t> in </a:t>
            </a:r>
            <a:r>
              <a:rPr lang="en-US" sz="2000" dirty="0" err="1">
                <a:latin typeface="OpenSans"/>
              </a:rPr>
              <a:t>Legnaro</a:t>
            </a:r>
            <a:r>
              <a:rPr lang="en-US" sz="2000" dirty="0">
                <a:latin typeface="OpenSans"/>
              </a:rPr>
              <a:t> (PD</a:t>
            </a:r>
            <a:r>
              <a:rPr lang="en-US" sz="2000" dirty="0" smtClean="0">
                <a:latin typeface="OpenSans"/>
              </a:rPr>
              <a:t>) </a:t>
            </a:r>
            <a:endParaRPr lang="it-IT" sz="2000" dirty="0"/>
          </a:p>
        </p:txBody>
      </p:sp>
      <p:grpSp>
        <p:nvGrpSpPr>
          <p:cNvPr id="149" name="Gruppo 148"/>
          <p:cNvGrpSpPr/>
          <p:nvPr/>
        </p:nvGrpSpPr>
        <p:grpSpPr>
          <a:xfrm>
            <a:off x="1301477" y="1936444"/>
            <a:ext cx="288000" cy="1152000"/>
            <a:chOff x="4139952" y="2438896"/>
            <a:chExt cx="216000" cy="864000"/>
          </a:xfrm>
        </p:grpSpPr>
        <p:grpSp>
          <p:nvGrpSpPr>
            <p:cNvPr id="42" name="Gruppo 41"/>
            <p:cNvGrpSpPr/>
            <p:nvPr/>
          </p:nvGrpSpPr>
          <p:grpSpPr>
            <a:xfrm>
              <a:off x="4139952" y="2438896"/>
              <a:ext cx="108000" cy="864000"/>
              <a:chOff x="5652120" y="2492896"/>
              <a:chExt cx="108000" cy="864000"/>
            </a:xfrm>
          </p:grpSpPr>
          <p:sp>
            <p:nvSpPr>
              <p:cNvPr id="30" name="Rettangolo 29"/>
              <p:cNvSpPr/>
              <p:nvPr/>
            </p:nvSpPr>
            <p:spPr>
              <a:xfrm>
                <a:off x="5652120" y="3032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" name="Rettangolo 12"/>
              <p:cNvSpPr/>
              <p:nvPr/>
            </p:nvSpPr>
            <p:spPr>
              <a:xfrm>
                <a:off x="5652120" y="2492896"/>
                <a:ext cx="108000" cy="108000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Rettangolo 25"/>
              <p:cNvSpPr/>
              <p:nvPr/>
            </p:nvSpPr>
            <p:spPr>
              <a:xfrm>
                <a:off x="5652120" y="2600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7" name="Rettangolo 26"/>
              <p:cNvSpPr/>
              <p:nvPr/>
            </p:nvSpPr>
            <p:spPr>
              <a:xfrm>
                <a:off x="5652120" y="2708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8" name="Rettangolo 27"/>
              <p:cNvSpPr/>
              <p:nvPr/>
            </p:nvSpPr>
            <p:spPr>
              <a:xfrm>
                <a:off x="5652120" y="2816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9" name="Rettangolo 28"/>
              <p:cNvSpPr/>
              <p:nvPr/>
            </p:nvSpPr>
            <p:spPr>
              <a:xfrm>
                <a:off x="5652120" y="2924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1" name="Rettangolo 30"/>
              <p:cNvSpPr/>
              <p:nvPr/>
            </p:nvSpPr>
            <p:spPr>
              <a:xfrm>
                <a:off x="5652120" y="3140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2" name="Rettangolo 31"/>
              <p:cNvSpPr/>
              <p:nvPr/>
            </p:nvSpPr>
            <p:spPr>
              <a:xfrm>
                <a:off x="5652120" y="3248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3" name="Gruppo 42"/>
            <p:cNvGrpSpPr/>
            <p:nvPr/>
          </p:nvGrpSpPr>
          <p:grpSpPr>
            <a:xfrm>
              <a:off x="4247952" y="2438896"/>
              <a:ext cx="108000" cy="864000"/>
              <a:chOff x="5652120" y="2492896"/>
              <a:chExt cx="108000" cy="864000"/>
            </a:xfrm>
          </p:grpSpPr>
          <p:sp>
            <p:nvSpPr>
              <p:cNvPr id="44" name="Rettangolo 43"/>
              <p:cNvSpPr/>
              <p:nvPr/>
            </p:nvSpPr>
            <p:spPr>
              <a:xfrm>
                <a:off x="5652120" y="3032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5" name="Rettangolo 44"/>
              <p:cNvSpPr/>
              <p:nvPr/>
            </p:nvSpPr>
            <p:spPr>
              <a:xfrm>
                <a:off x="5652120" y="2492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6" name="Rettangolo 45"/>
              <p:cNvSpPr/>
              <p:nvPr/>
            </p:nvSpPr>
            <p:spPr>
              <a:xfrm>
                <a:off x="5652120" y="2600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7" name="Rettangolo 46"/>
              <p:cNvSpPr/>
              <p:nvPr/>
            </p:nvSpPr>
            <p:spPr>
              <a:xfrm>
                <a:off x="5652120" y="2708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8" name="Rettangolo 47"/>
              <p:cNvSpPr/>
              <p:nvPr/>
            </p:nvSpPr>
            <p:spPr>
              <a:xfrm>
                <a:off x="5652120" y="2816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9" name="Rettangolo 48"/>
              <p:cNvSpPr/>
              <p:nvPr/>
            </p:nvSpPr>
            <p:spPr>
              <a:xfrm>
                <a:off x="5652120" y="2924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0" name="Rettangolo 49"/>
              <p:cNvSpPr/>
              <p:nvPr/>
            </p:nvSpPr>
            <p:spPr>
              <a:xfrm>
                <a:off x="5652120" y="3140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1" name="Rettangolo 50"/>
              <p:cNvSpPr/>
              <p:nvPr/>
            </p:nvSpPr>
            <p:spPr>
              <a:xfrm>
                <a:off x="5652120" y="3248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53" name="Gruppo 52"/>
          <p:cNvGrpSpPr/>
          <p:nvPr/>
        </p:nvGrpSpPr>
        <p:grpSpPr>
          <a:xfrm>
            <a:off x="1301477" y="3287578"/>
            <a:ext cx="288000" cy="1152000"/>
            <a:chOff x="5652120" y="2492896"/>
            <a:chExt cx="216000" cy="864000"/>
          </a:xfrm>
        </p:grpSpPr>
        <p:grpSp>
          <p:nvGrpSpPr>
            <p:cNvPr id="54" name="Gruppo 53"/>
            <p:cNvGrpSpPr/>
            <p:nvPr/>
          </p:nvGrpSpPr>
          <p:grpSpPr>
            <a:xfrm>
              <a:off x="5652120" y="2492896"/>
              <a:ext cx="108000" cy="864000"/>
              <a:chOff x="5652120" y="2492896"/>
              <a:chExt cx="108000" cy="864000"/>
            </a:xfrm>
          </p:grpSpPr>
          <p:sp>
            <p:nvSpPr>
              <p:cNvPr id="64" name="Rettangolo 63"/>
              <p:cNvSpPr/>
              <p:nvPr/>
            </p:nvSpPr>
            <p:spPr>
              <a:xfrm>
                <a:off x="5652120" y="3032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5" name="Rettangolo 64"/>
              <p:cNvSpPr/>
              <p:nvPr/>
            </p:nvSpPr>
            <p:spPr>
              <a:xfrm>
                <a:off x="5652120" y="2492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6" name="Rettangolo 65"/>
              <p:cNvSpPr/>
              <p:nvPr/>
            </p:nvSpPr>
            <p:spPr>
              <a:xfrm>
                <a:off x="5652120" y="2600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7" name="Rettangolo 66"/>
              <p:cNvSpPr/>
              <p:nvPr/>
            </p:nvSpPr>
            <p:spPr>
              <a:xfrm>
                <a:off x="5652120" y="2708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8" name="Rettangolo 67"/>
              <p:cNvSpPr/>
              <p:nvPr/>
            </p:nvSpPr>
            <p:spPr>
              <a:xfrm>
                <a:off x="5652120" y="2816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9" name="Rettangolo 68"/>
              <p:cNvSpPr/>
              <p:nvPr/>
            </p:nvSpPr>
            <p:spPr>
              <a:xfrm>
                <a:off x="5652120" y="2924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0" name="Rettangolo 69"/>
              <p:cNvSpPr/>
              <p:nvPr/>
            </p:nvSpPr>
            <p:spPr>
              <a:xfrm>
                <a:off x="5652120" y="3140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1" name="Rettangolo 70"/>
              <p:cNvSpPr/>
              <p:nvPr/>
            </p:nvSpPr>
            <p:spPr>
              <a:xfrm>
                <a:off x="5652120" y="3248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55" name="Gruppo 54"/>
            <p:cNvGrpSpPr/>
            <p:nvPr/>
          </p:nvGrpSpPr>
          <p:grpSpPr>
            <a:xfrm>
              <a:off x="5760120" y="2492896"/>
              <a:ext cx="108000" cy="864000"/>
              <a:chOff x="5652120" y="2492896"/>
              <a:chExt cx="108000" cy="864000"/>
            </a:xfrm>
          </p:grpSpPr>
          <p:sp>
            <p:nvSpPr>
              <p:cNvPr id="56" name="Rettangolo 55"/>
              <p:cNvSpPr/>
              <p:nvPr/>
            </p:nvSpPr>
            <p:spPr>
              <a:xfrm>
                <a:off x="5652120" y="3032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7" name="Rettangolo 56"/>
              <p:cNvSpPr/>
              <p:nvPr/>
            </p:nvSpPr>
            <p:spPr>
              <a:xfrm>
                <a:off x="5652120" y="2492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8" name="Rettangolo 57"/>
              <p:cNvSpPr/>
              <p:nvPr/>
            </p:nvSpPr>
            <p:spPr>
              <a:xfrm>
                <a:off x="5652120" y="2600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9" name="Rettangolo 58"/>
              <p:cNvSpPr/>
              <p:nvPr/>
            </p:nvSpPr>
            <p:spPr>
              <a:xfrm>
                <a:off x="5652120" y="2708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0" name="Rettangolo 59"/>
              <p:cNvSpPr/>
              <p:nvPr/>
            </p:nvSpPr>
            <p:spPr>
              <a:xfrm>
                <a:off x="5652120" y="2816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1" name="Rettangolo 60"/>
              <p:cNvSpPr/>
              <p:nvPr/>
            </p:nvSpPr>
            <p:spPr>
              <a:xfrm>
                <a:off x="5652120" y="2924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2" name="Rettangolo 61"/>
              <p:cNvSpPr/>
              <p:nvPr/>
            </p:nvSpPr>
            <p:spPr>
              <a:xfrm>
                <a:off x="5652120" y="3140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3" name="Rettangolo 62"/>
              <p:cNvSpPr/>
              <p:nvPr/>
            </p:nvSpPr>
            <p:spPr>
              <a:xfrm>
                <a:off x="5652120" y="3248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72" name="Gruppo 71"/>
          <p:cNvGrpSpPr/>
          <p:nvPr/>
        </p:nvGrpSpPr>
        <p:grpSpPr>
          <a:xfrm>
            <a:off x="1301477" y="4614510"/>
            <a:ext cx="288000" cy="1152000"/>
            <a:chOff x="5652120" y="2492896"/>
            <a:chExt cx="216000" cy="864000"/>
          </a:xfrm>
        </p:grpSpPr>
        <p:grpSp>
          <p:nvGrpSpPr>
            <p:cNvPr id="73" name="Gruppo 72"/>
            <p:cNvGrpSpPr/>
            <p:nvPr/>
          </p:nvGrpSpPr>
          <p:grpSpPr>
            <a:xfrm>
              <a:off x="5652120" y="2492896"/>
              <a:ext cx="108000" cy="864000"/>
              <a:chOff x="5652120" y="2492896"/>
              <a:chExt cx="108000" cy="864000"/>
            </a:xfrm>
          </p:grpSpPr>
          <p:sp>
            <p:nvSpPr>
              <p:cNvPr id="83" name="Rettangolo 82"/>
              <p:cNvSpPr/>
              <p:nvPr/>
            </p:nvSpPr>
            <p:spPr>
              <a:xfrm>
                <a:off x="5652120" y="3032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4" name="Rettangolo 83"/>
              <p:cNvSpPr/>
              <p:nvPr/>
            </p:nvSpPr>
            <p:spPr>
              <a:xfrm>
                <a:off x="5652120" y="2492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5" name="Rettangolo 84"/>
              <p:cNvSpPr/>
              <p:nvPr/>
            </p:nvSpPr>
            <p:spPr>
              <a:xfrm>
                <a:off x="5652120" y="2600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6" name="Rettangolo 85"/>
              <p:cNvSpPr/>
              <p:nvPr/>
            </p:nvSpPr>
            <p:spPr>
              <a:xfrm>
                <a:off x="5652120" y="2708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7" name="Rettangolo 86"/>
              <p:cNvSpPr/>
              <p:nvPr/>
            </p:nvSpPr>
            <p:spPr>
              <a:xfrm>
                <a:off x="5652120" y="2816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8" name="Rettangolo 87"/>
              <p:cNvSpPr/>
              <p:nvPr/>
            </p:nvSpPr>
            <p:spPr>
              <a:xfrm>
                <a:off x="5652120" y="2924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9" name="Rettangolo 88"/>
              <p:cNvSpPr/>
              <p:nvPr/>
            </p:nvSpPr>
            <p:spPr>
              <a:xfrm>
                <a:off x="5652120" y="3140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0" name="Rettangolo 89"/>
              <p:cNvSpPr/>
              <p:nvPr/>
            </p:nvSpPr>
            <p:spPr>
              <a:xfrm>
                <a:off x="5652120" y="3248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74" name="Gruppo 73"/>
            <p:cNvGrpSpPr/>
            <p:nvPr/>
          </p:nvGrpSpPr>
          <p:grpSpPr>
            <a:xfrm>
              <a:off x="5760120" y="2492896"/>
              <a:ext cx="108000" cy="864000"/>
              <a:chOff x="5652120" y="2492896"/>
              <a:chExt cx="108000" cy="864000"/>
            </a:xfrm>
          </p:grpSpPr>
          <p:sp>
            <p:nvSpPr>
              <p:cNvPr id="75" name="Rettangolo 74"/>
              <p:cNvSpPr/>
              <p:nvPr/>
            </p:nvSpPr>
            <p:spPr>
              <a:xfrm>
                <a:off x="5652120" y="3032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6" name="Rettangolo 75"/>
              <p:cNvSpPr/>
              <p:nvPr/>
            </p:nvSpPr>
            <p:spPr>
              <a:xfrm>
                <a:off x="5652120" y="2492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7" name="Rettangolo 76"/>
              <p:cNvSpPr/>
              <p:nvPr/>
            </p:nvSpPr>
            <p:spPr>
              <a:xfrm>
                <a:off x="5652120" y="2600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8" name="Rettangolo 77"/>
              <p:cNvSpPr/>
              <p:nvPr/>
            </p:nvSpPr>
            <p:spPr>
              <a:xfrm>
                <a:off x="5652120" y="2708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9" name="Rettangolo 78"/>
              <p:cNvSpPr/>
              <p:nvPr/>
            </p:nvSpPr>
            <p:spPr>
              <a:xfrm>
                <a:off x="5652120" y="2816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0" name="Rettangolo 79"/>
              <p:cNvSpPr/>
              <p:nvPr/>
            </p:nvSpPr>
            <p:spPr>
              <a:xfrm>
                <a:off x="5652120" y="2924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1" name="Rettangolo 80"/>
              <p:cNvSpPr/>
              <p:nvPr/>
            </p:nvSpPr>
            <p:spPr>
              <a:xfrm>
                <a:off x="5652120" y="3140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2" name="Rettangolo 81"/>
              <p:cNvSpPr/>
              <p:nvPr/>
            </p:nvSpPr>
            <p:spPr>
              <a:xfrm>
                <a:off x="5652120" y="3248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150" name="Gruppo 149"/>
          <p:cNvGrpSpPr/>
          <p:nvPr/>
        </p:nvGrpSpPr>
        <p:grpSpPr>
          <a:xfrm>
            <a:off x="2016237" y="1936444"/>
            <a:ext cx="432000" cy="1152000"/>
            <a:chOff x="4598617" y="2438896"/>
            <a:chExt cx="324000" cy="864000"/>
          </a:xfrm>
        </p:grpSpPr>
        <p:grpSp>
          <p:nvGrpSpPr>
            <p:cNvPr id="121" name="Gruppo 120"/>
            <p:cNvGrpSpPr/>
            <p:nvPr/>
          </p:nvGrpSpPr>
          <p:grpSpPr>
            <a:xfrm>
              <a:off x="4598617" y="2438896"/>
              <a:ext cx="216000" cy="864000"/>
              <a:chOff x="4139952" y="2438896"/>
              <a:chExt cx="216000" cy="864000"/>
            </a:xfrm>
          </p:grpSpPr>
          <p:grpSp>
            <p:nvGrpSpPr>
              <p:cNvPr id="122" name="Gruppo 121"/>
              <p:cNvGrpSpPr/>
              <p:nvPr/>
            </p:nvGrpSpPr>
            <p:grpSpPr>
              <a:xfrm>
                <a:off x="4139952" y="2438896"/>
                <a:ext cx="108000" cy="864000"/>
                <a:chOff x="5652120" y="2492896"/>
                <a:chExt cx="108000" cy="864000"/>
              </a:xfrm>
            </p:grpSpPr>
            <p:sp>
              <p:nvSpPr>
                <p:cNvPr id="132" name="Rettangolo 131"/>
                <p:cNvSpPr/>
                <p:nvPr/>
              </p:nvSpPr>
              <p:spPr>
                <a:xfrm>
                  <a:off x="5652120" y="3032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3" name="Rettangolo 132"/>
                <p:cNvSpPr/>
                <p:nvPr/>
              </p:nvSpPr>
              <p:spPr>
                <a:xfrm>
                  <a:off x="5652120" y="2492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4" name="Rettangolo 133"/>
                <p:cNvSpPr/>
                <p:nvPr/>
              </p:nvSpPr>
              <p:spPr>
                <a:xfrm>
                  <a:off x="5652120" y="2600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5" name="Rettangolo 134"/>
                <p:cNvSpPr/>
                <p:nvPr/>
              </p:nvSpPr>
              <p:spPr>
                <a:xfrm>
                  <a:off x="5652120" y="2708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6" name="Rettangolo 135"/>
                <p:cNvSpPr/>
                <p:nvPr/>
              </p:nvSpPr>
              <p:spPr>
                <a:xfrm>
                  <a:off x="5652120" y="2816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7" name="Rettangolo 136"/>
                <p:cNvSpPr/>
                <p:nvPr/>
              </p:nvSpPr>
              <p:spPr>
                <a:xfrm>
                  <a:off x="5652120" y="2924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8" name="Rettangolo 137"/>
                <p:cNvSpPr/>
                <p:nvPr/>
              </p:nvSpPr>
              <p:spPr>
                <a:xfrm>
                  <a:off x="5652120" y="3140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9" name="Rettangolo 138"/>
                <p:cNvSpPr/>
                <p:nvPr/>
              </p:nvSpPr>
              <p:spPr>
                <a:xfrm>
                  <a:off x="5652120" y="3248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23" name="Gruppo 122"/>
              <p:cNvGrpSpPr/>
              <p:nvPr/>
            </p:nvGrpSpPr>
            <p:grpSpPr>
              <a:xfrm>
                <a:off x="4247952" y="2438896"/>
                <a:ext cx="108000" cy="864000"/>
                <a:chOff x="5652120" y="2492896"/>
                <a:chExt cx="108000" cy="864000"/>
              </a:xfrm>
            </p:grpSpPr>
            <p:sp>
              <p:nvSpPr>
                <p:cNvPr id="124" name="Rettangolo 123"/>
                <p:cNvSpPr/>
                <p:nvPr/>
              </p:nvSpPr>
              <p:spPr>
                <a:xfrm>
                  <a:off x="5652120" y="3032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5" name="Rettangolo 124"/>
                <p:cNvSpPr/>
                <p:nvPr/>
              </p:nvSpPr>
              <p:spPr>
                <a:xfrm>
                  <a:off x="5652120" y="2492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6" name="Rettangolo 125"/>
                <p:cNvSpPr/>
                <p:nvPr/>
              </p:nvSpPr>
              <p:spPr>
                <a:xfrm>
                  <a:off x="5652120" y="2600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7" name="Rettangolo 126"/>
                <p:cNvSpPr/>
                <p:nvPr/>
              </p:nvSpPr>
              <p:spPr>
                <a:xfrm>
                  <a:off x="5652120" y="2708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8" name="Rettangolo 127"/>
                <p:cNvSpPr/>
                <p:nvPr/>
              </p:nvSpPr>
              <p:spPr>
                <a:xfrm>
                  <a:off x="5652120" y="2816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9" name="Rettangolo 128"/>
                <p:cNvSpPr/>
                <p:nvPr/>
              </p:nvSpPr>
              <p:spPr>
                <a:xfrm>
                  <a:off x="5652120" y="2924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0" name="Rettangolo 129"/>
                <p:cNvSpPr/>
                <p:nvPr/>
              </p:nvSpPr>
              <p:spPr>
                <a:xfrm>
                  <a:off x="5652120" y="3140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1" name="Rettangolo 130"/>
                <p:cNvSpPr/>
                <p:nvPr/>
              </p:nvSpPr>
              <p:spPr>
                <a:xfrm>
                  <a:off x="5652120" y="3248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grpSp>
          <p:nvGrpSpPr>
            <p:cNvPr id="140" name="Gruppo 139"/>
            <p:cNvGrpSpPr/>
            <p:nvPr/>
          </p:nvGrpSpPr>
          <p:grpSpPr>
            <a:xfrm>
              <a:off x="4814617" y="2438896"/>
              <a:ext cx="108000" cy="864000"/>
              <a:chOff x="5652120" y="2492896"/>
              <a:chExt cx="108000" cy="864000"/>
            </a:xfrm>
          </p:grpSpPr>
          <p:sp>
            <p:nvSpPr>
              <p:cNvPr id="141" name="Rettangolo 140"/>
              <p:cNvSpPr/>
              <p:nvPr/>
            </p:nvSpPr>
            <p:spPr>
              <a:xfrm>
                <a:off x="5652120" y="3032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2" name="Rettangolo 141"/>
              <p:cNvSpPr/>
              <p:nvPr/>
            </p:nvSpPr>
            <p:spPr>
              <a:xfrm>
                <a:off x="5652120" y="2492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3" name="Rettangolo 142"/>
              <p:cNvSpPr/>
              <p:nvPr/>
            </p:nvSpPr>
            <p:spPr>
              <a:xfrm>
                <a:off x="5652120" y="2600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4" name="Rettangolo 143"/>
              <p:cNvSpPr/>
              <p:nvPr/>
            </p:nvSpPr>
            <p:spPr>
              <a:xfrm>
                <a:off x="5652120" y="2708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5" name="Rettangolo 144"/>
              <p:cNvSpPr/>
              <p:nvPr/>
            </p:nvSpPr>
            <p:spPr>
              <a:xfrm>
                <a:off x="5652120" y="2816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6" name="Rettangolo 145"/>
              <p:cNvSpPr/>
              <p:nvPr/>
            </p:nvSpPr>
            <p:spPr>
              <a:xfrm>
                <a:off x="5652120" y="2924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7" name="Rettangolo 146"/>
              <p:cNvSpPr/>
              <p:nvPr/>
            </p:nvSpPr>
            <p:spPr>
              <a:xfrm>
                <a:off x="5652120" y="3140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8" name="Rettangolo 147"/>
              <p:cNvSpPr/>
              <p:nvPr/>
            </p:nvSpPr>
            <p:spPr>
              <a:xfrm>
                <a:off x="5652120" y="3248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151" name="Gruppo 150"/>
          <p:cNvGrpSpPr/>
          <p:nvPr/>
        </p:nvGrpSpPr>
        <p:grpSpPr>
          <a:xfrm>
            <a:off x="2016237" y="3287578"/>
            <a:ext cx="432000" cy="1152000"/>
            <a:chOff x="4598617" y="2438896"/>
            <a:chExt cx="324000" cy="864000"/>
          </a:xfrm>
        </p:grpSpPr>
        <p:grpSp>
          <p:nvGrpSpPr>
            <p:cNvPr id="152" name="Gruppo 151"/>
            <p:cNvGrpSpPr/>
            <p:nvPr/>
          </p:nvGrpSpPr>
          <p:grpSpPr>
            <a:xfrm>
              <a:off x="4598617" y="2438896"/>
              <a:ext cx="216000" cy="864000"/>
              <a:chOff x="4139952" y="2438896"/>
              <a:chExt cx="216000" cy="864000"/>
            </a:xfrm>
          </p:grpSpPr>
          <p:grpSp>
            <p:nvGrpSpPr>
              <p:cNvPr id="162" name="Gruppo 161"/>
              <p:cNvGrpSpPr/>
              <p:nvPr/>
            </p:nvGrpSpPr>
            <p:grpSpPr>
              <a:xfrm>
                <a:off x="4139952" y="2438896"/>
                <a:ext cx="108000" cy="864000"/>
                <a:chOff x="5652120" y="2492896"/>
                <a:chExt cx="108000" cy="864000"/>
              </a:xfrm>
            </p:grpSpPr>
            <p:sp>
              <p:nvSpPr>
                <p:cNvPr id="172" name="Rettangolo 171"/>
                <p:cNvSpPr/>
                <p:nvPr/>
              </p:nvSpPr>
              <p:spPr>
                <a:xfrm>
                  <a:off x="5652120" y="3032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3" name="Rettangolo 172"/>
                <p:cNvSpPr/>
                <p:nvPr/>
              </p:nvSpPr>
              <p:spPr>
                <a:xfrm>
                  <a:off x="5652120" y="2492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4" name="Rettangolo 173"/>
                <p:cNvSpPr/>
                <p:nvPr/>
              </p:nvSpPr>
              <p:spPr>
                <a:xfrm>
                  <a:off x="5652120" y="2600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5" name="Rettangolo 174"/>
                <p:cNvSpPr/>
                <p:nvPr/>
              </p:nvSpPr>
              <p:spPr>
                <a:xfrm>
                  <a:off x="5652120" y="2708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6" name="Rettangolo 175"/>
                <p:cNvSpPr/>
                <p:nvPr/>
              </p:nvSpPr>
              <p:spPr>
                <a:xfrm>
                  <a:off x="5652120" y="2816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7" name="Rettangolo 176"/>
                <p:cNvSpPr/>
                <p:nvPr/>
              </p:nvSpPr>
              <p:spPr>
                <a:xfrm>
                  <a:off x="5652120" y="2924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8" name="Rettangolo 177"/>
                <p:cNvSpPr/>
                <p:nvPr/>
              </p:nvSpPr>
              <p:spPr>
                <a:xfrm>
                  <a:off x="5652120" y="3140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9" name="Rettangolo 178"/>
                <p:cNvSpPr/>
                <p:nvPr/>
              </p:nvSpPr>
              <p:spPr>
                <a:xfrm>
                  <a:off x="5652120" y="3248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63" name="Gruppo 162"/>
              <p:cNvGrpSpPr/>
              <p:nvPr/>
            </p:nvGrpSpPr>
            <p:grpSpPr>
              <a:xfrm>
                <a:off x="4247952" y="2438896"/>
                <a:ext cx="108000" cy="864000"/>
                <a:chOff x="5652120" y="2492896"/>
                <a:chExt cx="108000" cy="864000"/>
              </a:xfrm>
            </p:grpSpPr>
            <p:sp>
              <p:nvSpPr>
                <p:cNvPr id="164" name="Rettangolo 163"/>
                <p:cNvSpPr/>
                <p:nvPr/>
              </p:nvSpPr>
              <p:spPr>
                <a:xfrm>
                  <a:off x="5652120" y="3032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5" name="Rettangolo 164"/>
                <p:cNvSpPr/>
                <p:nvPr/>
              </p:nvSpPr>
              <p:spPr>
                <a:xfrm>
                  <a:off x="5652120" y="2492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6" name="Rettangolo 165"/>
                <p:cNvSpPr/>
                <p:nvPr/>
              </p:nvSpPr>
              <p:spPr>
                <a:xfrm>
                  <a:off x="5652120" y="2600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7" name="Rettangolo 166"/>
                <p:cNvSpPr/>
                <p:nvPr/>
              </p:nvSpPr>
              <p:spPr>
                <a:xfrm>
                  <a:off x="5652120" y="2708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8" name="Rettangolo 167"/>
                <p:cNvSpPr/>
                <p:nvPr/>
              </p:nvSpPr>
              <p:spPr>
                <a:xfrm>
                  <a:off x="5652120" y="2816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9" name="Rettangolo 168"/>
                <p:cNvSpPr/>
                <p:nvPr/>
              </p:nvSpPr>
              <p:spPr>
                <a:xfrm>
                  <a:off x="5652120" y="2924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0" name="Rettangolo 169"/>
                <p:cNvSpPr/>
                <p:nvPr/>
              </p:nvSpPr>
              <p:spPr>
                <a:xfrm>
                  <a:off x="5652120" y="3140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1" name="Rettangolo 170"/>
                <p:cNvSpPr/>
                <p:nvPr/>
              </p:nvSpPr>
              <p:spPr>
                <a:xfrm>
                  <a:off x="5652120" y="3248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grpSp>
          <p:nvGrpSpPr>
            <p:cNvPr id="153" name="Gruppo 152"/>
            <p:cNvGrpSpPr/>
            <p:nvPr/>
          </p:nvGrpSpPr>
          <p:grpSpPr>
            <a:xfrm>
              <a:off x="4814617" y="2438896"/>
              <a:ext cx="108000" cy="864000"/>
              <a:chOff x="5652120" y="2492896"/>
              <a:chExt cx="108000" cy="864000"/>
            </a:xfrm>
          </p:grpSpPr>
          <p:sp>
            <p:nvSpPr>
              <p:cNvPr id="154" name="Rettangolo 153"/>
              <p:cNvSpPr/>
              <p:nvPr/>
            </p:nvSpPr>
            <p:spPr>
              <a:xfrm>
                <a:off x="5652120" y="3032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5" name="Rettangolo 154"/>
              <p:cNvSpPr/>
              <p:nvPr/>
            </p:nvSpPr>
            <p:spPr>
              <a:xfrm>
                <a:off x="5652120" y="2492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6" name="Rettangolo 155"/>
              <p:cNvSpPr/>
              <p:nvPr/>
            </p:nvSpPr>
            <p:spPr>
              <a:xfrm>
                <a:off x="5652120" y="2600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7" name="Rettangolo 156"/>
              <p:cNvSpPr/>
              <p:nvPr/>
            </p:nvSpPr>
            <p:spPr>
              <a:xfrm>
                <a:off x="5652120" y="2708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8" name="Rettangolo 157"/>
              <p:cNvSpPr/>
              <p:nvPr/>
            </p:nvSpPr>
            <p:spPr>
              <a:xfrm>
                <a:off x="5652120" y="2816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9" name="Rettangolo 158"/>
              <p:cNvSpPr/>
              <p:nvPr/>
            </p:nvSpPr>
            <p:spPr>
              <a:xfrm>
                <a:off x="5652120" y="2924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0" name="Rettangolo 159"/>
              <p:cNvSpPr/>
              <p:nvPr/>
            </p:nvSpPr>
            <p:spPr>
              <a:xfrm>
                <a:off x="5652120" y="3140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1" name="Rettangolo 160"/>
              <p:cNvSpPr/>
              <p:nvPr/>
            </p:nvSpPr>
            <p:spPr>
              <a:xfrm>
                <a:off x="5652120" y="3248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180" name="Gruppo 179"/>
          <p:cNvGrpSpPr/>
          <p:nvPr/>
        </p:nvGrpSpPr>
        <p:grpSpPr>
          <a:xfrm>
            <a:off x="2016237" y="4621672"/>
            <a:ext cx="432000" cy="1152000"/>
            <a:chOff x="4598617" y="2438896"/>
            <a:chExt cx="324000" cy="864000"/>
          </a:xfrm>
        </p:grpSpPr>
        <p:grpSp>
          <p:nvGrpSpPr>
            <p:cNvPr id="181" name="Gruppo 180"/>
            <p:cNvGrpSpPr/>
            <p:nvPr/>
          </p:nvGrpSpPr>
          <p:grpSpPr>
            <a:xfrm>
              <a:off x="4598617" y="2438896"/>
              <a:ext cx="216000" cy="864000"/>
              <a:chOff x="4139952" y="2438896"/>
              <a:chExt cx="216000" cy="864000"/>
            </a:xfrm>
          </p:grpSpPr>
          <p:grpSp>
            <p:nvGrpSpPr>
              <p:cNvPr id="191" name="Gruppo 190"/>
              <p:cNvGrpSpPr/>
              <p:nvPr/>
            </p:nvGrpSpPr>
            <p:grpSpPr>
              <a:xfrm>
                <a:off x="4139952" y="2438896"/>
                <a:ext cx="108000" cy="864000"/>
                <a:chOff x="5652120" y="2492896"/>
                <a:chExt cx="108000" cy="864000"/>
              </a:xfrm>
            </p:grpSpPr>
            <p:sp>
              <p:nvSpPr>
                <p:cNvPr id="201" name="Rettangolo 200"/>
                <p:cNvSpPr/>
                <p:nvPr/>
              </p:nvSpPr>
              <p:spPr>
                <a:xfrm>
                  <a:off x="5652120" y="3032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2" name="Rettangolo 201"/>
                <p:cNvSpPr/>
                <p:nvPr/>
              </p:nvSpPr>
              <p:spPr>
                <a:xfrm>
                  <a:off x="5652120" y="2492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3" name="Rettangolo 202"/>
                <p:cNvSpPr/>
                <p:nvPr/>
              </p:nvSpPr>
              <p:spPr>
                <a:xfrm>
                  <a:off x="5652120" y="2600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4" name="Rettangolo 203"/>
                <p:cNvSpPr/>
                <p:nvPr/>
              </p:nvSpPr>
              <p:spPr>
                <a:xfrm>
                  <a:off x="5652120" y="2708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5" name="Rettangolo 204"/>
                <p:cNvSpPr/>
                <p:nvPr/>
              </p:nvSpPr>
              <p:spPr>
                <a:xfrm>
                  <a:off x="5652120" y="2816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6" name="Rettangolo 205"/>
                <p:cNvSpPr/>
                <p:nvPr/>
              </p:nvSpPr>
              <p:spPr>
                <a:xfrm>
                  <a:off x="5652120" y="2924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7" name="Rettangolo 206"/>
                <p:cNvSpPr/>
                <p:nvPr/>
              </p:nvSpPr>
              <p:spPr>
                <a:xfrm>
                  <a:off x="5652120" y="3140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8" name="Rettangolo 207"/>
                <p:cNvSpPr/>
                <p:nvPr/>
              </p:nvSpPr>
              <p:spPr>
                <a:xfrm>
                  <a:off x="5652120" y="3248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92" name="Gruppo 191"/>
              <p:cNvGrpSpPr/>
              <p:nvPr/>
            </p:nvGrpSpPr>
            <p:grpSpPr>
              <a:xfrm>
                <a:off x="4247952" y="2438896"/>
                <a:ext cx="108000" cy="864000"/>
                <a:chOff x="5652120" y="2492896"/>
                <a:chExt cx="108000" cy="864000"/>
              </a:xfrm>
            </p:grpSpPr>
            <p:sp>
              <p:nvSpPr>
                <p:cNvPr id="193" name="Rettangolo 192"/>
                <p:cNvSpPr/>
                <p:nvPr/>
              </p:nvSpPr>
              <p:spPr>
                <a:xfrm>
                  <a:off x="5652120" y="3032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4" name="Rettangolo 193"/>
                <p:cNvSpPr/>
                <p:nvPr/>
              </p:nvSpPr>
              <p:spPr>
                <a:xfrm>
                  <a:off x="5652120" y="2492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5" name="Rettangolo 194"/>
                <p:cNvSpPr/>
                <p:nvPr/>
              </p:nvSpPr>
              <p:spPr>
                <a:xfrm>
                  <a:off x="5652120" y="2600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6" name="Rettangolo 195"/>
                <p:cNvSpPr/>
                <p:nvPr/>
              </p:nvSpPr>
              <p:spPr>
                <a:xfrm>
                  <a:off x="5652120" y="2708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7" name="Rettangolo 196"/>
                <p:cNvSpPr/>
                <p:nvPr/>
              </p:nvSpPr>
              <p:spPr>
                <a:xfrm>
                  <a:off x="5652120" y="2816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8" name="Rettangolo 197"/>
                <p:cNvSpPr/>
                <p:nvPr/>
              </p:nvSpPr>
              <p:spPr>
                <a:xfrm>
                  <a:off x="5652120" y="2924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9" name="Rettangolo 198"/>
                <p:cNvSpPr/>
                <p:nvPr/>
              </p:nvSpPr>
              <p:spPr>
                <a:xfrm>
                  <a:off x="5652120" y="3140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0" name="Rettangolo 199"/>
                <p:cNvSpPr/>
                <p:nvPr/>
              </p:nvSpPr>
              <p:spPr>
                <a:xfrm>
                  <a:off x="5652120" y="3248896"/>
                  <a:ext cx="108000" cy="1080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grpSp>
          <p:nvGrpSpPr>
            <p:cNvPr id="182" name="Gruppo 181"/>
            <p:cNvGrpSpPr/>
            <p:nvPr/>
          </p:nvGrpSpPr>
          <p:grpSpPr>
            <a:xfrm>
              <a:off x="4814617" y="2438896"/>
              <a:ext cx="108000" cy="864000"/>
              <a:chOff x="5652120" y="2492896"/>
              <a:chExt cx="108000" cy="864000"/>
            </a:xfrm>
          </p:grpSpPr>
          <p:sp>
            <p:nvSpPr>
              <p:cNvPr id="183" name="Rettangolo 182"/>
              <p:cNvSpPr/>
              <p:nvPr/>
            </p:nvSpPr>
            <p:spPr>
              <a:xfrm>
                <a:off x="5652120" y="3032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4" name="Rettangolo 183"/>
              <p:cNvSpPr/>
              <p:nvPr/>
            </p:nvSpPr>
            <p:spPr>
              <a:xfrm>
                <a:off x="5652120" y="2492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5" name="Rettangolo 184"/>
              <p:cNvSpPr/>
              <p:nvPr/>
            </p:nvSpPr>
            <p:spPr>
              <a:xfrm>
                <a:off x="5652120" y="2600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6" name="Rettangolo 185"/>
              <p:cNvSpPr/>
              <p:nvPr/>
            </p:nvSpPr>
            <p:spPr>
              <a:xfrm>
                <a:off x="5652120" y="2708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7" name="Rettangolo 186"/>
              <p:cNvSpPr/>
              <p:nvPr/>
            </p:nvSpPr>
            <p:spPr>
              <a:xfrm>
                <a:off x="5652120" y="2816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8" name="Rettangolo 187"/>
              <p:cNvSpPr/>
              <p:nvPr/>
            </p:nvSpPr>
            <p:spPr>
              <a:xfrm>
                <a:off x="5652120" y="2924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9" name="Rettangolo 188"/>
              <p:cNvSpPr/>
              <p:nvPr/>
            </p:nvSpPr>
            <p:spPr>
              <a:xfrm>
                <a:off x="5652120" y="3140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0" name="Rettangolo 189"/>
              <p:cNvSpPr/>
              <p:nvPr/>
            </p:nvSpPr>
            <p:spPr>
              <a:xfrm>
                <a:off x="5652120" y="3248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209" name="Gruppo 208"/>
          <p:cNvGrpSpPr/>
          <p:nvPr/>
        </p:nvGrpSpPr>
        <p:grpSpPr>
          <a:xfrm>
            <a:off x="2846296" y="4621672"/>
            <a:ext cx="288000" cy="1152000"/>
            <a:chOff x="5652120" y="2492896"/>
            <a:chExt cx="216000" cy="864000"/>
          </a:xfrm>
        </p:grpSpPr>
        <p:grpSp>
          <p:nvGrpSpPr>
            <p:cNvPr id="210" name="Gruppo 209"/>
            <p:cNvGrpSpPr/>
            <p:nvPr/>
          </p:nvGrpSpPr>
          <p:grpSpPr>
            <a:xfrm>
              <a:off x="5652120" y="2492896"/>
              <a:ext cx="108000" cy="864000"/>
              <a:chOff x="5652120" y="2492896"/>
              <a:chExt cx="108000" cy="864000"/>
            </a:xfrm>
          </p:grpSpPr>
          <p:sp>
            <p:nvSpPr>
              <p:cNvPr id="220" name="Rettangolo 219"/>
              <p:cNvSpPr/>
              <p:nvPr/>
            </p:nvSpPr>
            <p:spPr>
              <a:xfrm>
                <a:off x="5652120" y="3032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1" name="Rettangolo 220"/>
              <p:cNvSpPr/>
              <p:nvPr/>
            </p:nvSpPr>
            <p:spPr>
              <a:xfrm>
                <a:off x="5652120" y="2492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2" name="Rettangolo 221"/>
              <p:cNvSpPr/>
              <p:nvPr/>
            </p:nvSpPr>
            <p:spPr>
              <a:xfrm>
                <a:off x="5652120" y="2600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3" name="Rettangolo 222"/>
              <p:cNvSpPr/>
              <p:nvPr/>
            </p:nvSpPr>
            <p:spPr>
              <a:xfrm>
                <a:off x="5652120" y="2708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4" name="Rettangolo 223"/>
              <p:cNvSpPr/>
              <p:nvPr/>
            </p:nvSpPr>
            <p:spPr>
              <a:xfrm>
                <a:off x="5652120" y="2816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5" name="Rettangolo 224"/>
              <p:cNvSpPr/>
              <p:nvPr/>
            </p:nvSpPr>
            <p:spPr>
              <a:xfrm>
                <a:off x="5652120" y="2924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6" name="Rettangolo 225"/>
              <p:cNvSpPr/>
              <p:nvPr/>
            </p:nvSpPr>
            <p:spPr>
              <a:xfrm>
                <a:off x="5652120" y="3140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7" name="Rettangolo 226"/>
              <p:cNvSpPr/>
              <p:nvPr/>
            </p:nvSpPr>
            <p:spPr>
              <a:xfrm>
                <a:off x="5652120" y="3248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211" name="Gruppo 210"/>
            <p:cNvGrpSpPr/>
            <p:nvPr/>
          </p:nvGrpSpPr>
          <p:grpSpPr>
            <a:xfrm>
              <a:off x="5760120" y="2492896"/>
              <a:ext cx="108000" cy="864000"/>
              <a:chOff x="5652120" y="2492896"/>
              <a:chExt cx="108000" cy="864000"/>
            </a:xfrm>
          </p:grpSpPr>
          <p:sp>
            <p:nvSpPr>
              <p:cNvPr id="212" name="Rettangolo 211"/>
              <p:cNvSpPr/>
              <p:nvPr/>
            </p:nvSpPr>
            <p:spPr>
              <a:xfrm>
                <a:off x="5652120" y="3032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3" name="Rettangolo 212"/>
              <p:cNvSpPr/>
              <p:nvPr/>
            </p:nvSpPr>
            <p:spPr>
              <a:xfrm>
                <a:off x="5652120" y="2492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4" name="Rettangolo 213"/>
              <p:cNvSpPr/>
              <p:nvPr/>
            </p:nvSpPr>
            <p:spPr>
              <a:xfrm>
                <a:off x="5652120" y="2600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5" name="Rettangolo 214"/>
              <p:cNvSpPr/>
              <p:nvPr/>
            </p:nvSpPr>
            <p:spPr>
              <a:xfrm>
                <a:off x="5652120" y="2708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6" name="Rettangolo 215"/>
              <p:cNvSpPr/>
              <p:nvPr/>
            </p:nvSpPr>
            <p:spPr>
              <a:xfrm>
                <a:off x="5652120" y="2816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7" name="Rettangolo 216"/>
              <p:cNvSpPr/>
              <p:nvPr/>
            </p:nvSpPr>
            <p:spPr>
              <a:xfrm>
                <a:off x="5652120" y="2924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8" name="Rettangolo 217"/>
              <p:cNvSpPr/>
              <p:nvPr/>
            </p:nvSpPr>
            <p:spPr>
              <a:xfrm>
                <a:off x="5652120" y="3140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9" name="Rettangolo 218"/>
              <p:cNvSpPr/>
              <p:nvPr/>
            </p:nvSpPr>
            <p:spPr>
              <a:xfrm>
                <a:off x="5652120" y="3248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228" name="Gruppo 227"/>
          <p:cNvGrpSpPr/>
          <p:nvPr/>
        </p:nvGrpSpPr>
        <p:grpSpPr>
          <a:xfrm>
            <a:off x="2846296" y="3287578"/>
            <a:ext cx="288000" cy="1152000"/>
            <a:chOff x="5652120" y="2492896"/>
            <a:chExt cx="216000" cy="864000"/>
          </a:xfrm>
        </p:grpSpPr>
        <p:grpSp>
          <p:nvGrpSpPr>
            <p:cNvPr id="229" name="Gruppo 228"/>
            <p:cNvGrpSpPr/>
            <p:nvPr/>
          </p:nvGrpSpPr>
          <p:grpSpPr>
            <a:xfrm>
              <a:off x="5652120" y="2492896"/>
              <a:ext cx="108000" cy="864000"/>
              <a:chOff x="5652120" y="2492896"/>
              <a:chExt cx="108000" cy="864000"/>
            </a:xfrm>
          </p:grpSpPr>
          <p:sp>
            <p:nvSpPr>
              <p:cNvPr id="239" name="Rettangolo 238"/>
              <p:cNvSpPr/>
              <p:nvPr/>
            </p:nvSpPr>
            <p:spPr>
              <a:xfrm>
                <a:off x="5652120" y="3032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0" name="Rettangolo 239"/>
              <p:cNvSpPr/>
              <p:nvPr/>
            </p:nvSpPr>
            <p:spPr>
              <a:xfrm>
                <a:off x="5652120" y="2492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1" name="Rettangolo 240"/>
              <p:cNvSpPr/>
              <p:nvPr/>
            </p:nvSpPr>
            <p:spPr>
              <a:xfrm>
                <a:off x="5652120" y="2600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2" name="Rettangolo 241"/>
              <p:cNvSpPr/>
              <p:nvPr/>
            </p:nvSpPr>
            <p:spPr>
              <a:xfrm>
                <a:off x="5652120" y="2708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3" name="Rettangolo 242"/>
              <p:cNvSpPr/>
              <p:nvPr/>
            </p:nvSpPr>
            <p:spPr>
              <a:xfrm>
                <a:off x="5652120" y="2816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4" name="Rettangolo 243"/>
              <p:cNvSpPr/>
              <p:nvPr/>
            </p:nvSpPr>
            <p:spPr>
              <a:xfrm>
                <a:off x="5652120" y="2924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5" name="Rettangolo 244"/>
              <p:cNvSpPr/>
              <p:nvPr/>
            </p:nvSpPr>
            <p:spPr>
              <a:xfrm>
                <a:off x="5652120" y="3140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6" name="Rettangolo 245"/>
              <p:cNvSpPr/>
              <p:nvPr/>
            </p:nvSpPr>
            <p:spPr>
              <a:xfrm>
                <a:off x="5652120" y="3248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230" name="Gruppo 229"/>
            <p:cNvGrpSpPr/>
            <p:nvPr/>
          </p:nvGrpSpPr>
          <p:grpSpPr>
            <a:xfrm>
              <a:off x="5760120" y="2492896"/>
              <a:ext cx="108000" cy="864000"/>
              <a:chOff x="5652120" y="2492896"/>
              <a:chExt cx="108000" cy="864000"/>
            </a:xfrm>
          </p:grpSpPr>
          <p:sp>
            <p:nvSpPr>
              <p:cNvPr id="231" name="Rettangolo 230"/>
              <p:cNvSpPr/>
              <p:nvPr/>
            </p:nvSpPr>
            <p:spPr>
              <a:xfrm>
                <a:off x="5652120" y="3032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2" name="Rettangolo 231"/>
              <p:cNvSpPr/>
              <p:nvPr/>
            </p:nvSpPr>
            <p:spPr>
              <a:xfrm>
                <a:off x="5652120" y="2492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3" name="Rettangolo 232"/>
              <p:cNvSpPr/>
              <p:nvPr/>
            </p:nvSpPr>
            <p:spPr>
              <a:xfrm>
                <a:off x="5652120" y="2600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4" name="Rettangolo 233"/>
              <p:cNvSpPr/>
              <p:nvPr/>
            </p:nvSpPr>
            <p:spPr>
              <a:xfrm>
                <a:off x="5652120" y="2708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5" name="Rettangolo 234"/>
              <p:cNvSpPr/>
              <p:nvPr/>
            </p:nvSpPr>
            <p:spPr>
              <a:xfrm>
                <a:off x="5652120" y="2816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6" name="Rettangolo 235"/>
              <p:cNvSpPr/>
              <p:nvPr/>
            </p:nvSpPr>
            <p:spPr>
              <a:xfrm>
                <a:off x="5652120" y="2924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7" name="Rettangolo 236"/>
              <p:cNvSpPr/>
              <p:nvPr/>
            </p:nvSpPr>
            <p:spPr>
              <a:xfrm>
                <a:off x="5652120" y="3140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8" name="Rettangolo 237"/>
              <p:cNvSpPr/>
              <p:nvPr/>
            </p:nvSpPr>
            <p:spPr>
              <a:xfrm>
                <a:off x="5652120" y="3248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247" name="Gruppo 246"/>
          <p:cNvGrpSpPr/>
          <p:nvPr/>
        </p:nvGrpSpPr>
        <p:grpSpPr>
          <a:xfrm>
            <a:off x="2846296" y="1936444"/>
            <a:ext cx="288000" cy="1152000"/>
            <a:chOff x="5652120" y="2492896"/>
            <a:chExt cx="216000" cy="864000"/>
          </a:xfrm>
        </p:grpSpPr>
        <p:grpSp>
          <p:nvGrpSpPr>
            <p:cNvPr id="248" name="Gruppo 247"/>
            <p:cNvGrpSpPr/>
            <p:nvPr/>
          </p:nvGrpSpPr>
          <p:grpSpPr>
            <a:xfrm>
              <a:off x="5652120" y="2492896"/>
              <a:ext cx="108000" cy="864000"/>
              <a:chOff x="5652120" y="2492896"/>
              <a:chExt cx="108000" cy="864000"/>
            </a:xfrm>
          </p:grpSpPr>
          <p:sp>
            <p:nvSpPr>
              <p:cNvPr id="258" name="Rettangolo 257"/>
              <p:cNvSpPr/>
              <p:nvPr/>
            </p:nvSpPr>
            <p:spPr>
              <a:xfrm>
                <a:off x="5652120" y="3032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59" name="Rettangolo 258"/>
              <p:cNvSpPr/>
              <p:nvPr/>
            </p:nvSpPr>
            <p:spPr>
              <a:xfrm>
                <a:off x="5652120" y="2492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0" name="Rettangolo 259"/>
              <p:cNvSpPr/>
              <p:nvPr/>
            </p:nvSpPr>
            <p:spPr>
              <a:xfrm>
                <a:off x="5652120" y="2600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1" name="Rettangolo 260"/>
              <p:cNvSpPr/>
              <p:nvPr/>
            </p:nvSpPr>
            <p:spPr>
              <a:xfrm>
                <a:off x="5652120" y="2708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2" name="Rettangolo 261"/>
              <p:cNvSpPr/>
              <p:nvPr/>
            </p:nvSpPr>
            <p:spPr>
              <a:xfrm>
                <a:off x="5652120" y="2816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3" name="Rettangolo 262"/>
              <p:cNvSpPr/>
              <p:nvPr/>
            </p:nvSpPr>
            <p:spPr>
              <a:xfrm>
                <a:off x="5652120" y="2924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4" name="Rettangolo 263"/>
              <p:cNvSpPr/>
              <p:nvPr/>
            </p:nvSpPr>
            <p:spPr>
              <a:xfrm>
                <a:off x="5652120" y="3140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5" name="Rettangolo 264"/>
              <p:cNvSpPr/>
              <p:nvPr/>
            </p:nvSpPr>
            <p:spPr>
              <a:xfrm>
                <a:off x="5652120" y="3248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249" name="Gruppo 248"/>
            <p:cNvGrpSpPr/>
            <p:nvPr/>
          </p:nvGrpSpPr>
          <p:grpSpPr>
            <a:xfrm>
              <a:off x="5760120" y="2492896"/>
              <a:ext cx="108000" cy="864000"/>
              <a:chOff x="5652120" y="2492896"/>
              <a:chExt cx="108000" cy="864000"/>
            </a:xfrm>
          </p:grpSpPr>
          <p:sp>
            <p:nvSpPr>
              <p:cNvPr id="250" name="Rettangolo 249"/>
              <p:cNvSpPr/>
              <p:nvPr/>
            </p:nvSpPr>
            <p:spPr>
              <a:xfrm>
                <a:off x="5652120" y="3032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51" name="Rettangolo 250"/>
              <p:cNvSpPr/>
              <p:nvPr/>
            </p:nvSpPr>
            <p:spPr>
              <a:xfrm>
                <a:off x="5652120" y="2492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52" name="Rettangolo 251"/>
              <p:cNvSpPr/>
              <p:nvPr/>
            </p:nvSpPr>
            <p:spPr>
              <a:xfrm>
                <a:off x="5652120" y="2600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53" name="Rettangolo 252"/>
              <p:cNvSpPr/>
              <p:nvPr/>
            </p:nvSpPr>
            <p:spPr>
              <a:xfrm>
                <a:off x="5652120" y="2708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54" name="Rettangolo 253"/>
              <p:cNvSpPr/>
              <p:nvPr/>
            </p:nvSpPr>
            <p:spPr>
              <a:xfrm>
                <a:off x="5652120" y="2816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55" name="Rettangolo 254"/>
              <p:cNvSpPr/>
              <p:nvPr/>
            </p:nvSpPr>
            <p:spPr>
              <a:xfrm>
                <a:off x="5652120" y="2924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56" name="Rettangolo 255"/>
              <p:cNvSpPr/>
              <p:nvPr/>
            </p:nvSpPr>
            <p:spPr>
              <a:xfrm>
                <a:off x="5652120" y="3140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57" name="Rettangolo 256"/>
              <p:cNvSpPr/>
              <p:nvPr/>
            </p:nvSpPr>
            <p:spPr>
              <a:xfrm>
                <a:off x="5652120" y="3248896"/>
                <a:ext cx="108000" cy="108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266" name="CasellaDiTesto 265"/>
          <p:cNvSpPr txBox="1"/>
          <p:nvPr/>
        </p:nvSpPr>
        <p:spPr>
          <a:xfrm>
            <a:off x="67981" y="1869944"/>
            <a:ext cx="790601" cy="276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200" dirty="0"/>
              <a:t>20x20 cm</a:t>
            </a:r>
          </a:p>
        </p:txBody>
      </p:sp>
      <p:cxnSp>
        <p:nvCxnSpPr>
          <p:cNvPr id="268" name="Connettore 2 267"/>
          <p:cNvCxnSpPr>
            <a:stCxn id="13" idx="1"/>
            <a:endCxn id="266" idx="3"/>
          </p:cNvCxnSpPr>
          <p:nvPr/>
        </p:nvCxnSpPr>
        <p:spPr>
          <a:xfrm flipH="1">
            <a:off x="858582" y="2008444"/>
            <a:ext cx="44289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8" name="Parentesi graffa chiusa 277"/>
          <p:cNvSpPr/>
          <p:nvPr/>
        </p:nvSpPr>
        <p:spPr>
          <a:xfrm>
            <a:off x="3134296" y="1936444"/>
            <a:ext cx="357584" cy="3837228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9" name="CasellaDiTesto 278"/>
          <p:cNvSpPr txBox="1"/>
          <p:nvPr/>
        </p:nvSpPr>
        <p:spPr>
          <a:xfrm>
            <a:off x="3570173" y="3719578"/>
            <a:ext cx="644728" cy="276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200" dirty="0"/>
              <a:t>520 cm</a:t>
            </a:r>
          </a:p>
        </p:txBody>
      </p:sp>
      <p:sp>
        <p:nvSpPr>
          <p:cNvPr id="284" name="Parentesi graffa aperta 283"/>
          <p:cNvSpPr/>
          <p:nvPr/>
        </p:nvSpPr>
        <p:spPr>
          <a:xfrm rot="5400000">
            <a:off x="2091872" y="894020"/>
            <a:ext cx="252027" cy="1832820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5" name="CasellaDiTesto 284"/>
          <p:cNvSpPr txBox="1"/>
          <p:nvPr/>
        </p:nvSpPr>
        <p:spPr>
          <a:xfrm>
            <a:off x="1909873" y="1356296"/>
            <a:ext cx="644728" cy="276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200" dirty="0"/>
              <a:t>200 cm</a:t>
            </a:r>
          </a:p>
        </p:txBody>
      </p:sp>
      <p:sp>
        <p:nvSpPr>
          <p:cNvPr id="294" name="CasellaDiTesto 293"/>
          <p:cNvSpPr txBox="1"/>
          <p:nvPr/>
        </p:nvSpPr>
        <p:spPr>
          <a:xfrm>
            <a:off x="438552" y="827420"/>
            <a:ext cx="35573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OpenSans"/>
              </a:rPr>
              <a:t>Scheme of the experimental plan</a:t>
            </a:r>
          </a:p>
        </p:txBody>
      </p:sp>
      <p:sp>
        <p:nvSpPr>
          <p:cNvPr id="295" name="Rettangolo 294"/>
          <p:cNvSpPr/>
          <p:nvPr/>
        </p:nvSpPr>
        <p:spPr>
          <a:xfrm>
            <a:off x="4284233" y="3140968"/>
            <a:ext cx="4572000" cy="1015663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OpenSans"/>
              </a:rPr>
              <a:t>8x2x3 factorial design with three</a:t>
            </a:r>
            <a:r>
              <a:rPr lang="sr-Latn-RS" sz="2000" dirty="0">
                <a:latin typeface="OpenSans"/>
              </a:rPr>
              <a:t> </a:t>
            </a:r>
            <a:r>
              <a:rPr lang="en-US" sz="2000" dirty="0">
                <a:latin typeface="OpenSans"/>
              </a:rPr>
              <a:t>blocks, plus three control repetitions</a:t>
            </a:r>
            <a:r>
              <a:rPr lang="sr-Latn-RS" sz="2000" dirty="0">
                <a:latin typeface="OpenSans"/>
              </a:rPr>
              <a:t> </a:t>
            </a:r>
            <a:r>
              <a:rPr lang="en-US" sz="2000" dirty="0">
                <a:latin typeface="OpenSans"/>
              </a:rPr>
              <a:t>was </a:t>
            </a:r>
            <a:r>
              <a:rPr lang="en-US" sz="2000" dirty="0" smtClean="0">
                <a:latin typeface="OpenSans"/>
              </a:rPr>
              <a:t>used</a:t>
            </a:r>
            <a:endParaRPr lang="it-IT" sz="2000" dirty="0"/>
          </a:p>
        </p:txBody>
      </p:sp>
      <p:sp>
        <p:nvSpPr>
          <p:cNvPr id="296" name="Rettangolo 295"/>
          <p:cNvSpPr/>
          <p:nvPr/>
        </p:nvSpPr>
        <p:spPr>
          <a:xfrm>
            <a:off x="4284233" y="4521314"/>
            <a:ext cx="4572000" cy="707886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it-IT" sz="2000" dirty="0" err="1">
                <a:latin typeface="OpenSans"/>
              </a:rPr>
              <a:t>Seeds</a:t>
            </a:r>
            <a:r>
              <a:rPr lang="it-IT" sz="2000" dirty="0">
                <a:latin typeface="OpenSans"/>
              </a:rPr>
              <a:t> of </a:t>
            </a:r>
            <a:r>
              <a:rPr lang="it-IT" sz="2000" dirty="0" err="1">
                <a:latin typeface="OpenSans"/>
              </a:rPr>
              <a:t>each</a:t>
            </a:r>
            <a:r>
              <a:rPr lang="it-IT" sz="2000" dirty="0">
                <a:latin typeface="OpenSans"/>
              </a:rPr>
              <a:t> </a:t>
            </a:r>
            <a:r>
              <a:rPr lang="it-IT" sz="2000" dirty="0" err="1">
                <a:latin typeface="OpenSans"/>
              </a:rPr>
              <a:t>weed</a:t>
            </a:r>
            <a:r>
              <a:rPr lang="sr-Latn-RS" sz="2000" dirty="0">
                <a:latin typeface="OpenSans"/>
              </a:rPr>
              <a:t> </a:t>
            </a:r>
            <a:r>
              <a:rPr lang="en-US" sz="2000" dirty="0">
                <a:latin typeface="OpenSans"/>
              </a:rPr>
              <a:t>species were sown in an area of </a:t>
            </a:r>
            <a:r>
              <a:rPr lang="en-US" sz="2000" dirty="0" smtClean="0">
                <a:latin typeface="OpenSans"/>
              </a:rPr>
              <a:t>20 x 20 cm</a:t>
            </a:r>
            <a:endParaRPr lang="it-IT" sz="2000" baseline="30000" dirty="0"/>
          </a:p>
        </p:txBody>
      </p:sp>
      <p:pic>
        <p:nvPicPr>
          <p:cNvPr id="267" name="Immagine 266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865" y="6279378"/>
            <a:ext cx="781434" cy="5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CF849DFD-641A-45EF-BB76-4826D71CD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68" y="6291181"/>
            <a:ext cx="1123512" cy="504571"/>
          </a:xfrm>
          <a:prstGeom prst="rect">
            <a:avLst/>
          </a:prstGeom>
        </p:spPr>
      </p:pic>
      <p:cxnSp>
        <p:nvCxnSpPr>
          <p:cNvPr id="7" name="Connettore 1 12">
            <a:extLst>
              <a:ext uri="{FF2B5EF4-FFF2-40B4-BE49-F238E27FC236}">
                <a16:creationId xmlns:a16="http://schemas.microsoft.com/office/drawing/2014/main" xmlns="" id="{7B8D3FB2-23EB-49F1-B2B4-9AD7095E34F1}"/>
              </a:ext>
            </a:extLst>
          </p:cNvPr>
          <p:cNvCxnSpPr/>
          <p:nvPr/>
        </p:nvCxnSpPr>
        <p:spPr>
          <a:xfrm>
            <a:off x="315549" y="6260309"/>
            <a:ext cx="7380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xmlns="" id="{15DDC058-C758-44CF-A5CE-3B401D39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3848" y="6419340"/>
            <a:ext cx="2895600" cy="365125"/>
          </a:xfrm>
        </p:spPr>
        <p:txBody>
          <a:bodyPr/>
          <a:lstStyle/>
          <a:p>
            <a:r>
              <a:rPr lang="en-US" i="1" dirty="0"/>
              <a:t>European Geosciences Union,</a:t>
            </a:r>
          </a:p>
          <a:p>
            <a:r>
              <a:rPr lang="en-US" i="1" dirty="0"/>
              <a:t> 4-8 May 2020</a:t>
            </a:r>
          </a:p>
          <a:p>
            <a:endParaRPr lang="it-IT" i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B5E5064E-272B-4BFF-8639-446B7BDB39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875" y="6279607"/>
            <a:ext cx="1242724" cy="53324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B11E5EA1-1E33-4DE9-9893-C225EEC3AA11}"/>
              </a:ext>
            </a:extLst>
          </p:cNvPr>
          <p:cNvSpPr txBox="1">
            <a:spLocks/>
          </p:cNvSpPr>
          <p:nvPr/>
        </p:nvSpPr>
        <p:spPr>
          <a:xfrm>
            <a:off x="323528" y="25159"/>
            <a:ext cx="8483136" cy="639331"/>
          </a:xfrm>
          <a:prstGeom prst="rect">
            <a:avLst/>
          </a:prstGeom>
          <a:solidFill>
            <a:srgbClr val="A00010"/>
          </a:solidFill>
          <a:ln w="38100" cmpd="dbl">
            <a:solidFill>
              <a:srgbClr val="A00010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/>
              <a:t>Materials and Methods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xmlns="" id="{EA9052E6-5BF4-4C07-8B43-BD275767F7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080772"/>
              </p:ext>
            </p:extLst>
          </p:nvPr>
        </p:nvGraphicFramePr>
        <p:xfrm>
          <a:off x="7875264" y="5626114"/>
          <a:ext cx="1026222" cy="101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7" r:id="rId6" imgW="1457143" imgH="1448002" progId="PBrush">
                  <p:embed/>
                </p:oleObj>
              </mc:Choice>
              <mc:Fallback>
                <p:oleObj r:id="rId6" imgW="1457143" imgH="144800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264" y="5626114"/>
                        <a:ext cx="1026222" cy="10195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1"/>
          <p:cNvSpPr/>
          <p:nvPr/>
        </p:nvSpPr>
        <p:spPr>
          <a:xfrm>
            <a:off x="347592" y="1043444"/>
            <a:ext cx="845416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OpenSans"/>
              </a:rPr>
              <a:t>Soil from the designated areas was </a:t>
            </a:r>
            <a:r>
              <a:rPr lang="en-US" dirty="0" smtClean="0">
                <a:latin typeface="OpenSans"/>
              </a:rPr>
              <a:t>removed, sterilized </a:t>
            </a:r>
            <a:r>
              <a:rPr lang="en-US" dirty="0">
                <a:latin typeface="OpenSans"/>
              </a:rPr>
              <a:t>at </a:t>
            </a:r>
            <a:r>
              <a:rPr lang="en-US" dirty="0" smtClean="0">
                <a:latin typeface="OpenSans"/>
              </a:rPr>
              <a:t>105°C and restored to the field. </a:t>
            </a:r>
            <a:endParaRPr lang="it-IT" dirty="0"/>
          </a:p>
        </p:txBody>
      </p:sp>
      <p:grpSp>
        <p:nvGrpSpPr>
          <p:cNvPr id="267" name="Gruppo 266"/>
          <p:cNvGrpSpPr>
            <a:grpSpLocks noChangeAspect="1"/>
          </p:cNvGrpSpPr>
          <p:nvPr/>
        </p:nvGrpSpPr>
        <p:grpSpPr>
          <a:xfrm>
            <a:off x="402068" y="1700806"/>
            <a:ext cx="5860729" cy="2930365"/>
            <a:chOff x="6314440" y="3609542"/>
            <a:chExt cx="5039360" cy="2519680"/>
          </a:xfrm>
        </p:grpSpPr>
        <p:pic>
          <p:nvPicPr>
            <p:cNvPr id="269" name="Immagine 268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4440" y="3609542"/>
              <a:ext cx="2519680" cy="2519680"/>
            </a:xfrm>
            <a:prstGeom prst="rect">
              <a:avLst/>
            </a:prstGeom>
          </p:spPr>
        </p:pic>
        <p:pic>
          <p:nvPicPr>
            <p:cNvPr id="274" name="Immagine 273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4120" y="3609542"/>
              <a:ext cx="2519680" cy="2519680"/>
            </a:xfrm>
            <a:prstGeom prst="rect">
              <a:avLst/>
            </a:prstGeom>
          </p:spPr>
        </p:pic>
      </p:grpSp>
      <p:sp>
        <p:nvSpPr>
          <p:cNvPr id="5" name="Rettangolo 4"/>
          <p:cNvSpPr/>
          <p:nvPr/>
        </p:nvSpPr>
        <p:spPr>
          <a:xfrm>
            <a:off x="6446993" y="1707773"/>
            <a:ext cx="237347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OpenSans"/>
              </a:rPr>
              <a:t>The </a:t>
            </a:r>
            <a:r>
              <a:rPr lang="en-US" dirty="0">
                <a:latin typeface="OpenSans"/>
              </a:rPr>
              <a:t>seeds were sown on the surface of the soil and covered with the </a:t>
            </a:r>
            <a:r>
              <a:rPr lang="en-US" dirty="0" smtClean="0">
                <a:latin typeface="OpenSans"/>
              </a:rPr>
              <a:t>different quantity </a:t>
            </a:r>
            <a:r>
              <a:rPr lang="en-US" dirty="0">
                <a:latin typeface="OpenSans"/>
              </a:rPr>
              <a:t>of the respective crop residue or left uncovered in the case of control.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407087" y="4170566"/>
            <a:ext cx="386092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Experimental area before and after sowing 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323528" y="4725144"/>
            <a:ext cx="8496944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Sans"/>
              </a:rPr>
              <a:t>The experiment started in December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OpenSans"/>
              </a:rPr>
              <a:t>Seed germination started in </a:t>
            </a:r>
            <a:r>
              <a:rPr lang="en-US" dirty="0">
                <a:latin typeface="OpenSans"/>
              </a:rPr>
              <a:t>March 2019 and </a:t>
            </a:r>
            <a:r>
              <a:rPr lang="en-US" dirty="0" smtClean="0">
                <a:latin typeface="OpenSans"/>
              </a:rPr>
              <a:t>was </a:t>
            </a:r>
            <a:r>
              <a:rPr lang="en-US" dirty="0">
                <a:latin typeface="OpenSans"/>
              </a:rPr>
              <a:t>controlled twice a week</a:t>
            </a:r>
            <a:endParaRPr lang="it-IT" dirty="0">
              <a:latin typeface="OpenSans"/>
            </a:endParaRPr>
          </a:p>
        </p:txBody>
      </p:sp>
      <p:pic>
        <p:nvPicPr>
          <p:cNvPr id="16" name="Immagine 15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865" y="6279378"/>
            <a:ext cx="781434" cy="5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0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3200</TotalTime>
  <Words>1197</Words>
  <Application>Microsoft Office PowerPoint</Application>
  <PresentationFormat>Presentazione su schermo (4:3)</PresentationFormat>
  <Paragraphs>290</Paragraphs>
  <Slides>25</Slides>
  <Notes>24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degli Studi di Padova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favaro</dc:creator>
  <cp:lastModifiedBy>Nebojša Nikolić</cp:lastModifiedBy>
  <cp:revision>210</cp:revision>
  <dcterms:created xsi:type="dcterms:W3CDTF">2018-02-22T10:44:50Z</dcterms:created>
  <dcterms:modified xsi:type="dcterms:W3CDTF">2020-04-30T22:02:45Z</dcterms:modified>
</cp:coreProperties>
</file>