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50" r:id="rId1"/>
  </p:sldMasterIdLst>
  <p:notesMasterIdLst>
    <p:notesMasterId r:id="rId28"/>
  </p:notesMasterIdLst>
  <p:handoutMasterIdLst>
    <p:handoutMasterId r:id="rId29"/>
  </p:handoutMasterIdLst>
  <p:sldIdLst>
    <p:sldId id="999" r:id="rId2"/>
    <p:sldId id="1000" r:id="rId3"/>
    <p:sldId id="1019" r:id="rId4"/>
    <p:sldId id="1002" r:id="rId5"/>
    <p:sldId id="1030" r:id="rId6"/>
    <p:sldId id="1006" r:id="rId7"/>
    <p:sldId id="1009" r:id="rId8"/>
    <p:sldId id="1010" r:id="rId9"/>
    <p:sldId id="1020" r:id="rId10"/>
    <p:sldId id="1021" r:id="rId11"/>
    <p:sldId id="1022" r:id="rId12"/>
    <p:sldId id="1023" r:id="rId13"/>
    <p:sldId id="1007" r:id="rId14"/>
    <p:sldId id="1008" r:id="rId15"/>
    <p:sldId id="1014" r:id="rId16"/>
    <p:sldId id="1018" r:id="rId17"/>
    <p:sldId id="1015" r:id="rId18"/>
    <p:sldId id="1031" r:id="rId19"/>
    <p:sldId id="1001" r:id="rId20"/>
    <p:sldId id="1024" r:id="rId21"/>
    <p:sldId id="1025" r:id="rId22"/>
    <p:sldId id="1026" r:id="rId23"/>
    <p:sldId id="1027" r:id="rId24"/>
    <p:sldId id="1028" r:id="rId25"/>
    <p:sldId id="1029" r:id="rId26"/>
    <p:sldId id="1017" r:id="rId27"/>
  </p:sldIdLst>
  <p:sldSz cx="9144000" cy="6858000" type="screen4x3"/>
  <p:notesSz cx="6794500" cy="9918700"/>
  <p:defaultTextStyle>
    <a:defPPr>
      <a:defRPr lang="en-US"/>
    </a:defPPr>
    <a:lvl1pPr algn="l" rtl="0" fontAlgn="base">
      <a:spcBef>
        <a:spcPct val="0"/>
      </a:spcBef>
      <a:spcAft>
        <a:spcPct val="0"/>
      </a:spcAft>
      <a:defRPr sz="4400" kern="1200">
        <a:solidFill>
          <a:srgbClr val="233787"/>
        </a:solidFill>
        <a:latin typeface="Arial" pitchFamily="34" charset="0"/>
        <a:ea typeface="+mn-ea"/>
        <a:cs typeface="Arial" pitchFamily="34" charset="0"/>
      </a:defRPr>
    </a:lvl1pPr>
    <a:lvl2pPr marL="457200" algn="l" rtl="0" fontAlgn="base">
      <a:spcBef>
        <a:spcPct val="0"/>
      </a:spcBef>
      <a:spcAft>
        <a:spcPct val="0"/>
      </a:spcAft>
      <a:defRPr sz="4400" kern="1200">
        <a:solidFill>
          <a:srgbClr val="233787"/>
        </a:solidFill>
        <a:latin typeface="Arial" pitchFamily="34" charset="0"/>
        <a:ea typeface="+mn-ea"/>
        <a:cs typeface="Arial" pitchFamily="34" charset="0"/>
      </a:defRPr>
    </a:lvl2pPr>
    <a:lvl3pPr marL="914400" algn="l" rtl="0" fontAlgn="base">
      <a:spcBef>
        <a:spcPct val="0"/>
      </a:spcBef>
      <a:spcAft>
        <a:spcPct val="0"/>
      </a:spcAft>
      <a:defRPr sz="4400" kern="1200">
        <a:solidFill>
          <a:srgbClr val="233787"/>
        </a:solidFill>
        <a:latin typeface="Arial" pitchFamily="34" charset="0"/>
        <a:ea typeface="+mn-ea"/>
        <a:cs typeface="Arial" pitchFamily="34" charset="0"/>
      </a:defRPr>
    </a:lvl3pPr>
    <a:lvl4pPr marL="1371600" algn="l" rtl="0" fontAlgn="base">
      <a:spcBef>
        <a:spcPct val="0"/>
      </a:spcBef>
      <a:spcAft>
        <a:spcPct val="0"/>
      </a:spcAft>
      <a:defRPr sz="4400" kern="1200">
        <a:solidFill>
          <a:srgbClr val="233787"/>
        </a:solidFill>
        <a:latin typeface="Arial" pitchFamily="34" charset="0"/>
        <a:ea typeface="+mn-ea"/>
        <a:cs typeface="Arial" pitchFamily="34" charset="0"/>
      </a:defRPr>
    </a:lvl4pPr>
    <a:lvl5pPr marL="1828800" algn="l" rtl="0" fontAlgn="base">
      <a:spcBef>
        <a:spcPct val="0"/>
      </a:spcBef>
      <a:spcAft>
        <a:spcPct val="0"/>
      </a:spcAft>
      <a:defRPr sz="4400" kern="1200">
        <a:solidFill>
          <a:srgbClr val="233787"/>
        </a:solidFill>
        <a:latin typeface="Arial" pitchFamily="34" charset="0"/>
        <a:ea typeface="+mn-ea"/>
        <a:cs typeface="Arial" pitchFamily="34" charset="0"/>
      </a:defRPr>
    </a:lvl5pPr>
    <a:lvl6pPr marL="2286000" algn="l" defTabSz="914400" rtl="0" eaLnBrk="1" latinLnBrk="0" hangingPunct="1">
      <a:defRPr sz="4400" kern="1200">
        <a:solidFill>
          <a:srgbClr val="233787"/>
        </a:solidFill>
        <a:latin typeface="Arial" pitchFamily="34" charset="0"/>
        <a:ea typeface="+mn-ea"/>
        <a:cs typeface="Arial" pitchFamily="34" charset="0"/>
      </a:defRPr>
    </a:lvl6pPr>
    <a:lvl7pPr marL="2743200" algn="l" defTabSz="914400" rtl="0" eaLnBrk="1" latinLnBrk="0" hangingPunct="1">
      <a:defRPr sz="4400" kern="1200">
        <a:solidFill>
          <a:srgbClr val="233787"/>
        </a:solidFill>
        <a:latin typeface="Arial" pitchFamily="34" charset="0"/>
        <a:ea typeface="+mn-ea"/>
        <a:cs typeface="Arial" pitchFamily="34" charset="0"/>
      </a:defRPr>
    </a:lvl7pPr>
    <a:lvl8pPr marL="3200400" algn="l" defTabSz="914400" rtl="0" eaLnBrk="1" latinLnBrk="0" hangingPunct="1">
      <a:defRPr sz="4400" kern="1200">
        <a:solidFill>
          <a:srgbClr val="233787"/>
        </a:solidFill>
        <a:latin typeface="Arial" pitchFamily="34" charset="0"/>
        <a:ea typeface="+mn-ea"/>
        <a:cs typeface="Arial" pitchFamily="34" charset="0"/>
      </a:defRPr>
    </a:lvl8pPr>
    <a:lvl9pPr marL="3657600" algn="l" defTabSz="914400" rtl="0" eaLnBrk="1" latinLnBrk="0" hangingPunct="1">
      <a:defRPr sz="4400" kern="1200">
        <a:solidFill>
          <a:srgbClr val="233787"/>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4319">
          <p15:clr>
            <a:srgbClr val="A4A3A4"/>
          </p15:clr>
        </p15:guide>
        <p15:guide id="2" pos="5759">
          <p15:clr>
            <a:srgbClr val="A4A3A4"/>
          </p15:clr>
        </p15:guide>
      </p15:sldGuideLst>
    </p:ext>
    <p:ext uri="{2D200454-40CA-4A62-9FC3-DE9A4176ACB9}">
      <p15:notesGuideLst xmlns:p15="http://schemas.microsoft.com/office/powerpoint/2012/main">
        <p15:guide id="1" orient="horz" pos="3124">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8000"/>
    <a:srgbClr val="FFFF00"/>
    <a:srgbClr val="327C1E"/>
    <a:srgbClr val="9F0101"/>
    <a:srgbClr val="800080"/>
    <a:srgbClr val="FBE4C8"/>
    <a:srgbClr val="FFFFCC"/>
    <a:srgbClr val="FFCC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9" autoAdjust="0"/>
    <p:restoredTop sz="97455" autoAdjust="0"/>
  </p:normalViewPr>
  <p:slideViewPr>
    <p:cSldViewPr snapToGrid="0" showGuides="1">
      <p:cViewPr varScale="1">
        <p:scale>
          <a:sx n="88" d="100"/>
          <a:sy n="88" d="100"/>
        </p:scale>
        <p:origin x="1512" y="58"/>
      </p:cViewPr>
      <p:guideLst>
        <p:guide orient="horz" pos="4319"/>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howGuides="1">
      <p:cViewPr varScale="1">
        <p:scale>
          <a:sx n="83" d="100"/>
          <a:sy n="83" d="100"/>
        </p:scale>
        <p:origin x="3113" y="45"/>
      </p:cViewPr>
      <p:guideLst>
        <p:guide orient="horz" pos="3124"/>
        <p:guide pos="213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43225" cy="496888"/>
          </a:xfrm>
          <a:prstGeom prst="rect">
            <a:avLst/>
          </a:prstGeom>
          <a:noFill/>
          <a:ln w="9525">
            <a:noFill/>
            <a:miter lim="800000"/>
            <a:headEnd/>
            <a:tailEnd/>
          </a:ln>
          <a:effectLst/>
        </p:spPr>
        <p:txBody>
          <a:bodyPr vert="horz" wrap="square" lIns="92924" tIns="46462" rIns="92924" bIns="46462" numCol="1" anchor="t" anchorCtr="0" compatLnSpc="1">
            <a:prstTxWarp prst="textNoShape">
              <a:avLst/>
            </a:prstTxWarp>
          </a:bodyPr>
          <a:lstStyle>
            <a:lvl1pPr>
              <a:defRPr sz="1200">
                <a:solidFill>
                  <a:schemeClr val="tx1"/>
                </a:solidFill>
                <a:latin typeface="Arial" charset="0"/>
                <a:cs typeface="+mn-cs"/>
              </a:defRPr>
            </a:lvl1pPr>
          </a:lstStyle>
          <a:p>
            <a:pPr>
              <a:defRPr/>
            </a:pPr>
            <a:endParaRPr lang="en-US" dirty="0"/>
          </a:p>
        </p:txBody>
      </p:sp>
      <p:sp>
        <p:nvSpPr>
          <p:cNvPr id="38915" name="Rectangle 3"/>
          <p:cNvSpPr>
            <a:spLocks noGrp="1" noChangeArrowheads="1"/>
          </p:cNvSpPr>
          <p:nvPr>
            <p:ph type="dt" sz="quarter" idx="1"/>
          </p:nvPr>
        </p:nvSpPr>
        <p:spPr bwMode="auto">
          <a:xfrm>
            <a:off x="3849688" y="0"/>
            <a:ext cx="2943225" cy="496888"/>
          </a:xfrm>
          <a:prstGeom prst="rect">
            <a:avLst/>
          </a:prstGeom>
          <a:noFill/>
          <a:ln w="9525">
            <a:noFill/>
            <a:miter lim="800000"/>
            <a:headEnd/>
            <a:tailEnd/>
          </a:ln>
          <a:effectLst/>
        </p:spPr>
        <p:txBody>
          <a:bodyPr vert="horz" wrap="square" lIns="92924" tIns="46462" rIns="92924" bIns="46462" numCol="1" anchor="t" anchorCtr="0" compatLnSpc="1">
            <a:prstTxWarp prst="textNoShape">
              <a:avLst/>
            </a:prstTxWarp>
          </a:bodyPr>
          <a:lstStyle>
            <a:lvl1pPr algn="r">
              <a:defRPr sz="1200">
                <a:solidFill>
                  <a:schemeClr val="tx1"/>
                </a:solidFill>
                <a:latin typeface="Arial" charset="0"/>
                <a:cs typeface="+mn-cs"/>
              </a:defRPr>
            </a:lvl1pPr>
          </a:lstStyle>
          <a:p>
            <a:pPr>
              <a:defRPr/>
            </a:pPr>
            <a:endParaRPr lang="en-US" dirty="0"/>
          </a:p>
        </p:txBody>
      </p:sp>
      <p:sp>
        <p:nvSpPr>
          <p:cNvPr id="38916" name="Rectangle 4"/>
          <p:cNvSpPr>
            <a:spLocks noGrp="1" noChangeArrowheads="1"/>
          </p:cNvSpPr>
          <p:nvPr>
            <p:ph type="ftr" sz="quarter" idx="2"/>
          </p:nvPr>
        </p:nvSpPr>
        <p:spPr bwMode="auto">
          <a:xfrm>
            <a:off x="0" y="9420225"/>
            <a:ext cx="2943225" cy="496888"/>
          </a:xfrm>
          <a:prstGeom prst="rect">
            <a:avLst/>
          </a:prstGeom>
          <a:noFill/>
          <a:ln w="9525">
            <a:noFill/>
            <a:miter lim="800000"/>
            <a:headEnd/>
            <a:tailEnd/>
          </a:ln>
          <a:effectLst/>
        </p:spPr>
        <p:txBody>
          <a:bodyPr vert="horz" wrap="square" lIns="92924" tIns="46462" rIns="92924" bIns="46462" numCol="1" anchor="b" anchorCtr="0" compatLnSpc="1">
            <a:prstTxWarp prst="textNoShape">
              <a:avLst/>
            </a:prstTxWarp>
          </a:bodyPr>
          <a:lstStyle>
            <a:lvl1pPr>
              <a:defRPr sz="1200">
                <a:solidFill>
                  <a:schemeClr val="tx1"/>
                </a:solidFill>
                <a:latin typeface="Arial" charset="0"/>
                <a:cs typeface="+mn-cs"/>
              </a:defRPr>
            </a:lvl1pPr>
          </a:lstStyle>
          <a:p>
            <a:pPr>
              <a:defRPr/>
            </a:pPr>
            <a:endParaRPr lang="en-US" dirty="0"/>
          </a:p>
        </p:txBody>
      </p:sp>
      <p:sp>
        <p:nvSpPr>
          <p:cNvPr id="38917" name="Rectangle 5"/>
          <p:cNvSpPr>
            <a:spLocks noGrp="1" noChangeArrowheads="1"/>
          </p:cNvSpPr>
          <p:nvPr>
            <p:ph type="sldNum" sz="quarter" idx="3"/>
          </p:nvPr>
        </p:nvSpPr>
        <p:spPr bwMode="auto">
          <a:xfrm>
            <a:off x="3849688" y="9420225"/>
            <a:ext cx="2943225" cy="496888"/>
          </a:xfrm>
          <a:prstGeom prst="rect">
            <a:avLst/>
          </a:prstGeom>
          <a:noFill/>
          <a:ln w="9525">
            <a:noFill/>
            <a:miter lim="800000"/>
            <a:headEnd/>
            <a:tailEnd/>
          </a:ln>
          <a:effectLst/>
        </p:spPr>
        <p:txBody>
          <a:bodyPr vert="horz" wrap="square" lIns="92924" tIns="46462" rIns="92924" bIns="46462" numCol="1" anchor="b" anchorCtr="0" compatLnSpc="1">
            <a:prstTxWarp prst="textNoShape">
              <a:avLst/>
            </a:prstTxWarp>
          </a:bodyPr>
          <a:lstStyle>
            <a:lvl1pPr algn="r">
              <a:defRPr sz="1200">
                <a:solidFill>
                  <a:schemeClr val="tx1"/>
                </a:solidFill>
                <a:latin typeface="Arial" charset="0"/>
                <a:cs typeface="+mn-cs"/>
              </a:defRPr>
            </a:lvl1pPr>
          </a:lstStyle>
          <a:p>
            <a:pPr>
              <a:defRPr/>
            </a:pPr>
            <a:fld id="{80EA60C8-E5D3-44E2-8653-1268756F2F39}" type="slidenum">
              <a:rPr lang="en-US"/>
              <a:pPr>
                <a:defRPr/>
              </a:pPr>
              <a:t>‹#›</a:t>
            </a:fld>
            <a:endParaRPr lang="en-US" dirty="0"/>
          </a:p>
        </p:txBody>
      </p:sp>
    </p:spTree>
    <p:extLst>
      <p:ext uri="{BB962C8B-B14F-4D97-AF65-F5344CB8AC3E}">
        <p14:creationId xmlns:p14="http://schemas.microsoft.com/office/powerpoint/2010/main" val="185870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3225" cy="496888"/>
          </a:xfrm>
          <a:prstGeom prst="rect">
            <a:avLst/>
          </a:prstGeom>
          <a:noFill/>
          <a:ln w="9525">
            <a:noFill/>
            <a:miter lim="800000"/>
            <a:headEnd/>
            <a:tailEnd/>
          </a:ln>
          <a:effectLst/>
        </p:spPr>
        <p:txBody>
          <a:bodyPr vert="horz" wrap="square" lIns="92924" tIns="46462" rIns="92924" bIns="46462" numCol="1" anchor="t" anchorCtr="0" compatLnSpc="1">
            <a:prstTxWarp prst="textNoShape">
              <a:avLst/>
            </a:prstTxWarp>
          </a:bodyPr>
          <a:lstStyle>
            <a:lvl1pPr>
              <a:defRPr sz="1200">
                <a:solidFill>
                  <a:schemeClr val="tx1"/>
                </a:solidFill>
                <a:latin typeface="Arial" charset="0"/>
                <a:cs typeface="+mn-cs"/>
              </a:defRPr>
            </a:lvl1pPr>
          </a:lstStyle>
          <a:p>
            <a:pPr>
              <a:defRPr/>
            </a:pPr>
            <a:endParaRPr lang="en-US" dirty="0"/>
          </a:p>
        </p:txBody>
      </p:sp>
      <p:sp>
        <p:nvSpPr>
          <p:cNvPr id="37891" name="Rectangle 3"/>
          <p:cNvSpPr>
            <a:spLocks noGrp="1" noChangeArrowheads="1"/>
          </p:cNvSpPr>
          <p:nvPr>
            <p:ph type="dt" idx="1"/>
          </p:nvPr>
        </p:nvSpPr>
        <p:spPr bwMode="auto">
          <a:xfrm>
            <a:off x="3849688" y="0"/>
            <a:ext cx="2943225" cy="496888"/>
          </a:xfrm>
          <a:prstGeom prst="rect">
            <a:avLst/>
          </a:prstGeom>
          <a:noFill/>
          <a:ln w="9525">
            <a:noFill/>
            <a:miter lim="800000"/>
            <a:headEnd/>
            <a:tailEnd/>
          </a:ln>
          <a:effectLst/>
        </p:spPr>
        <p:txBody>
          <a:bodyPr vert="horz" wrap="square" lIns="92924" tIns="46462" rIns="92924" bIns="46462" numCol="1" anchor="t" anchorCtr="0" compatLnSpc="1">
            <a:prstTxWarp prst="textNoShape">
              <a:avLst/>
            </a:prstTxWarp>
          </a:bodyPr>
          <a:lstStyle>
            <a:lvl1pPr algn="r">
              <a:defRPr sz="1200">
                <a:solidFill>
                  <a:schemeClr val="tx1"/>
                </a:solidFill>
                <a:latin typeface="Arial" charset="0"/>
                <a:cs typeface="+mn-cs"/>
              </a:defRPr>
            </a:lvl1pPr>
          </a:lstStyle>
          <a:p>
            <a:pPr>
              <a:defRPr/>
            </a:pPr>
            <a:endParaRPr lang="en-US" dirty="0"/>
          </a:p>
        </p:txBody>
      </p:sp>
      <p:sp>
        <p:nvSpPr>
          <p:cNvPr id="27652" name="Rectangle 4"/>
          <p:cNvSpPr>
            <a:spLocks noGrp="1" noRot="1" noChangeAspect="1" noChangeArrowheads="1" noTextEdit="1"/>
          </p:cNvSpPr>
          <p:nvPr>
            <p:ph type="sldImg" idx="2"/>
          </p:nvPr>
        </p:nvSpPr>
        <p:spPr bwMode="auto">
          <a:xfrm>
            <a:off x="919163" y="744538"/>
            <a:ext cx="4956175" cy="3717925"/>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79450" y="4711700"/>
            <a:ext cx="5435600" cy="4462463"/>
          </a:xfrm>
          <a:prstGeom prst="rect">
            <a:avLst/>
          </a:prstGeom>
          <a:noFill/>
          <a:ln w="9525">
            <a:noFill/>
            <a:miter lim="800000"/>
            <a:headEnd/>
            <a:tailEnd/>
          </a:ln>
          <a:effectLst/>
        </p:spPr>
        <p:txBody>
          <a:bodyPr vert="horz" wrap="square" lIns="92924" tIns="46462" rIns="92924" bIns="4646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6"/>
          <p:cNvSpPr>
            <a:spLocks noGrp="1" noChangeArrowheads="1"/>
          </p:cNvSpPr>
          <p:nvPr>
            <p:ph type="ftr" sz="quarter" idx="4"/>
          </p:nvPr>
        </p:nvSpPr>
        <p:spPr bwMode="auto">
          <a:xfrm>
            <a:off x="0" y="9420225"/>
            <a:ext cx="2943225" cy="496888"/>
          </a:xfrm>
          <a:prstGeom prst="rect">
            <a:avLst/>
          </a:prstGeom>
          <a:noFill/>
          <a:ln w="9525">
            <a:noFill/>
            <a:miter lim="800000"/>
            <a:headEnd/>
            <a:tailEnd/>
          </a:ln>
          <a:effectLst/>
        </p:spPr>
        <p:txBody>
          <a:bodyPr vert="horz" wrap="square" lIns="92924" tIns="46462" rIns="92924" bIns="46462" numCol="1" anchor="b" anchorCtr="0" compatLnSpc="1">
            <a:prstTxWarp prst="textNoShape">
              <a:avLst/>
            </a:prstTxWarp>
          </a:bodyPr>
          <a:lstStyle>
            <a:lvl1pPr>
              <a:defRPr sz="1200">
                <a:solidFill>
                  <a:schemeClr val="tx1"/>
                </a:solidFill>
                <a:latin typeface="Arial" charset="0"/>
                <a:cs typeface="+mn-cs"/>
              </a:defRPr>
            </a:lvl1pPr>
          </a:lstStyle>
          <a:p>
            <a:pPr>
              <a:defRPr/>
            </a:pPr>
            <a:endParaRPr lang="en-US" dirty="0"/>
          </a:p>
        </p:txBody>
      </p:sp>
      <p:sp>
        <p:nvSpPr>
          <p:cNvPr id="37895" name="Rectangle 7"/>
          <p:cNvSpPr>
            <a:spLocks noGrp="1" noChangeArrowheads="1"/>
          </p:cNvSpPr>
          <p:nvPr>
            <p:ph type="sldNum" sz="quarter" idx="5"/>
          </p:nvPr>
        </p:nvSpPr>
        <p:spPr bwMode="auto">
          <a:xfrm>
            <a:off x="3849688" y="9420225"/>
            <a:ext cx="2943225" cy="496888"/>
          </a:xfrm>
          <a:prstGeom prst="rect">
            <a:avLst/>
          </a:prstGeom>
          <a:noFill/>
          <a:ln w="9525">
            <a:noFill/>
            <a:miter lim="800000"/>
            <a:headEnd/>
            <a:tailEnd/>
          </a:ln>
          <a:effectLst/>
        </p:spPr>
        <p:txBody>
          <a:bodyPr vert="horz" wrap="square" lIns="92924" tIns="46462" rIns="92924" bIns="46462" numCol="1" anchor="b" anchorCtr="0" compatLnSpc="1">
            <a:prstTxWarp prst="textNoShape">
              <a:avLst/>
            </a:prstTxWarp>
          </a:bodyPr>
          <a:lstStyle>
            <a:lvl1pPr algn="r">
              <a:defRPr sz="1200">
                <a:solidFill>
                  <a:schemeClr val="tx1"/>
                </a:solidFill>
                <a:latin typeface="Arial" charset="0"/>
                <a:cs typeface="+mn-cs"/>
              </a:defRPr>
            </a:lvl1pPr>
          </a:lstStyle>
          <a:p>
            <a:pPr>
              <a:defRPr/>
            </a:pPr>
            <a:fld id="{BD0E53B4-C8D5-450C-876A-37CB03657BF1}" type="slidenum">
              <a:rPr lang="en-US"/>
              <a:pPr>
                <a:defRPr/>
              </a:pPr>
              <a:t>‹#›</a:t>
            </a:fld>
            <a:endParaRPr lang="en-US" dirty="0"/>
          </a:p>
        </p:txBody>
      </p:sp>
    </p:spTree>
    <p:extLst>
      <p:ext uri="{BB962C8B-B14F-4D97-AF65-F5344CB8AC3E}">
        <p14:creationId xmlns:p14="http://schemas.microsoft.com/office/powerpoint/2010/main" val="1011211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grpSp>
        <p:nvGrpSpPr>
          <p:cNvPr id="7" name="Group 6"/>
          <p:cNvGrpSpPr/>
          <p:nvPr userDrawn="1"/>
        </p:nvGrpSpPr>
        <p:grpSpPr>
          <a:xfrm>
            <a:off x="133204" y="6489700"/>
            <a:ext cx="8815387" cy="346075"/>
            <a:chOff x="77788" y="6489700"/>
            <a:chExt cx="8815387" cy="346075"/>
          </a:xfrm>
        </p:grpSpPr>
        <p:sp>
          <p:nvSpPr>
            <p:cNvPr id="4" name="Rectangle 12"/>
            <p:cNvSpPr>
              <a:spLocks noChangeArrowheads="1"/>
            </p:cNvSpPr>
            <p:nvPr userDrawn="1"/>
          </p:nvSpPr>
          <p:spPr bwMode="auto">
            <a:xfrm>
              <a:off x="5760720" y="6502400"/>
              <a:ext cx="3132455" cy="333375"/>
            </a:xfrm>
            <a:prstGeom prst="rect">
              <a:avLst/>
            </a:prstGeom>
            <a:solidFill>
              <a:srgbClr val="008000"/>
            </a:solidFill>
            <a:ln w="9525">
              <a:noFill/>
              <a:miter lim="800000"/>
              <a:headEnd/>
              <a:tailEnd/>
            </a:ln>
            <a:effectLst/>
          </p:spPr>
          <p:txBody>
            <a:bodyPr/>
            <a:lstStyle/>
            <a:p>
              <a:pPr algn="r">
                <a:defRPr/>
              </a:pPr>
              <a:r>
                <a:rPr lang="en-GB" sz="1400" dirty="0" smtClean="0">
                  <a:solidFill>
                    <a:srgbClr val="FF9933"/>
                  </a:solidFill>
                  <a:latin typeface="Arial" charset="0"/>
                  <a:cs typeface="+mn-cs"/>
                </a:rPr>
                <a:t>Dr Mario M. Bisi (UKRI-STFC)</a:t>
              </a:r>
              <a:endParaRPr lang="en-GB" sz="1400" dirty="0">
                <a:solidFill>
                  <a:srgbClr val="FF9933"/>
                </a:solidFill>
                <a:latin typeface="Arial" charset="0"/>
                <a:cs typeface="+mn-cs"/>
              </a:endParaRPr>
            </a:p>
          </p:txBody>
        </p:sp>
        <p:sp>
          <p:nvSpPr>
            <p:cNvPr id="5" name="Rectangle 15"/>
            <p:cNvSpPr>
              <a:spLocks noChangeArrowheads="1"/>
            </p:cNvSpPr>
            <p:nvPr userDrawn="1"/>
          </p:nvSpPr>
          <p:spPr bwMode="auto">
            <a:xfrm>
              <a:off x="77788" y="6489700"/>
              <a:ext cx="2782887" cy="333375"/>
            </a:xfrm>
            <a:prstGeom prst="rect">
              <a:avLst/>
            </a:prstGeom>
            <a:solidFill>
              <a:srgbClr val="008000"/>
            </a:solidFill>
            <a:ln w="9525">
              <a:noFill/>
              <a:miter lim="800000"/>
              <a:headEnd/>
              <a:tailEnd/>
            </a:ln>
            <a:effectLst/>
          </p:spPr>
          <p:txBody>
            <a:bodyPr/>
            <a:lstStyle/>
            <a:p>
              <a:pPr>
                <a:defRPr/>
              </a:pPr>
              <a:r>
                <a:rPr lang="en-GB" sz="1400" baseline="0" dirty="0" smtClean="0">
                  <a:solidFill>
                    <a:srgbClr val="FF9933"/>
                  </a:solidFill>
                  <a:latin typeface="Arial" charset="0"/>
                  <a:cs typeface="+mn-cs"/>
                </a:rPr>
                <a:t>06 December 2019</a:t>
              </a:r>
              <a:endParaRPr lang="en-GB" sz="1400" dirty="0">
                <a:solidFill>
                  <a:srgbClr val="FF9933"/>
                </a:solidFill>
                <a:latin typeface="Arial" charset="0"/>
                <a:cs typeface="+mn-cs"/>
              </a:endParaRPr>
            </a:p>
          </p:txBody>
        </p:sp>
        <p:sp>
          <p:nvSpPr>
            <p:cNvPr id="6" name="Rectangle 12"/>
            <p:cNvSpPr>
              <a:spLocks noChangeArrowheads="1"/>
            </p:cNvSpPr>
            <p:nvPr userDrawn="1"/>
          </p:nvSpPr>
          <p:spPr bwMode="auto">
            <a:xfrm>
              <a:off x="2778319" y="6502400"/>
              <a:ext cx="3597275" cy="333375"/>
            </a:xfrm>
            <a:prstGeom prst="rect">
              <a:avLst/>
            </a:prstGeom>
            <a:solidFill>
              <a:srgbClr val="008000"/>
            </a:solidFill>
            <a:ln w="9525">
              <a:noFill/>
              <a:miter lim="800000"/>
              <a:headEnd/>
              <a:tailEnd/>
            </a:ln>
            <a:effectLst/>
          </p:spPr>
          <p:txBody>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GB" sz="1400" kern="1200" dirty="0" smtClean="0">
                  <a:solidFill>
                    <a:srgbClr val="FF9933"/>
                  </a:solidFill>
                  <a:latin typeface="Arial" charset="0"/>
                  <a:ea typeface="+mn-ea"/>
                  <a:cs typeface="Arial" pitchFamily="34" charset="0"/>
                </a:rPr>
                <a:t>LOFAR4SW</a:t>
              </a:r>
              <a:endParaRPr lang="en-GB" sz="1400" dirty="0">
                <a:solidFill>
                  <a:srgbClr val="FF9933"/>
                </a:solidFill>
                <a:latin typeface="Arial" charset="0"/>
                <a:cs typeface="+mn-cs"/>
              </a:endParaRP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0538" y="260350"/>
            <a:ext cx="2051050" cy="60483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4213" y="260350"/>
            <a:ext cx="6003925" cy="6048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31913" y="260350"/>
            <a:ext cx="6408737" cy="803275"/>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4213" y="1412875"/>
            <a:ext cx="8207375" cy="4895850"/>
          </a:xfrm>
        </p:spPr>
        <p:txBody>
          <a:bodyPr/>
          <a:lstStyle/>
          <a:p>
            <a:pPr lvl="0"/>
            <a:endParaRPr lang="en-GB" noProof="0" dirty="0" smtClean="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a:xfrm>
            <a:off x="1722962" y="155055"/>
            <a:ext cx="7670800" cy="650240"/>
          </a:xfrm>
        </p:spPr>
        <p:txBody>
          <a:bodyPr/>
          <a:lstStyle/>
          <a:p>
            <a:r>
              <a:rPr lang="en-AU" dirty="0" smtClean="0"/>
              <a:t>Click to edit</a:t>
            </a:r>
            <a:endParaRPr lang="en-US" dirty="0"/>
          </a:p>
        </p:txBody>
      </p:sp>
      <p:sp>
        <p:nvSpPr>
          <p:cNvPr id="3" name="Footer Placeholder 2"/>
          <p:cNvSpPr>
            <a:spLocks noGrp="1"/>
          </p:cNvSpPr>
          <p:nvPr>
            <p:ph type="ftr" sz="quarter" idx="10"/>
          </p:nvPr>
        </p:nvSpPr>
        <p:spPr>
          <a:xfrm>
            <a:off x="3332480" y="6573521"/>
            <a:ext cx="5135880" cy="269875"/>
          </a:xfrm>
          <a:prstGeom prst="rect">
            <a:avLst/>
          </a:prstGeom>
        </p:spPr>
        <p:txBody>
          <a:bodyPr/>
          <a:lstStyle/>
          <a:p>
            <a:endParaRPr lang="en-US" dirty="0"/>
          </a:p>
        </p:txBody>
      </p:sp>
      <p:sp>
        <p:nvSpPr>
          <p:cNvPr id="11" name="Text Placeholder 10"/>
          <p:cNvSpPr>
            <a:spLocks noGrp="1"/>
          </p:cNvSpPr>
          <p:nvPr>
            <p:ph type="body" sz="quarter" idx="14"/>
          </p:nvPr>
        </p:nvSpPr>
        <p:spPr>
          <a:xfrm>
            <a:off x="333375" y="1158876"/>
            <a:ext cx="8586788" cy="5211763"/>
          </a:xfrm>
        </p:spPr>
        <p:txBody>
          <a:bodyPr/>
          <a:lstStyle/>
          <a:p>
            <a:pPr lvl="0"/>
            <a:r>
              <a:rPr lang="en-AU" dirty="0" smtClean="0"/>
              <a:t>Click to edit</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16690376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itle 3"/>
          <p:cNvSpPr>
            <a:spLocks noGrp="1"/>
          </p:cNvSpPr>
          <p:nvPr>
            <p:ph type="title"/>
          </p:nvPr>
        </p:nvSpPr>
        <p:spPr/>
        <p:txBody>
          <a:bodyPr/>
          <a:lstStyle/>
          <a:p>
            <a:r>
              <a:rPr lang="en-US" smtClean="0"/>
              <a:t>Click to edit Master title style</a:t>
            </a:r>
            <a:endParaRPr lang="en-GB"/>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4213" y="1412875"/>
            <a:ext cx="4027487"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4100" y="1412875"/>
            <a:ext cx="4027488"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bwMode="auto">
          <a:xfrm>
            <a:off x="2134809" y="161670"/>
            <a:ext cx="7537613" cy="803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053" name="Rectangle 5"/>
          <p:cNvSpPr>
            <a:spLocks noGrp="1" noChangeArrowheads="1"/>
          </p:cNvSpPr>
          <p:nvPr>
            <p:ph type="body" idx="1"/>
          </p:nvPr>
        </p:nvSpPr>
        <p:spPr bwMode="auto">
          <a:xfrm>
            <a:off x="684213" y="1412875"/>
            <a:ext cx="8207375" cy="489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65548" name="Rectangle 12"/>
          <p:cNvSpPr>
            <a:spLocks noChangeArrowheads="1"/>
          </p:cNvSpPr>
          <p:nvPr/>
        </p:nvSpPr>
        <p:spPr bwMode="auto">
          <a:xfrm>
            <a:off x="5760720" y="6502400"/>
            <a:ext cx="3132455" cy="333375"/>
          </a:xfrm>
          <a:prstGeom prst="rect">
            <a:avLst/>
          </a:prstGeom>
          <a:noFill/>
          <a:ln w="9525">
            <a:noFill/>
            <a:miter lim="800000"/>
            <a:headEnd/>
            <a:tailEnd/>
          </a:ln>
          <a:effectLst/>
        </p:spPr>
        <p:txBody>
          <a:bodyPr/>
          <a:lstStyle/>
          <a:p>
            <a:pPr algn="r">
              <a:defRPr/>
            </a:pPr>
            <a:r>
              <a:rPr lang="en-GB" sz="1400" dirty="0" smtClean="0">
                <a:solidFill>
                  <a:schemeClr val="tx2"/>
                </a:solidFill>
                <a:latin typeface="Arial" charset="0"/>
                <a:cs typeface="+mn-cs"/>
              </a:rPr>
              <a:t>Pieter Benthem</a:t>
            </a:r>
            <a:endParaRPr lang="en-GB" sz="1400" dirty="0">
              <a:solidFill>
                <a:schemeClr val="tx2"/>
              </a:solidFill>
              <a:latin typeface="Arial" charset="0"/>
              <a:cs typeface="+mn-cs"/>
            </a:endParaRPr>
          </a:p>
        </p:txBody>
      </p:sp>
      <p:sp>
        <p:nvSpPr>
          <p:cNvPr id="65549" name="Rectangle 13"/>
          <p:cNvSpPr>
            <a:spLocks noChangeArrowheads="1"/>
          </p:cNvSpPr>
          <p:nvPr/>
        </p:nvSpPr>
        <p:spPr bwMode="auto">
          <a:xfrm>
            <a:off x="111125" y="6513513"/>
            <a:ext cx="2782888" cy="333375"/>
          </a:xfrm>
          <a:prstGeom prst="rect">
            <a:avLst/>
          </a:prstGeom>
          <a:noFill/>
          <a:ln w="9525">
            <a:noFill/>
            <a:miter lim="800000"/>
            <a:headEnd/>
            <a:tailEnd/>
          </a:ln>
          <a:effectLst/>
        </p:spPr>
        <p:txBody>
          <a:bodyPr/>
          <a:lstStyle/>
          <a:p>
            <a:pPr>
              <a:defRPr/>
            </a:pPr>
            <a:endParaRPr lang="en-GB" sz="1400" dirty="0">
              <a:solidFill>
                <a:srgbClr val="FF9933"/>
              </a:solidFill>
              <a:latin typeface="Arial" charset="0"/>
              <a:cs typeface="+mn-cs"/>
            </a:endParaRPr>
          </a:p>
        </p:txBody>
      </p:sp>
      <p:sp>
        <p:nvSpPr>
          <p:cNvPr id="65551" name="Rectangle 15"/>
          <p:cNvSpPr>
            <a:spLocks noChangeArrowheads="1"/>
          </p:cNvSpPr>
          <p:nvPr/>
        </p:nvSpPr>
        <p:spPr bwMode="auto">
          <a:xfrm>
            <a:off x="77788" y="6489700"/>
            <a:ext cx="2782887" cy="333375"/>
          </a:xfrm>
          <a:prstGeom prst="rect">
            <a:avLst/>
          </a:prstGeom>
          <a:noFill/>
          <a:ln w="9525">
            <a:noFill/>
            <a:miter lim="800000"/>
            <a:headEnd/>
            <a:tailEnd/>
          </a:ln>
          <a:effectLst/>
        </p:spPr>
        <p:txBody>
          <a:bodyPr/>
          <a:lstStyle/>
          <a:p>
            <a:pPr>
              <a:defRPr/>
            </a:pPr>
            <a:r>
              <a:rPr lang="en-GB" sz="1400" baseline="0" dirty="0" smtClean="0">
                <a:solidFill>
                  <a:schemeClr val="tx2"/>
                </a:solidFill>
                <a:latin typeface="Arial" charset="0"/>
                <a:cs typeface="+mn-cs"/>
              </a:rPr>
              <a:t>January </a:t>
            </a:r>
            <a:r>
              <a:rPr lang="en-GB" sz="1400" dirty="0" smtClean="0">
                <a:solidFill>
                  <a:schemeClr val="tx2"/>
                </a:solidFill>
                <a:latin typeface="Arial" charset="0"/>
                <a:cs typeface="+mn-cs"/>
              </a:rPr>
              <a:t>2018</a:t>
            </a:r>
            <a:endParaRPr lang="en-GB" sz="1400" dirty="0">
              <a:solidFill>
                <a:schemeClr val="tx2"/>
              </a:solidFill>
              <a:latin typeface="Arial" charset="0"/>
              <a:cs typeface="+mn-cs"/>
            </a:endParaRPr>
          </a:p>
        </p:txBody>
      </p:sp>
      <p:sp>
        <p:nvSpPr>
          <p:cNvPr id="12" name="Rectangle 12"/>
          <p:cNvSpPr>
            <a:spLocks noChangeArrowheads="1"/>
          </p:cNvSpPr>
          <p:nvPr/>
        </p:nvSpPr>
        <p:spPr bwMode="auto">
          <a:xfrm>
            <a:off x="2778319" y="6502400"/>
            <a:ext cx="3597275" cy="333375"/>
          </a:xfrm>
          <a:prstGeom prst="rect">
            <a:avLst/>
          </a:prstGeom>
          <a:noFill/>
          <a:ln w="9525">
            <a:noFill/>
            <a:miter lim="800000"/>
            <a:headEnd/>
            <a:tailEnd/>
          </a:ln>
          <a:effectLst/>
        </p:spPr>
        <p:txBody>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GB" sz="1400" kern="1200" dirty="0" smtClean="0">
                <a:solidFill>
                  <a:schemeClr val="tx2"/>
                </a:solidFill>
                <a:latin typeface="Arial" charset="0"/>
                <a:ea typeface="+mn-ea"/>
                <a:cs typeface="Arial" pitchFamily="34" charset="0"/>
              </a:rPr>
              <a:t>LOFAR4SW</a:t>
            </a:r>
          </a:p>
          <a:p>
            <a:pPr algn="ctr">
              <a:defRPr/>
            </a:pPr>
            <a:endParaRPr lang="en-GB" sz="1400" dirty="0">
              <a:solidFill>
                <a:srgbClr val="FF9933"/>
              </a:solidFill>
              <a:latin typeface="Arial" charset="0"/>
              <a:cs typeface="+mn-cs"/>
            </a:endParaRPr>
          </a:p>
        </p:txBody>
      </p: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7788" y="248264"/>
            <a:ext cx="1936057" cy="716681"/>
          </a:xfrm>
          <a:prstGeom prst="rect">
            <a:avLst/>
          </a:prstGeom>
        </p:spPr>
      </p:pic>
      <p:sp>
        <p:nvSpPr>
          <p:cNvPr id="9" name="Rectangle 3"/>
          <p:cNvSpPr>
            <a:spLocks noChangeArrowheads="1"/>
          </p:cNvSpPr>
          <p:nvPr userDrawn="1"/>
        </p:nvSpPr>
        <p:spPr bwMode="auto">
          <a:xfrm>
            <a:off x="0" y="6453188"/>
            <a:ext cx="9144000" cy="404812"/>
          </a:xfrm>
          <a:prstGeom prst="rect">
            <a:avLst/>
          </a:prstGeom>
          <a:solidFill>
            <a:srgbClr val="327C1E"/>
          </a:solidFill>
          <a:ln w="9525">
            <a:solidFill>
              <a:schemeClr val="tx1"/>
            </a:solidFill>
            <a:miter lim="800000"/>
            <a:headEnd/>
            <a:tailEnd/>
          </a:ln>
          <a:effectLst/>
        </p:spPr>
        <p:txBody>
          <a:bodyPr wrap="none" anchor="ctr"/>
          <a:lstStyle/>
          <a:p>
            <a:pPr lvl="0">
              <a:defRPr/>
            </a:pPr>
            <a:endParaRPr lang="en-GB" dirty="0">
              <a:latin typeface="Arial" charset="0"/>
              <a:cs typeface="+mn-cs"/>
            </a:endParaRPr>
          </a:p>
        </p:txBody>
      </p:sp>
      <p:sp>
        <p:nvSpPr>
          <p:cNvPr id="10" name="Line 9"/>
          <p:cNvSpPr>
            <a:spLocks noChangeShapeType="1"/>
          </p:cNvSpPr>
          <p:nvPr userDrawn="1"/>
        </p:nvSpPr>
        <p:spPr bwMode="auto">
          <a:xfrm>
            <a:off x="149382" y="796705"/>
            <a:ext cx="3018" cy="5512020"/>
          </a:xfrm>
          <a:prstGeom prst="line">
            <a:avLst/>
          </a:prstGeom>
          <a:ln w="57150">
            <a:solidFill>
              <a:srgbClr val="327C1E"/>
            </a:solidFill>
            <a:headEnd/>
            <a:tailEnd/>
          </a:ln>
        </p:spPr>
        <p:style>
          <a:lnRef idx="1">
            <a:schemeClr val="accent5"/>
          </a:lnRef>
          <a:fillRef idx="0">
            <a:schemeClr val="accent5"/>
          </a:fillRef>
          <a:effectRef idx="0">
            <a:schemeClr val="accent5"/>
          </a:effectRef>
          <a:fontRef idx="minor">
            <a:schemeClr val="tx1"/>
          </a:fontRef>
        </p:style>
        <p:txBody>
          <a:bodyPr/>
          <a:lstStyle/>
          <a:p>
            <a:pPr>
              <a:defRPr/>
            </a:pPr>
            <a:endParaRPr lang="en-GB" dirty="0">
              <a:latin typeface="Arial" charset="0"/>
              <a:cs typeface="+mn-cs"/>
            </a:endParaRPr>
          </a:p>
        </p:txBody>
      </p:sp>
      <p:sp>
        <p:nvSpPr>
          <p:cNvPr id="11" name="Line 10"/>
          <p:cNvSpPr>
            <a:spLocks noChangeShapeType="1"/>
          </p:cNvSpPr>
          <p:nvPr userDrawn="1"/>
        </p:nvSpPr>
        <p:spPr bwMode="auto">
          <a:xfrm rot="5400000">
            <a:off x="5184766" y="-3678875"/>
            <a:ext cx="6039" cy="7668587"/>
          </a:xfrm>
          <a:prstGeom prst="line">
            <a:avLst/>
          </a:prstGeom>
          <a:ln w="57150">
            <a:solidFill>
              <a:srgbClr val="327C1E"/>
            </a:solidFill>
            <a:headEnd/>
            <a:tailEnd/>
          </a:ln>
        </p:spPr>
        <p:style>
          <a:lnRef idx="1">
            <a:schemeClr val="accent5"/>
          </a:lnRef>
          <a:fillRef idx="0">
            <a:schemeClr val="accent5"/>
          </a:fillRef>
          <a:effectRef idx="0">
            <a:schemeClr val="accent5"/>
          </a:effectRef>
          <a:fontRef idx="minor">
            <a:schemeClr val="tx1"/>
          </a:fontRef>
        </p:style>
        <p:txBody>
          <a:bodyPr/>
          <a:lstStyle/>
          <a:p>
            <a:pPr>
              <a:defRPr/>
            </a:pPr>
            <a:endParaRPr lang="en-GB" dirty="0">
              <a:latin typeface="Arial" charset="0"/>
              <a:cs typeface="+mn-cs"/>
            </a:endParaRPr>
          </a:p>
        </p:txBody>
      </p:sp>
      <p:sp>
        <p:nvSpPr>
          <p:cNvPr id="13" name="Rectangle 12"/>
          <p:cNvSpPr>
            <a:spLocks noChangeArrowheads="1"/>
          </p:cNvSpPr>
          <p:nvPr userDrawn="1"/>
        </p:nvSpPr>
        <p:spPr bwMode="auto">
          <a:xfrm>
            <a:off x="5760720" y="6523831"/>
            <a:ext cx="3132455" cy="333375"/>
          </a:xfrm>
          <a:prstGeom prst="rect">
            <a:avLst/>
          </a:prstGeom>
          <a:noFill/>
          <a:ln w="9525">
            <a:noFill/>
            <a:miter lim="800000"/>
            <a:headEnd/>
            <a:tailEnd/>
          </a:ln>
          <a:effectLst/>
        </p:spPr>
        <p:txBody>
          <a:bodyPr/>
          <a:lstStyle/>
          <a:p>
            <a:pPr algn="r">
              <a:defRPr/>
            </a:pPr>
            <a:r>
              <a:rPr lang="en-GB" sz="1400" dirty="0" smtClean="0">
                <a:solidFill>
                  <a:schemeClr val="tx1"/>
                </a:solidFill>
                <a:latin typeface="Arial" charset="0"/>
                <a:cs typeface="+mn-cs"/>
              </a:rPr>
              <a:t>Dr Mario</a:t>
            </a:r>
            <a:r>
              <a:rPr lang="en-GB" sz="1400" baseline="0" dirty="0" smtClean="0">
                <a:solidFill>
                  <a:schemeClr val="tx1"/>
                </a:solidFill>
                <a:latin typeface="Arial" charset="0"/>
                <a:cs typeface="+mn-cs"/>
              </a:rPr>
              <a:t> M. Bisi (UKRI-STFC)</a:t>
            </a:r>
            <a:endParaRPr lang="en-GB" sz="1400" dirty="0">
              <a:solidFill>
                <a:schemeClr val="tx1"/>
              </a:solidFill>
              <a:latin typeface="Arial" charset="0"/>
              <a:cs typeface="+mn-cs"/>
            </a:endParaRPr>
          </a:p>
        </p:txBody>
      </p:sp>
      <p:sp>
        <p:nvSpPr>
          <p:cNvPr id="14" name="Rectangle 15"/>
          <p:cNvSpPr>
            <a:spLocks noChangeArrowheads="1"/>
          </p:cNvSpPr>
          <p:nvPr userDrawn="1"/>
        </p:nvSpPr>
        <p:spPr bwMode="auto">
          <a:xfrm>
            <a:off x="77788" y="6511131"/>
            <a:ext cx="2782887" cy="333375"/>
          </a:xfrm>
          <a:prstGeom prst="rect">
            <a:avLst/>
          </a:prstGeom>
          <a:noFill/>
          <a:ln w="9525">
            <a:noFill/>
            <a:miter lim="800000"/>
            <a:headEnd/>
            <a:tailEnd/>
          </a:ln>
          <a:effectLst/>
        </p:spPr>
        <p:txBody>
          <a:bodyPr/>
          <a:lstStyle/>
          <a:p>
            <a:pPr>
              <a:defRPr/>
            </a:pPr>
            <a:r>
              <a:rPr lang="en-GB" sz="1400" baseline="0" dirty="0" smtClean="0">
                <a:solidFill>
                  <a:schemeClr val="tx1"/>
                </a:solidFill>
                <a:latin typeface="Arial" charset="0"/>
                <a:cs typeface="+mn-cs"/>
              </a:rPr>
              <a:t>06 December 2019</a:t>
            </a:r>
            <a:endParaRPr lang="en-GB" sz="1400" dirty="0">
              <a:solidFill>
                <a:schemeClr val="tx1"/>
              </a:solidFill>
              <a:latin typeface="Arial" charset="0"/>
              <a:cs typeface="+mn-cs"/>
            </a:endParaRPr>
          </a:p>
        </p:txBody>
      </p:sp>
      <p:sp>
        <p:nvSpPr>
          <p:cNvPr id="15" name="Rectangle 12"/>
          <p:cNvSpPr>
            <a:spLocks noChangeArrowheads="1"/>
          </p:cNvSpPr>
          <p:nvPr userDrawn="1"/>
        </p:nvSpPr>
        <p:spPr bwMode="auto">
          <a:xfrm>
            <a:off x="2778319" y="6523831"/>
            <a:ext cx="3597275" cy="333375"/>
          </a:xfrm>
          <a:prstGeom prst="rect">
            <a:avLst/>
          </a:prstGeom>
          <a:noFill/>
          <a:ln w="9525">
            <a:noFill/>
            <a:miter lim="800000"/>
            <a:headEnd/>
            <a:tailEnd/>
          </a:ln>
          <a:effectLst/>
        </p:spPr>
        <p:txBody>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GB" sz="1400" kern="1200" dirty="0" smtClean="0">
                <a:solidFill>
                  <a:schemeClr val="tx1"/>
                </a:solidFill>
                <a:latin typeface="Arial" charset="0"/>
                <a:ea typeface="+mn-ea"/>
                <a:cs typeface="Arial" pitchFamily="34" charset="0"/>
              </a:rPr>
              <a:t>LOFAR4SW</a:t>
            </a:r>
          </a:p>
          <a:p>
            <a:pPr algn="ctr">
              <a:defRPr/>
            </a:pPr>
            <a:endParaRPr lang="en-GB" sz="1400" dirty="0">
              <a:solidFill>
                <a:srgbClr val="FF9933"/>
              </a:solidFill>
              <a:latin typeface="Arial" charset="0"/>
              <a:cs typeface="+mn-cs"/>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lnSpc>
          <a:spcPct val="110000"/>
        </a:lnSpc>
        <a:spcBef>
          <a:spcPct val="20000"/>
        </a:spcBef>
        <a:spcAft>
          <a:spcPct val="0"/>
        </a:spcAft>
        <a:buChar char="–"/>
        <a:defRPr sz="2000">
          <a:solidFill>
            <a:schemeClr val="tx1"/>
          </a:solidFill>
          <a:latin typeface="+mn-lt"/>
        </a:defRPr>
      </a:lvl2pPr>
      <a:lvl3pPr marL="1143000" indent="-228600" algn="l" rtl="0" eaLnBrk="0" fontAlgn="base" hangingPunct="0">
        <a:lnSpc>
          <a:spcPct val="110000"/>
        </a:lnSpc>
        <a:spcBef>
          <a:spcPct val="20000"/>
        </a:spcBef>
        <a:spcAft>
          <a:spcPct val="0"/>
        </a:spcAft>
        <a:buChar char="•"/>
        <a:defRPr>
          <a:solidFill>
            <a:schemeClr val="tx1"/>
          </a:solidFill>
          <a:latin typeface="+mn-lt"/>
        </a:defRPr>
      </a:lvl3pPr>
      <a:lvl4pPr marL="1600200" indent="-228600" algn="l" rtl="0" eaLnBrk="0" fontAlgn="base" hangingPunct="0">
        <a:lnSpc>
          <a:spcPct val="110000"/>
        </a:lnSpc>
        <a:spcBef>
          <a:spcPct val="20000"/>
        </a:spcBef>
        <a:spcAft>
          <a:spcPct val="0"/>
        </a:spcAft>
        <a:buChar char="–"/>
        <a:defRPr sz="1600">
          <a:solidFill>
            <a:schemeClr val="tx1"/>
          </a:solidFill>
          <a:latin typeface="+mn-lt"/>
        </a:defRPr>
      </a:lvl4pPr>
      <a:lvl5pPr marL="2057400" indent="-228600" algn="l" rtl="0" eaLnBrk="0" fontAlgn="base" hangingPunct="0">
        <a:lnSpc>
          <a:spcPct val="110000"/>
        </a:lnSpc>
        <a:spcBef>
          <a:spcPct val="20000"/>
        </a:spcBef>
        <a:spcAft>
          <a:spcPct val="0"/>
        </a:spcAft>
        <a:buChar char="»"/>
        <a:defRPr sz="1600">
          <a:solidFill>
            <a:schemeClr val="tx1"/>
          </a:solidFill>
          <a:latin typeface="+mn-lt"/>
        </a:defRPr>
      </a:lvl5pPr>
      <a:lvl6pPr marL="2514600" indent="-228600" algn="l" rtl="0" fontAlgn="base">
        <a:lnSpc>
          <a:spcPct val="110000"/>
        </a:lnSpc>
        <a:spcBef>
          <a:spcPct val="20000"/>
        </a:spcBef>
        <a:spcAft>
          <a:spcPct val="0"/>
        </a:spcAft>
        <a:buChar char="»"/>
        <a:defRPr sz="1600">
          <a:solidFill>
            <a:schemeClr val="tx1"/>
          </a:solidFill>
          <a:latin typeface="+mn-lt"/>
        </a:defRPr>
      </a:lvl6pPr>
      <a:lvl7pPr marL="2971800" indent="-228600" algn="l" rtl="0" fontAlgn="base">
        <a:lnSpc>
          <a:spcPct val="110000"/>
        </a:lnSpc>
        <a:spcBef>
          <a:spcPct val="20000"/>
        </a:spcBef>
        <a:spcAft>
          <a:spcPct val="0"/>
        </a:spcAft>
        <a:buChar char="»"/>
        <a:defRPr sz="1600">
          <a:solidFill>
            <a:schemeClr val="tx1"/>
          </a:solidFill>
          <a:latin typeface="+mn-lt"/>
        </a:defRPr>
      </a:lvl7pPr>
      <a:lvl8pPr marL="3429000" indent="-228600" algn="l" rtl="0" fontAlgn="base">
        <a:lnSpc>
          <a:spcPct val="110000"/>
        </a:lnSpc>
        <a:spcBef>
          <a:spcPct val="20000"/>
        </a:spcBef>
        <a:spcAft>
          <a:spcPct val="0"/>
        </a:spcAft>
        <a:buChar char="»"/>
        <a:defRPr sz="1600">
          <a:solidFill>
            <a:schemeClr val="tx1"/>
          </a:solidFill>
          <a:latin typeface="+mn-lt"/>
        </a:defRPr>
      </a:lvl8pPr>
      <a:lvl9pPr marL="3886200" indent="-228600" algn="l" rtl="0" fontAlgn="base">
        <a:lnSpc>
          <a:spcPct val="110000"/>
        </a:lnSpc>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G:\Laptop_Emergency_Backup_18-10-11\Users\Mario\Desktop\Work\CESRA_Summer_School_2018\eiscat-vu.mpg" TargetMode="External"/><Relationship Id="rId1" Type="http://schemas.microsoft.com/office/2007/relationships/media" Target="file:///G:\Laptop_Emergency_Backup_18-10-11\Users\Mario\Desktop\Work\CESRA_Summer_School_2018\eiscat-vu.mpg" TargetMode="Externa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614" y="2049929"/>
            <a:ext cx="8749342" cy="1470025"/>
          </a:xfrm>
        </p:spPr>
        <p:txBody>
          <a:bodyPr lIns="0" tIns="0" rIns="0" bIns="0"/>
          <a:lstStyle/>
          <a:p>
            <a:r>
              <a:rPr lang="en-US" sz="2400" dirty="0" err="1"/>
              <a:t>LOFAR4SpaceWeather</a:t>
            </a:r>
            <a:r>
              <a:rPr lang="en-US" sz="2400" dirty="0"/>
              <a:t> (LOFAR4SW) – Increasing European Space-Weather Capability with Europe’s Largest Radio Telescope: Beyond the Detailed Design Review (DDR)</a:t>
            </a:r>
            <a:endParaRPr lang="en-US" sz="1600" dirty="0"/>
          </a:p>
        </p:txBody>
      </p:sp>
      <p:sp>
        <p:nvSpPr>
          <p:cNvPr id="3" name="Subtitle 2"/>
          <p:cNvSpPr>
            <a:spLocks noGrp="1"/>
          </p:cNvSpPr>
          <p:nvPr>
            <p:ph type="subTitle" idx="1"/>
          </p:nvPr>
        </p:nvSpPr>
        <p:spPr>
          <a:xfrm>
            <a:off x="159527" y="3606188"/>
            <a:ext cx="8894618" cy="2829445"/>
          </a:xfrm>
        </p:spPr>
        <p:txBody>
          <a:bodyPr lIns="0" tIns="0" rIns="0" bIns="0"/>
          <a:lstStyle/>
          <a:p>
            <a:r>
              <a:rPr lang="en-US" sz="1650" u="sng" dirty="0"/>
              <a:t>Mario M. Bisi</a:t>
            </a:r>
            <a:r>
              <a:rPr lang="en-US" sz="1650" dirty="0"/>
              <a:t> (1), Mark Ruiter (2), Richard A. Fallows (2), René Vermeulen (2), Stuart C. Robertson (1), Nicole Vilmer (3), Hanna Rothkaehl (4), Barbara Matyjasiak (4), Joris Verbiest (5), Peter T. Gallagher (6), Michael Olberg (7), Tobia Carozzi (7), Michael Lindqvist (7), Eoin Carley (6), Paulus Krüger (2), Maaijke Mevius (2), Carla Baldovin (2), and David Barnes (1).</a:t>
            </a:r>
            <a:endParaRPr lang="en-US" sz="1650" dirty="0"/>
          </a:p>
          <a:p>
            <a:endParaRPr lang="en-US" sz="800" dirty="0"/>
          </a:p>
          <a:p>
            <a:r>
              <a:rPr lang="en-US" sz="1400" dirty="0"/>
              <a:t>(1) RAL Space, UK Research and Innovation – Science &amp; Technology Facilities Council – Rutherford Appleton Laboratory, Harwell Campus, Oxfordshire, </a:t>
            </a:r>
            <a:r>
              <a:rPr lang="en-US" sz="1400" dirty="0" err="1"/>
              <a:t>OX11</a:t>
            </a:r>
            <a:r>
              <a:rPr lang="en-US" sz="1400" dirty="0"/>
              <a:t> </a:t>
            </a:r>
            <a:r>
              <a:rPr lang="en-US" sz="1400" dirty="0" err="1"/>
              <a:t>0QX</a:t>
            </a:r>
            <a:r>
              <a:rPr lang="en-US" sz="1400" dirty="0"/>
              <a:t>, </a:t>
            </a:r>
            <a:r>
              <a:rPr lang="en-US" sz="1400" dirty="0" smtClean="0"/>
              <a:t>UK.  (</a:t>
            </a:r>
            <a:r>
              <a:rPr lang="en-US" sz="1400" dirty="0"/>
              <a:t>2) </a:t>
            </a:r>
            <a:r>
              <a:rPr lang="en-US" sz="1400" dirty="0" err="1"/>
              <a:t>ASTRON</a:t>
            </a:r>
            <a:r>
              <a:rPr lang="en-US" sz="1400" dirty="0"/>
              <a:t>, the Netherlands Institute for Radio Astronomy, Postbus </a:t>
            </a:r>
            <a:r>
              <a:rPr lang="en-US" sz="1400" dirty="0" smtClean="0"/>
              <a:t>2, 7990 </a:t>
            </a:r>
            <a:r>
              <a:rPr lang="en-US" sz="1400" dirty="0"/>
              <a:t>AA Dwingeloo, The </a:t>
            </a:r>
            <a:r>
              <a:rPr lang="en-US" sz="1400" dirty="0" smtClean="0"/>
              <a:t>Netherlands.  (</a:t>
            </a:r>
            <a:r>
              <a:rPr lang="en-US" sz="1400" dirty="0"/>
              <a:t>3) </a:t>
            </a:r>
            <a:r>
              <a:rPr lang="en-US" sz="1400" dirty="0" err="1"/>
              <a:t>Observatoire</a:t>
            </a:r>
            <a:r>
              <a:rPr lang="en-US" sz="1400" dirty="0"/>
              <a:t> de Paris, Paris, </a:t>
            </a:r>
            <a:r>
              <a:rPr lang="en-US" sz="1400" dirty="0" smtClean="0"/>
              <a:t>France.  </a:t>
            </a:r>
            <a:br>
              <a:rPr lang="en-US" sz="1400" dirty="0" smtClean="0"/>
            </a:br>
            <a:r>
              <a:rPr lang="en-US" sz="1400" dirty="0" smtClean="0"/>
              <a:t>(</a:t>
            </a:r>
            <a:r>
              <a:rPr lang="en-US" sz="1400" dirty="0"/>
              <a:t>4) Space Research Centre Polish Academy of Sciences, Warsaw, </a:t>
            </a:r>
            <a:r>
              <a:rPr lang="en-US" sz="1400" dirty="0" smtClean="0"/>
              <a:t>Poland.  (</a:t>
            </a:r>
            <a:r>
              <a:rPr lang="en-US" sz="1400" dirty="0"/>
              <a:t>5) Bielefeld University, Bielefeld, </a:t>
            </a:r>
            <a:r>
              <a:rPr lang="en-US" sz="1400" dirty="0" smtClean="0"/>
              <a:t>Germany.  (</a:t>
            </a:r>
            <a:r>
              <a:rPr lang="en-US" sz="1400" dirty="0"/>
              <a:t>6) Dublin Institute for Advanced Studies (DIAS), Dublin, </a:t>
            </a:r>
            <a:r>
              <a:rPr lang="en-US" sz="1400" dirty="0" smtClean="0"/>
              <a:t>Ireland.  (</a:t>
            </a:r>
            <a:r>
              <a:rPr lang="en-US" sz="1400" dirty="0"/>
              <a:t>7) Onsala Space Observatory (OSO), Onsala, </a:t>
            </a:r>
            <a:r>
              <a:rPr lang="en-US" sz="1400" dirty="0" smtClean="0"/>
              <a:t>Sweden.</a:t>
            </a:r>
            <a:endParaRPr lang="en-US" sz="1400" dirty="0"/>
          </a:p>
          <a:p>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561" y="397053"/>
            <a:ext cx="4368800" cy="161722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0826" y="828537"/>
            <a:ext cx="1963318" cy="60988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8845" y="184087"/>
            <a:ext cx="2505299" cy="644450"/>
          </a:xfrm>
          <a:prstGeom prst="rect">
            <a:avLst/>
          </a:prstGeom>
        </p:spPr>
      </p:pic>
      <p:sp>
        <p:nvSpPr>
          <p:cNvPr id="5" name="TextBox 4"/>
          <p:cNvSpPr txBox="1"/>
          <p:nvPr/>
        </p:nvSpPr>
        <p:spPr>
          <a:xfrm>
            <a:off x="183858" y="1015159"/>
            <a:ext cx="2586233" cy="1077218"/>
          </a:xfrm>
          <a:prstGeom prst="rect">
            <a:avLst/>
          </a:prstGeom>
          <a:noFill/>
        </p:spPr>
        <p:txBody>
          <a:bodyPr wrap="square" rtlCol="0">
            <a:spAutoFit/>
          </a:bodyPr>
          <a:lstStyle/>
          <a:p>
            <a:r>
              <a:rPr lang="en-GB"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Note that this work is as of December 2019 – pre-DDR – no updates made due to the </a:t>
            </a:r>
            <a:r>
              <a:rPr lang="en-GB" sz="1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COVID</a:t>
            </a:r>
            <a:r>
              <a:rPr lang="en-GB" sz="1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 Pandemic.</a:t>
            </a:r>
            <a:endParaRPr lang="en-GB" sz="1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6548845" y="1450430"/>
            <a:ext cx="2574674" cy="738664"/>
          </a:xfrm>
          <a:prstGeom prst="rect">
            <a:avLst/>
          </a:prstGeom>
          <a:noFill/>
        </p:spPr>
        <p:txBody>
          <a:bodyPr wrap="square" rtlCol="0">
            <a:spAutoFit/>
          </a:bodyPr>
          <a:lstStyle/>
          <a:p>
            <a:pPr algn="ctr"/>
            <a:r>
              <a:rPr lang="en-GB" sz="1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rights reserved – NOT </a:t>
            </a:r>
            <a:r>
              <a:rPr lang="en-GB" sz="1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reproduction</a:t>
            </a:r>
            <a:r>
              <a:rPr lang="en-GB" sz="1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use, or further distribution…</a:t>
            </a:r>
            <a:endParaRPr lang="en-GB" sz="1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8807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4810" y="161670"/>
            <a:ext cx="6847712" cy="803275"/>
          </a:xfrm>
        </p:spPr>
        <p:txBody>
          <a:bodyPr/>
          <a:lstStyle/>
          <a:p>
            <a:r>
              <a:rPr lang="en-GB" dirty="0" smtClean="0"/>
              <a:t>Heliosphere Use Cases (2)</a:t>
            </a:r>
            <a:endParaRPr lang="en-GB" dirty="0"/>
          </a:p>
        </p:txBody>
      </p:sp>
      <p:sp>
        <p:nvSpPr>
          <p:cNvPr id="7" name="Text Placeholder 2"/>
          <p:cNvSpPr>
            <a:spLocks noGrp="1"/>
          </p:cNvSpPr>
          <p:nvPr>
            <p:ph type="body" sz="quarter" idx="14"/>
          </p:nvPr>
        </p:nvSpPr>
        <p:spPr>
          <a:xfrm>
            <a:off x="148046" y="964946"/>
            <a:ext cx="8995954" cy="5405694"/>
          </a:xfrm>
        </p:spPr>
        <p:txBody>
          <a:bodyPr/>
          <a:lstStyle/>
          <a:p>
            <a:r>
              <a:rPr lang="en-GB" sz="2000" dirty="0"/>
              <a:t>Heliosphere Use Case </a:t>
            </a:r>
            <a:r>
              <a:rPr lang="en-GB" sz="2000" dirty="0" smtClean="0"/>
              <a:t>7 – Exploration </a:t>
            </a:r>
            <a:r>
              <a:rPr lang="en-GB" sz="2000" dirty="0"/>
              <a:t>of Solar Wind Density in the Inner </a:t>
            </a:r>
            <a:r>
              <a:rPr lang="en-GB" sz="2000" dirty="0" smtClean="0"/>
              <a:t>Heliosphere.</a:t>
            </a:r>
            <a:endParaRPr lang="en-GB" sz="2000" dirty="0"/>
          </a:p>
          <a:p>
            <a:r>
              <a:rPr lang="en-GB" sz="2000" dirty="0"/>
              <a:t>Heliosphere Use Case </a:t>
            </a:r>
            <a:r>
              <a:rPr lang="en-GB" sz="2000" dirty="0" smtClean="0"/>
              <a:t>8 – Provision </a:t>
            </a:r>
            <a:r>
              <a:rPr lang="en-GB" sz="2000" dirty="0"/>
              <a:t>of Faraday Rotation using </a:t>
            </a:r>
            <a:r>
              <a:rPr lang="en-GB" sz="2000" dirty="0" smtClean="0"/>
              <a:t>Pulsars.</a:t>
            </a:r>
          </a:p>
          <a:p>
            <a:pPr marL="0" indent="0">
              <a:buNone/>
            </a:pPr>
            <a:endParaRPr lang="nl-NL" sz="2000" dirty="0" smtClean="0"/>
          </a:p>
          <a:p>
            <a:r>
              <a:rPr lang="nl-NL" sz="2000" dirty="0"/>
              <a:t>Individual observations </a:t>
            </a:r>
            <a:r>
              <a:rPr lang="nl-NL" sz="2000" dirty="0" smtClean="0"/>
              <a:t>of polarised astronomical radio sources:</a:t>
            </a:r>
          </a:p>
          <a:p>
            <a:pPr lvl="1"/>
            <a:r>
              <a:rPr lang="en-GB" sz="1800" dirty="0" smtClean="0"/>
              <a:t>Used to </a:t>
            </a:r>
            <a:r>
              <a:rPr lang="en-GB" sz="1800" dirty="0"/>
              <a:t>determine the plasma </a:t>
            </a:r>
            <a:r>
              <a:rPr lang="en-GB" sz="1800" dirty="0" smtClean="0"/>
              <a:t>density (and potentially the heliospheric magnetic field).</a:t>
            </a:r>
          </a:p>
          <a:p>
            <a:pPr lvl="1"/>
            <a:r>
              <a:rPr lang="en-GB" sz="1800" dirty="0" smtClean="0"/>
              <a:t>Remote </a:t>
            </a:r>
            <a:r>
              <a:rPr lang="en-GB" sz="1800" dirty="0"/>
              <a:t>sensing of the magnetic field of a </a:t>
            </a:r>
            <a:r>
              <a:rPr lang="en-GB" sz="1800" dirty="0" smtClean="0"/>
              <a:t>CME has </a:t>
            </a:r>
            <a:r>
              <a:rPr lang="en-GB" sz="1800" dirty="0"/>
              <a:t>rarely, if ever, been successfully </a:t>
            </a:r>
            <a:r>
              <a:rPr lang="en-GB" sz="1800" dirty="0" smtClean="0"/>
              <a:t>demonstrated, particularly in the heliosphere </a:t>
            </a:r>
            <a:r>
              <a:rPr lang="en-GB" sz="1800" dirty="0"/>
              <a:t>(potential case study with LOFAR currently being written up by Bisi </a:t>
            </a:r>
            <a:r>
              <a:rPr lang="en-GB" sz="1800" i="1" dirty="0"/>
              <a:t>et al</a:t>
            </a:r>
            <a:r>
              <a:rPr lang="en-GB" sz="1800" dirty="0" smtClean="0"/>
              <a:t>., 2019/2020).</a:t>
            </a:r>
          </a:p>
          <a:p>
            <a:pPr lvl="1"/>
            <a:r>
              <a:rPr lang="en-GB" sz="1800" dirty="0" smtClean="0"/>
              <a:t>If successful, this </a:t>
            </a:r>
            <a:r>
              <a:rPr lang="en-GB" sz="1800" dirty="0"/>
              <a:t>would be a ground-breaking step in space-weather science and </a:t>
            </a:r>
            <a:r>
              <a:rPr lang="en-GB" sz="1800" dirty="0" smtClean="0"/>
              <a:t>forecasting: </a:t>
            </a:r>
            <a:r>
              <a:rPr lang="en-GB" sz="1800" u="sng" dirty="0" smtClean="0"/>
              <a:t>B</a:t>
            </a:r>
            <a:r>
              <a:rPr lang="en-GB" sz="1800" u="sng" baseline="-25000" dirty="0" smtClean="0"/>
              <a:t>z</a:t>
            </a:r>
            <a:r>
              <a:rPr lang="en-GB" sz="1800" u="sng" dirty="0" smtClean="0"/>
              <a:t> is the Holy Grail for Space Weather</a:t>
            </a:r>
            <a:r>
              <a:rPr lang="en-GB" sz="1800" dirty="0" smtClean="0"/>
              <a:t>!</a:t>
            </a:r>
            <a:endParaRPr lang="en-GB" sz="1800" dirty="0"/>
          </a:p>
        </p:txBody>
      </p:sp>
      <p:grpSp>
        <p:nvGrpSpPr>
          <p:cNvPr id="6" name="Group 5"/>
          <p:cNvGrpSpPr/>
          <p:nvPr/>
        </p:nvGrpSpPr>
        <p:grpSpPr>
          <a:xfrm>
            <a:off x="148046" y="860612"/>
            <a:ext cx="8924236" cy="5510028"/>
            <a:chOff x="148046" y="860612"/>
            <a:chExt cx="8924236" cy="5510028"/>
          </a:xfrm>
        </p:grpSpPr>
        <p:sp>
          <p:nvSpPr>
            <p:cNvPr id="9" name="Rectangle 8"/>
            <p:cNvSpPr/>
            <p:nvPr/>
          </p:nvSpPr>
          <p:spPr bwMode="auto">
            <a:xfrm>
              <a:off x="148046" y="860612"/>
              <a:ext cx="8924236" cy="551002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dirty="0" smtClean="0">
                <a:ln>
                  <a:noFill/>
                </a:ln>
                <a:solidFill>
                  <a:srgbClr val="233787"/>
                </a:solidFill>
                <a:effectLst/>
                <a:latin typeface="Arial" charset="0"/>
              </a:endParaRPr>
            </a:p>
          </p:txBody>
        </p:sp>
        <p:pic>
          <p:nvPicPr>
            <p:cNvPr id="10" name="Picture 9"/>
            <p:cNvPicPr>
              <a:picLocks noChangeAspect="1"/>
            </p:cNvPicPr>
            <p:nvPr/>
          </p:nvPicPr>
          <p:blipFill>
            <a:blip r:embed="rId2"/>
            <a:stretch>
              <a:fillRect/>
            </a:stretch>
          </p:blipFill>
          <p:spPr>
            <a:xfrm>
              <a:off x="966950" y="883834"/>
              <a:ext cx="7359355" cy="5486806"/>
            </a:xfrm>
            <a:prstGeom prst="rect">
              <a:avLst/>
            </a:prstGeom>
          </p:spPr>
        </p:pic>
      </p:grpSp>
    </p:spTree>
    <p:extLst>
      <p:ext uri="{BB962C8B-B14F-4D97-AF65-F5344CB8AC3E}">
        <p14:creationId xmlns:p14="http://schemas.microsoft.com/office/powerpoint/2010/main" val="2652983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4810" y="161670"/>
            <a:ext cx="6847712" cy="803275"/>
          </a:xfrm>
        </p:spPr>
        <p:txBody>
          <a:bodyPr/>
          <a:lstStyle/>
          <a:p>
            <a:r>
              <a:rPr lang="en-GB" dirty="0" smtClean="0"/>
              <a:t>Heliosphere Use Cases (3)</a:t>
            </a:r>
            <a:endParaRPr lang="en-GB" dirty="0"/>
          </a:p>
        </p:txBody>
      </p:sp>
      <p:sp>
        <p:nvSpPr>
          <p:cNvPr id="7" name="Text Placeholder 2"/>
          <p:cNvSpPr>
            <a:spLocks noGrp="1"/>
          </p:cNvSpPr>
          <p:nvPr>
            <p:ph type="body" sz="quarter" idx="14"/>
          </p:nvPr>
        </p:nvSpPr>
        <p:spPr>
          <a:xfrm>
            <a:off x="148046" y="964946"/>
            <a:ext cx="8995954" cy="5405694"/>
          </a:xfrm>
        </p:spPr>
        <p:txBody>
          <a:bodyPr/>
          <a:lstStyle/>
          <a:p>
            <a:r>
              <a:rPr lang="en-GB" sz="2000" dirty="0"/>
              <a:t>Heliosphere Use Case 3 – Observations of IPS via Interferometric </a:t>
            </a:r>
            <a:r>
              <a:rPr lang="en-GB" sz="2000" dirty="0" smtClean="0"/>
              <a:t>Imaging.</a:t>
            </a:r>
            <a:endParaRPr lang="en-GB" sz="2000" dirty="0"/>
          </a:p>
          <a:p>
            <a:r>
              <a:rPr lang="en-GB" sz="2000" dirty="0"/>
              <a:t>Heliosphere Use Case </a:t>
            </a:r>
            <a:r>
              <a:rPr lang="en-GB" sz="2000" dirty="0" smtClean="0"/>
              <a:t>9 – Faraday </a:t>
            </a:r>
            <a:r>
              <a:rPr lang="en-GB" sz="2000" dirty="0"/>
              <a:t>Rotation Measurements of CMEs using diffuse Galactic </a:t>
            </a:r>
            <a:r>
              <a:rPr lang="en-GB" sz="2000" dirty="0" smtClean="0"/>
              <a:t>Emission.</a:t>
            </a:r>
          </a:p>
          <a:p>
            <a:pPr marL="0" indent="0">
              <a:buNone/>
            </a:pPr>
            <a:endParaRPr lang="en-GB" sz="2000" dirty="0"/>
          </a:p>
          <a:p>
            <a:r>
              <a:rPr lang="nl-NL" sz="2000" dirty="0" smtClean="0"/>
              <a:t>Imaging of radio sources to maximise all-sky observational coverage:</a:t>
            </a:r>
          </a:p>
          <a:p>
            <a:pPr lvl="1"/>
            <a:r>
              <a:rPr lang="en-GB" sz="1800" dirty="0"/>
              <a:t>IPS </a:t>
            </a:r>
            <a:r>
              <a:rPr lang="en-GB" sz="1800" dirty="0" smtClean="0"/>
              <a:t>via </a:t>
            </a:r>
            <a:r>
              <a:rPr lang="en-GB" sz="1800" dirty="0"/>
              <a:t>imaging </a:t>
            </a:r>
            <a:r>
              <a:rPr lang="en-GB" sz="1800" dirty="0" smtClean="0"/>
              <a:t>has </a:t>
            </a:r>
            <a:r>
              <a:rPr lang="en-GB" sz="1800" dirty="0"/>
              <a:t>been pioneered by the MWA (https://www.icrar.org/ips</a:t>
            </a:r>
            <a:r>
              <a:rPr lang="en-GB" sz="1800" dirty="0" smtClean="0"/>
              <a:t>).</a:t>
            </a:r>
          </a:p>
          <a:p>
            <a:pPr lvl="1"/>
            <a:r>
              <a:rPr lang="en-GB" sz="1800" dirty="0"/>
              <a:t>Imaging is by far the most-effective way to conduct a sky survey </a:t>
            </a:r>
            <a:r>
              <a:rPr lang="en-GB" sz="1800" dirty="0" smtClean="0"/>
              <a:t>sources.</a:t>
            </a:r>
          </a:p>
          <a:p>
            <a:pPr lvl="1"/>
            <a:r>
              <a:rPr lang="en-GB" sz="1800" dirty="0" smtClean="0"/>
              <a:t>The uv </a:t>
            </a:r>
            <a:r>
              <a:rPr lang="en-GB" sz="1800" dirty="0"/>
              <a:t>coverage is </a:t>
            </a:r>
            <a:r>
              <a:rPr lang="en-GB" sz="1800" dirty="0" smtClean="0"/>
              <a:t>important; additional </a:t>
            </a:r>
            <a:r>
              <a:rPr lang="en-GB" sz="1800" dirty="0"/>
              <a:t>&lt;100m </a:t>
            </a:r>
            <a:r>
              <a:rPr lang="en-GB" sz="1800" dirty="0" smtClean="0"/>
              <a:t>baselines </a:t>
            </a:r>
            <a:r>
              <a:rPr lang="en-GB" sz="1800" dirty="0"/>
              <a:t>are needed to fill in the gaps LOFAR currently has in its uv plane.</a:t>
            </a:r>
            <a:endParaRPr lang="en-GB" sz="1800" dirty="0" smtClean="0"/>
          </a:p>
          <a:p>
            <a:pPr lvl="1"/>
            <a:r>
              <a:rPr lang="en-GB" sz="1800" dirty="0" smtClean="0"/>
              <a:t>Potential for orders of magnitude more sources to be observed simultaneously!</a:t>
            </a:r>
            <a:endParaRPr lang="en-GB" sz="1800" dirty="0"/>
          </a:p>
        </p:txBody>
      </p:sp>
      <p:pic>
        <p:nvPicPr>
          <p:cNvPr id="9" name="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287381" y="863226"/>
            <a:ext cx="8650073" cy="565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88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repeatCount="indefinite"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4"/>
          </p:nvPr>
        </p:nvSpPr>
        <p:spPr>
          <a:xfrm>
            <a:off x="156754" y="1147828"/>
            <a:ext cx="8987245" cy="5070096"/>
          </a:xfrm>
        </p:spPr>
        <p:txBody>
          <a:bodyPr/>
          <a:lstStyle/>
          <a:p>
            <a:r>
              <a:rPr lang="nl-NL" sz="2000" dirty="0" smtClean="0"/>
              <a:t>Use of multiple observing modes maximises the science and forecasting potential across all existing and requested frequency bands up to 390MHz.</a:t>
            </a:r>
          </a:p>
          <a:p>
            <a:pPr marL="0" indent="0">
              <a:buNone/>
            </a:pPr>
            <a:endParaRPr lang="nl-NL" sz="2000" dirty="0" smtClean="0"/>
          </a:p>
          <a:p>
            <a:r>
              <a:rPr lang="nl-NL" sz="2000" dirty="0" smtClean="0"/>
              <a:t>Imaging (and likely Faraday rotation) observations require the use of the full core (and extras in some cases) – ground-breaking space-weather science!</a:t>
            </a:r>
          </a:p>
          <a:p>
            <a:pPr marL="0" indent="0">
              <a:buNone/>
            </a:pPr>
            <a:endParaRPr lang="nl-NL" sz="2000" dirty="0" smtClean="0"/>
          </a:p>
          <a:p>
            <a:r>
              <a:rPr lang="nl-NL" sz="2000" dirty="0" smtClean="0"/>
              <a:t>&gt;80MHz bandwidth without the loss of any sensitivity is a driving factor.</a:t>
            </a:r>
          </a:p>
          <a:p>
            <a:pPr marL="0" indent="0">
              <a:buNone/>
            </a:pPr>
            <a:endParaRPr lang="nl-NL" sz="2000" dirty="0" smtClean="0"/>
          </a:p>
          <a:p>
            <a:r>
              <a:rPr lang="nl-NL" sz="2000" dirty="0" smtClean="0"/>
              <a:t>Increased uv coverage is required for maximum capability realisation.</a:t>
            </a:r>
          </a:p>
          <a:p>
            <a:pPr marL="0" indent="0">
              <a:buNone/>
            </a:pPr>
            <a:endParaRPr lang="nl-NL" sz="2000" dirty="0" smtClean="0"/>
          </a:p>
          <a:p>
            <a:r>
              <a:rPr lang="nl-NL" sz="2000" dirty="0" smtClean="0"/>
              <a:t>Additional stations/sites would be very beneficial to maximise both spatial and temporal observational coverage.</a:t>
            </a:r>
          </a:p>
        </p:txBody>
      </p:sp>
      <p:sp>
        <p:nvSpPr>
          <p:cNvPr id="14" name="Titre 1"/>
          <p:cNvSpPr>
            <a:spLocks noGrp="1"/>
          </p:cNvSpPr>
          <p:nvPr>
            <p:ph type="title"/>
          </p:nvPr>
        </p:nvSpPr>
        <p:spPr>
          <a:xfrm>
            <a:off x="2134810" y="161670"/>
            <a:ext cx="6847712" cy="803275"/>
          </a:xfrm>
        </p:spPr>
        <p:txBody>
          <a:bodyPr/>
          <a:lstStyle/>
          <a:p>
            <a:r>
              <a:rPr lang="en-GB" dirty="0" smtClean="0"/>
              <a:t>Heliosphere Use Cases (4)</a:t>
            </a:r>
            <a:endParaRPr lang="en-GB" dirty="0"/>
          </a:p>
        </p:txBody>
      </p:sp>
      <p:grpSp>
        <p:nvGrpSpPr>
          <p:cNvPr id="32" name="Group 31"/>
          <p:cNvGrpSpPr/>
          <p:nvPr/>
        </p:nvGrpSpPr>
        <p:grpSpPr>
          <a:xfrm>
            <a:off x="200297" y="862148"/>
            <a:ext cx="8823630" cy="5556066"/>
            <a:chOff x="200297" y="862148"/>
            <a:chExt cx="8823630" cy="5556066"/>
          </a:xfrm>
        </p:grpSpPr>
        <p:grpSp>
          <p:nvGrpSpPr>
            <p:cNvPr id="33" name="Group 32"/>
            <p:cNvGrpSpPr>
              <a:grpSpLocks noChangeAspect="1"/>
            </p:cNvGrpSpPr>
            <p:nvPr/>
          </p:nvGrpSpPr>
          <p:grpSpPr>
            <a:xfrm>
              <a:off x="200297" y="862148"/>
              <a:ext cx="8823630" cy="5556066"/>
              <a:chOff x="200297" y="870857"/>
              <a:chExt cx="8823630" cy="5556066"/>
            </a:xfrm>
          </p:grpSpPr>
          <p:sp>
            <p:nvSpPr>
              <p:cNvPr id="35" name="Rectangle 34"/>
              <p:cNvSpPr/>
              <p:nvPr/>
            </p:nvSpPr>
            <p:spPr bwMode="auto">
              <a:xfrm>
                <a:off x="200297" y="870857"/>
                <a:ext cx="8823630" cy="555606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dirty="0" smtClean="0">
                  <a:ln>
                    <a:noFill/>
                  </a:ln>
                  <a:solidFill>
                    <a:srgbClr val="233787"/>
                  </a:solidFill>
                  <a:effectLst/>
                  <a:latin typeface="Arial" charset="0"/>
                </a:endParaRPr>
              </a:p>
            </p:txBody>
          </p:sp>
          <p:grpSp>
            <p:nvGrpSpPr>
              <p:cNvPr id="36" name="Group 35"/>
              <p:cNvGrpSpPr>
                <a:grpSpLocks noChangeAspect="1"/>
              </p:cNvGrpSpPr>
              <p:nvPr/>
            </p:nvGrpSpPr>
            <p:grpSpPr>
              <a:xfrm>
                <a:off x="288125" y="1926698"/>
                <a:ext cx="8640748" cy="2889249"/>
                <a:chOff x="0" y="1922299"/>
                <a:chExt cx="10080000" cy="3370500"/>
              </a:xfrm>
            </p:grpSpPr>
            <p:pic>
              <p:nvPicPr>
                <p:cNvPr id="37" name="Picture 36"/>
                <p:cNvPicPr>
                  <a:picLocks noChangeAspect="1"/>
                </p:cNvPicPr>
                <p:nvPr/>
              </p:nvPicPr>
              <p:blipFill>
                <a:blip r:embed="rId2"/>
                <a:stretch>
                  <a:fillRect/>
                </a:stretch>
              </p:blipFill>
              <p:spPr>
                <a:xfrm>
                  <a:off x="0" y="1922299"/>
                  <a:ext cx="10080000" cy="3370500"/>
                </a:xfrm>
                <a:prstGeom prst="rect">
                  <a:avLst/>
                </a:prstGeom>
              </p:spPr>
            </p:pic>
            <p:sp>
              <p:nvSpPr>
                <p:cNvPr id="38" name="Oval 37"/>
                <p:cNvSpPr/>
                <p:nvPr/>
              </p:nvSpPr>
              <p:spPr bwMode="auto">
                <a:xfrm>
                  <a:off x="5328344" y="3204567"/>
                  <a:ext cx="720080" cy="792088"/>
                </a:xfrm>
                <a:prstGeom prst="ellipse">
                  <a:avLst/>
                </a:prstGeom>
                <a:noFill/>
                <a:ln w="38100" cap="flat" cmpd="sng" algn="ctr">
                  <a:solidFill>
                    <a:srgbClr val="7030A0"/>
                  </a:solidFill>
                  <a:prstDash val="solid"/>
                  <a:round/>
                  <a:headEnd type="none" w="med" len="med"/>
                  <a:tailEnd type="none" w="med" len="med"/>
                </a:ln>
                <a:effectLst/>
              </p:spPr>
              <p:txBody>
                <a:bodyPr rot="0" spcFirstLastPara="0" vertOverflow="overflow" horzOverflow="overflow" vert="horz" wrap="square" lIns="82927" tIns="41463" rIns="82927" bIns="41463" numCol="1" spcCol="0" rtlCol="0" fromWordArt="0" anchor="t" anchorCtr="0" forceAA="0" compatLnSpc="1">
                  <a:prstTxWarp prst="textNoShape">
                    <a:avLst/>
                  </a:prstTxWarp>
                  <a:noAutofit/>
                </a:bodyPr>
                <a:lstStyle/>
                <a:p>
                  <a:pPr defTabSz="829286" eaLnBrk="0" fontAlgn="base" hangingPunct="0">
                    <a:spcBef>
                      <a:spcPct val="0"/>
                    </a:spcBef>
                    <a:spcAft>
                      <a:spcPct val="0"/>
                    </a:spcAft>
                  </a:pPr>
                  <a:endParaRPr lang="en-GB" sz="2177" dirty="0">
                    <a:solidFill>
                      <a:srgbClr val="000000"/>
                    </a:solidFill>
                    <a:latin typeface="Arial" charset="0"/>
                    <a:ea typeface="ＭＳ Ｐゴシック" pitchFamily="84" charset="-128"/>
                  </a:endParaRPr>
                </a:p>
              </p:txBody>
            </p:sp>
            <p:sp>
              <p:nvSpPr>
                <p:cNvPr id="39" name="Oval 38"/>
                <p:cNvSpPr/>
                <p:nvPr/>
              </p:nvSpPr>
              <p:spPr bwMode="auto">
                <a:xfrm>
                  <a:off x="1943968" y="3204567"/>
                  <a:ext cx="720080" cy="792088"/>
                </a:xfrm>
                <a:prstGeom prst="ellipse">
                  <a:avLst/>
                </a:prstGeom>
                <a:noFill/>
                <a:ln w="38100" cap="flat" cmpd="sng" algn="ctr">
                  <a:solidFill>
                    <a:srgbClr val="7030A0"/>
                  </a:solidFill>
                  <a:prstDash val="solid"/>
                  <a:round/>
                  <a:headEnd type="none" w="med" len="med"/>
                  <a:tailEnd type="none" w="med" len="med"/>
                </a:ln>
                <a:effectLst/>
              </p:spPr>
              <p:txBody>
                <a:bodyPr rot="0" spcFirstLastPara="0" vertOverflow="overflow" horzOverflow="overflow" vert="horz" wrap="square" lIns="82927" tIns="41463" rIns="82927" bIns="41463" numCol="1" spcCol="0" rtlCol="0" fromWordArt="0" anchor="t" anchorCtr="0" forceAA="0" compatLnSpc="1">
                  <a:prstTxWarp prst="textNoShape">
                    <a:avLst/>
                  </a:prstTxWarp>
                  <a:noAutofit/>
                </a:bodyPr>
                <a:lstStyle/>
                <a:p>
                  <a:pPr defTabSz="829286" eaLnBrk="0" fontAlgn="base" hangingPunct="0">
                    <a:spcBef>
                      <a:spcPct val="0"/>
                    </a:spcBef>
                    <a:spcAft>
                      <a:spcPct val="0"/>
                    </a:spcAft>
                  </a:pPr>
                  <a:endParaRPr lang="en-GB" sz="2177" dirty="0">
                    <a:solidFill>
                      <a:srgbClr val="000000"/>
                    </a:solidFill>
                    <a:latin typeface="Arial" charset="0"/>
                    <a:ea typeface="ＭＳ Ｐゴシック" pitchFamily="84" charset="-128"/>
                  </a:endParaRPr>
                </a:p>
              </p:txBody>
            </p:sp>
            <p:sp>
              <p:nvSpPr>
                <p:cNvPr id="40" name="Oval 39"/>
                <p:cNvSpPr/>
                <p:nvPr/>
              </p:nvSpPr>
              <p:spPr bwMode="auto">
                <a:xfrm>
                  <a:off x="8712720" y="3204567"/>
                  <a:ext cx="720080" cy="792088"/>
                </a:xfrm>
                <a:prstGeom prst="ellipse">
                  <a:avLst/>
                </a:prstGeom>
                <a:noFill/>
                <a:ln w="38100" cap="flat" cmpd="sng" algn="ctr">
                  <a:solidFill>
                    <a:srgbClr val="7030A0"/>
                  </a:solidFill>
                  <a:prstDash val="solid"/>
                  <a:round/>
                  <a:headEnd type="none" w="med" len="med"/>
                  <a:tailEnd type="none" w="med" len="med"/>
                </a:ln>
                <a:effectLst/>
              </p:spPr>
              <p:txBody>
                <a:bodyPr rot="0" spcFirstLastPara="0" vertOverflow="overflow" horzOverflow="overflow" vert="horz" wrap="square" lIns="82927" tIns="41463" rIns="82927" bIns="41463" numCol="1" spcCol="0" rtlCol="0" fromWordArt="0" anchor="t" anchorCtr="0" forceAA="0" compatLnSpc="1">
                  <a:prstTxWarp prst="textNoShape">
                    <a:avLst/>
                  </a:prstTxWarp>
                  <a:noAutofit/>
                </a:bodyPr>
                <a:lstStyle/>
                <a:p>
                  <a:pPr defTabSz="829286" eaLnBrk="0" fontAlgn="base" hangingPunct="0">
                    <a:spcBef>
                      <a:spcPct val="0"/>
                    </a:spcBef>
                    <a:spcAft>
                      <a:spcPct val="0"/>
                    </a:spcAft>
                  </a:pPr>
                  <a:endParaRPr lang="en-GB" sz="2177" dirty="0">
                    <a:solidFill>
                      <a:srgbClr val="000000"/>
                    </a:solidFill>
                    <a:latin typeface="Arial" charset="0"/>
                    <a:ea typeface="ＭＳ Ｐゴシック" pitchFamily="84" charset="-128"/>
                  </a:endParaRPr>
                </a:p>
              </p:txBody>
            </p:sp>
          </p:grpSp>
        </p:grpSp>
        <p:sp>
          <p:nvSpPr>
            <p:cNvPr id="34" name="Text Placeholder 2"/>
            <p:cNvSpPr txBox="1">
              <a:spLocks/>
            </p:cNvSpPr>
            <p:nvPr/>
          </p:nvSpPr>
          <p:spPr bwMode="auto">
            <a:xfrm>
              <a:off x="200297" y="4877876"/>
              <a:ext cx="8586788" cy="8615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lnSpc>
                  <a:spcPct val="110000"/>
                </a:lnSpc>
                <a:spcBef>
                  <a:spcPct val="20000"/>
                </a:spcBef>
                <a:spcAft>
                  <a:spcPct val="0"/>
                </a:spcAft>
                <a:buChar char="–"/>
                <a:defRPr sz="2000">
                  <a:solidFill>
                    <a:schemeClr val="tx1"/>
                  </a:solidFill>
                  <a:latin typeface="+mn-lt"/>
                </a:defRPr>
              </a:lvl2pPr>
              <a:lvl3pPr marL="1143000" indent="-228600" algn="l" rtl="0" eaLnBrk="0" fontAlgn="base" hangingPunct="0">
                <a:lnSpc>
                  <a:spcPct val="110000"/>
                </a:lnSpc>
                <a:spcBef>
                  <a:spcPct val="20000"/>
                </a:spcBef>
                <a:spcAft>
                  <a:spcPct val="0"/>
                </a:spcAft>
                <a:buChar char="•"/>
                <a:defRPr>
                  <a:solidFill>
                    <a:schemeClr val="tx1"/>
                  </a:solidFill>
                  <a:latin typeface="+mn-lt"/>
                </a:defRPr>
              </a:lvl3pPr>
              <a:lvl4pPr marL="1600200" indent="-228600" algn="l" rtl="0" eaLnBrk="0" fontAlgn="base" hangingPunct="0">
                <a:lnSpc>
                  <a:spcPct val="110000"/>
                </a:lnSpc>
                <a:spcBef>
                  <a:spcPct val="20000"/>
                </a:spcBef>
                <a:spcAft>
                  <a:spcPct val="0"/>
                </a:spcAft>
                <a:buChar char="–"/>
                <a:defRPr sz="1600">
                  <a:solidFill>
                    <a:schemeClr val="tx1"/>
                  </a:solidFill>
                  <a:latin typeface="+mn-lt"/>
                </a:defRPr>
              </a:lvl4pPr>
              <a:lvl5pPr marL="2057400" indent="-228600" algn="l" rtl="0" eaLnBrk="0" fontAlgn="base" hangingPunct="0">
                <a:lnSpc>
                  <a:spcPct val="110000"/>
                </a:lnSpc>
                <a:spcBef>
                  <a:spcPct val="20000"/>
                </a:spcBef>
                <a:spcAft>
                  <a:spcPct val="0"/>
                </a:spcAft>
                <a:buChar char="»"/>
                <a:defRPr sz="1600">
                  <a:solidFill>
                    <a:schemeClr val="tx1"/>
                  </a:solidFill>
                  <a:latin typeface="+mn-lt"/>
                </a:defRPr>
              </a:lvl5pPr>
              <a:lvl6pPr marL="2514600" indent="-228600" algn="l" rtl="0" fontAlgn="base">
                <a:lnSpc>
                  <a:spcPct val="110000"/>
                </a:lnSpc>
                <a:spcBef>
                  <a:spcPct val="20000"/>
                </a:spcBef>
                <a:spcAft>
                  <a:spcPct val="0"/>
                </a:spcAft>
                <a:buChar char="»"/>
                <a:defRPr sz="1600">
                  <a:solidFill>
                    <a:schemeClr val="tx1"/>
                  </a:solidFill>
                  <a:latin typeface="+mn-lt"/>
                </a:defRPr>
              </a:lvl6pPr>
              <a:lvl7pPr marL="2971800" indent="-228600" algn="l" rtl="0" fontAlgn="base">
                <a:lnSpc>
                  <a:spcPct val="110000"/>
                </a:lnSpc>
                <a:spcBef>
                  <a:spcPct val="20000"/>
                </a:spcBef>
                <a:spcAft>
                  <a:spcPct val="0"/>
                </a:spcAft>
                <a:buChar char="»"/>
                <a:defRPr sz="1600">
                  <a:solidFill>
                    <a:schemeClr val="tx1"/>
                  </a:solidFill>
                  <a:latin typeface="+mn-lt"/>
                </a:defRPr>
              </a:lvl7pPr>
              <a:lvl8pPr marL="3429000" indent="-228600" algn="l" rtl="0" fontAlgn="base">
                <a:lnSpc>
                  <a:spcPct val="110000"/>
                </a:lnSpc>
                <a:spcBef>
                  <a:spcPct val="20000"/>
                </a:spcBef>
                <a:spcAft>
                  <a:spcPct val="0"/>
                </a:spcAft>
                <a:buChar char="»"/>
                <a:defRPr sz="1600">
                  <a:solidFill>
                    <a:schemeClr val="tx1"/>
                  </a:solidFill>
                  <a:latin typeface="+mn-lt"/>
                </a:defRPr>
              </a:lvl8pPr>
              <a:lvl9pPr marL="3886200" indent="-228600" algn="l" rtl="0" fontAlgn="base">
                <a:lnSpc>
                  <a:spcPct val="110000"/>
                </a:lnSpc>
                <a:spcBef>
                  <a:spcPct val="20000"/>
                </a:spcBef>
                <a:spcAft>
                  <a:spcPct val="0"/>
                </a:spcAft>
                <a:buChar char="»"/>
                <a:defRPr sz="1600">
                  <a:solidFill>
                    <a:schemeClr val="tx1"/>
                  </a:solidFill>
                  <a:latin typeface="+mn-lt"/>
                </a:defRPr>
              </a:lvl9pPr>
            </a:lstStyle>
            <a:p>
              <a:pPr marL="0" indent="0" algn="ctr">
                <a:buNone/>
              </a:pPr>
              <a:r>
                <a:rPr lang="en-GB" kern="0" dirty="0" smtClean="0"/>
                <a:t>CME reconstructed using LOFAR, ISEE, and ISEE-LOFAR combined data inputs to the UCSD tomography…</a:t>
              </a:r>
            </a:p>
          </p:txBody>
        </p:sp>
      </p:grpSp>
    </p:spTree>
    <p:extLst>
      <p:ext uri="{BB962C8B-B14F-4D97-AF65-F5344CB8AC3E}">
        <p14:creationId xmlns:p14="http://schemas.microsoft.com/office/powerpoint/2010/main" val="68006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810" y="161670"/>
            <a:ext cx="6878562" cy="803275"/>
          </a:xfrm>
        </p:spPr>
        <p:txBody>
          <a:bodyPr/>
          <a:lstStyle/>
          <a:p>
            <a:r>
              <a:rPr lang="en-GB" dirty="0" smtClean="0"/>
              <a:t>LOFAR4SW Ultimate Goal/Challenge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468" y="2525349"/>
            <a:ext cx="838676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1"/>
          <p:cNvSpPr>
            <a:spLocks noGrp="1"/>
          </p:cNvSpPr>
          <p:nvPr>
            <p:ph idx="1"/>
          </p:nvPr>
        </p:nvSpPr>
        <p:spPr>
          <a:xfrm>
            <a:off x="684213" y="1412875"/>
            <a:ext cx="8207375" cy="947148"/>
          </a:xfrm>
        </p:spPr>
        <p:txBody>
          <a:bodyPr/>
          <a:lstStyle/>
          <a:p>
            <a:r>
              <a:rPr lang="en-GB" dirty="0" smtClean="0"/>
              <a:t>Make one telescope into two:</a:t>
            </a:r>
          </a:p>
          <a:p>
            <a:pPr lvl="1"/>
            <a:r>
              <a:rPr lang="en-GB" dirty="0" smtClean="0"/>
              <a:t>With NO effect on normal astronomy operations!</a:t>
            </a:r>
            <a:endParaRPr lang="en-GB" dirty="0"/>
          </a:p>
        </p:txBody>
      </p:sp>
    </p:spTree>
    <p:extLst>
      <p:ext uri="{BB962C8B-B14F-4D97-AF65-F5344CB8AC3E}">
        <p14:creationId xmlns:p14="http://schemas.microsoft.com/office/powerpoint/2010/main" val="24129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5">
                                            <p:txEl>
                                              <p:pRg st="0" end="0"/>
                                            </p:txEl>
                                          </p:spTgt>
                                        </p:tgtEl>
                                      </p:cBhvr>
                                    </p:animEffect>
                                    <p:animScale>
                                      <p:cBhvr>
                                        <p:cTn id="7" dur="500" autoRev="1" fill="hold"/>
                                        <p:tgtEl>
                                          <p:spTgt spid="5">
                                            <p:txEl>
                                              <p:pRg st="0" end="0"/>
                                            </p:txEl>
                                          </p:spTgt>
                                        </p:tgtEl>
                                      </p:cBhvr>
                                      <p:by x="105000" y="105000"/>
                                    </p:animScale>
                                  </p:childTnLst>
                                </p:cTn>
                              </p:par>
                            </p:childTnLst>
                          </p:cTn>
                        </p:par>
                        <p:par>
                          <p:cTn id="8" fill="hold">
                            <p:stCondLst>
                              <p:cond delay="1000"/>
                            </p:stCondLst>
                            <p:childTnLst>
                              <p:par>
                                <p:cTn id="9" presetID="27" presetClass="emph" presetSubtype="0" fill="remove" nodeType="afterEffect">
                                  <p:stCondLst>
                                    <p:cond delay="0"/>
                                  </p:stCondLst>
                                  <p:childTnLst>
                                    <p:animClr clrSpc="rgb" dir="cw">
                                      <p:cBhvr override="childStyle">
                                        <p:cTn id="10" dur="250" autoRev="1" fill="remove"/>
                                        <p:tgtEl>
                                          <p:spTgt spid="5">
                                            <p:txEl>
                                              <p:pRg st="1" end="1"/>
                                            </p:txEl>
                                          </p:spTgt>
                                        </p:tgtEl>
                                        <p:attrNameLst>
                                          <p:attrName>style.color</p:attrName>
                                        </p:attrNameLst>
                                      </p:cBhvr>
                                      <p:to>
                                        <a:schemeClr val="bg1"/>
                                      </p:to>
                                    </p:animClr>
                                    <p:animClr clrSpc="rgb" dir="cw">
                                      <p:cBhvr>
                                        <p:cTn id="11" dur="250" autoRev="1" fill="remove"/>
                                        <p:tgtEl>
                                          <p:spTgt spid="5">
                                            <p:txEl>
                                              <p:pRg st="1" end="1"/>
                                            </p:txEl>
                                          </p:spTgt>
                                        </p:tgtEl>
                                        <p:attrNameLst>
                                          <p:attrName>fillcolor</p:attrName>
                                        </p:attrNameLst>
                                      </p:cBhvr>
                                      <p:to>
                                        <a:schemeClr val="bg1"/>
                                      </p:to>
                                    </p:animClr>
                                    <p:set>
                                      <p:cBhvr>
                                        <p:cTn id="12" dur="250" autoRev="1" fill="remove"/>
                                        <p:tgtEl>
                                          <p:spTgt spid="5">
                                            <p:txEl>
                                              <p:pRg st="1" end="1"/>
                                            </p:txEl>
                                          </p:spTgt>
                                        </p:tgtEl>
                                        <p:attrNameLst>
                                          <p:attrName>fill.type</p:attrName>
                                        </p:attrNameLst>
                                      </p:cBhvr>
                                      <p:to>
                                        <p:strVal val="solid"/>
                                      </p:to>
                                    </p:set>
                                    <p:set>
                                      <p:cBhvr>
                                        <p:cTn id="13" dur="250" autoRev="1" fill="remove"/>
                                        <p:tgtEl>
                                          <p:spTgt spid="5">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809" y="161670"/>
            <a:ext cx="6887271" cy="803275"/>
          </a:xfrm>
        </p:spPr>
        <p:txBody>
          <a:bodyPr/>
          <a:lstStyle/>
          <a:p>
            <a:r>
              <a:rPr lang="en-GB" dirty="0" smtClean="0"/>
              <a:t>Space-Weather Science Advancement</a:t>
            </a:r>
            <a:endParaRPr lang="en-GB" dirty="0"/>
          </a:p>
        </p:txBody>
      </p:sp>
      <p:grpSp>
        <p:nvGrpSpPr>
          <p:cNvPr id="4" name="Group 3"/>
          <p:cNvGrpSpPr>
            <a:grpSpLocks noChangeAspect="1"/>
          </p:cNvGrpSpPr>
          <p:nvPr/>
        </p:nvGrpSpPr>
        <p:grpSpPr>
          <a:xfrm>
            <a:off x="269967" y="964945"/>
            <a:ext cx="4662351" cy="5400000"/>
            <a:chOff x="0" y="0"/>
            <a:chExt cx="5760000" cy="6671242"/>
          </a:xfrm>
        </p:grpSpPr>
        <p:pic>
          <p:nvPicPr>
            <p:cNvPr id="5" name="Picture 4"/>
            <p:cNvPicPr>
              <a:picLocks noChangeAspect="1"/>
            </p:cNvPicPr>
            <p:nvPr/>
          </p:nvPicPr>
          <p:blipFill>
            <a:blip r:embed="rId2"/>
            <a:stretch/>
          </p:blipFill>
          <p:spPr>
            <a:xfrm>
              <a:off x="0" y="0"/>
              <a:ext cx="5760000" cy="2484058"/>
            </a:xfrm>
            <a:prstGeom prst="rect">
              <a:avLst/>
            </a:prstGeom>
            <a:ln>
              <a:noFill/>
            </a:ln>
          </p:spPr>
        </p:pic>
        <p:pic>
          <p:nvPicPr>
            <p:cNvPr id="6" name="Picture 5"/>
            <p:cNvPicPr>
              <a:picLocks noChangeAspect="1"/>
            </p:cNvPicPr>
            <p:nvPr/>
          </p:nvPicPr>
          <p:blipFill>
            <a:blip r:embed="rId3"/>
            <a:stretch/>
          </p:blipFill>
          <p:spPr>
            <a:xfrm>
              <a:off x="0" y="2484058"/>
              <a:ext cx="2880000" cy="2093536"/>
            </a:xfrm>
            <a:prstGeom prst="rect">
              <a:avLst/>
            </a:prstGeom>
            <a:ln>
              <a:noFill/>
            </a:ln>
          </p:spPr>
        </p:pic>
        <p:pic>
          <p:nvPicPr>
            <p:cNvPr id="7" name="Picture 6"/>
            <p:cNvPicPr>
              <a:picLocks noChangeAspect="1"/>
            </p:cNvPicPr>
            <p:nvPr/>
          </p:nvPicPr>
          <p:blipFill>
            <a:blip r:embed="rId4"/>
            <a:stretch/>
          </p:blipFill>
          <p:spPr>
            <a:xfrm>
              <a:off x="2880000" y="2483976"/>
              <a:ext cx="2880000" cy="2093700"/>
            </a:xfrm>
            <a:prstGeom prst="rect">
              <a:avLst/>
            </a:prstGeom>
            <a:ln>
              <a:noFill/>
            </a:ln>
          </p:spPr>
        </p:pic>
        <p:pic>
          <p:nvPicPr>
            <p:cNvPr id="8" name="Picture 7"/>
            <p:cNvPicPr>
              <a:picLocks noChangeAspect="1"/>
            </p:cNvPicPr>
            <p:nvPr/>
          </p:nvPicPr>
          <p:blipFill>
            <a:blip r:embed="rId5"/>
            <a:stretch/>
          </p:blipFill>
          <p:spPr>
            <a:xfrm>
              <a:off x="0" y="4577594"/>
              <a:ext cx="2880000" cy="2093648"/>
            </a:xfrm>
            <a:prstGeom prst="rect">
              <a:avLst/>
            </a:prstGeom>
            <a:ln>
              <a:noFill/>
            </a:ln>
          </p:spPr>
        </p:pic>
        <p:pic>
          <p:nvPicPr>
            <p:cNvPr id="9" name="Picture 8"/>
            <p:cNvPicPr>
              <a:picLocks noChangeAspect="1"/>
            </p:cNvPicPr>
            <p:nvPr/>
          </p:nvPicPr>
          <p:blipFill>
            <a:blip r:embed="rId6"/>
            <a:stretch/>
          </p:blipFill>
          <p:spPr>
            <a:xfrm>
              <a:off x="2880000" y="4577755"/>
              <a:ext cx="2880000" cy="2093375"/>
            </a:xfrm>
            <a:prstGeom prst="rect">
              <a:avLst/>
            </a:prstGeom>
            <a:ln>
              <a:noFill/>
            </a:ln>
          </p:spPr>
        </p:pic>
      </p:grpSp>
      <p:pic>
        <p:nvPicPr>
          <p:cNvPr id="10" name="Picture 9"/>
          <p:cNvPicPr>
            <a:picLocks noChangeAspect="1"/>
          </p:cNvPicPr>
          <p:nvPr/>
        </p:nvPicPr>
        <p:blipFill>
          <a:blip r:embed="rId7"/>
          <a:stretch>
            <a:fillRect/>
          </a:stretch>
        </p:blipFill>
        <p:spPr>
          <a:xfrm>
            <a:off x="4932318" y="964855"/>
            <a:ext cx="4180131" cy="5400000"/>
          </a:xfrm>
          <a:prstGeom prst="rect">
            <a:avLst/>
          </a:prstGeom>
        </p:spPr>
      </p:pic>
    </p:spTree>
    <p:extLst>
      <p:ext uri="{BB962C8B-B14F-4D97-AF65-F5344CB8AC3E}">
        <p14:creationId xmlns:p14="http://schemas.microsoft.com/office/powerpoint/2010/main" val="1488274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810" y="161670"/>
            <a:ext cx="6878562" cy="803275"/>
          </a:xfrm>
        </p:spPr>
        <p:txBody>
          <a:bodyPr/>
          <a:lstStyle/>
          <a:p>
            <a:r>
              <a:rPr lang="en-GB" dirty="0" smtClean="0"/>
              <a:t>Simplified Architectural Design (1)</a:t>
            </a:r>
            <a:endParaRPr lang="en-GB" dirty="0"/>
          </a:p>
        </p:txBody>
      </p:sp>
      <p:pic>
        <p:nvPicPr>
          <p:cNvPr id="4" name="Picture 3"/>
          <p:cNvPicPr>
            <a:picLocks noChangeAspect="1"/>
          </p:cNvPicPr>
          <p:nvPr/>
        </p:nvPicPr>
        <p:blipFill>
          <a:blip r:embed="rId2"/>
          <a:stretch>
            <a:fillRect/>
          </a:stretch>
        </p:blipFill>
        <p:spPr>
          <a:xfrm>
            <a:off x="454651" y="964945"/>
            <a:ext cx="8174896" cy="5400000"/>
          </a:xfrm>
          <a:prstGeom prst="rect">
            <a:avLst/>
          </a:prstGeom>
        </p:spPr>
      </p:pic>
    </p:spTree>
    <p:extLst>
      <p:ext uri="{BB962C8B-B14F-4D97-AF65-F5344CB8AC3E}">
        <p14:creationId xmlns:p14="http://schemas.microsoft.com/office/powerpoint/2010/main" val="3964278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810" y="161670"/>
            <a:ext cx="6878562" cy="803275"/>
          </a:xfrm>
        </p:spPr>
        <p:txBody>
          <a:bodyPr/>
          <a:lstStyle/>
          <a:p>
            <a:r>
              <a:rPr lang="en-GB" dirty="0" smtClean="0"/>
              <a:t>Simplified Architectural Design (2)</a:t>
            </a:r>
            <a:endParaRPr lang="en-GB" dirty="0"/>
          </a:p>
        </p:txBody>
      </p:sp>
      <p:pic>
        <p:nvPicPr>
          <p:cNvPr id="2" name="Picture 1"/>
          <p:cNvPicPr>
            <a:picLocks noChangeAspect="1"/>
          </p:cNvPicPr>
          <p:nvPr/>
        </p:nvPicPr>
        <p:blipFill>
          <a:blip r:embed="rId2"/>
          <a:stretch>
            <a:fillRect/>
          </a:stretch>
        </p:blipFill>
        <p:spPr>
          <a:xfrm>
            <a:off x="453600" y="964945"/>
            <a:ext cx="8197635" cy="5400000"/>
          </a:xfrm>
          <a:prstGeom prst="rect">
            <a:avLst/>
          </a:prstGeom>
        </p:spPr>
      </p:pic>
    </p:spTree>
    <p:extLst>
      <p:ext uri="{BB962C8B-B14F-4D97-AF65-F5344CB8AC3E}">
        <p14:creationId xmlns:p14="http://schemas.microsoft.com/office/powerpoint/2010/main" val="146224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Simplified Architectural Design </a:t>
            </a:r>
            <a:r>
              <a:rPr lang="en-GB" dirty="0" smtClean="0"/>
              <a:t>(3)</a:t>
            </a:r>
            <a:endParaRPr lang="en-GB" dirty="0"/>
          </a:p>
        </p:txBody>
      </p:sp>
      <p:pic>
        <p:nvPicPr>
          <p:cNvPr id="4" name="Picture 3"/>
          <p:cNvPicPr>
            <a:picLocks noChangeAspect="1"/>
          </p:cNvPicPr>
          <p:nvPr/>
        </p:nvPicPr>
        <p:blipFill>
          <a:blip r:embed="rId2"/>
          <a:stretch>
            <a:fillRect/>
          </a:stretch>
        </p:blipFill>
        <p:spPr>
          <a:xfrm>
            <a:off x="244584" y="964800"/>
            <a:ext cx="8847606" cy="5400000"/>
          </a:xfrm>
          <a:prstGeom prst="rect">
            <a:avLst/>
          </a:prstGeom>
        </p:spPr>
      </p:pic>
    </p:spTree>
    <p:extLst>
      <p:ext uri="{BB962C8B-B14F-4D97-AF65-F5344CB8AC3E}">
        <p14:creationId xmlns:p14="http://schemas.microsoft.com/office/powerpoint/2010/main" val="651350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809" y="161670"/>
            <a:ext cx="6756779" cy="803275"/>
          </a:xfrm>
        </p:spPr>
        <p:txBody>
          <a:bodyPr/>
          <a:lstStyle/>
          <a:p>
            <a:r>
              <a:rPr lang="en-GB" dirty="0" smtClean="0"/>
              <a:t>Integration into </a:t>
            </a:r>
            <a:r>
              <a:rPr lang="en-GB" dirty="0" err="1" smtClean="0"/>
              <a:t>LOFAR2.0</a:t>
            </a:r>
            <a:endParaRPr lang="en-GB" dirty="0"/>
          </a:p>
        </p:txBody>
      </p:sp>
      <p:pic>
        <p:nvPicPr>
          <p:cNvPr id="4" name="Picture 3"/>
          <p:cNvPicPr>
            <a:picLocks noChangeAspect="1"/>
          </p:cNvPicPr>
          <p:nvPr/>
        </p:nvPicPr>
        <p:blipFill>
          <a:blip r:embed="rId2"/>
          <a:stretch>
            <a:fillRect/>
          </a:stretch>
        </p:blipFill>
        <p:spPr>
          <a:xfrm>
            <a:off x="276814" y="1079856"/>
            <a:ext cx="8801380" cy="5161655"/>
          </a:xfrm>
          <a:prstGeom prst="rect">
            <a:avLst/>
          </a:prstGeom>
        </p:spPr>
      </p:pic>
    </p:spTree>
    <p:extLst>
      <p:ext uri="{BB962C8B-B14F-4D97-AF65-F5344CB8AC3E}">
        <p14:creationId xmlns:p14="http://schemas.microsoft.com/office/powerpoint/2010/main" val="2388968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809" y="161670"/>
            <a:ext cx="6861409" cy="803275"/>
          </a:xfrm>
        </p:spPr>
        <p:txBody>
          <a:bodyPr/>
          <a:lstStyle/>
          <a:p>
            <a:r>
              <a:rPr lang="en-GB" dirty="0" smtClean="0"/>
              <a:t>Successful PDR and MTR</a:t>
            </a:r>
            <a:endParaRPr lang="en-GB" dirty="0"/>
          </a:p>
        </p:txBody>
      </p:sp>
      <p:sp>
        <p:nvSpPr>
          <p:cNvPr id="4" name="Text Placeholder 2"/>
          <p:cNvSpPr txBox="1">
            <a:spLocks/>
          </p:cNvSpPr>
          <p:nvPr/>
        </p:nvSpPr>
        <p:spPr>
          <a:xfrm>
            <a:off x="333375" y="993405"/>
            <a:ext cx="8586788" cy="5407395"/>
          </a:xfrm>
          <a:prstGeom prst="rect">
            <a:avLst/>
          </a:prstGeom>
        </p:spPr>
        <p:txBody>
          <a:bodyPr/>
          <a:lstStyle>
            <a:lvl1pPr marL="342900" indent="-342900" algn="l" rtl="0" eaLnBrk="0" fontAlgn="base" hangingPunct="0">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lnSpc>
                <a:spcPct val="110000"/>
              </a:lnSpc>
              <a:spcBef>
                <a:spcPct val="20000"/>
              </a:spcBef>
              <a:spcAft>
                <a:spcPct val="0"/>
              </a:spcAft>
              <a:buChar char="–"/>
              <a:defRPr sz="2000">
                <a:solidFill>
                  <a:schemeClr val="tx1"/>
                </a:solidFill>
                <a:latin typeface="+mn-lt"/>
              </a:defRPr>
            </a:lvl2pPr>
            <a:lvl3pPr marL="1143000" indent="-228600" algn="l" rtl="0" eaLnBrk="0" fontAlgn="base" hangingPunct="0">
              <a:lnSpc>
                <a:spcPct val="110000"/>
              </a:lnSpc>
              <a:spcBef>
                <a:spcPct val="20000"/>
              </a:spcBef>
              <a:spcAft>
                <a:spcPct val="0"/>
              </a:spcAft>
              <a:buChar char="•"/>
              <a:defRPr>
                <a:solidFill>
                  <a:schemeClr val="tx1"/>
                </a:solidFill>
                <a:latin typeface="+mn-lt"/>
              </a:defRPr>
            </a:lvl3pPr>
            <a:lvl4pPr marL="1600200" indent="-228600" algn="l" rtl="0" eaLnBrk="0" fontAlgn="base" hangingPunct="0">
              <a:lnSpc>
                <a:spcPct val="110000"/>
              </a:lnSpc>
              <a:spcBef>
                <a:spcPct val="20000"/>
              </a:spcBef>
              <a:spcAft>
                <a:spcPct val="0"/>
              </a:spcAft>
              <a:buChar char="–"/>
              <a:defRPr sz="1600">
                <a:solidFill>
                  <a:schemeClr val="tx1"/>
                </a:solidFill>
                <a:latin typeface="+mn-lt"/>
              </a:defRPr>
            </a:lvl4pPr>
            <a:lvl5pPr marL="2057400" indent="-228600" algn="l" rtl="0" eaLnBrk="0" fontAlgn="base" hangingPunct="0">
              <a:lnSpc>
                <a:spcPct val="110000"/>
              </a:lnSpc>
              <a:spcBef>
                <a:spcPct val="20000"/>
              </a:spcBef>
              <a:spcAft>
                <a:spcPct val="0"/>
              </a:spcAft>
              <a:buChar char="»"/>
              <a:defRPr sz="1600">
                <a:solidFill>
                  <a:schemeClr val="tx1"/>
                </a:solidFill>
                <a:latin typeface="+mn-lt"/>
              </a:defRPr>
            </a:lvl5pPr>
            <a:lvl6pPr marL="2514600" indent="-228600" algn="l" rtl="0" fontAlgn="base">
              <a:lnSpc>
                <a:spcPct val="110000"/>
              </a:lnSpc>
              <a:spcBef>
                <a:spcPct val="20000"/>
              </a:spcBef>
              <a:spcAft>
                <a:spcPct val="0"/>
              </a:spcAft>
              <a:buChar char="»"/>
              <a:defRPr sz="1600">
                <a:solidFill>
                  <a:schemeClr val="tx1"/>
                </a:solidFill>
                <a:latin typeface="+mn-lt"/>
              </a:defRPr>
            </a:lvl6pPr>
            <a:lvl7pPr marL="2971800" indent="-228600" algn="l" rtl="0" fontAlgn="base">
              <a:lnSpc>
                <a:spcPct val="110000"/>
              </a:lnSpc>
              <a:spcBef>
                <a:spcPct val="20000"/>
              </a:spcBef>
              <a:spcAft>
                <a:spcPct val="0"/>
              </a:spcAft>
              <a:buChar char="»"/>
              <a:defRPr sz="1600">
                <a:solidFill>
                  <a:schemeClr val="tx1"/>
                </a:solidFill>
                <a:latin typeface="+mn-lt"/>
              </a:defRPr>
            </a:lvl7pPr>
            <a:lvl8pPr marL="3429000" indent="-228600" algn="l" rtl="0" fontAlgn="base">
              <a:lnSpc>
                <a:spcPct val="110000"/>
              </a:lnSpc>
              <a:spcBef>
                <a:spcPct val="20000"/>
              </a:spcBef>
              <a:spcAft>
                <a:spcPct val="0"/>
              </a:spcAft>
              <a:buChar char="»"/>
              <a:defRPr sz="1600">
                <a:solidFill>
                  <a:schemeClr val="tx1"/>
                </a:solidFill>
                <a:latin typeface="+mn-lt"/>
              </a:defRPr>
            </a:lvl8pPr>
            <a:lvl9pPr marL="3886200" indent="-228600" algn="l" rtl="0" fontAlgn="base">
              <a:lnSpc>
                <a:spcPct val="110000"/>
              </a:lnSpc>
              <a:spcBef>
                <a:spcPct val="20000"/>
              </a:spcBef>
              <a:spcAft>
                <a:spcPct val="0"/>
              </a:spcAft>
              <a:buChar char="»"/>
              <a:defRPr sz="1600">
                <a:solidFill>
                  <a:schemeClr val="tx1"/>
                </a:solidFill>
                <a:latin typeface="+mn-lt"/>
              </a:defRPr>
            </a:lvl9pPr>
          </a:lstStyle>
          <a:p>
            <a:r>
              <a:rPr lang="en-GB" kern="0" dirty="0" smtClean="0"/>
              <a:t>Very constructive and positive feedback from both the Preliminary Design Review (PDR) and the EC Mid-Term Review (MTR).</a:t>
            </a:r>
          </a:p>
          <a:p>
            <a:pPr lvl="1"/>
            <a:r>
              <a:rPr lang="en-GB" kern="0" dirty="0" smtClean="0"/>
              <a:t>Included </a:t>
            </a:r>
            <a:r>
              <a:rPr lang="en-GB" kern="0" dirty="0"/>
              <a:t>a formal review of the initial design </a:t>
            </a:r>
            <a:r>
              <a:rPr lang="en-GB" kern="0" dirty="0" smtClean="0"/>
              <a:t>documents at PDR.</a:t>
            </a:r>
          </a:p>
          <a:p>
            <a:pPr lvl="1"/>
            <a:r>
              <a:rPr lang="en-GB" kern="0" dirty="0" smtClean="0"/>
              <a:t>Included a formal review of all deliverables to date at the MTR.</a:t>
            </a:r>
          </a:p>
          <a:p>
            <a:r>
              <a:rPr lang="nl-NL" kern="0" dirty="0" smtClean="0"/>
              <a:t>Prepartions are underway for the Detailed Design Review (DDR) in the first quarter of 2020.</a:t>
            </a:r>
          </a:p>
          <a:p>
            <a:pPr lvl="1"/>
            <a:r>
              <a:rPr lang="nl-NL" kern="0" dirty="0" smtClean="0"/>
              <a:t>Focus on hardware design/characteristics.</a:t>
            </a:r>
          </a:p>
          <a:p>
            <a:r>
              <a:rPr lang="nl-NL" kern="0" dirty="0" smtClean="0"/>
              <a:t>Users Workshop 13-14 May 2020 in Warsaw, Poland.</a:t>
            </a:r>
          </a:p>
          <a:p>
            <a:r>
              <a:rPr lang="nl-NL" kern="0" dirty="0" smtClean="0"/>
              <a:t>The Critical Design Review (CDR) is planned for February 2021 in Cardiff, Wales, UK.</a:t>
            </a:r>
          </a:p>
          <a:p>
            <a:pPr lvl="1"/>
            <a:r>
              <a:rPr lang="nl-NL" kern="0" dirty="0" smtClean="0"/>
              <a:t>Here we will agree the final design and commence the final documents write-ups...</a:t>
            </a:r>
          </a:p>
        </p:txBody>
      </p:sp>
    </p:spTree>
    <p:extLst>
      <p:ext uri="{BB962C8B-B14F-4D97-AF65-F5344CB8AC3E}">
        <p14:creationId xmlns:p14="http://schemas.microsoft.com/office/powerpoint/2010/main" val="2908674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Funding…</a:t>
            </a:r>
            <a:endParaRPr lang="en-GB" dirty="0"/>
          </a:p>
        </p:txBody>
      </p:sp>
      <p:sp>
        <p:nvSpPr>
          <p:cNvPr id="4" name="Text Placeholder 2"/>
          <p:cNvSpPr txBox="1">
            <a:spLocks/>
          </p:cNvSpPr>
          <p:nvPr/>
        </p:nvSpPr>
        <p:spPr>
          <a:xfrm>
            <a:off x="333375" y="1158876"/>
            <a:ext cx="8586788" cy="5211763"/>
          </a:xfrm>
          <a:prstGeom prst="rect">
            <a:avLst/>
          </a:prstGeom>
        </p:spPr>
        <p:txBody>
          <a:bodyPr/>
          <a:lstStyle>
            <a:lvl1pPr marL="342900" indent="-342900" algn="l" rtl="0" eaLnBrk="0" fontAlgn="base" hangingPunct="0">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lnSpc>
                <a:spcPct val="110000"/>
              </a:lnSpc>
              <a:spcBef>
                <a:spcPct val="20000"/>
              </a:spcBef>
              <a:spcAft>
                <a:spcPct val="0"/>
              </a:spcAft>
              <a:buChar char="–"/>
              <a:defRPr sz="2000">
                <a:solidFill>
                  <a:schemeClr val="tx1"/>
                </a:solidFill>
                <a:latin typeface="+mn-lt"/>
              </a:defRPr>
            </a:lvl2pPr>
            <a:lvl3pPr marL="1143000" indent="-228600" algn="l" rtl="0" eaLnBrk="0" fontAlgn="base" hangingPunct="0">
              <a:lnSpc>
                <a:spcPct val="110000"/>
              </a:lnSpc>
              <a:spcBef>
                <a:spcPct val="20000"/>
              </a:spcBef>
              <a:spcAft>
                <a:spcPct val="0"/>
              </a:spcAft>
              <a:buChar char="•"/>
              <a:defRPr>
                <a:solidFill>
                  <a:schemeClr val="tx1"/>
                </a:solidFill>
                <a:latin typeface="+mn-lt"/>
              </a:defRPr>
            </a:lvl3pPr>
            <a:lvl4pPr marL="1600200" indent="-228600" algn="l" rtl="0" eaLnBrk="0" fontAlgn="base" hangingPunct="0">
              <a:lnSpc>
                <a:spcPct val="110000"/>
              </a:lnSpc>
              <a:spcBef>
                <a:spcPct val="20000"/>
              </a:spcBef>
              <a:spcAft>
                <a:spcPct val="0"/>
              </a:spcAft>
              <a:buChar char="–"/>
              <a:defRPr sz="1600">
                <a:solidFill>
                  <a:schemeClr val="tx1"/>
                </a:solidFill>
                <a:latin typeface="+mn-lt"/>
              </a:defRPr>
            </a:lvl4pPr>
            <a:lvl5pPr marL="2057400" indent="-228600" algn="l" rtl="0" eaLnBrk="0" fontAlgn="base" hangingPunct="0">
              <a:lnSpc>
                <a:spcPct val="110000"/>
              </a:lnSpc>
              <a:spcBef>
                <a:spcPct val="20000"/>
              </a:spcBef>
              <a:spcAft>
                <a:spcPct val="0"/>
              </a:spcAft>
              <a:buChar char="»"/>
              <a:defRPr sz="1600">
                <a:solidFill>
                  <a:schemeClr val="tx1"/>
                </a:solidFill>
                <a:latin typeface="+mn-lt"/>
              </a:defRPr>
            </a:lvl5pPr>
            <a:lvl6pPr marL="2514600" indent="-228600" algn="l" rtl="0" fontAlgn="base">
              <a:lnSpc>
                <a:spcPct val="110000"/>
              </a:lnSpc>
              <a:spcBef>
                <a:spcPct val="20000"/>
              </a:spcBef>
              <a:spcAft>
                <a:spcPct val="0"/>
              </a:spcAft>
              <a:buChar char="»"/>
              <a:defRPr sz="1600">
                <a:solidFill>
                  <a:schemeClr val="tx1"/>
                </a:solidFill>
                <a:latin typeface="+mn-lt"/>
              </a:defRPr>
            </a:lvl6pPr>
            <a:lvl7pPr marL="2971800" indent="-228600" algn="l" rtl="0" fontAlgn="base">
              <a:lnSpc>
                <a:spcPct val="110000"/>
              </a:lnSpc>
              <a:spcBef>
                <a:spcPct val="20000"/>
              </a:spcBef>
              <a:spcAft>
                <a:spcPct val="0"/>
              </a:spcAft>
              <a:buChar char="»"/>
              <a:defRPr sz="1600">
                <a:solidFill>
                  <a:schemeClr val="tx1"/>
                </a:solidFill>
                <a:latin typeface="+mn-lt"/>
              </a:defRPr>
            </a:lvl7pPr>
            <a:lvl8pPr marL="3429000" indent="-228600" algn="l" rtl="0" fontAlgn="base">
              <a:lnSpc>
                <a:spcPct val="110000"/>
              </a:lnSpc>
              <a:spcBef>
                <a:spcPct val="20000"/>
              </a:spcBef>
              <a:spcAft>
                <a:spcPct val="0"/>
              </a:spcAft>
              <a:buChar char="»"/>
              <a:defRPr sz="1600">
                <a:solidFill>
                  <a:schemeClr val="tx1"/>
                </a:solidFill>
                <a:latin typeface="+mn-lt"/>
              </a:defRPr>
            </a:lvl8pPr>
            <a:lvl9pPr marL="3886200" indent="-228600" algn="l" rtl="0" fontAlgn="base">
              <a:lnSpc>
                <a:spcPct val="110000"/>
              </a:lnSpc>
              <a:spcBef>
                <a:spcPct val="20000"/>
              </a:spcBef>
              <a:spcAft>
                <a:spcPct val="0"/>
              </a:spcAft>
              <a:buChar char="»"/>
              <a:defRPr sz="1600">
                <a:solidFill>
                  <a:schemeClr val="tx1"/>
                </a:solidFill>
                <a:latin typeface="+mn-lt"/>
              </a:defRPr>
            </a:lvl9pPr>
          </a:lstStyle>
          <a:p>
            <a:endParaRPr lang="nl-NL" kern="0" dirty="0" smtClean="0"/>
          </a:p>
          <a:p>
            <a:endParaRPr lang="nl-NL" kern="0" dirty="0"/>
          </a:p>
          <a:p>
            <a:endParaRPr lang="nl-NL" kern="0" dirty="0" smtClean="0"/>
          </a:p>
          <a:p>
            <a:r>
              <a:rPr lang="en-GB" kern="0" dirty="0" smtClean="0"/>
              <a:t>The LOFAR4SW research infrastructure project is made possible from funding from the European Community’s Horizon 2020 Programme H2020 INFRADEV-2017-1 – under grant agreement 777442.</a:t>
            </a:r>
            <a:endParaRPr lang="nl-NL" kern="0" dirty="0" smtClean="0"/>
          </a:p>
        </p:txBody>
      </p:sp>
    </p:spTree>
    <p:extLst>
      <p:ext uri="{BB962C8B-B14F-4D97-AF65-F5344CB8AC3E}">
        <p14:creationId xmlns:p14="http://schemas.microsoft.com/office/powerpoint/2010/main" val="1786794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p:cNvSpPr txBox="1">
            <a:spLocks/>
          </p:cNvSpPr>
          <p:nvPr/>
        </p:nvSpPr>
        <p:spPr>
          <a:xfrm>
            <a:off x="745404" y="262533"/>
            <a:ext cx="8587470" cy="826717"/>
          </a:xfrm>
          <a:prstGeom prst="rect">
            <a:avLst/>
          </a:prstGeom>
        </p:spPr>
        <p:txBody>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9pPr>
          </a:lstStyle>
          <a:p>
            <a:pPr algn="ctr"/>
            <a:r>
              <a:rPr lang="en-GB" sz="4000" dirty="0" smtClean="0"/>
              <a:t>UK608 LOFAR Station</a:t>
            </a:r>
            <a:endParaRPr lang="en-GB" sz="4000" dirty="0"/>
          </a:p>
          <a:p>
            <a:pPr algn="ctr"/>
            <a:endParaRPr lang="en-GB" sz="4000" dirty="0"/>
          </a:p>
        </p:txBody>
      </p:sp>
      <p:sp>
        <p:nvSpPr>
          <p:cNvPr id="6" name="Title 1"/>
          <p:cNvSpPr txBox="1">
            <a:spLocks/>
          </p:cNvSpPr>
          <p:nvPr/>
        </p:nvSpPr>
        <p:spPr>
          <a:xfrm>
            <a:off x="331328" y="5773432"/>
            <a:ext cx="8812672" cy="803275"/>
          </a:xfrm>
          <a:prstGeom prst="rect">
            <a:avLst/>
          </a:prstGeom>
        </p:spPr>
        <p:txBody>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9pPr>
          </a:lstStyle>
          <a:p>
            <a:r>
              <a:rPr lang="en-GB" sz="3600" kern="0" dirty="0" smtClean="0"/>
              <a:t>LOFAR4SW Prototype Location…</a:t>
            </a:r>
          </a:p>
        </p:txBody>
      </p:sp>
      <p:grpSp>
        <p:nvGrpSpPr>
          <p:cNvPr id="3" name="Group 2"/>
          <p:cNvGrpSpPr/>
          <p:nvPr/>
        </p:nvGrpSpPr>
        <p:grpSpPr>
          <a:xfrm>
            <a:off x="331328" y="1260770"/>
            <a:ext cx="8607082" cy="4219922"/>
            <a:chOff x="331328" y="1260770"/>
            <a:chExt cx="8607082" cy="4219922"/>
          </a:xfrm>
        </p:grpSpPr>
        <p:pic>
          <p:nvPicPr>
            <p:cNvPr id="180" name="Picture 179"/>
            <p:cNvPicPr/>
            <p:nvPr/>
          </p:nvPicPr>
          <p:blipFill>
            <a:blip r:embed="rId2"/>
            <a:srcRect l="5325" t="30077" r="19093" b="30243"/>
            <a:stretch/>
          </p:blipFill>
          <p:spPr>
            <a:xfrm>
              <a:off x="331328" y="1260770"/>
              <a:ext cx="8607082" cy="4219922"/>
            </a:xfrm>
            <a:prstGeom prst="rect">
              <a:avLst/>
            </a:prstGeom>
            <a:ln>
              <a:noFill/>
            </a:ln>
          </p:spPr>
        </p:pic>
        <p:sp>
          <p:nvSpPr>
            <p:cNvPr id="2" name="Oval 1"/>
            <p:cNvSpPr/>
            <p:nvPr/>
          </p:nvSpPr>
          <p:spPr bwMode="auto">
            <a:xfrm>
              <a:off x="2268000" y="1476000"/>
              <a:ext cx="504000" cy="504000"/>
            </a:xfrm>
            <a:prstGeom prst="ellipse">
              <a:avLst/>
            </a:prstGeom>
            <a:pattFill prst="sphere">
              <a:fgClr>
                <a:schemeClr val="accent1"/>
              </a:fgClr>
              <a:bgClr>
                <a:schemeClr val="bg1"/>
              </a:bgClr>
            </a:pattFill>
            <a:ln w="476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dirty="0" smtClean="0">
                <a:ln>
                  <a:noFill/>
                </a:ln>
                <a:solidFill>
                  <a:srgbClr val="233787"/>
                </a:solidFill>
                <a:effectLst/>
                <a:latin typeface="Arial" charset="0"/>
              </a:endParaRPr>
            </a:p>
          </p:txBody>
        </p:sp>
      </p:grpSp>
    </p:spTree>
    <p:extLst>
      <p:ext uri="{BB962C8B-B14F-4D97-AF65-F5344CB8AC3E}">
        <p14:creationId xmlns:p14="http://schemas.microsoft.com/office/powerpoint/2010/main" val="36077453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809" y="161670"/>
            <a:ext cx="6881869" cy="803275"/>
          </a:xfrm>
        </p:spPr>
        <p:txBody>
          <a:bodyPr/>
          <a:lstStyle/>
          <a:p>
            <a:r>
              <a:rPr lang="en-GB" sz="4000" dirty="0" smtClean="0"/>
              <a:t>LOFAR4SW Prototype</a:t>
            </a:r>
            <a:endParaRPr lang="en-GB" dirty="0"/>
          </a:p>
        </p:txBody>
      </p:sp>
      <p:sp>
        <p:nvSpPr>
          <p:cNvPr id="3" name="Content Placeholder 2"/>
          <p:cNvSpPr>
            <a:spLocks noGrp="1"/>
          </p:cNvSpPr>
          <p:nvPr>
            <p:ph idx="1"/>
          </p:nvPr>
        </p:nvSpPr>
        <p:spPr>
          <a:xfrm>
            <a:off x="1033670" y="1351722"/>
            <a:ext cx="7114968" cy="4728403"/>
          </a:xfrm>
        </p:spPr>
        <p:txBody>
          <a:bodyPr/>
          <a:lstStyle/>
          <a:p>
            <a:r>
              <a:rPr lang="en-GB" dirty="0" smtClean="0"/>
              <a:t>4 normal HBA Tiles</a:t>
            </a:r>
          </a:p>
          <a:p>
            <a:endParaRPr lang="en-GB" dirty="0"/>
          </a:p>
          <a:p>
            <a:endParaRPr lang="en-GB" dirty="0" smtClean="0"/>
          </a:p>
          <a:p>
            <a:r>
              <a:rPr lang="en-GB" dirty="0" smtClean="0"/>
              <a:t>Wired for a second beam</a:t>
            </a:r>
          </a:p>
          <a:p>
            <a:endParaRPr lang="en-GB" dirty="0"/>
          </a:p>
          <a:p>
            <a:endParaRPr lang="en-GB" dirty="0" smtClean="0"/>
          </a:p>
          <a:p>
            <a:r>
              <a:rPr lang="en-GB" dirty="0" smtClean="0"/>
              <a:t>Full Independent Backend</a:t>
            </a:r>
          </a:p>
          <a:p>
            <a:pPr lvl="1"/>
            <a:r>
              <a:rPr lang="en-GB" sz="2400" dirty="0" smtClean="0"/>
              <a:t>16 RCU</a:t>
            </a:r>
          </a:p>
          <a:p>
            <a:pPr lvl="1"/>
            <a:r>
              <a:rPr lang="en-GB" sz="2400" dirty="0" smtClean="0"/>
              <a:t>2 RSP</a:t>
            </a:r>
          </a:p>
          <a:p>
            <a:pPr lvl="1"/>
            <a:r>
              <a:rPr lang="en-GB" sz="2400" dirty="0" smtClean="0"/>
              <a:t>Switch</a:t>
            </a:r>
            <a:endParaRPr lang="en-GB" sz="2400" dirty="0"/>
          </a:p>
        </p:txBody>
      </p:sp>
      <p:pic>
        <p:nvPicPr>
          <p:cNvPr id="4" name="Picture 3"/>
          <p:cNvPicPr>
            <a:picLocks noChangeAspect="1"/>
          </p:cNvPicPr>
          <p:nvPr/>
        </p:nvPicPr>
        <p:blipFill rotWithShape="1">
          <a:blip r:embed="rId2"/>
          <a:srcRect l="39636" t="32828" r="22727" b="17717"/>
          <a:stretch/>
        </p:blipFill>
        <p:spPr>
          <a:xfrm>
            <a:off x="5438692" y="964945"/>
            <a:ext cx="2028305" cy="1499183"/>
          </a:xfrm>
          <a:prstGeom prst="rect">
            <a:avLst/>
          </a:prstGeom>
        </p:spPr>
      </p:pic>
      <p:pic>
        <p:nvPicPr>
          <p:cNvPr id="5" name="Picture 4"/>
          <p:cNvPicPr>
            <a:picLocks noChangeAspect="1"/>
          </p:cNvPicPr>
          <p:nvPr/>
        </p:nvPicPr>
        <p:blipFill rotWithShape="1">
          <a:blip r:embed="rId3"/>
          <a:srcRect l="39638" t="32344" r="22636" b="18202"/>
          <a:stretch/>
        </p:blipFill>
        <p:spPr>
          <a:xfrm>
            <a:off x="5438691" y="2884451"/>
            <a:ext cx="2028305" cy="1495570"/>
          </a:xfrm>
          <a:prstGeom prst="rect">
            <a:avLst/>
          </a:prstGeom>
        </p:spPr>
      </p:pic>
    </p:spTree>
    <p:extLst>
      <p:ext uri="{BB962C8B-B14F-4D97-AF65-F5344CB8AC3E}">
        <p14:creationId xmlns:p14="http://schemas.microsoft.com/office/powerpoint/2010/main" val="2429442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7c01bea-c7ec-4f1b-baf0-5464a7c92978@fed"/>
          <p:cNvPicPr>
            <a:picLocks noChangeAspect="1" noChangeArrowheads="1"/>
          </p:cNvPicPr>
          <p:nvPr/>
        </p:nvPicPr>
        <p:blipFill rotWithShape="1">
          <a:blip r:embed="rId2">
            <a:extLst>
              <a:ext uri="{28A0092B-C50C-407E-A947-70E740481C1C}">
                <a14:useLocalDpi xmlns:a14="http://schemas.microsoft.com/office/drawing/2010/main" val="0"/>
              </a:ext>
            </a:extLst>
          </a:blip>
          <a:srcRect b="16020"/>
          <a:stretch/>
        </p:blipFill>
        <p:spPr bwMode="auto">
          <a:xfrm>
            <a:off x="324091" y="914401"/>
            <a:ext cx="8669438" cy="546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sz="3600" dirty="0" smtClean="0"/>
              <a:t>LOFAR4SW Earth Works</a:t>
            </a:r>
            <a:endParaRPr lang="en-GB" sz="2400" dirty="0"/>
          </a:p>
        </p:txBody>
      </p:sp>
    </p:spTree>
    <p:extLst>
      <p:ext uri="{BB962C8B-B14F-4D97-AF65-F5344CB8AC3E}">
        <p14:creationId xmlns:p14="http://schemas.microsoft.com/office/powerpoint/2010/main" val="3032949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8da224d1-cd79-414b-b0bf-224855638869@f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55" y="1173287"/>
            <a:ext cx="8716323" cy="49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sz="3600" dirty="0" smtClean="0"/>
              <a:t>L4SW PROTOTYPE BUILD</a:t>
            </a:r>
            <a:endParaRPr lang="en-GB" sz="2400" dirty="0"/>
          </a:p>
        </p:txBody>
      </p:sp>
    </p:spTree>
    <p:extLst>
      <p:ext uri="{BB962C8B-B14F-4D97-AF65-F5344CB8AC3E}">
        <p14:creationId xmlns:p14="http://schemas.microsoft.com/office/powerpoint/2010/main" val="3803227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340fa69-36cf-4e00-b833-42086f3cbab7@fed"/>
          <p:cNvPicPr>
            <a:picLocks noChangeAspect="1" noChangeArrowheads="1"/>
          </p:cNvPicPr>
          <p:nvPr/>
        </p:nvPicPr>
        <p:blipFill rotWithShape="1">
          <a:blip r:embed="rId2">
            <a:extLst>
              <a:ext uri="{28A0092B-C50C-407E-A947-70E740481C1C}">
                <a14:useLocalDpi xmlns:a14="http://schemas.microsoft.com/office/drawing/2010/main" val="0"/>
              </a:ext>
            </a:extLst>
          </a:blip>
          <a:srcRect b="20157"/>
          <a:stretch/>
        </p:blipFill>
        <p:spPr bwMode="auto">
          <a:xfrm>
            <a:off x="296404" y="988011"/>
            <a:ext cx="8757473" cy="532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287209" y="115285"/>
            <a:ext cx="6757041" cy="803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200" b="1">
                <a:solidFill>
                  <a:schemeClr val="accent2"/>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b="1">
                <a:solidFill>
                  <a:schemeClr val="accent2"/>
                </a:solidFill>
                <a:effectLst>
                  <a:outerShdw blurRad="38100" dist="38100" dir="2700000" algn="tl">
                    <a:srgbClr val="C0C0C0"/>
                  </a:outerShdw>
                </a:effectLst>
                <a:latin typeface="Arial" charset="0"/>
              </a:defRPr>
            </a:lvl9pPr>
          </a:lstStyle>
          <a:p>
            <a:r>
              <a:rPr lang="en-GB" sz="3600" kern="0" dirty="0" smtClean="0"/>
              <a:t>L4SW PROTOTYPE BUILD</a:t>
            </a:r>
            <a:endParaRPr lang="en-GB" sz="2400" kern="0" dirty="0"/>
          </a:p>
        </p:txBody>
      </p:sp>
    </p:spTree>
    <p:extLst>
      <p:ext uri="{BB962C8B-B14F-4D97-AF65-F5344CB8AC3E}">
        <p14:creationId xmlns:p14="http://schemas.microsoft.com/office/powerpoint/2010/main" val="1598248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5dd71a7-4ef6-4843-a869-73adc9b21af3@fe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394" r="5105"/>
          <a:stretch/>
        </p:blipFill>
        <p:spPr bwMode="auto">
          <a:xfrm rot="5400000">
            <a:off x="2070072" y="431115"/>
            <a:ext cx="5338313" cy="640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sz="4000" dirty="0" smtClean="0"/>
              <a:t>LOFAR4SW PROTOTYPE</a:t>
            </a:r>
            <a:endParaRPr lang="en-GB" dirty="0"/>
          </a:p>
        </p:txBody>
      </p:sp>
    </p:spTree>
    <p:extLst>
      <p:ext uri="{BB962C8B-B14F-4D97-AF65-F5344CB8AC3E}">
        <p14:creationId xmlns:p14="http://schemas.microsoft.com/office/powerpoint/2010/main" val="3182804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809" y="161670"/>
            <a:ext cx="6861409" cy="803275"/>
          </a:xfrm>
        </p:spPr>
        <p:txBody>
          <a:bodyPr/>
          <a:lstStyle/>
          <a:p>
            <a:r>
              <a:rPr lang="en-GB" dirty="0" smtClean="0"/>
              <a:t>Overall Summary</a:t>
            </a:r>
            <a:endParaRPr lang="en-GB" dirty="0"/>
          </a:p>
        </p:txBody>
      </p:sp>
      <p:sp>
        <p:nvSpPr>
          <p:cNvPr id="4" name="Text Placeholder 2"/>
          <p:cNvSpPr txBox="1">
            <a:spLocks/>
          </p:cNvSpPr>
          <p:nvPr/>
        </p:nvSpPr>
        <p:spPr>
          <a:xfrm>
            <a:off x="333375" y="819235"/>
            <a:ext cx="8586788" cy="5642523"/>
          </a:xfrm>
          <a:prstGeom prst="rect">
            <a:avLst/>
          </a:prstGeom>
        </p:spPr>
        <p:txBody>
          <a:bodyPr/>
          <a:lstStyle>
            <a:lvl1pPr marL="342900" indent="-342900" algn="l" rtl="0" eaLnBrk="0" fontAlgn="base" hangingPunct="0">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lnSpc>
                <a:spcPct val="110000"/>
              </a:lnSpc>
              <a:spcBef>
                <a:spcPct val="20000"/>
              </a:spcBef>
              <a:spcAft>
                <a:spcPct val="0"/>
              </a:spcAft>
              <a:buChar char="–"/>
              <a:defRPr sz="2000">
                <a:solidFill>
                  <a:schemeClr val="tx1"/>
                </a:solidFill>
                <a:latin typeface="+mn-lt"/>
              </a:defRPr>
            </a:lvl2pPr>
            <a:lvl3pPr marL="1143000" indent="-228600" algn="l" rtl="0" eaLnBrk="0" fontAlgn="base" hangingPunct="0">
              <a:lnSpc>
                <a:spcPct val="110000"/>
              </a:lnSpc>
              <a:spcBef>
                <a:spcPct val="20000"/>
              </a:spcBef>
              <a:spcAft>
                <a:spcPct val="0"/>
              </a:spcAft>
              <a:buChar char="•"/>
              <a:defRPr>
                <a:solidFill>
                  <a:schemeClr val="tx1"/>
                </a:solidFill>
                <a:latin typeface="+mn-lt"/>
              </a:defRPr>
            </a:lvl3pPr>
            <a:lvl4pPr marL="1600200" indent="-228600" algn="l" rtl="0" eaLnBrk="0" fontAlgn="base" hangingPunct="0">
              <a:lnSpc>
                <a:spcPct val="110000"/>
              </a:lnSpc>
              <a:spcBef>
                <a:spcPct val="20000"/>
              </a:spcBef>
              <a:spcAft>
                <a:spcPct val="0"/>
              </a:spcAft>
              <a:buChar char="–"/>
              <a:defRPr sz="1600">
                <a:solidFill>
                  <a:schemeClr val="tx1"/>
                </a:solidFill>
                <a:latin typeface="+mn-lt"/>
              </a:defRPr>
            </a:lvl4pPr>
            <a:lvl5pPr marL="2057400" indent="-228600" algn="l" rtl="0" eaLnBrk="0" fontAlgn="base" hangingPunct="0">
              <a:lnSpc>
                <a:spcPct val="110000"/>
              </a:lnSpc>
              <a:spcBef>
                <a:spcPct val="20000"/>
              </a:spcBef>
              <a:spcAft>
                <a:spcPct val="0"/>
              </a:spcAft>
              <a:buChar char="»"/>
              <a:defRPr sz="1600">
                <a:solidFill>
                  <a:schemeClr val="tx1"/>
                </a:solidFill>
                <a:latin typeface="+mn-lt"/>
              </a:defRPr>
            </a:lvl5pPr>
            <a:lvl6pPr marL="2514600" indent="-228600" algn="l" rtl="0" fontAlgn="base">
              <a:lnSpc>
                <a:spcPct val="110000"/>
              </a:lnSpc>
              <a:spcBef>
                <a:spcPct val="20000"/>
              </a:spcBef>
              <a:spcAft>
                <a:spcPct val="0"/>
              </a:spcAft>
              <a:buChar char="»"/>
              <a:defRPr sz="1600">
                <a:solidFill>
                  <a:schemeClr val="tx1"/>
                </a:solidFill>
                <a:latin typeface="+mn-lt"/>
              </a:defRPr>
            </a:lvl6pPr>
            <a:lvl7pPr marL="2971800" indent="-228600" algn="l" rtl="0" fontAlgn="base">
              <a:lnSpc>
                <a:spcPct val="110000"/>
              </a:lnSpc>
              <a:spcBef>
                <a:spcPct val="20000"/>
              </a:spcBef>
              <a:spcAft>
                <a:spcPct val="0"/>
              </a:spcAft>
              <a:buChar char="»"/>
              <a:defRPr sz="1600">
                <a:solidFill>
                  <a:schemeClr val="tx1"/>
                </a:solidFill>
                <a:latin typeface="+mn-lt"/>
              </a:defRPr>
            </a:lvl7pPr>
            <a:lvl8pPr marL="3429000" indent="-228600" algn="l" rtl="0" fontAlgn="base">
              <a:lnSpc>
                <a:spcPct val="110000"/>
              </a:lnSpc>
              <a:spcBef>
                <a:spcPct val="20000"/>
              </a:spcBef>
              <a:spcAft>
                <a:spcPct val="0"/>
              </a:spcAft>
              <a:buChar char="»"/>
              <a:defRPr sz="1600">
                <a:solidFill>
                  <a:schemeClr val="tx1"/>
                </a:solidFill>
                <a:latin typeface="+mn-lt"/>
              </a:defRPr>
            </a:lvl8pPr>
            <a:lvl9pPr marL="3886200" indent="-228600" algn="l" rtl="0" fontAlgn="base">
              <a:lnSpc>
                <a:spcPct val="110000"/>
              </a:lnSpc>
              <a:spcBef>
                <a:spcPct val="20000"/>
              </a:spcBef>
              <a:spcAft>
                <a:spcPct val="0"/>
              </a:spcAft>
              <a:buChar char="»"/>
              <a:defRPr sz="1600">
                <a:solidFill>
                  <a:schemeClr val="tx1"/>
                </a:solidFill>
                <a:latin typeface="+mn-lt"/>
              </a:defRPr>
            </a:lvl9pPr>
          </a:lstStyle>
          <a:p>
            <a:r>
              <a:rPr lang="en-GB" kern="0" dirty="0" smtClean="0"/>
              <a:t>We have an ambitious set of Science Use cases for the LOFAR4SW project.</a:t>
            </a:r>
          </a:p>
          <a:p>
            <a:pPr lvl="1"/>
            <a:r>
              <a:rPr lang="en-GB" kern="0" dirty="0" smtClean="0"/>
              <a:t>Covers space-weather monitoring and inputs to forecast models.</a:t>
            </a:r>
          </a:p>
          <a:p>
            <a:pPr lvl="1"/>
            <a:r>
              <a:rPr lang="en-GB" kern="0" dirty="0" smtClean="0"/>
              <a:t>Covers a diverse set of space-weather science investigations across solar, corona, heliosphere, ionosphere, and planetary domains.</a:t>
            </a:r>
          </a:p>
          <a:p>
            <a:pPr lvl="1"/>
            <a:r>
              <a:rPr lang="en-GB" i="1" kern="0" dirty="0" smtClean="0">
                <a:solidFill>
                  <a:srgbClr val="FF0000"/>
                </a:solidFill>
              </a:rPr>
              <a:t>We still need to prioritise the use cases/data products properly…</a:t>
            </a:r>
          </a:p>
          <a:p>
            <a:r>
              <a:rPr lang="en-GB" kern="0" dirty="0" smtClean="0"/>
              <a:t>The LOFAR4SW project will provide prototype processing pipelines for most both IPS and heliospheric FR.</a:t>
            </a:r>
          </a:p>
          <a:p>
            <a:pPr lvl="1"/>
            <a:r>
              <a:rPr lang="en-GB" kern="0" dirty="0" smtClean="0"/>
              <a:t>It will also provide a detailed science study on heliosphere FR.</a:t>
            </a:r>
          </a:p>
          <a:p>
            <a:r>
              <a:rPr lang="en-GB" kern="0" dirty="0" smtClean="0"/>
              <a:t>The LOFAR4SW project will provide a detailed upgrade path/documentation for the upgrade of the LOFAR radio telescope into a dedicated space-weather instrument alongside normal astronomy operations.</a:t>
            </a:r>
            <a:endParaRPr lang="nl-NL" kern="0" dirty="0" smtClean="0"/>
          </a:p>
        </p:txBody>
      </p:sp>
      <p:grpSp>
        <p:nvGrpSpPr>
          <p:cNvPr id="12" name="Group 11"/>
          <p:cNvGrpSpPr>
            <a:grpSpLocks noChangeAspect="1"/>
          </p:cNvGrpSpPr>
          <p:nvPr/>
        </p:nvGrpSpPr>
        <p:grpSpPr>
          <a:xfrm>
            <a:off x="50454" y="871489"/>
            <a:ext cx="9039848" cy="5569101"/>
            <a:chOff x="217714" y="965200"/>
            <a:chExt cx="8802915" cy="5423136"/>
          </a:xfrm>
        </p:grpSpPr>
        <p:sp>
          <p:nvSpPr>
            <p:cNvPr id="13" name="Rectangle 12"/>
            <p:cNvSpPr/>
            <p:nvPr/>
          </p:nvSpPr>
          <p:spPr bwMode="auto">
            <a:xfrm>
              <a:off x="217714" y="965200"/>
              <a:ext cx="8802915" cy="5423136"/>
            </a:xfrm>
            <a:prstGeom prst="rec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dirty="0" smtClean="0">
                <a:ln>
                  <a:noFill/>
                </a:ln>
                <a:solidFill>
                  <a:srgbClr val="233787"/>
                </a:solidFill>
                <a:effectLst/>
                <a:latin typeface="Arial" charset="0"/>
              </a:endParaRPr>
            </a:p>
          </p:txBody>
        </p: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28" y="4827638"/>
              <a:ext cx="8432801" cy="152441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81" y="1006843"/>
              <a:ext cx="7855364" cy="392202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2841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fltVal val="0"/>
                                          </p:val>
                                        </p:tav>
                                        <p:tav tm="100000">
                                          <p:val>
                                            <p:strVal val="#ppt_w"/>
                                          </p:val>
                                        </p:tav>
                                      </p:tavLst>
                                    </p:anim>
                                    <p:anim calcmode="lin" valueType="num">
                                      <p:cBhvr>
                                        <p:cTn id="8" dur="1500" fill="hold"/>
                                        <p:tgtEl>
                                          <p:spTgt spid="12"/>
                                        </p:tgtEl>
                                        <p:attrNameLst>
                                          <p:attrName>ppt_h</p:attrName>
                                        </p:attrNameLst>
                                      </p:cBhvr>
                                      <p:tavLst>
                                        <p:tav tm="0">
                                          <p:val>
                                            <p:fltVal val="0"/>
                                          </p:val>
                                        </p:tav>
                                        <p:tav tm="100000">
                                          <p:val>
                                            <p:strVal val="#ppt_h"/>
                                          </p:val>
                                        </p:tav>
                                      </p:tavLst>
                                    </p:anim>
                                    <p:animEffect transition="in" filter="fade">
                                      <p:cBhvr>
                                        <p:cTn id="9"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Motivation…</a:t>
            </a:r>
            <a:endParaRPr lang="en-GB" dirty="0"/>
          </a:p>
        </p:txBody>
      </p:sp>
      <p:sp>
        <p:nvSpPr>
          <p:cNvPr id="4" name="Text Placeholder 2"/>
          <p:cNvSpPr txBox="1">
            <a:spLocks/>
          </p:cNvSpPr>
          <p:nvPr/>
        </p:nvSpPr>
        <p:spPr>
          <a:xfrm>
            <a:off x="333375" y="1158877"/>
            <a:ext cx="8586788" cy="460918"/>
          </a:xfrm>
          <a:prstGeom prst="rect">
            <a:avLst/>
          </a:prstGeom>
        </p:spPr>
        <p:txBody>
          <a:bodyPr/>
          <a:lstStyle>
            <a:lvl1pPr marL="342900" indent="-342900" algn="l" rtl="0" eaLnBrk="0" fontAlgn="base" hangingPunct="0">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lnSpc>
                <a:spcPct val="110000"/>
              </a:lnSpc>
              <a:spcBef>
                <a:spcPct val="20000"/>
              </a:spcBef>
              <a:spcAft>
                <a:spcPct val="0"/>
              </a:spcAft>
              <a:buChar char="–"/>
              <a:defRPr sz="2000">
                <a:solidFill>
                  <a:schemeClr val="tx1"/>
                </a:solidFill>
                <a:latin typeface="+mn-lt"/>
              </a:defRPr>
            </a:lvl2pPr>
            <a:lvl3pPr marL="1143000" indent="-228600" algn="l" rtl="0" eaLnBrk="0" fontAlgn="base" hangingPunct="0">
              <a:lnSpc>
                <a:spcPct val="110000"/>
              </a:lnSpc>
              <a:spcBef>
                <a:spcPct val="20000"/>
              </a:spcBef>
              <a:spcAft>
                <a:spcPct val="0"/>
              </a:spcAft>
              <a:buChar char="•"/>
              <a:defRPr>
                <a:solidFill>
                  <a:schemeClr val="tx1"/>
                </a:solidFill>
                <a:latin typeface="+mn-lt"/>
              </a:defRPr>
            </a:lvl3pPr>
            <a:lvl4pPr marL="1600200" indent="-228600" algn="l" rtl="0" eaLnBrk="0" fontAlgn="base" hangingPunct="0">
              <a:lnSpc>
                <a:spcPct val="110000"/>
              </a:lnSpc>
              <a:spcBef>
                <a:spcPct val="20000"/>
              </a:spcBef>
              <a:spcAft>
                <a:spcPct val="0"/>
              </a:spcAft>
              <a:buChar char="–"/>
              <a:defRPr sz="1600">
                <a:solidFill>
                  <a:schemeClr val="tx1"/>
                </a:solidFill>
                <a:latin typeface="+mn-lt"/>
              </a:defRPr>
            </a:lvl4pPr>
            <a:lvl5pPr marL="2057400" indent="-228600" algn="l" rtl="0" eaLnBrk="0" fontAlgn="base" hangingPunct="0">
              <a:lnSpc>
                <a:spcPct val="110000"/>
              </a:lnSpc>
              <a:spcBef>
                <a:spcPct val="20000"/>
              </a:spcBef>
              <a:spcAft>
                <a:spcPct val="0"/>
              </a:spcAft>
              <a:buChar char="»"/>
              <a:defRPr sz="1600">
                <a:solidFill>
                  <a:schemeClr val="tx1"/>
                </a:solidFill>
                <a:latin typeface="+mn-lt"/>
              </a:defRPr>
            </a:lvl5pPr>
            <a:lvl6pPr marL="2514600" indent="-228600" algn="l" rtl="0" fontAlgn="base">
              <a:lnSpc>
                <a:spcPct val="110000"/>
              </a:lnSpc>
              <a:spcBef>
                <a:spcPct val="20000"/>
              </a:spcBef>
              <a:spcAft>
                <a:spcPct val="0"/>
              </a:spcAft>
              <a:buChar char="»"/>
              <a:defRPr sz="1600">
                <a:solidFill>
                  <a:schemeClr val="tx1"/>
                </a:solidFill>
                <a:latin typeface="+mn-lt"/>
              </a:defRPr>
            </a:lvl6pPr>
            <a:lvl7pPr marL="2971800" indent="-228600" algn="l" rtl="0" fontAlgn="base">
              <a:lnSpc>
                <a:spcPct val="110000"/>
              </a:lnSpc>
              <a:spcBef>
                <a:spcPct val="20000"/>
              </a:spcBef>
              <a:spcAft>
                <a:spcPct val="0"/>
              </a:spcAft>
              <a:buChar char="»"/>
              <a:defRPr sz="1600">
                <a:solidFill>
                  <a:schemeClr val="tx1"/>
                </a:solidFill>
                <a:latin typeface="+mn-lt"/>
              </a:defRPr>
            </a:lvl7pPr>
            <a:lvl8pPr marL="3429000" indent="-228600" algn="l" rtl="0" fontAlgn="base">
              <a:lnSpc>
                <a:spcPct val="110000"/>
              </a:lnSpc>
              <a:spcBef>
                <a:spcPct val="20000"/>
              </a:spcBef>
              <a:spcAft>
                <a:spcPct val="0"/>
              </a:spcAft>
              <a:buChar char="»"/>
              <a:defRPr sz="1600">
                <a:solidFill>
                  <a:schemeClr val="tx1"/>
                </a:solidFill>
                <a:latin typeface="+mn-lt"/>
              </a:defRPr>
            </a:lvl8pPr>
            <a:lvl9pPr marL="3886200" indent="-228600" algn="l" rtl="0" fontAlgn="base">
              <a:lnSpc>
                <a:spcPct val="110000"/>
              </a:lnSpc>
              <a:spcBef>
                <a:spcPct val="20000"/>
              </a:spcBef>
              <a:spcAft>
                <a:spcPct val="0"/>
              </a:spcAft>
              <a:buChar char="»"/>
              <a:defRPr sz="1600">
                <a:solidFill>
                  <a:schemeClr val="tx1"/>
                </a:solidFill>
                <a:latin typeface="+mn-lt"/>
              </a:defRPr>
            </a:lvl9pPr>
          </a:lstStyle>
          <a:p>
            <a:r>
              <a:rPr lang="en-GB" kern="0" dirty="0" smtClean="0"/>
              <a:t>Because space weather is the entire Sun-Earth system!</a:t>
            </a:r>
            <a:endParaRPr lang="nl-NL" kern="0" dirty="0" smtClean="0"/>
          </a:p>
        </p:txBody>
      </p:sp>
      <p:pic>
        <p:nvPicPr>
          <p:cNvPr id="5" name="Picture 4"/>
          <p:cNvPicPr>
            <a:picLocks noChangeAspect="1"/>
          </p:cNvPicPr>
          <p:nvPr/>
        </p:nvPicPr>
        <p:blipFill>
          <a:blip r:embed="rId2"/>
          <a:stretch>
            <a:fillRect/>
          </a:stretch>
        </p:blipFill>
        <p:spPr>
          <a:xfrm>
            <a:off x="212434" y="1689456"/>
            <a:ext cx="8921264" cy="4641669"/>
          </a:xfrm>
          <a:prstGeom prst="rect">
            <a:avLst/>
          </a:prstGeom>
        </p:spPr>
      </p:pic>
    </p:spTree>
    <p:extLst>
      <p:ext uri="{BB962C8B-B14F-4D97-AF65-F5344CB8AC3E}">
        <p14:creationId xmlns:p14="http://schemas.microsoft.com/office/powerpoint/2010/main" val="3109967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810" y="161670"/>
            <a:ext cx="6930814" cy="803275"/>
          </a:xfrm>
        </p:spPr>
        <p:txBody>
          <a:bodyPr/>
          <a:lstStyle/>
          <a:p>
            <a:r>
              <a:rPr lang="en-GB" dirty="0" smtClean="0"/>
              <a:t>Radio Techniques (Plus Imaging)</a:t>
            </a:r>
            <a:endParaRPr lang="en-GB" dirty="0"/>
          </a:p>
        </p:txBody>
      </p:sp>
      <p:pic>
        <p:nvPicPr>
          <p:cNvPr id="48" name="Picture 47"/>
          <p:cNvPicPr>
            <a:picLocks noChangeAspect="1"/>
          </p:cNvPicPr>
          <p:nvPr/>
        </p:nvPicPr>
        <p:blipFill>
          <a:blip r:embed="rId2"/>
          <a:stretch>
            <a:fillRect/>
          </a:stretch>
        </p:blipFill>
        <p:spPr>
          <a:xfrm>
            <a:off x="330926" y="964945"/>
            <a:ext cx="8467734" cy="5454183"/>
          </a:xfrm>
          <a:prstGeom prst="rect">
            <a:avLst/>
          </a:prstGeom>
        </p:spPr>
      </p:pic>
    </p:spTree>
    <p:extLst>
      <p:ext uri="{BB962C8B-B14F-4D97-AF65-F5344CB8AC3E}">
        <p14:creationId xmlns:p14="http://schemas.microsoft.com/office/powerpoint/2010/main" val="705541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809" y="161670"/>
            <a:ext cx="6756779" cy="803275"/>
          </a:xfrm>
        </p:spPr>
        <p:txBody>
          <a:bodyPr/>
          <a:lstStyle/>
          <a:p>
            <a:r>
              <a:rPr lang="en-GB" dirty="0" smtClean="0"/>
              <a:t>LOFAR4SW WP Structure…</a:t>
            </a:r>
            <a:endParaRPr lang="en-GB" dirty="0"/>
          </a:p>
        </p:txBody>
      </p:sp>
      <p:pic>
        <p:nvPicPr>
          <p:cNvPr id="4" name="Picture 3"/>
          <p:cNvPicPr>
            <a:picLocks noChangeAspect="1"/>
          </p:cNvPicPr>
          <p:nvPr/>
        </p:nvPicPr>
        <p:blipFill>
          <a:blip r:embed="rId2"/>
          <a:stretch>
            <a:fillRect/>
          </a:stretch>
        </p:blipFill>
        <p:spPr>
          <a:xfrm>
            <a:off x="305771" y="964945"/>
            <a:ext cx="8698891" cy="5420289"/>
          </a:xfrm>
          <a:prstGeom prst="rect">
            <a:avLst/>
          </a:prstGeom>
        </p:spPr>
      </p:pic>
    </p:spTree>
    <p:extLst>
      <p:ext uri="{BB962C8B-B14F-4D97-AF65-F5344CB8AC3E}">
        <p14:creationId xmlns:p14="http://schemas.microsoft.com/office/powerpoint/2010/main" val="429742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Solar:</a:t>
            </a:r>
          </a:p>
          <a:p>
            <a:pPr lvl="1"/>
            <a:r>
              <a:rPr lang="en-GB" dirty="0" smtClean="0"/>
              <a:t>Continuous </a:t>
            </a:r>
            <a:r>
              <a:rPr lang="en-GB" dirty="0"/>
              <a:t>solar monitoring when the Sun is above the horizon and within the LOFAR field of view on the sky will provide detailed information on solar </a:t>
            </a:r>
            <a:r>
              <a:rPr lang="en-GB" dirty="0" smtClean="0"/>
              <a:t>activity as well as imaging.</a:t>
            </a:r>
          </a:p>
          <a:p>
            <a:r>
              <a:rPr lang="en-GB" dirty="0" smtClean="0"/>
              <a:t>Heliosphere:</a:t>
            </a:r>
          </a:p>
          <a:p>
            <a:pPr lvl="1"/>
            <a:r>
              <a:rPr lang="en-GB" dirty="0" smtClean="0"/>
              <a:t>Interplanetary Scintillation: </a:t>
            </a:r>
            <a:r>
              <a:rPr lang="en-GB" dirty="0"/>
              <a:t>IPS is used for various coronal/inner-heliospheric </a:t>
            </a:r>
            <a:r>
              <a:rPr lang="en-GB" dirty="0" smtClean="0"/>
              <a:t>studies including determining </a:t>
            </a:r>
            <a:r>
              <a:rPr lang="en-GB" dirty="0"/>
              <a:t>the plasma velocity of structures flowing out from the </a:t>
            </a:r>
            <a:r>
              <a:rPr lang="en-GB" dirty="0" smtClean="0"/>
              <a:t>Sun, </a:t>
            </a:r>
            <a:r>
              <a:rPr lang="en-GB" dirty="0"/>
              <a:t>estimates of plasma density </a:t>
            </a:r>
            <a:r>
              <a:rPr lang="en-GB" dirty="0" smtClean="0"/>
              <a:t>variation/turbulence, </a:t>
            </a:r>
            <a:r>
              <a:rPr lang="en-GB" dirty="0"/>
              <a:t>assessments of flow </a:t>
            </a:r>
            <a:r>
              <a:rPr lang="en-GB" dirty="0" smtClean="0"/>
              <a:t>directions, and when </a:t>
            </a:r>
            <a:r>
              <a:rPr lang="en-GB" dirty="0"/>
              <a:t>incorporated into the University of California, San Diego (UCSD) 3-D tomography, the ability to produce inner-heliospheric reconstructions in both velocity and density structure out to at least 3 AU </a:t>
            </a:r>
            <a:r>
              <a:rPr lang="en-GB" dirty="0" smtClean="0"/>
              <a:t>(as per the previous talk) plus IPS imaging.</a:t>
            </a:r>
            <a:endParaRPr lang="en-GB" dirty="0"/>
          </a:p>
        </p:txBody>
      </p:sp>
      <p:sp>
        <p:nvSpPr>
          <p:cNvPr id="3" name="Title 2"/>
          <p:cNvSpPr>
            <a:spLocks noGrp="1"/>
          </p:cNvSpPr>
          <p:nvPr>
            <p:ph type="title"/>
          </p:nvPr>
        </p:nvSpPr>
        <p:spPr>
          <a:xfrm>
            <a:off x="2134809" y="161670"/>
            <a:ext cx="6887271" cy="803275"/>
          </a:xfrm>
        </p:spPr>
        <p:txBody>
          <a:bodyPr/>
          <a:lstStyle/>
          <a:p>
            <a:r>
              <a:rPr lang="en-GB" dirty="0" smtClean="0"/>
              <a:t>LOFAR4SW Science Use Cases… (1)</a:t>
            </a:r>
            <a:endParaRPr lang="en-GB" dirty="0"/>
          </a:p>
        </p:txBody>
      </p:sp>
    </p:spTree>
    <p:extLst>
      <p:ext uri="{BB962C8B-B14F-4D97-AF65-F5344CB8AC3E}">
        <p14:creationId xmlns:p14="http://schemas.microsoft.com/office/powerpoint/2010/main" val="2221213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Heliosphere:</a:t>
            </a:r>
          </a:p>
          <a:p>
            <a:pPr lvl="1"/>
            <a:r>
              <a:rPr lang="en-GB" dirty="0" smtClean="0"/>
              <a:t>Faraday rotation</a:t>
            </a:r>
            <a:r>
              <a:rPr lang="en-GB" dirty="0"/>
              <a:t>: </a:t>
            </a:r>
            <a:r>
              <a:rPr lang="en-GB" dirty="0" smtClean="0"/>
              <a:t>FR is </a:t>
            </a:r>
            <a:r>
              <a:rPr lang="en-GB" dirty="0"/>
              <a:t>a result of the rotation of the plane of polarisation of a radio source as it traverses an magneto-ionic medium and is affected by both the density and the magnetic field of the medium; </a:t>
            </a:r>
            <a:r>
              <a:rPr lang="en-GB" dirty="0" smtClean="0"/>
              <a:t>a </a:t>
            </a:r>
            <a:r>
              <a:rPr lang="en-GB" dirty="0"/>
              <a:t>potential breakthrough in the all-important magnetic-field determinations between the Sun and Earth; Test studies are already underway </a:t>
            </a:r>
            <a:r>
              <a:rPr lang="en-GB" dirty="0" smtClean="0"/>
              <a:t>to assess its viability.</a:t>
            </a:r>
          </a:p>
          <a:p>
            <a:r>
              <a:rPr lang="en-GB" dirty="0" smtClean="0"/>
              <a:t>Ionosphere:</a:t>
            </a:r>
          </a:p>
          <a:p>
            <a:pPr lvl="1"/>
            <a:r>
              <a:rPr lang="en-GB" dirty="0"/>
              <a:t>LOFAR is revolutionising the way in which we can look at mid-latitude ionospheric structure across all scales through ionospheric scintillation, and the wide-band dynamic </a:t>
            </a:r>
            <a:r>
              <a:rPr lang="en-GB" dirty="0" smtClean="0"/>
              <a:t>spectra, including potential </a:t>
            </a:r>
            <a:r>
              <a:rPr lang="en-GB" dirty="0"/>
              <a:t>use for riometric techniques and other ionospheric studies will be examined </a:t>
            </a:r>
            <a:r>
              <a:rPr lang="en-GB" dirty="0" smtClean="0"/>
              <a:t>here (plus imaging).</a:t>
            </a:r>
            <a:endParaRPr lang="en-GB" dirty="0"/>
          </a:p>
        </p:txBody>
      </p:sp>
      <p:sp>
        <p:nvSpPr>
          <p:cNvPr id="3" name="Title 2"/>
          <p:cNvSpPr>
            <a:spLocks noGrp="1"/>
          </p:cNvSpPr>
          <p:nvPr>
            <p:ph type="title"/>
          </p:nvPr>
        </p:nvSpPr>
        <p:spPr>
          <a:xfrm>
            <a:off x="2134809" y="161670"/>
            <a:ext cx="6887271" cy="803275"/>
          </a:xfrm>
        </p:spPr>
        <p:txBody>
          <a:bodyPr/>
          <a:lstStyle/>
          <a:p>
            <a:r>
              <a:rPr lang="en-GB" dirty="0" smtClean="0"/>
              <a:t>LOFAR4SW Science Use Cases… (2)</a:t>
            </a:r>
            <a:endParaRPr lang="en-GB" dirty="0"/>
          </a:p>
        </p:txBody>
      </p:sp>
    </p:spTree>
    <p:extLst>
      <p:ext uri="{BB962C8B-B14F-4D97-AF65-F5344CB8AC3E}">
        <p14:creationId xmlns:p14="http://schemas.microsoft.com/office/powerpoint/2010/main" val="4108358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Planetary:</a:t>
            </a:r>
          </a:p>
          <a:p>
            <a:pPr lvl="1"/>
            <a:r>
              <a:rPr lang="en-GB" dirty="0"/>
              <a:t>The Jovian magnetosphere is a complex electro-magneto-dynamic system with internal and external </a:t>
            </a:r>
            <a:r>
              <a:rPr lang="en-GB" dirty="0" smtClean="0"/>
              <a:t>sources emitting </a:t>
            </a:r>
            <a:r>
              <a:rPr lang="en-GB" dirty="0"/>
              <a:t>very-intense radio waves from decametre (auroras) to centimetre (radiation belts) wavelength </a:t>
            </a:r>
            <a:r>
              <a:rPr lang="en-GB" dirty="0" smtClean="0"/>
              <a:t>bands; these </a:t>
            </a:r>
            <a:r>
              <a:rPr lang="en-GB" dirty="0"/>
              <a:t>radio waves are used as a proxy for the observation of the energy levels and the dynamics of  charged particles in the </a:t>
            </a:r>
            <a:r>
              <a:rPr lang="en-GB" dirty="0" smtClean="0"/>
              <a:t>system and is also influenced by the solar wind.</a:t>
            </a:r>
          </a:p>
          <a:p>
            <a:r>
              <a:rPr lang="en-GB" dirty="0" smtClean="0"/>
              <a:t>Science Use Cases Summary:</a:t>
            </a:r>
          </a:p>
          <a:p>
            <a:pPr lvl="1"/>
            <a:r>
              <a:rPr lang="en-GB" dirty="0" smtClean="0"/>
              <a:t>LOFAR4SW has nearly 30 detailed science use cases, all of which out many constraints on a 24/7 LOFAR4SW observing system with many requirements which have been formally addressed through systems engineering processes.</a:t>
            </a:r>
            <a:endParaRPr lang="en-GB" dirty="0"/>
          </a:p>
        </p:txBody>
      </p:sp>
      <p:sp>
        <p:nvSpPr>
          <p:cNvPr id="3" name="Title 2"/>
          <p:cNvSpPr>
            <a:spLocks noGrp="1"/>
          </p:cNvSpPr>
          <p:nvPr>
            <p:ph type="title"/>
          </p:nvPr>
        </p:nvSpPr>
        <p:spPr>
          <a:xfrm>
            <a:off x="2134809" y="161670"/>
            <a:ext cx="6887271" cy="803275"/>
          </a:xfrm>
        </p:spPr>
        <p:txBody>
          <a:bodyPr/>
          <a:lstStyle/>
          <a:p>
            <a:r>
              <a:rPr lang="en-GB" dirty="0" smtClean="0"/>
              <a:t>LOFAR4SW Science Use Cases… (3)</a:t>
            </a:r>
            <a:endParaRPr lang="en-GB" dirty="0"/>
          </a:p>
        </p:txBody>
      </p:sp>
    </p:spTree>
    <p:extLst>
      <p:ext uri="{BB962C8B-B14F-4D97-AF65-F5344CB8AC3E}">
        <p14:creationId xmlns:p14="http://schemas.microsoft.com/office/powerpoint/2010/main" val="2089065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4"/>
          </p:nvPr>
        </p:nvSpPr>
        <p:spPr>
          <a:xfrm>
            <a:off x="148046" y="964946"/>
            <a:ext cx="8995954" cy="5405694"/>
          </a:xfrm>
        </p:spPr>
        <p:txBody>
          <a:bodyPr/>
          <a:lstStyle/>
          <a:p>
            <a:r>
              <a:rPr lang="en-GB" sz="2000" dirty="0" smtClean="0"/>
              <a:t>Case 1 – Multi-station </a:t>
            </a:r>
            <a:r>
              <a:rPr lang="en-GB" sz="2000" dirty="0"/>
              <a:t>Interplanetary Scintillation (IPS) data for space weather </a:t>
            </a:r>
            <a:r>
              <a:rPr lang="en-GB" sz="2000" dirty="0" smtClean="0"/>
              <a:t>measurements.</a:t>
            </a:r>
            <a:endParaRPr lang="en-GB" sz="2000" dirty="0"/>
          </a:p>
          <a:p>
            <a:r>
              <a:rPr lang="en-GB" sz="2000" dirty="0" smtClean="0"/>
              <a:t>Case 2 – Using </a:t>
            </a:r>
            <a:r>
              <a:rPr lang="en-GB" sz="2000" i="1" dirty="0"/>
              <a:t>g</a:t>
            </a:r>
            <a:r>
              <a:rPr lang="en-GB" sz="2000" dirty="0"/>
              <a:t>-levels from Observations of IPS to Characterise Solar Wind </a:t>
            </a:r>
            <a:r>
              <a:rPr lang="en-GB" sz="2000" dirty="0" smtClean="0"/>
              <a:t>Density.</a:t>
            </a:r>
            <a:endParaRPr lang="en-GB" sz="2000" dirty="0"/>
          </a:p>
          <a:p>
            <a:r>
              <a:rPr lang="en-GB" sz="2000" dirty="0" smtClean="0"/>
              <a:t>Case 4 – Space </a:t>
            </a:r>
            <a:r>
              <a:rPr lang="en-GB" sz="2000" dirty="0"/>
              <a:t>Weather </a:t>
            </a:r>
            <a:r>
              <a:rPr lang="en-GB" sz="2000" i="1" dirty="0"/>
              <a:t>g</a:t>
            </a:r>
            <a:r>
              <a:rPr lang="en-GB" sz="2000" dirty="0"/>
              <a:t>-levels and Cross Correlations for Space-Weather Monitoring and </a:t>
            </a:r>
            <a:r>
              <a:rPr lang="en-GB" sz="2000" dirty="0" smtClean="0"/>
              <a:t>Operational Forecasting.</a:t>
            </a:r>
            <a:endParaRPr lang="en-GB" sz="2000" dirty="0"/>
          </a:p>
          <a:p>
            <a:r>
              <a:rPr lang="en-GB" sz="2000" dirty="0" smtClean="0"/>
              <a:t>Case 5 – All-Sky </a:t>
            </a:r>
            <a:r>
              <a:rPr lang="en-GB" sz="2000" dirty="0"/>
              <a:t>Snapshots of IPS </a:t>
            </a:r>
            <a:r>
              <a:rPr lang="en-GB" sz="2000" i="1" dirty="0"/>
              <a:t>g</a:t>
            </a:r>
            <a:r>
              <a:rPr lang="en-GB" sz="2000" dirty="0"/>
              <a:t>-level and Single-Site </a:t>
            </a:r>
            <a:r>
              <a:rPr lang="en-GB" sz="2000" dirty="0" smtClean="0"/>
              <a:t>Velocities.</a:t>
            </a:r>
            <a:endParaRPr lang="en-GB" sz="2000" dirty="0"/>
          </a:p>
          <a:p>
            <a:r>
              <a:rPr lang="en-GB" sz="2000" dirty="0" smtClean="0"/>
              <a:t>Case 6 – Exploring </a:t>
            </a:r>
            <a:r>
              <a:rPr lang="en-GB" sz="2000" dirty="0"/>
              <a:t>Spatial and Temporal Solar Wind Turbulence </a:t>
            </a:r>
            <a:r>
              <a:rPr lang="en-GB" sz="2000" dirty="0" smtClean="0"/>
              <a:t>Scales.</a:t>
            </a:r>
          </a:p>
          <a:p>
            <a:pPr marL="0" indent="0">
              <a:buNone/>
            </a:pPr>
            <a:endParaRPr lang="nl-NL" sz="2000" dirty="0" smtClean="0"/>
          </a:p>
          <a:p>
            <a:r>
              <a:rPr lang="nl-NL" sz="2000" dirty="0" smtClean="0"/>
              <a:t>Individual observations of point-like, distant, astronomical radio sources:</a:t>
            </a:r>
          </a:p>
          <a:p>
            <a:pPr lvl="1"/>
            <a:r>
              <a:rPr lang="nl-NL" sz="1800" dirty="0" smtClean="0"/>
              <a:t>Considers each international station as an individual telescope/receiver site.</a:t>
            </a:r>
          </a:p>
          <a:p>
            <a:pPr lvl="1"/>
            <a:r>
              <a:rPr lang="en-GB" sz="1800" dirty="0" smtClean="0"/>
              <a:t>Feeds directly into Worldwide IPS Stations (WIPSS) Network.</a:t>
            </a:r>
          </a:p>
          <a:p>
            <a:pPr lvl="1"/>
            <a:r>
              <a:rPr lang="en-GB" sz="1800" dirty="0" smtClean="0"/>
              <a:t>Critical for Sun-to-Earth space-weather science and forecasting/modelling.</a:t>
            </a:r>
            <a:endParaRPr lang="en-GB" sz="1800" dirty="0"/>
          </a:p>
        </p:txBody>
      </p:sp>
      <p:sp>
        <p:nvSpPr>
          <p:cNvPr id="5" name="Titre 1"/>
          <p:cNvSpPr>
            <a:spLocks noGrp="1"/>
          </p:cNvSpPr>
          <p:nvPr>
            <p:ph type="title"/>
          </p:nvPr>
        </p:nvSpPr>
        <p:spPr>
          <a:xfrm>
            <a:off x="2134810" y="161670"/>
            <a:ext cx="6847712" cy="803275"/>
          </a:xfrm>
        </p:spPr>
        <p:txBody>
          <a:bodyPr/>
          <a:lstStyle/>
          <a:p>
            <a:r>
              <a:rPr lang="en-GB" dirty="0" smtClean="0"/>
              <a:t>Heliosphere Use Cases (1)</a:t>
            </a:r>
            <a:endParaRPr lang="en-GB" dirty="0"/>
          </a:p>
        </p:txBody>
      </p:sp>
      <p:grpSp>
        <p:nvGrpSpPr>
          <p:cNvPr id="7" name="Group 6"/>
          <p:cNvGrpSpPr/>
          <p:nvPr/>
        </p:nvGrpSpPr>
        <p:grpSpPr>
          <a:xfrm>
            <a:off x="0" y="984060"/>
            <a:ext cx="9140623" cy="5116577"/>
            <a:chOff x="0" y="984060"/>
            <a:chExt cx="9140623" cy="5116577"/>
          </a:xfrm>
        </p:grpSpPr>
        <p:pic>
          <p:nvPicPr>
            <p:cNvPr id="8" name="Picture 7"/>
            <p:cNvPicPr>
              <a:picLocks noChangeAspect="1"/>
            </p:cNvPicPr>
            <p:nvPr/>
          </p:nvPicPr>
          <p:blipFill>
            <a:blip r:embed="rId4"/>
            <a:stretch>
              <a:fillRect/>
            </a:stretch>
          </p:blipFill>
          <p:spPr>
            <a:xfrm>
              <a:off x="0" y="984060"/>
              <a:ext cx="9140623" cy="5116577"/>
            </a:xfrm>
            <a:prstGeom prst="rect">
              <a:avLst/>
            </a:prstGeom>
          </p:spPr>
        </p:pic>
        <p:pic>
          <p:nvPicPr>
            <p:cNvPr id="12" name="eiscat-vu.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7106195" y="1046541"/>
              <a:ext cx="1550126" cy="16624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900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0"/>
            </p:par>
            <p:par>
              <p:cTn id="11"/>
            </p:par>
            <p:video>
              <p:cMediaNode>
                <p:cTn id="12" repeatCount="indefinite"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233787"/>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233787"/>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162303</TotalTime>
  <Words>1389</Words>
  <Application>Microsoft Office PowerPoint</Application>
  <PresentationFormat>On-screen Show (4:3)</PresentationFormat>
  <Paragraphs>111</Paragraphs>
  <Slides>26</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ＭＳ Ｐゴシック</vt:lpstr>
      <vt:lpstr>Arial</vt:lpstr>
      <vt:lpstr>Times New Roman</vt:lpstr>
      <vt:lpstr>Default Design</vt:lpstr>
      <vt:lpstr>LOFAR4SpaceWeather (LOFAR4SW) – Increasing European Space-Weather Capability with Europe’s Largest Radio Telescope: Beyond the Detailed Design Review (DDR)</vt:lpstr>
      <vt:lpstr>Funding…</vt:lpstr>
      <vt:lpstr>Motivation…</vt:lpstr>
      <vt:lpstr>Radio Techniques (Plus Imaging)</vt:lpstr>
      <vt:lpstr>LOFAR4SW WP Structure…</vt:lpstr>
      <vt:lpstr>LOFAR4SW Science Use Cases… (1)</vt:lpstr>
      <vt:lpstr>LOFAR4SW Science Use Cases… (2)</vt:lpstr>
      <vt:lpstr>LOFAR4SW Science Use Cases… (3)</vt:lpstr>
      <vt:lpstr>Heliosphere Use Cases (1)</vt:lpstr>
      <vt:lpstr>Heliosphere Use Cases (2)</vt:lpstr>
      <vt:lpstr>Heliosphere Use Cases (3)</vt:lpstr>
      <vt:lpstr>Heliosphere Use Cases (4)</vt:lpstr>
      <vt:lpstr>LOFAR4SW Ultimate Goal/Challenge</vt:lpstr>
      <vt:lpstr>Space-Weather Science Advancement</vt:lpstr>
      <vt:lpstr>Simplified Architectural Design (1)</vt:lpstr>
      <vt:lpstr>Simplified Architectural Design (2)</vt:lpstr>
      <vt:lpstr>Simplified Architectural Design (3)</vt:lpstr>
      <vt:lpstr>Integration into LOFAR2.0</vt:lpstr>
      <vt:lpstr>Successful PDR and MTR</vt:lpstr>
      <vt:lpstr>PowerPoint Presentation</vt:lpstr>
      <vt:lpstr>LOFAR4SW Prototype</vt:lpstr>
      <vt:lpstr>LOFAR4SW Earth Works</vt:lpstr>
      <vt:lpstr>L4SW PROTOTYPE BUILD</vt:lpstr>
      <vt:lpstr>PowerPoint Presentation</vt:lpstr>
      <vt:lpstr>LOFAR4SW PROTOTYPE</vt:lpstr>
      <vt:lpstr>Overall Summary</vt:lpstr>
    </vt:vector>
  </TitlesOfParts>
  <Company>ASTRON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SKADS-LOGO</dc:title>
  <dc:creator>Andre van Es</dc:creator>
  <cp:lastModifiedBy>Bisi, Mario (STFC,RAL,RALSP)</cp:lastModifiedBy>
  <cp:revision>1880</cp:revision>
  <dcterms:created xsi:type="dcterms:W3CDTF">2006-02-27T08:11:41Z</dcterms:created>
  <dcterms:modified xsi:type="dcterms:W3CDTF">2020-05-08T09:21:10Z</dcterms:modified>
</cp:coreProperties>
</file>