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3355" r:id="rId3"/>
    <p:sldId id="3365" r:id="rId4"/>
    <p:sldId id="3354" r:id="rId5"/>
    <p:sldId id="529" r:id="rId6"/>
    <p:sldId id="3360" r:id="rId7"/>
    <p:sldId id="448" r:id="rId8"/>
    <p:sldId id="306" r:id="rId9"/>
    <p:sldId id="308" r:id="rId10"/>
    <p:sldId id="309" r:id="rId11"/>
    <p:sldId id="3364" r:id="rId12"/>
    <p:sldId id="3361" r:id="rId13"/>
    <p:sldId id="3362" r:id="rId14"/>
    <p:sldId id="3363" r:id="rId15"/>
    <p:sldId id="336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45" autoAdjust="0"/>
  </p:normalViewPr>
  <p:slideViewPr>
    <p:cSldViewPr snapToGrid="0">
      <p:cViewPr varScale="1">
        <p:scale>
          <a:sx n="153" d="100"/>
          <a:sy n="153" d="100"/>
        </p:scale>
        <p:origin x="1296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12973-CBC1-4183-92C6-289B68DD494A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486F6-1B6C-4E18-930E-AA41641E5D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813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Xu et al.,2002</a:t>
            </a:r>
            <a:r>
              <a:rPr lang="zh-CN" altLang="en-US" dirty="0"/>
              <a:t>研究区域位于南京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B75EB-6415-46C2-B4C7-A690CD72955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621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CB682AD-C319-40C2-AAF4-F9133D7888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77B07B-BAAE-425B-9101-CFCD33ACA010}" type="slidenum">
              <a:rPr lang="en-US" altLang="zh-CN"/>
              <a:pPr/>
              <a:t>7</a:t>
            </a:fld>
            <a:endParaRPr lang="en-US" altLang="zh-CN"/>
          </a:p>
        </p:txBody>
      </p:sp>
      <p:sp>
        <p:nvSpPr>
          <p:cNvPr id="340994" name="Rectangle 2">
            <a:extLst>
              <a:ext uri="{FF2B5EF4-FFF2-40B4-BE49-F238E27FC236}">
                <a16:creationId xmlns:a16="http://schemas.microsoft.com/office/drawing/2014/main" id="{6D656E82-03CE-4B96-A951-A77A081910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>
            <a:extLst>
              <a:ext uri="{FF2B5EF4-FFF2-40B4-BE49-F238E27FC236}">
                <a16:creationId xmlns:a16="http://schemas.microsoft.com/office/drawing/2014/main" id="{5E65BE25-10E6-497B-B832-2FB327102E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zh-CN" altLang="en-US" b="1">
                <a:solidFill>
                  <a:srgbClr val="0000FF"/>
                </a:solidFill>
              </a:rPr>
              <a:t>近</a:t>
            </a:r>
            <a:r>
              <a:rPr lang="en-US" altLang="zh-CN" b="1">
                <a:solidFill>
                  <a:srgbClr val="0000FF"/>
                </a:solidFill>
              </a:rPr>
              <a:t>30</a:t>
            </a:r>
            <a:r>
              <a:rPr lang="zh-CN" altLang="en-US" b="1">
                <a:solidFill>
                  <a:srgbClr val="0000FF"/>
                </a:solidFill>
              </a:rPr>
              <a:t>度年地球物理探测的中要进展：</a:t>
            </a:r>
            <a:r>
              <a:rPr lang="zh-CN" altLang="en-US" b="1">
                <a:solidFill>
                  <a:srgbClr val="CC3300"/>
                </a:solidFill>
              </a:rPr>
              <a:t>发现青藏高原地壳低速高导层，并可能与部分熔融有关。</a:t>
            </a:r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486F6-1B6C-4E18-930E-AA41641E5DE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625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BB1D-1260-4002-8EDF-00223719BA3C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BE41-6B1D-4992-B0A2-527CA6A9DB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88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BB1D-1260-4002-8EDF-00223719BA3C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BE41-6B1D-4992-B0A2-527CA6A9DB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337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BB1D-1260-4002-8EDF-00223719BA3C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BE41-6B1D-4992-B0A2-527CA6A9DB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103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BB1D-1260-4002-8EDF-00223719BA3C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BE41-6B1D-4992-B0A2-527CA6A9DB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37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BB1D-1260-4002-8EDF-00223719BA3C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BE41-6B1D-4992-B0A2-527CA6A9DB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206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BB1D-1260-4002-8EDF-00223719BA3C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BE41-6B1D-4992-B0A2-527CA6A9DB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79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BB1D-1260-4002-8EDF-00223719BA3C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BE41-6B1D-4992-B0A2-527CA6A9DB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673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BB1D-1260-4002-8EDF-00223719BA3C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BE41-6B1D-4992-B0A2-527CA6A9DB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87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BB1D-1260-4002-8EDF-00223719BA3C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BE41-6B1D-4992-B0A2-527CA6A9DB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215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BB1D-1260-4002-8EDF-00223719BA3C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BE41-6B1D-4992-B0A2-527CA6A9DB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250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BB1D-1260-4002-8EDF-00223719BA3C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BE41-6B1D-4992-B0A2-527CA6A9DB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52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2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5BB1D-1260-4002-8EDF-00223719BA3C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7BE41-6B1D-4992-B0A2-527CA6A9DB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5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djgtibet@163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7" Type="http://schemas.openxmlformats.org/officeDocument/2006/relationships/image" Target="../media/image31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tmp"/><Relationship Id="rId4" Type="http://schemas.openxmlformats.org/officeDocument/2006/relationships/image" Target="../media/image28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mp"/><Relationship Id="rId4" Type="http://schemas.openxmlformats.org/officeDocument/2006/relationships/image" Target="../media/image3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13.wmf"/><Relationship Id="rId7" Type="http://schemas.openxmlformats.org/officeDocument/2006/relationships/image" Target="../media/image1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wmf"/><Relationship Id="rId4" Type="http://schemas.openxmlformats.org/officeDocument/2006/relationships/image" Target="../media/image14.wmf"/><Relationship Id="rId9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F660DB8-146E-48C0-B862-7ED549841FE3}"/>
              </a:ext>
            </a:extLst>
          </p:cNvPr>
          <p:cNvSpPr/>
          <p:nvPr/>
        </p:nvSpPr>
        <p:spPr>
          <a:xfrm>
            <a:off x="79048" y="1553178"/>
            <a:ext cx="8827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Mechanism and Dynamics of N-S trends normal faults in Tibetan Plateau: Insight From Thermochronology,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Magnetotellurics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Magmatism and GPS Measurements</a:t>
            </a:r>
            <a:endParaRPr lang="zh-CN" altLang="zh-C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4A2FECB2-B0FC-4FE3-9566-E4BC13345568}"/>
              </a:ext>
            </a:extLst>
          </p:cNvPr>
          <p:cNvSpPr txBox="1">
            <a:spLocks/>
          </p:cNvSpPr>
          <p:nvPr/>
        </p:nvSpPr>
        <p:spPr>
          <a:xfrm>
            <a:off x="946299" y="2453623"/>
            <a:ext cx="6980465" cy="147761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defPPr>
              <a:defRPr lang="en-US"/>
            </a:defPPr>
            <a:lvl1pPr marL="342900" indent="-342900" algn="just" defTabSz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q"/>
              <a:defRPr sz="2800">
                <a:solidFill>
                  <a:schemeClr val="bg1"/>
                </a:solidFill>
              </a:defRPr>
            </a:lvl1pPr>
            <a:lvl2pPr marL="742950" indent="-285750" algn="just" defTabSz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2pPr>
            <a:lvl3pPr marL="1143000" indent="-228600" algn="just" defTabSz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3pPr>
            <a:lvl4pPr marL="1600200" indent="-228600" algn="just" defTabSz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4pPr>
            <a:lvl5pPr marL="2057400" indent="-228600" algn="just" defTabSz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5pPr>
            <a:lvl6pPr marL="2514600" indent="-228600" algn="just" defTabSz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6pPr>
            <a:lvl7pPr marL="2971800" indent="-228600" algn="just" defTabSz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7pPr>
            <a:lvl8pPr marL="3429000" indent="-228600" algn="just" defTabSz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8pPr>
            <a:lvl9pPr marL="3886200" indent="-228600" algn="just" defTabSz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9pPr>
          </a:lstStyle>
          <a:p>
            <a:pPr marL="0" indent="0"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Han-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altLang="zh-CN" sz="1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Jin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-Gen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Dai</a:t>
            </a:r>
            <a:r>
              <a:rPr lang="en-US" altLang="zh-CN" sz="1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altLang="zh-CN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,*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Le-Tian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Zhang</a:t>
            </a:r>
            <a:r>
              <a:rPr lang="en-US" altLang="zh-CN" sz="1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-Lin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altLang="zh-CN" sz="1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Guang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-Hao Ha</a:t>
            </a:r>
            <a:r>
              <a:rPr lang="en-US" altLang="zh-CN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Cheng-Shan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Wang</a:t>
            </a:r>
            <a:r>
              <a:rPr lang="en-US" altLang="zh-CN" sz="1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endParaRPr lang="zh-CN" altLang="zh-CN" sz="1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School of Earth Science and Resources, and Research Center for Tibetan Plateau Geology, China University of Geosciences, Beijing 100083, China</a:t>
            </a:r>
            <a:endParaRPr lang="zh-CN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State Key Laboratory of Biogeology and Environmental Geology, China University of Geosciences, Beijing 100083, China</a:t>
            </a:r>
            <a:endParaRPr lang="zh-CN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School of Geophysics and Information Technology, China University of Geosciences, Beijing 100083, China</a:t>
            </a:r>
            <a:endParaRPr lang="zh-CN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d State Key Laboratory of Earthquake Dynamics, Institute of Geology, China Earthquake Administration, Beijing, China</a:t>
            </a:r>
            <a:endParaRPr lang="zh-CN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Corresponding author: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Jin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-Gen Dai (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djgtibet@163.com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zh-CN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B8B210A-39B6-417B-8146-D5FB639AF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29" y="4260272"/>
            <a:ext cx="518160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37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D297035-560F-4EC0-B9C2-1D6153B2F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604" y="3916800"/>
            <a:ext cx="4528974" cy="2923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28BACEE-E224-4293-8C7D-666F226CB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9" y="3771421"/>
            <a:ext cx="4579737" cy="25704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2E8BA83-A264-4B7C-80B6-138706B99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847264" cy="1325563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50km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470147-EE46-4F94-B538-08B12101F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587" y="0"/>
            <a:ext cx="611741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59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5D9D1EF5-93B9-4A5C-8C1B-F5B1EDCBD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72178" cy="1693257"/>
          </a:xfr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F8E9A4F8-D08B-4DA6-88EC-6AC2CB2B2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99" y="401684"/>
            <a:ext cx="3591402" cy="2086433"/>
          </a:xfrm>
          <a:prstGeom prst="rect">
            <a:avLst/>
          </a:prstGeom>
        </p:spPr>
      </p:pic>
      <p:sp>
        <p:nvSpPr>
          <p:cNvPr id="31" name="文本框 3">
            <a:extLst>
              <a:ext uri="{FF2B5EF4-FFF2-40B4-BE49-F238E27FC236}">
                <a16:creationId xmlns:a16="http://schemas.microsoft.com/office/drawing/2014/main" id="{FFCF6777-FB0B-4B52-A7D8-FBA6BC60D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77" y="1818911"/>
            <a:ext cx="264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Wang et al, 2017, EPSL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" name="文本框 3">
            <a:extLst>
              <a:ext uri="{FF2B5EF4-FFF2-40B4-BE49-F238E27FC236}">
                <a16:creationId xmlns:a16="http://schemas.microsoft.com/office/drawing/2014/main" id="{F438E848-55FF-481E-91C6-32DC3A8D7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5352" y="36508"/>
            <a:ext cx="264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Tian et al, 2015, EPSL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C78330F7-8129-4B6B-94A3-588E13276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24" y="1143165"/>
            <a:ext cx="3172178" cy="1548622"/>
          </a:xfrm>
          <a:prstGeom prst="rect">
            <a:avLst/>
          </a:prstGeom>
        </p:spPr>
      </p:pic>
      <p:sp>
        <p:nvSpPr>
          <p:cNvPr id="35" name="文本框 3">
            <a:extLst>
              <a:ext uri="{FF2B5EF4-FFF2-40B4-BE49-F238E27FC236}">
                <a16:creationId xmlns:a16="http://schemas.microsoft.com/office/drawing/2014/main" id="{0AB09AD0-7BC1-44AE-82AE-2663767BA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8268" y="765643"/>
            <a:ext cx="264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Chen et al, 2015, EPSL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文本框 3">
            <a:extLst>
              <a:ext uri="{FF2B5EF4-FFF2-40B4-BE49-F238E27FC236}">
                <a16:creationId xmlns:a16="http://schemas.microsoft.com/office/drawing/2014/main" id="{5261221A-88FE-4A3B-9875-B9E93ECAA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88852"/>
            <a:ext cx="563125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geophysical observation show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：</a:t>
            </a: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geophysical anomalies exists in the lower crust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</a:t>
            </a:r>
            <a:r>
              <a:rPr lang="en-US" altLang="zh-CN" sz="1400" dirty="0" err="1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moho</a:t>
            </a:r>
            <a:r>
              <a:rPr lang="en-US" altLang="zh-CN" sz="14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depth is different from west to the east</a:t>
            </a:r>
          </a:p>
        </p:txBody>
      </p:sp>
      <p:pic>
        <p:nvPicPr>
          <p:cNvPr id="37" name="图片 1" descr="compare_discussion.png">
            <a:extLst>
              <a:ext uri="{FF2B5EF4-FFF2-40B4-BE49-F238E27FC236}">
                <a16:creationId xmlns:a16="http://schemas.microsoft.com/office/drawing/2014/main" id="{1DCC893A-00E2-4F6E-BB45-04FC59B82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7039"/>
            <a:ext cx="6144048" cy="208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本框 3">
            <a:extLst>
              <a:ext uri="{FF2B5EF4-FFF2-40B4-BE49-F238E27FC236}">
                <a16:creationId xmlns:a16="http://schemas.microsoft.com/office/drawing/2014/main" id="{5D1CD5F6-AAB0-4B60-918E-DD8580650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704" y="3059802"/>
            <a:ext cx="25572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Pang et al, 2018, JGR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EF6C2290-A0CA-4D1D-8BBD-A53454264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972" y="3928943"/>
            <a:ext cx="3044384" cy="1665264"/>
          </a:xfrm>
          <a:prstGeom prst="rect">
            <a:avLst/>
          </a:prstGeom>
        </p:spPr>
      </p:pic>
      <p:sp>
        <p:nvSpPr>
          <p:cNvPr id="40" name="文本框 3">
            <a:extLst>
              <a:ext uri="{FF2B5EF4-FFF2-40B4-BE49-F238E27FC236}">
                <a16:creationId xmlns:a16="http://schemas.microsoft.com/office/drawing/2014/main" id="{4EA97C87-13A9-4021-9721-535D73914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3138" y="5755119"/>
            <a:ext cx="264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Chen et al, 2015, EPSL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文本框 3">
            <a:extLst>
              <a:ext uri="{FF2B5EF4-FFF2-40B4-BE49-F238E27FC236}">
                <a16:creationId xmlns:a16="http://schemas.microsoft.com/office/drawing/2014/main" id="{39B9329E-2B63-4469-B4C3-A396E7369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8268" y="3390005"/>
            <a:ext cx="23181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Slab tearing model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2" name="文本框 3">
            <a:extLst>
              <a:ext uri="{FF2B5EF4-FFF2-40B4-BE49-F238E27FC236}">
                <a16:creationId xmlns:a16="http://schemas.microsoft.com/office/drawing/2014/main" id="{CA2CFEAC-CA86-4128-8CDE-085140B14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" y="5594207"/>
            <a:ext cx="656810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Pang et al(2018) conclude that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：</a:t>
            </a: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normal faults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related rocks are temporally and spatially linked.</a:t>
            </a: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hot and weak layer exists shown by the geophysical observation beneath the N-S normal faults.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weak middle crust enhanced the formation of the N-S normal faults.</a:t>
            </a:r>
          </a:p>
        </p:txBody>
      </p:sp>
    </p:spTree>
    <p:extLst>
      <p:ext uri="{BB962C8B-B14F-4D97-AF65-F5344CB8AC3E}">
        <p14:creationId xmlns:p14="http://schemas.microsoft.com/office/powerpoint/2010/main" val="2121409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984EC0-E9A8-4538-A58D-77E50C09D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" y="444209"/>
            <a:ext cx="3549818" cy="2664756"/>
          </a:xfrm>
          <a:prstGeom prst="rect">
            <a:avLst/>
          </a:prstGeom>
        </p:spPr>
      </p:pic>
      <p:sp>
        <p:nvSpPr>
          <p:cNvPr id="7" name="文本框 3">
            <a:extLst>
              <a:ext uri="{FF2B5EF4-FFF2-40B4-BE49-F238E27FC236}">
                <a16:creationId xmlns:a16="http://schemas.microsoft.com/office/drawing/2014/main" id="{86508CE9-4EBE-4ECB-9682-25629103C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02" y="3121223"/>
            <a:ext cx="30071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Zhang et al, 2004, Geology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文本框 3">
            <a:extLst>
              <a:ext uri="{FF2B5EF4-FFF2-40B4-BE49-F238E27FC236}">
                <a16:creationId xmlns:a16="http://schemas.microsoft.com/office/drawing/2014/main" id="{C16AAA05-2AF5-4793-94E3-68D56CEBF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685" y="6338995"/>
            <a:ext cx="46699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present-day extension rates:~20mm/</a:t>
            </a:r>
            <a:r>
              <a:rPr lang="en-US" altLang="zh-CN" sz="1600" dirty="0" err="1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yr</a:t>
            </a:r>
            <a:endParaRPr lang="en-US" altLang="zh-CN" sz="1600" dirty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70EDA0E-5D55-494F-ACC1-DCC1AAF4390C}"/>
              </a:ext>
            </a:extLst>
          </p:cNvPr>
          <p:cNvSpPr/>
          <p:nvPr/>
        </p:nvSpPr>
        <p:spPr>
          <a:xfrm>
            <a:off x="1114787" y="78094"/>
            <a:ext cx="1542409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GPS:22±3mm/</a:t>
            </a:r>
            <a:r>
              <a:rPr lang="en-US" altLang="zh-CN" sz="1400" dirty="0" err="1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yr</a:t>
            </a:r>
            <a:endParaRPr lang="en-US" altLang="zh-CN" sz="1400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https://science.sciencemag.org/content/sci/suppl/2001/10/17/294.5542.574.DC1/1063647S2_large.jpg">
            <a:extLst>
              <a:ext uri="{FF2B5EF4-FFF2-40B4-BE49-F238E27FC236}">
                <a16:creationId xmlns:a16="http://schemas.microsoft.com/office/drawing/2014/main" id="{40F73B8D-0E68-4E55-B064-4432DE087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853" y="3352053"/>
            <a:ext cx="5330895" cy="273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3">
            <a:extLst>
              <a:ext uri="{FF2B5EF4-FFF2-40B4-BE49-F238E27FC236}">
                <a16:creationId xmlns:a16="http://schemas.microsoft.com/office/drawing/2014/main" id="{0D2723FD-6F1F-4519-B56F-F7580D871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6286" y="6338995"/>
            <a:ext cx="30071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Wang et al, 2001, Science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273382E-DE4A-4B29-8849-9DB615E1DCFF}"/>
              </a:ext>
            </a:extLst>
          </p:cNvPr>
          <p:cNvSpPr/>
          <p:nvPr/>
        </p:nvSpPr>
        <p:spPr>
          <a:xfrm>
            <a:off x="5592448" y="3467963"/>
            <a:ext cx="15424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GPS:20±3mm/</a:t>
            </a:r>
            <a:r>
              <a:rPr lang="en-US" altLang="zh-CN" sz="140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yr</a:t>
            </a:r>
            <a:endParaRPr lang="en-US" altLang="zh-CN" sz="14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222ACAC-329D-474D-9AFA-49CD87987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9" y="3417070"/>
            <a:ext cx="3610528" cy="2353368"/>
          </a:xfrm>
          <a:prstGeom prst="rect">
            <a:avLst/>
          </a:prstGeom>
        </p:spPr>
      </p:pic>
      <p:sp>
        <p:nvSpPr>
          <p:cNvPr id="26" name="文本框 3">
            <a:extLst>
              <a:ext uri="{FF2B5EF4-FFF2-40B4-BE49-F238E27FC236}">
                <a16:creationId xmlns:a16="http://schemas.microsoft.com/office/drawing/2014/main" id="{52052380-8FB0-4F88-A593-FA0AC83A7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816" y="5805352"/>
            <a:ext cx="30071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Armjo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et al, 1986, JGR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849DAA1-C4A5-4083-AFCF-AF80172860CE}"/>
              </a:ext>
            </a:extLst>
          </p:cNvPr>
          <p:cNvSpPr/>
          <p:nvPr/>
        </p:nvSpPr>
        <p:spPr>
          <a:xfrm>
            <a:off x="916978" y="3508246"/>
            <a:ext cx="1460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baseline="30000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10</a:t>
            </a:r>
            <a:r>
              <a:rPr lang="en-US" altLang="zh-CN" sz="1400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Be</a:t>
            </a:r>
            <a:r>
              <a:rPr lang="en-US" altLang="zh-CN" sz="140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:18±9mm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en-US" altLang="zh-CN" sz="140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yr</a:t>
            </a:r>
            <a:endParaRPr lang="en-US" altLang="zh-CN" sz="14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1877E34-275D-4431-8A43-EF57A7C6BFDF}"/>
              </a:ext>
            </a:extLst>
          </p:cNvPr>
          <p:cNvSpPr/>
          <p:nvPr/>
        </p:nvSpPr>
        <p:spPr>
          <a:xfrm>
            <a:off x="5466286" y="3855264"/>
            <a:ext cx="1386865" cy="10000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473128E5-A504-4F9C-8E84-244947F67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853" y="474757"/>
            <a:ext cx="5126115" cy="2207077"/>
          </a:xfrm>
          <a:prstGeom prst="rect">
            <a:avLst/>
          </a:prstGeom>
        </p:spPr>
      </p:pic>
      <p:sp>
        <p:nvSpPr>
          <p:cNvPr id="32" name="文本框 3">
            <a:extLst>
              <a:ext uri="{FF2B5EF4-FFF2-40B4-BE49-F238E27FC236}">
                <a16:creationId xmlns:a16="http://schemas.microsoft.com/office/drawing/2014/main" id="{B2517FA8-E283-4609-B8EC-5267154EA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8691" y="2708421"/>
            <a:ext cx="35498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Ge, 2016, thesis(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Supervisor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：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Shen)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D17F170-4065-412D-B80C-DBF55F0AF01F}"/>
              </a:ext>
            </a:extLst>
          </p:cNvPr>
          <p:cNvSpPr/>
          <p:nvPr/>
        </p:nvSpPr>
        <p:spPr>
          <a:xfrm>
            <a:off x="7711979" y="754245"/>
            <a:ext cx="563342" cy="135975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256CB65-DA7E-4C00-869C-28E1F77C1327}"/>
              </a:ext>
            </a:extLst>
          </p:cNvPr>
          <p:cNvSpPr/>
          <p:nvPr/>
        </p:nvSpPr>
        <p:spPr>
          <a:xfrm>
            <a:off x="5145755" y="70820"/>
            <a:ext cx="27590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extension </a:t>
            </a:r>
            <a:r>
              <a:rPr lang="en-US" altLang="zh-CN" sz="1400" dirty="0" err="1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rates:14-27mm</a:t>
            </a:r>
            <a:r>
              <a:rPr lang="en-US" altLang="zh-CN" sz="14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en-US" altLang="zh-CN" sz="1400" dirty="0" err="1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yr</a:t>
            </a:r>
            <a:endParaRPr lang="en-US" altLang="zh-CN" sz="1400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744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FC628C1-136F-42BF-8B73-7A9186914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090" y="0"/>
            <a:ext cx="4241367" cy="31541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CA54FB2-7A58-4745-B1B9-AFC2735FE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668B889B-6A98-4100-9ACB-D28DAF9B5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74"/>
            <a:ext cx="5482197" cy="2647599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1F79D1A-9463-4381-9DEC-551A7FC17C43}"/>
              </a:ext>
            </a:extLst>
          </p:cNvPr>
          <p:cNvSpPr/>
          <p:nvPr/>
        </p:nvSpPr>
        <p:spPr>
          <a:xfrm>
            <a:off x="74682" y="2777769"/>
            <a:ext cx="4981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Modified from: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Ha, 2019, thesis(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Supervisor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：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Wu)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805C0C3C-3DD7-4671-AEF2-4AAB63BAB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15" y="4250760"/>
            <a:ext cx="4418865" cy="166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4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Conclusions: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present-day extension rates is </a:t>
            </a:r>
            <a:r>
              <a:rPr lang="en-US" altLang="zh-CN" sz="1400" dirty="0" err="1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20mm</a:t>
            </a:r>
            <a:r>
              <a:rPr lang="en-US" altLang="zh-CN" sz="14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/yr.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extension rates are consistent with the eastward flow rates.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Our GPS data support the eastward flow model.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A45D83A-AB1F-4443-BE49-44FC0A19DF2F}"/>
              </a:ext>
            </a:extLst>
          </p:cNvPr>
          <p:cNvSpPr/>
          <p:nvPr/>
        </p:nvSpPr>
        <p:spPr>
          <a:xfrm>
            <a:off x="1188719" y="906176"/>
            <a:ext cx="2526031" cy="11855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3">
            <a:extLst>
              <a:ext uri="{FF2B5EF4-FFF2-40B4-BE49-F238E27FC236}">
                <a16:creationId xmlns:a16="http://schemas.microsoft.com/office/drawing/2014/main" id="{3AA98EEC-3DDA-4C2B-9865-25A60C2A7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8245" y="3147101"/>
            <a:ext cx="30071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Wang et al, 2001, Science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47F2935-D36C-4D7F-AD9F-694A4A5F4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37587"/>
            <a:ext cx="4627467" cy="3433547"/>
          </a:xfrm>
          <a:prstGeom prst="rect">
            <a:avLst/>
          </a:prstGeom>
        </p:spPr>
      </p:pic>
      <p:sp>
        <p:nvSpPr>
          <p:cNvPr id="14" name="文本框 3">
            <a:extLst>
              <a:ext uri="{FF2B5EF4-FFF2-40B4-BE49-F238E27FC236}">
                <a16:creationId xmlns:a16="http://schemas.microsoft.com/office/drawing/2014/main" id="{D5D27AEF-6E0F-4572-8932-05265722B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191" y="6438794"/>
            <a:ext cx="242039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Gan et al, 2007, JGR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29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11">
            <a:extLst>
              <a:ext uri="{FF2B5EF4-FFF2-40B4-BE49-F238E27FC236}">
                <a16:creationId xmlns:a16="http://schemas.microsoft.com/office/drawing/2014/main" id="{F55E74D2-42E7-45E0-BB0C-9C8695E4F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5930"/>
            <a:ext cx="3589020" cy="4756944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E28274C-A9E1-455A-B796-EBB3D9EC841A}"/>
              </a:ext>
            </a:extLst>
          </p:cNvPr>
          <p:cNvSpPr/>
          <p:nvPr/>
        </p:nvSpPr>
        <p:spPr>
          <a:xfrm>
            <a:off x="382693" y="2869636"/>
            <a:ext cx="2852247" cy="7763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8751E83-4A5D-45F9-B3E0-90860013F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927" y="3257794"/>
            <a:ext cx="4846073" cy="2636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5222A4A-253C-4822-B811-55D3B2076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59" y="342018"/>
            <a:ext cx="4282439" cy="240158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E5A6C64-2E90-4CFA-AE09-1246572E01C4}"/>
              </a:ext>
            </a:extLst>
          </p:cNvPr>
          <p:cNvSpPr/>
          <p:nvPr/>
        </p:nvSpPr>
        <p:spPr>
          <a:xfrm>
            <a:off x="3829050" y="6110347"/>
            <a:ext cx="4981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Modified from:</a:t>
            </a: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Li et al.,2015,ESR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BCA8E68-11CD-4DC6-AB79-4805E4231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1188"/>
            <a:ext cx="498153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2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Implications</a:t>
            </a:r>
            <a:r>
              <a:rPr lang="zh-CN" altLang="en-US" sz="12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：</a:t>
            </a:r>
            <a:endParaRPr lang="en-US" altLang="zh-CN" sz="1200" dirty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weak zone in the middle to lower crust influence the developments and evolution of the N-S trends normal faults. 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material eastward flow enhance the N-S normal faults developments. 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timing of the middle to lower crustal flow may begin in the Miocene. </a:t>
            </a:r>
            <a:endParaRPr lang="en-US" altLang="zh-CN" sz="1200" dirty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232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1773AEF-5ED9-4341-A746-0002E218D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4" y="0"/>
            <a:ext cx="5181600" cy="239077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561E421-1C67-4328-9974-8FD623DF9355}"/>
              </a:ext>
            </a:extLst>
          </p:cNvPr>
          <p:cNvSpPr/>
          <p:nvPr/>
        </p:nvSpPr>
        <p:spPr>
          <a:xfrm>
            <a:off x="723283" y="3269755"/>
            <a:ext cx="7518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 all</a:t>
            </a:r>
          </a:p>
          <a:p>
            <a:pPr algn="ctr"/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Sorry for not attending the meeting</a:t>
            </a:r>
          </a:p>
        </p:txBody>
      </p:sp>
    </p:spTree>
    <p:extLst>
      <p:ext uri="{BB962C8B-B14F-4D97-AF65-F5344CB8AC3E}">
        <p14:creationId xmlns:p14="http://schemas.microsoft.com/office/powerpoint/2010/main" val="3744961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63B1CDD-97EE-47E9-8ACD-BA2CD489F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318" y="-1"/>
            <a:ext cx="5676682" cy="3183467"/>
          </a:xfrm>
          <a:prstGeom prst="rect">
            <a:avLst/>
          </a:prstGeom>
        </p:spPr>
      </p:pic>
      <p:sp>
        <p:nvSpPr>
          <p:cNvPr id="5" name="文本框 3">
            <a:extLst>
              <a:ext uri="{FF2B5EF4-FFF2-40B4-BE49-F238E27FC236}">
                <a16:creationId xmlns:a16="http://schemas.microsoft.com/office/drawing/2014/main" id="{77ACE4CC-AD22-48D8-9794-110ACA61C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126" y="491066"/>
            <a:ext cx="3646311" cy="172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N-S normal faults</a:t>
            </a: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：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are widespread through the whole TP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record key information for the growth and uplift of the Tibetan Plateau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Mechanism and Dynamics are remain controversial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6" name="Picture 8" descr="NGS_Fig2">
            <a:extLst>
              <a:ext uri="{FF2B5EF4-FFF2-40B4-BE49-F238E27FC236}">
                <a16:creationId xmlns:a16="http://schemas.microsoft.com/office/drawing/2014/main" id="{1F66B3EA-ED2A-4040-813B-D84E2904E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0128" y="3720244"/>
            <a:ext cx="4928405" cy="2819592"/>
          </a:xfrm>
          <a:prstGeom prst="rect">
            <a:avLst/>
          </a:prstGeom>
          <a:noFill/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C75A2EE-B233-444B-A00D-00D1F5B1C64E}"/>
              </a:ext>
            </a:extLst>
          </p:cNvPr>
          <p:cNvSpPr txBox="1"/>
          <p:nvPr/>
        </p:nvSpPr>
        <p:spPr>
          <a:xfrm>
            <a:off x="7354657" y="5301182"/>
            <a:ext cx="153118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Convective removal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58684AC-A5CF-44FE-98BB-A2D06C8ECA8F}"/>
              </a:ext>
            </a:extLst>
          </p:cNvPr>
          <p:cNvSpPr txBox="1"/>
          <p:nvPr/>
        </p:nvSpPr>
        <p:spPr>
          <a:xfrm>
            <a:off x="4497185" y="3805406"/>
            <a:ext cx="167501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N-S normal faults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1A99194-D111-4E96-B2CD-5CF155F1BF8C}"/>
              </a:ext>
            </a:extLst>
          </p:cNvPr>
          <p:cNvSpPr txBox="1"/>
          <p:nvPr/>
        </p:nvSpPr>
        <p:spPr>
          <a:xfrm>
            <a:off x="5700990" y="6539836"/>
            <a:ext cx="1686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Molnar et al.,1993,RG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内容占位符 4" descr="屏幕剪辑">
            <a:extLst>
              <a:ext uri="{FF2B5EF4-FFF2-40B4-BE49-F238E27FC236}">
                <a16:creationId xmlns:a16="http://schemas.microsoft.com/office/drawing/2014/main" id="{58F6E948-FCDC-4629-B5DF-4EFBE7E12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" y="3386544"/>
            <a:ext cx="3881669" cy="3183467"/>
          </a:xfr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23E4C40-0234-45EC-B2D0-1A4001517BF2}"/>
              </a:ext>
            </a:extLst>
          </p:cNvPr>
          <p:cNvSpPr/>
          <p:nvPr/>
        </p:nvSpPr>
        <p:spPr>
          <a:xfrm>
            <a:off x="68298" y="3030103"/>
            <a:ext cx="33990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Regional stress fields and boundary conditions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851B3E9-0D0B-418B-A0CC-D106B6E0B18C}"/>
              </a:ext>
            </a:extLst>
          </p:cNvPr>
          <p:cNvSpPr/>
          <p:nvPr/>
        </p:nvSpPr>
        <p:spPr>
          <a:xfrm>
            <a:off x="4009470" y="3347327"/>
            <a:ext cx="16498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Gravitational collapse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79E07F5-9F1F-4594-95B7-96083A303793}"/>
              </a:ext>
            </a:extLst>
          </p:cNvPr>
          <p:cNvSpPr txBox="1"/>
          <p:nvPr/>
        </p:nvSpPr>
        <p:spPr>
          <a:xfrm>
            <a:off x="496451" y="6551721"/>
            <a:ext cx="238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McCallister et al.,</a:t>
            </a:r>
            <a:r>
              <a:rPr lang="en-US" altLang="zh-CN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2014,Tectonics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8126E6D-0DA0-43E1-A984-2B165B3DF2F7}"/>
              </a:ext>
            </a:extLst>
          </p:cNvPr>
          <p:cNvSpPr/>
          <p:nvPr/>
        </p:nvSpPr>
        <p:spPr>
          <a:xfrm>
            <a:off x="1199459" y="2574884"/>
            <a:ext cx="14750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Two end members: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69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984BD4-0AFE-4699-A2B2-2CFBE774E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F8EDA0-082C-4F05-A7B9-178756DBF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Thermochronology</a:t>
            </a: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Magnetotellurics</a:t>
            </a:r>
            <a:endParaRPr lang="en-US" altLang="zh-CN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Magmatism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Potassic and ultra Potassic rocks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zh-CN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Adakitic</a:t>
            </a:r>
            <a:r>
              <a:rPr lang="en-US" altLang="zh-CN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rocks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 Measurements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847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FF2B5EF4-FFF2-40B4-BE49-F238E27FC236}">
                <a16:creationId xmlns:a16="http://schemas.microsoft.com/office/drawing/2014/main" id="{DADEACEB-1051-403F-93A0-C6D0AF3F4525}"/>
              </a:ext>
            </a:extLst>
          </p:cNvPr>
          <p:cNvSpPr/>
          <p:nvPr/>
        </p:nvSpPr>
        <p:spPr>
          <a:xfrm>
            <a:off x="4773148" y="502372"/>
            <a:ext cx="4279412" cy="2645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88F3BE2-7A18-4D8C-B6C8-0AB6EC228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51" y="3573664"/>
            <a:ext cx="4523748" cy="2708197"/>
          </a:xfrm>
          <a:prstGeom prst="rect">
            <a:avLst/>
          </a:prstGeom>
        </p:spPr>
      </p:pic>
      <p:sp>
        <p:nvSpPr>
          <p:cNvPr id="5" name="文本框 3">
            <a:extLst>
              <a:ext uri="{FF2B5EF4-FFF2-40B4-BE49-F238E27FC236}">
                <a16:creationId xmlns:a16="http://schemas.microsoft.com/office/drawing/2014/main" id="{B173561A-B71B-4962-86B6-526F0F58F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397" y="6034464"/>
            <a:ext cx="25985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Ehlers et al, 2003,2005, EPSL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id="{FD75C318-DD81-4171-8479-449E81EF2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219" y="3813684"/>
            <a:ext cx="4329307" cy="199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footwall of the normal faults is in a relative high topographic relief.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Rocks in the footwall experience enhanced and recent cooling.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enhanced cooling can be recorded by the thermochronology data.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ED406A9-4846-4C50-9C9A-0F60034BFB74}"/>
              </a:ext>
            </a:extLst>
          </p:cNvPr>
          <p:cNvSpPr/>
          <p:nvPr/>
        </p:nvSpPr>
        <p:spPr>
          <a:xfrm>
            <a:off x="463434" y="3228945"/>
            <a:ext cx="90151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4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</a:t>
            </a:r>
            <a:r>
              <a:rPr lang="en-US" altLang="zh-CN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thermochronology provide a direct way to record the initial activity timing of the normal faults</a:t>
            </a:r>
          </a:p>
        </p:txBody>
      </p:sp>
      <p:pic>
        <p:nvPicPr>
          <p:cNvPr id="8" name="Picture 2" descr="C:\my stuff-li\personal\presentation-8_10-2016\CAGS-LOW-T-Thermochronology\Materials\minerals closure_T.png">
            <a:extLst>
              <a:ext uri="{FF2B5EF4-FFF2-40B4-BE49-F238E27FC236}">
                <a16:creationId xmlns:a16="http://schemas.microsoft.com/office/drawing/2014/main" id="{EB729A60-F133-4153-9EA9-F157C25ED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485" y="632685"/>
            <a:ext cx="4152493" cy="251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FBC66D06-2B7B-45CA-AE0C-4D0FD583CF61}"/>
              </a:ext>
            </a:extLst>
          </p:cNvPr>
          <p:cNvSpPr/>
          <p:nvPr/>
        </p:nvSpPr>
        <p:spPr>
          <a:xfrm>
            <a:off x="5576711" y="1298222"/>
            <a:ext cx="3344333" cy="18093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50C7CC5-E77F-4840-9263-52FF55761269}"/>
              </a:ext>
            </a:extLst>
          </p:cNvPr>
          <p:cNvSpPr/>
          <p:nvPr/>
        </p:nvSpPr>
        <p:spPr>
          <a:xfrm>
            <a:off x="-16626" y="6450882"/>
            <a:ext cx="91772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thermochronology data show that the initial activity timing ranges from the Miocene to Pliocene</a:t>
            </a:r>
            <a:r>
              <a:rPr lang="zh-CN" alt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20-4 Ma</a:t>
            </a:r>
            <a:r>
              <a:rPr lang="zh-CN" alt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sz="1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3">
            <a:extLst>
              <a:ext uri="{FF2B5EF4-FFF2-40B4-BE49-F238E27FC236}">
                <a16:creationId xmlns:a16="http://schemas.microsoft.com/office/drawing/2014/main" id="{0B58712B-3974-43C8-BCC0-546AC22B5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1" y="3536722"/>
            <a:ext cx="256396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400" b="1" dirty="0"/>
              <a:t>Thermochronology</a:t>
            </a:r>
            <a:r>
              <a:rPr lang="zh-CN" altLang="en-US" sz="1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：</a:t>
            </a:r>
            <a:endParaRPr lang="en-US" altLang="zh-CN" sz="1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(U-Th)/He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FT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Ar-Ar</a:t>
            </a:r>
            <a:endParaRPr lang="en-US" altLang="zh-CN" sz="1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Re-</a:t>
            </a:r>
            <a:r>
              <a:rPr lang="en-US" altLang="zh-CN" sz="1400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Os</a:t>
            </a:r>
            <a:endParaRPr lang="zh-CN" altLang="en-US" sz="1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B03127D-572C-4229-AB97-F5F367A51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9" y="181160"/>
            <a:ext cx="4523748" cy="253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16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921EBE3-E3CF-49FF-A0A1-CB4FEF472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309694" cy="33096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E346E22-22B8-4494-A852-FF4AE6D5B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876" y="58512"/>
            <a:ext cx="3029373" cy="287695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ED9A3A1-8C50-47EB-8110-4EB145994DC8}"/>
              </a:ext>
            </a:extLst>
          </p:cNvPr>
          <p:cNvSpPr/>
          <p:nvPr/>
        </p:nvSpPr>
        <p:spPr>
          <a:xfrm>
            <a:off x="3240192" y="692552"/>
            <a:ext cx="2793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Conditions: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Delamination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and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partial melting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of the  thickened lower crust</a:t>
            </a: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58CD50B7-2F9E-4FDE-9474-6AAE605FA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767" y="2980976"/>
            <a:ext cx="33477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Xu et al, 2002, Geology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文本框 3">
            <a:extLst>
              <a:ext uri="{FF2B5EF4-FFF2-40B4-BE49-F238E27FC236}">
                <a16:creationId xmlns:a16="http://schemas.microsoft.com/office/drawing/2014/main" id="{E0C37292-8507-48EA-B189-492333B26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56381"/>
            <a:ext cx="895696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 err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Xiong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et </a:t>
            </a:r>
            <a:r>
              <a:rPr lang="en-US" altLang="zh-CN" sz="1600" dirty="0" err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al.,2005,2006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constrain the conditions of the produce of the </a:t>
            </a:r>
            <a:r>
              <a:rPr lang="en-US" altLang="zh-CN" sz="1600" dirty="0" err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adakitic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rocks by high-temperature-high-pressure </a:t>
            </a:r>
            <a:r>
              <a:rPr lang="en-US" altLang="zh-CN" sz="1600" dirty="0" err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expriments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depth&gt;</a:t>
            </a:r>
            <a:r>
              <a:rPr lang="en-US" altLang="zh-CN" sz="1600" dirty="0" err="1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50km</a:t>
            </a:r>
            <a:endParaRPr lang="en-US" altLang="zh-CN" sz="1600" dirty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Thickened lower crust</a:t>
            </a:r>
            <a:endParaRPr lang="zh-CN" altLang="en-US" sz="1600" dirty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16033956-3443-4129-82FC-42A2A7395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51" y="4491742"/>
            <a:ext cx="394023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</a:t>
            </a:r>
            <a:r>
              <a:rPr lang="en-US" altLang="zh-CN" sz="1600" dirty="0" err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morden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TP crust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：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70-80 km </a:t>
            </a:r>
            <a:r>
              <a:rPr lang="zh-CN" altLang="en-US" sz="16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√</a:t>
            </a:r>
            <a:endParaRPr lang="en-US" altLang="zh-CN" sz="1600" dirty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Delamination &amp;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Partial melting </a:t>
            </a:r>
            <a:r>
              <a:rPr lang="zh-CN" altLang="en-US" sz="16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√</a:t>
            </a:r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zh-CN" altLang="en-US" sz="1600" dirty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A2CF105-C783-45DC-9E1F-7714649F6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219" y="3771740"/>
            <a:ext cx="5390030" cy="2640334"/>
          </a:xfrm>
          <a:prstGeom prst="rect">
            <a:avLst/>
          </a:prstGeom>
        </p:spPr>
      </p:pic>
      <p:sp>
        <p:nvSpPr>
          <p:cNvPr id="12" name="文本框 3">
            <a:extLst>
              <a:ext uri="{FF2B5EF4-FFF2-40B4-BE49-F238E27FC236}">
                <a16:creationId xmlns:a16="http://schemas.microsoft.com/office/drawing/2014/main" id="{AF79DAE1-F8F6-4660-85F1-C4F747525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219" y="6441632"/>
            <a:ext cx="37197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 et al, 2018, </a:t>
            </a:r>
            <a:r>
              <a:rPr lang="en-US" altLang="zh-CN" sz="1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Teconophysics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655D78E-4BFA-4B27-BDD4-B2574D517A35}"/>
              </a:ext>
            </a:extLst>
          </p:cNvPr>
          <p:cNvSpPr/>
          <p:nvPr/>
        </p:nvSpPr>
        <p:spPr>
          <a:xfrm>
            <a:off x="51549" y="5691931"/>
            <a:ext cx="3650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produce of the </a:t>
            </a:r>
            <a:r>
              <a:rPr lang="en-US" altLang="zh-CN" sz="1600" dirty="0" err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adakitic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rocks indicates the extension environments</a:t>
            </a:r>
            <a:endParaRPr lang="en-US" altLang="zh-CN" sz="1600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2029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6EEF9E7-87AB-438A-A7A4-BCE89FCEE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3964" y="4101002"/>
            <a:ext cx="498647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Underplating and collision induced the thickening of the juvenile lower crust.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Upwelling of asthenosphere related to Slab tearing/breaking off triggered the melting of the lower crust.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adakitic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melts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of the lower crust and potassic/ultra potassic asthenosphere upwelling along the coupling normal faults.</a:t>
            </a:r>
          </a:p>
        </p:txBody>
      </p:sp>
      <p:pic>
        <p:nvPicPr>
          <p:cNvPr id="5" name="内容占位符 5" descr="屏幕剪辑">
            <a:extLst>
              <a:ext uri="{FF2B5EF4-FFF2-40B4-BE49-F238E27FC236}">
                <a16:creationId xmlns:a16="http://schemas.microsoft.com/office/drawing/2014/main" id="{2C1B5E39-89AA-4475-B258-24D6E811F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3" y="3046997"/>
            <a:ext cx="3862961" cy="3303112"/>
          </a:xfrm>
          <a:prstGeom prst="rect">
            <a:avLst/>
          </a:prstGeom>
        </p:spPr>
      </p:pic>
      <p:pic>
        <p:nvPicPr>
          <p:cNvPr id="8" name="内容占位符 4" descr="屏幕剪辑">
            <a:extLst>
              <a:ext uri="{FF2B5EF4-FFF2-40B4-BE49-F238E27FC236}">
                <a16:creationId xmlns:a16="http://schemas.microsoft.com/office/drawing/2014/main" id="{6C57D8CE-9788-4BAA-9C6F-FD4182B91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50436" cy="2027842"/>
          </a:xfrm>
          <a:prstGeom prst="rect">
            <a:avLst/>
          </a:prstGeom>
        </p:spPr>
      </p:pic>
      <p:sp>
        <p:nvSpPr>
          <p:cNvPr id="9" name="文本框 3">
            <a:extLst>
              <a:ext uri="{FF2B5EF4-FFF2-40B4-BE49-F238E27FC236}">
                <a16:creationId xmlns:a16="http://schemas.microsoft.com/office/drawing/2014/main" id="{34F02F72-FBF6-437A-AE9A-9F4A51EAE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885" y="2233102"/>
            <a:ext cx="39984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N-S normal faults and potassic/ultra potassic rocks is temporally and spatially linked.</a:t>
            </a:r>
            <a:endParaRPr lang="zh-CN" altLang="en-US" sz="1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文本框 3">
            <a:extLst>
              <a:ext uri="{FF2B5EF4-FFF2-40B4-BE49-F238E27FC236}">
                <a16:creationId xmlns:a16="http://schemas.microsoft.com/office/drawing/2014/main" id="{F88EE307-2DD6-4914-8593-BCFC739A1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969" y="2741540"/>
            <a:ext cx="31923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Williams et al, 2001, Geology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内容占位符 12" descr="屏幕剪辑">
            <a:extLst>
              <a:ext uri="{FF2B5EF4-FFF2-40B4-BE49-F238E27FC236}">
                <a16:creationId xmlns:a16="http://schemas.microsoft.com/office/drawing/2014/main" id="{A41DD482-1F61-4BE7-AEC5-C6E6FC281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53" y="1196469"/>
            <a:ext cx="3397958" cy="2278553"/>
          </a:xfrm>
          <a:prstGeom prst="rect">
            <a:avLst/>
          </a:prstGeom>
        </p:spPr>
      </p:pic>
      <p:sp>
        <p:nvSpPr>
          <p:cNvPr id="11" name="文本框 3">
            <a:extLst>
              <a:ext uri="{FF2B5EF4-FFF2-40B4-BE49-F238E27FC236}">
                <a16:creationId xmlns:a16="http://schemas.microsoft.com/office/drawing/2014/main" id="{E6781BD0-3581-4F80-9B8B-58170B14C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3974" y="3550688"/>
            <a:ext cx="31923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Hou et al, 2015, Geology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3">
            <a:extLst>
              <a:ext uri="{FF2B5EF4-FFF2-40B4-BE49-F238E27FC236}">
                <a16:creationId xmlns:a16="http://schemas.microsoft.com/office/drawing/2014/main" id="{00F29D67-FEE8-48BF-BBDA-1A886206F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244" y="6426288"/>
            <a:ext cx="72148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potassic/ultra potassic and </a:t>
            </a:r>
            <a:r>
              <a:rPr lang="en-US" altLang="zh-CN" sz="1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adakitic</a:t>
            </a:r>
            <a:r>
              <a:rPr lang="en-US" altLang="zh-CN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rocks is directly related to the N-S normal faults</a:t>
            </a:r>
          </a:p>
        </p:txBody>
      </p:sp>
    </p:spTree>
    <p:extLst>
      <p:ext uri="{BB962C8B-B14F-4D97-AF65-F5344CB8AC3E}">
        <p14:creationId xmlns:p14="http://schemas.microsoft.com/office/powerpoint/2010/main" val="3165749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2" name="Picture 4">
            <a:extLst>
              <a:ext uri="{FF2B5EF4-FFF2-40B4-BE49-F238E27FC236}">
                <a16:creationId xmlns:a16="http://schemas.microsoft.com/office/drawing/2014/main" id="{FB1BB94B-E3BF-43C5-89B3-DC1052AB3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96950"/>
            <a:ext cx="3024187" cy="163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3173" name="Picture 5">
            <a:extLst>
              <a:ext uri="{FF2B5EF4-FFF2-40B4-BE49-F238E27FC236}">
                <a16:creationId xmlns:a16="http://schemas.microsoft.com/office/drawing/2014/main" id="{EAA51297-805C-44A7-8014-6E3DF1FAA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01675"/>
            <a:ext cx="2952750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3174" name="Picture 6">
            <a:extLst>
              <a:ext uri="{FF2B5EF4-FFF2-40B4-BE49-F238E27FC236}">
                <a16:creationId xmlns:a16="http://schemas.microsoft.com/office/drawing/2014/main" id="{512B73B8-244E-4FD1-AEF6-156425B9F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836613"/>
            <a:ext cx="4681537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3182" name="Rectangle 14">
            <a:extLst>
              <a:ext uri="{FF2B5EF4-FFF2-40B4-BE49-F238E27FC236}">
                <a16:creationId xmlns:a16="http://schemas.microsoft.com/office/drawing/2014/main" id="{EB2B849C-7012-41FD-9504-5478DAB9B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92150"/>
            <a:ext cx="8351837" cy="20161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3183" name="Text Box 15">
            <a:extLst>
              <a:ext uri="{FF2B5EF4-FFF2-40B4-BE49-F238E27FC236}">
                <a16:creationId xmlns:a16="http://schemas.microsoft.com/office/drawing/2014/main" id="{F3DE342D-E85B-466A-B5D7-32FE2301F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2355311"/>
            <a:ext cx="192129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200" b="1" i="1" dirty="0">
                <a:solidFill>
                  <a:schemeClr val="bg1"/>
                </a:solidFill>
              </a:rPr>
              <a:t>(Pham et al., 1986, Nature)</a:t>
            </a:r>
          </a:p>
        </p:txBody>
      </p:sp>
      <p:sp>
        <p:nvSpPr>
          <p:cNvPr id="263186" name="Text Box 18">
            <a:extLst>
              <a:ext uri="{FF2B5EF4-FFF2-40B4-BE49-F238E27FC236}">
                <a16:creationId xmlns:a16="http://schemas.microsoft.com/office/drawing/2014/main" id="{4C55EE54-FEDB-4FAC-AF4C-A40D6874E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3" y="25182"/>
            <a:ext cx="8642350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Significant advances of the geophysical observation: Discovery of the low-velocity and high-conductivity of the weak curst layer in TP</a:t>
            </a:r>
          </a:p>
        </p:txBody>
      </p:sp>
      <p:sp>
        <p:nvSpPr>
          <p:cNvPr id="263187" name="Text Box 19">
            <a:extLst>
              <a:ext uri="{FF2B5EF4-FFF2-40B4-BE49-F238E27FC236}">
                <a16:creationId xmlns:a16="http://schemas.microsoft.com/office/drawing/2014/main" id="{DE7B2923-EE9E-47A3-8041-0E1A57C3A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43" y="2384292"/>
            <a:ext cx="186014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dirty="0">
                <a:solidFill>
                  <a:schemeClr val="bg1"/>
                </a:solidFill>
                <a:ea typeface="微软雅黑" panose="020B0503020204020204" pitchFamily="34" charset="-122"/>
              </a:rPr>
              <a:t>South Tibetan Plateau</a:t>
            </a:r>
            <a:endParaRPr lang="zh-CN" altLang="en-US" sz="14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63190" name="Text Box 22">
            <a:extLst>
              <a:ext uri="{FF2B5EF4-FFF2-40B4-BE49-F238E27FC236}">
                <a16:creationId xmlns:a16="http://schemas.microsoft.com/office/drawing/2014/main" id="{AAEC0FB8-28E9-446C-A670-4B2110A3F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419" y="2252143"/>
            <a:ext cx="131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FF"/>
                </a:solidFill>
              </a:rPr>
              <a:t>(16-30 km)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AD9B33B0-D5F2-44FA-AC95-4F55FC7C1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940300"/>
            <a:ext cx="424815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F2DDCFA8-6A70-4A9E-B0CA-B10CC4994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4797425"/>
            <a:ext cx="3167062" cy="158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id="{A6A9484B-7332-431F-BEF4-9E515D6F9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95613"/>
            <a:ext cx="4319587" cy="154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3588AE0D-E0A7-4A62-A445-F9CAA3D93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997200"/>
            <a:ext cx="36449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12">
            <a:extLst>
              <a:ext uri="{FF2B5EF4-FFF2-40B4-BE49-F238E27FC236}">
                <a16:creationId xmlns:a16="http://schemas.microsoft.com/office/drawing/2014/main" id="{626FCBDE-F519-4C6D-AB62-B7CC07187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795838"/>
            <a:ext cx="8351837" cy="172878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" name="Rectangle 13">
            <a:extLst>
              <a:ext uri="{FF2B5EF4-FFF2-40B4-BE49-F238E27FC236}">
                <a16:creationId xmlns:a16="http://schemas.microsoft.com/office/drawing/2014/main" id="{47DF4270-A914-4EA0-AD62-87CF3A52A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852738"/>
            <a:ext cx="8351837" cy="18002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" name="Text Box 15">
            <a:extLst>
              <a:ext uri="{FF2B5EF4-FFF2-40B4-BE49-F238E27FC236}">
                <a16:creationId xmlns:a16="http://schemas.microsoft.com/office/drawing/2014/main" id="{CE808F9E-0B43-454C-B394-F3956FC70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971" y="3426893"/>
            <a:ext cx="29511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 b="1" i="1" dirty="0"/>
              <a:t>Liu et al., 2014, Nature Geoscience</a:t>
            </a:r>
          </a:p>
        </p:txBody>
      </p:sp>
      <p:sp>
        <p:nvSpPr>
          <p:cNvPr id="32" name="Text Box 16">
            <a:extLst>
              <a:ext uri="{FF2B5EF4-FFF2-40B4-BE49-F238E27FC236}">
                <a16:creationId xmlns:a16="http://schemas.microsoft.com/office/drawing/2014/main" id="{99501479-7F5C-43CA-B035-2F25724C3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668" y="5315369"/>
            <a:ext cx="33115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 b="1" i="1"/>
              <a:t>Le Pape et al., 2012, Nature Geoscience</a:t>
            </a:r>
          </a:p>
        </p:txBody>
      </p:sp>
      <p:sp>
        <p:nvSpPr>
          <p:cNvPr id="35" name="Text Box 19">
            <a:extLst>
              <a:ext uri="{FF2B5EF4-FFF2-40B4-BE49-F238E27FC236}">
                <a16:creationId xmlns:a16="http://schemas.microsoft.com/office/drawing/2014/main" id="{5091BD17-1594-41BD-A26C-7F0934821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5450" y="4321720"/>
            <a:ext cx="19716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dirty="0">
                <a:solidFill>
                  <a:schemeClr val="bg1"/>
                </a:solidFill>
                <a:ea typeface="微软雅黑" panose="020B0503020204020204" pitchFamily="34" charset="-122"/>
              </a:rPr>
              <a:t>Eastern Tibetan Plateau</a:t>
            </a:r>
            <a:endParaRPr lang="zh-CN" altLang="en-US" sz="14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36" name="Text Box 19">
            <a:extLst>
              <a:ext uri="{FF2B5EF4-FFF2-40B4-BE49-F238E27FC236}">
                <a16:creationId xmlns:a16="http://schemas.microsoft.com/office/drawing/2014/main" id="{8CBF62A3-EBA2-4CE2-B508-38AD0E5B5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3901" y="6096099"/>
            <a:ext cx="19716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dirty="0">
                <a:solidFill>
                  <a:schemeClr val="bg1"/>
                </a:solidFill>
                <a:ea typeface="微软雅黑" panose="020B0503020204020204" pitchFamily="34" charset="-122"/>
              </a:rPr>
              <a:t>North Tibetan Plateau</a:t>
            </a:r>
            <a:endParaRPr lang="zh-CN" altLang="en-US" sz="14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内容占位符 11">
            <a:extLst>
              <a:ext uri="{FF2B5EF4-FFF2-40B4-BE49-F238E27FC236}">
                <a16:creationId xmlns:a16="http://schemas.microsoft.com/office/drawing/2014/main" id="{CCB2C553-64DE-403C-9A7F-02DD4173C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1" y="455790"/>
            <a:ext cx="4744456" cy="6288377"/>
          </a:xfr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DF913AF-AC21-47C4-884A-D86E57539981}"/>
              </a:ext>
            </a:extLst>
          </p:cNvPr>
          <p:cNvSpPr/>
          <p:nvPr/>
        </p:nvSpPr>
        <p:spPr>
          <a:xfrm>
            <a:off x="-95597" y="44773"/>
            <a:ext cx="92395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relationship of the 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thermochronology, </a:t>
            </a:r>
            <a:r>
              <a:rPr lang="en-US" altLang="zh-C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magnetotellurics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magmatism of the N-S normal faults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2922D46-971A-4DD4-B1B2-AC023A51C6A8}"/>
              </a:ext>
            </a:extLst>
          </p:cNvPr>
          <p:cNvSpPr txBox="1"/>
          <p:nvPr/>
        </p:nvSpPr>
        <p:spPr>
          <a:xfrm>
            <a:off x="4840099" y="1921332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Upper crust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159894-19AD-4891-B7B2-58A9894B19EB}"/>
              </a:ext>
            </a:extLst>
          </p:cNvPr>
          <p:cNvSpPr txBox="1"/>
          <p:nvPr/>
        </p:nvSpPr>
        <p:spPr>
          <a:xfrm>
            <a:off x="4840098" y="2678643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Lower crust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93AB22-B468-458C-AE5B-2520496C79D3}"/>
              </a:ext>
            </a:extLst>
          </p:cNvPr>
          <p:cNvSpPr txBox="1"/>
          <p:nvPr/>
        </p:nvSpPr>
        <p:spPr>
          <a:xfrm>
            <a:off x="4955513" y="356948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Mantle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0B59FBD-F7D0-44A4-9199-9754D519DC7E}"/>
              </a:ext>
            </a:extLst>
          </p:cNvPr>
          <p:cNvSpPr/>
          <p:nvPr/>
        </p:nvSpPr>
        <p:spPr>
          <a:xfrm>
            <a:off x="4447036" y="6192892"/>
            <a:ext cx="4981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Modified from: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Zhang et al.,2017,Surveys in Geophysics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86F4AA5C-D99B-4081-A919-DC377AB35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0259" y="4128932"/>
            <a:ext cx="4335087" cy="1191095"/>
          </a:xfrm>
          <a:prstGeom prst="rect">
            <a:avLst/>
          </a:prstGeom>
          <a:solidFill>
            <a:srgbClr val="FFFF99">
              <a:alpha val="20000"/>
            </a:srgbClr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10000"/>
              </a:spcBef>
              <a:spcAft>
                <a:spcPct val="10000"/>
              </a:spcAft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Theoretical basis of the crustal flow model of the Tibetan Plateau</a:t>
            </a:r>
          </a:p>
          <a:p>
            <a:pPr>
              <a:spcBef>
                <a:spcPct val="10000"/>
              </a:spcBef>
              <a:spcAft>
                <a:spcPct val="10000"/>
              </a:spcAft>
            </a:pPr>
            <a:r>
              <a:rPr lang="en-US" altLang="zh-CN" sz="1600" dirty="0">
                <a:solidFill>
                  <a:srgbClr val="CC33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Supposing that the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16-50 km depth </a:t>
            </a:r>
            <a:r>
              <a:rPr lang="en-US" altLang="zh-CN" sz="1600" dirty="0">
                <a:solidFill>
                  <a:srgbClr val="CC33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is partially melting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FC4E6B4-369E-49C0-9CC8-73409B1C1D7C}"/>
              </a:ext>
            </a:extLst>
          </p:cNvPr>
          <p:cNvSpPr/>
          <p:nvPr/>
        </p:nvSpPr>
        <p:spPr>
          <a:xfrm>
            <a:off x="474133" y="2018760"/>
            <a:ext cx="3770489" cy="10262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747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8BA83-A264-4B7C-80B6-138706B99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847264" cy="1325563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15km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CF6CD13-ECE6-4EE2-A820-F91FA4024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36" y="3917244"/>
            <a:ext cx="4529064" cy="2922756"/>
          </a:xfrm>
          <a:prstGeom prst="rect">
            <a:avLst/>
          </a:prstGeom>
        </p:spPr>
      </p:pic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5F98DDEC-A28B-45D4-A6F4-40FB29CF4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303" y="0"/>
            <a:ext cx="6117417" cy="36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07B7528-C678-4E10-84BA-58BE3E503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0926"/>
            <a:ext cx="4572000" cy="257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7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2356</TotalTime>
  <Words>921</Words>
  <Application>Microsoft Office PowerPoint</Application>
  <PresentationFormat>全屏显示(4:3)</PresentationFormat>
  <Paragraphs>115</Paragraphs>
  <Slides>15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等线</vt:lpstr>
      <vt:lpstr>黑体</vt:lpstr>
      <vt:lpstr>微软雅黑</vt:lpstr>
      <vt:lpstr>Arial</vt:lpstr>
      <vt:lpstr>Calibri</vt:lpstr>
      <vt:lpstr>Calibri Light</vt:lpstr>
      <vt:lpstr>Wingdings</vt:lpstr>
      <vt:lpstr>Office 主题​​</vt:lpstr>
      <vt:lpstr>PowerPoint 演示文稿</vt:lpstr>
      <vt:lpstr>PowerPoint 演示文稿</vt:lpstr>
      <vt:lpstr>Methods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15km</vt:lpstr>
      <vt:lpstr>50km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 汉敖</dc:creator>
  <cp:lastModifiedBy>汉敖</cp:lastModifiedBy>
  <cp:revision>79</cp:revision>
  <dcterms:created xsi:type="dcterms:W3CDTF">2020-01-13T04:50:26Z</dcterms:created>
  <dcterms:modified xsi:type="dcterms:W3CDTF">2020-05-07T15:03:50Z</dcterms:modified>
</cp:coreProperties>
</file>