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3"/>
    <p:sldMasterId id="214748367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Raleway"/>
      <p:regular r:id="rId26"/>
      <p:bold r:id="rId27"/>
      <p:italic r:id="rId28"/>
      <p:boldItalic r:id="rId29"/>
    </p:embeddedFont>
    <p:embeddedFont>
      <p:font typeface="Nunito"/>
      <p:regular r:id="rId30"/>
      <p:bold r:id="rId31"/>
      <p:italic r:id="rId32"/>
      <p:boldItalic r:id="rId33"/>
    </p:embeddedFont>
    <p:embeddedFont>
      <p:font typeface="Lato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26" Type="http://schemas.openxmlformats.org/officeDocument/2006/relationships/font" Target="fonts/Raleway-regular.fntdata"/><Relationship Id="rId25" Type="http://schemas.openxmlformats.org/officeDocument/2006/relationships/slide" Target="slides/slide20.xml"/><Relationship Id="rId28" Type="http://schemas.openxmlformats.org/officeDocument/2006/relationships/font" Target="fonts/Raleway-italic.fntdata"/><Relationship Id="rId27" Type="http://schemas.openxmlformats.org/officeDocument/2006/relationships/font" Target="fonts/Raleway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Nunito-bold.fntdata"/><Relationship Id="rId30" Type="http://schemas.openxmlformats.org/officeDocument/2006/relationships/font" Target="fonts/Nunito-regular.fntdata"/><Relationship Id="rId11" Type="http://schemas.openxmlformats.org/officeDocument/2006/relationships/slide" Target="slides/slide6.xml"/><Relationship Id="rId33" Type="http://schemas.openxmlformats.org/officeDocument/2006/relationships/font" Target="fonts/Nunito-boldItalic.fntdata"/><Relationship Id="rId10" Type="http://schemas.openxmlformats.org/officeDocument/2006/relationships/slide" Target="slides/slide5.xml"/><Relationship Id="rId32" Type="http://schemas.openxmlformats.org/officeDocument/2006/relationships/font" Target="fonts/Nunito-italic.fntdata"/><Relationship Id="rId13" Type="http://schemas.openxmlformats.org/officeDocument/2006/relationships/slide" Target="slides/slide8.xml"/><Relationship Id="rId35" Type="http://schemas.openxmlformats.org/officeDocument/2006/relationships/font" Target="fonts/Lato-bold.fntdata"/><Relationship Id="rId12" Type="http://schemas.openxmlformats.org/officeDocument/2006/relationships/slide" Target="slides/slide7.xml"/><Relationship Id="rId34" Type="http://schemas.openxmlformats.org/officeDocument/2006/relationships/font" Target="fonts/Lato-regular.fntdata"/><Relationship Id="rId15" Type="http://schemas.openxmlformats.org/officeDocument/2006/relationships/slide" Target="slides/slide10.xml"/><Relationship Id="rId37" Type="http://schemas.openxmlformats.org/officeDocument/2006/relationships/font" Target="fonts/Lato-boldItalic.fntdata"/><Relationship Id="rId14" Type="http://schemas.openxmlformats.org/officeDocument/2006/relationships/slide" Target="slides/slide9.xml"/><Relationship Id="rId36" Type="http://schemas.openxmlformats.org/officeDocument/2006/relationships/font" Target="fonts/Lato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75399df816_2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75399df816_2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752ce3fc94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752ce3fc94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752ce3fc94_0_4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752ce3fc94_0_4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752ce3fc94_0_4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752ce3fc94_0_4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752ce3fc94_0_4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752ce3fc94_0_4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752ce3fc94_0_4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752ce3fc94_0_4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752ce3fc94_0_5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6" name="Google Shape;336;g752ce3fc94_0_5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752ce3fc94_0_5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752ce3fc94_0_5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752ce3fc94_0_5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752ce3fc94_0_5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752ce3fc94_0_5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6" name="Google Shape;356;g752ce3fc94_0_5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752ce3fc94_0_5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752ce3fc94_0_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752ce3fc94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752ce3fc94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752ce3fc94_0_5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752ce3fc94_0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752ce3fc94_0_3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752ce3fc94_0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752ce3fc94_0_3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752ce3fc94_0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752ce3fc94_0_3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752ce3fc94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52ce3fc94_0_4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752ce3fc94_0_4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752ce3fc94_0_4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752ce3fc94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52ce3fc94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52ce3fc94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752ce3fc94_0_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752ce3fc94_0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lt2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6" name="Google Shape;56;p14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57" name="Google Shape;57;p14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14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9" name="Google Shape;59;p14"/>
          <p:cNvSpPr txBox="1"/>
          <p:nvPr>
            <p:ph type="ctrTitle"/>
          </p:nvPr>
        </p:nvSpPr>
        <p:spPr>
          <a:xfrm>
            <a:off x="729450" y="1322450"/>
            <a:ext cx="7688100" cy="16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" type="subTitle"/>
          </p:nvPr>
        </p:nvSpPr>
        <p:spPr>
          <a:xfrm>
            <a:off x="729627" y="3172900"/>
            <a:ext cx="76881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15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64" name="Google Shape;64;p15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15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15"/>
          <p:cNvSpPr txBox="1"/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0" name="Google Shape;70;p16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1" name="Google Shape;71;p16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16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3" name="Google Shape;73;p16"/>
          <p:cNvSpPr txBox="1"/>
          <p:nvPr>
            <p:ph type="title"/>
          </p:nvPr>
        </p:nvSpPr>
        <p:spPr>
          <a:xfrm>
            <a:off x="729450" y="1318650"/>
            <a:ext cx="76887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4" name="Google Shape;74;p16"/>
          <p:cNvSpPr txBox="1"/>
          <p:nvPr>
            <p:ph idx="1" type="body"/>
          </p:nvPr>
        </p:nvSpPr>
        <p:spPr>
          <a:xfrm>
            <a:off x="729450" y="2078875"/>
            <a:ext cx="76887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75" name="Google Shape;75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7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8" name="Google Shape;78;p17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79" name="Google Shape;79;p17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17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1" name="Google Shape;81;p17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3" name="Google Shape;83;p17"/>
          <p:cNvSpPr txBox="1"/>
          <p:nvPr>
            <p:ph idx="2" type="body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84" name="Google Shape;84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87" name="Google Shape;87;p18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88" name="Google Shape;88;p1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1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0" name="Google Shape;90;p18"/>
          <p:cNvSpPr txBox="1"/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1" name="Google Shape;91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9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4" name="Google Shape;94;p19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95" name="Google Shape;95;p1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1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7" name="Google Shape;97;p19"/>
          <p:cNvSpPr txBox="1"/>
          <p:nvPr>
            <p:ph type="title"/>
          </p:nvPr>
        </p:nvSpPr>
        <p:spPr>
          <a:xfrm>
            <a:off x="730000" y="1318650"/>
            <a:ext cx="3300900" cy="13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8" name="Google Shape;98;p19"/>
          <p:cNvSpPr txBox="1"/>
          <p:nvPr>
            <p:ph idx="1" type="body"/>
          </p:nvPr>
        </p:nvSpPr>
        <p:spPr>
          <a:xfrm>
            <a:off x="721225" y="2781725"/>
            <a:ext cx="3300900" cy="159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9" name="Google Shape;99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accent3"/>
        </a:solidFill>
      </p:bgPr>
    </p:bg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20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02" name="Google Shape;102;p2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2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4" name="Google Shape;104;p20"/>
          <p:cNvSpPr txBox="1"/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5" name="Google Shape;105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1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" name="Google Shape;108;p21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109" name="Google Shape;109;p21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21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" name="Google Shape;111;p21"/>
          <p:cNvSpPr txBox="1"/>
          <p:nvPr>
            <p:ph type="title"/>
          </p:nvPr>
        </p:nvSpPr>
        <p:spPr>
          <a:xfrm>
            <a:off x="730000" y="1318650"/>
            <a:ext cx="3300900" cy="168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12" name="Google Shape;112;p21"/>
          <p:cNvSpPr txBox="1"/>
          <p:nvPr>
            <p:ph idx="1" type="subTitle"/>
          </p:nvPr>
        </p:nvSpPr>
        <p:spPr>
          <a:xfrm>
            <a:off x="724950" y="3161525"/>
            <a:ext cx="3300900" cy="75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13" name="Google Shape;113;p21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14" name="Google Shape;114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 txBox="1"/>
          <p:nvPr>
            <p:ph idx="1" type="body"/>
          </p:nvPr>
        </p:nvSpPr>
        <p:spPr>
          <a:xfrm>
            <a:off x="724950" y="4372551"/>
            <a:ext cx="7697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17" name="Google Shape;117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dk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" name="Google Shape;119;p23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120" name="Google Shape;120;p23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3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23"/>
          <p:cNvSpPr txBox="1"/>
          <p:nvPr>
            <p:ph hasCustomPrompt="1" type="title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23" name="Google Shape;123;p23"/>
          <p:cNvSpPr txBox="1"/>
          <p:nvPr>
            <p:ph idx="1" type="body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4" name="Google Shape;124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treamline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Raleway"/>
              <a:buNone/>
              <a:defRPr b="1" sz="2800"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rtl="0" algn="r">
              <a:buNone/>
              <a:defRPr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hyperlink" Target="mailto:matteo.battisti@edu.unito.it" TargetMode="External"/><Relationship Id="rId4" Type="http://schemas.openxmlformats.org/officeDocument/2006/relationships/image" Target="../media/image1.png"/><Relationship Id="rId5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Relationship Id="rId4" Type="http://schemas.openxmlformats.org/officeDocument/2006/relationships/image" Target="../media/image14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png"/><Relationship Id="rId4" Type="http://schemas.openxmlformats.org/officeDocument/2006/relationships/image" Target="../media/image15.gif"/><Relationship Id="rId5" Type="http://schemas.openxmlformats.org/officeDocument/2006/relationships/image" Target="../media/image13.gif"/><Relationship Id="rId6" Type="http://schemas.openxmlformats.org/officeDocument/2006/relationships/image" Target="../media/image12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gif"/><Relationship Id="rId4" Type="http://schemas.openxmlformats.org/officeDocument/2006/relationships/image" Target="../media/image21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hyperlink" Target="https://asdc.space.dtu.dk/mmia_observation/" TargetMode="External"/><Relationship Id="rId5" Type="http://schemas.openxmlformats.org/officeDocument/2006/relationships/hyperlink" Target="https://link.springer.com/content/pdf/10.1007/s11214-019-0593-y.pdf" TargetMode="External"/><Relationship Id="rId6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5"/>
          <p:cNvSpPr/>
          <p:nvPr/>
        </p:nvSpPr>
        <p:spPr>
          <a:xfrm>
            <a:off x="-3300" y="0"/>
            <a:ext cx="9150600" cy="7569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25"/>
          <p:cNvSpPr txBox="1"/>
          <p:nvPr>
            <p:ph type="ctrTitle"/>
          </p:nvPr>
        </p:nvSpPr>
        <p:spPr>
          <a:xfrm>
            <a:off x="676250" y="1341350"/>
            <a:ext cx="8589900" cy="144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600"/>
              <a:t>High-speed UV imaging of elves </a:t>
            </a:r>
            <a:endParaRPr sz="26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600"/>
              <a:t>and lightning from space </a:t>
            </a:r>
            <a:endParaRPr sz="2600"/>
          </a:p>
        </p:txBody>
      </p:sp>
      <p:sp>
        <p:nvSpPr>
          <p:cNvPr id="133" name="Google Shape;133;p25"/>
          <p:cNvSpPr txBox="1"/>
          <p:nvPr>
            <p:ph idx="1" type="subTitle"/>
          </p:nvPr>
        </p:nvSpPr>
        <p:spPr>
          <a:xfrm>
            <a:off x="676250" y="2182650"/>
            <a:ext cx="7960800" cy="899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800"/>
              <a:t>First simultaneous detections by the Mini-EUSO and ASIM instruments</a:t>
            </a:r>
            <a:endParaRPr b="1" sz="1800"/>
          </a:p>
        </p:txBody>
      </p:sp>
      <p:sp>
        <p:nvSpPr>
          <p:cNvPr id="134" name="Google Shape;134;p25"/>
          <p:cNvSpPr txBox="1"/>
          <p:nvPr/>
        </p:nvSpPr>
        <p:spPr>
          <a:xfrm>
            <a:off x="676250" y="2687200"/>
            <a:ext cx="56901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Università di Torino - INFN Torino</a:t>
            </a:r>
            <a:endParaRPr b="1" sz="15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Matteo Battisti - </a:t>
            </a:r>
            <a:r>
              <a:rPr i="1" lang="it" sz="1100" u="sng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matteo.battisti@edu.unito.it</a:t>
            </a:r>
            <a:endParaRPr i="1"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Enrico Arnone, Mario Bertaina, Francesca Bisconti for the Mini-EUSO collaboration</a:t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35" name="Google Shape;135;p25"/>
          <p:cNvGrpSpPr/>
          <p:nvPr/>
        </p:nvGrpSpPr>
        <p:grpSpPr>
          <a:xfrm>
            <a:off x="748738" y="98149"/>
            <a:ext cx="2026245" cy="498767"/>
            <a:chOff x="6073675" y="3325925"/>
            <a:chExt cx="2407325" cy="667425"/>
          </a:xfrm>
        </p:grpSpPr>
        <p:pic>
          <p:nvPicPr>
            <p:cNvPr id="136" name="Google Shape;136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073675" y="3325925"/>
              <a:ext cx="2398342" cy="662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" name="Google Shape;137;p25"/>
            <p:cNvSpPr txBox="1"/>
            <p:nvPr/>
          </p:nvSpPr>
          <p:spPr>
            <a:xfrm>
              <a:off x="6987900" y="3857150"/>
              <a:ext cx="1493100" cy="136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38" name="Google Shape;138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90250" y="149400"/>
            <a:ext cx="2301500" cy="458100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25"/>
          <p:cNvSpPr txBox="1"/>
          <p:nvPr/>
        </p:nvSpPr>
        <p:spPr>
          <a:xfrm>
            <a:off x="676250" y="3441400"/>
            <a:ext cx="7842900" cy="159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Mini-EUSO collaboration</a:t>
            </a:r>
            <a:endParaRPr b="1"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E. Arnone, M. Battisti, A. Belov</a:t>
            </a:r>
            <a:r>
              <a:rPr b="1" baseline="30000" lang="it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it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, M. Bertaina, F. Bisconti, C. Blaksley, S. Blin-Bondil, F. Cafagna, G. Cambiè, F. Capel, M. Casolino, </a:t>
            </a:r>
            <a:endParaRPr b="1"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I. Churilo, G. Cotto, A. Djakonow, T. Ebisuzaki, F. Fausti, F. Fenu, C. Fornaro, A. Franceschi, C. Fuglesang, P. Gorodetzky, A. Haungs, </a:t>
            </a:r>
            <a:endParaRPr b="1"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F. Kajino, P. Klimov</a:t>
            </a:r>
            <a:r>
              <a:rPr b="1" baseline="30000" lang="it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it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, L. Marcelli, W. Marszał, M.Mignone, H. Miyamoto, A. Murashov, T. Napolitano, G. Osteria, M. Panasyuk, </a:t>
            </a:r>
            <a:endParaRPr b="1"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A. Poroshin, E. Parizot, P. Picozza, L.W. Piotrowski, Z. Plebaniak, G. Prévôt, M. Przybylak, E. Reali, M. Ricci, N. Sakaki, K. Shinozaki,</a:t>
            </a:r>
            <a:endParaRPr b="1"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J</a:t>
            </a:r>
            <a:r>
              <a:rPr b="1" lang="it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. Szabelski, Y. Takizawa, M. Traïche, S. Turriziani for the JEM-EUSO collaboration</a:t>
            </a:r>
            <a:endParaRPr b="1"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for the ASIM collaboration</a:t>
            </a:r>
            <a:endParaRPr b="1"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O. Chanrion, T. Neubert</a:t>
            </a:r>
            <a:endParaRPr b="1" sz="1000"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0" name="Google Shape;140;p25"/>
          <p:cNvSpPr txBox="1"/>
          <p:nvPr/>
        </p:nvSpPr>
        <p:spPr>
          <a:xfrm>
            <a:off x="4821650" y="4657500"/>
            <a:ext cx="37701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© Copyright authors, all rights reserved</a:t>
            </a:r>
            <a:endParaRPr sz="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4"/>
          <p:cNvSpPr txBox="1"/>
          <p:nvPr/>
        </p:nvSpPr>
        <p:spPr>
          <a:xfrm>
            <a:off x="5139025" y="973150"/>
            <a:ext cx="3555000" cy="3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Mini-EUSO detected the first double ring-shaped signal expanding in the FOV while still in cathode 2 mode.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One TLE was detected by ASIM on the same night and roughly at the same time (07/11/2019 - 05:58:13).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After the synchronization process of the </a:t>
            </a:r>
            <a: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elve</a:t>
            </a:r>
            <a: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event all the lightning detected by ASIM have a counterpart in Mini-EUSO data.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 the upcoming slides a few example are shown.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61" name="Google Shape;261;p34"/>
          <p:cNvPicPr preferRelativeResize="0"/>
          <p:nvPr/>
        </p:nvPicPr>
        <p:blipFill rotWithShape="1">
          <a:blip r:embed="rId3">
            <a:alphaModFix/>
          </a:blip>
          <a:srcRect b="2997" l="976" r="-647" t="8577"/>
          <a:stretch/>
        </p:blipFill>
        <p:spPr>
          <a:xfrm>
            <a:off x="412650" y="958225"/>
            <a:ext cx="4133101" cy="3273775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4"/>
          <p:cNvSpPr txBox="1"/>
          <p:nvPr/>
        </p:nvSpPr>
        <p:spPr>
          <a:xfrm>
            <a:off x="640500" y="4244950"/>
            <a:ext cx="43902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Each frame in the animation is 20 𝝁s long, obtained by the accumulation of 8 D1 GTUs (2.5 𝝁s each), to obtain smoother images. A flat field is used. The pixel size at 100 km altitude is ~5 km.</a:t>
            </a:r>
            <a:endParaRPr b="1" sz="1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3" name="Google Shape;263;p34"/>
          <p:cNvSpPr txBox="1"/>
          <p:nvPr/>
        </p:nvSpPr>
        <p:spPr>
          <a:xfrm>
            <a:off x="0" y="0"/>
            <a:ext cx="91440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700">
                <a:latin typeface="Raleway"/>
                <a:ea typeface="Raleway"/>
                <a:cs typeface="Raleway"/>
                <a:sym typeface="Raleway"/>
              </a:rPr>
              <a:t>Mini-EUSO: </a:t>
            </a:r>
            <a:r>
              <a:rPr b="1" lang="it" sz="2700">
                <a:latin typeface="Raleway"/>
                <a:ea typeface="Raleway"/>
                <a:cs typeface="Raleway"/>
                <a:sym typeface="Raleway"/>
              </a:rPr>
              <a:t>elve</a:t>
            </a:r>
            <a:r>
              <a:rPr b="1" lang="it" sz="2700">
                <a:latin typeface="Raleway"/>
                <a:ea typeface="Raleway"/>
                <a:cs typeface="Raleway"/>
                <a:sym typeface="Raleway"/>
              </a:rPr>
              <a:t> (1 of 3)</a:t>
            </a:r>
            <a:endParaRPr b="1" sz="2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64" name="Google Shape;264;p34"/>
          <p:cNvSpPr txBox="1"/>
          <p:nvPr>
            <p:ph idx="12" type="sldNum"/>
          </p:nvPr>
        </p:nvSpPr>
        <p:spPr>
          <a:xfrm>
            <a:off x="8221490" y="474990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65" name="Google Shape;265;p34"/>
          <p:cNvSpPr txBox="1"/>
          <p:nvPr/>
        </p:nvSpPr>
        <p:spPr>
          <a:xfrm rot="696">
            <a:off x="716703" y="647200"/>
            <a:ext cx="14814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PRELIMINARY</a:t>
            </a:r>
            <a:endParaRPr b="1" i="1"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5"/>
          <p:cNvSpPr txBox="1"/>
          <p:nvPr/>
        </p:nvSpPr>
        <p:spPr>
          <a:xfrm>
            <a:off x="5820600" y="3029128"/>
            <a:ext cx="2949600" cy="11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Mini-EUSO D3 </a:t>
            </a:r>
            <a:r>
              <a:rPr b="1" lang="it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(40.96 ms)</a:t>
            </a:r>
            <a:r>
              <a:rPr b="1" lang="it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lightcurve.</a:t>
            </a:r>
            <a:endParaRPr b="1" sz="1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The blue arrows indicate the position of  the </a:t>
            </a:r>
            <a:r>
              <a:rPr b="1" lang="it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elve</a:t>
            </a:r>
            <a:r>
              <a:rPr b="1" lang="it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detected by Mini-EUSO. ASIM data are synchronized assuming the </a:t>
            </a:r>
            <a:r>
              <a:rPr b="1" lang="it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elve</a:t>
            </a:r>
            <a:r>
              <a:rPr b="1" lang="it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took place in the GTU indicated by the red arrow.</a:t>
            </a:r>
            <a:endParaRPr b="1" sz="1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Data taken in cathode 2 mode, the efficiency is reduced by a factor of ~100.</a:t>
            </a:r>
            <a:endParaRPr b="1" sz="1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1" name="Google Shape;271;p35"/>
          <p:cNvSpPr txBox="1"/>
          <p:nvPr/>
        </p:nvSpPr>
        <p:spPr>
          <a:xfrm>
            <a:off x="401300" y="15800"/>
            <a:ext cx="85902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ObservationID: 17928 - Time 05:58:13.893942  -  UV event</a:t>
            </a:r>
            <a:endParaRPr b="1" sz="15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2" name="Google Shape;272;p35"/>
          <p:cNvSpPr txBox="1"/>
          <p:nvPr/>
        </p:nvSpPr>
        <p:spPr>
          <a:xfrm>
            <a:off x="700752" y="4761300"/>
            <a:ext cx="3370500" cy="3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In the animation, how the </a:t>
            </a:r>
            <a:r>
              <a:rPr b="1" lang="it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elve</a:t>
            </a:r>
            <a:r>
              <a:rPr b="1" lang="it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appears in D3 data</a:t>
            </a:r>
            <a:endParaRPr b="1" sz="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73" name="Google Shape;273;p35"/>
          <p:cNvSpPr txBox="1"/>
          <p:nvPr>
            <p:ph idx="12" type="sldNum"/>
          </p:nvPr>
        </p:nvSpPr>
        <p:spPr>
          <a:xfrm>
            <a:off x="8221490" y="474990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74" name="Google Shape;274;p35"/>
          <p:cNvSpPr txBox="1"/>
          <p:nvPr/>
        </p:nvSpPr>
        <p:spPr>
          <a:xfrm rot="696">
            <a:off x="248978" y="235625"/>
            <a:ext cx="14814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PRELIMINARY</a:t>
            </a:r>
            <a:endParaRPr b="1" i="1"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275" name="Google Shape;275;p35"/>
          <p:cNvGrpSpPr/>
          <p:nvPr/>
        </p:nvGrpSpPr>
        <p:grpSpPr>
          <a:xfrm>
            <a:off x="152400" y="528625"/>
            <a:ext cx="8839100" cy="2476815"/>
            <a:chOff x="152400" y="528625"/>
            <a:chExt cx="8839100" cy="2476815"/>
          </a:xfrm>
        </p:grpSpPr>
        <p:pic>
          <p:nvPicPr>
            <p:cNvPr id="276" name="Google Shape;276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528625"/>
              <a:ext cx="8839098" cy="24768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7" name="Google Shape;277;p35"/>
            <p:cNvSpPr txBox="1"/>
            <p:nvPr/>
          </p:nvSpPr>
          <p:spPr>
            <a:xfrm>
              <a:off x="7487400" y="830625"/>
              <a:ext cx="1377300" cy="42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900">
                  <a:solidFill>
                    <a:schemeClr val="accent2"/>
                  </a:solidFill>
                </a:rPr>
                <a:t>Mini-EUSO</a:t>
              </a:r>
              <a:endParaRPr b="1" sz="900">
                <a:solidFill>
                  <a:schemeClr val="accent2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900">
                  <a:solidFill>
                    <a:schemeClr val="accent2"/>
                  </a:solidFill>
                </a:rPr>
                <a:t>(GTU 16486-16489)</a:t>
              </a:r>
              <a:endParaRPr b="1" sz="900">
                <a:solidFill>
                  <a:schemeClr val="accent2"/>
                </a:solidFill>
              </a:endParaRPr>
            </a:p>
          </p:txBody>
        </p:sp>
        <p:cxnSp>
          <p:nvCxnSpPr>
            <p:cNvPr id="278" name="Google Shape;278;p35"/>
            <p:cNvCxnSpPr>
              <a:stCxn id="277" idx="2"/>
            </p:cNvCxnSpPr>
            <p:nvPr/>
          </p:nvCxnSpPr>
          <p:spPr>
            <a:xfrm flipH="1">
              <a:off x="7834350" y="1255725"/>
              <a:ext cx="341700" cy="6795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sp>
          <p:nvSpPr>
            <p:cNvPr id="279" name="Google Shape;279;p35"/>
            <p:cNvSpPr txBox="1"/>
            <p:nvPr/>
          </p:nvSpPr>
          <p:spPr>
            <a:xfrm>
              <a:off x="6154554" y="1067480"/>
              <a:ext cx="1377300" cy="425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900">
                  <a:solidFill>
                    <a:schemeClr val="accent3"/>
                  </a:solidFill>
                  <a:latin typeface="Lato"/>
                  <a:ea typeface="Lato"/>
                  <a:cs typeface="Lato"/>
                  <a:sym typeface="Lato"/>
                </a:rPr>
                <a:t>ASIM </a:t>
              </a:r>
              <a:endParaRPr b="1"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900">
                  <a:solidFill>
                    <a:schemeClr val="accent3"/>
                  </a:solidFill>
                  <a:latin typeface="Lato"/>
                  <a:ea typeface="Lato"/>
                  <a:cs typeface="Lato"/>
                  <a:sym typeface="Lato"/>
                </a:rPr>
                <a:t>(GTU 16486)</a:t>
              </a:r>
              <a:endParaRPr b="1"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900">
                  <a:solidFill>
                    <a:schemeClr val="accent3"/>
                  </a:solidFill>
                  <a:latin typeface="Lato"/>
                  <a:ea typeface="Lato"/>
                  <a:cs typeface="Lato"/>
                  <a:sym typeface="Lato"/>
                </a:rPr>
                <a:t>ObservationID: 17928</a:t>
              </a:r>
              <a:endParaRPr b="1"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1" sz="900">
                <a:solidFill>
                  <a:schemeClr val="accent3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280" name="Google Shape;280;p35"/>
            <p:cNvCxnSpPr>
              <a:stCxn id="279" idx="2"/>
            </p:cNvCxnSpPr>
            <p:nvPr/>
          </p:nvCxnSpPr>
          <p:spPr>
            <a:xfrm>
              <a:off x="6843204" y="1492580"/>
              <a:ext cx="877500" cy="43470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281" name="Google Shape;281;p35"/>
            <p:cNvCxnSpPr>
              <a:stCxn id="277" idx="2"/>
            </p:cNvCxnSpPr>
            <p:nvPr/>
          </p:nvCxnSpPr>
          <p:spPr>
            <a:xfrm flipH="1">
              <a:off x="8051550" y="1255725"/>
              <a:ext cx="124500" cy="7776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sp>
          <p:nvSpPr>
            <p:cNvPr id="282" name="Google Shape;282;p35"/>
            <p:cNvSpPr txBox="1"/>
            <p:nvPr/>
          </p:nvSpPr>
          <p:spPr>
            <a:xfrm>
              <a:off x="8379200" y="2820225"/>
              <a:ext cx="612300" cy="7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700">
                  <a:latin typeface="Nunito"/>
                  <a:ea typeface="Nunito"/>
                  <a:cs typeface="Nunito"/>
                  <a:sym typeface="Nunito"/>
                </a:rPr>
                <a:t>D3 GTU</a:t>
              </a:r>
              <a:endParaRPr sz="700">
                <a:latin typeface="Nunito"/>
                <a:ea typeface="Nunito"/>
                <a:cs typeface="Nunito"/>
                <a:sym typeface="Nunito"/>
              </a:endParaRPr>
            </a:p>
          </p:txBody>
        </p:sp>
      </p:grpSp>
      <p:pic>
        <p:nvPicPr>
          <p:cNvPr id="283" name="Google Shape;283;p35"/>
          <p:cNvPicPr preferRelativeResize="0"/>
          <p:nvPr/>
        </p:nvPicPr>
        <p:blipFill rotWithShape="1">
          <a:blip r:embed="rId4">
            <a:alphaModFix/>
          </a:blip>
          <a:srcRect b="3255" l="2238" r="0" t="8280"/>
          <a:stretch/>
        </p:blipFill>
        <p:spPr>
          <a:xfrm>
            <a:off x="700750" y="1973425"/>
            <a:ext cx="3370500" cy="2776475"/>
          </a:xfrm>
          <a:prstGeom prst="rect">
            <a:avLst/>
          </a:prstGeom>
          <a:noFill/>
          <a:ln cap="flat" cmpd="sng" w="3810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36"/>
          <p:cNvGrpSpPr/>
          <p:nvPr/>
        </p:nvGrpSpPr>
        <p:grpSpPr>
          <a:xfrm>
            <a:off x="0" y="408252"/>
            <a:ext cx="9248365" cy="2498196"/>
            <a:chOff x="0" y="484452"/>
            <a:chExt cx="9248365" cy="2498196"/>
          </a:xfrm>
        </p:grpSpPr>
        <p:pic>
          <p:nvPicPr>
            <p:cNvPr id="289" name="Google Shape;289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484452"/>
              <a:ext cx="9144000" cy="249819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0" name="Google Shape;290;p36"/>
            <p:cNvGrpSpPr/>
            <p:nvPr/>
          </p:nvGrpSpPr>
          <p:grpSpPr>
            <a:xfrm>
              <a:off x="401301" y="709075"/>
              <a:ext cx="2667948" cy="1807650"/>
              <a:chOff x="401301" y="709075"/>
              <a:chExt cx="2667948" cy="1807650"/>
            </a:xfrm>
          </p:grpSpPr>
          <p:sp>
            <p:nvSpPr>
              <p:cNvPr id="291" name="Google Shape;291;p36"/>
              <p:cNvSpPr txBox="1"/>
              <p:nvPr/>
            </p:nvSpPr>
            <p:spPr>
              <a:xfrm>
                <a:off x="1023033" y="1463309"/>
                <a:ext cx="1237800" cy="372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it" sz="900">
                    <a:solidFill>
                      <a:schemeClr val="accent2"/>
                    </a:solidFill>
                    <a:latin typeface="Lato"/>
                    <a:ea typeface="Lato"/>
                    <a:cs typeface="Lato"/>
                    <a:sym typeface="Lato"/>
                  </a:rPr>
                  <a:t>Mini-EUSO</a:t>
                </a:r>
                <a:endParaRPr b="1" sz="900">
                  <a:solidFill>
                    <a:schemeClr val="accent2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it" sz="900">
                    <a:solidFill>
                      <a:schemeClr val="accent2"/>
                    </a:solidFill>
                    <a:latin typeface="Lato"/>
                    <a:ea typeface="Lato"/>
                    <a:cs typeface="Lato"/>
                    <a:sym typeface="Lato"/>
                  </a:rPr>
                  <a:t>(GTU 19765-19783)</a:t>
                </a:r>
                <a:endParaRPr b="1" sz="900">
                  <a:solidFill>
                    <a:schemeClr val="accent2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cxnSp>
            <p:nvCxnSpPr>
              <p:cNvPr id="292" name="Google Shape;292;p36"/>
              <p:cNvCxnSpPr>
                <a:stCxn id="291" idx="2"/>
              </p:cNvCxnSpPr>
              <p:nvPr/>
            </p:nvCxnSpPr>
            <p:spPr>
              <a:xfrm>
                <a:off x="1641933" y="1835609"/>
                <a:ext cx="165900" cy="6321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sp>
            <p:nvSpPr>
              <p:cNvPr id="293" name="Google Shape;293;p36"/>
              <p:cNvSpPr txBox="1"/>
              <p:nvPr/>
            </p:nvSpPr>
            <p:spPr>
              <a:xfrm>
                <a:off x="401301" y="709075"/>
                <a:ext cx="1018500" cy="5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it" sz="900">
                    <a:solidFill>
                      <a:schemeClr val="accent3"/>
                    </a:solidFill>
                    <a:latin typeface="Lato"/>
                    <a:ea typeface="Lato"/>
                    <a:cs typeface="Lato"/>
                    <a:sym typeface="Lato"/>
                  </a:rPr>
                  <a:t>ASIM </a:t>
                </a:r>
                <a:endParaRPr b="1" sz="900">
                  <a:solidFill>
                    <a:schemeClr val="accent3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it" sz="900">
                    <a:solidFill>
                      <a:schemeClr val="accent3"/>
                    </a:solidFill>
                    <a:latin typeface="Lato"/>
                    <a:ea typeface="Lato"/>
                    <a:cs typeface="Lato"/>
                    <a:sym typeface="Lato"/>
                  </a:rPr>
                  <a:t>(GTU 19763)</a:t>
                </a:r>
                <a:endParaRPr b="1" sz="900">
                  <a:solidFill>
                    <a:schemeClr val="accent3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it" sz="900">
                    <a:solidFill>
                      <a:schemeClr val="accent3"/>
                    </a:solidFill>
                    <a:latin typeface="Lato"/>
                    <a:ea typeface="Lato"/>
                    <a:cs typeface="Lato"/>
                    <a:sym typeface="Lato"/>
                  </a:rPr>
                  <a:t>ObservationID: 17963</a:t>
                </a:r>
                <a:endParaRPr b="1" sz="900">
                  <a:solidFill>
                    <a:schemeClr val="accent3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cxnSp>
            <p:nvCxnSpPr>
              <p:cNvPr id="294" name="Google Shape;294;p36"/>
              <p:cNvCxnSpPr>
                <a:stCxn id="293" idx="2"/>
              </p:cNvCxnSpPr>
              <p:nvPr/>
            </p:nvCxnSpPr>
            <p:spPr>
              <a:xfrm>
                <a:off x="910551" y="1301575"/>
                <a:ext cx="112500" cy="1194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3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cxnSp>
            <p:nvCxnSpPr>
              <p:cNvPr id="295" name="Google Shape;295;p36"/>
              <p:cNvCxnSpPr>
                <a:stCxn id="291" idx="2"/>
              </p:cNvCxnSpPr>
              <p:nvPr/>
            </p:nvCxnSpPr>
            <p:spPr>
              <a:xfrm flipH="1">
                <a:off x="1135233" y="1835609"/>
                <a:ext cx="506700" cy="5202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2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  <p:sp>
            <p:nvSpPr>
              <p:cNvPr id="296" name="Google Shape;296;p36"/>
              <p:cNvSpPr txBox="1"/>
              <p:nvPr/>
            </p:nvSpPr>
            <p:spPr>
              <a:xfrm>
                <a:off x="2015649" y="772525"/>
                <a:ext cx="1053600" cy="592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it" sz="900">
                    <a:solidFill>
                      <a:schemeClr val="accent3"/>
                    </a:solidFill>
                    <a:latin typeface="Lato"/>
                    <a:ea typeface="Lato"/>
                    <a:cs typeface="Lato"/>
                    <a:sym typeface="Lato"/>
                  </a:rPr>
                  <a:t>ASIM </a:t>
                </a:r>
                <a:endParaRPr b="1" sz="900">
                  <a:solidFill>
                    <a:schemeClr val="accent3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it" sz="900">
                    <a:solidFill>
                      <a:schemeClr val="accent3"/>
                    </a:solidFill>
                    <a:latin typeface="Lato"/>
                    <a:ea typeface="Lato"/>
                    <a:cs typeface="Lato"/>
                    <a:sym typeface="Lato"/>
                  </a:rPr>
                  <a:t>(GTU 19779)</a:t>
                </a:r>
                <a:endParaRPr b="1" sz="900">
                  <a:solidFill>
                    <a:schemeClr val="accent3"/>
                  </a:solidFill>
                  <a:latin typeface="Lato"/>
                  <a:ea typeface="Lato"/>
                  <a:cs typeface="Lato"/>
                  <a:sym typeface="Lato"/>
                </a:endParaRPr>
              </a:p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it" sz="900">
                    <a:solidFill>
                      <a:schemeClr val="accent3"/>
                    </a:solidFill>
                    <a:latin typeface="Lato"/>
                    <a:ea typeface="Lato"/>
                    <a:cs typeface="Lato"/>
                    <a:sym typeface="Lato"/>
                  </a:rPr>
                  <a:t>ObservationID: 19733</a:t>
                </a:r>
                <a:endParaRPr b="1" sz="900">
                  <a:solidFill>
                    <a:schemeClr val="accent3"/>
                  </a:solidFill>
                  <a:latin typeface="Lato"/>
                  <a:ea typeface="Lato"/>
                  <a:cs typeface="Lato"/>
                  <a:sym typeface="Lato"/>
                </a:endParaRPr>
              </a:p>
            </p:txBody>
          </p:sp>
          <p:cxnSp>
            <p:nvCxnSpPr>
              <p:cNvPr id="297" name="Google Shape;297;p36"/>
              <p:cNvCxnSpPr>
                <a:stCxn id="296" idx="2"/>
              </p:cNvCxnSpPr>
              <p:nvPr/>
            </p:nvCxnSpPr>
            <p:spPr>
              <a:xfrm flipH="1">
                <a:off x="1653849" y="1365025"/>
                <a:ext cx="888600" cy="11517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accent3"/>
                </a:solidFill>
                <a:prstDash val="solid"/>
                <a:round/>
                <a:headEnd len="med" w="med" type="none"/>
                <a:tailEnd len="med" w="med" type="stealth"/>
              </a:ln>
            </p:spPr>
          </p:cxnSp>
        </p:grpSp>
        <p:sp>
          <p:nvSpPr>
            <p:cNvPr id="298" name="Google Shape;298;p36"/>
            <p:cNvSpPr txBox="1"/>
            <p:nvPr/>
          </p:nvSpPr>
          <p:spPr>
            <a:xfrm>
              <a:off x="5709063" y="1449353"/>
              <a:ext cx="1243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900">
                  <a:solidFill>
                    <a:schemeClr val="accent2"/>
                  </a:solidFill>
                </a:rPr>
                <a:t>Mini-EUSO</a:t>
              </a:r>
              <a:endParaRPr b="1" sz="900">
                <a:solidFill>
                  <a:schemeClr val="accent2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900">
                  <a:solidFill>
                    <a:schemeClr val="accent2"/>
                  </a:solidFill>
                </a:rPr>
                <a:t>(GTU 19806)</a:t>
              </a:r>
              <a:endParaRPr b="1" sz="900">
                <a:solidFill>
                  <a:schemeClr val="accent2"/>
                </a:solidFill>
              </a:endParaRPr>
            </a:p>
          </p:txBody>
        </p:sp>
        <p:cxnSp>
          <p:nvCxnSpPr>
            <p:cNvPr id="299" name="Google Shape;299;p36"/>
            <p:cNvCxnSpPr>
              <a:stCxn id="298" idx="2"/>
            </p:cNvCxnSpPr>
            <p:nvPr/>
          </p:nvCxnSpPr>
          <p:spPr>
            <a:xfrm flipH="1">
              <a:off x="5949363" y="1849553"/>
              <a:ext cx="381300" cy="5202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sp>
          <p:nvSpPr>
            <p:cNvPr id="300" name="Google Shape;300;p36"/>
            <p:cNvSpPr txBox="1"/>
            <p:nvPr/>
          </p:nvSpPr>
          <p:spPr>
            <a:xfrm>
              <a:off x="4935450" y="838577"/>
              <a:ext cx="1328400" cy="5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900">
                  <a:solidFill>
                    <a:schemeClr val="accent3"/>
                  </a:solidFill>
                </a:rPr>
                <a:t>ASIM </a:t>
              </a:r>
              <a:endParaRPr b="1" sz="900">
                <a:solidFill>
                  <a:schemeClr val="accent3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900">
                  <a:solidFill>
                    <a:schemeClr val="accent3"/>
                  </a:solidFill>
                </a:rPr>
                <a:t>(GTU 19804)</a:t>
              </a:r>
              <a:endParaRPr b="1" sz="900">
                <a:solidFill>
                  <a:schemeClr val="accent3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900">
                  <a:solidFill>
                    <a:schemeClr val="accent3"/>
                  </a:solidFill>
                </a:rPr>
                <a:t>ObservationID: 17934</a:t>
              </a:r>
              <a:endParaRPr b="1" sz="900">
                <a:solidFill>
                  <a:schemeClr val="accent3"/>
                </a:solidFill>
              </a:endParaRPr>
            </a:p>
          </p:txBody>
        </p:sp>
        <p:cxnSp>
          <p:nvCxnSpPr>
            <p:cNvPr id="301" name="Google Shape;301;p36"/>
            <p:cNvCxnSpPr>
              <a:stCxn id="300" idx="2"/>
            </p:cNvCxnSpPr>
            <p:nvPr/>
          </p:nvCxnSpPr>
          <p:spPr>
            <a:xfrm>
              <a:off x="5599650" y="1379777"/>
              <a:ext cx="230700" cy="111510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sp>
          <p:nvSpPr>
            <p:cNvPr id="302" name="Google Shape;302;p36"/>
            <p:cNvSpPr txBox="1"/>
            <p:nvPr/>
          </p:nvSpPr>
          <p:spPr>
            <a:xfrm>
              <a:off x="7999465" y="1533145"/>
              <a:ext cx="12489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900">
                  <a:solidFill>
                    <a:schemeClr val="accent2"/>
                  </a:solidFill>
                </a:rPr>
                <a:t>Mini-EUSO</a:t>
              </a:r>
              <a:endParaRPr b="1" sz="900">
                <a:solidFill>
                  <a:schemeClr val="accent2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900">
                  <a:solidFill>
                    <a:schemeClr val="accent2"/>
                  </a:solidFill>
                </a:rPr>
                <a:t>(GTU 19914-19920)</a:t>
              </a:r>
              <a:endParaRPr b="1" sz="900">
                <a:solidFill>
                  <a:schemeClr val="accent2"/>
                </a:solidFill>
              </a:endParaRPr>
            </a:p>
          </p:txBody>
        </p:sp>
        <p:sp>
          <p:nvSpPr>
            <p:cNvPr id="303" name="Google Shape;303;p36"/>
            <p:cNvSpPr txBox="1"/>
            <p:nvPr/>
          </p:nvSpPr>
          <p:spPr>
            <a:xfrm>
              <a:off x="7270925" y="894077"/>
              <a:ext cx="1353000" cy="43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900">
                  <a:solidFill>
                    <a:schemeClr val="accent3"/>
                  </a:solidFill>
                </a:rPr>
                <a:t>ASIM </a:t>
              </a:r>
              <a:endParaRPr b="1" sz="900">
                <a:solidFill>
                  <a:schemeClr val="accent3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900">
                  <a:solidFill>
                    <a:schemeClr val="accent3"/>
                  </a:solidFill>
                </a:rPr>
                <a:t>(GTU 19914)</a:t>
              </a:r>
              <a:endParaRPr b="1" sz="900">
                <a:solidFill>
                  <a:schemeClr val="accent3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it" sz="900">
                  <a:solidFill>
                    <a:schemeClr val="accent3"/>
                  </a:solidFill>
                </a:rPr>
                <a:t>ObservationID:17936</a:t>
              </a:r>
              <a:endParaRPr b="1" sz="900">
                <a:solidFill>
                  <a:schemeClr val="accent3"/>
                </a:solidFill>
              </a:endParaRPr>
            </a:p>
          </p:txBody>
        </p:sp>
        <p:cxnSp>
          <p:nvCxnSpPr>
            <p:cNvPr id="304" name="Google Shape;304;p36"/>
            <p:cNvCxnSpPr>
              <a:stCxn id="302" idx="2"/>
            </p:cNvCxnSpPr>
            <p:nvPr/>
          </p:nvCxnSpPr>
          <p:spPr>
            <a:xfrm>
              <a:off x="8623915" y="1963345"/>
              <a:ext cx="58500" cy="5817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305" name="Google Shape;305;p36"/>
            <p:cNvCxnSpPr>
              <a:stCxn id="302" idx="2"/>
            </p:cNvCxnSpPr>
            <p:nvPr/>
          </p:nvCxnSpPr>
          <p:spPr>
            <a:xfrm flipH="1">
              <a:off x="8380915" y="1963345"/>
              <a:ext cx="243000" cy="427500"/>
            </a:xfrm>
            <a:prstGeom prst="straightConnector1">
              <a:avLst/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306" name="Google Shape;306;p36"/>
            <p:cNvCxnSpPr>
              <a:stCxn id="303" idx="2"/>
            </p:cNvCxnSpPr>
            <p:nvPr/>
          </p:nvCxnSpPr>
          <p:spPr>
            <a:xfrm>
              <a:off x="7947425" y="1324277"/>
              <a:ext cx="349500" cy="120660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</p:grpSp>
      <p:sp>
        <p:nvSpPr>
          <p:cNvPr id="307" name="Google Shape;307;p36"/>
          <p:cNvSpPr txBox="1"/>
          <p:nvPr/>
        </p:nvSpPr>
        <p:spPr>
          <a:xfrm>
            <a:off x="401300" y="15800"/>
            <a:ext cx="8590200" cy="4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Time 06:00:28 - 06:00:34  -  Lightning and UV event</a:t>
            </a:r>
            <a:endParaRPr b="1" sz="15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08" name="Google Shape;308;p36"/>
          <p:cNvPicPr preferRelativeResize="0"/>
          <p:nvPr/>
        </p:nvPicPr>
        <p:blipFill rotWithShape="1">
          <a:blip r:embed="rId4">
            <a:alphaModFix/>
          </a:blip>
          <a:srcRect b="2935" l="0" r="0" t="8912"/>
          <a:stretch/>
        </p:blipFill>
        <p:spPr>
          <a:xfrm>
            <a:off x="172775" y="2888550"/>
            <a:ext cx="2714051" cy="2178150"/>
          </a:xfrm>
          <a:prstGeom prst="rect">
            <a:avLst/>
          </a:prstGeom>
          <a:noFill/>
          <a:ln cap="flat" cmpd="sng" w="3810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9" name="Google Shape;309;p36"/>
          <p:cNvSpPr txBox="1"/>
          <p:nvPr/>
        </p:nvSpPr>
        <p:spPr>
          <a:xfrm>
            <a:off x="2626600" y="1172050"/>
            <a:ext cx="2783100" cy="120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Mini-EUSO D3 (40.96 ms) lightcurve.</a:t>
            </a:r>
            <a:endParaRPr b="1" sz="1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The blue arrows indicate</a:t>
            </a:r>
            <a:r>
              <a:rPr b="1" lang="it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the position of lightning in Mini-EUSO data, the red ones the position of the ASIM triggered events after the synchronization of the </a:t>
            </a:r>
            <a:r>
              <a:rPr b="1" lang="it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elve</a:t>
            </a:r>
            <a:r>
              <a:rPr b="1" lang="it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event.</a:t>
            </a:r>
            <a:endParaRPr b="1" sz="1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Data taken in cathode 2 mode, the efficiency is reduced by a factor of ~100.</a:t>
            </a:r>
            <a:endParaRPr b="1" sz="1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10" name="Google Shape;310;p36"/>
          <p:cNvSpPr txBox="1"/>
          <p:nvPr>
            <p:ph idx="12" type="sldNum"/>
          </p:nvPr>
        </p:nvSpPr>
        <p:spPr>
          <a:xfrm>
            <a:off x="8221490" y="474990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11" name="Google Shape;311;p36"/>
          <p:cNvPicPr preferRelativeResize="0"/>
          <p:nvPr/>
        </p:nvPicPr>
        <p:blipFill rotWithShape="1">
          <a:blip r:embed="rId5">
            <a:alphaModFix/>
          </a:blip>
          <a:srcRect b="3446" l="0" r="0" t="8400"/>
          <a:stretch/>
        </p:blipFill>
        <p:spPr>
          <a:xfrm>
            <a:off x="3220775" y="2888550"/>
            <a:ext cx="2714051" cy="2178150"/>
          </a:xfrm>
          <a:prstGeom prst="rect">
            <a:avLst/>
          </a:prstGeom>
          <a:noFill/>
          <a:ln cap="flat" cmpd="sng" w="3810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2" name="Google Shape;312;p36"/>
          <p:cNvPicPr preferRelativeResize="0"/>
          <p:nvPr/>
        </p:nvPicPr>
        <p:blipFill rotWithShape="1">
          <a:blip r:embed="rId6">
            <a:alphaModFix/>
          </a:blip>
          <a:srcRect b="3164" l="0" r="0" t="8683"/>
          <a:stretch/>
        </p:blipFill>
        <p:spPr>
          <a:xfrm>
            <a:off x="6268775" y="2888550"/>
            <a:ext cx="2714051" cy="2178150"/>
          </a:xfrm>
          <a:prstGeom prst="rect">
            <a:avLst/>
          </a:prstGeom>
          <a:noFill/>
          <a:ln cap="flat" cmpd="sng" w="38100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13" name="Google Shape;313;p36"/>
          <p:cNvSpPr txBox="1"/>
          <p:nvPr/>
        </p:nvSpPr>
        <p:spPr>
          <a:xfrm rot="696">
            <a:off x="248978" y="235625"/>
            <a:ext cx="14814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PRELIMINARY</a:t>
            </a:r>
            <a:endParaRPr b="1" i="1"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7"/>
          <p:cNvSpPr txBox="1"/>
          <p:nvPr/>
        </p:nvSpPr>
        <p:spPr>
          <a:xfrm>
            <a:off x="0" y="3861125"/>
            <a:ext cx="8631300" cy="13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Two </a:t>
            </a: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example</a:t>
            </a: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of </a:t>
            </a: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elve</a:t>
            </a: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detected in nominal working conditions. Both of the events last for ~200 𝝁s. </a:t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 flat field is used. The pixel size at 100 km altitude is </a:t>
            </a: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~</a:t>
            </a: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5 km.</a:t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Left: each frame is 20 𝝁s long, obtained by the accumulation of 8 D1 GTUs (2.5 𝝁s each). The top-right EC switches to cathode 2 mode when a very intense light source is present in that portion of the field of view. </a:t>
            </a:r>
            <a:br>
              <a:rPr b="1" lang="it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</a:br>
            <a:endParaRPr b="1" sz="5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Right: each frame is 2.5 𝝁s long (a D1 GTU)</a:t>
            </a:r>
            <a:endParaRPr sz="1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319" name="Google Shape;319;p37"/>
          <p:cNvPicPr preferRelativeResize="0"/>
          <p:nvPr/>
        </p:nvPicPr>
        <p:blipFill rotWithShape="1">
          <a:blip r:embed="rId3">
            <a:alphaModFix/>
          </a:blip>
          <a:srcRect b="2929" l="0" r="0" t="8300"/>
          <a:stretch/>
        </p:blipFill>
        <p:spPr>
          <a:xfrm>
            <a:off x="598850" y="748900"/>
            <a:ext cx="3772699" cy="3123900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37"/>
          <p:cNvSpPr txBox="1"/>
          <p:nvPr/>
        </p:nvSpPr>
        <p:spPr>
          <a:xfrm>
            <a:off x="0" y="0"/>
            <a:ext cx="91440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700">
                <a:latin typeface="Raleway"/>
                <a:ea typeface="Raleway"/>
                <a:cs typeface="Raleway"/>
                <a:sym typeface="Raleway"/>
              </a:rPr>
              <a:t>Mini-EUSO: </a:t>
            </a:r>
            <a:r>
              <a:rPr b="1" lang="it" sz="2700">
                <a:latin typeface="Raleway"/>
                <a:ea typeface="Raleway"/>
                <a:cs typeface="Raleway"/>
                <a:sym typeface="Raleway"/>
              </a:rPr>
              <a:t>elve</a:t>
            </a:r>
            <a:r>
              <a:rPr b="1" lang="it" sz="2700">
                <a:latin typeface="Raleway"/>
                <a:ea typeface="Raleway"/>
                <a:cs typeface="Raleway"/>
                <a:sym typeface="Raleway"/>
              </a:rPr>
              <a:t> (2 and 3 of 3)</a:t>
            </a:r>
            <a:endParaRPr b="1" sz="2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21" name="Google Shape;321;p37"/>
          <p:cNvSpPr txBox="1"/>
          <p:nvPr>
            <p:ph idx="12" type="sldNum"/>
          </p:nvPr>
        </p:nvSpPr>
        <p:spPr>
          <a:xfrm>
            <a:off x="8221490" y="474990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322" name="Google Shape;322;p37"/>
          <p:cNvPicPr preferRelativeResize="0"/>
          <p:nvPr/>
        </p:nvPicPr>
        <p:blipFill rotWithShape="1">
          <a:blip r:embed="rId4">
            <a:alphaModFix/>
          </a:blip>
          <a:srcRect b="3067" l="0" r="0" t="8779"/>
          <a:stretch/>
        </p:blipFill>
        <p:spPr>
          <a:xfrm>
            <a:off x="4890075" y="748900"/>
            <a:ext cx="3626501" cy="3088876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p37"/>
          <p:cNvSpPr txBox="1"/>
          <p:nvPr/>
        </p:nvSpPr>
        <p:spPr>
          <a:xfrm rot="696">
            <a:off x="867828" y="500225"/>
            <a:ext cx="14814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PRELIMINARY</a:t>
            </a:r>
            <a:endParaRPr b="1" i="1"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24" name="Google Shape;324;p37"/>
          <p:cNvSpPr txBox="1"/>
          <p:nvPr/>
        </p:nvSpPr>
        <p:spPr>
          <a:xfrm rot="696">
            <a:off x="5164678" y="500225"/>
            <a:ext cx="14814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PRELIMINARY</a:t>
            </a:r>
            <a:endParaRPr b="1" i="1"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8"/>
          <p:cNvSpPr txBox="1"/>
          <p:nvPr>
            <p:ph idx="1" type="subTitle"/>
          </p:nvPr>
        </p:nvSpPr>
        <p:spPr>
          <a:xfrm>
            <a:off x="311700" y="449706"/>
            <a:ext cx="8520600" cy="50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500"/>
              <a:t>First session: 40 seconds of lightning</a:t>
            </a:r>
            <a:endParaRPr sz="1500"/>
          </a:p>
        </p:txBody>
      </p:sp>
      <p:pic>
        <p:nvPicPr>
          <p:cNvPr id="330" name="Google Shape;330;p38"/>
          <p:cNvPicPr preferRelativeResize="0"/>
          <p:nvPr/>
        </p:nvPicPr>
        <p:blipFill rotWithShape="1">
          <a:blip r:embed="rId3">
            <a:alphaModFix/>
          </a:blip>
          <a:srcRect b="0" l="8149" r="9532" t="0"/>
          <a:stretch/>
        </p:blipFill>
        <p:spPr>
          <a:xfrm>
            <a:off x="4014225" y="1379525"/>
            <a:ext cx="5129776" cy="3211632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8"/>
          <p:cNvSpPr txBox="1"/>
          <p:nvPr/>
        </p:nvSpPr>
        <p:spPr>
          <a:xfrm>
            <a:off x="357450" y="1567150"/>
            <a:ext cx="3369900" cy="30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In the very first session Mini-EUSO took data for 40 seconds during which recorded many lightning, both inside and outside the FOV.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The session was in cathode 2 mode, with only one EC active (1/9 of the entire PDM).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Those events were synchronized with ASIM data.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Lato"/>
                <a:ea typeface="Lato"/>
                <a:cs typeface="Lato"/>
                <a:sym typeface="Lato"/>
              </a:rPr>
              <a:t>After the synchronization 19 ASIM events (out of 23 detected while Mini-EUSO was on) presented a counterpart in Mini-EUSO data.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2" name="Google Shape;332;p38"/>
          <p:cNvSpPr txBox="1"/>
          <p:nvPr/>
        </p:nvSpPr>
        <p:spPr>
          <a:xfrm>
            <a:off x="0" y="0"/>
            <a:ext cx="91440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700">
                <a:latin typeface="Raleway"/>
                <a:ea typeface="Raleway"/>
                <a:cs typeface="Raleway"/>
                <a:sym typeface="Raleway"/>
              </a:rPr>
              <a:t>Mini-EUSO: lightning</a:t>
            </a:r>
            <a:endParaRPr b="1" sz="2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33" name="Google Shape;333;p38"/>
          <p:cNvSpPr txBox="1"/>
          <p:nvPr>
            <p:ph idx="12" type="sldNum"/>
          </p:nvPr>
        </p:nvSpPr>
        <p:spPr>
          <a:xfrm>
            <a:off x="8221490" y="474990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8" name="Google Shape;338;p39"/>
          <p:cNvPicPr preferRelativeResize="0"/>
          <p:nvPr/>
        </p:nvPicPr>
        <p:blipFill rotWithShape="1">
          <a:blip r:embed="rId3">
            <a:alphaModFix/>
          </a:blip>
          <a:srcRect b="5604" l="8959" r="9073" t="10874"/>
          <a:stretch/>
        </p:blipFill>
        <p:spPr>
          <a:xfrm>
            <a:off x="2626550" y="1022675"/>
            <a:ext cx="6517450" cy="3422374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9"/>
          <p:cNvSpPr txBox="1"/>
          <p:nvPr/>
        </p:nvSpPr>
        <p:spPr>
          <a:xfrm>
            <a:off x="406575" y="6450"/>
            <a:ext cx="8364000" cy="3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000">
                <a:latin typeface="Raleway"/>
                <a:ea typeface="Raleway"/>
                <a:cs typeface="Raleway"/>
                <a:sym typeface="Raleway"/>
              </a:rPr>
              <a:t>D3 lightcurve with ASIM triggered event - complete lightcurve</a:t>
            </a:r>
            <a:endParaRPr b="1" sz="2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40" name="Google Shape;340;p39"/>
          <p:cNvSpPr txBox="1"/>
          <p:nvPr/>
        </p:nvSpPr>
        <p:spPr>
          <a:xfrm>
            <a:off x="53775" y="1359850"/>
            <a:ext cx="2460600" cy="334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Lato"/>
                <a:ea typeface="Lato"/>
                <a:cs typeface="Lato"/>
                <a:sym typeface="Lato"/>
              </a:rPr>
              <a:t>Lightcurve (log scale) of the first Mini-EUSO session: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Raleway"/>
              <a:buChar char="●"/>
            </a:pPr>
            <a:r>
              <a:rPr b="1" lang="it" sz="1200">
                <a:latin typeface="Lato"/>
                <a:ea typeface="Lato"/>
                <a:cs typeface="Lato"/>
                <a:sym typeface="Lato"/>
              </a:rPr>
              <a:t>blue</a:t>
            </a:r>
            <a:r>
              <a:rPr lang="it" sz="1200">
                <a:latin typeface="Lato"/>
                <a:ea typeface="Lato"/>
                <a:cs typeface="Lato"/>
                <a:sym typeface="Lato"/>
              </a:rPr>
              <a:t> → lightning in Mini-EUSO data 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Raleway"/>
              <a:buChar char="●"/>
            </a:pPr>
            <a:r>
              <a:rPr b="1" lang="it" sz="1200">
                <a:latin typeface="Lato"/>
                <a:ea typeface="Lato"/>
                <a:cs typeface="Lato"/>
                <a:sym typeface="Lato"/>
              </a:rPr>
              <a:t>red </a:t>
            </a:r>
            <a:r>
              <a:rPr lang="it" sz="1200">
                <a:latin typeface="Lato"/>
                <a:ea typeface="Lato"/>
                <a:cs typeface="Lato"/>
                <a:sym typeface="Lato"/>
              </a:rPr>
              <a:t>→ ASIM trigger happening when a lightning is present in Mini-EUSO data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Raleway"/>
              <a:buChar char="●"/>
            </a:pPr>
            <a:r>
              <a:rPr b="1" lang="it" sz="1200">
                <a:latin typeface="Lato"/>
                <a:ea typeface="Lato"/>
                <a:cs typeface="Lato"/>
                <a:sym typeface="Lato"/>
              </a:rPr>
              <a:t>green</a:t>
            </a:r>
            <a:r>
              <a:rPr lang="it" sz="1200">
                <a:latin typeface="Lato"/>
                <a:ea typeface="Lato"/>
                <a:cs typeface="Lato"/>
                <a:sym typeface="Lato"/>
              </a:rPr>
              <a:t> → ASIM trigger when there are no lightning in Mini-EUSO data</a:t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41" name="Google Shape;341;p39"/>
          <p:cNvSpPr txBox="1"/>
          <p:nvPr/>
        </p:nvSpPr>
        <p:spPr>
          <a:xfrm>
            <a:off x="2778200" y="4494900"/>
            <a:ext cx="63657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1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The lightcurves shown here and in the next slides represent raw data, without flat field</a:t>
            </a:r>
            <a:endParaRPr b="1" sz="11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Google Shape;346;p40"/>
          <p:cNvPicPr preferRelativeResize="0"/>
          <p:nvPr/>
        </p:nvPicPr>
        <p:blipFill rotWithShape="1">
          <a:blip r:embed="rId3">
            <a:alphaModFix/>
          </a:blip>
          <a:srcRect b="5645" l="7791" r="8792" t="10840"/>
          <a:stretch/>
        </p:blipFill>
        <p:spPr>
          <a:xfrm>
            <a:off x="255525" y="511205"/>
            <a:ext cx="8632951" cy="4454796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40"/>
          <p:cNvSpPr txBox="1"/>
          <p:nvPr/>
        </p:nvSpPr>
        <p:spPr>
          <a:xfrm>
            <a:off x="406575" y="6450"/>
            <a:ext cx="8364000" cy="3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D3 lightcurve with ASIM triggered event - part 1 of 4</a:t>
            </a:r>
            <a:endParaRPr b="1" sz="15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41"/>
          <p:cNvPicPr preferRelativeResize="0"/>
          <p:nvPr/>
        </p:nvPicPr>
        <p:blipFill rotWithShape="1">
          <a:blip r:embed="rId3">
            <a:alphaModFix/>
          </a:blip>
          <a:srcRect b="6110" l="7952" r="9471" t="11421"/>
          <a:stretch/>
        </p:blipFill>
        <p:spPr>
          <a:xfrm>
            <a:off x="272650" y="530725"/>
            <a:ext cx="8604952" cy="4428801"/>
          </a:xfrm>
          <a:prstGeom prst="rect">
            <a:avLst/>
          </a:prstGeom>
          <a:noFill/>
          <a:ln>
            <a:noFill/>
          </a:ln>
        </p:spPr>
      </p:pic>
      <p:sp>
        <p:nvSpPr>
          <p:cNvPr id="353" name="Google Shape;353;p41"/>
          <p:cNvSpPr txBox="1"/>
          <p:nvPr/>
        </p:nvSpPr>
        <p:spPr>
          <a:xfrm>
            <a:off x="406575" y="6450"/>
            <a:ext cx="8364000" cy="3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latin typeface="Raleway"/>
                <a:ea typeface="Raleway"/>
                <a:cs typeface="Raleway"/>
                <a:sym typeface="Raleway"/>
              </a:rPr>
              <a:t>D3 lightcurve with ASIM triggered event - part 2 of 4</a:t>
            </a:r>
            <a:endParaRPr b="1" sz="15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p42"/>
          <p:cNvPicPr preferRelativeResize="0"/>
          <p:nvPr/>
        </p:nvPicPr>
        <p:blipFill rotWithShape="1">
          <a:blip r:embed="rId3">
            <a:alphaModFix/>
          </a:blip>
          <a:srcRect b="5787" l="7553" r="9168" t="11293"/>
          <a:stretch/>
        </p:blipFill>
        <p:spPr>
          <a:xfrm>
            <a:off x="299300" y="536639"/>
            <a:ext cx="8578552" cy="4401936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42"/>
          <p:cNvSpPr txBox="1"/>
          <p:nvPr/>
        </p:nvSpPr>
        <p:spPr>
          <a:xfrm>
            <a:off x="406575" y="6450"/>
            <a:ext cx="8364000" cy="3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latin typeface="Raleway"/>
                <a:ea typeface="Raleway"/>
                <a:cs typeface="Raleway"/>
                <a:sym typeface="Raleway"/>
              </a:rPr>
              <a:t>D3 lightcurve with ASIM triggered event - part 3 of 4</a:t>
            </a:r>
            <a:endParaRPr b="1" sz="15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Google Shape;364;p43"/>
          <p:cNvPicPr preferRelativeResize="0"/>
          <p:nvPr/>
        </p:nvPicPr>
        <p:blipFill rotWithShape="1">
          <a:blip r:embed="rId3">
            <a:alphaModFix/>
          </a:blip>
          <a:srcRect b="5892" l="7576" r="8986" t="11586"/>
          <a:stretch/>
        </p:blipFill>
        <p:spPr>
          <a:xfrm>
            <a:off x="189800" y="536600"/>
            <a:ext cx="8764398" cy="4467075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p43"/>
          <p:cNvSpPr txBox="1"/>
          <p:nvPr/>
        </p:nvSpPr>
        <p:spPr>
          <a:xfrm>
            <a:off x="406575" y="6450"/>
            <a:ext cx="8364000" cy="3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500">
                <a:latin typeface="Raleway"/>
                <a:ea typeface="Raleway"/>
                <a:cs typeface="Raleway"/>
                <a:sym typeface="Raleway"/>
              </a:rPr>
              <a:t>D3 lightcurve with ASIM triggered event - part 4 of 4</a:t>
            </a:r>
            <a:endParaRPr b="1" sz="15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6"/>
          <p:cNvSpPr/>
          <p:nvPr/>
        </p:nvSpPr>
        <p:spPr>
          <a:xfrm>
            <a:off x="458875" y="525900"/>
            <a:ext cx="4549800" cy="2564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6"/>
          <p:cNvSpPr txBox="1"/>
          <p:nvPr/>
        </p:nvSpPr>
        <p:spPr>
          <a:xfrm>
            <a:off x="0" y="0"/>
            <a:ext cx="91440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700">
                <a:latin typeface="Raleway"/>
                <a:ea typeface="Raleway"/>
                <a:cs typeface="Raleway"/>
                <a:sym typeface="Raleway"/>
              </a:rPr>
              <a:t>Mini-EUSO instrument</a:t>
            </a:r>
            <a:endParaRPr b="1" sz="27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47" name="Google Shape;147;p26"/>
          <p:cNvSpPr txBox="1"/>
          <p:nvPr/>
        </p:nvSpPr>
        <p:spPr>
          <a:xfrm>
            <a:off x="360000" y="3320625"/>
            <a:ext cx="8424000" cy="18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Mini-EUSO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is a compact telescope (dimension 37×37×62cm</a:t>
            </a:r>
            <a:r>
              <a:rPr baseline="30000"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3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) with a large field of view (44°), based on an optical system employing two Fresnel lenses for light collection (25 cm in diameter). The light is focused onto an array of 36 multi-anode photomultiplier tubes (MAPMT), for a total of 2304 pixels. In addition to the main detector, Mini-EUSO contains two ancillary cameras for complementary measurements in the near infrared (1500-1600 nm) and visible (400-780 nm) range. 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ini-EUSO was launched on the ISS on August 2019, collecting so far data in 14 different 1-night-long sessions from October 2019, looking down in the nadir direction at the Earth from a UV-transparent window located in the Zvezda module. The detector is scheduled to keep working at least for the entire 2020 and beyond.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For details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see </a:t>
            </a:r>
            <a:r>
              <a:rPr i="1"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Mini-EUSO: A high resolution detector for the study of terrestrial and cosmic UV emission from the International Space Station, Advances in Space Research, 62, (2018) 2954-2965</a:t>
            </a:r>
            <a:r>
              <a:rPr lang="it" sz="1200">
                <a:latin typeface="Lato"/>
                <a:ea typeface="Lato"/>
                <a:cs typeface="Lato"/>
                <a:sym typeface="Lato"/>
              </a:rPr>
              <a:t>.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48" name="Google Shape;148;p26"/>
          <p:cNvSpPr txBox="1"/>
          <p:nvPr>
            <p:ph idx="12" type="sldNum"/>
          </p:nvPr>
        </p:nvSpPr>
        <p:spPr>
          <a:xfrm>
            <a:off x="8221490" y="474990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49" name="Google Shape;149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50577" y="525900"/>
            <a:ext cx="3506422" cy="256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2800" y="602100"/>
            <a:ext cx="4202025" cy="230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6"/>
          <p:cNvSpPr txBox="1"/>
          <p:nvPr/>
        </p:nvSpPr>
        <p:spPr>
          <a:xfrm>
            <a:off x="360008" y="3121120"/>
            <a:ext cx="4527300" cy="19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rgbClr val="1A9988"/>
                </a:solidFill>
                <a:latin typeface="Raleway"/>
                <a:ea typeface="Raleway"/>
                <a:cs typeface="Raleway"/>
                <a:sym typeface="Raleway"/>
              </a:rPr>
              <a:t>Mini-EUSO conceptual design</a:t>
            </a:r>
            <a:endParaRPr b="1" sz="900">
              <a:solidFill>
                <a:srgbClr val="1A9988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2" name="Google Shape;152;p26"/>
          <p:cNvSpPr txBox="1"/>
          <p:nvPr/>
        </p:nvSpPr>
        <p:spPr>
          <a:xfrm>
            <a:off x="5049932" y="3121120"/>
            <a:ext cx="3707700" cy="19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rgbClr val="1A9988"/>
                </a:solidFill>
                <a:latin typeface="Raleway"/>
                <a:ea typeface="Raleway"/>
                <a:cs typeface="Raleway"/>
                <a:sym typeface="Raleway"/>
              </a:rPr>
              <a:t>Mini-EUSO detector</a:t>
            </a:r>
            <a:endParaRPr b="1" sz="900">
              <a:solidFill>
                <a:srgbClr val="1A9988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44"/>
          <p:cNvSpPr txBox="1"/>
          <p:nvPr/>
        </p:nvSpPr>
        <p:spPr>
          <a:xfrm>
            <a:off x="299525" y="1883500"/>
            <a:ext cx="8394600" cy="25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Mini-EUSO is a new instrument currently flying onboard the ISS, capable of imaging electromagnetic events such as lightning end </a:t>
            </a:r>
            <a: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elve</a:t>
            </a:r>
            <a: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with different time resolutions (2.5 𝝁s, 320 </a:t>
            </a:r>
            <a: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𝝁s and </a:t>
            </a:r>
            <a: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40.96 ms) and a few km spatial resolution.</a:t>
            </a:r>
            <a:b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Up to now, Mini-EUSO has detected 5 </a:t>
            </a:r>
            <a: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elves</a:t>
            </a:r>
            <a: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and hundreds lightning in the ~10% of data downlinked from the ISS. Those number should increase by an order of magnitude when the whole dataset will be available.  </a:t>
            </a:r>
            <a:b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</a:pPr>
            <a:r>
              <a:rPr lang="it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possibility to detect the same event both with the fast imaging camera of Mini-EUSO and the instrumentation of ASIM could improve the understanding of phenomena like TLEs.</a:t>
            </a:r>
            <a:endParaRPr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71" name="Google Shape;371;p44"/>
          <p:cNvSpPr txBox="1"/>
          <p:nvPr/>
        </p:nvSpPr>
        <p:spPr>
          <a:xfrm>
            <a:off x="0" y="0"/>
            <a:ext cx="91440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700">
                <a:latin typeface="Raleway"/>
                <a:ea typeface="Raleway"/>
                <a:cs typeface="Raleway"/>
                <a:sym typeface="Raleway"/>
              </a:rPr>
              <a:t>Conclusion</a:t>
            </a:r>
            <a:endParaRPr b="1" sz="2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372" name="Google Shape;372;p44"/>
          <p:cNvSpPr txBox="1"/>
          <p:nvPr>
            <p:ph idx="12" type="sldNum"/>
          </p:nvPr>
        </p:nvSpPr>
        <p:spPr>
          <a:xfrm>
            <a:off x="8221490" y="474990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7"/>
          <p:cNvSpPr txBox="1"/>
          <p:nvPr/>
        </p:nvSpPr>
        <p:spPr>
          <a:xfrm>
            <a:off x="351025" y="3415250"/>
            <a:ext cx="8442000" cy="147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b="1"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focal surface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is an array of 36 MAPMTs, arranged in a square structure called Photo-Detection Module (PDM), for a total of </a:t>
            </a:r>
            <a:r>
              <a:rPr b="1"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2304 pixels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(48x48 pixels). A UV filter (2 mm thickness of BG3 filter) are applied to the MAPMTs to select mostly wavelengths between 300 nm and 400 nm.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Mini-EUSO is capable of </a:t>
            </a:r>
            <a:r>
              <a:rPr b="1"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single photon counting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. Data are collected on </a:t>
            </a:r>
            <a:r>
              <a:rPr b="1"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three different timescales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at the same time: a </a:t>
            </a:r>
            <a:r>
              <a:rPr b="1"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2.5 𝝁s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(D1) and a </a:t>
            </a:r>
            <a:r>
              <a:rPr b="1"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320 𝝁s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(D2) timescale with dedicated trigger systems, and a</a:t>
            </a:r>
            <a:r>
              <a:rPr b="1"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40.96 ms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timescale (D3) used to produce a continuous monitoring of the UV emission from the Earth. Data on D1 and D2 levels are available only when a trigger is issued, while D3 data are continuously stored. 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8" name="Google Shape;158;p27"/>
          <p:cNvSpPr txBox="1"/>
          <p:nvPr/>
        </p:nvSpPr>
        <p:spPr>
          <a:xfrm>
            <a:off x="0" y="0"/>
            <a:ext cx="91440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700">
                <a:latin typeface="Raleway"/>
                <a:ea typeface="Raleway"/>
                <a:cs typeface="Raleway"/>
                <a:sym typeface="Raleway"/>
              </a:rPr>
              <a:t>Mini-EUSO focal surface</a:t>
            </a:r>
            <a:endParaRPr b="1" sz="2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9" name="Google Shape;159;p27"/>
          <p:cNvSpPr txBox="1"/>
          <p:nvPr>
            <p:ph idx="12" type="sldNum"/>
          </p:nvPr>
        </p:nvSpPr>
        <p:spPr>
          <a:xfrm>
            <a:off x="8221490" y="474990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60" name="Google Shape;160;p27"/>
          <p:cNvGrpSpPr/>
          <p:nvPr/>
        </p:nvGrpSpPr>
        <p:grpSpPr>
          <a:xfrm>
            <a:off x="826050" y="645875"/>
            <a:ext cx="7539250" cy="2620205"/>
            <a:chOff x="674002" y="642558"/>
            <a:chExt cx="7268849" cy="2390917"/>
          </a:xfrm>
        </p:grpSpPr>
        <p:sp>
          <p:nvSpPr>
            <p:cNvPr id="161" name="Google Shape;161;p27"/>
            <p:cNvSpPr txBox="1"/>
            <p:nvPr/>
          </p:nvSpPr>
          <p:spPr>
            <a:xfrm>
              <a:off x="749300" y="1525975"/>
              <a:ext cx="757200" cy="190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2" name="Google Shape;162;p27"/>
            <p:cNvSpPr txBox="1"/>
            <p:nvPr/>
          </p:nvSpPr>
          <p:spPr>
            <a:xfrm>
              <a:off x="674002" y="1978036"/>
              <a:ext cx="2351400" cy="10101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3" name="Google Shape;163;p27"/>
            <p:cNvSpPr/>
            <p:nvPr/>
          </p:nvSpPr>
          <p:spPr>
            <a:xfrm rot="-2101145">
              <a:off x="1494682" y="1352233"/>
              <a:ext cx="104034" cy="663234"/>
            </a:xfrm>
            <a:prstGeom prst="rect">
              <a:avLst/>
            </a:prstGeom>
            <a:solidFill>
              <a:srgbClr val="FFFFFF"/>
            </a:solidFill>
            <a:ln cap="flat" cmpd="sng" w="9525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64" name="Google Shape;164;p27"/>
            <p:cNvGrpSpPr/>
            <p:nvPr/>
          </p:nvGrpSpPr>
          <p:grpSpPr>
            <a:xfrm>
              <a:off x="674002" y="642558"/>
              <a:ext cx="7268848" cy="2390700"/>
              <a:chOff x="674002" y="642558"/>
              <a:chExt cx="7268848" cy="2390700"/>
            </a:xfrm>
          </p:grpSpPr>
          <p:sp>
            <p:nvSpPr>
              <p:cNvPr id="165" name="Google Shape;165;p27"/>
              <p:cNvSpPr/>
              <p:nvPr/>
            </p:nvSpPr>
            <p:spPr>
              <a:xfrm>
                <a:off x="674002" y="642558"/>
                <a:ext cx="4674000" cy="239070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66" name="Google Shape;166;p27"/>
              <p:cNvPicPr preferRelativeResize="0"/>
              <p:nvPr/>
            </p:nvPicPr>
            <p:blipFill rotWithShape="1">
              <a:blip r:embed="rId3">
                <a:alphaModFix/>
              </a:blip>
              <a:srcRect b="0" l="16170" r="0" t="0"/>
              <a:stretch/>
            </p:blipFill>
            <p:spPr>
              <a:xfrm rot="5400000">
                <a:off x="5617640" y="707962"/>
                <a:ext cx="2381797" cy="226862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7" name="Google Shape;167;p27"/>
              <p:cNvPicPr preferRelativeResize="0"/>
              <p:nvPr/>
            </p:nvPicPr>
            <p:blipFill rotWithShape="1">
              <a:blip r:embed="rId4">
                <a:alphaModFix/>
              </a:blip>
              <a:srcRect b="29288" l="0" r="0" t="0"/>
              <a:stretch/>
            </p:blipFill>
            <p:spPr>
              <a:xfrm>
                <a:off x="749300" y="1014925"/>
                <a:ext cx="4526100" cy="19731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8" name="Google Shape;168;p27"/>
            <p:cNvSpPr txBox="1"/>
            <p:nvPr/>
          </p:nvSpPr>
          <p:spPr>
            <a:xfrm>
              <a:off x="1555300" y="1968350"/>
              <a:ext cx="1542300" cy="1065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9" name="Google Shape;169;p27"/>
            <p:cNvSpPr txBox="1"/>
            <p:nvPr/>
          </p:nvSpPr>
          <p:spPr>
            <a:xfrm>
              <a:off x="3013825" y="2213575"/>
              <a:ext cx="897000" cy="819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Lato"/>
                <a:ea typeface="Lato"/>
                <a:cs typeface="Lato"/>
                <a:sym typeface="Lato"/>
              </a:endParaRP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8"/>
          <p:cNvSpPr txBox="1"/>
          <p:nvPr/>
        </p:nvSpPr>
        <p:spPr>
          <a:xfrm>
            <a:off x="450000" y="1379275"/>
            <a:ext cx="2560500" cy="3412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Lato"/>
                <a:ea typeface="Lato"/>
                <a:cs typeface="Lato"/>
                <a:sym typeface="Lato"/>
              </a:rPr>
              <a:t>Mini-EUSO main purpose is the </a:t>
            </a:r>
            <a:r>
              <a:rPr lang="it" sz="1200"/>
              <a:t>measurement and mapping of the UV night-time emissions from the Earth. This is in view of a much larger instrument (K-EUSO and POEMMA) devoted to</a:t>
            </a:r>
            <a:r>
              <a:rPr lang="it" sz="1200"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it" sz="1200">
                <a:latin typeface="Lato"/>
                <a:ea typeface="Lato"/>
                <a:cs typeface="Lato"/>
                <a:sym typeface="Lato"/>
              </a:rPr>
              <a:t>detection of the fluorescence light emitted by Ultra-High Energy Cosmic Rays (UHECRs) developing a shower in the atmosphere. The spectral response is therefore peaked at the near UV, with a tail in the visible region. That allows Mini-EUSO to be sensitive also to meteors burning in the atmosphere and atmospheric phenomena like lightning and </a:t>
            </a:r>
            <a:r>
              <a:rPr lang="it" sz="1200">
                <a:latin typeface="Lato"/>
                <a:ea typeface="Lato"/>
                <a:cs typeface="Lato"/>
                <a:sym typeface="Lato"/>
              </a:rPr>
              <a:t>transient luminous events (TLEs).</a:t>
            </a:r>
            <a:endParaRPr sz="12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5" name="Google Shape;175;p28"/>
          <p:cNvSpPr txBox="1"/>
          <p:nvPr/>
        </p:nvSpPr>
        <p:spPr>
          <a:xfrm>
            <a:off x="0" y="0"/>
            <a:ext cx="91440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700">
                <a:latin typeface="Raleway"/>
                <a:ea typeface="Raleway"/>
                <a:cs typeface="Raleway"/>
                <a:sym typeface="Raleway"/>
              </a:rPr>
              <a:t>MAPMTs spectral response</a:t>
            </a:r>
            <a:endParaRPr b="1" sz="27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76" name="Google Shape;17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5250" y="939766"/>
            <a:ext cx="2538308" cy="3463446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28"/>
          <p:cNvSpPr txBox="1"/>
          <p:nvPr/>
        </p:nvSpPr>
        <p:spPr>
          <a:xfrm>
            <a:off x="3477900" y="4398925"/>
            <a:ext cx="52923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Left: quantum efficiencies (dotted line) of Mini-EUSO MAPMTs. Right: Optical transmission of BG3 filter at 1 mm thickness. The total spectral response is the convolution of the two.</a:t>
            </a:r>
            <a:endParaRPr b="1" sz="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78" name="Google Shape;178;p28"/>
          <p:cNvSpPr txBox="1"/>
          <p:nvPr/>
        </p:nvSpPr>
        <p:spPr>
          <a:xfrm>
            <a:off x="6573717" y="4170015"/>
            <a:ext cx="1381500" cy="1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/>
              <a:t>WAVELENGTH (nm)</a:t>
            </a:r>
            <a:endParaRPr sz="800"/>
          </a:p>
        </p:txBody>
      </p:sp>
      <p:pic>
        <p:nvPicPr>
          <p:cNvPr id="179" name="Google Shape;179;p28"/>
          <p:cNvPicPr preferRelativeResize="0"/>
          <p:nvPr/>
        </p:nvPicPr>
        <p:blipFill rotWithShape="1">
          <a:blip r:embed="rId4">
            <a:alphaModFix/>
          </a:blip>
          <a:srcRect b="3372" l="587" r="56508" t="16511"/>
          <a:stretch/>
        </p:blipFill>
        <p:spPr>
          <a:xfrm>
            <a:off x="5678371" y="1472662"/>
            <a:ext cx="2951681" cy="264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28"/>
          <p:cNvSpPr txBox="1"/>
          <p:nvPr/>
        </p:nvSpPr>
        <p:spPr>
          <a:xfrm>
            <a:off x="6637600" y="893225"/>
            <a:ext cx="2056500" cy="4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74E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Air fluorescence light emitted</a:t>
            </a:r>
            <a:endParaRPr sz="1100">
              <a:solidFill>
                <a:srgbClr val="674E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674EA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the UV wavelength range</a:t>
            </a:r>
            <a:endParaRPr sz="1100">
              <a:solidFill>
                <a:srgbClr val="674EA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81" name="Google Shape;181;p28"/>
          <p:cNvCxnSpPr/>
          <p:nvPr/>
        </p:nvCxnSpPr>
        <p:spPr>
          <a:xfrm>
            <a:off x="6932556" y="1310746"/>
            <a:ext cx="0" cy="231900"/>
          </a:xfrm>
          <a:prstGeom prst="straightConnector1">
            <a:avLst/>
          </a:prstGeom>
          <a:noFill/>
          <a:ln cap="flat" cmpd="sng" w="9525">
            <a:solidFill>
              <a:srgbClr val="674EA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82" name="Google Shape;182;p28"/>
          <p:cNvSpPr txBox="1"/>
          <p:nvPr>
            <p:ph idx="12" type="sldNum"/>
          </p:nvPr>
        </p:nvSpPr>
        <p:spPr>
          <a:xfrm>
            <a:off x="8221490" y="474990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/>
          <p:nvPr/>
        </p:nvSpPr>
        <p:spPr>
          <a:xfrm>
            <a:off x="450000" y="1379275"/>
            <a:ext cx="2707500" cy="34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Mini-EUSO is capable of imaging with a spatial resolution of ~7 km on ground (one pixel angular resolution ~0.9°).  The resolution at 100 km altitude (where 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elves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occur) is therefore ~5 km.</a:t>
            </a:r>
            <a:b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</a:b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As previously mentioned, Mini-EUSO collects data on three different timescales. 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temporal unit on each timescale is called </a:t>
            </a:r>
            <a:r>
              <a:rPr b="1"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GTU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(</a:t>
            </a:r>
            <a:r>
              <a:rPr b="1"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G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ate </a:t>
            </a:r>
            <a:r>
              <a:rPr b="1"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ime </a:t>
            </a:r>
            <a:r>
              <a:rPr b="1"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nit). We will therefore talk about </a:t>
            </a:r>
            <a:r>
              <a:rPr b="1"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D1 GTU 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</a:t>
            </a:r>
            <a:r>
              <a:rPr b="1"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2.5 𝝁s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each), </a:t>
            </a:r>
            <a:r>
              <a:rPr b="1"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D2 GTU 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</a:t>
            </a:r>
            <a:r>
              <a:rPr b="1"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320 𝝁s 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each) and </a:t>
            </a:r>
            <a:r>
              <a:rPr b="1"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D3 GTU 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</a:t>
            </a:r>
            <a:r>
              <a:rPr b="1"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40.96 ms</a:t>
            </a: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each).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188" name="Google Shape;188;p29"/>
          <p:cNvPicPr preferRelativeResize="0"/>
          <p:nvPr/>
        </p:nvPicPr>
        <p:blipFill rotWithShape="1">
          <a:blip r:embed="rId3">
            <a:alphaModFix/>
          </a:blip>
          <a:srcRect b="0" l="2066" r="1352" t="0"/>
          <a:stretch/>
        </p:blipFill>
        <p:spPr>
          <a:xfrm>
            <a:off x="3269375" y="1512100"/>
            <a:ext cx="5424624" cy="28411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9"/>
          <p:cNvSpPr txBox="1"/>
          <p:nvPr/>
        </p:nvSpPr>
        <p:spPr>
          <a:xfrm>
            <a:off x="0" y="0"/>
            <a:ext cx="91440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700">
                <a:latin typeface="Raleway"/>
                <a:ea typeface="Raleway"/>
                <a:cs typeface="Raleway"/>
                <a:sym typeface="Raleway"/>
              </a:rPr>
              <a:t>Mini-EUSO temporal and spatial resolution</a:t>
            </a:r>
            <a:endParaRPr b="1" sz="2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0" name="Google Shape;190;p29"/>
          <p:cNvSpPr txBox="1"/>
          <p:nvPr/>
        </p:nvSpPr>
        <p:spPr>
          <a:xfrm>
            <a:off x="3157500" y="4353200"/>
            <a:ext cx="5559900" cy="4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Mini-EUSO installed on-board the ISS in the Zvezda module, on the UV-transparent window. Image taken from </a:t>
            </a:r>
            <a:r>
              <a:rPr b="1" i="1" lang="it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www.youtube.com/watch?v=QincAp4V-SM</a:t>
            </a:r>
            <a:endParaRPr b="1" i="1" sz="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1" name="Google Shape;191;p29"/>
          <p:cNvSpPr txBox="1"/>
          <p:nvPr>
            <p:ph idx="12" type="sldNum"/>
          </p:nvPr>
        </p:nvSpPr>
        <p:spPr>
          <a:xfrm>
            <a:off x="8221490" y="474990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0"/>
          <p:cNvSpPr txBox="1"/>
          <p:nvPr/>
        </p:nvSpPr>
        <p:spPr>
          <a:xfrm>
            <a:off x="0" y="0"/>
            <a:ext cx="91440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700">
                <a:latin typeface="Raleway"/>
                <a:ea typeface="Raleway"/>
                <a:cs typeface="Raleway"/>
                <a:sym typeface="Raleway"/>
              </a:rPr>
              <a:t>Mini-EUSO, a few trigger details</a:t>
            </a:r>
            <a:endParaRPr b="1" sz="2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7" name="Google Shape;197;p30"/>
          <p:cNvSpPr txBox="1"/>
          <p:nvPr>
            <p:ph idx="12" type="sldNum"/>
          </p:nvPr>
        </p:nvSpPr>
        <p:spPr>
          <a:xfrm>
            <a:off x="8221490" y="474990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8" name="Google Shape;198;p30"/>
          <p:cNvSpPr txBox="1"/>
          <p:nvPr/>
        </p:nvSpPr>
        <p:spPr>
          <a:xfrm>
            <a:off x="374700" y="1349025"/>
            <a:ext cx="8394600" cy="37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●"/>
            </a:pPr>
            <a:r>
              <a:rPr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Mini-EUSO collect</a:t>
            </a:r>
            <a:r>
              <a:rPr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</a:t>
            </a:r>
            <a:r>
              <a:rPr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data on </a:t>
            </a:r>
            <a:r>
              <a:rPr b="1"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three different timescales</a:t>
            </a:r>
            <a:r>
              <a:rPr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at the same time: a </a:t>
            </a:r>
            <a:r>
              <a:rPr b="1"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2.5 𝝁s (D1)</a:t>
            </a:r>
            <a:r>
              <a:rPr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, a </a:t>
            </a:r>
            <a:r>
              <a:rPr b="1"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320 𝝁s (D2)</a:t>
            </a:r>
            <a:r>
              <a:rPr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and a </a:t>
            </a:r>
            <a:r>
              <a:rPr b="1"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40.96 ms</a:t>
            </a:r>
            <a:r>
              <a:rPr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timescale (</a:t>
            </a:r>
            <a:r>
              <a:rPr b="1"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D3</a:t>
            </a:r>
            <a:r>
              <a:rPr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). While data on </a:t>
            </a:r>
            <a:r>
              <a:rPr b="1"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D3</a:t>
            </a:r>
            <a:r>
              <a:rPr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is saved </a:t>
            </a:r>
            <a:r>
              <a:rPr b="1"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continuously</a:t>
            </a:r>
            <a:r>
              <a:rPr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, </a:t>
            </a:r>
            <a:r>
              <a:rPr b="1"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D1 and D2 data are taken only if the trigger logic is satisfied</a:t>
            </a:r>
            <a:r>
              <a:rPr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.  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●"/>
            </a:pPr>
            <a:r>
              <a:rPr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D1 and D2 trigger logics are </a:t>
            </a:r>
            <a:r>
              <a:rPr b="1"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optimized for the detection of of UHECRs</a:t>
            </a:r>
            <a:r>
              <a:rPr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rather than the detection of atmospheric events. D1 and D2 trigger logics are independent and both require a persistent signal on a single pixel. For details see </a:t>
            </a:r>
            <a:r>
              <a:rPr i="1"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A. Belov et al.: 'The integration and testing of the Mini-EUSO multi-level trigger system', Advances in Space Research 62 (2018) 2966–2976</a:t>
            </a:r>
            <a:r>
              <a:rPr lang="it" sz="1300">
                <a:latin typeface="Lato"/>
                <a:ea typeface="Lato"/>
                <a:cs typeface="Lato"/>
                <a:sym typeface="Lato"/>
              </a:rPr>
              <a:t>.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●"/>
            </a:pPr>
            <a:r>
              <a:rPr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When a trigger is issued 128 consecutive frames are stored in the mass memory, 64 before and 64 after the event. Mini-EUSO can save up to 4 different events in D1 timescale (4x128x2.5 </a:t>
            </a:r>
            <a:r>
              <a:rPr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𝝁s)</a:t>
            </a:r>
            <a:r>
              <a:rPr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and the same number in D2 </a:t>
            </a:r>
            <a:r>
              <a:rPr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(4x128x320 𝝁s)</a:t>
            </a:r>
            <a:r>
              <a:rPr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timescale every 5.24 s. Both the number of frames and the number of events may be increased in the near future.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Lato"/>
              <a:buChar char="●"/>
            </a:pPr>
            <a:r>
              <a:rPr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So far, </a:t>
            </a:r>
            <a:r>
              <a:rPr b="1"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elves</a:t>
            </a:r>
            <a:r>
              <a:rPr b="1"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have been always detected in D</a:t>
            </a:r>
            <a:r>
              <a:rPr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1. An event is triggered when a pixel has a signal 16 σ </a:t>
            </a:r>
            <a:r>
              <a:rPr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above</a:t>
            </a:r>
            <a:r>
              <a:rPr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the background. In the nominal background conditions of 1cts/pxl/2.5 𝝁s that correspond to 54 counts in the same pixel over 8 consecutive GTUs. </a:t>
            </a:r>
            <a:r>
              <a:rPr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Wi</a:t>
            </a:r>
            <a:r>
              <a:rPr lang="it" sz="13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 a higher background of 2 cts/pxl/2.5 𝝁s, 100 counts in 8 consecutive GTUs are necessary.</a:t>
            </a:r>
            <a:endParaRPr sz="13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/>
          <p:nvPr/>
        </p:nvSpPr>
        <p:spPr>
          <a:xfrm>
            <a:off x="384000" y="664100"/>
            <a:ext cx="3329100" cy="432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Atmosphere-Space Interactions Monitor (ASIM) is an Earth observation facility deployed as an external payload platform of ESA’s Columbus Laboratory of the ISS.</a:t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primary scientific objectives of the ASIM mission are to study thunderstorm electrical activity such as </a:t>
            </a:r>
            <a:r>
              <a:rPr b="1"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lightning</a:t>
            </a: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, Transient Luminous Emissions (</a:t>
            </a:r>
            <a:r>
              <a:rPr b="1"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TLEs</a:t>
            </a: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) and Terrestrial Gamma-ray Flashes (</a:t>
            </a:r>
            <a:r>
              <a:rPr b="1"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TGFs</a:t>
            </a: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) by observing the associated emissions in the UV, near-infrared, x- and gamma-ray spectral bands. In this comparative study, we are especially interested in the </a:t>
            </a:r>
            <a:r>
              <a:rPr b="1"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UV </a:t>
            </a: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detection, </a:t>
            </a:r>
            <a:r>
              <a:rPr lang="it" sz="1100">
                <a:solidFill>
                  <a:srgbClr val="1A1A1A"/>
                </a:solidFill>
                <a:latin typeface="Lato"/>
                <a:ea typeface="Lato"/>
                <a:cs typeface="Lato"/>
                <a:sym typeface="Lato"/>
              </a:rPr>
              <a:t>which is an indication of emission </a:t>
            </a:r>
            <a:r>
              <a:rPr b="1"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from elves</a:t>
            </a: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Modular Multispectral Imaging Array (MMIA), together with the Modular X- and Gamma- ray Sensor (MXGS), are the two main instruments forming ASIM</a:t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</a:t>
            </a:r>
            <a:r>
              <a:rPr b="1"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MMIA</a:t>
            </a: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includes two cameras imaging in 337 nm and 777.4 nm, at up to 12 frames per second, and </a:t>
            </a:r>
            <a:r>
              <a:rPr b="1"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three high-speed photometers</a:t>
            </a: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at 180–230 nm, 337 nm and 777.4 nm, sampling at rates up to 100 kHz.</a:t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04" name="Google Shape;204;p31"/>
          <p:cNvSpPr txBox="1"/>
          <p:nvPr/>
        </p:nvSpPr>
        <p:spPr>
          <a:xfrm>
            <a:off x="0" y="0"/>
            <a:ext cx="91440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700">
                <a:latin typeface="Raleway"/>
                <a:ea typeface="Raleway"/>
                <a:cs typeface="Raleway"/>
                <a:sym typeface="Raleway"/>
              </a:rPr>
              <a:t>ASIM</a:t>
            </a:r>
            <a:endParaRPr b="1" sz="2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05" name="Google Shape;205;p31"/>
          <p:cNvSpPr txBox="1"/>
          <p:nvPr>
            <p:ph idx="12" type="sldNum"/>
          </p:nvPr>
        </p:nvSpPr>
        <p:spPr>
          <a:xfrm>
            <a:off x="8221490" y="474990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6" name="Google Shape;206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79525" y="1039500"/>
            <a:ext cx="4714475" cy="369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 txBox="1"/>
          <p:nvPr/>
        </p:nvSpPr>
        <p:spPr>
          <a:xfrm>
            <a:off x="384000" y="664100"/>
            <a:ext cx="3804900" cy="120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MMIA has two cameras and three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photometers co-aligned and tipped upwards by 5°. 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instruments are operated only during nighttime.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 the table, some characteristics of the detectors componing the MMIA module.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12" name="Google Shape;212;p32"/>
          <p:cNvSpPr txBox="1"/>
          <p:nvPr/>
        </p:nvSpPr>
        <p:spPr>
          <a:xfrm>
            <a:off x="0" y="0"/>
            <a:ext cx="91440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700">
                <a:latin typeface="Raleway"/>
                <a:ea typeface="Raleway"/>
                <a:cs typeface="Raleway"/>
                <a:sym typeface="Raleway"/>
              </a:rPr>
              <a:t>MMIA</a:t>
            </a:r>
            <a:endParaRPr b="1" sz="2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13" name="Google Shape;213;p32"/>
          <p:cNvSpPr txBox="1"/>
          <p:nvPr>
            <p:ph idx="12" type="sldNum"/>
          </p:nvPr>
        </p:nvSpPr>
        <p:spPr>
          <a:xfrm>
            <a:off x="8221490" y="474990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4" name="Google Shape;21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000" y="1987550"/>
            <a:ext cx="4065799" cy="1207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2"/>
          <p:cNvSpPr txBox="1"/>
          <p:nvPr/>
        </p:nvSpPr>
        <p:spPr>
          <a:xfrm>
            <a:off x="384000" y="3561675"/>
            <a:ext cx="4409400" cy="14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Lato"/>
                <a:ea typeface="Lato"/>
                <a:cs typeface="Lato"/>
                <a:sym typeface="Lato"/>
              </a:rPr>
              <a:t>MMIA is capable of self-triggering on lightning and TLEs, basic informations about the triggered data are publicly available on the website </a:t>
            </a:r>
            <a:r>
              <a:rPr i="1" lang="it" sz="1200" u="sng">
                <a:solidFill>
                  <a:srgbClr val="0097A7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asdc.space.dtu.dk/mmia_observation/</a:t>
            </a:r>
            <a:endParaRPr i="1" sz="1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latin typeface="Lato"/>
                <a:ea typeface="Lato"/>
                <a:cs typeface="Lato"/>
                <a:sym typeface="Lato"/>
              </a:rPr>
              <a:t>For more information: </a:t>
            </a:r>
            <a:r>
              <a:rPr i="1" lang="it" sz="1200" u="sng">
                <a:solidFill>
                  <a:srgbClr val="0097A7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link.springer.com/content/pdf/10.1007/s11214-019-0593-y.pdf</a:t>
            </a:r>
            <a:endParaRPr i="1" sz="1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16" name="Google Shape;21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3400" y="1174138"/>
            <a:ext cx="3943449" cy="313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3"/>
          <p:cNvSpPr txBox="1"/>
          <p:nvPr/>
        </p:nvSpPr>
        <p:spPr>
          <a:xfrm>
            <a:off x="130650" y="792775"/>
            <a:ext cx="2838000" cy="4279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latin typeface="Lato"/>
                <a:ea typeface="Lato"/>
                <a:cs typeface="Lato"/>
                <a:sym typeface="Lato"/>
              </a:rPr>
              <a:t>Mini-EUSO started operating on the 7</a:t>
            </a:r>
            <a:r>
              <a:rPr baseline="30000" lang="it" sz="1100">
                <a:latin typeface="Lato"/>
                <a:ea typeface="Lato"/>
                <a:cs typeface="Lato"/>
                <a:sym typeface="Lato"/>
              </a:rPr>
              <a:t>th</a:t>
            </a:r>
            <a:r>
              <a:rPr lang="it" sz="1100">
                <a:latin typeface="Lato"/>
                <a:ea typeface="Lato"/>
                <a:cs typeface="Lato"/>
                <a:sym typeface="Lato"/>
              </a:rPr>
              <a:t> October 2019 and is currently acquiring data. Up to now the detector has been switched on 14 times for ~ 11 hours per night. Only a limited amount of data (10%) is telemetered to the mission control centre, the rest has been delivered by the astronauts and will soon be available. 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latin typeface="Lato"/>
                <a:ea typeface="Lato"/>
                <a:cs typeface="Lato"/>
                <a:sym typeface="Lato"/>
              </a:rPr>
              <a:t>The first 4 sessions were performed in a safe mode called “cathode 2”, were the MAPMTs have reduced gain and reduced collection efficiency. The quality of the data collected during these session is therefore reduced. 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latin typeface="Lato"/>
                <a:ea typeface="Lato"/>
                <a:cs typeface="Lato"/>
                <a:sym typeface="Lato"/>
              </a:rPr>
              <a:t>The total amount of data available is ~7 hours.</a:t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Mini-EUSO has so far detected hundreds of lightning strokes and 5 elves. Elves are produced as horizontally expanding diffuse emission rings of a few hundreds km diameter at about 90 km altitude, when the electromagnetic pulse of a triggering lightning stroke hits the lower ionosphere.</a:t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2" name="Google Shape;222;p33"/>
          <p:cNvSpPr txBox="1"/>
          <p:nvPr/>
        </p:nvSpPr>
        <p:spPr>
          <a:xfrm>
            <a:off x="2968650" y="2332375"/>
            <a:ext cx="6085800" cy="25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For the first </a:t>
            </a: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elve</a:t>
            </a: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(the only one in cathode 2 mode) the simultaneous detection by ASIM detector was confirmed.</a:t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Two elves took place during a night in which ASIM was not taking data, for the other two events the simultaneous detection by Mini-EUSO and ASIM is still under study.</a:t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All the elves show a size-increasing ring-shaped signal in the 2.5 𝝁s time scale (D1). The signal is moving at an apparent superluminal speed and often shows a double-ring shape. In the 40.96 ms time scale (D3) the signal appears as a minor but detectable increase in the luminosity over a huge portion of the PDM, lasting between 1-4 GTUs.</a:t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The center of the elve is always outside the FOV. When a lightning or a TLE is directly inside the detector FOV, the system goes in protection mode and switches a part of the PDM to cathode 2 or off.</a:t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In the next slides 3 of the 5 elves detected by Mini-EUSO are shown.</a:t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3" name="Google Shape;223;p33"/>
          <p:cNvSpPr txBox="1"/>
          <p:nvPr/>
        </p:nvSpPr>
        <p:spPr>
          <a:xfrm>
            <a:off x="0" y="0"/>
            <a:ext cx="9144000" cy="525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2700">
                <a:latin typeface="Raleway"/>
                <a:ea typeface="Raleway"/>
                <a:cs typeface="Raleway"/>
                <a:sym typeface="Raleway"/>
              </a:rPr>
              <a:t>Mini-EUSO data: overview</a:t>
            </a:r>
            <a:endParaRPr b="1" sz="27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24" name="Google Shape;224;p33"/>
          <p:cNvSpPr txBox="1"/>
          <p:nvPr>
            <p:ph idx="12" type="sldNum"/>
          </p:nvPr>
        </p:nvSpPr>
        <p:spPr>
          <a:xfrm>
            <a:off x="8221490" y="474990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>
              <a:solidFill>
                <a:schemeClr val="accen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25" name="Google Shape;225;p33"/>
          <p:cNvSpPr/>
          <p:nvPr/>
        </p:nvSpPr>
        <p:spPr>
          <a:xfrm>
            <a:off x="4058800" y="945550"/>
            <a:ext cx="4134900" cy="440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dk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3"/>
          <p:cNvSpPr/>
          <p:nvPr/>
        </p:nvSpPr>
        <p:spPr>
          <a:xfrm>
            <a:off x="4058800" y="1834825"/>
            <a:ext cx="4134900" cy="4401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7" name="Google Shape;227;p33"/>
          <p:cNvCxnSpPr>
            <a:endCxn id="228" idx="2"/>
          </p:cNvCxnSpPr>
          <p:nvPr/>
        </p:nvCxnSpPr>
        <p:spPr>
          <a:xfrm rot="10800000">
            <a:off x="4058850" y="877375"/>
            <a:ext cx="4800" cy="4062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8" name="Google Shape;228;p33"/>
          <p:cNvSpPr txBox="1"/>
          <p:nvPr/>
        </p:nvSpPr>
        <p:spPr>
          <a:xfrm>
            <a:off x="3691050" y="483775"/>
            <a:ext cx="735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Launch</a:t>
            </a:r>
            <a:endParaRPr b="1" sz="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08/2019</a:t>
            </a:r>
            <a:endParaRPr b="1" sz="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29" name="Google Shape;229;p33"/>
          <p:cNvCxnSpPr>
            <a:endCxn id="230" idx="2"/>
          </p:cNvCxnSpPr>
          <p:nvPr/>
        </p:nvCxnSpPr>
        <p:spPr>
          <a:xfrm rot="10800000">
            <a:off x="4731450" y="877375"/>
            <a:ext cx="0" cy="3933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0" name="Google Shape;230;p33"/>
          <p:cNvSpPr txBox="1"/>
          <p:nvPr/>
        </p:nvSpPr>
        <p:spPr>
          <a:xfrm>
            <a:off x="4300650" y="483775"/>
            <a:ext cx="861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Session 1</a:t>
            </a:r>
            <a:endParaRPr b="1" sz="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07/10/2019</a:t>
            </a:r>
            <a:endParaRPr b="1" sz="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31" name="Google Shape;231;p33"/>
          <p:cNvCxnSpPr>
            <a:endCxn id="232" idx="2"/>
          </p:cNvCxnSpPr>
          <p:nvPr/>
        </p:nvCxnSpPr>
        <p:spPr>
          <a:xfrm flipH="1" rot="10800000">
            <a:off x="5873850" y="877375"/>
            <a:ext cx="600" cy="399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2" name="Google Shape;232;p33"/>
          <p:cNvSpPr txBox="1"/>
          <p:nvPr/>
        </p:nvSpPr>
        <p:spPr>
          <a:xfrm>
            <a:off x="5443650" y="483775"/>
            <a:ext cx="861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Session 4</a:t>
            </a:r>
            <a:endParaRPr b="1" sz="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06/11/2019</a:t>
            </a:r>
            <a:endParaRPr b="1" sz="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3" name="Google Shape;233;p33"/>
          <p:cNvSpPr txBox="1"/>
          <p:nvPr/>
        </p:nvSpPr>
        <p:spPr>
          <a:xfrm>
            <a:off x="4699200" y="1071525"/>
            <a:ext cx="1206600" cy="1839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Cathode 2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34" name="Google Shape;234;p33"/>
          <p:cNvSpPr txBox="1"/>
          <p:nvPr/>
        </p:nvSpPr>
        <p:spPr>
          <a:xfrm>
            <a:off x="6236100" y="1071525"/>
            <a:ext cx="1741500" cy="1839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Cathode 3</a:t>
            </a:r>
            <a:endParaRPr sz="1100">
              <a:solidFill>
                <a:srgbClr val="FFFFFF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235" name="Google Shape;235;p33"/>
          <p:cNvCxnSpPr>
            <a:endCxn id="236" idx="2"/>
          </p:cNvCxnSpPr>
          <p:nvPr/>
        </p:nvCxnSpPr>
        <p:spPr>
          <a:xfrm flipH="1" rot="10800000">
            <a:off x="7931250" y="877375"/>
            <a:ext cx="600" cy="399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6" name="Google Shape;236;p33"/>
          <p:cNvSpPr txBox="1"/>
          <p:nvPr/>
        </p:nvSpPr>
        <p:spPr>
          <a:xfrm>
            <a:off x="7501050" y="483775"/>
            <a:ext cx="861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Today</a:t>
            </a:r>
            <a:endParaRPr b="1" sz="9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37" name="Google Shape;237;p33"/>
          <p:cNvCxnSpPr/>
          <p:nvPr/>
        </p:nvCxnSpPr>
        <p:spPr>
          <a:xfrm rot="10800000">
            <a:off x="5872250" y="1353813"/>
            <a:ext cx="1500" cy="1365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38" name="Google Shape;238;p33"/>
          <p:cNvSpPr txBox="1"/>
          <p:nvPr/>
        </p:nvSpPr>
        <p:spPr>
          <a:xfrm>
            <a:off x="5664350" y="1522475"/>
            <a:ext cx="419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elve</a:t>
            </a:r>
            <a:endParaRPr b="1" sz="9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39" name="Google Shape;239;p33"/>
          <p:cNvSpPr txBox="1"/>
          <p:nvPr/>
        </p:nvSpPr>
        <p:spPr>
          <a:xfrm>
            <a:off x="3374725" y="1057625"/>
            <a:ext cx="6468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Mini- EUSO</a:t>
            </a:r>
            <a:endParaRPr b="1" sz="10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0" name="Google Shape;240;p33"/>
          <p:cNvSpPr txBox="1"/>
          <p:nvPr/>
        </p:nvSpPr>
        <p:spPr>
          <a:xfrm>
            <a:off x="3374725" y="1972025"/>
            <a:ext cx="646800" cy="22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1000">
                <a:solidFill>
                  <a:schemeClr val="accent3"/>
                </a:solidFill>
                <a:latin typeface="Raleway"/>
                <a:ea typeface="Raleway"/>
                <a:cs typeface="Raleway"/>
                <a:sym typeface="Raleway"/>
              </a:rPr>
              <a:t>ASIM</a:t>
            </a:r>
            <a:endParaRPr b="1" sz="1000">
              <a:solidFill>
                <a:schemeClr val="accent3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1" name="Google Shape;241;p33"/>
          <p:cNvSpPr txBox="1"/>
          <p:nvPr/>
        </p:nvSpPr>
        <p:spPr>
          <a:xfrm>
            <a:off x="5528750" y="1977475"/>
            <a:ext cx="690600" cy="1548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Detected</a:t>
            </a:r>
            <a:endParaRPr sz="9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2" name="Google Shape;242;p33"/>
          <p:cNvSpPr txBox="1"/>
          <p:nvPr/>
        </p:nvSpPr>
        <p:spPr>
          <a:xfrm>
            <a:off x="6443150" y="1977475"/>
            <a:ext cx="492600" cy="1548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OFF</a:t>
            </a:r>
            <a:endParaRPr sz="9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243" name="Google Shape;243;p33"/>
          <p:cNvSpPr txBox="1"/>
          <p:nvPr/>
        </p:nvSpPr>
        <p:spPr>
          <a:xfrm>
            <a:off x="7083950" y="1977475"/>
            <a:ext cx="893700" cy="154800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Under study</a:t>
            </a:r>
            <a:endParaRPr sz="9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44" name="Google Shape;244;p33"/>
          <p:cNvCxnSpPr/>
          <p:nvPr/>
        </p:nvCxnSpPr>
        <p:spPr>
          <a:xfrm rot="10800000">
            <a:off x="6558050" y="1353813"/>
            <a:ext cx="1500" cy="1365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5" name="Google Shape;245;p33"/>
          <p:cNvSpPr txBox="1"/>
          <p:nvPr/>
        </p:nvSpPr>
        <p:spPr>
          <a:xfrm>
            <a:off x="6260250" y="1522475"/>
            <a:ext cx="7356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two </a:t>
            </a:r>
            <a:r>
              <a:rPr b="1" lang="it" sz="9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elves</a:t>
            </a:r>
            <a:endParaRPr b="1" sz="9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46" name="Google Shape;246;p33"/>
          <p:cNvCxnSpPr/>
          <p:nvPr/>
        </p:nvCxnSpPr>
        <p:spPr>
          <a:xfrm rot="10800000">
            <a:off x="7777250" y="1353813"/>
            <a:ext cx="1500" cy="1365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7" name="Google Shape;247;p33"/>
          <p:cNvSpPr txBox="1"/>
          <p:nvPr/>
        </p:nvSpPr>
        <p:spPr>
          <a:xfrm>
            <a:off x="7569350" y="1522475"/>
            <a:ext cx="419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elve</a:t>
            </a:r>
            <a:endParaRPr b="1" sz="9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48" name="Google Shape;248;p33"/>
          <p:cNvCxnSpPr/>
          <p:nvPr/>
        </p:nvCxnSpPr>
        <p:spPr>
          <a:xfrm rot="10800000">
            <a:off x="7167650" y="1353813"/>
            <a:ext cx="1500" cy="1365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9" name="Google Shape;249;p33"/>
          <p:cNvSpPr txBox="1"/>
          <p:nvPr/>
        </p:nvSpPr>
        <p:spPr>
          <a:xfrm>
            <a:off x="6959750" y="1522475"/>
            <a:ext cx="419400" cy="15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t" sz="900">
                <a:solidFill>
                  <a:schemeClr val="accent1"/>
                </a:solidFill>
                <a:latin typeface="Raleway"/>
                <a:ea typeface="Raleway"/>
                <a:cs typeface="Raleway"/>
                <a:sym typeface="Raleway"/>
              </a:rPr>
              <a:t>elve</a:t>
            </a:r>
            <a:endParaRPr b="1" sz="900">
              <a:solidFill>
                <a:schemeClr val="accen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250" name="Google Shape;250;p33"/>
          <p:cNvCxnSpPr/>
          <p:nvPr/>
        </p:nvCxnSpPr>
        <p:spPr>
          <a:xfrm rot="10800000">
            <a:off x="6710450" y="1353813"/>
            <a:ext cx="1500" cy="1365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1" name="Google Shape;251;p33"/>
          <p:cNvCxnSpPr/>
          <p:nvPr/>
        </p:nvCxnSpPr>
        <p:spPr>
          <a:xfrm rot="10800000">
            <a:off x="5874450" y="1698313"/>
            <a:ext cx="1500" cy="1365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2" name="Google Shape;252;p33"/>
          <p:cNvCxnSpPr/>
          <p:nvPr/>
        </p:nvCxnSpPr>
        <p:spPr>
          <a:xfrm rot="10800000">
            <a:off x="6560250" y="1698313"/>
            <a:ext cx="1500" cy="1365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3" name="Google Shape;253;p33"/>
          <p:cNvCxnSpPr/>
          <p:nvPr/>
        </p:nvCxnSpPr>
        <p:spPr>
          <a:xfrm rot="10800000">
            <a:off x="7779450" y="1698313"/>
            <a:ext cx="1500" cy="1365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4" name="Google Shape;254;p33"/>
          <p:cNvCxnSpPr/>
          <p:nvPr/>
        </p:nvCxnSpPr>
        <p:spPr>
          <a:xfrm rot="10800000">
            <a:off x="7169850" y="1698313"/>
            <a:ext cx="1500" cy="1365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55" name="Google Shape;255;p33"/>
          <p:cNvCxnSpPr/>
          <p:nvPr/>
        </p:nvCxnSpPr>
        <p:spPr>
          <a:xfrm rot="10800000">
            <a:off x="6712650" y="1698313"/>
            <a:ext cx="1500" cy="136500"/>
          </a:xfrm>
          <a:prstGeom prst="straightConnector1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