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84" r:id="rId4"/>
    <p:sldId id="285" r:id="rId5"/>
    <p:sldId id="288" r:id="rId6"/>
    <p:sldId id="287" r:id="rId7"/>
    <p:sldId id="289" r:id="rId8"/>
    <p:sldId id="290" r:id="rId9"/>
    <p:sldId id="286" r:id="rId10"/>
    <p:sldId id="291" r:id="rId11"/>
    <p:sldId id="293" r:id="rId12"/>
    <p:sldId id="294" r:id="rId13"/>
    <p:sldId id="295" r:id="rId14"/>
    <p:sldId id="297" r:id="rId15"/>
    <p:sldId id="301" r:id="rId16"/>
    <p:sldId id="298" r:id="rId17"/>
    <p:sldId id="300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11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EDFA3-5808-49EF-9E7E-F312A3F11A6B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A5BB-8018-415E-9340-9F50232B2C7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82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A5BB-8018-415E-9340-9F50232B2C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4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A5BB-8018-415E-9340-9F50232B2C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4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95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1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2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937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60C4D89-A0B6-4CBC-9E58-702B7B1C1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242587"/>
            <a:ext cx="1656184" cy="615413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52886A8-4413-4C9F-9515-D2BBD5BFA9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35572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3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4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5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70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14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4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8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98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608D-BF21-490E-80B6-1E3B31F56CB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E7A6B-7D53-49AA-9A13-239F788E4A4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1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Assessment of the 2019 </a:t>
            </a:r>
            <a:r>
              <a:rPr lang="en-GB" dirty="0" err="1"/>
              <a:t>Chamoson</a:t>
            </a:r>
            <a:r>
              <a:rPr lang="en-GB" dirty="0"/>
              <a:t> debris-flow event (Swiss Alps)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D74D91-DC75-47AB-8058-7A6C4AF68AF9}"/>
              </a:ext>
            </a:extLst>
          </p:cNvPr>
          <p:cNvSpPr/>
          <p:nvPr/>
        </p:nvSpPr>
        <p:spPr>
          <a:xfrm>
            <a:off x="6711187" y="5421736"/>
            <a:ext cx="298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www.letemps.ch/suisse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10" y="6205471"/>
            <a:ext cx="1845779" cy="6843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EA503E-612A-4489-BFAB-13257253F120}"/>
              </a:ext>
            </a:extLst>
          </p:cNvPr>
          <p:cNvSpPr/>
          <p:nvPr/>
        </p:nvSpPr>
        <p:spPr>
          <a:xfrm>
            <a:off x="395536" y="3284984"/>
            <a:ext cx="9036496" cy="22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Marc-Henri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Derron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Valérie Baumann ,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Tiggi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Choanji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Francois Noël ,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Ludovic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Baron</a:t>
            </a:r>
            <a:endParaRPr lang="fr-CH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 Hiscox Baux , </a:t>
            </a:r>
            <a:r>
              <a:rPr lang="fr-CH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Ballu</a:t>
            </a: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Emmanuel </a:t>
            </a:r>
            <a:r>
              <a:rPr lang="fr-CH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Nduwayezu</a:t>
            </a: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Michel </a:t>
            </a:r>
            <a:r>
              <a:rPr lang="fr-CH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Jaboyedoff</a:t>
            </a: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Analysis Group, Institute of Earth Sciences,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Lausanne, Switzerland</a:t>
            </a:r>
            <a:endParaRPr lang="fr-CH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778CB08-25D6-4D32-ABC2-F132832B5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5655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6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Inundated</a:t>
            </a:r>
            <a:r>
              <a:rPr lang="fr-CH" dirty="0"/>
              <a:t> area (post </a:t>
            </a:r>
            <a:r>
              <a:rPr lang="fr-CH" dirty="0" err="1"/>
              <a:t>event</a:t>
            </a:r>
            <a:r>
              <a:rPr lang="fr-CH" dirty="0"/>
              <a:t> and </a:t>
            </a:r>
            <a:r>
              <a:rPr lang="fr-CH" dirty="0" err="1"/>
              <a:t>pre</a:t>
            </a:r>
            <a:r>
              <a:rPr lang="fr-CH" dirty="0"/>
              <a:t> </a:t>
            </a:r>
            <a:r>
              <a:rPr lang="fr-CH" dirty="0" err="1"/>
              <a:t>event</a:t>
            </a:r>
            <a:r>
              <a:rPr lang="fr-CH" dirty="0"/>
              <a:t> images)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CBF885-15C6-4F41-A28B-8D1464E7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8317" r="46202" b="29294"/>
          <a:stretch/>
        </p:blipFill>
        <p:spPr>
          <a:xfrm>
            <a:off x="395537" y="622006"/>
            <a:ext cx="3744416" cy="276229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E09A6F6-AFB4-4250-BDB9-2230ED82210A}"/>
              </a:ext>
            </a:extLst>
          </p:cNvPr>
          <p:cNvGrpSpPr/>
          <p:nvPr/>
        </p:nvGrpSpPr>
        <p:grpSpPr>
          <a:xfrm>
            <a:off x="4252144" y="552557"/>
            <a:ext cx="4903322" cy="2808000"/>
            <a:chOff x="4026872" y="883883"/>
            <a:chExt cx="5154857" cy="305111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367CD65-95AB-4B89-99E2-9040C1CB8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" t="13107" r="4937" b="8545"/>
            <a:stretch/>
          </p:blipFill>
          <p:spPr>
            <a:xfrm>
              <a:off x="4026872" y="883883"/>
              <a:ext cx="5154857" cy="305111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4BD3A72-C3CC-4C03-A3BA-A35BEFC1359F}"/>
                </a:ext>
              </a:extLst>
            </p:cNvPr>
            <p:cNvSpPr txBox="1"/>
            <p:nvPr/>
          </p:nvSpPr>
          <p:spPr>
            <a:xfrm>
              <a:off x="8172400" y="1003613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2013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403B12-62A9-4218-9ACE-3059A314F823}"/>
              </a:ext>
            </a:extLst>
          </p:cNvPr>
          <p:cNvGrpSpPr/>
          <p:nvPr/>
        </p:nvGrpSpPr>
        <p:grpSpPr>
          <a:xfrm>
            <a:off x="4288147" y="3429000"/>
            <a:ext cx="4903322" cy="2806994"/>
            <a:chOff x="4034613" y="3798000"/>
            <a:chExt cx="5095386" cy="3060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7E2017-2896-4F5D-8CD3-785C775A3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" t="12749" r="5570" b="8187"/>
            <a:stretch/>
          </p:blipFill>
          <p:spPr>
            <a:xfrm>
              <a:off x="4034613" y="3798000"/>
              <a:ext cx="5095386" cy="30600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6B0A0AA-0C7C-48D4-A31D-94C41A2BBB8D}"/>
                </a:ext>
              </a:extLst>
            </p:cNvPr>
            <p:cNvSpPr txBox="1"/>
            <p:nvPr/>
          </p:nvSpPr>
          <p:spPr>
            <a:xfrm>
              <a:off x="8172400" y="3926612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pic>
        <p:nvPicPr>
          <p:cNvPr id="10" name="Image 9" descr="Une image contenant extérieur, roche, herbe, neige&#10;&#10;Description générée automatiquement">
            <a:extLst>
              <a:ext uri="{FF2B5EF4-FFF2-40B4-BE49-F238E27FC236}">
                <a16:creationId xmlns:a16="http://schemas.microsoft.com/office/drawing/2014/main" id="{07702163-4E07-4EB9-B352-5BC57DBB2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3" y="3497444"/>
            <a:ext cx="3906181" cy="2604121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08A421F6-B5DB-4078-A671-210A4AFEACC7}"/>
              </a:ext>
            </a:extLst>
          </p:cNvPr>
          <p:cNvSpPr/>
          <p:nvPr/>
        </p:nvSpPr>
        <p:spPr>
          <a:xfrm>
            <a:off x="489527" y="4318000"/>
            <a:ext cx="3768437" cy="269734"/>
          </a:xfrm>
          <a:custGeom>
            <a:avLst/>
            <a:gdLst>
              <a:gd name="connsiteX0" fmla="*/ 0 w 3768437"/>
              <a:gd name="connsiteY0" fmla="*/ 230909 h 269734"/>
              <a:gd name="connsiteX1" fmla="*/ 50800 w 3768437"/>
              <a:gd name="connsiteY1" fmla="*/ 249382 h 269734"/>
              <a:gd name="connsiteX2" fmla="*/ 78509 w 3768437"/>
              <a:gd name="connsiteY2" fmla="*/ 254000 h 269734"/>
              <a:gd name="connsiteX3" fmla="*/ 92364 w 3768437"/>
              <a:gd name="connsiteY3" fmla="*/ 258618 h 269734"/>
              <a:gd name="connsiteX4" fmla="*/ 221673 w 3768437"/>
              <a:gd name="connsiteY4" fmla="*/ 263236 h 269734"/>
              <a:gd name="connsiteX5" fmla="*/ 438728 w 3768437"/>
              <a:gd name="connsiteY5" fmla="*/ 263236 h 269734"/>
              <a:gd name="connsiteX6" fmla="*/ 554182 w 3768437"/>
              <a:gd name="connsiteY6" fmla="*/ 254000 h 269734"/>
              <a:gd name="connsiteX7" fmla="*/ 581891 w 3768437"/>
              <a:gd name="connsiteY7" fmla="*/ 244764 h 269734"/>
              <a:gd name="connsiteX8" fmla="*/ 595746 w 3768437"/>
              <a:gd name="connsiteY8" fmla="*/ 240145 h 269734"/>
              <a:gd name="connsiteX9" fmla="*/ 614218 w 3768437"/>
              <a:gd name="connsiteY9" fmla="*/ 235527 h 269734"/>
              <a:gd name="connsiteX10" fmla="*/ 628073 w 3768437"/>
              <a:gd name="connsiteY10" fmla="*/ 230909 h 269734"/>
              <a:gd name="connsiteX11" fmla="*/ 665018 w 3768437"/>
              <a:gd name="connsiteY11" fmla="*/ 221673 h 269734"/>
              <a:gd name="connsiteX12" fmla="*/ 706582 w 3768437"/>
              <a:gd name="connsiteY12" fmla="*/ 207818 h 269734"/>
              <a:gd name="connsiteX13" fmla="*/ 720437 w 3768437"/>
              <a:gd name="connsiteY13" fmla="*/ 203200 h 269734"/>
              <a:gd name="connsiteX14" fmla="*/ 798946 w 3768437"/>
              <a:gd name="connsiteY14" fmla="*/ 184727 h 269734"/>
              <a:gd name="connsiteX15" fmla="*/ 928255 w 3768437"/>
              <a:gd name="connsiteY15" fmla="*/ 175491 h 269734"/>
              <a:gd name="connsiteX16" fmla="*/ 997528 w 3768437"/>
              <a:gd name="connsiteY16" fmla="*/ 170873 h 269734"/>
              <a:gd name="connsiteX17" fmla="*/ 1089891 w 3768437"/>
              <a:gd name="connsiteY17" fmla="*/ 166255 h 269734"/>
              <a:gd name="connsiteX18" fmla="*/ 1149928 w 3768437"/>
              <a:gd name="connsiteY18" fmla="*/ 157018 h 269734"/>
              <a:gd name="connsiteX19" fmla="*/ 1177637 w 3768437"/>
              <a:gd name="connsiteY19" fmla="*/ 152400 h 269734"/>
              <a:gd name="connsiteX20" fmla="*/ 1214582 w 3768437"/>
              <a:gd name="connsiteY20" fmla="*/ 147782 h 269734"/>
              <a:gd name="connsiteX21" fmla="*/ 1593273 w 3768437"/>
              <a:gd name="connsiteY21" fmla="*/ 147782 h 269734"/>
              <a:gd name="connsiteX22" fmla="*/ 1667164 w 3768437"/>
              <a:gd name="connsiteY22" fmla="*/ 133927 h 269734"/>
              <a:gd name="connsiteX23" fmla="*/ 1722582 w 3768437"/>
              <a:gd name="connsiteY23" fmla="*/ 124691 h 269734"/>
              <a:gd name="connsiteX24" fmla="*/ 1759528 w 3768437"/>
              <a:gd name="connsiteY24" fmla="*/ 115455 h 269734"/>
              <a:gd name="connsiteX25" fmla="*/ 1773382 w 3768437"/>
              <a:gd name="connsiteY25" fmla="*/ 106218 h 269734"/>
              <a:gd name="connsiteX26" fmla="*/ 2198255 w 3768437"/>
              <a:gd name="connsiteY26" fmla="*/ 115455 h 269734"/>
              <a:gd name="connsiteX27" fmla="*/ 2276764 w 3768437"/>
              <a:gd name="connsiteY27" fmla="*/ 106218 h 269734"/>
              <a:gd name="connsiteX28" fmla="*/ 2295237 w 3768437"/>
              <a:gd name="connsiteY28" fmla="*/ 101600 h 269734"/>
              <a:gd name="connsiteX29" fmla="*/ 2332182 w 3768437"/>
              <a:gd name="connsiteY29" fmla="*/ 96982 h 269734"/>
              <a:gd name="connsiteX30" fmla="*/ 2359891 w 3768437"/>
              <a:gd name="connsiteY30" fmla="*/ 87745 h 269734"/>
              <a:gd name="connsiteX31" fmla="*/ 2378364 w 3768437"/>
              <a:gd name="connsiteY31" fmla="*/ 83127 h 269734"/>
              <a:gd name="connsiteX32" fmla="*/ 2396837 w 3768437"/>
              <a:gd name="connsiteY32" fmla="*/ 73891 h 269734"/>
              <a:gd name="connsiteX33" fmla="*/ 2433782 w 3768437"/>
              <a:gd name="connsiteY33" fmla="*/ 64655 h 269734"/>
              <a:gd name="connsiteX34" fmla="*/ 2452255 w 3768437"/>
              <a:gd name="connsiteY34" fmla="*/ 55418 h 269734"/>
              <a:gd name="connsiteX35" fmla="*/ 2466109 w 3768437"/>
              <a:gd name="connsiteY35" fmla="*/ 50800 h 269734"/>
              <a:gd name="connsiteX36" fmla="*/ 2475346 w 3768437"/>
              <a:gd name="connsiteY36" fmla="*/ 41564 h 269734"/>
              <a:gd name="connsiteX37" fmla="*/ 2493818 w 3768437"/>
              <a:gd name="connsiteY37" fmla="*/ 36945 h 269734"/>
              <a:gd name="connsiteX38" fmla="*/ 2567709 w 3768437"/>
              <a:gd name="connsiteY38" fmla="*/ 27709 h 269734"/>
              <a:gd name="connsiteX39" fmla="*/ 2590800 w 3768437"/>
              <a:gd name="connsiteY39" fmla="*/ 23091 h 269734"/>
              <a:gd name="connsiteX40" fmla="*/ 2609273 w 3768437"/>
              <a:gd name="connsiteY40" fmla="*/ 18473 h 269734"/>
              <a:gd name="connsiteX41" fmla="*/ 2673928 w 3768437"/>
              <a:gd name="connsiteY41" fmla="*/ 9236 h 269734"/>
              <a:gd name="connsiteX42" fmla="*/ 2720109 w 3768437"/>
              <a:gd name="connsiteY42" fmla="*/ 4618 h 269734"/>
              <a:gd name="connsiteX43" fmla="*/ 2890982 w 3768437"/>
              <a:gd name="connsiteY43" fmla="*/ 0 h 269734"/>
              <a:gd name="connsiteX44" fmla="*/ 3043382 w 3768437"/>
              <a:gd name="connsiteY44" fmla="*/ 4618 h 269734"/>
              <a:gd name="connsiteX45" fmla="*/ 3057237 w 3768437"/>
              <a:gd name="connsiteY45" fmla="*/ 9236 h 269734"/>
              <a:gd name="connsiteX46" fmla="*/ 3098800 w 3768437"/>
              <a:gd name="connsiteY46" fmla="*/ 13855 h 269734"/>
              <a:gd name="connsiteX47" fmla="*/ 3131128 w 3768437"/>
              <a:gd name="connsiteY47" fmla="*/ 23091 h 269734"/>
              <a:gd name="connsiteX48" fmla="*/ 3144982 w 3768437"/>
              <a:gd name="connsiteY48" fmla="*/ 32327 h 269734"/>
              <a:gd name="connsiteX49" fmla="*/ 3168073 w 3768437"/>
              <a:gd name="connsiteY49" fmla="*/ 36945 h 269734"/>
              <a:gd name="connsiteX50" fmla="*/ 3205018 w 3768437"/>
              <a:gd name="connsiteY50" fmla="*/ 46182 h 269734"/>
              <a:gd name="connsiteX51" fmla="*/ 3223491 w 3768437"/>
              <a:gd name="connsiteY51" fmla="*/ 50800 h 269734"/>
              <a:gd name="connsiteX52" fmla="*/ 3278909 w 3768437"/>
              <a:gd name="connsiteY52" fmla="*/ 60036 h 269734"/>
              <a:gd name="connsiteX53" fmla="*/ 3394364 w 3768437"/>
              <a:gd name="connsiteY53" fmla="*/ 50800 h 269734"/>
              <a:gd name="connsiteX54" fmla="*/ 3408218 w 3768437"/>
              <a:gd name="connsiteY54" fmla="*/ 41564 h 269734"/>
              <a:gd name="connsiteX55" fmla="*/ 3472873 w 3768437"/>
              <a:gd name="connsiteY55" fmla="*/ 32327 h 269734"/>
              <a:gd name="connsiteX56" fmla="*/ 3500582 w 3768437"/>
              <a:gd name="connsiteY56" fmla="*/ 23091 h 269734"/>
              <a:gd name="connsiteX57" fmla="*/ 3537528 w 3768437"/>
              <a:gd name="connsiteY57" fmla="*/ 13855 h 269734"/>
              <a:gd name="connsiteX58" fmla="*/ 3565237 w 3768437"/>
              <a:gd name="connsiteY58" fmla="*/ 4618 h 269734"/>
              <a:gd name="connsiteX59" fmla="*/ 3726873 w 3768437"/>
              <a:gd name="connsiteY59" fmla="*/ 9236 h 269734"/>
              <a:gd name="connsiteX60" fmla="*/ 3749964 w 3768437"/>
              <a:gd name="connsiteY60" fmla="*/ 13855 h 269734"/>
              <a:gd name="connsiteX61" fmla="*/ 3768437 w 3768437"/>
              <a:gd name="connsiteY61" fmla="*/ 18473 h 26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768437" h="269734">
                <a:moveTo>
                  <a:pt x="0" y="230909"/>
                </a:moveTo>
                <a:cubicBezTo>
                  <a:pt x="10490" y="235105"/>
                  <a:pt x="40642" y="247689"/>
                  <a:pt x="50800" y="249382"/>
                </a:cubicBezTo>
                <a:cubicBezTo>
                  <a:pt x="60036" y="250921"/>
                  <a:pt x="69368" y="251969"/>
                  <a:pt x="78509" y="254000"/>
                </a:cubicBezTo>
                <a:cubicBezTo>
                  <a:pt x="83261" y="255056"/>
                  <a:pt x="87506" y="258305"/>
                  <a:pt x="92364" y="258618"/>
                </a:cubicBezTo>
                <a:cubicBezTo>
                  <a:pt x="135405" y="261395"/>
                  <a:pt x="178570" y="261697"/>
                  <a:pt x="221673" y="263236"/>
                </a:cubicBezTo>
                <a:cubicBezTo>
                  <a:pt x="317270" y="272797"/>
                  <a:pt x="279206" y="270955"/>
                  <a:pt x="438728" y="263236"/>
                </a:cubicBezTo>
                <a:cubicBezTo>
                  <a:pt x="477290" y="261370"/>
                  <a:pt x="554182" y="254000"/>
                  <a:pt x="554182" y="254000"/>
                </a:cubicBezTo>
                <a:lnTo>
                  <a:pt x="581891" y="244764"/>
                </a:lnTo>
                <a:cubicBezTo>
                  <a:pt x="586509" y="243224"/>
                  <a:pt x="591023" y="241326"/>
                  <a:pt x="595746" y="240145"/>
                </a:cubicBezTo>
                <a:cubicBezTo>
                  <a:pt x="601903" y="238606"/>
                  <a:pt x="608115" y="237271"/>
                  <a:pt x="614218" y="235527"/>
                </a:cubicBezTo>
                <a:cubicBezTo>
                  <a:pt x="618899" y="234190"/>
                  <a:pt x="623376" y="232190"/>
                  <a:pt x="628073" y="230909"/>
                </a:cubicBezTo>
                <a:cubicBezTo>
                  <a:pt x="640320" y="227569"/>
                  <a:pt x="652975" y="225687"/>
                  <a:pt x="665018" y="221673"/>
                </a:cubicBezTo>
                <a:lnTo>
                  <a:pt x="706582" y="207818"/>
                </a:lnTo>
                <a:lnTo>
                  <a:pt x="720437" y="203200"/>
                </a:lnTo>
                <a:cubicBezTo>
                  <a:pt x="757003" y="178822"/>
                  <a:pt x="710760" y="206774"/>
                  <a:pt x="798946" y="184727"/>
                </a:cubicBezTo>
                <a:cubicBezTo>
                  <a:pt x="854265" y="170897"/>
                  <a:pt x="805407" y="181791"/>
                  <a:pt x="928255" y="175491"/>
                </a:cubicBezTo>
                <a:cubicBezTo>
                  <a:pt x="951367" y="174306"/>
                  <a:pt x="974423" y="172193"/>
                  <a:pt x="997528" y="170873"/>
                </a:cubicBezTo>
                <a:lnTo>
                  <a:pt x="1089891" y="166255"/>
                </a:lnTo>
                <a:cubicBezTo>
                  <a:pt x="1126038" y="157217"/>
                  <a:pt x="1092941" y="164616"/>
                  <a:pt x="1149928" y="157018"/>
                </a:cubicBezTo>
                <a:cubicBezTo>
                  <a:pt x="1159210" y="155781"/>
                  <a:pt x="1168367" y="153724"/>
                  <a:pt x="1177637" y="152400"/>
                </a:cubicBezTo>
                <a:cubicBezTo>
                  <a:pt x="1189923" y="150645"/>
                  <a:pt x="1202267" y="149321"/>
                  <a:pt x="1214582" y="147782"/>
                </a:cubicBezTo>
                <a:cubicBezTo>
                  <a:pt x="1376699" y="153786"/>
                  <a:pt x="1393779" y="156715"/>
                  <a:pt x="1593273" y="147782"/>
                </a:cubicBezTo>
                <a:cubicBezTo>
                  <a:pt x="1653871" y="145069"/>
                  <a:pt x="1630889" y="140522"/>
                  <a:pt x="1667164" y="133927"/>
                </a:cubicBezTo>
                <a:cubicBezTo>
                  <a:pt x="1695838" y="128714"/>
                  <a:pt x="1697055" y="131072"/>
                  <a:pt x="1722582" y="124691"/>
                </a:cubicBezTo>
                <a:cubicBezTo>
                  <a:pt x="1779385" y="110491"/>
                  <a:pt x="1674420" y="132476"/>
                  <a:pt x="1759528" y="115455"/>
                </a:cubicBezTo>
                <a:cubicBezTo>
                  <a:pt x="1764146" y="112376"/>
                  <a:pt x="1767832" y="106279"/>
                  <a:pt x="1773382" y="106218"/>
                </a:cubicBezTo>
                <a:cubicBezTo>
                  <a:pt x="2150782" y="102070"/>
                  <a:pt x="2050009" y="78387"/>
                  <a:pt x="2198255" y="115455"/>
                </a:cubicBezTo>
                <a:cubicBezTo>
                  <a:pt x="2223016" y="112978"/>
                  <a:pt x="2251814" y="110754"/>
                  <a:pt x="2276764" y="106218"/>
                </a:cubicBezTo>
                <a:cubicBezTo>
                  <a:pt x="2283009" y="105083"/>
                  <a:pt x="2288976" y="102643"/>
                  <a:pt x="2295237" y="101600"/>
                </a:cubicBezTo>
                <a:cubicBezTo>
                  <a:pt x="2307479" y="99560"/>
                  <a:pt x="2319867" y="98521"/>
                  <a:pt x="2332182" y="96982"/>
                </a:cubicBezTo>
                <a:cubicBezTo>
                  <a:pt x="2341418" y="93903"/>
                  <a:pt x="2350446" y="90106"/>
                  <a:pt x="2359891" y="87745"/>
                </a:cubicBezTo>
                <a:cubicBezTo>
                  <a:pt x="2366049" y="86206"/>
                  <a:pt x="2372421" y="85356"/>
                  <a:pt x="2378364" y="83127"/>
                </a:cubicBezTo>
                <a:cubicBezTo>
                  <a:pt x="2384810" y="80710"/>
                  <a:pt x="2390306" y="76068"/>
                  <a:pt x="2396837" y="73891"/>
                </a:cubicBezTo>
                <a:cubicBezTo>
                  <a:pt x="2408880" y="69877"/>
                  <a:pt x="2433782" y="64655"/>
                  <a:pt x="2433782" y="64655"/>
                </a:cubicBezTo>
                <a:cubicBezTo>
                  <a:pt x="2439940" y="61576"/>
                  <a:pt x="2445927" y="58130"/>
                  <a:pt x="2452255" y="55418"/>
                </a:cubicBezTo>
                <a:cubicBezTo>
                  <a:pt x="2456729" y="53500"/>
                  <a:pt x="2461935" y="53304"/>
                  <a:pt x="2466109" y="50800"/>
                </a:cubicBezTo>
                <a:cubicBezTo>
                  <a:pt x="2469843" y="48560"/>
                  <a:pt x="2471452" y="43511"/>
                  <a:pt x="2475346" y="41564"/>
                </a:cubicBezTo>
                <a:cubicBezTo>
                  <a:pt x="2481023" y="38725"/>
                  <a:pt x="2487715" y="38689"/>
                  <a:pt x="2493818" y="36945"/>
                </a:cubicBezTo>
                <a:cubicBezTo>
                  <a:pt x="2534209" y="25404"/>
                  <a:pt x="2471920" y="35077"/>
                  <a:pt x="2567709" y="27709"/>
                </a:cubicBezTo>
                <a:cubicBezTo>
                  <a:pt x="2575406" y="26170"/>
                  <a:pt x="2583137" y="24794"/>
                  <a:pt x="2590800" y="23091"/>
                </a:cubicBezTo>
                <a:cubicBezTo>
                  <a:pt x="2596996" y="21714"/>
                  <a:pt x="2603049" y="19718"/>
                  <a:pt x="2609273" y="18473"/>
                </a:cubicBezTo>
                <a:cubicBezTo>
                  <a:pt x="2628784" y="14571"/>
                  <a:pt x="2654783" y="11363"/>
                  <a:pt x="2673928" y="9236"/>
                </a:cubicBezTo>
                <a:cubicBezTo>
                  <a:pt x="2689304" y="7527"/>
                  <a:pt x="2704653" y="5276"/>
                  <a:pt x="2720109" y="4618"/>
                </a:cubicBezTo>
                <a:cubicBezTo>
                  <a:pt x="2777036" y="2196"/>
                  <a:pt x="2834024" y="1539"/>
                  <a:pt x="2890982" y="0"/>
                </a:cubicBezTo>
                <a:cubicBezTo>
                  <a:pt x="2941782" y="1539"/>
                  <a:pt x="2992637" y="1799"/>
                  <a:pt x="3043382" y="4618"/>
                </a:cubicBezTo>
                <a:cubicBezTo>
                  <a:pt x="3048243" y="4888"/>
                  <a:pt x="3052435" y="8436"/>
                  <a:pt x="3057237" y="9236"/>
                </a:cubicBezTo>
                <a:cubicBezTo>
                  <a:pt x="3070987" y="11528"/>
                  <a:pt x="3084946" y="12315"/>
                  <a:pt x="3098800" y="13855"/>
                </a:cubicBezTo>
                <a:cubicBezTo>
                  <a:pt x="3104718" y="15334"/>
                  <a:pt x="3124503" y="19779"/>
                  <a:pt x="3131128" y="23091"/>
                </a:cubicBezTo>
                <a:cubicBezTo>
                  <a:pt x="3136092" y="25573"/>
                  <a:pt x="3139785" y="30378"/>
                  <a:pt x="3144982" y="32327"/>
                </a:cubicBezTo>
                <a:cubicBezTo>
                  <a:pt x="3152332" y="35083"/>
                  <a:pt x="3160425" y="35180"/>
                  <a:pt x="3168073" y="36945"/>
                </a:cubicBezTo>
                <a:cubicBezTo>
                  <a:pt x="3180442" y="39799"/>
                  <a:pt x="3192703" y="43103"/>
                  <a:pt x="3205018" y="46182"/>
                </a:cubicBezTo>
                <a:cubicBezTo>
                  <a:pt x="3211176" y="47721"/>
                  <a:pt x="3217267" y="49555"/>
                  <a:pt x="3223491" y="50800"/>
                </a:cubicBezTo>
                <a:cubicBezTo>
                  <a:pt x="3257256" y="57553"/>
                  <a:pt x="3238811" y="54308"/>
                  <a:pt x="3278909" y="60036"/>
                </a:cubicBezTo>
                <a:cubicBezTo>
                  <a:pt x="3281158" y="59875"/>
                  <a:pt x="3384502" y="52913"/>
                  <a:pt x="3394364" y="50800"/>
                </a:cubicBezTo>
                <a:cubicBezTo>
                  <a:pt x="3399791" y="49637"/>
                  <a:pt x="3402815" y="42835"/>
                  <a:pt x="3408218" y="41564"/>
                </a:cubicBezTo>
                <a:cubicBezTo>
                  <a:pt x="3429410" y="36578"/>
                  <a:pt x="3472873" y="32327"/>
                  <a:pt x="3472873" y="32327"/>
                </a:cubicBezTo>
                <a:cubicBezTo>
                  <a:pt x="3482109" y="29248"/>
                  <a:pt x="3491137" y="25452"/>
                  <a:pt x="3500582" y="23091"/>
                </a:cubicBezTo>
                <a:cubicBezTo>
                  <a:pt x="3512897" y="20012"/>
                  <a:pt x="3525485" y="17870"/>
                  <a:pt x="3537528" y="13855"/>
                </a:cubicBezTo>
                <a:lnTo>
                  <a:pt x="3565237" y="4618"/>
                </a:lnTo>
                <a:cubicBezTo>
                  <a:pt x="3619116" y="6157"/>
                  <a:pt x="3673040" y="6544"/>
                  <a:pt x="3726873" y="9236"/>
                </a:cubicBezTo>
                <a:cubicBezTo>
                  <a:pt x="3734713" y="9628"/>
                  <a:pt x="3742349" y="11951"/>
                  <a:pt x="3749964" y="13855"/>
                </a:cubicBezTo>
                <a:cubicBezTo>
                  <a:pt x="3770382" y="18960"/>
                  <a:pt x="3757336" y="18473"/>
                  <a:pt x="3768437" y="18473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876ED9-688F-43EB-85EE-0C670516D14D}"/>
              </a:ext>
            </a:extLst>
          </p:cNvPr>
          <p:cNvSpPr txBox="1"/>
          <p:nvPr/>
        </p:nvSpPr>
        <p:spPr>
          <a:xfrm>
            <a:off x="6667800" y="479950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6640B45-31AA-4305-8698-A45A312309FE}"/>
              </a:ext>
            </a:extLst>
          </p:cNvPr>
          <p:cNvSpPr txBox="1"/>
          <p:nvPr/>
        </p:nvSpPr>
        <p:spPr>
          <a:xfrm>
            <a:off x="470838" y="351713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BDAD635-34B5-41BC-A854-4B9A3997637E}"/>
              </a:ext>
            </a:extLst>
          </p:cNvPr>
          <p:cNvSpPr txBox="1"/>
          <p:nvPr/>
        </p:nvSpPr>
        <p:spPr>
          <a:xfrm>
            <a:off x="2123728" y="4587734"/>
            <a:ext cx="187220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dirty="0" err="1"/>
              <a:t>Debris</a:t>
            </a:r>
            <a:r>
              <a:rPr lang="fr-CH" dirty="0"/>
              <a:t> flow </a:t>
            </a:r>
            <a:r>
              <a:rPr lang="fr-CH" dirty="0" err="1"/>
              <a:t>levee</a:t>
            </a:r>
            <a:endParaRPr lang="fr-CH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55EF6DA-A2B8-4B12-9116-05FE79A1FD65}"/>
              </a:ext>
            </a:extLst>
          </p:cNvPr>
          <p:cNvCxnSpPr>
            <a:cxnSpLocks/>
          </p:cNvCxnSpPr>
          <p:nvPr/>
        </p:nvCxnSpPr>
        <p:spPr>
          <a:xfrm flipH="1" flipV="1">
            <a:off x="6029909" y="4957066"/>
            <a:ext cx="558315" cy="63217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C2B166C-13C5-4F31-9C97-2855C309477E}"/>
              </a:ext>
            </a:extLst>
          </p:cNvPr>
          <p:cNvSpPr txBox="1"/>
          <p:nvPr/>
        </p:nvSpPr>
        <p:spPr>
          <a:xfrm>
            <a:off x="6739808" y="5589240"/>
            <a:ext cx="233858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Erosion and </a:t>
            </a:r>
            <a:r>
              <a:rPr lang="fr-CH" dirty="0" err="1"/>
              <a:t>deposition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620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Inundated</a:t>
            </a:r>
            <a:r>
              <a:rPr lang="fr-CH" dirty="0"/>
              <a:t> area (post </a:t>
            </a:r>
            <a:r>
              <a:rPr lang="fr-CH" dirty="0" err="1"/>
              <a:t>event</a:t>
            </a:r>
            <a:r>
              <a:rPr lang="fr-CH" dirty="0"/>
              <a:t> and </a:t>
            </a:r>
            <a:r>
              <a:rPr lang="fr-CH" dirty="0" err="1"/>
              <a:t>pre</a:t>
            </a:r>
            <a:r>
              <a:rPr lang="fr-CH" dirty="0"/>
              <a:t> </a:t>
            </a:r>
            <a:r>
              <a:rPr lang="fr-CH" dirty="0" err="1"/>
              <a:t>event</a:t>
            </a:r>
            <a:r>
              <a:rPr lang="fr-CH" dirty="0"/>
              <a:t> images)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1E6BBA-B2B8-4DDD-8362-4EA20C627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5074" r="45697" b="29295"/>
          <a:stretch/>
        </p:blipFill>
        <p:spPr>
          <a:xfrm>
            <a:off x="648604" y="830112"/>
            <a:ext cx="3384630" cy="263155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1B0C70-36DB-47AB-A912-64F9BA0CB9A1}"/>
              </a:ext>
            </a:extLst>
          </p:cNvPr>
          <p:cNvGrpSpPr/>
          <p:nvPr/>
        </p:nvGrpSpPr>
        <p:grpSpPr>
          <a:xfrm>
            <a:off x="621717" y="3582602"/>
            <a:ext cx="3807180" cy="2538120"/>
            <a:chOff x="621717" y="3582602"/>
            <a:chExt cx="3807180" cy="253812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775FD24-A3C9-4D5A-85A0-DABC89A2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" y="3582602"/>
              <a:ext cx="3807180" cy="2538120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C70BA41-3ED5-4849-9B3B-BC1F3822BE50}"/>
                </a:ext>
              </a:extLst>
            </p:cNvPr>
            <p:cNvGrpSpPr/>
            <p:nvPr/>
          </p:nvGrpSpPr>
          <p:grpSpPr>
            <a:xfrm>
              <a:off x="3347864" y="4365104"/>
              <a:ext cx="863842" cy="1584176"/>
              <a:chOff x="3347864" y="4365104"/>
              <a:chExt cx="863842" cy="1584176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3B4E42F4-926A-40F1-A6D2-1922B4C9C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9912" y="4365104"/>
                <a:ext cx="0" cy="1584176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B2312711-402B-4F5E-941B-8ACF881EECC3}"/>
                  </a:ext>
                </a:extLst>
              </p:cNvPr>
              <p:cNvCxnSpPr/>
              <p:nvPr/>
            </p:nvCxnSpPr>
            <p:spPr>
              <a:xfrm flipH="1">
                <a:off x="3347864" y="4365104"/>
                <a:ext cx="43204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9E2804-783C-4825-84CA-42F021FD5411}"/>
                  </a:ext>
                </a:extLst>
              </p:cNvPr>
              <p:cNvSpPr txBox="1"/>
              <p:nvPr/>
            </p:nvSpPr>
            <p:spPr>
              <a:xfrm>
                <a:off x="3725676" y="4869160"/>
                <a:ext cx="48603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6m</a:t>
                </a: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D7EF30D-E99A-4557-A3E2-20977FBA2842}"/>
              </a:ext>
            </a:extLst>
          </p:cNvPr>
          <p:cNvGrpSpPr/>
          <p:nvPr/>
        </p:nvGrpSpPr>
        <p:grpSpPr>
          <a:xfrm>
            <a:off x="4304395" y="824224"/>
            <a:ext cx="4695855" cy="2638800"/>
            <a:chOff x="4283968" y="848711"/>
            <a:chExt cx="4695855" cy="2880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EE732AA-78E0-4DD2-8809-2E7C5A33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12927" r="7469" b="9260"/>
            <a:stretch/>
          </p:blipFill>
          <p:spPr>
            <a:xfrm>
              <a:off x="4283968" y="848711"/>
              <a:ext cx="4695855" cy="28800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FBBD9BD-39B0-4DD2-BE11-47344A312A56}"/>
                </a:ext>
              </a:extLst>
            </p:cNvPr>
            <p:cNvSpPr txBox="1"/>
            <p:nvPr/>
          </p:nvSpPr>
          <p:spPr>
            <a:xfrm>
              <a:off x="8237648" y="969030"/>
              <a:ext cx="704039" cy="43668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2013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EEA45F-C911-4BC5-9A00-8FDF8200B401}"/>
              </a:ext>
            </a:extLst>
          </p:cNvPr>
          <p:cNvGrpSpPr/>
          <p:nvPr/>
        </p:nvGrpSpPr>
        <p:grpSpPr>
          <a:xfrm>
            <a:off x="4580736" y="3506982"/>
            <a:ext cx="4419514" cy="2636971"/>
            <a:chOff x="4283968" y="3789360"/>
            <a:chExt cx="4685085" cy="2880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B3E360F-BC2B-4649-AE64-8346BC98A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13107" r="7469" b="8903"/>
            <a:stretch/>
          </p:blipFill>
          <p:spPr>
            <a:xfrm>
              <a:off x="4283968" y="3789360"/>
              <a:ext cx="4685085" cy="28800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1882664-A422-45AE-B551-4BA6490B512E}"/>
                </a:ext>
              </a:extLst>
            </p:cNvPr>
            <p:cNvSpPr txBox="1"/>
            <p:nvPr/>
          </p:nvSpPr>
          <p:spPr>
            <a:xfrm>
              <a:off x="8220982" y="3885380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E02D0F3-064F-4D2D-AAE6-2385FCBE4DED}"/>
              </a:ext>
            </a:extLst>
          </p:cNvPr>
          <p:cNvSpPr txBox="1"/>
          <p:nvPr/>
        </p:nvSpPr>
        <p:spPr>
          <a:xfrm>
            <a:off x="2896333" y="3961246"/>
            <a:ext cx="1125308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1600" dirty="0"/>
              <a:t>Mud marks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F507944-EE6D-4BCC-AA71-3FC522FD8DC0}"/>
              </a:ext>
            </a:extLst>
          </p:cNvPr>
          <p:cNvCxnSpPr>
            <a:cxnSpLocks/>
          </p:cNvCxnSpPr>
          <p:nvPr/>
        </p:nvCxnSpPr>
        <p:spPr>
          <a:xfrm flipH="1">
            <a:off x="6652322" y="1484784"/>
            <a:ext cx="295942" cy="423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86F0B71-67E7-48E4-8369-C52140300E67}"/>
              </a:ext>
            </a:extLst>
          </p:cNvPr>
          <p:cNvSpPr txBox="1"/>
          <p:nvPr/>
        </p:nvSpPr>
        <p:spPr>
          <a:xfrm>
            <a:off x="6976426" y="1334576"/>
            <a:ext cx="202382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Vérine </a:t>
            </a:r>
            <a:r>
              <a:rPr lang="fr-CH" dirty="0" err="1"/>
              <a:t>wood</a:t>
            </a:r>
            <a:r>
              <a:rPr lang="fr-CH" dirty="0"/>
              <a:t> bridge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C59E8DD-8126-494D-AE4B-5BB364FEE10C}"/>
              </a:ext>
            </a:extLst>
          </p:cNvPr>
          <p:cNvCxnSpPr>
            <a:cxnSpLocks/>
          </p:cNvCxnSpPr>
          <p:nvPr/>
        </p:nvCxnSpPr>
        <p:spPr>
          <a:xfrm flipH="1">
            <a:off x="6642522" y="3918843"/>
            <a:ext cx="295942" cy="423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6CF03FD-0BD9-4DAA-9EF5-8993C6280B1B}"/>
              </a:ext>
            </a:extLst>
          </p:cNvPr>
          <p:cNvSpPr txBox="1"/>
          <p:nvPr/>
        </p:nvSpPr>
        <p:spPr>
          <a:xfrm>
            <a:off x="7011830" y="3908046"/>
            <a:ext cx="157530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Vérine </a:t>
            </a:r>
            <a:r>
              <a:rPr lang="fr-CH" dirty="0" err="1"/>
              <a:t>wood</a:t>
            </a:r>
            <a:endParaRPr lang="fr-CH" dirty="0"/>
          </a:p>
          <a:p>
            <a:r>
              <a:rPr lang="fr-CH" dirty="0"/>
              <a:t> bridge </a:t>
            </a:r>
            <a:r>
              <a:rPr lang="fr-CH" dirty="0" err="1"/>
              <a:t>missing</a:t>
            </a:r>
            <a:endParaRPr lang="fr-CH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8C6D12C-33D3-4FED-84FA-1D0BD8C79B19}"/>
              </a:ext>
            </a:extLst>
          </p:cNvPr>
          <p:cNvCxnSpPr>
            <a:cxnSpLocks/>
          </p:cNvCxnSpPr>
          <p:nvPr/>
        </p:nvCxnSpPr>
        <p:spPr>
          <a:xfrm flipH="1">
            <a:off x="4428898" y="4437112"/>
            <a:ext cx="20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Vérines bridge </a:t>
            </a:r>
            <a:r>
              <a:rPr lang="fr-CH" dirty="0" err="1"/>
              <a:t>destroyed</a:t>
            </a:r>
            <a:r>
              <a:rPr lang="fr-CH" dirty="0"/>
              <a:t> </a:t>
            </a:r>
            <a:r>
              <a:rPr lang="fr-CH" dirty="0" err="1"/>
              <a:t>along</a:t>
            </a:r>
            <a:r>
              <a:rPr lang="fr-CH" dirty="0"/>
              <a:t> the </a:t>
            </a:r>
            <a:r>
              <a:rPr lang="fr-CH" dirty="0" err="1"/>
              <a:t>Losentsé</a:t>
            </a:r>
            <a:r>
              <a:rPr lang="fr-CH" dirty="0"/>
              <a:t> river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76B4696-C7BA-4095-B851-2BEA75C8989C}"/>
              </a:ext>
            </a:extLst>
          </p:cNvPr>
          <p:cNvGrpSpPr/>
          <p:nvPr/>
        </p:nvGrpSpPr>
        <p:grpSpPr>
          <a:xfrm>
            <a:off x="268374" y="3598766"/>
            <a:ext cx="6760343" cy="2524948"/>
            <a:chOff x="1389960" y="3647972"/>
            <a:chExt cx="6760343" cy="252494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9054B5-DDEC-473C-A109-4F980D9B1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" t="9597" r="3424" b="12893"/>
            <a:stretch/>
          </p:blipFill>
          <p:spPr>
            <a:xfrm>
              <a:off x="1389960" y="3647972"/>
              <a:ext cx="6760343" cy="2524948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3B93C1C-C5BD-433F-8A99-62A21DD6743A}"/>
                </a:ext>
              </a:extLst>
            </p:cNvPr>
            <p:cNvGrpSpPr/>
            <p:nvPr/>
          </p:nvGrpSpPr>
          <p:grpSpPr>
            <a:xfrm>
              <a:off x="1763688" y="3789040"/>
              <a:ext cx="6192688" cy="1872208"/>
              <a:chOff x="1763688" y="3789040"/>
              <a:chExt cx="6192688" cy="1872208"/>
            </a:xfrm>
          </p:grpSpPr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E8BA585C-6D30-4FD5-A232-2E1AF629C2AB}"/>
                  </a:ext>
                </a:extLst>
              </p:cNvPr>
              <p:cNvCxnSpPr/>
              <p:nvPr/>
            </p:nvCxnSpPr>
            <p:spPr>
              <a:xfrm>
                <a:off x="2123728" y="5661248"/>
                <a:ext cx="5328592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avec flèche 6">
                <a:extLst>
                  <a:ext uri="{FF2B5EF4-FFF2-40B4-BE49-F238E27FC236}">
                    <a16:creationId xmlns:a16="http://schemas.microsoft.com/office/drawing/2014/main" id="{1DBD60E7-BA5F-4C2D-9D72-041A106921F4}"/>
                  </a:ext>
                </a:extLst>
              </p:cNvPr>
              <p:cNvCxnSpPr/>
              <p:nvPr/>
            </p:nvCxnSpPr>
            <p:spPr>
              <a:xfrm>
                <a:off x="1763688" y="3789040"/>
                <a:ext cx="6192688" cy="36004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avec flèche 7">
                <a:extLst>
                  <a:ext uri="{FF2B5EF4-FFF2-40B4-BE49-F238E27FC236}">
                    <a16:creationId xmlns:a16="http://schemas.microsoft.com/office/drawing/2014/main" id="{0A5936E9-9CDC-4872-9895-3BEA6238537D}"/>
                  </a:ext>
                </a:extLst>
              </p:cNvPr>
              <p:cNvCxnSpPr/>
              <p:nvPr/>
            </p:nvCxnSpPr>
            <p:spPr>
              <a:xfrm>
                <a:off x="4572000" y="3933056"/>
                <a:ext cx="0" cy="17281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0283E1F-ECC7-4A88-B54B-EADF1E12F7B3}"/>
                  </a:ext>
                </a:extLst>
              </p:cNvPr>
              <p:cNvSpPr txBox="1"/>
              <p:nvPr/>
            </p:nvSpPr>
            <p:spPr>
              <a:xfrm>
                <a:off x="4689025" y="4612486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>
                    <a:solidFill>
                      <a:srgbClr val="FF0000"/>
                    </a:solidFill>
                  </a:rPr>
                  <a:t>6m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BB7C5F-699E-46E6-BF3B-A0819DC00E66}"/>
                  </a:ext>
                </a:extLst>
              </p:cNvPr>
              <p:cNvSpPr txBox="1"/>
              <p:nvPr/>
            </p:nvSpPr>
            <p:spPr>
              <a:xfrm>
                <a:off x="3275856" y="3907133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>
                    <a:solidFill>
                      <a:srgbClr val="FF0000"/>
                    </a:solidFill>
                  </a:rPr>
                  <a:t>20m</a:t>
                </a:r>
              </a:p>
            </p:txBody>
          </p:sp>
        </p:grp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3332E78-F27F-414C-BC5E-7EF260230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t="12600" r="4001" b="6779"/>
          <a:stretch/>
        </p:blipFill>
        <p:spPr bwMode="auto">
          <a:xfrm>
            <a:off x="251520" y="756675"/>
            <a:ext cx="4518612" cy="265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243346-EDA3-4477-A2DB-6C849B946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70576"/>
            <a:ext cx="3977009" cy="26513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7E02B7-1F57-4FDF-A435-A47BFF5194F8}"/>
              </a:ext>
            </a:extLst>
          </p:cNvPr>
          <p:cNvSpPr txBox="1"/>
          <p:nvPr/>
        </p:nvSpPr>
        <p:spPr>
          <a:xfrm>
            <a:off x="4580838" y="4332447"/>
            <a:ext cx="2132961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1600" dirty="0" err="1"/>
              <a:t>Inundated</a:t>
            </a:r>
            <a:r>
              <a:rPr lang="fr-CH" sz="1600" dirty="0"/>
              <a:t> </a:t>
            </a:r>
          </a:p>
          <a:p>
            <a:r>
              <a:rPr lang="fr-CH" sz="1600" dirty="0" err="1"/>
              <a:t>channel</a:t>
            </a:r>
            <a:r>
              <a:rPr lang="fr-CH" sz="1600" dirty="0"/>
              <a:t> cross</a:t>
            </a:r>
          </a:p>
          <a:p>
            <a:r>
              <a:rPr lang="fr-CH" sz="1600" dirty="0"/>
              <a:t> sectional area: 111m</a:t>
            </a:r>
            <a:r>
              <a:rPr lang="fr-CH" sz="1600" baseline="30000" dirty="0"/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14D1FD-EFCF-4EF6-851A-684F920A5360}"/>
              </a:ext>
            </a:extLst>
          </p:cNvPr>
          <p:cNvSpPr txBox="1"/>
          <p:nvPr/>
        </p:nvSpPr>
        <p:spPr>
          <a:xfrm>
            <a:off x="4112797" y="556468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17,2m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02E119-8BAC-46F2-919F-7F9D65E75DDB}"/>
              </a:ext>
            </a:extLst>
          </p:cNvPr>
          <p:cNvSpPr txBox="1"/>
          <p:nvPr/>
        </p:nvSpPr>
        <p:spPr>
          <a:xfrm>
            <a:off x="446069" y="780122"/>
            <a:ext cx="41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Vérine </a:t>
            </a:r>
            <a:r>
              <a:rPr lang="fr-CH" dirty="0" err="1">
                <a:solidFill>
                  <a:schemeClr val="bg1"/>
                </a:solidFill>
              </a:rPr>
              <a:t>wood</a:t>
            </a:r>
            <a:r>
              <a:rPr lang="fr-CH" dirty="0">
                <a:solidFill>
                  <a:schemeClr val="bg1"/>
                </a:solidFill>
              </a:rPr>
              <a:t> bridge </a:t>
            </a:r>
            <a:r>
              <a:rPr lang="fr-CH" dirty="0" err="1">
                <a:solidFill>
                  <a:schemeClr val="bg1"/>
                </a:solidFill>
              </a:rPr>
              <a:t>before</a:t>
            </a:r>
            <a:r>
              <a:rPr lang="fr-CH" dirty="0">
                <a:solidFill>
                  <a:schemeClr val="bg1"/>
                </a:solidFill>
              </a:rPr>
              <a:t> the 2019 </a:t>
            </a:r>
            <a:r>
              <a:rPr lang="fr-CH" dirty="0" err="1">
                <a:solidFill>
                  <a:schemeClr val="bg1"/>
                </a:solidFill>
              </a:rPr>
              <a:t>event</a:t>
            </a:r>
            <a:endParaRPr lang="fr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Inundated</a:t>
            </a:r>
            <a:r>
              <a:rPr lang="fr-CH" dirty="0"/>
              <a:t> area (post-</a:t>
            </a:r>
            <a:r>
              <a:rPr lang="fr-CH" dirty="0" err="1"/>
              <a:t>event</a:t>
            </a:r>
            <a:r>
              <a:rPr lang="fr-CH" dirty="0"/>
              <a:t> and </a:t>
            </a:r>
            <a:r>
              <a:rPr lang="fr-CH" dirty="0" err="1"/>
              <a:t>pre-event</a:t>
            </a:r>
            <a:r>
              <a:rPr lang="fr-CH" dirty="0"/>
              <a:t> images)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EB7918-0326-4F71-BCD9-1311A0FD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15503" r="45294" b="29426"/>
          <a:stretch/>
        </p:blipFill>
        <p:spPr>
          <a:xfrm>
            <a:off x="379969" y="686333"/>
            <a:ext cx="3687976" cy="28003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FA0C33-2A99-42F7-870B-FCA4C12DD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8" y="3573016"/>
            <a:ext cx="3872863" cy="258190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813DABA-959B-46B7-ACC2-0637999E9014}"/>
              </a:ext>
            </a:extLst>
          </p:cNvPr>
          <p:cNvGrpSpPr/>
          <p:nvPr/>
        </p:nvGrpSpPr>
        <p:grpSpPr>
          <a:xfrm>
            <a:off x="4302506" y="786600"/>
            <a:ext cx="4461525" cy="2642400"/>
            <a:chOff x="4355976" y="786554"/>
            <a:chExt cx="4461525" cy="2880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CA1AC3-411E-452F-B72F-9C7F37381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10723" r="25441" b="24647"/>
            <a:stretch/>
          </p:blipFill>
          <p:spPr>
            <a:xfrm>
              <a:off x="4355976" y="786554"/>
              <a:ext cx="4461525" cy="288000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EE2CD30-37DB-475D-8481-454363909D13}"/>
                </a:ext>
              </a:extLst>
            </p:cNvPr>
            <p:cNvSpPr txBox="1"/>
            <p:nvPr/>
          </p:nvSpPr>
          <p:spPr>
            <a:xfrm>
              <a:off x="8100863" y="786554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2013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CB77F1E-3A4A-4CFE-A394-2A865D06B68A}"/>
              </a:ext>
            </a:extLst>
          </p:cNvPr>
          <p:cNvGrpSpPr/>
          <p:nvPr/>
        </p:nvGrpSpPr>
        <p:grpSpPr>
          <a:xfrm>
            <a:off x="4411071" y="3543032"/>
            <a:ext cx="4352961" cy="2641876"/>
            <a:chOff x="4341818" y="3789360"/>
            <a:chExt cx="4466627" cy="28800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418D601-0F6C-46D5-B569-33C102B14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10515" r="25588" b="25063"/>
            <a:stretch/>
          </p:blipFill>
          <p:spPr>
            <a:xfrm>
              <a:off x="4341818" y="3789360"/>
              <a:ext cx="4466627" cy="28800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4553273-BCF7-4903-A269-462EFCF6548F}"/>
                </a:ext>
              </a:extLst>
            </p:cNvPr>
            <p:cNvSpPr txBox="1"/>
            <p:nvPr/>
          </p:nvSpPr>
          <p:spPr>
            <a:xfrm>
              <a:off x="8077964" y="3824067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ECDAAB-775F-4E8B-ADB3-7B08FF657D1B}"/>
              </a:ext>
            </a:extLst>
          </p:cNvPr>
          <p:cNvCxnSpPr/>
          <p:nvPr/>
        </p:nvCxnSpPr>
        <p:spPr>
          <a:xfrm>
            <a:off x="5940152" y="4653136"/>
            <a:ext cx="504056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3D0ED3D-7D82-4752-A8D2-E3712A587313}"/>
              </a:ext>
            </a:extLst>
          </p:cNvPr>
          <p:cNvCxnSpPr/>
          <p:nvPr/>
        </p:nvCxnSpPr>
        <p:spPr>
          <a:xfrm>
            <a:off x="6444208" y="4221088"/>
            <a:ext cx="216024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B72E814-C915-4FBD-BBAB-014A45E13E4E}"/>
              </a:ext>
            </a:extLst>
          </p:cNvPr>
          <p:cNvSpPr txBox="1"/>
          <p:nvPr/>
        </p:nvSpPr>
        <p:spPr>
          <a:xfrm>
            <a:off x="4716016" y="3861048"/>
            <a:ext cx="402224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The </a:t>
            </a:r>
            <a:r>
              <a:rPr lang="fr-CH" dirty="0" err="1"/>
              <a:t>debris</a:t>
            </a:r>
            <a:r>
              <a:rPr lang="fr-CH" dirty="0"/>
              <a:t> flow </a:t>
            </a:r>
            <a:r>
              <a:rPr lang="fr-CH" dirty="0" err="1"/>
              <a:t>eroded</a:t>
            </a:r>
            <a:r>
              <a:rPr lang="fr-CH" dirty="0"/>
              <a:t> part of the road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F55B98-85EC-4089-A6E8-F299D3779AD6}"/>
              </a:ext>
            </a:extLst>
          </p:cNvPr>
          <p:cNvSpPr txBox="1"/>
          <p:nvPr/>
        </p:nvSpPr>
        <p:spPr>
          <a:xfrm>
            <a:off x="4434040" y="4922584"/>
            <a:ext cx="197297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 err="1"/>
              <a:t>Passed</a:t>
            </a:r>
            <a:r>
              <a:rPr lang="fr-CH" dirty="0"/>
              <a:t> on the road</a:t>
            </a:r>
          </a:p>
        </p:txBody>
      </p:sp>
    </p:spTree>
    <p:extLst>
      <p:ext uri="{BB962C8B-B14F-4D97-AF65-F5344CB8AC3E}">
        <p14:creationId xmlns:p14="http://schemas.microsoft.com/office/powerpoint/2010/main" val="4908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Inundated</a:t>
            </a:r>
            <a:r>
              <a:rPr lang="fr-CH" dirty="0"/>
              <a:t> </a:t>
            </a:r>
            <a:r>
              <a:rPr lang="fr-CH" dirty="0" err="1"/>
              <a:t>channel</a:t>
            </a:r>
            <a:r>
              <a:rPr lang="fr-CH" dirty="0"/>
              <a:t> cross section of the </a:t>
            </a:r>
            <a:r>
              <a:rPr lang="fr-CH" dirty="0" err="1"/>
              <a:t>Losentsé</a:t>
            </a:r>
            <a:r>
              <a:rPr lang="fr-CH" dirty="0"/>
              <a:t> river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FDAB08E-07F6-4E59-96D6-6DCD74293F41}"/>
              </a:ext>
            </a:extLst>
          </p:cNvPr>
          <p:cNvGrpSpPr/>
          <p:nvPr/>
        </p:nvGrpSpPr>
        <p:grpSpPr>
          <a:xfrm>
            <a:off x="779164" y="4245397"/>
            <a:ext cx="3816425" cy="1801359"/>
            <a:chOff x="1619671" y="4283080"/>
            <a:chExt cx="3816425" cy="1801359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23C29BB-C328-4023-9A87-D9BA9BC4FDC3}"/>
                </a:ext>
              </a:extLst>
            </p:cNvPr>
            <p:cNvSpPr txBox="1"/>
            <p:nvPr/>
          </p:nvSpPr>
          <p:spPr>
            <a:xfrm>
              <a:off x="3131840" y="42830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33 m</a:t>
              </a:r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A1FBD3F0-2616-4397-A0E7-DFAC35034C4F}"/>
                </a:ext>
              </a:extLst>
            </p:cNvPr>
            <p:cNvGrpSpPr/>
            <p:nvPr/>
          </p:nvGrpSpPr>
          <p:grpSpPr>
            <a:xfrm>
              <a:off x="1619671" y="4653136"/>
              <a:ext cx="3816425" cy="1431303"/>
              <a:chOff x="1619671" y="4653136"/>
              <a:chExt cx="3816425" cy="1431303"/>
            </a:xfrm>
          </p:grpSpPr>
          <p:sp>
            <p:nvSpPr>
              <p:cNvPr id="35" name="Trapèze 34">
                <a:extLst>
                  <a:ext uri="{FF2B5EF4-FFF2-40B4-BE49-F238E27FC236}">
                    <a16:creationId xmlns:a16="http://schemas.microsoft.com/office/drawing/2014/main" id="{F03E7E58-8FBD-4904-AECE-2487F93C6F44}"/>
                  </a:ext>
                </a:extLst>
              </p:cNvPr>
              <p:cNvSpPr/>
              <p:nvPr/>
            </p:nvSpPr>
            <p:spPr>
              <a:xfrm rot="10800000">
                <a:off x="1619672" y="4779003"/>
                <a:ext cx="3816424" cy="810237"/>
              </a:xfrm>
              <a:prstGeom prst="trapezoid">
                <a:avLst>
                  <a:gd name="adj" fmla="val 18635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dirty="0"/>
              </a:p>
            </p:txBody>
          </p: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97C58E59-CB30-4753-9D67-5F0F82AAB18C}"/>
                  </a:ext>
                </a:extLst>
              </p:cNvPr>
              <p:cNvCxnSpPr/>
              <p:nvPr/>
            </p:nvCxnSpPr>
            <p:spPr>
              <a:xfrm>
                <a:off x="1619671" y="4653136"/>
                <a:ext cx="381642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FEF62786-5E42-467D-8567-4EB09D9090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0680" y="4779004"/>
                <a:ext cx="0" cy="81023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A0A0404E-542C-47BD-B645-04B5A22AC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1840" y="5733256"/>
                <a:ext cx="72008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F84FDD74-BF6A-40B8-8B96-D197346BDE16}"/>
                  </a:ext>
                </a:extLst>
              </p:cNvPr>
              <p:cNvSpPr txBox="1"/>
              <p:nvPr/>
            </p:nvSpPr>
            <p:spPr>
              <a:xfrm>
                <a:off x="1763688" y="5123026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/>
                  <a:t>6m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7562B67-3A4B-4456-B836-90052EFD791A}"/>
                  </a:ext>
                </a:extLst>
              </p:cNvPr>
              <p:cNvSpPr txBox="1"/>
              <p:nvPr/>
            </p:nvSpPr>
            <p:spPr>
              <a:xfrm>
                <a:off x="3166995" y="5715107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/>
                  <a:t>6m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BCC1E7A8-FD3F-40A0-BA41-5D788F675B9A}"/>
                  </a:ext>
                </a:extLst>
              </p:cNvPr>
              <p:cNvSpPr txBox="1"/>
              <p:nvPr/>
            </p:nvSpPr>
            <p:spPr>
              <a:xfrm>
                <a:off x="3077730" y="4938755"/>
                <a:ext cx="10743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2400" b="1" dirty="0"/>
                  <a:t>117 m</a:t>
                </a:r>
                <a:r>
                  <a:rPr lang="fr-CH" sz="2400" b="1" baseline="30000" dirty="0"/>
                  <a:t>2</a:t>
                </a:r>
              </a:p>
            </p:txBody>
          </p:sp>
        </p:grp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4DE45417-E978-4A80-8C25-2F9CD00283D5}"/>
              </a:ext>
            </a:extLst>
          </p:cNvPr>
          <p:cNvSpPr txBox="1"/>
          <p:nvPr/>
        </p:nvSpPr>
        <p:spPr>
          <a:xfrm>
            <a:off x="4748605" y="4672496"/>
            <a:ext cx="44707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Aproximate</a:t>
            </a:r>
            <a:r>
              <a:rPr lang="fr-CH" dirty="0"/>
              <a:t> </a:t>
            </a:r>
            <a:r>
              <a:rPr lang="fr-CH" dirty="0" err="1"/>
              <a:t>inundated</a:t>
            </a:r>
            <a:r>
              <a:rPr lang="fr-CH" dirty="0"/>
              <a:t> cross </a:t>
            </a:r>
          </a:p>
          <a:p>
            <a:r>
              <a:rPr lang="fr-CH" dirty="0"/>
              <a:t>sectional area = 117 m</a:t>
            </a:r>
            <a:r>
              <a:rPr lang="fr-CH" baseline="30000" dirty="0"/>
              <a:t>2</a:t>
            </a:r>
          </a:p>
          <a:p>
            <a:endParaRPr lang="fr-CH" baseline="30000" dirty="0"/>
          </a:p>
          <a:p>
            <a:r>
              <a:rPr lang="fr-CH" dirty="0"/>
              <a:t>Flow </a:t>
            </a:r>
            <a:r>
              <a:rPr lang="fr-CH" dirty="0" err="1"/>
              <a:t>velocity</a:t>
            </a:r>
            <a:r>
              <a:rPr lang="fr-CH" dirty="0"/>
              <a:t> </a:t>
            </a:r>
            <a:r>
              <a:rPr lang="fr-CH" dirty="0" err="1"/>
              <a:t>estimated</a:t>
            </a:r>
            <a:r>
              <a:rPr lang="fr-CH" dirty="0"/>
              <a:t> </a:t>
            </a:r>
            <a:r>
              <a:rPr lang="fr-CH" dirty="0" err="1"/>
              <a:t>using</a:t>
            </a:r>
            <a:r>
              <a:rPr lang="fr-CH" dirty="0"/>
              <a:t> </a:t>
            </a:r>
            <a:r>
              <a:rPr lang="fr-CH" dirty="0" err="1"/>
              <a:t>video</a:t>
            </a:r>
            <a:r>
              <a:rPr lang="fr-CH" dirty="0"/>
              <a:t> = 10 m/s</a:t>
            </a:r>
          </a:p>
          <a:p>
            <a:r>
              <a:rPr lang="fr-CH" dirty="0"/>
              <a:t>Peak </a:t>
            </a:r>
            <a:r>
              <a:rPr lang="fr-CH" dirty="0" err="1"/>
              <a:t>discharge</a:t>
            </a:r>
            <a:r>
              <a:rPr lang="fr-CH" dirty="0"/>
              <a:t> = 1170 m</a:t>
            </a:r>
            <a:r>
              <a:rPr lang="fr-CH" baseline="30000" dirty="0"/>
              <a:t>3</a:t>
            </a:r>
            <a:r>
              <a:rPr lang="fr-CH" dirty="0"/>
              <a:t>/s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8BFE658-08E0-4443-9EAE-46BD346C35C5}"/>
              </a:ext>
            </a:extLst>
          </p:cNvPr>
          <p:cNvGrpSpPr/>
          <p:nvPr/>
        </p:nvGrpSpPr>
        <p:grpSpPr>
          <a:xfrm>
            <a:off x="2051720" y="1367828"/>
            <a:ext cx="4352961" cy="2641876"/>
            <a:chOff x="4341818" y="3789360"/>
            <a:chExt cx="4466627" cy="2880000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4D289A2-89E0-42AB-BDC2-ADFB166ED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10515" r="25588" b="25063"/>
            <a:stretch/>
          </p:blipFill>
          <p:spPr>
            <a:xfrm>
              <a:off x="4341818" y="3789360"/>
              <a:ext cx="4466627" cy="2880000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C94F78B-B4AD-4462-AE21-305BAECE499A}"/>
                </a:ext>
              </a:extLst>
            </p:cNvPr>
            <p:cNvSpPr txBox="1"/>
            <p:nvPr/>
          </p:nvSpPr>
          <p:spPr>
            <a:xfrm>
              <a:off x="8077964" y="3824067"/>
              <a:ext cx="70403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FC1D132-68F2-407F-A7A2-114A5E5BBEA5}"/>
              </a:ext>
            </a:extLst>
          </p:cNvPr>
          <p:cNvCxnSpPr/>
          <p:nvPr/>
        </p:nvCxnSpPr>
        <p:spPr>
          <a:xfrm flipV="1">
            <a:off x="4334019" y="2400734"/>
            <a:ext cx="288032" cy="43204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56113D42-6A22-4A4F-9C2F-86A44D0077FF}"/>
              </a:ext>
            </a:extLst>
          </p:cNvPr>
          <p:cNvGrpSpPr/>
          <p:nvPr/>
        </p:nvGrpSpPr>
        <p:grpSpPr>
          <a:xfrm>
            <a:off x="779164" y="1390633"/>
            <a:ext cx="7522592" cy="2614210"/>
            <a:chOff x="683568" y="1268760"/>
            <a:chExt cx="7522592" cy="261421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50220CF-6D6E-480D-AB2A-A58948342C99}"/>
                </a:ext>
              </a:extLst>
            </p:cNvPr>
            <p:cNvGrpSpPr/>
            <p:nvPr/>
          </p:nvGrpSpPr>
          <p:grpSpPr>
            <a:xfrm>
              <a:off x="683568" y="1268760"/>
              <a:ext cx="7522592" cy="2614210"/>
              <a:chOff x="1331640" y="2996953"/>
              <a:chExt cx="7522592" cy="2614210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73E09C51-C163-48C2-A512-852749C723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731"/>
              <a:stretch/>
            </p:blipFill>
            <p:spPr>
              <a:xfrm>
                <a:off x="1331640" y="2996953"/>
                <a:ext cx="7522592" cy="2614210"/>
              </a:xfrm>
              <a:prstGeom prst="rect">
                <a:avLst/>
              </a:prstGeom>
            </p:spPr>
          </p:pic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F500CB18-5445-4B75-9943-729FAFFAE83E}"/>
                  </a:ext>
                </a:extLst>
              </p:cNvPr>
              <p:cNvGrpSpPr/>
              <p:nvPr/>
            </p:nvGrpSpPr>
            <p:grpSpPr>
              <a:xfrm>
                <a:off x="3252065" y="3316922"/>
                <a:ext cx="4920335" cy="1624246"/>
                <a:chOff x="3252065" y="3316922"/>
                <a:chExt cx="4920335" cy="1624246"/>
              </a:xfrm>
            </p:grpSpPr>
            <p:cxnSp>
              <p:nvCxnSpPr>
                <p:cNvPr id="6" name="Connecteur droit 5">
                  <a:extLst>
                    <a:ext uri="{FF2B5EF4-FFF2-40B4-BE49-F238E27FC236}">
                      <a16:creationId xmlns:a16="http://schemas.microsoft.com/office/drawing/2014/main" id="{81C9A3D7-C003-4D79-8DB3-4374C231FB2F}"/>
                    </a:ext>
                  </a:extLst>
                </p:cNvPr>
                <p:cNvCxnSpPr/>
                <p:nvPr/>
              </p:nvCxnSpPr>
              <p:spPr>
                <a:xfrm>
                  <a:off x="3252065" y="3717032"/>
                  <a:ext cx="492033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68F813E1-F64D-46D9-827C-FFFC56781208}"/>
                    </a:ext>
                  </a:extLst>
                </p:cNvPr>
                <p:cNvCxnSpPr/>
                <p:nvPr/>
              </p:nvCxnSpPr>
              <p:spPr>
                <a:xfrm>
                  <a:off x="4283968" y="3717032"/>
                  <a:ext cx="0" cy="122413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53A21DCC-DDA6-4B95-9289-A8CA9823F4E6}"/>
                    </a:ext>
                  </a:extLst>
                </p:cNvPr>
                <p:cNvSpPr txBox="1"/>
                <p:nvPr/>
              </p:nvSpPr>
              <p:spPr>
                <a:xfrm>
                  <a:off x="5340026" y="3316922"/>
                  <a:ext cx="64953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>
                      <a:solidFill>
                        <a:srgbClr val="FF0000"/>
                      </a:solidFill>
                    </a:rPr>
                    <a:t>33m</a:t>
                  </a:r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C3DECE4F-3D22-4ED3-96A3-ACB7D7DDBD6E}"/>
                    </a:ext>
                  </a:extLst>
                </p:cNvPr>
                <p:cNvSpPr txBox="1"/>
                <p:nvPr/>
              </p:nvSpPr>
              <p:spPr>
                <a:xfrm>
                  <a:off x="3725802" y="4518875"/>
                  <a:ext cx="51969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>
                      <a:solidFill>
                        <a:srgbClr val="FF0000"/>
                      </a:solidFill>
                    </a:rPr>
                    <a:t>6m</a:t>
                  </a:r>
                </a:p>
              </p:txBody>
            </p:sp>
          </p:grpSp>
        </p:grp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FEDA9AB-8966-4FFD-B182-CE2CCDD21C2D}"/>
                </a:ext>
              </a:extLst>
            </p:cNvPr>
            <p:cNvCxnSpPr>
              <a:cxnSpLocks/>
            </p:cNvCxnSpPr>
            <p:nvPr/>
          </p:nvCxnSpPr>
          <p:spPr>
            <a:xfrm>
              <a:off x="3779912" y="2132855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2FA5FE5-15C2-41F0-830D-F353258B4249}"/>
                </a:ext>
              </a:extLst>
            </p:cNvPr>
            <p:cNvCxnSpPr>
              <a:cxnSpLocks/>
            </p:cNvCxnSpPr>
            <p:nvPr/>
          </p:nvCxnSpPr>
          <p:spPr>
            <a:xfrm>
              <a:off x="3779928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69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Points </a:t>
            </a:r>
            <a:r>
              <a:rPr lang="fr-CH" dirty="0" err="1"/>
              <a:t>where</a:t>
            </a:r>
            <a:r>
              <a:rPr lang="fr-CH" dirty="0"/>
              <a:t> the </a:t>
            </a:r>
            <a:r>
              <a:rPr lang="fr-CH" dirty="0" err="1"/>
              <a:t>debris</a:t>
            </a:r>
            <a:r>
              <a:rPr lang="fr-CH" dirty="0"/>
              <a:t> flow </a:t>
            </a:r>
            <a:r>
              <a:rPr lang="fr-CH" dirty="0" err="1"/>
              <a:t>overflowed</a:t>
            </a:r>
            <a:r>
              <a:rPr lang="fr-CH" dirty="0"/>
              <a:t>  the river</a:t>
            </a:r>
          </a:p>
        </p:txBody>
      </p:sp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AE2F69A1-1E3F-42FB-91E5-2D7A3B467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284"/>
          <a:stretch/>
        </p:blipFill>
        <p:spPr>
          <a:xfrm>
            <a:off x="519612" y="617461"/>
            <a:ext cx="7812868" cy="5400600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2E668FA-A590-43CE-843F-BA668794F038}"/>
              </a:ext>
            </a:extLst>
          </p:cNvPr>
          <p:cNvSpPr/>
          <p:nvPr/>
        </p:nvSpPr>
        <p:spPr>
          <a:xfrm rot="1290124">
            <a:off x="5708731" y="3469057"/>
            <a:ext cx="246525" cy="147220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C56FCC5-8D00-4AAF-ADAD-3E151B0BBD37}"/>
              </a:ext>
            </a:extLst>
          </p:cNvPr>
          <p:cNvSpPr/>
          <p:nvPr/>
        </p:nvSpPr>
        <p:spPr>
          <a:xfrm rot="2095094">
            <a:off x="3726371" y="1927449"/>
            <a:ext cx="306109" cy="160799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35875979-9FF4-4474-B00B-7AA5C6F6235D}"/>
              </a:ext>
            </a:extLst>
          </p:cNvPr>
          <p:cNvSpPr/>
          <p:nvPr/>
        </p:nvSpPr>
        <p:spPr>
          <a:xfrm rot="3388823">
            <a:off x="5704022" y="5311730"/>
            <a:ext cx="231161" cy="157005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B84BC1-040D-41BB-86F0-91969EA20A49}"/>
              </a:ext>
            </a:extLst>
          </p:cNvPr>
          <p:cNvSpPr/>
          <p:nvPr/>
        </p:nvSpPr>
        <p:spPr>
          <a:xfrm>
            <a:off x="5436096" y="3284984"/>
            <a:ext cx="648072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877FDD-84BA-463A-9FB0-BA4DCB50113B}"/>
              </a:ext>
            </a:extLst>
          </p:cNvPr>
          <p:cNvSpPr txBox="1"/>
          <p:nvPr/>
        </p:nvSpPr>
        <p:spPr>
          <a:xfrm>
            <a:off x="4884332" y="2161383"/>
            <a:ext cx="3470437" cy="101566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err="1">
                <a:solidFill>
                  <a:schemeClr val="bg1"/>
                </a:solidFill>
              </a:rPr>
              <a:t>Here</a:t>
            </a:r>
            <a:r>
              <a:rPr lang="fr-CH" sz="2000" dirty="0">
                <a:solidFill>
                  <a:schemeClr val="bg1"/>
                </a:solidFill>
              </a:rPr>
              <a:t>, </a:t>
            </a:r>
            <a:r>
              <a:rPr lang="fr-CH" sz="2000" dirty="0" err="1">
                <a:solidFill>
                  <a:schemeClr val="bg1"/>
                </a:solidFill>
              </a:rPr>
              <a:t>near</a:t>
            </a:r>
            <a:r>
              <a:rPr lang="fr-CH" sz="2000" dirty="0">
                <a:solidFill>
                  <a:schemeClr val="bg1"/>
                </a:solidFill>
              </a:rPr>
              <a:t> the water tank,</a:t>
            </a:r>
          </a:p>
          <a:p>
            <a:r>
              <a:rPr lang="fr-CH" sz="2000" dirty="0">
                <a:solidFill>
                  <a:schemeClr val="bg1"/>
                </a:solidFill>
              </a:rPr>
              <a:t> the </a:t>
            </a:r>
            <a:r>
              <a:rPr lang="fr-CH" sz="2000" dirty="0" err="1">
                <a:solidFill>
                  <a:schemeClr val="bg1"/>
                </a:solidFill>
              </a:rPr>
              <a:t>debris</a:t>
            </a:r>
            <a:r>
              <a:rPr lang="fr-CH" sz="2000" dirty="0">
                <a:solidFill>
                  <a:schemeClr val="bg1"/>
                </a:solidFill>
              </a:rPr>
              <a:t> flow </a:t>
            </a:r>
            <a:r>
              <a:rPr lang="fr-CH" sz="2000" dirty="0" err="1">
                <a:solidFill>
                  <a:schemeClr val="bg1"/>
                </a:solidFill>
              </a:rPr>
              <a:t>took</a:t>
            </a:r>
            <a:r>
              <a:rPr lang="fr-CH" sz="2000" dirty="0">
                <a:solidFill>
                  <a:schemeClr val="bg1"/>
                </a:solidFill>
              </a:rPr>
              <a:t> out 2 cars </a:t>
            </a:r>
          </a:p>
          <a:p>
            <a:r>
              <a:rPr lang="fr-CH" sz="2000" dirty="0">
                <a:solidFill>
                  <a:schemeClr val="bg1"/>
                </a:solidFill>
              </a:rPr>
              <a:t>on </a:t>
            </a:r>
            <a:r>
              <a:rPr lang="fr-CH" sz="2000" dirty="0" err="1">
                <a:solidFill>
                  <a:schemeClr val="bg1"/>
                </a:solidFill>
              </a:rPr>
              <a:t>his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dirty="0" err="1">
                <a:solidFill>
                  <a:schemeClr val="bg1"/>
                </a:solidFill>
              </a:rPr>
              <a:t>way</a:t>
            </a:r>
            <a:endParaRPr lang="fr-CH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0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1"/>
    </mc:Choice>
    <mc:Fallback xmlns="">
      <p:transition spd="slow" advTm="1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Points </a:t>
            </a:r>
            <a:r>
              <a:rPr lang="fr-CH" dirty="0" err="1"/>
              <a:t>where</a:t>
            </a:r>
            <a:r>
              <a:rPr lang="fr-CH" dirty="0"/>
              <a:t> the </a:t>
            </a:r>
            <a:r>
              <a:rPr lang="fr-CH" dirty="0" err="1"/>
              <a:t>debris</a:t>
            </a:r>
            <a:r>
              <a:rPr lang="fr-CH" dirty="0"/>
              <a:t> flow </a:t>
            </a:r>
            <a:r>
              <a:rPr lang="fr-CH" dirty="0" err="1"/>
              <a:t>overflowed</a:t>
            </a:r>
            <a:r>
              <a:rPr lang="fr-CH" dirty="0"/>
              <a:t>  the </a:t>
            </a:r>
            <a:r>
              <a:rPr lang="fr-CH" dirty="0" err="1"/>
              <a:t>channel</a:t>
            </a:r>
            <a:endParaRPr lang="fr-CH" dirty="0"/>
          </a:p>
        </p:txBody>
      </p:sp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AE2F69A1-1E3F-42FB-91E5-2D7A3B467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284"/>
          <a:stretch/>
        </p:blipFill>
        <p:spPr>
          <a:xfrm>
            <a:off x="467544" y="657127"/>
            <a:ext cx="7812868" cy="5400600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2E668FA-A590-43CE-843F-BA668794F038}"/>
              </a:ext>
            </a:extLst>
          </p:cNvPr>
          <p:cNvSpPr/>
          <p:nvPr/>
        </p:nvSpPr>
        <p:spPr>
          <a:xfrm rot="1290124">
            <a:off x="5659441" y="3566023"/>
            <a:ext cx="246525" cy="147220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C56FCC5-8D00-4AAF-ADAD-3E151B0BBD37}"/>
              </a:ext>
            </a:extLst>
          </p:cNvPr>
          <p:cNvSpPr/>
          <p:nvPr/>
        </p:nvSpPr>
        <p:spPr>
          <a:xfrm rot="1290124">
            <a:off x="3702321" y="1950079"/>
            <a:ext cx="306109" cy="160799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35875979-9FF4-4474-B00B-7AA5C6F6235D}"/>
              </a:ext>
            </a:extLst>
          </p:cNvPr>
          <p:cNvSpPr/>
          <p:nvPr/>
        </p:nvSpPr>
        <p:spPr>
          <a:xfrm rot="3388823">
            <a:off x="5704022" y="5311730"/>
            <a:ext cx="231161" cy="157005"/>
          </a:xfrm>
          <a:prstGeom prst="rightArrow">
            <a:avLst>
              <a:gd name="adj1" fmla="val 28232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47CE352-BC31-4B4F-9DD5-8E220C51C267}"/>
              </a:ext>
            </a:extLst>
          </p:cNvPr>
          <p:cNvGrpSpPr/>
          <p:nvPr/>
        </p:nvGrpSpPr>
        <p:grpSpPr>
          <a:xfrm>
            <a:off x="467544" y="671103"/>
            <a:ext cx="4367897" cy="2456942"/>
            <a:chOff x="4275568" y="574590"/>
            <a:chExt cx="4367897" cy="2456942"/>
          </a:xfrm>
        </p:grpSpPr>
        <p:pic>
          <p:nvPicPr>
            <p:cNvPr id="11" name="Image 10" descr="Une image contenant extérieur, eau, herbe, saleté&#10;&#10;Description générée automatiquement">
              <a:extLst>
                <a:ext uri="{FF2B5EF4-FFF2-40B4-BE49-F238E27FC236}">
                  <a16:creationId xmlns:a16="http://schemas.microsoft.com/office/drawing/2014/main" id="{4695EA45-8C5F-4E9A-94D2-19485BD7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568" y="574590"/>
              <a:ext cx="4367897" cy="245694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D287D8-BBEF-4115-BFE4-281FD6F64B22}"/>
                </a:ext>
              </a:extLst>
            </p:cNvPr>
            <p:cNvSpPr/>
            <p:nvPr/>
          </p:nvSpPr>
          <p:spPr>
            <a:xfrm>
              <a:off x="4724776" y="2685594"/>
              <a:ext cx="32471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600" dirty="0" err="1"/>
                <a:t>Foto</a:t>
              </a:r>
              <a:r>
                <a:rPr lang="fr-CH" sz="1600" dirty="0"/>
                <a:t>: Marc </a:t>
              </a:r>
              <a:r>
                <a:rPr lang="fr-CH" sz="1600" dirty="0" err="1"/>
                <a:t>Deshusses</a:t>
              </a:r>
              <a:r>
                <a:rPr lang="fr-CH" sz="1600" dirty="0"/>
                <a:t> – </a:t>
              </a:r>
              <a:r>
                <a:rPr lang="fr-CH" sz="1600" dirty="0" err="1"/>
                <a:t>Vosinfos</a:t>
              </a:r>
              <a:r>
                <a:rPr lang="fr-CH" sz="1600" dirty="0"/>
                <a:t> RTS</a:t>
              </a:r>
            </a:p>
          </p:txBody>
        </p:sp>
      </p:grpSp>
      <p:pic>
        <p:nvPicPr>
          <p:cNvPr id="13" name="Image 12" descr="Une image contenant montagne, extérieur, nature, neige&#10;&#10;Description générée automatiquement">
            <a:extLst>
              <a:ext uri="{FF2B5EF4-FFF2-40B4-BE49-F238E27FC236}">
                <a16:creationId xmlns:a16="http://schemas.microsoft.com/office/drawing/2014/main" id="{E8AB36A5-B1E6-41FD-811E-0DE405710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41" y="1553041"/>
            <a:ext cx="4206573" cy="280438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A7436-EB0D-497E-86BC-CEA837190E31}"/>
              </a:ext>
            </a:extLst>
          </p:cNvPr>
          <p:cNvGrpSpPr/>
          <p:nvPr/>
        </p:nvGrpSpPr>
        <p:grpSpPr>
          <a:xfrm>
            <a:off x="172662" y="3310064"/>
            <a:ext cx="4602088" cy="2617543"/>
            <a:chOff x="611560" y="3142021"/>
            <a:chExt cx="4602088" cy="2617543"/>
          </a:xfrm>
        </p:grpSpPr>
        <p:pic>
          <p:nvPicPr>
            <p:cNvPr id="9" name="Image 8" descr="Une image contenant extérieur, saleté, équitation, voie&#10;&#10;Description générée automatiquement">
              <a:extLst>
                <a:ext uri="{FF2B5EF4-FFF2-40B4-BE49-F238E27FC236}">
                  <a16:creationId xmlns:a16="http://schemas.microsoft.com/office/drawing/2014/main" id="{103DB76E-5B7C-4800-B8F8-A6861156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142021"/>
              <a:ext cx="4602088" cy="258292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0BFA36F-E751-4FCE-A1CC-0B9F9B0FFC20}"/>
                </a:ext>
              </a:extLst>
            </p:cNvPr>
            <p:cNvSpPr txBox="1"/>
            <p:nvPr/>
          </p:nvSpPr>
          <p:spPr>
            <a:xfrm>
              <a:off x="617319" y="5390232"/>
              <a:ext cx="231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Foto</a:t>
              </a:r>
              <a:r>
                <a:rPr lang="fr-CH" dirty="0"/>
                <a:t>: LeNouvelliste.ch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5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Conclusions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2DD37B-8C49-4893-A097-A6583F2748B4}"/>
              </a:ext>
            </a:extLst>
          </p:cNvPr>
          <p:cNvSpPr txBox="1"/>
          <p:nvPr/>
        </p:nvSpPr>
        <p:spPr>
          <a:xfrm>
            <a:off x="170796" y="614599"/>
            <a:ext cx="919341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The pictures acquired in the </a:t>
            </a:r>
            <a:r>
              <a:rPr lang="en-GB" sz="1600" dirty="0" err="1"/>
              <a:t>Losentsé</a:t>
            </a:r>
            <a:r>
              <a:rPr lang="en-GB" sz="1600" dirty="0"/>
              <a:t> catchment 2 weeks after the debris flow event with a drone, a </a:t>
            </a:r>
          </a:p>
          <a:p>
            <a:r>
              <a:rPr lang="en-GB" sz="1600" dirty="0"/>
              <a:t>few field observations and rainfall data allow us to draw preliminary conclusions. However, detailed studies</a:t>
            </a:r>
          </a:p>
          <a:p>
            <a:r>
              <a:rPr lang="en-GB" sz="1600" dirty="0"/>
              <a:t> in both catchments (the </a:t>
            </a:r>
            <a:r>
              <a:rPr lang="en-GB" sz="1600" dirty="0" err="1"/>
              <a:t>Losentsé</a:t>
            </a:r>
            <a:r>
              <a:rPr lang="en-GB" sz="1600" dirty="0"/>
              <a:t> and the Le Cry catchments) and on the  </a:t>
            </a:r>
            <a:r>
              <a:rPr lang="en-GB" sz="1600" dirty="0" err="1"/>
              <a:t>Chamoson</a:t>
            </a:r>
            <a:r>
              <a:rPr lang="en-GB" sz="1600" dirty="0"/>
              <a:t> alluvial cone must be </a:t>
            </a:r>
          </a:p>
          <a:p>
            <a:r>
              <a:rPr lang="en-GB" sz="1600" dirty="0"/>
              <a:t>done to complete the 2019 debris flow hazard assessment. 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The debris flow event was triggered by a short and heavy rainfall between 5 and 6PM.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The debris flow initiation mechanism was an in-channel mobilization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In the upper catchment  (between 2200 and 1800 m) water and debris moved along the tributary </a:t>
            </a:r>
          </a:p>
          <a:p>
            <a:r>
              <a:rPr lang="en-GB" sz="1600" dirty="0"/>
              <a:t>channels to the main channel. New </a:t>
            </a:r>
            <a:r>
              <a:rPr lang="en-GB" sz="1600" dirty="0" err="1"/>
              <a:t>bouldery</a:t>
            </a:r>
            <a:r>
              <a:rPr lang="en-GB" sz="1600" dirty="0"/>
              <a:t> debris flow deposits and flattened trees has been observed </a:t>
            </a:r>
          </a:p>
          <a:p>
            <a:r>
              <a:rPr lang="en-GB" sz="1600" dirty="0"/>
              <a:t>along the main channel.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Between 1150 and 900 m in the main channel (</a:t>
            </a:r>
            <a:r>
              <a:rPr lang="en-GB" sz="1600" dirty="0" err="1"/>
              <a:t>Losentsé</a:t>
            </a:r>
            <a:r>
              <a:rPr lang="en-GB" sz="1600" dirty="0"/>
              <a:t> river) the debris flow may  have entrained a lot </a:t>
            </a:r>
          </a:p>
          <a:p>
            <a:r>
              <a:rPr lang="en-GB" sz="1600" dirty="0"/>
              <a:t>of materiel, we observed significant lateral erosion and vertical erosion in the channel. Deposition of debris</a:t>
            </a:r>
          </a:p>
          <a:p>
            <a:r>
              <a:rPr lang="en-GB" sz="1600" dirty="0"/>
              <a:t> flow levee with big boulders and debris flow deposits were also observed.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The peak discharge of 1170 m</a:t>
            </a:r>
            <a:r>
              <a:rPr lang="en-GB" sz="1600" baseline="30000" dirty="0"/>
              <a:t>3</a:t>
            </a:r>
            <a:r>
              <a:rPr lang="en-GB" sz="1600" dirty="0"/>
              <a:t>/s calculated near the cone apex corresponds to 4 in the size classification </a:t>
            </a:r>
          </a:p>
          <a:p>
            <a:r>
              <a:rPr lang="en-GB" sz="1600" dirty="0"/>
              <a:t>for debris flows (Jacob et al., 2005).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1600" dirty="0"/>
              <a:t>The </a:t>
            </a:r>
            <a:r>
              <a:rPr lang="fr-CH" sz="1600" dirty="0" err="1"/>
              <a:t>debris</a:t>
            </a:r>
            <a:r>
              <a:rPr lang="fr-CH" sz="1600" dirty="0"/>
              <a:t> flow </a:t>
            </a:r>
            <a:r>
              <a:rPr lang="fr-CH" sz="1600" dirty="0" err="1"/>
              <a:t>overflowed</a:t>
            </a:r>
            <a:r>
              <a:rPr lang="fr-CH" sz="1600" dirty="0"/>
              <a:t> the river </a:t>
            </a:r>
            <a:r>
              <a:rPr lang="fr-CH" sz="1600" dirty="0" err="1"/>
              <a:t>banks</a:t>
            </a:r>
            <a:r>
              <a:rPr lang="fr-CH" sz="1600" dirty="0"/>
              <a:t> in 3 points </a:t>
            </a:r>
            <a:r>
              <a:rPr lang="fr-CH" sz="1600" dirty="0" err="1"/>
              <a:t>reaching</a:t>
            </a:r>
            <a:r>
              <a:rPr lang="fr-CH" sz="1600" dirty="0"/>
              <a:t> the road.</a:t>
            </a:r>
            <a:endParaRPr lang="en-GB" sz="1600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  </a:t>
            </a:r>
          </a:p>
          <a:p>
            <a:endParaRPr lang="en-GB" dirty="0"/>
          </a:p>
          <a:p>
            <a:r>
              <a:rPr lang="en-GB" dirty="0"/>
              <a:t> 5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9607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A9DF2-352F-4FB1-ABDD-040AE827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Study</a:t>
            </a:r>
            <a:r>
              <a:rPr lang="fr-CH" dirty="0"/>
              <a:t> area location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FAE7AA5-037B-408B-A9BB-568162FB9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1519"/>
            <a:ext cx="78743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The 11 August 2019 </a:t>
            </a:r>
            <a:r>
              <a:rPr lang="fr-CH" dirty="0" err="1"/>
              <a:t>debris</a:t>
            </a:r>
            <a:r>
              <a:rPr lang="fr-CH" dirty="0"/>
              <a:t> flow</a:t>
            </a:r>
          </a:p>
        </p:txBody>
      </p:sp>
      <p:pic>
        <p:nvPicPr>
          <p:cNvPr id="3" name="Image 2" descr="Une image contenant extérieur, herbe, nature, eau&#10;&#10;Description générée automatiquement">
            <a:extLst>
              <a:ext uri="{FF2B5EF4-FFF2-40B4-BE49-F238E27FC236}">
                <a16:creationId xmlns:a16="http://schemas.microsoft.com/office/drawing/2014/main" id="{41F1FF73-BCD9-4847-866A-44AF40869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2" b="-2"/>
          <a:stretch/>
        </p:blipFill>
        <p:spPr>
          <a:xfrm>
            <a:off x="542313" y="619928"/>
            <a:ext cx="3882422" cy="2782492"/>
          </a:xfrm>
          <a:prstGeom prst="rect">
            <a:avLst/>
          </a:prstGeom>
        </p:spPr>
      </p:pic>
      <p:pic>
        <p:nvPicPr>
          <p:cNvPr id="8" name="Image 7" descr="Une image contenant extérieur, neige, montagne, couvert&#10;&#10;Description générée automatiquement">
            <a:extLst>
              <a:ext uri="{FF2B5EF4-FFF2-40B4-BE49-F238E27FC236}">
                <a16:creationId xmlns:a16="http://schemas.microsoft.com/office/drawing/2014/main" id="{92FA2CD7-FFAE-46AB-A7E9-A5D0CDAB5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 b="2"/>
          <a:stretch/>
        </p:blipFill>
        <p:spPr>
          <a:xfrm>
            <a:off x="548779" y="3489159"/>
            <a:ext cx="3875956" cy="27489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83E198-C92C-4A32-B4F1-575BFBC89460}"/>
              </a:ext>
            </a:extLst>
          </p:cNvPr>
          <p:cNvSpPr/>
          <p:nvPr/>
        </p:nvSpPr>
        <p:spPr>
          <a:xfrm>
            <a:off x="757615" y="3495191"/>
            <a:ext cx="3324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CH" dirty="0"/>
              <a:t>Car </a:t>
            </a:r>
            <a:r>
              <a:rPr lang="fr-CH" dirty="0" err="1"/>
              <a:t>carried</a:t>
            </a:r>
            <a:r>
              <a:rPr lang="fr-CH" dirty="0"/>
              <a:t> out by the </a:t>
            </a:r>
            <a:r>
              <a:rPr lang="fr-CH" dirty="0" err="1"/>
              <a:t>debris</a:t>
            </a:r>
            <a:r>
              <a:rPr lang="fr-CH" dirty="0"/>
              <a:t> flow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9BB336-8374-4189-8C6F-D30084661251}"/>
              </a:ext>
            </a:extLst>
          </p:cNvPr>
          <p:cNvSpPr txBox="1"/>
          <p:nvPr/>
        </p:nvSpPr>
        <p:spPr>
          <a:xfrm>
            <a:off x="815772" y="651746"/>
            <a:ext cx="32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chemeClr val="bg1"/>
                </a:solidFill>
              </a:rPr>
              <a:t>Losentsé</a:t>
            </a:r>
            <a:r>
              <a:rPr lang="fr-CH" dirty="0">
                <a:solidFill>
                  <a:schemeClr val="bg1"/>
                </a:solidFill>
              </a:rPr>
              <a:t> in the </a:t>
            </a:r>
            <a:r>
              <a:rPr lang="fr-CH" dirty="0" err="1">
                <a:solidFill>
                  <a:schemeClr val="bg1"/>
                </a:solidFill>
              </a:rPr>
              <a:t>lower</a:t>
            </a:r>
            <a:r>
              <a:rPr lang="fr-CH" dirty="0">
                <a:solidFill>
                  <a:schemeClr val="bg1"/>
                </a:solidFill>
              </a:rPr>
              <a:t> basin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860AC6-AE0F-48DB-A086-887FD5ED0C48}"/>
              </a:ext>
            </a:extLst>
          </p:cNvPr>
          <p:cNvSpPr/>
          <p:nvPr/>
        </p:nvSpPr>
        <p:spPr>
          <a:xfrm>
            <a:off x="2123728" y="6179690"/>
            <a:ext cx="218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www.lenouvelliste.ch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AC2BBB-0397-4FB2-AAB8-C81D5069B760}"/>
              </a:ext>
            </a:extLst>
          </p:cNvPr>
          <p:cNvSpPr txBox="1"/>
          <p:nvPr/>
        </p:nvSpPr>
        <p:spPr>
          <a:xfrm>
            <a:off x="4719266" y="1133128"/>
            <a:ext cx="388242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H" sz="2000" dirty="0"/>
              <a:t>The </a:t>
            </a:r>
            <a:r>
              <a:rPr lang="fr-CH" sz="2000" dirty="0" err="1"/>
              <a:t>debris</a:t>
            </a:r>
            <a:r>
              <a:rPr lang="fr-CH" sz="2000" dirty="0"/>
              <a:t> flow </a:t>
            </a:r>
            <a:r>
              <a:rPr lang="fr-CH" sz="2000" dirty="0" err="1"/>
              <a:t>event</a:t>
            </a:r>
            <a:r>
              <a:rPr lang="fr-CH" sz="2000" dirty="0"/>
              <a:t> </a:t>
            </a:r>
            <a:r>
              <a:rPr lang="fr-CH" sz="2000" dirty="0" err="1"/>
              <a:t>was</a:t>
            </a:r>
            <a:r>
              <a:rPr lang="fr-CH" sz="2000" dirty="0"/>
              <a:t> </a:t>
            </a:r>
            <a:r>
              <a:rPr lang="fr-CH" sz="2000" dirty="0" err="1"/>
              <a:t>triggered</a:t>
            </a:r>
            <a:r>
              <a:rPr lang="fr-CH" sz="2000" dirty="0"/>
              <a:t> by a </a:t>
            </a:r>
            <a:r>
              <a:rPr lang="fr-CH" sz="2000" dirty="0" err="1"/>
              <a:t>strong</a:t>
            </a:r>
            <a:r>
              <a:rPr lang="fr-CH" sz="2000" dirty="0"/>
              <a:t> </a:t>
            </a:r>
            <a:r>
              <a:rPr lang="fr-CH" sz="2000" dirty="0" err="1"/>
              <a:t>storm</a:t>
            </a:r>
            <a:r>
              <a:rPr lang="fr-CH" sz="2000" dirty="0"/>
              <a:t>, </a:t>
            </a:r>
            <a:r>
              <a:rPr lang="fr-CH" sz="2000" dirty="0" err="1"/>
              <a:t>between</a:t>
            </a:r>
            <a:r>
              <a:rPr lang="fr-CH" sz="2000" dirty="0"/>
              <a:t> 5  and 6 PM, in the </a:t>
            </a:r>
            <a:r>
              <a:rPr lang="fr-CH" sz="2000" dirty="0" err="1"/>
              <a:t>Chamoson</a:t>
            </a:r>
            <a:r>
              <a:rPr lang="fr-CH" sz="2000" dirty="0"/>
              <a:t> basin</a:t>
            </a:r>
            <a:r>
              <a:rPr lang="en-GB" sz="2000" dirty="0"/>
              <a:t> located in the Swiss Alps.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Around 7 PM, 2 cars were taken by the debris flow, one with 2 people inside.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CH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The debris flow caused two deaths and several damages to the village of </a:t>
            </a:r>
            <a:r>
              <a:rPr lang="en-GB" sz="2000" dirty="0" err="1"/>
              <a:t>Chamoson</a:t>
            </a:r>
            <a:r>
              <a:rPr lang="en-GB" sz="2000" dirty="0"/>
              <a:t>.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5938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Rainfall</a:t>
            </a:r>
            <a:r>
              <a:rPr lang="fr-CH" dirty="0"/>
              <a:t> 11 August 2019</a:t>
            </a:r>
          </a:p>
        </p:txBody>
      </p:sp>
      <p:pic>
        <p:nvPicPr>
          <p:cNvPr id="3" name="Image 2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A66A4324-B38B-43FA-8933-553798690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5803" r="10257" b="7154"/>
          <a:stretch/>
        </p:blipFill>
        <p:spPr>
          <a:xfrm>
            <a:off x="395536" y="1268760"/>
            <a:ext cx="5760640" cy="43204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819826-037A-44A6-888A-F7DA86C9F201}"/>
              </a:ext>
            </a:extLst>
          </p:cNvPr>
          <p:cNvSpPr txBox="1"/>
          <p:nvPr/>
        </p:nvSpPr>
        <p:spPr>
          <a:xfrm>
            <a:off x="6228184" y="1340768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The </a:t>
            </a:r>
            <a:r>
              <a:rPr lang="en-GB" dirty="0" err="1"/>
              <a:t>RhiresD</a:t>
            </a:r>
            <a:r>
              <a:rPr lang="en-GB" dirty="0"/>
              <a:t> image is based on daily precipitation totals measured at the high-resolution rain-gauge network of </a:t>
            </a:r>
            <a:r>
              <a:rPr lang="en-GB" dirty="0" err="1"/>
              <a:t>MeteoSwiss</a:t>
            </a:r>
            <a:r>
              <a:rPr lang="en-GB" dirty="0"/>
              <a:t>.</a:t>
            </a:r>
          </a:p>
          <a:p>
            <a:pPr algn="just"/>
            <a:r>
              <a:rPr lang="en-GB" dirty="0"/>
              <a:t> According to the radar images (not shown here) the rain fell on the </a:t>
            </a:r>
            <a:r>
              <a:rPr lang="en-GB" dirty="0" err="1"/>
              <a:t>Chamoson</a:t>
            </a:r>
            <a:r>
              <a:rPr lang="en-GB" dirty="0"/>
              <a:t> area between 5 and 6 PM (It rained during 10-15 minutes, but with a high intensity)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0605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Rainfall</a:t>
            </a:r>
            <a:r>
              <a:rPr lang="fr-CH" dirty="0"/>
              <a:t> 11 August 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1E36B9-1879-4767-B843-D339F985D2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 b="11018"/>
          <a:stretch/>
        </p:blipFill>
        <p:spPr>
          <a:xfrm>
            <a:off x="0" y="593725"/>
            <a:ext cx="9144000" cy="53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A9DF2-352F-4FB1-ABDD-040AE827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Antecedent</a:t>
            </a:r>
            <a:r>
              <a:rPr lang="fr-CH" dirty="0"/>
              <a:t> </a:t>
            </a:r>
            <a:r>
              <a:rPr lang="fr-CH" dirty="0" err="1"/>
              <a:t>Precipitation</a:t>
            </a:r>
            <a:r>
              <a:rPr lang="fr-CH" dirty="0"/>
              <a:t> Index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B7D24-848F-489B-B59F-AF46F0449BF5}"/>
              </a:ext>
            </a:extLst>
          </p:cNvPr>
          <p:cNvSpPr/>
          <p:nvPr/>
        </p:nvSpPr>
        <p:spPr>
          <a:xfrm>
            <a:off x="1484783" y="3626340"/>
            <a:ext cx="6174432" cy="640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Antecendent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Precipitation Index (30 days) for the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Chamoson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 (data taken from five nearest stations to the river)</a:t>
            </a:r>
            <a:endParaRPr lang="fr-CH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B034A397-8DAF-4CC4-990E-2FD6DE78A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44058"/>
              </p:ext>
            </p:extLst>
          </p:nvPr>
        </p:nvGraphicFramePr>
        <p:xfrm>
          <a:off x="1691481" y="4653136"/>
          <a:ext cx="57610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3" imgW="5761150" imgH="882392" progId="Word.Document.12">
                  <p:embed/>
                </p:oleObj>
              </mc:Choice>
              <mc:Fallback>
                <p:oleObj name="Document" r:id="rId3" imgW="5761150" imgH="8823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1481" y="4653136"/>
                        <a:ext cx="5761037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92A442A-AEE4-4FBB-8970-CFED254B4C88}"/>
              </a:ext>
            </a:extLst>
          </p:cNvPr>
          <p:cNvSpPr/>
          <p:nvPr/>
        </p:nvSpPr>
        <p:spPr>
          <a:xfrm>
            <a:off x="1691481" y="5369007"/>
            <a:ext cx="5761036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VISE = 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Iserables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VSOR =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Sorniot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VTSN=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TsanFleuron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SIO = Sion, VSDER =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Deborance</a:t>
            </a:r>
            <a:endParaRPr lang="fr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FEB288C-B7FA-4040-B1CB-9B533571C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93725"/>
            <a:ext cx="9144000" cy="31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Chamoson</a:t>
            </a:r>
            <a:r>
              <a:rPr lang="fr-CH" dirty="0"/>
              <a:t> basin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ADFF1F-A844-42F1-AD36-EADC0284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16326" r="20886" b="11944"/>
          <a:stretch/>
        </p:blipFill>
        <p:spPr>
          <a:xfrm>
            <a:off x="755576" y="763596"/>
            <a:ext cx="7776864" cy="533080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85ADB-F094-49B7-8CEB-F3D096C6CA59}"/>
              </a:ext>
            </a:extLst>
          </p:cNvPr>
          <p:cNvSpPr/>
          <p:nvPr/>
        </p:nvSpPr>
        <p:spPr>
          <a:xfrm>
            <a:off x="755576" y="4725144"/>
            <a:ext cx="316835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Basin area: 21km</a:t>
            </a:r>
            <a:r>
              <a:rPr lang="fr-CH" baseline="30000" dirty="0">
                <a:solidFill>
                  <a:schemeClr val="bg1"/>
                </a:solidFill>
              </a:rPr>
              <a:t>2</a:t>
            </a:r>
          </a:p>
          <a:p>
            <a:r>
              <a:rPr lang="fr-CH" dirty="0">
                <a:solidFill>
                  <a:schemeClr val="bg1"/>
                </a:solidFill>
              </a:rPr>
              <a:t>Max. </a:t>
            </a:r>
            <a:r>
              <a:rPr lang="fr-CH" dirty="0" err="1">
                <a:solidFill>
                  <a:schemeClr val="bg1"/>
                </a:solidFill>
              </a:rPr>
              <a:t>elevation</a:t>
            </a:r>
            <a:r>
              <a:rPr lang="fr-CH" dirty="0">
                <a:solidFill>
                  <a:schemeClr val="bg1"/>
                </a:solidFill>
              </a:rPr>
              <a:t>: 3000m</a:t>
            </a:r>
          </a:p>
          <a:p>
            <a:r>
              <a:rPr lang="fr-CH" dirty="0" err="1">
                <a:solidFill>
                  <a:schemeClr val="bg1"/>
                </a:solidFill>
              </a:rPr>
              <a:t>Elevation</a:t>
            </a:r>
            <a:r>
              <a:rPr lang="fr-CH" dirty="0">
                <a:solidFill>
                  <a:schemeClr val="bg1"/>
                </a:solidFill>
              </a:rPr>
              <a:t> at fan apex: 600m</a:t>
            </a:r>
          </a:p>
          <a:p>
            <a:r>
              <a:rPr lang="fr-CH" dirty="0" err="1">
                <a:solidFill>
                  <a:schemeClr val="bg1"/>
                </a:solidFill>
              </a:rPr>
              <a:t>Losentsé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channel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lenght</a:t>
            </a:r>
            <a:r>
              <a:rPr lang="fr-CH" dirty="0">
                <a:solidFill>
                  <a:schemeClr val="bg1"/>
                </a:solidFill>
              </a:rPr>
              <a:t>: 9 km</a:t>
            </a:r>
          </a:p>
        </p:txBody>
      </p:sp>
    </p:spTree>
    <p:extLst>
      <p:ext uri="{BB962C8B-B14F-4D97-AF65-F5344CB8AC3E}">
        <p14:creationId xmlns:p14="http://schemas.microsoft.com/office/powerpoint/2010/main" val="302118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4AB2021-B8F2-49A1-AB18-96316D8C5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9928" r="63387" b="45545"/>
          <a:stretch/>
        </p:blipFill>
        <p:spPr>
          <a:xfrm>
            <a:off x="6311483" y="506688"/>
            <a:ext cx="2880320" cy="22322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Chamoson</a:t>
            </a:r>
            <a:r>
              <a:rPr lang="fr-CH" dirty="0"/>
              <a:t> basin </a:t>
            </a:r>
            <a:r>
              <a:rPr lang="fr-CH" dirty="0" err="1"/>
              <a:t>geology</a:t>
            </a:r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3DB896-A471-4642-B929-B9CA2A6E9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r="22468"/>
          <a:stretch/>
        </p:blipFill>
        <p:spPr>
          <a:xfrm>
            <a:off x="11626" y="908720"/>
            <a:ext cx="6309178" cy="52426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D8AD0A-CD6B-4BC1-BAA2-E4DCF36ED2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47970" r="90907" b="6404"/>
          <a:stretch/>
        </p:blipFill>
        <p:spPr>
          <a:xfrm>
            <a:off x="6660232" y="2672084"/>
            <a:ext cx="432048" cy="29523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06D531-600B-44C3-9096-4DE20C48745E}"/>
              </a:ext>
            </a:extLst>
          </p:cNvPr>
          <p:cNvSpPr txBox="1"/>
          <p:nvPr/>
        </p:nvSpPr>
        <p:spPr>
          <a:xfrm>
            <a:off x="6660232" y="2672084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dirty="0" err="1"/>
              <a:t>Bedrock</a:t>
            </a:r>
            <a:endParaRPr lang="fr-CH" sz="1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B9D279-CD7A-4527-AE44-8BFCDA383EE6}"/>
              </a:ext>
            </a:extLst>
          </p:cNvPr>
          <p:cNvSpPr txBox="1"/>
          <p:nvPr/>
        </p:nvSpPr>
        <p:spPr>
          <a:xfrm>
            <a:off x="6989333" y="2979861"/>
            <a:ext cx="274608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/>
              <a:t>Limestones</a:t>
            </a:r>
            <a:endParaRPr lang="fr-CH" sz="1200" dirty="0"/>
          </a:p>
          <a:p>
            <a:r>
              <a:rPr lang="fr-CH" sz="1200" dirty="0" err="1"/>
              <a:t>Limestones</a:t>
            </a:r>
            <a:endParaRPr lang="fr-CH" sz="1200" dirty="0"/>
          </a:p>
          <a:p>
            <a:r>
              <a:rPr lang="fr-CH" sz="1200" dirty="0"/>
              <a:t>Shales </a:t>
            </a:r>
          </a:p>
          <a:p>
            <a:r>
              <a:rPr lang="fr-CH" sz="1200" dirty="0"/>
              <a:t>Grey </a:t>
            </a:r>
            <a:r>
              <a:rPr lang="fr-CH" sz="1200" dirty="0" err="1"/>
              <a:t>limestones</a:t>
            </a:r>
            <a:endParaRPr lang="fr-CH" sz="1200" dirty="0"/>
          </a:p>
          <a:p>
            <a:r>
              <a:rPr lang="fr-CH" sz="1200" dirty="0"/>
              <a:t>Marl</a:t>
            </a:r>
          </a:p>
          <a:p>
            <a:r>
              <a:rPr lang="fr-CH" sz="1200" dirty="0" err="1"/>
              <a:t>Dark</a:t>
            </a:r>
            <a:r>
              <a:rPr lang="fr-CH" sz="1200" dirty="0"/>
              <a:t> shales</a:t>
            </a:r>
          </a:p>
          <a:p>
            <a:r>
              <a:rPr lang="fr-CH" sz="1200" dirty="0" err="1"/>
              <a:t>Limestones</a:t>
            </a:r>
            <a:r>
              <a:rPr lang="fr-CH" sz="1200" dirty="0"/>
              <a:t> and shales</a:t>
            </a:r>
          </a:p>
          <a:p>
            <a:r>
              <a:rPr lang="fr-CH" sz="1200" dirty="0" err="1"/>
              <a:t>Limestones</a:t>
            </a:r>
            <a:endParaRPr lang="fr-CH" sz="1200" dirty="0"/>
          </a:p>
          <a:p>
            <a:r>
              <a:rPr lang="fr-CH" sz="1200" dirty="0" err="1"/>
              <a:t>Limestones</a:t>
            </a:r>
            <a:r>
              <a:rPr lang="fr-CH" sz="1200" dirty="0"/>
              <a:t> </a:t>
            </a:r>
          </a:p>
          <a:p>
            <a:r>
              <a:rPr lang="fr-CH" sz="1200" dirty="0"/>
              <a:t>Shales and </a:t>
            </a:r>
            <a:r>
              <a:rPr lang="fr-CH" sz="1200" dirty="0" err="1"/>
              <a:t>limestones</a:t>
            </a:r>
            <a:endParaRPr lang="fr-CH" sz="1200" dirty="0"/>
          </a:p>
          <a:p>
            <a:endParaRPr lang="fr-CH" sz="1100" dirty="0"/>
          </a:p>
          <a:p>
            <a:endParaRPr lang="fr-CH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F0105-5F27-41FF-A8CF-47DEC0B23F47}"/>
              </a:ext>
            </a:extLst>
          </p:cNvPr>
          <p:cNvSpPr/>
          <p:nvPr/>
        </p:nvSpPr>
        <p:spPr>
          <a:xfrm>
            <a:off x="6989333" y="4739704"/>
            <a:ext cx="1565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 err="1"/>
              <a:t>Clayely</a:t>
            </a:r>
            <a:r>
              <a:rPr lang="fr-CH" sz="1200" dirty="0"/>
              <a:t> shales</a:t>
            </a:r>
          </a:p>
          <a:p>
            <a:r>
              <a:rPr lang="fr-CH" sz="1200" dirty="0" err="1"/>
              <a:t>Dark</a:t>
            </a:r>
            <a:r>
              <a:rPr lang="fr-CH" sz="1200" dirty="0"/>
              <a:t> shales </a:t>
            </a:r>
          </a:p>
          <a:p>
            <a:r>
              <a:rPr lang="fr-CH" sz="1200" dirty="0"/>
              <a:t>Shales and </a:t>
            </a:r>
            <a:r>
              <a:rPr lang="fr-CH" sz="1200" dirty="0" err="1"/>
              <a:t>limestones</a:t>
            </a:r>
            <a:endParaRPr lang="fr-CH" sz="1200" dirty="0"/>
          </a:p>
          <a:p>
            <a:r>
              <a:rPr lang="fr-CH" sz="1200" dirty="0" err="1"/>
              <a:t>Limestones</a:t>
            </a:r>
            <a:r>
              <a:rPr lang="fr-CH" sz="1200" dirty="0"/>
              <a:t> and </a:t>
            </a:r>
            <a:r>
              <a:rPr lang="fr-CH" sz="1200" dirty="0" err="1"/>
              <a:t>marl</a:t>
            </a:r>
            <a:endParaRPr lang="fr-CH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AC73C2-A0EF-430F-A2F4-5B6CDF1164E1}"/>
              </a:ext>
            </a:extLst>
          </p:cNvPr>
          <p:cNvSpPr txBox="1"/>
          <p:nvPr/>
        </p:nvSpPr>
        <p:spPr>
          <a:xfrm>
            <a:off x="7097887" y="993647"/>
            <a:ext cx="191792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Alluvial </a:t>
            </a:r>
            <a:r>
              <a:rPr lang="fr-CH" sz="1400" dirty="0" err="1"/>
              <a:t>deposits</a:t>
            </a:r>
            <a:endParaRPr lang="fr-CH" sz="1400" dirty="0"/>
          </a:p>
          <a:p>
            <a:r>
              <a:rPr lang="fr-CH" sz="1400" dirty="0"/>
              <a:t>Colluvial </a:t>
            </a:r>
            <a:r>
              <a:rPr lang="fr-CH" sz="1400" dirty="0" err="1"/>
              <a:t>deposits</a:t>
            </a:r>
            <a:endParaRPr lang="fr-CH" sz="1400" dirty="0"/>
          </a:p>
          <a:p>
            <a:r>
              <a:rPr lang="fr-CH" sz="1400" dirty="0" err="1"/>
              <a:t>Landslides</a:t>
            </a:r>
            <a:endParaRPr lang="fr-CH" sz="1400" dirty="0"/>
          </a:p>
          <a:p>
            <a:r>
              <a:rPr lang="fr-CH" sz="1400" dirty="0" err="1"/>
              <a:t>Debris</a:t>
            </a:r>
            <a:r>
              <a:rPr lang="fr-CH" sz="1400" dirty="0"/>
              <a:t> cônes</a:t>
            </a:r>
          </a:p>
          <a:p>
            <a:r>
              <a:rPr lang="fr-CH" sz="1400" dirty="0" err="1"/>
              <a:t>Rockfall</a:t>
            </a:r>
            <a:r>
              <a:rPr lang="fr-CH" sz="1400" dirty="0"/>
              <a:t> </a:t>
            </a:r>
            <a:r>
              <a:rPr lang="fr-CH" sz="1400" dirty="0" err="1"/>
              <a:t>deposits</a:t>
            </a:r>
            <a:endParaRPr lang="fr-CH" sz="1400" dirty="0"/>
          </a:p>
          <a:p>
            <a:r>
              <a:rPr lang="fr-CH" sz="1400" dirty="0"/>
              <a:t>Glacial </a:t>
            </a:r>
            <a:r>
              <a:rPr lang="fr-CH" sz="1400" dirty="0" err="1"/>
              <a:t>deposits</a:t>
            </a:r>
            <a:endParaRPr lang="fr-CH" sz="1400" dirty="0"/>
          </a:p>
          <a:p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5143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635BF3D5-FFE9-4678-807A-7225B5BC5C78}"/>
              </a:ext>
            </a:extLst>
          </p:cNvPr>
          <p:cNvGrpSpPr/>
          <p:nvPr/>
        </p:nvGrpSpPr>
        <p:grpSpPr>
          <a:xfrm>
            <a:off x="4513344" y="3443238"/>
            <a:ext cx="4067273" cy="2711515"/>
            <a:chOff x="4686624" y="3717032"/>
            <a:chExt cx="4442425" cy="3140968"/>
          </a:xfrm>
        </p:grpSpPr>
        <p:pic>
          <p:nvPicPr>
            <p:cNvPr id="8" name="Image 7" descr="Une image contenant animal&#10;&#10;Description générée automatiquement">
              <a:extLst>
                <a:ext uri="{FF2B5EF4-FFF2-40B4-BE49-F238E27FC236}">
                  <a16:creationId xmlns:a16="http://schemas.microsoft.com/office/drawing/2014/main" id="{A92F176C-EF07-4E28-B8FB-528FB7A2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624" y="3717032"/>
              <a:ext cx="4442425" cy="314096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3AB59B-376E-4410-8A7E-7B46D0E7A9B3}"/>
                </a:ext>
              </a:extLst>
            </p:cNvPr>
            <p:cNvSpPr/>
            <p:nvPr/>
          </p:nvSpPr>
          <p:spPr>
            <a:xfrm>
              <a:off x="8311255" y="3872421"/>
              <a:ext cx="765173" cy="42782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4F59F0C-5D68-4ADE-8DAA-4A15F876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/>
              <a:t>Upper</a:t>
            </a:r>
            <a:r>
              <a:rPr lang="fr-CH" dirty="0"/>
              <a:t> </a:t>
            </a:r>
            <a:r>
              <a:rPr lang="fr-CH" dirty="0" err="1"/>
              <a:t>catchment</a:t>
            </a:r>
            <a:r>
              <a:rPr lang="fr-CH" dirty="0"/>
              <a:t> (post </a:t>
            </a:r>
            <a:r>
              <a:rPr lang="fr-CH" dirty="0" err="1"/>
              <a:t>event</a:t>
            </a:r>
            <a:r>
              <a:rPr lang="fr-CH" dirty="0"/>
              <a:t> and </a:t>
            </a:r>
            <a:r>
              <a:rPr lang="fr-CH" dirty="0" err="1"/>
              <a:t>pre</a:t>
            </a:r>
            <a:r>
              <a:rPr lang="fr-CH" dirty="0"/>
              <a:t> </a:t>
            </a:r>
            <a:r>
              <a:rPr lang="fr-CH" dirty="0" err="1"/>
              <a:t>event</a:t>
            </a:r>
            <a:r>
              <a:rPr lang="fr-CH" dirty="0"/>
              <a:t> images)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05811E9-7DEE-4CE6-9473-5E7C3ECDB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3" y="612828"/>
            <a:ext cx="4008374" cy="2834077"/>
          </a:xfrm>
          <a:prstGeom prst="rect">
            <a:avLst/>
          </a:prstGeom>
        </p:spPr>
      </p:pic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06B71C43-2D21-4EBB-BA48-188342585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56" y="531299"/>
            <a:ext cx="4080625" cy="2834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8EF932-8475-4232-BB01-0A8729A8F2C1}"/>
              </a:ext>
            </a:extLst>
          </p:cNvPr>
          <p:cNvSpPr/>
          <p:nvPr/>
        </p:nvSpPr>
        <p:spPr>
          <a:xfrm>
            <a:off x="7879038" y="625626"/>
            <a:ext cx="70157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A4F809-27B9-4284-9492-343B28451B27}"/>
              </a:ext>
            </a:extLst>
          </p:cNvPr>
          <p:cNvSpPr/>
          <p:nvPr/>
        </p:nvSpPr>
        <p:spPr>
          <a:xfrm>
            <a:off x="5580112" y="2636912"/>
            <a:ext cx="720080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06BD6E7-A4B4-4C90-952F-B1B8336AC050}"/>
              </a:ext>
            </a:extLst>
          </p:cNvPr>
          <p:cNvSpPr/>
          <p:nvPr/>
        </p:nvSpPr>
        <p:spPr>
          <a:xfrm>
            <a:off x="5796136" y="5402969"/>
            <a:ext cx="720080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4" name="Image 13" descr="Une image contenant roche, montagne, extérieur, herbe&#10;&#10;Description générée automatiquement">
            <a:extLst>
              <a:ext uri="{FF2B5EF4-FFF2-40B4-BE49-F238E27FC236}">
                <a16:creationId xmlns:a16="http://schemas.microsoft.com/office/drawing/2014/main" id="{F2AA1154-087C-4B81-A8FB-2FA99C0C1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8" y="3556548"/>
            <a:ext cx="3727339" cy="2484893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8ED8F500-D246-41E8-AA06-D1819D7FC3E9}"/>
              </a:ext>
            </a:extLst>
          </p:cNvPr>
          <p:cNvGrpSpPr/>
          <p:nvPr/>
        </p:nvGrpSpPr>
        <p:grpSpPr>
          <a:xfrm>
            <a:off x="1619672" y="4149080"/>
            <a:ext cx="5184576" cy="594285"/>
            <a:chOff x="1619672" y="4149080"/>
            <a:chExt cx="5184576" cy="594285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2D8E79D6-A148-48D3-B4AD-EDA37F9C76EF}"/>
                </a:ext>
              </a:extLst>
            </p:cNvPr>
            <p:cNvCxnSpPr/>
            <p:nvPr/>
          </p:nvCxnSpPr>
          <p:spPr>
            <a:xfrm flipH="1">
              <a:off x="5508104" y="4149080"/>
              <a:ext cx="72008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73224E7-274A-4FC4-BB49-8EB77C1CDA41}"/>
                </a:ext>
              </a:extLst>
            </p:cNvPr>
            <p:cNvCxnSpPr/>
            <p:nvPr/>
          </p:nvCxnSpPr>
          <p:spPr>
            <a:xfrm flipH="1">
              <a:off x="6575068" y="4293096"/>
              <a:ext cx="22918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8ED0AF1-040A-42B9-ADA7-DE3D98BDFCC1}"/>
                </a:ext>
              </a:extLst>
            </p:cNvPr>
            <p:cNvCxnSpPr/>
            <p:nvPr/>
          </p:nvCxnSpPr>
          <p:spPr>
            <a:xfrm flipH="1">
              <a:off x="1619672" y="4383325"/>
              <a:ext cx="72008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482974EA-4688-427E-BD20-B4ADE3C8AE40}"/>
                </a:ext>
              </a:extLst>
            </p:cNvPr>
            <p:cNvCxnSpPr/>
            <p:nvPr/>
          </p:nvCxnSpPr>
          <p:spPr>
            <a:xfrm flipH="1">
              <a:off x="3470472" y="4405001"/>
              <a:ext cx="22918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EEBCAA4A-7D74-4AD6-B89C-F39700EE4214}"/>
              </a:ext>
            </a:extLst>
          </p:cNvPr>
          <p:cNvSpPr txBox="1"/>
          <p:nvPr/>
        </p:nvSpPr>
        <p:spPr>
          <a:xfrm>
            <a:off x="3226390" y="3715923"/>
            <a:ext cx="443230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Steep</a:t>
            </a:r>
            <a:r>
              <a:rPr lang="fr-CH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tributary</a:t>
            </a:r>
            <a:r>
              <a:rPr lang="fr-CH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channels on </a:t>
            </a:r>
            <a:r>
              <a:rPr lang="fr-CH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debris</a:t>
            </a:r>
            <a:r>
              <a:rPr lang="fr-CH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cones</a:t>
            </a:r>
            <a:endParaRPr lang="fr-CH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0.8|1|2|2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754</Words>
  <Application>Microsoft Office PowerPoint</Application>
  <PresentationFormat>Affichage à l'écran (4:3)</PresentationFormat>
  <Paragraphs>135</Paragraphs>
  <Slides>17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Thème Office</vt:lpstr>
      <vt:lpstr>Document</vt:lpstr>
      <vt:lpstr>Assessment of the 2019 Chamoson debris-flow event (Swiss Alps)</vt:lpstr>
      <vt:lpstr>Study area location</vt:lpstr>
      <vt:lpstr>The 11 August 2019 debris flow</vt:lpstr>
      <vt:lpstr>Rainfall 11 August 2019</vt:lpstr>
      <vt:lpstr>Rainfall 11 August 2019</vt:lpstr>
      <vt:lpstr>Antecedent Precipitation Index</vt:lpstr>
      <vt:lpstr>Chamoson basin</vt:lpstr>
      <vt:lpstr>Chamoson basin geology</vt:lpstr>
      <vt:lpstr>Upper catchment (post event and pre event images)</vt:lpstr>
      <vt:lpstr>Inundated area (post event and pre event images)</vt:lpstr>
      <vt:lpstr>Inundated area (post event and pre event images)</vt:lpstr>
      <vt:lpstr>Vérines bridge destroyed along the Losentsé river</vt:lpstr>
      <vt:lpstr>Inundated area (post-event and pre-event images)</vt:lpstr>
      <vt:lpstr>Inundated channel cross section of the Losentsé river</vt:lpstr>
      <vt:lpstr>Points where the debris flow overflowed  the river</vt:lpstr>
      <vt:lpstr>Points where the debris flow overflowed  the channel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Lave torrentielle 11 août 2019 à Chamoson</dc:title>
  <dc:creator>Valérie Baumann</dc:creator>
  <cp:lastModifiedBy>Valérie Baumann</cp:lastModifiedBy>
  <cp:revision>121</cp:revision>
  <dcterms:created xsi:type="dcterms:W3CDTF">2020-04-21T07:13:35Z</dcterms:created>
  <dcterms:modified xsi:type="dcterms:W3CDTF">2020-04-28T09:36:54Z</dcterms:modified>
</cp:coreProperties>
</file>