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3" r:id="rId1"/>
  </p:sldMasterIdLst>
  <p:sldIdLst>
    <p:sldId id="256" r:id="rId2"/>
    <p:sldId id="264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3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6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1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6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26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2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3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8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2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7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2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9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36636D-D922-432D-A958-524484B5923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361-648X/ab60e4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ugeodynamic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354A4F67-C5CC-4AA5-9F3B-17E7C8D9D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723"/>
            <a:ext cx="12192000" cy="69167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9620BA-60A8-48B3-A5E9-7E1B76FD94F6}"/>
              </a:ext>
            </a:extLst>
          </p:cNvPr>
          <p:cNvSpPr txBox="1"/>
          <p:nvPr/>
        </p:nvSpPr>
        <p:spPr>
          <a:xfrm>
            <a:off x="3733815" y="470622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Based on: 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 Phys.: </a:t>
            </a:r>
            <a:r>
              <a:rPr lang="fr-FR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Condens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fr-FR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Matter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32 145401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D48D9F-7B82-4CBD-BCC8-98FB09DBF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390" y="5964573"/>
            <a:ext cx="1853967" cy="893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1FBC35-1613-4354-BFCF-1607484E6208}"/>
              </a:ext>
            </a:extLst>
          </p:cNvPr>
          <p:cNvSpPr txBox="1"/>
          <p:nvPr/>
        </p:nvSpPr>
        <p:spPr>
          <a:xfrm>
            <a:off x="4639111" y="5167618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sudipkm1990@gmail.com</a:t>
            </a:r>
            <a:endParaRPr lang="en-IN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1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E32D61-A3A3-45D0-A6E3-2CB903E42B24}"/>
              </a:ext>
            </a:extLst>
          </p:cNvPr>
          <p:cNvSpPr txBox="1"/>
          <p:nvPr/>
        </p:nvSpPr>
        <p:spPr>
          <a:xfrm>
            <a:off x="4966281" y="2053140"/>
            <a:ext cx="327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B4BD8-F0F1-4C1E-9D68-27876E7EE8A0}"/>
              </a:ext>
            </a:extLst>
          </p:cNvPr>
          <p:cNvSpPr txBox="1"/>
          <p:nvPr/>
        </p:nvSpPr>
        <p:spPr>
          <a:xfrm>
            <a:off x="4297316" y="3101830"/>
            <a:ext cx="460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HOME ! STAY SAFE!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37E6F-1BF0-4835-819B-9FE29458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2471"/>
            <a:ext cx="981541" cy="475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04BEC-1019-4523-8B03-D4AF0E7B6126}"/>
              </a:ext>
            </a:extLst>
          </p:cNvPr>
          <p:cNvSpPr txBox="1"/>
          <p:nvPr/>
        </p:nvSpPr>
        <p:spPr>
          <a:xfrm>
            <a:off x="3747293" y="4027409"/>
            <a:ext cx="5708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any further queries feel free to reach me @: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sudipkm1990@gmail.com</a:t>
            </a:r>
            <a:endParaRPr lang="en-I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27047-B76A-436F-B4DD-18A5917E7E58}"/>
              </a:ext>
            </a:extLst>
          </p:cNvPr>
          <p:cNvSpPr txBox="1"/>
          <p:nvPr/>
        </p:nvSpPr>
        <p:spPr>
          <a:xfrm>
            <a:off x="3848923" y="5076099"/>
            <a:ext cx="550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visit our lab page @: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http://jugeodynamics.org/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9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5D732E-3CB4-45C6-BD55-5BEC9959830A}"/>
              </a:ext>
            </a:extLst>
          </p:cNvPr>
          <p:cNvSpPr/>
          <p:nvPr/>
        </p:nvSpPr>
        <p:spPr>
          <a:xfrm>
            <a:off x="2090260" y="419983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Motivation: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2F989-2922-4F92-BDFA-B4FE2A62B57C}"/>
              </a:ext>
            </a:extLst>
          </p:cNvPr>
          <p:cNvSpPr txBox="1"/>
          <p:nvPr/>
        </p:nvSpPr>
        <p:spPr>
          <a:xfrm>
            <a:off x="2541864" y="1140903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Geological:</a:t>
            </a:r>
            <a:endParaRPr lang="en-IN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89A93-E603-48AE-A18D-05A35311AE37}"/>
              </a:ext>
            </a:extLst>
          </p:cNvPr>
          <p:cNvSpPr txBox="1"/>
          <p:nvPr/>
        </p:nvSpPr>
        <p:spPr>
          <a:xfrm>
            <a:off x="2506215" y="3370511"/>
            <a:ext cx="218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Scientific:</a:t>
            </a:r>
            <a:endParaRPr lang="en-IN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C38875-70BC-4C95-AB7B-1E42FD5F0BF7}"/>
              </a:ext>
            </a:extLst>
          </p:cNvPr>
          <p:cNvSpPr txBox="1"/>
          <p:nvPr/>
        </p:nvSpPr>
        <p:spPr>
          <a:xfrm>
            <a:off x="2506215" y="4018327"/>
            <a:ext cx="8995091" cy="873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Front-end application as economically viable ores of U and Th e.g.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coffinite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thorite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Back-end utility as matrix material for nuclear waste immobilization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C5BBE-39DE-4F29-9C21-766504A2D5A5}"/>
              </a:ext>
            </a:extLst>
          </p:cNvPr>
          <p:cNvSpPr txBox="1"/>
          <p:nvPr/>
        </p:nvSpPr>
        <p:spPr>
          <a:xfrm>
            <a:off x="2541864" y="1747283"/>
            <a:ext cx="8959442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 mineral phases in geonomy for housing significant amount of radionuclides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experimental or computational studies providing insight into the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zircon- to </a:t>
            </a:r>
            <a:r>
              <a:rPr lang="en-I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reidite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-type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phase transition of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solutions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6ADC8-E686-4408-A9E2-D13369D889E3}"/>
              </a:ext>
            </a:extLst>
          </p:cNvPr>
          <p:cNvSpPr txBox="1"/>
          <p:nvPr/>
        </p:nvSpPr>
        <p:spPr>
          <a:xfrm>
            <a:off x="2960049" y="5363154"/>
            <a:ext cx="7951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a method for calculating the distortions of highly irregular </a:t>
            </a:r>
          </a:p>
          <a:p>
            <a:pPr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U/ThO</a:t>
            </a:r>
            <a:r>
              <a:rPr lang="en-US" sz="2000" b="1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polyhedra</a:t>
            </a:r>
            <a:endParaRPr lang="en-IN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3B00E8-B66C-4AAF-8D96-9EA636425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4023"/>
            <a:ext cx="980200" cy="4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0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5D732E-3CB4-45C6-BD55-5BEC9959830A}"/>
              </a:ext>
            </a:extLst>
          </p:cNvPr>
          <p:cNvSpPr/>
          <p:nvPr/>
        </p:nvSpPr>
        <p:spPr>
          <a:xfrm>
            <a:off x="1848172" y="851703"/>
            <a:ext cx="3540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questions to address: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E5E51-C11A-4A77-BC5B-1469BEF9C84B}"/>
              </a:ext>
            </a:extLst>
          </p:cNvPr>
          <p:cNvSpPr/>
          <p:nvPr/>
        </p:nvSpPr>
        <p:spPr>
          <a:xfrm>
            <a:off x="1508456" y="4503040"/>
            <a:ext cx="10117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Ab-initio simulations in the framework of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Functional Theory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implemented in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ESPRESSO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suite.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3F1EB2-006B-4842-8DCA-236F523F3B1A}"/>
              </a:ext>
            </a:extLst>
          </p:cNvPr>
          <p:cNvSpPr txBox="1"/>
          <p:nvPr/>
        </p:nvSpPr>
        <p:spPr>
          <a:xfrm>
            <a:off x="2043730" y="1585519"/>
            <a:ext cx="9046516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</a:t>
            </a:r>
            <a:r>
              <a:rPr lang="en-GB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hydrostatic pressure of transition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normalized U and/or Th content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</a:t>
            </a:r>
            <a:r>
              <a:rPr lang="en-GB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properties of both phases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normalized U and/or Th content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the local polyhedral structures and their distortions control the phase transition </a:t>
            </a:r>
          </a:p>
          <a:p>
            <a:pPr algn="just">
              <a:lnSpc>
                <a:spcPct val="150000"/>
              </a:lnSpc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i.e. to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 correlation between phase transition pressure and distortions of </a:t>
            </a:r>
          </a:p>
          <a:p>
            <a:pPr algn="just"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U/ThO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polyhedra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383F3-9C7B-4D6F-A3B5-B59A6FEDC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" y="6382471"/>
            <a:ext cx="98154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9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F8C1EE2-734F-4D84-A2F4-5F6FA9BAA3B9}"/>
              </a:ext>
            </a:extLst>
          </p:cNvPr>
          <p:cNvSpPr/>
          <p:nvPr/>
        </p:nvSpPr>
        <p:spPr>
          <a:xfrm>
            <a:off x="9672422" y="1378166"/>
            <a:ext cx="2204450" cy="972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4F0A8-F1B8-417C-A0E8-D379BD64C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803" y="1552725"/>
            <a:ext cx="6302393" cy="389173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C9483BC-1046-47D1-A02C-8344743C182D}"/>
              </a:ext>
            </a:extLst>
          </p:cNvPr>
          <p:cNvSpPr/>
          <p:nvPr/>
        </p:nvSpPr>
        <p:spPr>
          <a:xfrm>
            <a:off x="4093828" y="3976382"/>
            <a:ext cx="922789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15CAA3B-625B-4F23-B470-0940DB904D15}"/>
              </a:ext>
            </a:extLst>
          </p:cNvPr>
          <p:cNvSpPr/>
          <p:nvPr/>
        </p:nvSpPr>
        <p:spPr>
          <a:xfrm>
            <a:off x="4420998" y="4908321"/>
            <a:ext cx="268448" cy="833182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01AD23-D26D-4D0C-B2D3-3DDAE69A0328}"/>
              </a:ext>
            </a:extLst>
          </p:cNvPr>
          <p:cNvSpPr/>
          <p:nvPr/>
        </p:nvSpPr>
        <p:spPr>
          <a:xfrm>
            <a:off x="7375321" y="3663892"/>
            <a:ext cx="1022059" cy="1010174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2B2DE13-9025-4CE8-B5E7-DDBFCD4473C5}"/>
              </a:ext>
            </a:extLst>
          </p:cNvPr>
          <p:cNvSpPr/>
          <p:nvPr/>
        </p:nvSpPr>
        <p:spPr>
          <a:xfrm>
            <a:off x="7836715" y="4691604"/>
            <a:ext cx="268448" cy="1058287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5CD7D-3CAF-4C90-ABAF-4495F00224BE}"/>
              </a:ext>
            </a:extLst>
          </p:cNvPr>
          <p:cNvSpPr txBox="1"/>
          <p:nvPr/>
        </p:nvSpPr>
        <p:spPr>
          <a:xfrm>
            <a:off x="3003526" y="5788403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sharing and corner sharing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2A2B8-7B8B-40CC-A0F6-7C9B1CBF3062}"/>
              </a:ext>
            </a:extLst>
          </p:cNvPr>
          <p:cNvSpPr/>
          <p:nvPr/>
        </p:nvSpPr>
        <p:spPr>
          <a:xfrm>
            <a:off x="6955276" y="58303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corner sharing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F93AA-17D9-4638-B39D-081D4F3BB2AD}"/>
              </a:ext>
            </a:extLst>
          </p:cNvPr>
          <p:cNvSpPr txBox="1"/>
          <p:nvPr/>
        </p:nvSpPr>
        <p:spPr>
          <a:xfrm>
            <a:off x="3816991" y="1045844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Zircon-type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954EBE-7EB5-4117-84F6-1887BCE41650}"/>
              </a:ext>
            </a:extLst>
          </p:cNvPr>
          <p:cNvSpPr/>
          <p:nvPr/>
        </p:nvSpPr>
        <p:spPr>
          <a:xfrm>
            <a:off x="7162972" y="1050779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Reidite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-type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A18293-9040-44FA-93F4-1278E62A3279}"/>
              </a:ext>
            </a:extLst>
          </p:cNvPr>
          <p:cNvSpPr/>
          <p:nvPr/>
        </p:nvSpPr>
        <p:spPr>
          <a:xfrm>
            <a:off x="5880683" y="1635853"/>
            <a:ext cx="453005" cy="48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430B12-9A93-47BD-9C4A-C3187F3BA62E}"/>
              </a:ext>
            </a:extLst>
          </p:cNvPr>
          <p:cNvSpPr/>
          <p:nvPr/>
        </p:nvSpPr>
        <p:spPr>
          <a:xfrm>
            <a:off x="2893072" y="1619075"/>
            <a:ext cx="453005" cy="486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9BEDBAA-810F-421A-B7BB-55868CC17BE4}"/>
              </a:ext>
            </a:extLst>
          </p:cNvPr>
          <p:cNvCxnSpPr>
            <a:cxnSpLocks/>
          </p:cNvCxnSpPr>
          <p:nvPr/>
        </p:nvCxnSpPr>
        <p:spPr>
          <a:xfrm flipV="1">
            <a:off x="4946113" y="1478503"/>
            <a:ext cx="4600559" cy="504000"/>
          </a:xfrm>
          <a:prstGeom prst="bentConnector3">
            <a:avLst>
              <a:gd name="adj1" fmla="val 36324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8325AFB-1CE7-4F5C-8A65-297D278C466E}"/>
              </a:ext>
            </a:extLst>
          </p:cNvPr>
          <p:cNvCxnSpPr/>
          <p:nvPr/>
        </p:nvCxnSpPr>
        <p:spPr>
          <a:xfrm>
            <a:off x="8397380" y="2248250"/>
            <a:ext cx="11492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1ED7D01-9090-421A-A195-ECD7F252F671}"/>
              </a:ext>
            </a:extLst>
          </p:cNvPr>
          <p:cNvSpPr txBox="1"/>
          <p:nvPr/>
        </p:nvSpPr>
        <p:spPr>
          <a:xfrm>
            <a:off x="9672422" y="1554394"/>
            <a:ext cx="220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U/ThO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polyhedra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snub-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disphenoids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66B03-BA04-4AA3-9CF0-9BFC2EED78EF}"/>
              </a:ext>
            </a:extLst>
          </p:cNvPr>
          <p:cNvSpPr txBox="1"/>
          <p:nvPr/>
        </p:nvSpPr>
        <p:spPr>
          <a:xfrm>
            <a:off x="2231472" y="385894"/>
            <a:ext cx="3054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dissimilarities :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F52437-FED0-45A4-90FA-4CB01098C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8763"/>
            <a:ext cx="98154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83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4" grpId="0" animBg="1"/>
      <p:bldP spid="5" grpId="0" animBg="1"/>
      <p:bldP spid="7" grpId="0" animBg="1"/>
      <p:bldP spid="8" grpId="0"/>
      <p:bldP spid="9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4367603-1A86-4880-9EB7-5B92B7876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75" y="1313929"/>
            <a:ext cx="4878799" cy="36409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88C55B-4CF2-4928-A43D-CCB13EB18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82" y="1075155"/>
            <a:ext cx="5371575" cy="3966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EC948-BBD5-4E4F-8955-D2EB6D28297F}"/>
              </a:ext>
            </a:extLst>
          </p:cNvPr>
          <p:cNvSpPr txBox="1"/>
          <p:nvPr/>
        </p:nvSpPr>
        <p:spPr>
          <a:xfrm>
            <a:off x="2239860" y="402672"/>
            <a:ext cx="911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transition pressures and compressibility of both zircon- and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reidite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-type phases</a:t>
            </a:r>
          </a:p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normalized Th content: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CCBF11-77C1-48EE-9D88-0FB49DB0CDEF}"/>
              </a:ext>
            </a:extLst>
          </p:cNvPr>
          <p:cNvSpPr/>
          <p:nvPr/>
        </p:nvSpPr>
        <p:spPr>
          <a:xfrm>
            <a:off x="3942826" y="3808602"/>
            <a:ext cx="578840" cy="50333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27F9F3-76D8-4E05-9AB1-8D3103722157}"/>
              </a:ext>
            </a:extLst>
          </p:cNvPr>
          <p:cNvSpPr/>
          <p:nvPr/>
        </p:nvSpPr>
        <p:spPr>
          <a:xfrm>
            <a:off x="9128626" y="1578526"/>
            <a:ext cx="578840" cy="50333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13949-9640-42A8-AE43-141C4C6DE65A}"/>
              </a:ext>
            </a:extLst>
          </p:cNvPr>
          <p:cNvSpPr txBox="1"/>
          <p:nvPr/>
        </p:nvSpPr>
        <p:spPr>
          <a:xfrm>
            <a:off x="2408278" y="5397147"/>
            <a:ext cx="858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the concurrence of the minimum transition pressure and minimum compressibility in zircon-type phases at </a:t>
            </a:r>
            <a:r>
              <a:rPr lang="en-GB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Th/(</a:t>
            </a:r>
            <a:r>
              <a:rPr lang="en-GB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U+Th</a:t>
            </a:r>
            <a:r>
              <a:rPr lang="en-GB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0.50</a:t>
            </a:r>
            <a:endParaRPr lang="en-I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A2A179-532E-4E66-8AB6-2B5307E2C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2471"/>
            <a:ext cx="98154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3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02898F-9FCD-4573-9B63-0AF3A040A046}"/>
              </a:ext>
            </a:extLst>
          </p:cNvPr>
          <p:cNvSpPr/>
          <p:nvPr/>
        </p:nvSpPr>
        <p:spPr>
          <a:xfrm>
            <a:off x="8568240" y="5956949"/>
            <a:ext cx="1996691" cy="54720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5B40F1-270D-442B-ACBA-83F25F50EC88}"/>
              </a:ext>
            </a:extLst>
          </p:cNvPr>
          <p:cNvSpPr/>
          <p:nvPr/>
        </p:nvSpPr>
        <p:spPr>
          <a:xfrm>
            <a:off x="7910818" y="2223083"/>
            <a:ext cx="1996691" cy="84902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12819A-2607-45F6-92A9-95976EC97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42" y="1305201"/>
            <a:ext cx="3720104" cy="30781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AE1020-3797-4C3B-8995-6DEEE267DBD7}"/>
              </a:ext>
            </a:extLst>
          </p:cNvPr>
          <p:cNvSpPr/>
          <p:nvPr/>
        </p:nvSpPr>
        <p:spPr>
          <a:xfrm>
            <a:off x="2499473" y="4680265"/>
            <a:ext cx="3303331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dirty="0"/>
              <a:t> </a:t>
            </a:r>
            <a:r>
              <a:rPr lang="en-I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≈ 0.64458, q ≈ 0.57837, </a:t>
            </a:r>
          </a:p>
          <a:p>
            <a:pPr algn="ctr">
              <a:lnSpc>
                <a:spcPct val="150000"/>
              </a:lnSpc>
            </a:pPr>
            <a:r>
              <a:rPr lang="en-I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≈ 0.98949  &amp;  s ≈ 1.56786.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503FC8-4715-4A94-AEFD-AD9FBA7FDE79}"/>
                  </a:ext>
                </a:extLst>
              </p:cNvPr>
              <p:cNvSpPr/>
              <p:nvPr/>
            </p:nvSpPr>
            <p:spPr>
              <a:xfrm>
                <a:off x="8013177" y="2326214"/>
                <a:ext cx="1649834" cy="635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114300" algn="ctr">
                  <a:spcAft>
                    <a:spcPts val="800"/>
                  </a:spcAft>
                </a:pPr>
                <a:r>
                  <a:rPr lang="en-US" sz="1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𝜹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𝑼</m:t>
                        </m:r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𝑼</m:t>
                                </m:r>
                              </m:sub>
                            </m:sSub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 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&amp;</m:t>
                    </m:r>
                  </m:oMath>
                </a14:m>
                <a:endParaRPr lang="en-IN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𝑻𝒉</m:t>
                        </m:r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𝑻𝒉</m:t>
                                </m:r>
                              </m:sub>
                            </m:sSub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503FC8-4715-4A94-AEFD-AD9FBA7FD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77" y="2326214"/>
                <a:ext cx="1649834" cy="635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2B26EF8-A325-44C6-B5C1-50218C64E6EC}"/>
              </a:ext>
            </a:extLst>
          </p:cNvPr>
          <p:cNvSpPr/>
          <p:nvPr/>
        </p:nvSpPr>
        <p:spPr>
          <a:xfrm>
            <a:off x="3123260" y="5649712"/>
            <a:ext cx="1986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400" b="1" dirty="0">
                <a:latin typeface="Times New Roman" panose="02020603050405020304" pitchFamily="18" charset="0"/>
                <a:ea typeface="Gungsuh" panose="02030600000101010101" pitchFamily="18" charset="-127"/>
              </a:rPr>
              <a:t> = XA / XB ≈ </a:t>
            </a:r>
            <a:r>
              <a:rPr lang="en-US" sz="1400" b="1" i="1" dirty="0">
                <a:latin typeface="Times New Roman" panose="02020603050405020304" pitchFamily="18" charset="0"/>
                <a:ea typeface="Gungsuh" panose="02030600000101010101" pitchFamily="18" charset="-127"/>
              </a:rPr>
              <a:t>1.374302</a:t>
            </a:r>
            <a:endParaRPr lang="en-IN" sz="1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AD6355-D325-488D-A9F2-1D952514BA94}"/>
                  </a:ext>
                </a:extLst>
              </p:cNvPr>
              <p:cNvSpPr/>
              <p:nvPr/>
            </p:nvSpPr>
            <p:spPr>
              <a:xfrm>
                <a:off x="2228001" y="6094016"/>
                <a:ext cx="36009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𝜶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𝟔𝟓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𝟎𝟔𝟏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𝜷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𝟗𝟓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𝟐𝟗𝟕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&amp;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𝜸</m:t>
                    </m:r>
                  </m:oMath>
                </a14:m>
                <a:r>
                  <a:rPr lang="en-US" sz="1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𝟕𝟓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𝟏𝟓𝟖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endParaRPr lang="en-IN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AD6355-D325-488D-A9F2-1D952514B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001" y="6094016"/>
                <a:ext cx="3600986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6D0BCE-D43E-4ED9-BC4A-BF8B2970B8BE}"/>
                  </a:ext>
                </a:extLst>
              </p:cNvPr>
              <p:cNvSpPr/>
              <p:nvPr/>
            </p:nvSpPr>
            <p:spPr>
              <a:xfrm>
                <a:off x="7435807" y="3807419"/>
                <a:ext cx="2471702" cy="538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sub>
                        <m:sup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IN" sz="1400" b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1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IN" sz="14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p>
                        <m:sSupPr>
                          <m:ctrlPr>
                            <a:rPr lang="en-IN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4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IN" sz="1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IN" sz="14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𝟔𝟓</m:t>
                              </m:r>
                              <m:r>
                                <a:rPr lang="en-IN" sz="1400" b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𝟎𝟔𝟏</m:t>
                              </m:r>
                            </m:e>
                          </m:d>
                        </m:e>
                        <m:sup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N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6D0BCE-D43E-4ED9-BC4A-BF8B2970B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807" y="3807419"/>
                <a:ext cx="2471702" cy="538545"/>
              </a:xfrm>
              <a:prstGeom prst="rect">
                <a:avLst/>
              </a:prstGeom>
              <a:blipFill>
                <a:blip r:embed="rId5"/>
                <a:stretch>
                  <a:fillRect l="-2963" t="-132955" b="-2056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7D9699-7B39-479B-A787-E0776391CD4A}"/>
                  </a:ext>
                </a:extLst>
              </p:cNvPr>
              <p:cNvSpPr/>
              <p:nvPr/>
            </p:nvSpPr>
            <p:spPr>
              <a:xfrm>
                <a:off x="7359376" y="4534072"/>
                <a:ext cx="2624565" cy="565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sub>
                        <m:sup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IN" sz="1400" b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IN" sz="14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p>
                        <m:sSupPr>
                          <m:ctrlPr>
                            <a:rPr lang="en-IN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4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IN" sz="1400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IN" sz="14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𝟗𝟓</m:t>
                              </m:r>
                              <m:r>
                                <a:rPr lang="en-IN" sz="1400" b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𝟐𝟗𝟕</m:t>
                              </m:r>
                            </m:e>
                          </m:d>
                        </m:e>
                        <m:sup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N" sz="14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7D9699-7B39-479B-A787-E0776391C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376" y="4534072"/>
                <a:ext cx="2624565" cy="565539"/>
              </a:xfrm>
              <a:prstGeom prst="rect">
                <a:avLst/>
              </a:prstGeom>
              <a:blipFill>
                <a:blip r:embed="rId6"/>
                <a:stretch>
                  <a:fillRect t="-125806" b="-1892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D890D08-7276-40AF-B41D-09C1228D4355}"/>
                  </a:ext>
                </a:extLst>
              </p:cNvPr>
              <p:cNvSpPr/>
              <p:nvPr/>
            </p:nvSpPr>
            <p:spPr>
              <a:xfrm>
                <a:off x="7319366" y="5293379"/>
                <a:ext cx="2754921" cy="538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𝜸</m:t>
                          </m:r>
                        </m:sub>
                        <m:sup>
                          <m:r>
                            <a:rPr lang="en-IN" sz="1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IN" sz="1400" b="1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N" sz="1400" b="1" i="0"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IN" sz="14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1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sz="1400" b="1" i="0">
                              <a:latin typeface="Cambria Math" panose="02040503050406030204" pitchFamily="18" charset="0"/>
                            </a:rPr>
                            <m:t>𝟏𝟐</m:t>
                          </m:r>
                        </m:sup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p>
                        <m:sSupPr>
                          <m:ctrlPr>
                            <a:rPr lang="en-IN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400" b="1" i="1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en-IN" sz="1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IN" sz="1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1400" b="1" i="0"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  <m:r>
                                <a:rPr lang="en-IN" sz="1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400" b="1" i="0">
                                  <a:latin typeface="Cambria Math" panose="02040503050406030204" pitchFamily="18" charset="0"/>
                                </a:rPr>
                                <m:t>𝟏𝟓𝟖</m:t>
                              </m:r>
                            </m:e>
                          </m:d>
                        </m:e>
                        <m:sup>
                          <m:r>
                            <a:rPr lang="en-IN" sz="1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N" sz="14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D890D08-7276-40AF-B41D-09C1228D4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366" y="5293379"/>
                <a:ext cx="2754921" cy="538545"/>
              </a:xfrm>
              <a:prstGeom prst="rect">
                <a:avLst/>
              </a:prstGeom>
              <a:blipFill>
                <a:blip r:embed="rId7"/>
                <a:stretch>
                  <a:fillRect t="-131461" b="-2022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3CC5F5-BEC7-4C1D-8B43-C94BC33B55C2}"/>
                  </a:ext>
                </a:extLst>
              </p:cNvPr>
              <p:cNvSpPr/>
              <p:nvPr/>
            </p:nvSpPr>
            <p:spPr>
              <a:xfrm>
                <a:off x="8623604" y="6054468"/>
                <a:ext cx="1885965" cy="352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IN" sz="1400" b="1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IN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sub>
                        <m:sup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IN" sz="1400" b="1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IN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sub>
                        <m:sup>
                          <m:r>
                            <a:rPr lang="en-IN" sz="1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IN" sz="1400" b="1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IN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𝜸</m:t>
                          </m:r>
                        </m:sub>
                        <m:sup>
                          <m:r>
                            <a:rPr lang="en-I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IN" sz="140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3CC5F5-BEC7-4C1D-8B43-C94BC33B5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604" y="6054468"/>
                <a:ext cx="1885965" cy="352532"/>
              </a:xfrm>
              <a:prstGeom prst="rect">
                <a:avLst/>
              </a:prstGeom>
              <a:blipFill>
                <a:blip r:embed="rId8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E16638C-08FE-4C85-A042-D86924725D4A}"/>
              </a:ext>
            </a:extLst>
          </p:cNvPr>
          <p:cNvSpPr txBox="1"/>
          <p:nvPr/>
        </p:nvSpPr>
        <p:spPr>
          <a:xfrm>
            <a:off x="7556590" y="1310673"/>
            <a:ext cx="2563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Distortion parameters for :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F8F313-6D5B-4C74-964D-77AC138F7955}"/>
              </a:ext>
            </a:extLst>
          </p:cNvPr>
          <p:cNvSpPr txBox="1"/>
          <p:nvPr/>
        </p:nvSpPr>
        <p:spPr>
          <a:xfrm>
            <a:off x="7661452" y="1812021"/>
            <a:ext cx="1803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length</a:t>
            </a:r>
            <a:endParaRPr lang="en-IN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A5A0F7-443B-46F0-9519-E1B691E3CB77}"/>
              </a:ext>
            </a:extLst>
          </p:cNvPr>
          <p:cNvSpPr txBox="1"/>
          <p:nvPr/>
        </p:nvSpPr>
        <p:spPr>
          <a:xfrm>
            <a:off x="7661452" y="3265872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angle</a:t>
            </a:r>
            <a:endParaRPr lang="en-IN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B36D51-6565-4AB1-80AF-DACD16F0200E}"/>
              </a:ext>
            </a:extLst>
          </p:cNvPr>
          <p:cNvSpPr txBox="1"/>
          <p:nvPr/>
        </p:nvSpPr>
        <p:spPr>
          <a:xfrm>
            <a:off x="2168442" y="370462"/>
            <a:ext cx="5947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considerations for polyhedral distortion: 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7F148-F5C7-438A-997B-A4A2D5E9612D}"/>
              </a:ext>
            </a:extLst>
          </p:cNvPr>
          <p:cNvSpPr txBox="1"/>
          <p:nvPr/>
        </p:nvSpPr>
        <p:spPr>
          <a:xfrm>
            <a:off x="4067248" y="1203084"/>
            <a:ext cx="319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I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DB8F0-CE46-4FF6-81FA-04CB872D053C}"/>
              </a:ext>
            </a:extLst>
          </p:cNvPr>
          <p:cNvSpPr txBox="1"/>
          <p:nvPr/>
        </p:nvSpPr>
        <p:spPr>
          <a:xfrm>
            <a:off x="5826867" y="351020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I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1579DD-6821-4FBD-B9A4-03ED73B20B3E}"/>
              </a:ext>
            </a:extLst>
          </p:cNvPr>
          <p:cNvSpPr txBox="1"/>
          <p:nvPr/>
        </p:nvSpPr>
        <p:spPr>
          <a:xfrm>
            <a:off x="10463548" y="3280553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Multiplicity</a:t>
            </a:r>
            <a:endParaRPr lang="en-IN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B28E07-D81F-474D-B18A-011D8B853981}"/>
              </a:ext>
            </a:extLst>
          </p:cNvPr>
          <p:cNvSpPr txBox="1"/>
          <p:nvPr/>
        </p:nvSpPr>
        <p:spPr>
          <a:xfrm>
            <a:off x="10864530" y="391799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06D447-3529-4D17-9C98-8CD7B7958291}"/>
              </a:ext>
            </a:extLst>
          </p:cNvPr>
          <p:cNvSpPr/>
          <p:nvPr/>
        </p:nvSpPr>
        <p:spPr>
          <a:xfrm>
            <a:off x="10870941" y="4632175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B25765-78DC-4260-B3E8-716B15234A99}"/>
              </a:ext>
            </a:extLst>
          </p:cNvPr>
          <p:cNvSpPr/>
          <p:nvPr/>
        </p:nvSpPr>
        <p:spPr>
          <a:xfrm>
            <a:off x="10819646" y="5377985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51BB20-8224-4282-9445-5DE862F950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0" y="6382471"/>
            <a:ext cx="98154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03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3" grpId="0"/>
      <p:bldP spid="5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1" grpId="0"/>
      <p:bldP spid="9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3B3F32-ACDC-469E-A37D-4F27D5F9C9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4" y="1260357"/>
            <a:ext cx="4501866" cy="4005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FF50C6-1A3B-489E-8DDE-0D1FB6FDEA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24" y="1235190"/>
            <a:ext cx="4501866" cy="4005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46EFA4-C198-4FC3-B1FA-5A03AE28EE72}"/>
              </a:ext>
            </a:extLst>
          </p:cNvPr>
          <p:cNvSpPr txBox="1"/>
          <p:nvPr/>
        </p:nvSpPr>
        <p:spPr>
          <a:xfrm>
            <a:off x="1862356" y="672911"/>
            <a:ext cx="729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angle and bond length distortions in a. UO</a:t>
            </a:r>
            <a:r>
              <a:rPr lang="en-GB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b. ThO</a:t>
            </a:r>
            <a:r>
              <a:rPr lang="en-GB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polyhedra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481B5A-D32A-4C83-AF93-09EAB16BF6B0}"/>
              </a:ext>
            </a:extLst>
          </p:cNvPr>
          <p:cNvSpPr/>
          <p:nvPr/>
        </p:nvSpPr>
        <p:spPr>
          <a:xfrm>
            <a:off x="4269996" y="2178397"/>
            <a:ext cx="574646" cy="55367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614B6B-7266-4B26-8109-4700723108BB}"/>
              </a:ext>
            </a:extLst>
          </p:cNvPr>
          <p:cNvSpPr/>
          <p:nvPr/>
        </p:nvSpPr>
        <p:spPr>
          <a:xfrm>
            <a:off x="8291011" y="2178396"/>
            <a:ext cx="574646" cy="55367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Left-Right-Up 9">
            <a:extLst>
              <a:ext uri="{FF2B5EF4-FFF2-40B4-BE49-F238E27FC236}">
                <a16:creationId xmlns:a16="http://schemas.microsoft.com/office/drawing/2014/main" id="{8A9E053C-F688-4328-9FE1-021D507D4BED}"/>
              </a:ext>
            </a:extLst>
          </p:cNvPr>
          <p:cNvSpPr/>
          <p:nvPr/>
        </p:nvSpPr>
        <p:spPr>
          <a:xfrm rot="10800000">
            <a:off x="4937507" y="2363510"/>
            <a:ext cx="3166844" cy="3120321"/>
          </a:xfrm>
          <a:prstGeom prst="leftRightUpArrow">
            <a:avLst>
              <a:gd name="adj1" fmla="val 3087"/>
              <a:gd name="adj2" fmla="val 3839"/>
              <a:gd name="adj3" fmla="val 12722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1526AD-1DC7-44C9-889B-CF00D9403078}"/>
              </a:ext>
            </a:extLst>
          </p:cNvPr>
          <p:cNvSpPr txBox="1"/>
          <p:nvPr/>
        </p:nvSpPr>
        <p:spPr>
          <a:xfrm>
            <a:off x="2154027" y="5573815"/>
            <a:ext cx="873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difference in angular distortions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zircon- and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reidite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type phases simultaneously in UO</a:t>
            </a:r>
            <a:r>
              <a:rPr lang="en-GB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ThO</a:t>
            </a:r>
            <a:r>
              <a:rPr lang="en-GB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polyhedra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GB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Th/(</a:t>
            </a:r>
            <a:r>
              <a:rPr lang="en-GB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U+Th</a:t>
            </a:r>
            <a:r>
              <a:rPr lang="en-GB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0.50</a:t>
            </a:r>
            <a:endParaRPr lang="en-IN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D6886-4B07-4262-8137-A5EBD8A2A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2471"/>
            <a:ext cx="98154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0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237AA-4814-4141-BAA6-471A44C09F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30" y="1666755"/>
            <a:ext cx="6475444" cy="4749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FF9C71-B8F2-4F15-8F43-9B44FA1FB4F2}"/>
              </a:ext>
            </a:extLst>
          </p:cNvPr>
          <p:cNvSpPr txBox="1"/>
          <p:nvPr/>
        </p:nvSpPr>
        <p:spPr>
          <a:xfrm>
            <a:off x="1537211" y="693091"/>
            <a:ext cx="10452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dependent variation of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both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en-US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zircon-type phases. x= Th/(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U+Th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Coffinite; x = 0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Thorite; x = 1</a:t>
            </a:r>
            <a:endParaRPr lang="en-I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F44F3-4F85-454E-9A5C-E29067EF2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2471"/>
            <a:ext cx="98154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61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118B1E-F7E4-4B71-82B7-D601B9D2F77D}"/>
              </a:ext>
            </a:extLst>
          </p:cNvPr>
          <p:cNvSpPr txBox="1"/>
          <p:nvPr/>
        </p:nvSpPr>
        <p:spPr>
          <a:xfrm>
            <a:off x="1902576" y="730056"/>
            <a:ext cx="2995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Take-home messages: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EB5670-B0C5-4AEE-A213-680A598F0E8F}"/>
              </a:ext>
            </a:extLst>
          </p:cNvPr>
          <p:cNvSpPr txBox="1"/>
          <p:nvPr/>
        </p:nvSpPr>
        <p:spPr>
          <a:xfrm>
            <a:off x="1654748" y="1191721"/>
            <a:ext cx="9668429" cy="447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distortion analysis identifies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kinds of geometrically distinct vertices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triangular dodecahedra, occupied by O-atoms, which explains the occurrence of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U/Th-O bonds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(U/Th-O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U/Th-O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contrasting lengths.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ideal triangular dodecahedra the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 length ratio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U-O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/U-O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Th-O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/Th-O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observed to demonstrate a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value (~1.374302)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irrespective of the triangular dodecahedral volume.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concurrence of minima of transition pressure and the difference in σ</a:t>
            </a:r>
            <a:r>
              <a:rPr lang="en-GB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that the polyhedral distortion plays a critical role in dictating the zircon- to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reidite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-type transition.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our approach to quantify the polyhedral distortion is theorized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any reference to any external parameter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can be extended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the distortions of </a:t>
            </a:r>
            <a:r>
              <a:rPr lang="en-I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AO</a:t>
            </a:r>
            <a:r>
              <a:rPr lang="en-IN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I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cationic triangular dodecahedra in other mineral phases.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66050-1214-48A6-940A-CCDC5E9CD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0374"/>
            <a:ext cx="98154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15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521</TotalTime>
  <Words>603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Corbel</vt:lpstr>
      <vt:lpstr>Times New Roman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 KM</dc:creator>
  <cp:lastModifiedBy>Sudip KM</cp:lastModifiedBy>
  <cp:revision>58</cp:revision>
  <dcterms:created xsi:type="dcterms:W3CDTF">2020-04-26T05:17:15Z</dcterms:created>
  <dcterms:modified xsi:type="dcterms:W3CDTF">2020-05-06T14:18:25Z</dcterms:modified>
</cp:coreProperties>
</file>