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579" r:id="rId2"/>
    <p:sldId id="580" r:id="rId3"/>
    <p:sldId id="582" r:id="rId4"/>
    <p:sldId id="584" r:id="rId5"/>
    <p:sldId id="585" r:id="rId6"/>
    <p:sldId id="588" r:id="rId7"/>
    <p:sldId id="586" r:id="rId8"/>
    <p:sldId id="587" r:id="rId9"/>
    <p:sldId id="5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87868" autoAdjust="0"/>
  </p:normalViewPr>
  <p:slideViewPr>
    <p:cSldViewPr snapToGrid="0">
      <p:cViewPr varScale="1">
        <p:scale>
          <a:sx n="96" d="100"/>
          <a:sy n="96" d="100"/>
        </p:scale>
        <p:origin x="7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9EAEB2-02AD-4DAB-B273-A6F9FE7ED8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Date Placeholder 2">
            <a:extLst>
              <a:ext uri="{FF2B5EF4-FFF2-40B4-BE49-F238E27FC236}">
                <a16:creationId xmlns:a16="http://schemas.microsoft.com/office/drawing/2014/main" id="{C58D8A9E-CB92-43A1-9076-E76B601CC8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5EE26C-87CA-442F-B313-1AC19962578A}" type="datetimeFigureOut">
              <a:rPr lang="es-419" smtClean="0"/>
              <a:t>1/5/2020</a:t>
            </a:fld>
            <a:endParaRPr lang="es-419"/>
          </a:p>
        </p:txBody>
      </p:sp>
      <p:sp>
        <p:nvSpPr>
          <p:cNvPr id="4" name="Footer Placeholder 3">
            <a:extLst>
              <a:ext uri="{FF2B5EF4-FFF2-40B4-BE49-F238E27FC236}">
                <a16:creationId xmlns:a16="http://schemas.microsoft.com/office/drawing/2014/main" id="{4960333D-F428-4ECF-B2C6-57660B7C55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5" name="Slide Number Placeholder 4">
            <a:extLst>
              <a:ext uri="{FF2B5EF4-FFF2-40B4-BE49-F238E27FC236}">
                <a16:creationId xmlns:a16="http://schemas.microsoft.com/office/drawing/2014/main" id="{3E486ADF-A30E-4887-B551-1B567F0C7F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655645-5F00-4D90-B99C-7CEB8640B7AE}" type="slidenum">
              <a:rPr lang="es-419" smtClean="0"/>
              <a:t>‹#›</a:t>
            </a:fld>
            <a:endParaRPr lang="es-419"/>
          </a:p>
        </p:txBody>
      </p:sp>
    </p:spTree>
    <p:extLst>
      <p:ext uri="{BB962C8B-B14F-4D97-AF65-F5344CB8AC3E}">
        <p14:creationId xmlns:p14="http://schemas.microsoft.com/office/powerpoint/2010/main" val="21370235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509057-0F20-49FD-B892-682B1AE51677}" type="datetimeFigureOut">
              <a:rPr lang="en-GB" smtClean="0"/>
              <a:t>01/05/2020</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0C42B-8FCD-4D57-8E93-C3BEB240F648}" type="slidenum">
              <a:rPr lang="en-GB" smtClean="0"/>
              <a:t>‹#›</a:t>
            </a:fld>
            <a:endParaRPr lang="en-GB"/>
          </a:p>
        </p:txBody>
      </p:sp>
    </p:spTree>
    <p:extLst>
      <p:ext uri="{BB962C8B-B14F-4D97-AF65-F5344CB8AC3E}">
        <p14:creationId xmlns:p14="http://schemas.microsoft.com/office/powerpoint/2010/main" val="251573682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play the animation of moving tracers, select the Slide Show tab on the ribbon</a:t>
            </a:r>
            <a:endParaRPr lang="es-ES_tradnl" dirty="0"/>
          </a:p>
        </p:txBody>
      </p:sp>
      <p:sp>
        <p:nvSpPr>
          <p:cNvPr id="4" name="Marcador de número de diapositiva 3"/>
          <p:cNvSpPr>
            <a:spLocks noGrp="1"/>
          </p:cNvSpPr>
          <p:nvPr>
            <p:ph type="sldNum" sz="quarter" idx="10"/>
          </p:nvPr>
        </p:nvSpPr>
        <p:spPr/>
        <p:txBody>
          <a:bodyPr/>
          <a:lstStyle/>
          <a:p>
            <a:pPr>
              <a:defRPr/>
            </a:pPr>
            <a:fld id="{55D690D3-99E7-2D4D-9F49-893B6DC0692E}" type="slidenum">
              <a:rPr lang="es-ES" altLang="es-CL" smtClean="0"/>
              <a:pPr>
                <a:defRPr/>
              </a:pPr>
              <a:t>1</a:t>
            </a:fld>
            <a:endParaRPr lang="es-ES" altLang="es-CL"/>
          </a:p>
        </p:txBody>
      </p:sp>
      <p:sp>
        <p:nvSpPr>
          <p:cNvPr id="5" name="Footer Placeholder 4">
            <a:extLst>
              <a:ext uri="{FF2B5EF4-FFF2-40B4-BE49-F238E27FC236}">
                <a16:creationId xmlns:a16="http://schemas.microsoft.com/office/drawing/2014/main" id="{4EEC1521-1C7A-4D49-9A36-B63B4A639D9A}"/>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5977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55D690D3-99E7-2D4D-9F49-893B6DC0692E}" type="slidenum">
              <a:rPr lang="es-ES" altLang="es-CL" smtClean="0"/>
              <a:pPr>
                <a:defRPr/>
              </a:pPr>
              <a:t>2</a:t>
            </a:fld>
            <a:endParaRPr lang="es-ES" altLang="es-CL"/>
          </a:p>
        </p:txBody>
      </p:sp>
      <p:sp>
        <p:nvSpPr>
          <p:cNvPr id="5" name="Footer Placeholder 4">
            <a:extLst>
              <a:ext uri="{FF2B5EF4-FFF2-40B4-BE49-F238E27FC236}">
                <a16:creationId xmlns:a16="http://schemas.microsoft.com/office/drawing/2014/main" id="{5E88EB6A-35C8-4BD6-90B7-EF4AA521DA6A}"/>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900728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play the animation of moving tracers, select the Slide Show tab on the ribbon</a:t>
            </a:r>
            <a:endParaRPr lang="es-ES_tradnl" dirty="0"/>
          </a:p>
        </p:txBody>
      </p:sp>
      <p:sp>
        <p:nvSpPr>
          <p:cNvPr id="4" name="Marcador de número de diapositiva 3"/>
          <p:cNvSpPr>
            <a:spLocks noGrp="1"/>
          </p:cNvSpPr>
          <p:nvPr>
            <p:ph type="sldNum" sz="quarter" idx="10"/>
          </p:nvPr>
        </p:nvSpPr>
        <p:spPr/>
        <p:txBody>
          <a:bodyPr/>
          <a:lstStyle/>
          <a:p>
            <a:pPr>
              <a:defRPr/>
            </a:pPr>
            <a:fld id="{55D690D3-99E7-2D4D-9F49-893B6DC0692E}" type="slidenum">
              <a:rPr lang="es-ES" altLang="es-CL" smtClean="0"/>
              <a:pPr>
                <a:defRPr/>
              </a:pPr>
              <a:t>3</a:t>
            </a:fld>
            <a:endParaRPr lang="es-ES" altLang="es-CL"/>
          </a:p>
        </p:txBody>
      </p:sp>
      <p:sp>
        <p:nvSpPr>
          <p:cNvPr id="5" name="Footer Placeholder 4">
            <a:extLst>
              <a:ext uri="{FF2B5EF4-FFF2-40B4-BE49-F238E27FC236}">
                <a16:creationId xmlns:a16="http://schemas.microsoft.com/office/drawing/2014/main" id="{4E034543-1FCF-4A10-B4FE-AEF86165D011}"/>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017234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55D690D3-99E7-2D4D-9F49-893B6DC0692E}" type="slidenum">
              <a:rPr lang="es-ES" altLang="es-CL" smtClean="0"/>
              <a:pPr>
                <a:defRPr/>
              </a:pPr>
              <a:t>4</a:t>
            </a:fld>
            <a:endParaRPr lang="es-ES" altLang="es-CL"/>
          </a:p>
        </p:txBody>
      </p:sp>
      <p:sp>
        <p:nvSpPr>
          <p:cNvPr id="5" name="Footer Placeholder 4">
            <a:extLst>
              <a:ext uri="{FF2B5EF4-FFF2-40B4-BE49-F238E27FC236}">
                <a16:creationId xmlns:a16="http://schemas.microsoft.com/office/drawing/2014/main" id="{5C607366-9AF7-4284-AC0A-5505F9D2EEF2}"/>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16062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55D690D3-99E7-2D4D-9F49-893B6DC0692E}" type="slidenum">
              <a:rPr lang="es-ES" altLang="es-CL" smtClean="0"/>
              <a:pPr>
                <a:defRPr/>
              </a:pPr>
              <a:t>5</a:t>
            </a:fld>
            <a:endParaRPr lang="es-ES" altLang="es-CL"/>
          </a:p>
        </p:txBody>
      </p:sp>
      <p:sp>
        <p:nvSpPr>
          <p:cNvPr id="5" name="Footer Placeholder 4">
            <a:extLst>
              <a:ext uri="{FF2B5EF4-FFF2-40B4-BE49-F238E27FC236}">
                <a16:creationId xmlns:a16="http://schemas.microsoft.com/office/drawing/2014/main" id="{BEAC9AE2-60C0-49D0-BAC5-58D74DA8256C}"/>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092027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55D690D3-99E7-2D4D-9F49-893B6DC0692E}" type="slidenum">
              <a:rPr lang="es-ES" altLang="es-CL" smtClean="0"/>
              <a:pPr>
                <a:defRPr/>
              </a:pPr>
              <a:t>6</a:t>
            </a:fld>
            <a:endParaRPr lang="es-ES" altLang="es-CL"/>
          </a:p>
        </p:txBody>
      </p:sp>
      <p:sp>
        <p:nvSpPr>
          <p:cNvPr id="5" name="Footer Placeholder 4">
            <a:extLst>
              <a:ext uri="{FF2B5EF4-FFF2-40B4-BE49-F238E27FC236}">
                <a16:creationId xmlns:a16="http://schemas.microsoft.com/office/drawing/2014/main" id="{BEAC9AE2-60C0-49D0-BAC5-58D74DA8256C}"/>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431264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55D690D3-99E7-2D4D-9F49-893B6DC0692E}" type="slidenum">
              <a:rPr lang="es-ES" altLang="es-CL" smtClean="0"/>
              <a:pPr>
                <a:defRPr/>
              </a:pPr>
              <a:t>7</a:t>
            </a:fld>
            <a:endParaRPr lang="es-ES" altLang="es-CL"/>
          </a:p>
        </p:txBody>
      </p:sp>
      <p:sp>
        <p:nvSpPr>
          <p:cNvPr id="5" name="Footer Placeholder 4">
            <a:extLst>
              <a:ext uri="{FF2B5EF4-FFF2-40B4-BE49-F238E27FC236}">
                <a16:creationId xmlns:a16="http://schemas.microsoft.com/office/drawing/2014/main" id="{5B3873E1-0A2F-4A62-9837-297BEB7DD854}"/>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611049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55D690D3-99E7-2D4D-9F49-893B6DC0692E}" type="slidenum">
              <a:rPr lang="es-ES" altLang="es-CL" smtClean="0"/>
              <a:pPr>
                <a:defRPr/>
              </a:pPr>
              <a:t>8</a:t>
            </a:fld>
            <a:endParaRPr lang="es-ES" altLang="es-CL"/>
          </a:p>
        </p:txBody>
      </p:sp>
      <p:sp>
        <p:nvSpPr>
          <p:cNvPr id="5" name="Footer Placeholder 4">
            <a:extLst>
              <a:ext uri="{FF2B5EF4-FFF2-40B4-BE49-F238E27FC236}">
                <a16:creationId xmlns:a16="http://schemas.microsoft.com/office/drawing/2014/main" id="{BEAC9AE2-60C0-49D0-BAC5-58D74DA8256C}"/>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460063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play the animation of moving tracers, select the Slide Show tab on the ribbon</a:t>
            </a:r>
            <a:endParaRPr lang="es-ES_tradnl" dirty="0"/>
          </a:p>
        </p:txBody>
      </p:sp>
      <p:sp>
        <p:nvSpPr>
          <p:cNvPr id="4" name="Marcador de número de diapositiva 3"/>
          <p:cNvSpPr>
            <a:spLocks noGrp="1"/>
          </p:cNvSpPr>
          <p:nvPr>
            <p:ph type="sldNum" sz="quarter" idx="10"/>
          </p:nvPr>
        </p:nvSpPr>
        <p:spPr/>
        <p:txBody>
          <a:bodyPr/>
          <a:lstStyle/>
          <a:p>
            <a:pPr>
              <a:defRPr/>
            </a:pPr>
            <a:fld id="{55D690D3-99E7-2D4D-9F49-893B6DC0692E}" type="slidenum">
              <a:rPr lang="es-ES" altLang="es-CL" smtClean="0"/>
              <a:pPr>
                <a:defRPr/>
              </a:pPr>
              <a:t>9</a:t>
            </a:fld>
            <a:endParaRPr lang="es-ES" altLang="es-CL"/>
          </a:p>
        </p:txBody>
      </p:sp>
      <p:sp>
        <p:nvSpPr>
          <p:cNvPr id="5" name="Footer Placeholder 4">
            <a:extLst>
              <a:ext uri="{FF2B5EF4-FFF2-40B4-BE49-F238E27FC236}">
                <a16:creationId xmlns:a16="http://schemas.microsoft.com/office/drawing/2014/main" id="{7E64D2D4-347B-47B8-9C31-A6A85AB2091C}"/>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96823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238CF2-0625-46FF-8956-5515FE378EC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9F2B4B82-3469-4159-A994-A687958477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08D05DD4-98AB-4A4B-BBE7-D35C7C3CD9F1}"/>
              </a:ext>
            </a:extLst>
          </p:cNvPr>
          <p:cNvSpPr>
            <a:spLocks noGrp="1"/>
          </p:cNvSpPr>
          <p:nvPr>
            <p:ph type="dt" sz="half" idx="10"/>
          </p:nvPr>
        </p:nvSpPr>
        <p:spPr/>
        <p:txBody>
          <a:bodyPr/>
          <a:lstStyle/>
          <a:p>
            <a:fld id="{DFE3B29F-B8CE-4FDB-96C3-528B604F0021}" type="datetime1">
              <a:rPr lang="en-GB" smtClean="0"/>
              <a:t>01/05/2020</a:t>
            </a:fld>
            <a:endParaRPr lang="en-GB"/>
          </a:p>
        </p:txBody>
      </p:sp>
      <p:sp>
        <p:nvSpPr>
          <p:cNvPr id="5" name="Segnaposto piè di pagina 4">
            <a:extLst>
              <a:ext uri="{FF2B5EF4-FFF2-40B4-BE49-F238E27FC236}">
                <a16:creationId xmlns:a16="http://schemas.microsoft.com/office/drawing/2014/main" id="{B62097AD-9C6A-4A2C-94C2-D4DDCF086F9A}"/>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17F3F060-FE41-4C1B-A326-3FF2AE5B2281}"/>
              </a:ext>
            </a:extLst>
          </p:cNvPr>
          <p:cNvSpPr>
            <a:spLocks noGrp="1"/>
          </p:cNvSpPr>
          <p:nvPr>
            <p:ph type="sldNum" sz="quarter" idx="12"/>
          </p:nvPr>
        </p:nvSpPr>
        <p:spPr/>
        <p:txBody>
          <a:bodyPr/>
          <a:lstStyle/>
          <a:p>
            <a:fld id="{ED1BA77E-33CB-4DAE-8142-597C40DFD7AD}" type="slidenum">
              <a:rPr lang="en-GB" smtClean="0"/>
              <a:t>‹#›</a:t>
            </a:fld>
            <a:endParaRPr lang="en-GB"/>
          </a:p>
        </p:txBody>
      </p:sp>
    </p:spTree>
    <p:extLst>
      <p:ext uri="{BB962C8B-B14F-4D97-AF65-F5344CB8AC3E}">
        <p14:creationId xmlns:p14="http://schemas.microsoft.com/office/powerpoint/2010/main" val="149799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9BF640-9137-42EA-B046-C22795DB7C3D}"/>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C1CEBBB4-F437-4049-A693-4C0A93235A65}"/>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B65F6BF7-61A4-48B5-B36C-7FE18ABF03E6}"/>
              </a:ext>
            </a:extLst>
          </p:cNvPr>
          <p:cNvSpPr>
            <a:spLocks noGrp="1"/>
          </p:cNvSpPr>
          <p:nvPr>
            <p:ph type="dt" sz="half" idx="10"/>
          </p:nvPr>
        </p:nvSpPr>
        <p:spPr/>
        <p:txBody>
          <a:bodyPr/>
          <a:lstStyle/>
          <a:p>
            <a:fld id="{C83B0241-2E5B-4FB0-8D76-8971326A429A}" type="datetime1">
              <a:rPr lang="en-GB" smtClean="0"/>
              <a:t>01/05/2020</a:t>
            </a:fld>
            <a:endParaRPr lang="en-GB"/>
          </a:p>
        </p:txBody>
      </p:sp>
      <p:sp>
        <p:nvSpPr>
          <p:cNvPr id="5" name="Segnaposto piè di pagina 4">
            <a:extLst>
              <a:ext uri="{FF2B5EF4-FFF2-40B4-BE49-F238E27FC236}">
                <a16:creationId xmlns:a16="http://schemas.microsoft.com/office/drawing/2014/main" id="{698DFD28-E165-424E-B51D-DE37340B7016}"/>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976E783A-FA60-4AA3-8B0B-837ACEAD4A72}"/>
              </a:ext>
            </a:extLst>
          </p:cNvPr>
          <p:cNvSpPr>
            <a:spLocks noGrp="1"/>
          </p:cNvSpPr>
          <p:nvPr>
            <p:ph type="sldNum" sz="quarter" idx="12"/>
          </p:nvPr>
        </p:nvSpPr>
        <p:spPr/>
        <p:txBody>
          <a:bodyPr/>
          <a:lstStyle/>
          <a:p>
            <a:fld id="{ED1BA77E-33CB-4DAE-8142-597C40DFD7AD}" type="slidenum">
              <a:rPr lang="en-GB" smtClean="0"/>
              <a:t>‹#›</a:t>
            </a:fld>
            <a:endParaRPr lang="en-GB"/>
          </a:p>
        </p:txBody>
      </p:sp>
    </p:spTree>
    <p:extLst>
      <p:ext uri="{BB962C8B-B14F-4D97-AF65-F5344CB8AC3E}">
        <p14:creationId xmlns:p14="http://schemas.microsoft.com/office/powerpoint/2010/main" val="1634989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CA9FE1A-CA62-498D-8A0C-A54259E21CD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0868C14D-AA17-4DC5-9282-E83F5AA7BA25}"/>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29E465A1-DB7B-4E33-9528-4591DAA002DD}"/>
              </a:ext>
            </a:extLst>
          </p:cNvPr>
          <p:cNvSpPr>
            <a:spLocks noGrp="1"/>
          </p:cNvSpPr>
          <p:nvPr>
            <p:ph type="dt" sz="half" idx="10"/>
          </p:nvPr>
        </p:nvSpPr>
        <p:spPr/>
        <p:txBody>
          <a:bodyPr/>
          <a:lstStyle/>
          <a:p>
            <a:fld id="{71F9A084-24B6-4A88-99CB-04180E5C67B1}" type="datetime1">
              <a:rPr lang="en-GB" smtClean="0"/>
              <a:t>01/05/2020</a:t>
            </a:fld>
            <a:endParaRPr lang="en-GB"/>
          </a:p>
        </p:txBody>
      </p:sp>
      <p:sp>
        <p:nvSpPr>
          <p:cNvPr id="5" name="Segnaposto piè di pagina 4">
            <a:extLst>
              <a:ext uri="{FF2B5EF4-FFF2-40B4-BE49-F238E27FC236}">
                <a16:creationId xmlns:a16="http://schemas.microsoft.com/office/drawing/2014/main" id="{86658CA0-3248-4DD8-89D5-97CDE18FB6F7}"/>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71021B45-7F8F-48C0-AB66-33247AC8C344}"/>
              </a:ext>
            </a:extLst>
          </p:cNvPr>
          <p:cNvSpPr>
            <a:spLocks noGrp="1"/>
          </p:cNvSpPr>
          <p:nvPr>
            <p:ph type="sldNum" sz="quarter" idx="12"/>
          </p:nvPr>
        </p:nvSpPr>
        <p:spPr/>
        <p:txBody>
          <a:bodyPr/>
          <a:lstStyle/>
          <a:p>
            <a:fld id="{ED1BA77E-33CB-4DAE-8142-597C40DFD7AD}" type="slidenum">
              <a:rPr lang="en-GB" smtClean="0"/>
              <a:t>‹#›</a:t>
            </a:fld>
            <a:endParaRPr lang="en-GB"/>
          </a:p>
        </p:txBody>
      </p:sp>
    </p:spTree>
    <p:extLst>
      <p:ext uri="{BB962C8B-B14F-4D97-AF65-F5344CB8AC3E}">
        <p14:creationId xmlns:p14="http://schemas.microsoft.com/office/powerpoint/2010/main" val="113972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34D87E-735A-432C-9F82-5C51552E5E7A}"/>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A52EE250-413B-4DA4-9BC3-659B911B8B12}"/>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0DB17808-A334-4AC1-B229-68F2BE2AAAA0}"/>
              </a:ext>
            </a:extLst>
          </p:cNvPr>
          <p:cNvSpPr>
            <a:spLocks noGrp="1"/>
          </p:cNvSpPr>
          <p:nvPr>
            <p:ph type="dt" sz="half" idx="10"/>
          </p:nvPr>
        </p:nvSpPr>
        <p:spPr/>
        <p:txBody>
          <a:bodyPr/>
          <a:lstStyle/>
          <a:p>
            <a:fld id="{3B5685C5-EE99-4E22-8678-EA11D0CEA845}" type="datetime1">
              <a:rPr lang="en-GB" smtClean="0"/>
              <a:t>01/05/2020</a:t>
            </a:fld>
            <a:endParaRPr lang="en-GB"/>
          </a:p>
        </p:txBody>
      </p:sp>
      <p:sp>
        <p:nvSpPr>
          <p:cNvPr id="5" name="Segnaposto piè di pagina 4">
            <a:extLst>
              <a:ext uri="{FF2B5EF4-FFF2-40B4-BE49-F238E27FC236}">
                <a16:creationId xmlns:a16="http://schemas.microsoft.com/office/drawing/2014/main" id="{506F547F-D3CC-4A56-B0F0-2991EFE030D3}"/>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C37ECCF2-6681-4EA8-AE08-872FFFF9B94C}"/>
              </a:ext>
            </a:extLst>
          </p:cNvPr>
          <p:cNvSpPr>
            <a:spLocks noGrp="1"/>
          </p:cNvSpPr>
          <p:nvPr>
            <p:ph type="sldNum" sz="quarter" idx="12"/>
          </p:nvPr>
        </p:nvSpPr>
        <p:spPr/>
        <p:txBody>
          <a:bodyPr/>
          <a:lstStyle/>
          <a:p>
            <a:fld id="{ED1BA77E-33CB-4DAE-8142-597C40DFD7AD}" type="slidenum">
              <a:rPr lang="en-GB" smtClean="0"/>
              <a:t>‹#›</a:t>
            </a:fld>
            <a:endParaRPr lang="en-GB"/>
          </a:p>
        </p:txBody>
      </p:sp>
    </p:spTree>
    <p:extLst>
      <p:ext uri="{BB962C8B-B14F-4D97-AF65-F5344CB8AC3E}">
        <p14:creationId xmlns:p14="http://schemas.microsoft.com/office/powerpoint/2010/main" val="184646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408A8D-5AE0-4EA3-98F1-6703C3B95E8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4DC65776-0B54-44C8-AB95-D1AE351795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63526B7A-BD1F-492B-BB0E-17D4852C0D6F}"/>
              </a:ext>
            </a:extLst>
          </p:cNvPr>
          <p:cNvSpPr>
            <a:spLocks noGrp="1"/>
          </p:cNvSpPr>
          <p:nvPr>
            <p:ph type="dt" sz="half" idx="10"/>
          </p:nvPr>
        </p:nvSpPr>
        <p:spPr/>
        <p:txBody>
          <a:bodyPr/>
          <a:lstStyle/>
          <a:p>
            <a:fld id="{63041D19-0F34-4B5A-B89F-C91A54549AAD}" type="datetime1">
              <a:rPr lang="en-GB" smtClean="0"/>
              <a:t>01/05/2020</a:t>
            </a:fld>
            <a:endParaRPr lang="en-GB"/>
          </a:p>
        </p:txBody>
      </p:sp>
      <p:sp>
        <p:nvSpPr>
          <p:cNvPr id="5" name="Segnaposto piè di pagina 4">
            <a:extLst>
              <a:ext uri="{FF2B5EF4-FFF2-40B4-BE49-F238E27FC236}">
                <a16:creationId xmlns:a16="http://schemas.microsoft.com/office/drawing/2014/main" id="{84702D82-181E-4D7C-A32B-4BDC168C5F6F}"/>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7EE94E08-87F8-44ED-B00A-62D403E0A2A2}"/>
              </a:ext>
            </a:extLst>
          </p:cNvPr>
          <p:cNvSpPr>
            <a:spLocks noGrp="1"/>
          </p:cNvSpPr>
          <p:nvPr>
            <p:ph type="sldNum" sz="quarter" idx="12"/>
          </p:nvPr>
        </p:nvSpPr>
        <p:spPr/>
        <p:txBody>
          <a:bodyPr/>
          <a:lstStyle/>
          <a:p>
            <a:fld id="{ED1BA77E-33CB-4DAE-8142-597C40DFD7AD}" type="slidenum">
              <a:rPr lang="en-GB" smtClean="0"/>
              <a:t>‹#›</a:t>
            </a:fld>
            <a:endParaRPr lang="en-GB"/>
          </a:p>
        </p:txBody>
      </p:sp>
    </p:spTree>
    <p:extLst>
      <p:ext uri="{BB962C8B-B14F-4D97-AF65-F5344CB8AC3E}">
        <p14:creationId xmlns:p14="http://schemas.microsoft.com/office/powerpoint/2010/main" val="516243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B7BCDB-DF6C-4B68-90FE-CBAE9A79DC2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11B34553-DD72-4C15-8505-C79EE803A97A}"/>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FAEF22D9-86EC-4D52-9EA5-6AFC13A8EE07}"/>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E1BA48AA-9C67-4E19-8DB4-A0B95C36A985}"/>
              </a:ext>
            </a:extLst>
          </p:cNvPr>
          <p:cNvSpPr>
            <a:spLocks noGrp="1"/>
          </p:cNvSpPr>
          <p:nvPr>
            <p:ph type="dt" sz="half" idx="10"/>
          </p:nvPr>
        </p:nvSpPr>
        <p:spPr/>
        <p:txBody>
          <a:bodyPr/>
          <a:lstStyle/>
          <a:p>
            <a:fld id="{AAE36C9F-A934-4A41-8636-FE0DF6B38EFB}" type="datetime1">
              <a:rPr lang="en-GB" smtClean="0"/>
              <a:t>01/05/2020</a:t>
            </a:fld>
            <a:endParaRPr lang="en-GB"/>
          </a:p>
        </p:txBody>
      </p:sp>
      <p:sp>
        <p:nvSpPr>
          <p:cNvPr id="6" name="Segnaposto piè di pagina 5">
            <a:extLst>
              <a:ext uri="{FF2B5EF4-FFF2-40B4-BE49-F238E27FC236}">
                <a16:creationId xmlns:a16="http://schemas.microsoft.com/office/drawing/2014/main" id="{D1BEA03C-C9BC-404E-BFE9-D3C33AE0E551}"/>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BD8EED06-A7C3-41A1-AEFE-ECB821A31133}"/>
              </a:ext>
            </a:extLst>
          </p:cNvPr>
          <p:cNvSpPr>
            <a:spLocks noGrp="1"/>
          </p:cNvSpPr>
          <p:nvPr>
            <p:ph type="sldNum" sz="quarter" idx="12"/>
          </p:nvPr>
        </p:nvSpPr>
        <p:spPr/>
        <p:txBody>
          <a:bodyPr/>
          <a:lstStyle/>
          <a:p>
            <a:fld id="{ED1BA77E-33CB-4DAE-8142-597C40DFD7AD}" type="slidenum">
              <a:rPr lang="en-GB" smtClean="0"/>
              <a:t>‹#›</a:t>
            </a:fld>
            <a:endParaRPr lang="en-GB"/>
          </a:p>
        </p:txBody>
      </p:sp>
    </p:spTree>
    <p:extLst>
      <p:ext uri="{BB962C8B-B14F-4D97-AF65-F5344CB8AC3E}">
        <p14:creationId xmlns:p14="http://schemas.microsoft.com/office/powerpoint/2010/main" val="3242112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DE2DEB-A5EC-436E-8A65-42CBF358E43C}"/>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181F59B5-E388-4DB1-8D64-F7AD65EDFF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D82C8F85-ED17-4280-9696-068195984C19}"/>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9A3C4E23-7A30-42D1-9636-F3BDD36478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B2C7C355-3F23-4B1F-A3A7-1CE88F5F5877}"/>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DDFE5030-01FE-42E4-B024-289A3CB66FA9}"/>
              </a:ext>
            </a:extLst>
          </p:cNvPr>
          <p:cNvSpPr>
            <a:spLocks noGrp="1"/>
          </p:cNvSpPr>
          <p:nvPr>
            <p:ph type="dt" sz="half" idx="10"/>
          </p:nvPr>
        </p:nvSpPr>
        <p:spPr/>
        <p:txBody>
          <a:bodyPr/>
          <a:lstStyle/>
          <a:p>
            <a:fld id="{E6028335-7339-4980-A345-E04849683289}" type="datetime1">
              <a:rPr lang="en-GB" smtClean="0"/>
              <a:t>01/05/2020</a:t>
            </a:fld>
            <a:endParaRPr lang="en-GB"/>
          </a:p>
        </p:txBody>
      </p:sp>
      <p:sp>
        <p:nvSpPr>
          <p:cNvPr id="8" name="Segnaposto piè di pagina 7">
            <a:extLst>
              <a:ext uri="{FF2B5EF4-FFF2-40B4-BE49-F238E27FC236}">
                <a16:creationId xmlns:a16="http://schemas.microsoft.com/office/drawing/2014/main" id="{39503B8A-8209-4525-B61F-723D8E10DD75}"/>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FC121826-BE95-4B14-BF85-77171EEA84F7}"/>
              </a:ext>
            </a:extLst>
          </p:cNvPr>
          <p:cNvSpPr>
            <a:spLocks noGrp="1"/>
          </p:cNvSpPr>
          <p:nvPr>
            <p:ph type="sldNum" sz="quarter" idx="12"/>
          </p:nvPr>
        </p:nvSpPr>
        <p:spPr/>
        <p:txBody>
          <a:bodyPr/>
          <a:lstStyle/>
          <a:p>
            <a:fld id="{ED1BA77E-33CB-4DAE-8142-597C40DFD7AD}" type="slidenum">
              <a:rPr lang="en-GB" smtClean="0"/>
              <a:t>‹#›</a:t>
            </a:fld>
            <a:endParaRPr lang="en-GB"/>
          </a:p>
        </p:txBody>
      </p:sp>
    </p:spTree>
    <p:extLst>
      <p:ext uri="{BB962C8B-B14F-4D97-AF65-F5344CB8AC3E}">
        <p14:creationId xmlns:p14="http://schemas.microsoft.com/office/powerpoint/2010/main" val="327487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98143F-D65F-4797-B1D3-19BEE2CFA5F0}"/>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E180656F-6602-4FF9-A5A3-F2E1691264A5}"/>
              </a:ext>
            </a:extLst>
          </p:cNvPr>
          <p:cNvSpPr>
            <a:spLocks noGrp="1"/>
          </p:cNvSpPr>
          <p:nvPr>
            <p:ph type="dt" sz="half" idx="10"/>
          </p:nvPr>
        </p:nvSpPr>
        <p:spPr/>
        <p:txBody>
          <a:bodyPr/>
          <a:lstStyle/>
          <a:p>
            <a:fld id="{9DBF8A2B-2F4C-41B2-B274-EEFF364A26B3}" type="datetime1">
              <a:rPr lang="en-GB" smtClean="0"/>
              <a:t>01/05/2020</a:t>
            </a:fld>
            <a:endParaRPr lang="en-GB"/>
          </a:p>
        </p:txBody>
      </p:sp>
      <p:sp>
        <p:nvSpPr>
          <p:cNvPr id="4" name="Segnaposto piè di pagina 3">
            <a:extLst>
              <a:ext uri="{FF2B5EF4-FFF2-40B4-BE49-F238E27FC236}">
                <a16:creationId xmlns:a16="http://schemas.microsoft.com/office/drawing/2014/main" id="{5761FD10-69FD-4910-B840-732B2A70E2E1}"/>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05C489BD-75B8-4DDC-8113-2464B62BAF6A}"/>
              </a:ext>
            </a:extLst>
          </p:cNvPr>
          <p:cNvSpPr>
            <a:spLocks noGrp="1"/>
          </p:cNvSpPr>
          <p:nvPr>
            <p:ph type="sldNum" sz="quarter" idx="12"/>
          </p:nvPr>
        </p:nvSpPr>
        <p:spPr/>
        <p:txBody>
          <a:bodyPr/>
          <a:lstStyle/>
          <a:p>
            <a:fld id="{ED1BA77E-33CB-4DAE-8142-597C40DFD7AD}" type="slidenum">
              <a:rPr lang="en-GB" smtClean="0"/>
              <a:t>‹#›</a:t>
            </a:fld>
            <a:endParaRPr lang="en-GB"/>
          </a:p>
        </p:txBody>
      </p:sp>
    </p:spTree>
    <p:extLst>
      <p:ext uri="{BB962C8B-B14F-4D97-AF65-F5344CB8AC3E}">
        <p14:creationId xmlns:p14="http://schemas.microsoft.com/office/powerpoint/2010/main" val="330544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A451D60-64E0-44B9-9B71-AE6C988F7F0B}"/>
              </a:ext>
            </a:extLst>
          </p:cNvPr>
          <p:cNvSpPr>
            <a:spLocks noGrp="1"/>
          </p:cNvSpPr>
          <p:nvPr>
            <p:ph type="dt" sz="half" idx="10"/>
          </p:nvPr>
        </p:nvSpPr>
        <p:spPr/>
        <p:txBody>
          <a:bodyPr/>
          <a:lstStyle/>
          <a:p>
            <a:fld id="{D01618FE-70F0-424B-9A05-2E07BC471E9B}" type="datetime1">
              <a:rPr lang="en-GB" smtClean="0"/>
              <a:t>01/05/2020</a:t>
            </a:fld>
            <a:endParaRPr lang="en-GB"/>
          </a:p>
        </p:txBody>
      </p:sp>
      <p:sp>
        <p:nvSpPr>
          <p:cNvPr id="3" name="Segnaposto piè di pagina 2">
            <a:extLst>
              <a:ext uri="{FF2B5EF4-FFF2-40B4-BE49-F238E27FC236}">
                <a16:creationId xmlns:a16="http://schemas.microsoft.com/office/drawing/2014/main" id="{210A81BD-A712-4695-A03C-2AF6788700F2}"/>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1AC7C5A3-0E06-4BD8-8CB8-2E3A81CB6011}"/>
              </a:ext>
            </a:extLst>
          </p:cNvPr>
          <p:cNvSpPr>
            <a:spLocks noGrp="1"/>
          </p:cNvSpPr>
          <p:nvPr>
            <p:ph type="sldNum" sz="quarter" idx="12"/>
          </p:nvPr>
        </p:nvSpPr>
        <p:spPr/>
        <p:txBody>
          <a:bodyPr/>
          <a:lstStyle/>
          <a:p>
            <a:fld id="{ED1BA77E-33CB-4DAE-8142-597C40DFD7AD}" type="slidenum">
              <a:rPr lang="en-GB" smtClean="0"/>
              <a:t>‹#›</a:t>
            </a:fld>
            <a:endParaRPr lang="en-GB"/>
          </a:p>
        </p:txBody>
      </p:sp>
    </p:spTree>
    <p:extLst>
      <p:ext uri="{BB962C8B-B14F-4D97-AF65-F5344CB8AC3E}">
        <p14:creationId xmlns:p14="http://schemas.microsoft.com/office/powerpoint/2010/main" val="103344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1E203F-D8E4-46A4-9F27-5845BFCE815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2D52D284-8566-4EB0-AE2F-FCFEECD014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B716FFB3-282B-4714-A129-A03288508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A97AF72F-2395-4407-B610-B46D74210C17}"/>
              </a:ext>
            </a:extLst>
          </p:cNvPr>
          <p:cNvSpPr>
            <a:spLocks noGrp="1"/>
          </p:cNvSpPr>
          <p:nvPr>
            <p:ph type="dt" sz="half" idx="10"/>
          </p:nvPr>
        </p:nvSpPr>
        <p:spPr/>
        <p:txBody>
          <a:bodyPr/>
          <a:lstStyle/>
          <a:p>
            <a:fld id="{F235EA35-0612-4193-BC3C-DF0BD6E246C3}" type="datetime1">
              <a:rPr lang="en-GB" smtClean="0"/>
              <a:t>01/05/2020</a:t>
            </a:fld>
            <a:endParaRPr lang="en-GB"/>
          </a:p>
        </p:txBody>
      </p:sp>
      <p:sp>
        <p:nvSpPr>
          <p:cNvPr id="6" name="Segnaposto piè di pagina 5">
            <a:extLst>
              <a:ext uri="{FF2B5EF4-FFF2-40B4-BE49-F238E27FC236}">
                <a16:creationId xmlns:a16="http://schemas.microsoft.com/office/drawing/2014/main" id="{2297D548-4112-40F8-AA5D-D1DECB64AF0C}"/>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34B1D1FD-E05B-4AAE-8E5D-091291399174}"/>
              </a:ext>
            </a:extLst>
          </p:cNvPr>
          <p:cNvSpPr>
            <a:spLocks noGrp="1"/>
          </p:cNvSpPr>
          <p:nvPr>
            <p:ph type="sldNum" sz="quarter" idx="12"/>
          </p:nvPr>
        </p:nvSpPr>
        <p:spPr/>
        <p:txBody>
          <a:bodyPr/>
          <a:lstStyle/>
          <a:p>
            <a:fld id="{ED1BA77E-33CB-4DAE-8142-597C40DFD7AD}" type="slidenum">
              <a:rPr lang="en-GB" smtClean="0"/>
              <a:t>‹#›</a:t>
            </a:fld>
            <a:endParaRPr lang="en-GB"/>
          </a:p>
        </p:txBody>
      </p:sp>
    </p:spTree>
    <p:extLst>
      <p:ext uri="{BB962C8B-B14F-4D97-AF65-F5344CB8AC3E}">
        <p14:creationId xmlns:p14="http://schemas.microsoft.com/office/powerpoint/2010/main" val="56337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E9E763-51C3-4A79-B958-862C3500D74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D43885A5-AE98-4C28-BA37-F5D17E807A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4FB53F58-8B06-4E4F-843A-E51434234B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A742BBEC-4F9B-4A43-B45E-4B7F6E3630D3}"/>
              </a:ext>
            </a:extLst>
          </p:cNvPr>
          <p:cNvSpPr>
            <a:spLocks noGrp="1"/>
          </p:cNvSpPr>
          <p:nvPr>
            <p:ph type="dt" sz="half" idx="10"/>
          </p:nvPr>
        </p:nvSpPr>
        <p:spPr/>
        <p:txBody>
          <a:bodyPr/>
          <a:lstStyle/>
          <a:p>
            <a:fld id="{8152D91E-9F78-4D26-8A23-BCA72084A5DD}" type="datetime1">
              <a:rPr lang="en-GB" smtClean="0"/>
              <a:t>01/05/2020</a:t>
            </a:fld>
            <a:endParaRPr lang="en-GB"/>
          </a:p>
        </p:txBody>
      </p:sp>
      <p:sp>
        <p:nvSpPr>
          <p:cNvPr id="6" name="Segnaposto piè di pagina 5">
            <a:extLst>
              <a:ext uri="{FF2B5EF4-FFF2-40B4-BE49-F238E27FC236}">
                <a16:creationId xmlns:a16="http://schemas.microsoft.com/office/drawing/2014/main" id="{20D5C24C-60F2-49C3-92BD-AB042E39A851}"/>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570BACBB-2C02-4AB1-BF5B-3B6E38AF81CF}"/>
              </a:ext>
            </a:extLst>
          </p:cNvPr>
          <p:cNvSpPr>
            <a:spLocks noGrp="1"/>
          </p:cNvSpPr>
          <p:nvPr>
            <p:ph type="sldNum" sz="quarter" idx="12"/>
          </p:nvPr>
        </p:nvSpPr>
        <p:spPr/>
        <p:txBody>
          <a:bodyPr/>
          <a:lstStyle/>
          <a:p>
            <a:fld id="{ED1BA77E-33CB-4DAE-8142-597C40DFD7AD}" type="slidenum">
              <a:rPr lang="en-GB" smtClean="0"/>
              <a:t>‹#›</a:t>
            </a:fld>
            <a:endParaRPr lang="en-GB"/>
          </a:p>
        </p:txBody>
      </p:sp>
    </p:spTree>
    <p:extLst>
      <p:ext uri="{BB962C8B-B14F-4D97-AF65-F5344CB8AC3E}">
        <p14:creationId xmlns:p14="http://schemas.microsoft.com/office/powerpoint/2010/main" val="746822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C7D3231-8690-42EF-93D8-4917AEE36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E83A4BEC-5D08-4EC6-A299-93F945182F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46659F90-511F-4F92-9F75-1F974D97D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3C434-F2E1-460B-98E7-EEBE037CB513}" type="datetime1">
              <a:rPr lang="en-GB" smtClean="0"/>
              <a:t>01/05/2020</a:t>
            </a:fld>
            <a:endParaRPr lang="en-GB"/>
          </a:p>
        </p:txBody>
      </p:sp>
      <p:sp>
        <p:nvSpPr>
          <p:cNvPr id="5" name="Segnaposto piè di pagina 4">
            <a:extLst>
              <a:ext uri="{FF2B5EF4-FFF2-40B4-BE49-F238E27FC236}">
                <a16:creationId xmlns:a16="http://schemas.microsoft.com/office/drawing/2014/main" id="{B6775BD1-56AF-4CBA-84BA-271B259FD0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B1CD2E99-936A-448F-AE81-AFD1293B8F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BA77E-33CB-4DAE-8142-597C40DFD7AD}" type="slidenum">
              <a:rPr lang="en-GB" smtClean="0"/>
              <a:t>‹#›</a:t>
            </a:fld>
            <a:endParaRPr lang="en-GB"/>
          </a:p>
        </p:txBody>
      </p:sp>
    </p:spTree>
    <p:extLst>
      <p:ext uri="{BB962C8B-B14F-4D97-AF65-F5344CB8AC3E}">
        <p14:creationId xmlns:p14="http://schemas.microsoft.com/office/powerpoint/2010/main" val="3342839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1.emf"/><Relationship Id="rId7"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salvatore.manfreda@unina.it" TargetMode="External"/><Relationship Id="rId5" Type="http://schemas.openxmlformats.org/officeDocument/2006/relationships/hyperlink" Target="mailto:silvano.dalsasso@unibas.it" TargetMode="External"/><Relationship Id="rId4" Type="http://schemas.openxmlformats.org/officeDocument/2006/relationships/hyperlink" Target="mailto:alonso.pizarro@unibas.it" TargetMode="External"/><Relationship Id="rId9"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1.emf"/><Relationship Id="rId7"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salvatore.manfreda@unina.it" TargetMode="External"/><Relationship Id="rId5" Type="http://schemas.openxmlformats.org/officeDocument/2006/relationships/hyperlink" Target="mailto:silvano.dalsasso@unibas.it" TargetMode="External"/><Relationship Id="rId4" Type="http://schemas.openxmlformats.org/officeDocument/2006/relationships/hyperlink" Target="mailto:alonso.pizarro@unibas.it" TargetMode="External"/><Relationship Id="rId9"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B6C4E3-9AA6-4ED2-8BE5-6E29DB3BF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 y="255"/>
            <a:ext cx="12191563" cy="6857489"/>
          </a:xfrm>
          <a:prstGeom prst="rect">
            <a:avLst/>
          </a:prstGeom>
        </p:spPr>
      </p:pic>
      <p:sp>
        <p:nvSpPr>
          <p:cNvPr id="14" name="1 Título">
            <a:extLst>
              <a:ext uri="{FF2B5EF4-FFF2-40B4-BE49-F238E27FC236}">
                <a16:creationId xmlns:a16="http://schemas.microsoft.com/office/drawing/2014/main" id="{2DF11D64-66DF-4D49-BCA8-D0C4404CA589}"/>
              </a:ext>
            </a:extLst>
          </p:cNvPr>
          <p:cNvSpPr>
            <a:spLocks noGrp="1"/>
          </p:cNvSpPr>
          <p:nvPr>
            <p:ph type="ctrTitle"/>
          </p:nvPr>
        </p:nvSpPr>
        <p:spPr>
          <a:xfrm>
            <a:off x="0" y="1067372"/>
            <a:ext cx="12192000" cy="1020840"/>
          </a:xfrm>
        </p:spPr>
        <p:txBody>
          <a:bodyPr>
            <a:noAutofit/>
          </a:bodyPr>
          <a:lstStyle/>
          <a:p>
            <a:br>
              <a:rPr lang="en-GB" sz="3200" b="1" dirty="0"/>
            </a:br>
            <a:r>
              <a:rPr lang="en-GB" sz="3200" b="1" dirty="0"/>
              <a:t>Image-velocimetry techniques under particle aggregation </a:t>
            </a:r>
            <a:br>
              <a:rPr lang="en-GB" sz="3200" b="1" dirty="0"/>
            </a:br>
            <a:r>
              <a:rPr lang="en-GB" sz="3200" b="1" dirty="0"/>
              <a:t>for streamflow monitoring: a numerical approach</a:t>
            </a:r>
          </a:p>
        </p:txBody>
      </p:sp>
      <p:sp>
        <p:nvSpPr>
          <p:cNvPr id="16" name="Rectangle 15">
            <a:extLst>
              <a:ext uri="{FF2B5EF4-FFF2-40B4-BE49-F238E27FC236}">
                <a16:creationId xmlns:a16="http://schemas.microsoft.com/office/drawing/2014/main" id="{572AD23E-BB84-43CC-B2CB-5E732414EB17}"/>
              </a:ext>
            </a:extLst>
          </p:cNvPr>
          <p:cNvSpPr/>
          <p:nvPr/>
        </p:nvSpPr>
        <p:spPr>
          <a:xfrm>
            <a:off x="0" y="2185352"/>
            <a:ext cx="12084049" cy="1508105"/>
          </a:xfrm>
          <a:prstGeom prst="rect">
            <a:avLst/>
          </a:prstGeom>
        </p:spPr>
        <p:txBody>
          <a:bodyPr wrap="square">
            <a:spAutoFit/>
          </a:bodyPr>
          <a:lstStyle/>
          <a:p>
            <a:pPr algn="ctr"/>
            <a:r>
              <a:rPr lang="es-419" dirty="0"/>
              <a:t>Alonso Pizarro </a:t>
            </a:r>
            <a:r>
              <a:rPr lang="en-US" b="1" baseline="30000" dirty="0"/>
              <a:t>a</a:t>
            </a:r>
            <a:r>
              <a:rPr lang="es-419" dirty="0"/>
              <a:t>, Silvano Fortunato </a:t>
            </a:r>
            <a:r>
              <a:rPr lang="es-419" dirty="0" err="1"/>
              <a:t>Dal</a:t>
            </a:r>
            <a:r>
              <a:rPr lang="es-419" dirty="0"/>
              <a:t> </a:t>
            </a:r>
            <a:r>
              <a:rPr lang="es-419" dirty="0" err="1"/>
              <a:t>Sasso</a:t>
            </a:r>
            <a:r>
              <a:rPr lang="es-419" dirty="0"/>
              <a:t> </a:t>
            </a:r>
            <a:r>
              <a:rPr lang="en-US" b="1" baseline="30000" dirty="0"/>
              <a:t>a</a:t>
            </a:r>
            <a:r>
              <a:rPr lang="es-419" dirty="0"/>
              <a:t>, and Salvatore </a:t>
            </a:r>
            <a:r>
              <a:rPr lang="es-419" dirty="0" err="1"/>
              <a:t>Manfreda</a:t>
            </a:r>
            <a:r>
              <a:rPr lang="en-US" baseline="30000" dirty="0"/>
              <a:t> </a:t>
            </a:r>
            <a:r>
              <a:rPr lang="en-US" b="1" baseline="30000" dirty="0"/>
              <a:t>b</a:t>
            </a:r>
            <a:r>
              <a:rPr lang="en-US" baseline="30000" dirty="0"/>
              <a:t> </a:t>
            </a:r>
            <a:endParaRPr lang="es-419" dirty="0"/>
          </a:p>
          <a:p>
            <a:endParaRPr lang="es-419" dirty="0"/>
          </a:p>
          <a:p>
            <a:pPr algn="ctr"/>
            <a:r>
              <a:rPr lang="en-US" b="1" baseline="30000" dirty="0"/>
              <a:t>a</a:t>
            </a:r>
            <a:r>
              <a:rPr lang="es-419" sz="1400" dirty="0"/>
              <a:t> </a:t>
            </a:r>
            <a:r>
              <a:rPr lang="es-419" sz="1400" dirty="0" err="1"/>
              <a:t>Department</a:t>
            </a:r>
            <a:r>
              <a:rPr lang="es-419" sz="1400" dirty="0"/>
              <a:t> </a:t>
            </a:r>
            <a:r>
              <a:rPr lang="es-419" sz="1400" dirty="0" err="1"/>
              <a:t>of</a:t>
            </a:r>
            <a:r>
              <a:rPr lang="es-419" sz="1400" dirty="0"/>
              <a:t> </a:t>
            </a:r>
            <a:r>
              <a:rPr lang="es-419" sz="1400" dirty="0" err="1"/>
              <a:t>European</a:t>
            </a:r>
            <a:r>
              <a:rPr lang="es-419" sz="1400" dirty="0"/>
              <a:t> and </a:t>
            </a:r>
            <a:r>
              <a:rPr lang="es-419" sz="1400" dirty="0" err="1"/>
              <a:t>Mediterranean</a:t>
            </a:r>
            <a:r>
              <a:rPr lang="es-419" sz="1400" dirty="0"/>
              <a:t> Cultures (DICEM), </a:t>
            </a:r>
            <a:r>
              <a:rPr lang="es-419" sz="1400" dirty="0" err="1"/>
              <a:t>University</a:t>
            </a:r>
            <a:r>
              <a:rPr lang="es-419" sz="1400" dirty="0"/>
              <a:t> </a:t>
            </a:r>
            <a:r>
              <a:rPr lang="es-419" sz="1400" dirty="0" err="1"/>
              <a:t>of</a:t>
            </a:r>
            <a:r>
              <a:rPr lang="es-419" sz="1400" dirty="0"/>
              <a:t> Basilicata, Matera, </a:t>
            </a:r>
            <a:r>
              <a:rPr lang="es-419" sz="1400" dirty="0" err="1"/>
              <a:t>Italy</a:t>
            </a:r>
            <a:r>
              <a:rPr lang="es-419" sz="1400" dirty="0"/>
              <a:t>.</a:t>
            </a:r>
          </a:p>
          <a:p>
            <a:pPr algn="ctr"/>
            <a:r>
              <a:rPr lang="es-419" sz="1400" dirty="0"/>
              <a:t>   E-mail: </a:t>
            </a:r>
            <a:r>
              <a:rPr lang="es-419" sz="1400" dirty="0">
                <a:hlinkClick r:id="rId4"/>
              </a:rPr>
              <a:t>alonso.pizarro@unibas.it</a:t>
            </a:r>
            <a:r>
              <a:rPr lang="es-419" sz="1400" dirty="0"/>
              <a:t>; </a:t>
            </a:r>
            <a:r>
              <a:rPr lang="es-419" sz="1400" dirty="0">
                <a:hlinkClick r:id="rId5"/>
              </a:rPr>
              <a:t>silvano.dalsasso@unibas.it</a:t>
            </a:r>
            <a:r>
              <a:rPr lang="es-419" sz="1400" dirty="0"/>
              <a:t> </a:t>
            </a:r>
          </a:p>
          <a:p>
            <a:pPr algn="ctr"/>
            <a:r>
              <a:rPr lang="en-US" b="1" baseline="30000" dirty="0"/>
              <a:t>b</a:t>
            </a:r>
            <a:r>
              <a:rPr lang="es-419" sz="1400" dirty="0"/>
              <a:t> </a:t>
            </a:r>
            <a:r>
              <a:rPr lang="es-419" sz="1400" dirty="0" err="1"/>
              <a:t>Department</a:t>
            </a:r>
            <a:r>
              <a:rPr lang="es-419" sz="1400" dirty="0"/>
              <a:t> </a:t>
            </a:r>
            <a:r>
              <a:rPr lang="es-419" sz="1400" dirty="0" err="1"/>
              <a:t>of</a:t>
            </a:r>
            <a:r>
              <a:rPr lang="es-419" sz="1400" dirty="0"/>
              <a:t> Civil, </a:t>
            </a:r>
            <a:r>
              <a:rPr lang="es-419" sz="1400" dirty="0" err="1"/>
              <a:t>Architectural</a:t>
            </a:r>
            <a:r>
              <a:rPr lang="es-419" sz="1400" dirty="0"/>
              <a:t> and </a:t>
            </a:r>
            <a:r>
              <a:rPr lang="es-419" sz="1400" dirty="0" err="1"/>
              <a:t>Environmental</a:t>
            </a:r>
            <a:r>
              <a:rPr lang="es-419" sz="1400" dirty="0"/>
              <a:t> </a:t>
            </a:r>
            <a:r>
              <a:rPr lang="es-419" sz="1400" dirty="0" err="1"/>
              <a:t>Engineering</a:t>
            </a:r>
            <a:r>
              <a:rPr lang="es-419" sz="1400" dirty="0"/>
              <a:t>, </a:t>
            </a:r>
            <a:r>
              <a:rPr lang="es-419" sz="1400" dirty="0" err="1"/>
              <a:t>University</a:t>
            </a:r>
            <a:r>
              <a:rPr lang="es-419" sz="1400" dirty="0"/>
              <a:t> </a:t>
            </a:r>
            <a:r>
              <a:rPr lang="es-419" sz="1400" dirty="0" err="1"/>
              <a:t>of</a:t>
            </a:r>
            <a:r>
              <a:rPr lang="es-419" sz="1400" dirty="0"/>
              <a:t> </a:t>
            </a:r>
            <a:r>
              <a:rPr lang="es-419" sz="1400" dirty="0" err="1"/>
              <a:t>Naples</a:t>
            </a:r>
            <a:r>
              <a:rPr lang="es-419" sz="1400" dirty="0"/>
              <a:t> Federico II, Napoli, </a:t>
            </a:r>
            <a:r>
              <a:rPr lang="es-419" sz="1400" dirty="0" err="1"/>
              <a:t>Italy</a:t>
            </a:r>
            <a:r>
              <a:rPr lang="es-419" sz="1400" dirty="0"/>
              <a:t>.</a:t>
            </a:r>
          </a:p>
          <a:p>
            <a:pPr algn="ctr"/>
            <a:r>
              <a:rPr lang="es-419" sz="1400" dirty="0"/>
              <a:t>   Email: </a:t>
            </a:r>
            <a:r>
              <a:rPr lang="es-419" sz="1400" dirty="0">
                <a:hlinkClick r:id="rId6"/>
              </a:rPr>
              <a:t>salvatore.manfreda@unina.it</a:t>
            </a:r>
            <a:r>
              <a:rPr lang="es-419" sz="1400" dirty="0"/>
              <a:t> </a:t>
            </a:r>
          </a:p>
        </p:txBody>
      </p:sp>
      <p:pic>
        <p:nvPicPr>
          <p:cNvPr id="17" name="Picture 16">
            <a:extLst>
              <a:ext uri="{FF2B5EF4-FFF2-40B4-BE49-F238E27FC236}">
                <a16:creationId xmlns:a16="http://schemas.microsoft.com/office/drawing/2014/main" id="{6FBCF929-7323-4694-BB14-BFC8FAD810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6361" y="3990628"/>
            <a:ext cx="1800000" cy="1800000"/>
          </a:xfrm>
          <a:prstGeom prst="rect">
            <a:avLst/>
          </a:prstGeom>
        </p:spPr>
      </p:pic>
      <p:pic>
        <p:nvPicPr>
          <p:cNvPr id="18" name="Picture 17" descr="A picture containing rain, nature, large, woman&#10;&#10;Description automatically generated">
            <a:extLst>
              <a:ext uri="{FF2B5EF4-FFF2-40B4-BE49-F238E27FC236}">
                <a16:creationId xmlns:a16="http://schemas.microsoft.com/office/drawing/2014/main" id="{32302E02-979F-4E6E-853E-F27FEDB71E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5679" y="3990628"/>
            <a:ext cx="1800000" cy="1800000"/>
          </a:xfrm>
          <a:prstGeom prst="rect">
            <a:avLst/>
          </a:prstGeom>
        </p:spPr>
      </p:pic>
      <p:pic>
        <p:nvPicPr>
          <p:cNvPr id="19" name="Picture 18" descr="A picture containing rain, nature&#10;&#10;Description automatically generated">
            <a:extLst>
              <a:ext uri="{FF2B5EF4-FFF2-40B4-BE49-F238E27FC236}">
                <a16:creationId xmlns:a16="http://schemas.microsoft.com/office/drawing/2014/main" id="{C3CE6F6E-0F3C-4DAD-BAEA-513EE15919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11020" y="3990628"/>
            <a:ext cx="1800000" cy="1800000"/>
          </a:xfrm>
          <a:prstGeom prst="rect">
            <a:avLst/>
          </a:prstGeom>
        </p:spPr>
      </p:pic>
      <p:sp>
        <p:nvSpPr>
          <p:cNvPr id="9" name="Slide Number Placeholder 3">
            <a:extLst>
              <a:ext uri="{FF2B5EF4-FFF2-40B4-BE49-F238E27FC236}">
                <a16:creationId xmlns:a16="http://schemas.microsoft.com/office/drawing/2014/main" id="{35AD71D3-D5BA-4B71-BA31-AC93B19881D2}"/>
              </a:ext>
            </a:extLst>
          </p:cNvPr>
          <p:cNvSpPr>
            <a:spLocks noGrp="1"/>
          </p:cNvSpPr>
          <p:nvPr>
            <p:ph type="sldNum" sz="quarter" idx="12"/>
          </p:nvPr>
        </p:nvSpPr>
        <p:spPr>
          <a:xfrm>
            <a:off x="9448581" y="6458642"/>
            <a:ext cx="2743200" cy="365125"/>
          </a:xfrm>
        </p:spPr>
        <p:txBody>
          <a:bodyPr/>
          <a:lstStyle/>
          <a:p>
            <a:fld id="{ED1BA77E-33CB-4DAE-8142-597C40DFD7AD}" type="slidenum">
              <a:rPr lang="en-GB" smtClean="0"/>
              <a:t>1</a:t>
            </a:fld>
            <a:r>
              <a:rPr lang="en-GB" dirty="0"/>
              <a:t>/9</a:t>
            </a:r>
          </a:p>
        </p:txBody>
      </p:sp>
    </p:spTree>
    <p:extLst>
      <p:ext uri="{BB962C8B-B14F-4D97-AF65-F5344CB8AC3E}">
        <p14:creationId xmlns:p14="http://schemas.microsoft.com/office/powerpoint/2010/main" val="288026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B6C4E3-9AA6-4ED2-8BE5-6E29DB3BF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 y="255"/>
            <a:ext cx="12191563" cy="6857489"/>
          </a:xfrm>
          <a:prstGeom prst="rect">
            <a:avLst/>
          </a:prstGeom>
        </p:spPr>
      </p:pic>
      <p:sp>
        <p:nvSpPr>
          <p:cNvPr id="14" name="1 Título">
            <a:extLst>
              <a:ext uri="{FF2B5EF4-FFF2-40B4-BE49-F238E27FC236}">
                <a16:creationId xmlns:a16="http://schemas.microsoft.com/office/drawing/2014/main" id="{2DF11D64-66DF-4D49-BCA8-D0C4404CA589}"/>
              </a:ext>
            </a:extLst>
          </p:cNvPr>
          <p:cNvSpPr>
            <a:spLocks noGrp="1"/>
          </p:cNvSpPr>
          <p:nvPr>
            <p:ph type="ctrTitle"/>
          </p:nvPr>
        </p:nvSpPr>
        <p:spPr>
          <a:xfrm>
            <a:off x="0" y="1121160"/>
            <a:ext cx="12192000" cy="600063"/>
          </a:xfrm>
        </p:spPr>
        <p:txBody>
          <a:bodyPr>
            <a:noAutofit/>
          </a:bodyPr>
          <a:lstStyle/>
          <a:p>
            <a:pPr algn="l"/>
            <a:r>
              <a:rPr lang="en-GB" sz="3200" b="1" dirty="0">
                <a:latin typeface="Arial" panose="020B0604020202020204" pitchFamily="34" charset="0"/>
                <a:cs typeface="Arial" panose="020B0604020202020204" pitchFamily="34" charset="0"/>
              </a:rPr>
              <a:t>Motivation</a:t>
            </a:r>
          </a:p>
        </p:txBody>
      </p:sp>
      <p:sp>
        <p:nvSpPr>
          <p:cNvPr id="16" name="Rectangle 15">
            <a:extLst>
              <a:ext uri="{FF2B5EF4-FFF2-40B4-BE49-F238E27FC236}">
                <a16:creationId xmlns:a16="http://schemas.microsoft.com/office/drawing/2014/main" id="{572AD23E-BB84-43CC-B2CB-5E732414EB17}"/>
              </a:ext>
            </a:extLst>
          </p:cNvPr>
          <p:cNvSpPr/>
          <p:nvPr/>
        </p:nvSpPr>
        <p:spPr>
          <a:xfrm>
            <a:off x="7454082" y="2123915"/>
            <a:ext cx="4535767" cy="2308324"/>
          </a:xfrm>
          <a:prstGeom prst="rect">
            <a:avLst/>
          </a:prstGeom>
          <a:ln w="38100">
            <a:solidFill>
              <a:srgbClr val="92D050"/>
            </a:solidFill>
          </a:ln>
        </p:spPr>
        <p:txBody>
          <a:bodyPr wrap="square">
            <a:spAutoFit/>
          </a:bodyPr>
          <a:lstStyle/>
          <a:p>
            <a:pPr marL="285750" indent="-285750" algn="just">
              <a:buFont typeface="Arial" panose="020B0604020202020204" pitchFamily="34" charset="0"/>
              <a:buChar char="•"/>
            </a:pPr>
            <a:r>
              <a:rPr lang="en-GB" dirty="0"/>
              <a:t>Monitoring extreme flood events is still a challenge!</a:t>
            </a:r>
          </a:p>
          <a:p>
            <a:pPr marL="285750" indent="-285750" algn="just">
              <a:buFont typeface="Arial" panose="020B0604020202020204" pitchFamily="34" charset="0"/>
              <a:buChar char="•"/>
            </a:pPr>
            <a:r>
              <a:rPr lang="en-GB" dirty="0"/>
              <a:t>Field campaigns are in general expensive and time-consuming.</a:t>
            </a:r>
          </a:p>
          <a:p>
            <a:pPr marL="285750" indent="-285750" algn="just">
              <a:buFont typeface="Arial" panose="020B0604020202020204" pitchFamily="34" charset="0"/>
              <a:buChar char="•"/>
            </a:pPr>
            <a:r>
              <a:rPr lang="en-GB" dirty="0"/>
              <a:t>Non-contact approaches are a valuable and timing alternative.</a:t>
            </a:r>
          </a:p>
          <a:p>
            <a:pPr marL="285750" indent="-285750" algn="just">
              <a:buFont typeface="Arial" panose="020B0604020202020204" pitchFamily="34" charset="0"/>
              <a:buChar char="•"/>
            </a:pPr>
            <a:r>
              <a:rPr lang="en-GB" dirty="0"/>
              <a:t>Image-velocimetry techniques can be used to this goal.</a:t>
            </a:r>
          </a:p>
        </p:txBody>
      </p:sp>
      <p:pic>
        <p:nvPicPr>
          <p:cNvPr id="8" name="Picture 7">
            <a:extLst>
              <a:ext uri="{FF2B5EF4-FFF2-40B4-BE49-F238E27FC236}">
                <a16:creationId xmlns:a16="http://schemas.microsoft.com/office/drawing/2014/main" id="{FCD532BE-358B-46B0-A930-14CC3D720D86}"/>
              </a:ext>
            </a:extLst>
          </p:cNvPr>
          <p:cNvPicPr/>
          <p:nvPr/>
        </p:nvPicPr>
        <p:blipFill rotWithShape="1">
          <a:blip r:embed="rId4" cstate="print">
            <a:extLst>
              <a:ext uri="{28A0092B-C50C-407E-A947-70E740481C1C}">
                <a14:useLocalDpi xmlns:a14="http://schemas.microsoft.com/office/drawing/2010/main" val="0"/>
              </a:ext>
            </a:extLst>
          </a:blip>
          <a:srcRect l="13918" t="19249" r="13771" b="51170"/>
          <a:stretch/>
        </p:blipFill>
        <p:spPr bwMode="auto">
          <a:xfrm>
            <a:off x="134766" y="2050959"/>
            <a:ext cx="7117385" cy="1935389"/>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226E5F41-BB85-421E-8211-5D44C4F89797}"/>
              </a:ext>
            </a:extLst>
          </p:cNvPr>
          <p:cNvSpPr/>
          <p:nvPr/>
        </p:nvSpPr>
        <p:spPr>
          <a:xfrm>
            <a:off x="134547" y="3895590"/>
            <a:ext cx="7086684" cy="954107"/>
          </a:xfrm>
          <a:prstGeom prst="rect">
            <a:avLst/>
          </a:prstGeom>
        </p:spPr>
        <p:txBody>
          <a:bodyPr wrap="square">
            <a:spAutoFit/>
          </a:bodyPr>
          <a:lstStyle/>
          <a:p>
            <a:pPr algn="just">
              <a:spcAft>
                <a:spcPts val="1000"/>
              </a:spcAft>
            </a:pPr>
            <a:r>
              <a:rPr lang="en-GB" sz="1400" b="1" dirty="0">
                <a:latin typeface="Times New Roman" panose="02020603050405020304" pitchFamily="18" charset="0"/>
                <a:ea typeface="Calibri" panose="020F0502020204030204" pitchFamily="34" charset="0"/>
              </a:rPr>
              <a:t>Figure. 1. </a:t>
            </a:r>
            <a:r>
              <a:rPr lang="en-GB" sz="1400" dirty="0">
                <a:latin typeface="Times New Roman" panose="02020603050405020304" pitchFamily="18" charset="0"/>
                <a:ea typeface="Calibri" panose="020F0502020204030204" pitchFamily="34" charset="0"/>
              </a:rPr>
              <a:t>Examples of moving and aggregated structures on the water surface: </a:t>
            </a:r>
            <a:r>
              <a:rPr lang="en-GB" sz="1400" b="1" dirty="0">
                <a:latin typeface="Times New Roman" panose="02020603050405020304" pitchFamily="18" charset="0"/>
                <a:ea typeface="Calibri" panose="020F0502020204030204" pitchFamily="34" charset="0"/>
              </a:rPr>
              <a:t>A)</a:t>
            </a:r>
            <a:r>
              <a:rPr lang="en-GB" sz="1400" dirty="0">
                <a:latin typeface="Times New Roman" panose="02020603050405020304" pitchFamily="18" charset="0"/>
                <a:ea typeface="Calibri" panose="020F0502020204030204" pitchFamily="34" charset="0"/>
              </a:rPr>
              <a:t> Natural seeding during a flood event at the Tiber river, Italy (</a:t>
            </a:r>
            <a:r>
              <a:rPr lang="en-GB" sz="1400" dirty="0" err="1">
                <a:latin typeface="Times New Roman" panose="02020603050405020304" pitchFamily="18" charset="0"/>
                <a:ea typeface="Calibri" panose="020F0502020204030204" pitchFamily="34" charset="0"/>
              </a:rPr>
              <a:t>Tauro</a:t>
            </a:r>
            <a:r>
              <a:rPr lang="en-GB" sz="1400" dirty="0">
                <a:latin typeface="Times New Roman" panose="02020603050405020304" pitchFamily="18" charset="0"/>
                <a:ea typeface="Calibri" panose="020F0502020204030204" pitchFamily="34" charset="0"/>
              </a:rPr>
              <a:t> et al., 2017); </a:t>
            </a:r>
            <a:r>
              <a:rPr lang="en-GB" sz="1400" b="1" dirty="0">
                <a:latin typeface="Times New Roman" panose="02020603050405020304" pitchFamily="18" charset="0"/>
                <a:ea typeface="Calibri" panose="020F0502020204030204" pitchFamily="34" charset="0"/>
              </a:rPr>
              <a:t>B)</a:t>
            </a:r>
            <a:r>
              <a:rPr lang="en-GB" sz="1400" dirty="0">
                <a:latin typeface="Times New Roman" panose="02020603050405020304" pitchFamily="18" charset="0"/>
                <a:ea typeface="Calibri" panose="020F0502020204030204" pitchFamily="34" charset="0"/>
              </a:rPr>
              <a:t> and </a:t>
            </a:r>
            <a:r>
              <a:rPr lang="en-GB" sz="1400" b="1" dirty="0">
                <a:latin typeface="Times New Roman" panose="02020603050405020304" pitchFamily="18" charset="0"/>
                <a:ea typeface="Calibri" panose="020F0502020204030204" pitchFamily="34" charset="0"/>
              </a:rPr>
              <a:t>C)</a:t>
            </a:r>
            <a:r>
              <a:rPr lang="en-GB" sz="1400" dirty="0">
                <a:latin typeface="Times New Roman" panose="02020603050405020304" pitchFamily="18" charset="0"/>
                <a:ea typeface="Calibri" panose="020F0502020204030204" pitchFamily="34" charset="0"/>
              </a:rPr>
              <a:t> Artificial seeding at low/intermediate flow conditions at </a:t>
            </a:r>
            <a:r>
              <a:rPr lang="en-GB" sz="1400" dirty="0" err="1">
                <a:latin typeface="Times New Roman" panose="02020603050405020304" pitchFamily="18" charset="0"/>
                <a:ea typeface="Calibri" panose="020F0502020204030204" pitchFamily="34" charset="0"/>
              </a:rPr>
              <a:t>Brenta</a:t>
            </a:r>
            <a:r>
              <a:rPr lang="en-GB" sz="1400" dirty="0">
                <a:latin typeface="Times New Roman" panose="02020603050405020304" pitchFamily="18" charset="0"/>
                <a:ea typeface="Calibri" panose="020F0502020204030204" pitchFamily="34" charset="0"/>
              </a:rPr>
              <a:t> river in Italy (</a:t>
            </a:r>
            <a:r>
              <a:rPr lang="en-GB" sz="1400" dirty="0" err="1">
                <a:latin typeface="Times New Roman" panose="02020603050405020304" pitchFamily="18" charset="0"/>
                <a:ea typeface="Calibri" panose="020F0502020204030204" pitchFamily="34" charset="0"/>
              </a:rPr>
              <a:t>Tauro</a:t>
            </a:r>
            <a:r>
              <a:rPr lang="en-GB" sz="1400" dirty="0">
                <a:latin typeface="Times New Roman" panose="02020603050405020304" pitchFamily="18" charset="0"/>
                <a:ea typeface="Calibri" panose="020F0502020204030204" pitchFamily="34" charset="0"/>
              </a:rPr>
              <a:t> et al., 2017) and </a:t>
            </a:r>
            <a:r>
              <a:rPr lang="en-GB" sz="1400" dirty="0" err="1">
                <a:latin typeface="Times New Roman" panose="02020603050405020304" pitchFamily="18" charset="0"/>
                <a:ea typeface="Calibri" panose="020F0502020204030204" pitchFamily="34" charset="0"/>
              </a:rPr>
              <a:t>Murg</a:t>
            </a:r>
            <a:r>
              <a:rPr lang="en-GB" sz="1400" dirty="0">
                <a:latin typeface="Times New Roman" panose="02020603050405020304" pitchFamily="18" charset="0"/>
                <a:ea typeface="Calibri" panose="020F0502020204030204" pitchFamily="34" charset="0"/>
              </a:rPr>
              <a:t> river in Switzerland (</a:t>
            </a:r>
            <a:r>
              <a:rPr lang="en-GB" sz="1400" dirty="0" err="1">
                <a:latin typeface="Times New Roman" panose="02020603050405020304" pitchFamily="18" charset="0"/>
                <a:ea typeface="Calibri" panose="020F0502020204030204" pitchFamily="34" charset="0"/>
              </a:rPr>
              <a:t>Detert</a:t>
            </a:r>
            <a:r>
              <a:rPr lang="en-GB" sz="1400" dirty="0">
                <a:latin typeface="Times New Roman" panose="02020603050405020304" pitchFamily="18" charset="0"/>
                <a:ea typeface="Calibri" panose="020F0502020204030204" pitchFamily="34" charset="0"/>
              </a:rPr>
              <a:t> et al., 2017), respectively.</a:t>
            </a:r>
            <a:endParaRPr lang="es-419" sz="1400" dirty="0">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A8F15E5E-58FB-4584-BD10-29399C054FF6}"/>
              </a:ext>
            </a:extLst>
          </p:cNvPr>
          <p:cNvSpPr/>
          <p:nvPr/>
        </p:nvSpPr>
        <p:spPr>
          <a:xfrm>
            <a:off x="2308697" y="4960381"/>
            <a:ext cx="6096000" cy="1200329"/>
          </a:xfrm>
          <a:prstGeom prst="rect">
            <a:avLst/>
          </a:prstGeom>
          <a:ln w="28575">
            <a:solidFill>
              <a:srgbClr val="FF0000"/>
            </a:solidFill>
          </a:ln>
        </p:spPr>
        <p:txBody>
          <a:bodyPr>
            <a:spAutoFit/>
          </a:bodyPr>
          <a:lstStyle/>
          <a:p>
            <a:pPr algn="just"/>
            <a:r>
              <a:rPr lang="en-GB" dirty="0"/>
              <a:t>Even though image-velocimetry techniques are widely used, their accuracy under field conditions is still an issue of research.</a:t>
            </a:r>
          </a:p>
          <a:p>
            <a:pPr algn="just"/>
            <a:endParaRPr lang="en-GB" dirty="0"/>
          </a:p>
          <a:p>
            <a:pPr algn="just"/>
            <a:r>
              <a:rPr lang="en-GB" dirty="0"/>
              <a:t>So, how to proceed to optimise results?</a:t>
            </a:r>
          </a:p>
        </p:txBody>
      </p:sp>
      <p:cxnSp>
        <p:nvCxnSpPr>
          <p:cNvPr id="6" name="Straight Arrow Connector 5">
            <a:extLst>
              <a:ext uri="{FF2B5EF4-FFF2-40B4-BE49-F238E27FC236}">
                <a16:creationId xmlns:a16="http://schemas.microsoft.com/office/drawing/2014/main" id="{0D179B77-845D-4792-B5DA-F8F57134BEEF}"/>
              </a:ext>
            </a:extLst>
          </p:cNvPr>
          <p:cNvCxnSpPr/>
          <p:nvPr/>
        </p:nvCxnSpPr>
        <p:spPr>
          <a:xfrm>
            <a:off x="8531156" y="5560545"/>
            <a:ext cx="46692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548D321-F1BD-42FE-B933-BB8CC019C92A}"/>
              </a:ext>
            </a:extLst>
          </p:cNvPr>
          <p:cNvSpPr/>
          <p:nvPr/>
        </p:nvSpPr>
        <p:spPr>
          <a:xfrm>
            <a:off x="9124543" y="5329712"/>
            <a:ext cx="2723746" cy="461665"/>
          </a:xfrm>
          <a:prstGeom prst="rect">
            <a:avLst/>
          </a:prstGeom>
          <a:ln w="28575">
            <a:solidFill>
              <a:srgbClr val="0070C0"/>
            </a:solidFill>
          </a:ln>
        </p:spPr>
        <p:txBody>
          <a:bodyPr wrap="square">
            <a:spAutoFit/>
          </a:bodyPr>
          <a:lstStyle/>
          <a:p>
            <a:pPr algn="just"/>
            <a:r>
              <a:rPr lang="en-GB" sz="2400" dirty="0"/>
              <a:t>Numerical approach</a:t>
            </a:r>
          </a:p>
        </p:txBody>
      </p:sp>
      <p:sp>
        <p:nvSpPr>
          <p:cNvPr id="11" name="Slide Number Placeholder 3">
            <a:extLst>
              <a:ext uri="{FF2B5EF4-FFF2-40B4-BE49-F238E27FC236}">
                <a16:creationId xmlns:a16="http://schemas.microsoft.com/office/drawing/2014/main" id="{45F531F4-617F-4B3E-B8D0-2BDB51AC6555}"/>
              </a:ext>
            </a:extLst>
          </p:cNvPr>
          <p:cNvSpPr>
            <a:spLocks noGrp="1"/>
          </p:cNvSpPr>
          <p:nvPr>
            <p:ph type="sldNum" sz="quarter" idx="12"/>
          </p:nvPr>
        </p:nvSpPr>
        <p:spPr>
          <a:xfrm>
            <a:off x="9448581" y="6458642"/>
            <a:ext cx="2743200" cy="365125"/>
          </a:xfrm>
        </p:spPr>
        <p:txBody>
          <a:bodyPr/>
          <a:lstStyle/>
          <a:p>
            <a:fld id="{ED1BA77E-33CB-4DAE-8142-597C40DFD7AD}" type="slidenum">
              <a:rPr lang="en-GB" smtClean="0"/>
              <a:t>2</a:t>
            </a:fld>
            <a:r>
              <a:rPr lang="en-GB" dirty="0"/>
              <a:t>/9</a:t>
            </a:r>
          </a:p>
        </p:txBody>
      </p:sp>
    </p:spTree>
    <p:extLst>
      <p:ext uri="{BB962C8B-B14F-4D97-AF65-F5344CB8AC3E}">
        <p14:creationId xmlns:p14="http://schemas.microsoft.com/office/powerpoint/2010/main" val="863662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B6C4E3-9AA6-4ED2-8BE5-6E29DB3BF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 y="0"/>
            <a:ext cx="12191563" cy="6857489"/>
          </a:xfrm>
          <a:prstGeom prst="rect">
            <a:avLst/>
          </a:prstGeom>
        </p:spPr>
      </p:pic>
      <p:sp>
        <p:nvSpPr>
          <p:cNvPr id="14" name="1 Título">
            <a:extLst>
              <a:ext uri="{FF2B5EF4-FFF2-40B4-BE49-F238E27FC236}">
                <a16:creationId xmlns:a16="http://schemas.microsoft.com/office/drawing/2014/main" id="{2DF11D64-66DF-4D49-BCA8-D0C4404CA589}"/>
              </a:ext>
            </a:extLst>
          </p:cNvPr>
          <p:cNvSpPr>
            <a:spLocks noGrp="1"/>
          </p:cNvSpPr>
          <p:nvPr>
            <p:ph type="ctrTitle"/>
          </p:nvPr>
        </p:nvSpPr>
        <p:spPr>
          <a:xfrm>
            <a:off x="0" y="1121160"/>
            <a:ext cx="12192000" cy="600063"/>
          </a:xfrm>
        </p:spPr>
        <p:txBody>
          <a:bodyPr>
            <a:noAutofit/>
          </a:bodyPr>
          <a:lstStyle/>
          <a:p>
            <a:pPr algn="l"/>
            <a:r>
              <a:rPr lang="en-GB" sz="3200" b="1" dirty="0">
                <a:latin typeface="Arial" panose="020B0604020202020204" pitchFamily="34" charset="0"/>
                <a:cs typeface="Arial" panose="020B0604020202020204" pitchFamily="34" charset="0"/>
              </a:rPr>
              <a:t>Research Goal</a:t>
            </a:r>
          </a:p>
        </p:txBody>
      </p:sp>
      <p:sp>
        <p:nvSpPr>
          <p:cNvPr id="5" name="Rectangle 4">
            <a:extLst>
              <a:ext uri="{FF2B5EF4-FFF2-40B4-BE49-F238E27FC236}">
                <a16:creationId xmlns:a16="http://schemas.microsoft.com/office/drawing/2014/main" id="{E0EF0728-B424-481D-B84C-FC079886086F}"/>
              </a:ext>
            </a:extLst>
          </p:cNvPr>
          <p:cNvSpPr/>
          <p:nvPr/>
        </p:nvSpPr>
        <p:spPr>
          <a:xfrm>
            <a:off x="472444" y="2002920"/>
            <a:ext cx="6096000" cy="3693319"/>
          </a:xfrm>
          <a:prstGeom prst="rect">
            <a:avLst/>
          </a:prstGeom>
        </p:spPr>
        <p:txBody>
          <a:bodyPr>
            <a:spAutoFit/>
          </a:bodyPr>
          <a:lstStyle/>
          <a:p>
            <a:pPr algn="just"/>
            <a:r>
              <a:rPr lang="en-GB" dirty="0">
                <a:latin typeface="Times New Roman" panose="02020603050405020304" pitchFamily="18" charset="0"/>
                <a:ea typeface="Calibri" panose="020F0502020204030204" pitchFamily="34" charset="0"/>
              </a:rPr>
              <a:t>This work aims to quantify the accuracy of surface flow velocity estimates under different seeding densities and aggregation levels. </a:t>
            </a:r>
          </a:p>
          <a:p>
            <a:pPr algn="just"/>
            <a:endParaRPr lang="en-GB" dirty="0">
              <a:latin typeface="Times New Roman" panose="02020603050405020304" pitchFamily="18" charset="0"/>
              <a:ea typeface="Calibri" panose="020F0502020204030204" pitchFamily="34" charset="0"/>
            </a:endParaRPr>
          </a:p>
          <a:p>
            <a:pPr algn="just"/>
            <a:r>
              <a:rPr lang="en-GB" dirty="0">
                <a:latin typeface="Times New Roman" panose="02020603050405020304" pitchFamily="18" charset="0"/>
                <a:ea typeface="Calibri" panose="020F0502020204030204" pitchFamily="34" charset="0"/>
              </a:rPr>
              <a:t>To achieve this, the following objectives were proposed: </a:t>
            </a:r>
          </a:p>
          <a:p>
            <a:pPr algn="just"/>
            <a:endParaRPr lang="en-GB" dirty="0">
              <a:latin typeface="Times New Roman" panose="02020603050405020304" pitchFamily="18" charset="0"/>
              <a:ea typeface="Calibri" panose="020F0502020204030204" pitchFamily="34" charset="0"/>
            </a:endParaRPr>
          </a:p>
          <a:p>
            <a:pPr marL="628650" indent="-285750" algn="just">
              <a:buFont typeface="Arial" panose="020B0604020202020204" pitchFamily="34" charset="0"/>
              <a:buChar char="•"/>
            </a:pPr>
            <a:r>
              <a:rPr lang="en-GB" dirty="0">
                <a:latin typeface="Times New Roman" panose="02020603050405020304" pitchFamily="18" charset="0"/>
                <a:ea typeface="Calibri" panose="020F0502020204030204" pitchFamily="34" charset="0"/>
              </a:rPr>
              <a:t>Generation of numerical simulations of synthetically aggregated tracers to produce 33,600 synthetic images of known seeding characteristics; </a:t>
            </a:r>
          </a:p>
          <a:p>
            <a:pPr marL="628650" indent="-285750" algn="just">
              <a:buFont typeface="Arial" panose="020B0604020202020204" pitchFamily="34" charset="0"/>
              <a:buChar char="•"/>
            </a:pPr>
            <a:r>
              <a:rPr lang="en-GB" dirty="0">
                <a:latin typeface="Times New Roman" panose="02020603050405020304" pitchFamily="18" charset="0"/>
                <a:ea typeface="Calibri" panose="020F0502020204030204" pitchFamily="34" charset="0"/>
              </a:rPr>
              <a:t>Using these synthetic images, a functional relationship between seeding densities, aggregations levels, and image velocimetry errors was derived under controlled conditions.</a:t>
            </a:r>
            <a:endParaRPr lang="es-419" dirty="0"/>
          </a:p>
        </p:txBody>
      </p:sp>
      <p:pic>
        <p:nvPicPr>
          <p:cNvPr id="17" name="Picture 16" descr="A close up of a person&#10;&#10;Description automatically generated">
            <a:extLst>
              <a:ext uri="{FF2B5EF4-FFF2-40B4-BE49-F238E27FC236}">
                <a16:creationId xmlns:a16="http://schemas.microsoft.com/office/drawing/2014/main" id="{9FFB21F6-72C6-42A9-91FD-F283AFD4E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5549" y="1179718"/>
            <a:ext cx="1980000" cy="1980000"/>
          </a:xfrm>
          <a:prstGeom prst="rect">
            <a:avLst/>
          </a:prstGeom>
        </p:spPr>
      </p:pic>
      <p:pic>
        <p:nvPicPr>
          <p:cNvPr id="19" name="Picture 18" descr="A picture containing rain, nature, large, woman&#10;&#10;Description automatically generated">
            <a:extLst>
              <a:ext uri="{FF2B5EF4-FFF2-40B4-BE49-F238E27FC236}">
                <a16:creationId xmlns:a16="http://schemas.microsoft.com/office/drawing/2014/main" id="{467973E8-9516-486E-AC1E-AE7679101D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5" y="1179718"/>
            <a:ext cx="1980000" cy="1980000"/>
          </a:xfrm>
          <a:prstGeom prst="rect">
            <a:avLst/>
          </a:prstGeom>
        </p:spPr>
      </p:pic>
      <p:pic>
        <p:nvPicPr>
          <p:cNvPr id="21" name="Picture 20" descr="A picture containing rain, nature&#10;&#10;Description automatically generated">
            <a:extLst>
              <a:ext uri="{FF2B5EF4-FFF2-40B4-BE49-F238E27FC236}">
                <a16:creationId xmlns:a16="http://schemas.microsoft.com/office/drawing/2014/main" id="{EC26DA9A-9C61-4AB6-86BC-BC85E1822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5549" y="3252034"/>
            <a:ext cx="1980000" cy="1980000"/>
          </a:xfrm>
          <a:prstGeom prst="rect">
            <a:avLst/>
          </a:prstGeom>
        </p:spPr>
      </p:pic>
      <p:pic>
        <p:nvPicPr>
          <p:cNvPr id="23" name="Picture 22" descr="A picture containing rain, nature, white, group&#10;&#10;Description automatically generated">
            <a:extLst>
              <a:ext uri="{FF2B5EF4-FFF2-40B4-BE49-F238E27FC236}">
                <a16:creationId xmlns:a16="http://schemas.microsoft.com/office/drawing/2014/main" id="{99D3A22F-5E41-45BB-9C56-B559B9BBDB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08845" y="3249720"/>
            <a:ext cx="1980000" cy="1980000"/>
          </a:xfrm>
          <a:prstGeom prst="rect">
            <a:avLst/>
          </a:prstGeom>
        </p:spPr>
      </p:pic>
      <p:sp>
        <p:nvSpPr>
          <p:cNvPr id="26" name="Rectangle 25">
            <a:extLst>
              <a:ext uri="{FF2B5EF4-FFF2-40B4-BE49-F238E27FC236}">
                <a16:creationId xmlns:a16="http://schemas.microsoft.com/office/drawing/2014/main" id="{02C85F18-95B6-466C-9CEB-76315A2782A1}"/>
              </a:ext>
            </a:extLst>
          </p:cNvPr>
          <p:cNvSpPr/>
          <p:nvPr/>
        </p:nvSpPr>
        <p:spPr>
          <a:xfrm>
            <a:off x="6923314" y="5241525"/>
            <a:ext cx="5101346" cy="584775"/>
          </a:xfrm>
          <a:prstGeom prst="rect">
            <a:avLst/>
          </a:prstGeom>
        </p:spPr>
        <p:txBody>
          <a:bodyPr wrap="square">
            <a:spAutoFit/>
          </a:bodyPr>
          <a:lstStyle/>
          <a:p>
            <a:r>
              <a:rPr lang="en-GB" sz="1600" b="1" dirty="0">
                <a:latin typeface="Times New Roman" panose="02020603050405020304" pitchFamily="18" charset="0"/>
                <a:ea typeface="Calibri" panose="020F0502020204030204" pitchFamily="34" charset="0"/>
              </a:rPr>
              <a:t>Figure. 2. </a:t>
            </a:r>
            <a:r>
              <a:rPr lang="en-GB" sz="1600" dirty="0">
                <a:latin typeface="Times New Roman" panose="02020603050405020304" pitchFamily="18" charset="0"/>
                <a:ea typeface="Calibri" panose="020F0502020204030204" pitchFamily="34" charset="0"/>
              </a:rPr>
              <a:t>Numerical simulations of synthetically generated particles that present different aggregation levels</a:t>
            </a:r>
            <a:endParaRPr lang="es-419" sz="1600" dirty="0"/>
          </a:p>
        </p:txBody>
      </p:sp>
      <p:sp>
        <p:nvSpPr>
          <p:cNvPr id="11" name="Slide Number Placeholder 3">
            <a:extLst>
              <a:ext uri="{FF2B5EF4-FFF2-40B4-BE49-F238E27FC236}">
                <a16:creationId xmlns:a16="http://schemas.microsoft.com/office/drawing/2014/main" id="{14F2812E-1D45-44CB-A1A3-95A20A3FD973}"/>
              </a:ext>
            </a:extLst>
          </p:cNvPr>
          <p:cNvSpPr>
            <a:spLocks noGrp="1"/>
          </p:cNvSpPr>
          <p:nvPr>
            <p:ph type="sldNum" sz="quarter" idx="12"/>
          </p:nvPr>
        </p:nvSpPr>
        <p:spPr>
          <a:xfrm>
            <a:off x="9448581" y="6458642"/>
            <a:ext cx="2743200" cy="365125"/>
          </a:xfrm>
        </p:spPr>
        <p:txBody>
          <a:bodyPr/>
          <a:lstStyle/>
          <a:p>
            <a:fld id="{ED1BA77E-33CB-4DAE-8142-597C40DFD7AD}" type="slidenum">
              <a:rPr lang="en-GB" smtClean="0"/>
              <a:t>3</a:t>
            </a:fld>
            <a:r>
              <a:rPr lang="en-GB" dirty="0"/>
              <a:t>/9</a:t>
            </a:r>
          </a:p>
        </p:txBody>
      </p:sp>
    </p:spTree>
    <p:extLst>
      <p:ext uri="{BB962C8B-B14F-4D97-AF65-F5344CB8AC3E}">
        <p14:creationId xmlns:p14="http://schemas.microsoft.com/office/powerpoint/2010/main" val="198512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B6C4E3-9AA6-4ED2-8BE5-6E29DB3BF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 y="255"/>
            <a:ext cx="12191563" cy="6857489"/>
          </a:xfrm>
          <a:prstGeom prst="rect">
            <a:avLst/>
          </a:prstGeom>
        </p:spPr>
      </p:pic>
      <p:sp>
        <p:nvSpPr>
          <p:cNvPr id="14" name="1 Título">
            <a:extLst>
              <a:ext uri="{FF2B5EF4-FFF2-40B4-BE49-F238E27FC236}">
                <a16:creationId xmlns:a16="http://schemas.microsoft.com/office/drawing/2014/main" id="{2DF11D64-66DF-4D49-BCA8-D0C4404CA589}"/>
              </a:ext>
            </a:extLst>
          </p:cNvPr>
          <p:cNvSpPr>
            <a:spLocks noGrp="1"/>
          </p:cNvSpPr>
          <p:nvPr>
            <p:ph type="ctrTitle"/>
          </p:nvPr>
        </p:nvSpPr>
        <p:spPr>
          <a:xfrm>
            <a:off x="0" y="1121160"/>
            <a:ext cx="12192000" cy="600063"/>
          </a:xfrm>
        </p:spPr>
        <p:txBody>
          <a:bodyPr>
            <a:noAutofit/>
          </a:bodyPr>
          <a:lstStyle/>
          <a:p>
            <a:pPr algn="l"/>
            <a:r>
              <a:rPr lang="en-GB" sz="3200" b="1" dirty="0">
                <a:latin typeface="Arial" panose="020B0604020202020204" pitchFamily="34" charset="0"/>
                <a:cs typeface="Arial" panose="020B0604020202020204" pitchFamily="34" charset="0"/>
              </a:rPr>
              <a:t>Methodology</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A0B234D-161C-44E4-855B-AD8F2A34839F}"/>
                  </a:ext>
                </a:extLst>
              </p:cNvPr>
              <p:cNvSpPr/>
              <p:nvPr/>
            </p:nvSpPr>
            <p:spPr>
              <a:xfrm>
                <a:off x="457199" y="1760488"/>
                <a:ext cx="11277600" cy="3999172"/>
              </a:xfrm>
              <a:prstGeom prst="rect">
                <a:avLst/>
              </a:prstGeom>
            </p:spPr>
            <p:txBody>
              <a:bodyPr wrap="square">
                <a:spAutoFit/>
              </a:bodyPr>
              <a:lstStyle/>
              <a:p>
                <a:pPr marL="285750" indent="-285750" algn="just">
                  <a:buFont typeface="Arial" panose="020B0604020202020204" pitchFamily="34" charset="0"/>
                  <a:buChar char="•"/>
                </a:pPr>
                <a:r>
                  <a:rPr lang="en-GB" dirty="0">
                    <a:latin typeface="Times New Roman" panose="02020603050405020304" pitchFamily="18" charset="0"/>
                    <a:ea typeface="Calibri" panose="020F0502020204030204" pitchFamily="34" charset="0"/>
                  </a:rPr>
                  <a:t>Synthetic tracers were randomly distributed in space with a unidirectional and constant velocity (15 px/frame). </a:t>
                </a:r>
              </a:p>
              <a:p>
                <a:pPr marL="285750" indent="-285750" algn="just">
                  <a:buFont typeface="Arial" panose="020B0604020202020204" pitchFamily="34" charset="0"/>
                  <a:buChar char="•"/>
                </a:pPr>
                <a:endParaRPr lang="en-GB" dirty="0">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en-GB" dirty="0">
                    <a:latin typeface="Times New Roman" panose="02020603050405020304" pitchFamily="18" charset="0"/>
                    <a:ea typeface="Calibri" panose="020F0502020204030204" pitchFamily="34" charset="0"/>
                  </a:rPr>
                  <a:t>They consist of uniform circular shapes with diameter </a:t>
                </a:r>
                <a:r>
                  <a:rPr lang="en-GB" dirty="0" err="1">
                    <a:latin typeface="Times New Roman" panose="02020603050405020304" pitchFamily="18" charset="0"/>
                    <a:ea typeface="Calibri" panose="020F0502020204030204" pitchFamily="34" charset="0"/>
                  </a:rPr>
                  <a:t>Dxp</a:t>
                </a:r>
                <a:r>
                  <a:rPr lang="en-GB" dirty="0">
                    <a:latin typeface="Times New Roman" panose="02020603050405020304" pitchFamily="18" charset="0"/>
                    <a:ea typeface="Calibri" panose="020F0502020204030204" pitchFamily="34" charset="0"/>
                  </a:rPr>
                  <a:t> ≈ 10 px and uniform white colour.</a:t>
                </a:r>
              </a:p>
              <a:p>
                <a:pPr marL="285750" indent="-285750" algn="just">
                  <a:buFont typeface="Arial" panose="020B0604020202020204" pitchFamily="34" charset="0"/>
                  <a:buChar char="•"/>
                </a:pPr>
                <a:endParaRPr lang="en-GB" dirty="0">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en-GB" dirty="0">
                    <a:latin typeface="Times New Roman" panose="02020603050405020304" pitchFamily="18" charset="0"/>
                    <a:ea typeface="Calibri" panose="020F0502020204030204" pitchFamily="34" charset="0"/>
                  </a:rPr>
                  <a:t>Both diameters and colours were altered with white noise in order to consider more realistic configurations. </a:t>
                </a:r>
              </a:p>
              <a:p>
                <a:pPr marL="285750" indent="-285750" algn="just">
                  <a:buFont typeface="Arial" panose="020B0604020202020204" pitchFamily="34" charset="0"/>
                  <a:buChar char="•"/>
                </a:pPr>
                <a:endParaRPr lang="en-GB" dirty="0">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en-GB" dirty="0">
                    <a:latin typeface="Times New Roman" panose="02020603050405020304" pitchFamily="18" charset="0"/>
                    <a:ea typeface="Calibri" panose="020F0502020204030204" pitchFamily="34" charset="0"/>
                  </a:rPr>
                  <a:t>Their spatial distribution was controlled by a Generalised Poisson Distribution (GPD) with a theoretical seeding density </a:t>
                </a:r>
                <a14:m>
                  <m:oMath xmlns:m="http://schemas.openxmlformats.org/officeDocument/2006/math">
                    <m:r>
                      <a:rPr lang="en-GB" i="1">
                        <a:latin typeface="Cambria Math" panose="02040503050406030204" pitchFamily="18" charset="0"/>
                        <a:ea typeface="Calibri" panose="020F0502020204030204" pitchFamily="34" charset="0"/>
                        <a:cs typeface="Times New Roman" panose="02020603050405020304" pitchFamily="18" charset="0"/>
                      </a:rPr>
                      <m:t>𝜆</m:t>
                    </m:r>
                  </m:oMath>
                </a14:m>
                <a:r>
                  <a:rPr lang="en-GB" dirty="0">
                    <a:latin typeface="Times New Roman" panose="02020603050405020304" pitchFamily="18" charset="0"/>
                    <a:ea typeface="Calibri" panose="020F0502020204030204" pitchFamily="34" charset="0"/>
                  </a:rPr>
                  <a:t> and level of aggregation </a:t>
                </a:r>
                <a14:m>
                  <m:oMath xmlns:m="http://schemas.openxmlformats.org/officeDocument/2006/math">
                    <m:r>
                      <a:rPr lang="en-GB" i="1">
                        <a:latin typeface="Cambria Math" panose="02040503050406030204" pitchFamily="18" charset="0"/>
                        <a:ea typeface="Calibri" panose="020F0502020204030204" pitchFamily="34" charset="0"/>
                        <a:cs typeface="Times New Roman" panose="02020603050405020304" pitchFamily="18" charset="0"/>
                      </a:rPr>
                      <m:t>𝜐</m:t>
                    </m:r>
                  </m:oMath>
                </a14:m>
                <a:r>
                  <a:rPr lang="en-GB" dirty="0">
                    <a:latin typeface="Times New Roman" panose="02020603050405020304" pitchFamily="18" charset="0"/>
                    <a:ea typeface="Calibri" panose="020F0502020204030204" pitchFamily="34" charset="0"/>
                  </a:rPr>
                  <a:t>.</a:t>
                </a:r>
              </a:p>
              <a:p>
                <a:pPr marL="285750" indent="-285750" algn="just">
                  <a:buFont typeface="Arial" panose="020B0604020202020204" pitchFamily="34" charset="0"/>
                  <a:buChar char="•"/>
                </a:pPr>
                <a:endParaRPr lang="en-GB" dirty="0">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en-GB" dirty="0">
                    <a:latin typeface="Times New Roman" panose="02020603050405020304" pitchFamily="18" charset="0"/>
                  </a:rPr>
                  <a:t>The quality of the results was determined by the magnitude of the errors that were computed as</a:t>
                </a:r>
              </a:p>
              <a:p>
                <a:pPr algn="just"/>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𝜖</m:t>
                      </m:r>
                      <m:r>
                        <a:rPr lang="en-GB" i="1">
                          <a:latin typeface="Cambria Math" panose="02040503050406030204" pitchFamily="18" charset="0"/>
                        </a:rPr>
                        <m:t>=100×</m:t>
                      </m:r>
                      <m:f>
                        <m:fPr>
                          <m:ctrlPr>
                            <a:rPr lang="es-419" i="1">
                              <a:latin typeface="Cambria Math" panose="02040503050406030204" pitchFamily="18" charset="0"/>
                            </a:rPr>
                          </m:ctrlPr>
                        </m:fPr>
                        <m:num>
                          <m:d>
                            <m:dPr>
                              <m:ctrlPr>
                                <a:rPr lang="es-419" i="1">
                                  <a:latin typeface="Cambria Math" panose="02040503050406030204" pitchFamily="18" charset="0"/>
                                </a:rPr>
                              </m:ctrlPr>
                            </m:dPr>
                            <m:e>
                              <m:sSub>
                                <m:sSubPr>
                                  <m:ctrlPr>
                                    <a:rPr lang="es-419"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𝑐</m:t>
                                  </m:r>
                                </m:sub>
                              </m:sSub>
                              <m:r>
                                <a:rPr lang="en-GB" i="1">
                                  <a:latin typeface="Cambria Math" panose="02040503050406030204" pitchFamily="18" charset="0"/>
                                </a:rPr>
                                <m:t>−</m:t>
                              </m:r>
                              <m:sSub>
                                <m:sSubPr>
                                  <m:ctrlPr>
                                    <a:rPr lang="es-419"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𝑅</m:t>
                                  </m:r>
                                </m:sub>
                              </m:sSub>
                              <m:r>
                                <a:rPr lang="en-GB" i="1">
                                  <a:latin typeface="Cambria Math" panose="02040503050406030204" pitchFamily="18" charset="0"/>
                                </a:rPr>
                                <m:t> </m:t>
                              </m:r>
                            </m:e>
                          </m:d>
                        </m:num>
                        <m:den>
                          <m:sSub>
                            <m:sSubPr>
                              <m:ctrlPr>
                                <a:rPr lang="es-419"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𝑅</m:t>
                              </m:r>
                            </m:sub>
                          </m:sSub>
                        </m:den>
                      </m:f>
                      <m:r>
                        <a:rPr lang="en-GB" i="1">
                          <a:latin typeface="Cambria Math" panose="02040503050406030204" pitchFamily="18" charset="0"/>
                        </a:rPr>
                        <m:t>,</m:t>
                      </m:r>
                    </m:oMath>
                  </m:oMathPara>
                </a14:m>
                <a:endParaRPr lang="es-419" dirty="0">
                  <a:latin typeface="Times New Roman" panose="02020603050405020304" pitchFamily="18" charset="0"/>
                </a:endParaRPr>
              </a:p>
              <a:p>
                <a:pPr algn="just"/>
                <a:endParaRPr lang="es-419" dirty="0">
                  <a:latin typeface="Times New Roman" panose="02020603050405020304" pitchFamily="18" charset="0"/>
                </a:endParaRPr>
              </a:p>
              <a:p>
                <a:pPr indent="266700" algn="just"/>
                <a:r>
                  <a:rPr lang="en-GB" dirty="0">
                    <a:latin typeface="Times New Roman" panose="02020603050405020304" pitchFamily="18" charset="0"/>
                  </a:rPr>
                  <a:t>where </a:t>
                </a:r>
                <a14:m>
                  <m:oMath xmlns:m="http://schemas.openxmlformats.org/officeDocument/2006/math">
                    <m:sSub>
                      <m:sSubPr>
                        <m:ctrlPr>
                          <a:rPr lang="es-419" i="1">
                            <a:latin typeface="Cambria Math" panose="02040503050406030204" pitchFamily="18" charset="0"/>
                          </a:rPr>
                        </m:ctrlPr>
                      </m:sSubPr>
                      <m:e>
                        <m:r>
                          <a:rPr lang="en-GB">
                            <a:latin typeface="Cambria Math" panose="02040503050406030204" pitchFamily="18" charset="0"/>
                          </a:rPr>
                          <m:t>𝑢</m:t>
                        </m:r>
                      </m:e>
                      <m:sub>
                        <m:r>
                          <a:rPr lang="en-GB">
                            <a:latin typeface="Cambria Math" panose="02040503050406030204" pitchFamily="18" charset="0"/>
                          </a:rPr>
                          <m:t>𝐶</m:t>
                        </m:r>
                      </m:sub>
                    </m:sSub>
                  </m:oMath>
                </a14:m>
                <a:r>
                  <a:rPr lang="en-GB" dirty="0">
                    <a:latin typeface="Times New Roman" panose="02020603050405020304" pitchFamily="18" charset="0"/>
                  </a:rPr>
                  <a:t> is the computed velocity and </a:t>
                </a:r>
                <a14:m>
                  <m:oMath xmlns:m="http://schemas.openxmlformats.org/officeDocument/2006/math">
                    <m:sSub>
                      <m:sSubPr>
                        <m:ctrlPr>
                          <a:rPr lang="es-419" i="1">
                            <a:latin typeface="Cambria Math" panose="02040503050406030204" pitchFamily="18" charset="0"/>
                          </a:rPr>
                        </m:ctrlPr>
                      </m:sSubPr>
                      <m:e>
                        <m:r>
                          <a:rPr lang="en-GB">
                            <a:latin typeface="Cambria Math" panose="02040503050406030204" pitchFamily="18" charset="0"/>
                          </a:rPr>
                          <m:t>𝑢</m:t>
                        </m:r>
                      </m:e>
                      <m:sub>
                        <m:r>
                          <a:rPr lang="en-GB">
                            <a:latin typeface="Cambria Math" panose="02040503050406030204" pitchFamily="18" charset="0"/>
                          </a:rPr>
                          <m:t>𝑅</m:t>
                        </m:r>
                      </m:sub>
                    </m:sSub>
                  </m:oMath>
                </a14:m>
                <a:r>
                  <a:rPr lang="en-GB" dirty="0">
                    <a:latin typeface="Times New Roman" panose="02020603050405020304" pitchFamily="18" charset="0"/>
                  </a:rPr>
                  <a:t> is the theoretical imposed velocity.</a:t>
                </a:r>
                <a:endParaRPr lang="es-419" dirty="0">
                  <a:latin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BA0B234D-161C-44E4-855B-AD8F2A34839F}"/>
                  </a:ext>
                </a:extLst>
              </p:cNvPr>
              <p:cNvSpPr>
                <a:spLocks noRot="1" noChangeAspect="1" noMove="1" noResize="1" noEditPoints="1" noAdjustHandles="1" noChangeArrowheads="1" noChangeShapeType="1" noTextEdit="1"/>
              </p:cNvSpPr>
              <p:nvPr/>
            </p:nvSpPr>
            <p:spPr>
              <a:xfrm>
                <a:off x="457199" y="1760488"/>
                <a:ext cx="11277600" cy="3999172"/>
              </a:xfrm>
              <a:prstGeom prst="rect">
                <a:avLst/>
              </a:prstGeom>
              <a:blipFill>
                <a:blip r:embed="rId4"/>
                <a:stretch>
                  <a:fillRect l="-324" t="-915" r="-432" b="-1524"/>
                </a:stretch>
              </a:blipFill>
            </p:spPr>
            <p:txBody>
              <a:bodyPr/>
              <a:lstStyle/>
              <a:p>
                <a:r>
                  <a:rPr lang="es-419">
                    <a:noFill/>
                  </a:rPr>
                  <a:t> </a:t>
                </a:r>
              </a:p>
            </p:txBody>
          </p:sp>
        </mc:Fallback>
      </mc:AlternateContent>
      <p:sp>
        <p:nvSpPr>
          <p:cNvPr id="6" name="Slide Number Placeholder 3">
            <a:extLst>
              <a:ext uri="{FF2B5EF4-FFF2-40B4-BE49-F238E27FC236}">
                <a16:creationId xmlns:a16="http://schemas.microsoft.com/office/drawing/2014/main" id="{07336E4D-2C84-45F3-A827-9D919FB7C55B}"/>
              </a:ext>
            </a:extLst>
          </p:cNvPr>
          <p:cNvSpPr>
            <a:spLocks noGrp="1"/>
          </p:cNvSpPr>
          <p:nvPr>
            <p:ph type="sldNum" sz="quarter" idx="12"/>
          </p:nvPr>
        </p:nvSpPr>
        <p:spPr>
          <a:xfrm>
            <a:off x="9448581" y="6458642"/>
            <a:ext cx="2743200" cy="365125"/>
          </a:xfrm>
        </p:spPr>
        <p:txBody>
          <a:bodyPr/>
          <a:lstStyle/>
          <a:p>
            <a:fld id="{ED1BA77E-33CB-4DAE-8142-597C40DFD7AD}" type="slidenum">
              <a:rPr lang="en-GB" smtClean="0"/>
              <a:t>4</a:t>
            </a:fld>
            <a:r>
              <a:rPr lang="en-GB" dirty="0"/>
              <a:t>/9</a:t>
            </a:r>
          </a:p>
        </p:txBody>
      </p:sp>
    </p:spTree>
    <p:extLst>
      <p:ext uri="{BB962C8B-B14F-4D97-AF65-F5344CB8AC3E}">
        <p14:creationId xmlns:p14="http://schemas.microsoft.com/office/powerpoint/2010/main" val="3268728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B6C4E3-9AA6-4ED2-8BE5-6E29DB3BF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 y="255"/>
            <a:ext cx="12191563" cy="6857489"/>
          </a:xfrm>
          <a:prstGeom prst="rect">
            <a:avLst/>
          </a:prstGeom>
        </p:spPr>
      </p:pic>
      <p:sp>
        <p:nvSpPr>
          <p:cNvPr id="2" name="Rectangle 1">
            <a:extLst>
              <a:ext uri="{FF2B5EF4-FFF2-40B4-BE49-F238E27FC236}">
                <a16:creationId xmlns:a16="http://schemas.microsoft.com/office/drawing/2014/main" id="{A7EF57E6-8235-43AB-A7FD-F20B91F47B3B}"/>
              </a:ext>
            </a:extLst>
          </p:cNvPr>
          <p:cNvSpPr/>
          <p:nvPr/>
        </p:nvSpPr>
        <p:spPr>
          <a:xfrm>
            <a:off x="266700" y="1759323"/>
            <a:ext cx="11220450" cy="3693319"/>
          </a:xfrm>
          <a:prstGeom prst="rect">
            <a:avLst/>
          </a:prstGeom>
        </p:spPr>
        <p:txBody>
          <a:bodyPr wrap="square">
            <a:spAutoFit/>
          </a:bodyPr>
          <a:lstStyle/>
          <a:p>
            <a:pPr algn="just"/>
            <a:r>
              <a:rPr lang="en-GB" dirty="0">
                <a:latin typeface="Times New Roman" panose="02020603050405020304" pitchFamily="18" charset="0"/>
                <a:ea typeface="Calibri" panose="020F0502020204030204" pitchFamily="34" charset="0"/>
              </a:rPr>
              <a:t>The processing times, considering the 33,600 synthetic generated images, for PTV was almost four times higher than PIV under the circumstances considered in this study. The same hardware was used for both image-velocimetry analyses, leading to a fair comparison between them.</a:t>
            </a:r>
          </a:p>
          <a:p>
            <a:pPr algn="just"/>
            <a:endParaRPr lang="en-GB" dirty="0">
              <a:latin typeface="Times New Roman" panose="02020603050405020304" pitchFamily="18" charset="0"/>
            </a:endParaRPr>
          </a:p>
          <a:p>
            <a:pPr algn="just"/>
            <a:r>
              <a:rPr lang="en-GB" dirty="0">
                <a:latin typeface="Times New Roman" panose="02020603050405020304" pitchFamily="18" charset="0"/>
              </a:rPr>
              <a:t>For all the cases, PTV and PIV techniques systematically underestimated the theoretical velocity independently of the seeding density and aggregation level under consideration.</a:t>
            </a:r>
          </a:p>
          <a:p>
            <a:pPr algn="just"/>
            <a:endParaRPr lang="en-GB" dirty="0">
              <a:latin typeface="Times New Roman" panose="02020603050405020304" pitchFamily="18" charset="0"/>
            </a:endParaRPr>
          </a:p>
          <a:p>
            <a:pPr algn="just"/>
            <a:r>
              <a:rPr lang="en-GB" dirty="0">
                <a:latin typeface="Times New Roman" panose="02020603050405020304" pitchFamily="18" charset="0"/>
              </a:rPr>
              <a:t>A general trend was observed by increasing the seeding density and decreasing the level of aggregation, in which results were improved.</a:t>
            </a:r>
          </a:p>
          <a:p>
            <a:pPr algn="just"/>
            <a:endParaRPr lang="en-GB" dirty="0">
              <a:latin typeface="Times New Roman" panose="02020603050405020304" pitchFamily="18" charset="0"/>
            </a:endParaRPr>
          </a:p>
          <a:p>
            <a:pPr algn="just"/>
            <a:r>
              <a:rPr lang="en-GB" dirty="0">
                <a:latin typeface="Times New Roman" panose="02020603050405020304" pitchFamily="18" charset="0"/>
              </a:rPr>
              <a:t>Based on numerical findings, seeding densities lower than 1.0E-03 produced larger errors and in consequence, flows should be extra-seeded in field campaigns for optimal implementation of image velocimetry methods.</a:t>
            </a:r>
          </a:p>
          <a:p>
            <a:pPr algn="just"/>
            <a:endParaRPr lang="es-419" dirty="0">
              <a:latin typeface="Times New Roman" panose="02020603050405020304" pitchFamily="18" charset="0"/>
            </a:endParaRPr>
          </a:p>
        </p:txBody>
      </p:sp>
      <p:sp>
        <p:nvSpPr>
          <p:cNvPr id="6" name="Slide Number Placeholder 3">
            <a:extLst>
              <a:ext uri="{FF2B5EF4-FFF2-40B4-BE49-F238E27FC236}">
                <a16:creationId xmlns:a16="http://schemas.microsoft.com/office/drawing/2014/main" id="{FF9B7DF3-F7CD-48F6-B206-4897FD6C2A7A}"/>
              </a:ext>
            </a:extLst>
          </p:cNvPr>
          <p:cNvSpPr>
            <a:spLocks noGrp="1"/>
          </p:cNvSpPr>
          <p:nvPr>
            <p:ph type="sldNum" sz="quarter" idx="12"/>
          </p:nvPr>
        </p:nvSpPr>
        <p:spPr>
          <a:xfrm>
            <a:off x="9448581" y="6458642"/>
            <a:ext cx="2743200" cy="365125"/>
          </a:xfrm>
        </p:spPr>
        <p:txBody>
          <a:bodyPr/>
          <a:lstStyle/>
          <a:p>
            <a:fld id="{ED1BA77E-33CB-4DAE-8142-597C40DFD7AD}" type="slidenum">
              <a:rPr lang="en-GB" smtClean="0"/>
              <a:t>5</a:t>
            </a:fld>
            <a:r>
              <a:rPr lang="en-GB" dirty="0"/>
              <a:t>/9</a:t>
            </a:r>
          </a:p>
        </p:txBody>
      </p:sp>
      <p:sp>
        <p:nvSpPr>
          <p:cNvPr id="9" name="1 Título">
            <a:extLst>
              <a:ext uri="{FF2B5EF4-FFF2-40B4-BE49-F238E27FC236}">
                <a16:creationId xmlns:a16="http://schemas.microsoft.com/office/drawing/2014/main" id="{C5221E2C-5F90-4892-BFFA-CAC452B54A01}"/>
              </a:ext>
            </a:extLst>
          </p:cNvPr>
          <p:cNvSpPr txBox="1">
            <a:spLocks/>
          </p:cNvSpPr>
          <p:nvPr/>
        </p:nvSpPr>
        <p:spPr>
          <a:xfrm>
            <a:off x="0" y="1071465"/>
            <a:ext cx="12192000" cy="6000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a:latin typeface="Arial" panose="020B0604020202020204" pitchFamily="34" charset="0"/>
                <a:cs typeface="Arial" panose="020B0604020202020204" pitchFamily="34" charset="0"/>
              </a:rPr>
              <a:t>Results</a:t>
            </a:r>
            <a:endParaRPr lang="en-GB"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081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B6C4E3-9AA6-4ED2-8BE5-6E29DB3BF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 y="255"/>
            <a:ext cx="12191563" cy="6857489"/>
          </a:xfrm>
          <a:prstGeom prst="rect">
            <a:avLst/>
          </a:prstGeom>
        </p:spPr>
      </p:pic>
      <p:sp>
        <p:nvSpPr>
          <p:cNvPr id="14" name="1 Título">
            <a:extLst>
              <a:ext uri="{FF2B5EF4-FFF2-40B4-BE49-F238E27FC236}">
                <a16:creationId xmlns:a16="http://schemas.microsoft.com/office/drawing/2014/main" id="{2DF11D64-66DF-4D49-BCA8-D0C4404CA589}"/>
              </a:ext>
            </a:extLst>
          </p:cNvPr>
          <p:cNvSpPr>
            <a:spLocks noGrp="1"/>
          </p:cNvSpPr>
          <p:nvPr>
            <p:ph type="ctrTitle"/>
          </p:nvPr>
        </p:nvSpPr>
        <p:spPr>
          <a:xfrm>
            <a:off x="0" y="1071465"/>
            <a:ext cx="12192000" cy="600063"/>
          </a:xfrm>
        </p:spPr>
        <p:txBody>
          <a:bodyPr>
            <a:noAutofit/>
          </a:bodyPr>
          <a:lstStyle/>
          <a:p>
            <a:pPr algn="l"/>
            <a:r>
              <a:rPr lang="en-GB" sz="3200" b="1" dirty="0">
                <a:latin typeface="Arial" panose="020B0604020202020204" pitchFamily="34" charset="0"/>
                <a:cs typeface="Arial" panose="020B0604020202020204" pitchFamily="34" charset="0"/>
              </a:rPr>
              <a:t>Results</a:t>
            </a:r>
          </a:p>
        </p:txBody>
      </p:sp>
      <p:sp>
        <p:nvSpPr>
          <p:cNvPr id="2" name="Rectangle 1">
            <a:extLst>
              <a:ext uri="{FF2B5EF4-FFF2-40B4-BE49-F238E27FC236}">
                <a16:creationId xmlns:a16="http://schemas.microsoft.com/office/drawing/2014/main" id="{A7EF57E6-8235-43AB-A7FD-F20B91F47B3B}"/>
              </a:ext>
            </a:extLst>
          </p:cNvPr>
          <p:cNvSpPr/>
          <p:nvPr/>
        </p:nvSpPr>
        <p:spPr>
          <a:xfrm>
            <a:off x="4282364" y="1608539"/>
            <a:ext cx="7753922" cy="4278094"/>
          </a:xfrm>
          <a:prstGeom prst="rect">
            <a:avLst/>
          </a:prstGeom>
        </p:spPr>
        <p:txBody>
          <a:bodyPr wrap="square">
            <a:spAutoFit/>
          </a:bodyPr>
          <a:lstStyle/>
          <a:p>
            <a:pPr algn="just"/>
            <a:r>
              <a:rPr lang="en-GB" dirty="0">
                <a:latin typeface="Times New Roman" panose="02020603050405020304" pitchFamily="18" charset="0"/>
              </a:rPr>
              <a:t>Based on numerical results:</a:t>
            </a:r>
          </a:p>
          <a:p>
            <a:pPr algn="just"/>
            <a:endParaRPr lang="en-GB" sz="1600" dirty="0">
              <a:latin typeface="Times New Roman" panose="02020603050405020304" pitchFamily="18" charset="0"/>
            </a:endParaRPr>
          </a:p>
          <a:p>
            <a:pPr marL="285750" indent="-285750" algn="just">
              <a:buFont typeface="Arial" panose="020B0604020202020204" pitchFamily="34" charset="0"/>
              <a:buChar char="•"/>
            </a:pPr>
            <a:r>
              <a:rPr lang="en-GB" sz="1600" dirty="0">
                <a:latin typeface="Times New Roman" panose="02020603050405020304" pitchFamily="18" charset="0"/>
              </a:rPr>
              <a:t>Figure 3 shows the envelope error curves for a range of seeding densities and level of aggregation ν. </a:t>
            </a:r>
          </a:p>
          <a:p>
            <a:pPr marL="285750" indent="-285750" algn="just">
              <a:buFont typeface="Arial" panose="020B0604020202020204" pitchFamily="34" charset="0"/>
              <a:buChar char="•"/>
            </a:pPr>
            <a:endParaRPr lang="en-GB" sz="1600" dirty="0">
              <a:latin typeface="Times New Roman" panose="02020603050405020304" pitchFamily="18" charset="0"/>
            </a:endParaRPr>
          </a:p>
          <a:p>
            <a:pPr marL="285750" indent="-285750" algn="just">
              <a:buFont typeface="Arial" panose="020B0604020202020204" pitchFamily="34" charset="0"/>
              <a:buChar char="•"/>
            </a:pPr>
            <a:r>
              <a:rPr lang="en-GB" sz="1600" dirty="0">
                <a:latin typeface="Times New Roman" panose="02020603050405020304" pitchFamily="18" charset="0"/>
              </a:rPr>
              <a:t>The yellow and green colours are associated with PTV and PIV error results. Dashed and solid lines are associated with ν = 0.5 and ν = 200, respectively.</a:t>
            </a:r>
          </a:p>
          <a:p>
            <a:pPr marL="285750" indent="-285750" algn="just">
              <a:buFont typeface="Arial" panose="020B0604020202020204" pitchFamily="34" charset="0"/>
              <a:buChar char="•"/>
            </a:pPr>
            <a:endParaRPr lang="en-GB" sz="1600" dirty="0">
              <a:latin typeface="Times New Roman" panose="02020603050405020304" pitchFamily="18" charset="0"/>
            </a:endParaRPr>
          </a:p>
          <a:p>
            <a:pPr marL="285750" indent="-285750" algn="just">
              <a:buFont typeface="Arial" panose="020B0604020202020204" pitchFamily="34" charset="0"/>
              <a:buChar char="•"/>
            </a:pPr>
            <a:r>
              <a:rPr lang="en-GB" sz="1600" dirty="0">
                <a:latin typeface="Times New Roman" panose="02020603050405020304" pitchFamily="18" charset="0"/>
              </a:rPr>
              <a:t>Error results of both techniques were influenced by ν, with a higher aggregation level tending to deteriorate the accuracy of image-velocimetry results, producing higher errors and associated variability across the range of seeding densities.</a:t>
            </a:r>
          </a:p>
          <a:p>
            <a:pPr marL="285750" indent="-285750" algn="just">
              <a:buFont typeface="Arial" panose="020B0604020202020204" pitchFamily="34" charset="0"/>
              <a:buChar char="•"/>
            </a:pPr>
            <a:endParaRPr lang="en-GB" sz="1600" dirty="0">
              <a:latin typeface="Times New Roman" panose="02020603050405020304" pitchFamily="18" charset="0"/>
            </a:endParaRPr>
          </a:p>
          <a:p>
            <a:pPr marL="285750" indent="-285750" algn="just">
              <a:buFont typeface="Arial" panose="020B0604020202020204" pitchFamily="34" charset="0"/>
              <a:buChar char="•"/>
            </a:pPr>
            <a:r>
              <a:rPr lang="en-GB" sz="1600" dirty="0">
                <a:latin typeface="Times New Roman" panose="02020603050405020304" pitchFamily="18" charset="0"/>
              </a:rPr>
              <a:t>In most of the cases, PTV outperformed PIV under the synthetic conditions analysed in this study. It is noteworthy that the obtained results refer to a single synthetic experiment that, although realistic, is not representative of any field condition. Therefore, further investigations with a larger set of idealised and field circumstances should be carried out to generalise the obtained results.</a:t>
            </a:r>
            <a:endParaRPr lang="es-419" sz="1600" dirty="0">
              <a:latin typeface="Times New Roman" panose="02020603050405020304" pitchFamily="18" charset="0"/>
            </a:endParaRPr>
          </a:p>
        </p:txBody>
      </p:sp>
      <p:pic>
        <p:nvPicPr>
          <p:cNvPr id="6" name="Picture 5">
            <a:extLst>
              <a:ext uri="{FF2B5EF4-FFF2-40B4-BE49-F238E27FC236}">
                <a16:creationId xmlns:a16="http://schemas.microsoft.com/office/drawing/2014/main" id="{8CDF54A2-CC45-49DD-9297-60A64DA319E8}"/>
              </a:ext>
            </a:extLst>
          </p:cNvPr>
          <p:cNvPicPr>
            <a:picLocks noChangeAspect="1"/>
          </p:cNvPicPr>
          <p:nvPr/>
        </p:nvPicPr>
        <p:blipFill rotWithShape="1">
          <a:blip r:embed="rId4">
            <a:extLst>
              <a:ext uri="{28A0092B-C50C-407E-A947-70E740481C1C}">
                <a14:useLocalDpi xmlns:a14="http://schemas.microsoft.com/office/drawing/2010/main" val="0"/>
              </a:ext>
            </a:extLst>
          </a:blip>
          <a:srcRect t="3814" r="4999"/>
          <a:stretch/>
        </p:blipFill>
        <p:spPr>
          <a:xfrm>
            <a:off x="84975" y="1648295"/>
            <a:ext cx="3983273" cy="3600000"/>
          </a:xfrm>
          <a:prstGeom prst="rect">
            <a:avLst/>
          </a:prstGeom>
        </p:spPr>
      </p:pic>
      <p:sp>
        <p:nvSpPr>
          <p:cNvPr id="8" name="Rectangle 7">
            <a:extLst>
              <a:ext uri="{FF2B5EF4-FFF2-40B4-BE49-F238E27FC236}">
                <a16:creationId xmlns:a16="http://schemas.microsoft.com/office/drawing/2014/main" id="{D7533135-D641-4872-A795-456EE5C33476}"/>
              </a:ext>
            </a:extLst>
          </p:cNvPr>
          <p:cNvSpPr/>
          <p:nvPr/>
        </p:nvSpPr>
        <p:spPr>
          <a:xfrm>
            <a:off x="391905" y="5184878"/>
            <a:ext cx="3860642" cy="584775"/>
          </a:xfrm>
          <a:prstGeom prst="rect">
            <a:avLst/>
          </a:prstGeom>
        </p:spPr>
        <p:txBody>
          <a:bodyPr wrap="square">
            <a:spAutoFit/>
          </a:bodyPr>
          <a:lstStyle/>
          <a:p>
            <a:r>
              <a:rPr lang="en-GB" sz="1600" b="1" dirty="0">
                <a:latin typeface="Times New Roman" panose="02020603050405020304" pitchFamily="18" charset="0"/>
                <a:ea typeface="Calibri" panose="020F0502020204030204" pitchFamily="34" charset="0"/>
              </a:rPr>
              <a:t>Figure. 3. </a:t>
            </a:r>
            <a:r>
              <a:rPr lang="en-GB" sz="1600" dirty="0">
                <a:latin typeface="Times New Roman" panose="02020603050405020304" pitchFamily="18" charset="0"/>
                <a:ea typeface="Calibri" panose="020F0502020204030204" pitchFamily="34" charset="0"/>
              </a:rPr>
              <a:t>Errors as a function of seeding density and aggregation levels.</a:t>
            </a:r>
            <a:endParaRPr lang="es-419" sz="1600" dirty="0"/>
          </a:p>
        </p:txBody>
      </p:sp>
      <p:sp>
        <p:nvSpPr>
          <p:cNvPr id="9" name="Slide Number Placeholder 3">
            <a:extLst>
              <a:ext uri="{FF2B5EF4-FFF2-40B4-BE49-F238E27FC236}">
                <a16:creationId xmlns:a16="http://schemas.microsoft.com/office/drawing/2014/main" id="{4BF2CB43-D9BE-4B7F-AC04-4E73D80F025D}"/>
              </a:ext>
            </a:extLst>
          </p:cNvPr>
          <p:cNvSpPr>
            <a:spLocks noGrp="1"/>
          </p:cNvSpPr>
          <p:nvPr>
            <p:ph type="sldNum" sz="quarter" idx="12"/>
          </p:nvPr>
        </p:nvSpPr>
        <p:spPr>
          <a:xfrm>
            <a:off x="9448581" y="6458642"/>
            <a:ext cx="2743200" cy="365125"/>
          </a:xfrm>
        </p:spPr>
        <p:txBody>
          <a:bodyPr/>
          <a:lstStyle/>
          <a:p>
            <a:fld id="{ED1BA77E-33CB-4DAE-8142-597C40DFD7AD}" type="slidenum">
              <a:rPr lang="en-GB" smtClean="0"/>
              <a:t>6</a:t>
            </a:fld>
            <a:r>
              <a:rPr lang="en-GB" dirty="0"/>
              <a:t>/9</a:t>
            </a:r>
          </a:p>
        </p:txBody>
      </p:sp>
    </p:spTree>
    <p:extLst>
      <p:ext uri="{BB962C8B-B14F-4D97-AF65-F5344CB8AC3E}">
        <p14:creationId xmlns:p14="http://schemas.microsoft.com/office/powerpoint/2010/main" val="1346796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B6C4E3-9AA6-4ED2-8BE5-6E29DB3BF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 y="511"/>
            <a:ext cx="12191563" cy="6857489"/>
          </a:xfrm>
          <a:prstGeom prst="rect">
            <a:avLst/>
          </a:prstGeom>
        </p:spPr>
      </p:pic>
      <p:sp>
        <p:nvSpPr>
          <p:cNvPr id="14" name="1 Título">
            <a:extLst>
              <a:ext uri="{FF2B5EF4-FFF2-40B4-BE49-F238E27FC236}">
                <a16:creationId xmlns:a16="http://schemas.microsoft.com/office/drawing/2014/main" id="{2DF11D64-66DF-4D49-BCA8-D0C4404CA589}"/>
              </a:ext>
            </a:extLst>
          </p:cNvPr>
          <p:cNvSpPr>
            <a:spLocks noGrp="1"/>
          </p:cNvSpPr>
          <p:nvPr>
            <p:ph type="ctrTitle"/>
          </p:nvPr>
        </p:nvSpPr>
        <p:spPr>
          <a:xfrm>
            <a:off x="69574" y="1300167"/>
            <a:ext cx="12192000" cy="600063"/>
          </a:xfrm>
        </p:spPr>
        <p:txBody>
          <a:bodyPr>
            <a:noAutofit/>
          </a:bodyPr>
          <a:lstStyle/>
          <a:p>
            <a:pPr algn="l"/>
            <a:r>
              <a:rPr lang="en-GB" sz="3200" b="1" dirty="0">
                <a:solidFill>
                  <a:schemeClr val="accent6">
                    <a:lumMod val="75000"/>
                  </a:schemeClr>
                </a:solidFill>
                <a:latin typeface="Arial" panose="020B0604020202020204" pitchFamily="34" charset="0"/>
                <a:cs typeface="Arial" panose="020B0604020202020204" pitchFamily="34" charset="0"/>
              </a:rPr>
              <a:t>Thank you for your interest in our research!</a:t>
            </a:r>
          </a:p>
        </p:txBody>
      </p:sp>
      <p:sp>
        <p:nvSpPr>
          <p:cNvPr id="4" name="1 Título">
            <a:extLst>
              <a:ext uri="{FF2B5EF4-FFF2-40B4-BE49-F238E27FC236}">
                <a16:creationId xmlns:a16="http://schemas.microsoft.com/office/drawing/2014/main" id="{C7697CBB-1BA8-45A7-AC52-BC4CAE2573E2}"/>
              </a:ext>
            </a:extLst>
          </p:cNvPr>
          <p:cNvSpPr txBox="1">
            <a:spLocks/>
          </p:cNvSpPr>
          <p:nvPr/>
        </p:nvSpPr>
        <p:spPr>
          <a:xfrm>
            <a:off x="1647411" y="2360289"/>
            <a:ext cx="10279545" cy="289751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14350" indent="-514350" algn="l">
              <a:buFont typeface="+mj-lt"/>
              <a:buAutoNum type="arabicPeriod"/>
            </a:pPr>
            <a:r>
              <a:rPr lang="en-GB" sz="2400" dirty="0">
                <a:solidFill>
                  <a:schemeClr val="accent5">
                    <a:lumMod val="60000"/>
                    <a:lumOff val="40000"/>
                  </a:schemeClr>
                </a:solidFill>
                <a:latin typeface="Arial" panose="020B0604020202020204" pitchFamily="34" charset="0"/>
                <a:cs typeface="Arial" panose="020B0604020202020204" pitchFamily="34" charset="0"/>
              </a:rPr>
              <a:t>Contact the authors for more information.</a:t>
            </a:r>
          </a:p>
          <a:p>
            <a:pPr marL="514350" indent="-514350" algn="l">
              <a:buFont typeface="+mj-lt"/>
              <a:buAutoNum type="arabicPeriod"/>
            </a:pPr>
            <a:endParaRPr lang="en-GB" sz="2400" dirty="0">
              <a:latin typeface="Arial" panose="020B0604020202020204" pitchFamily="34" charset="0"/>
              <a:cs typeface="Arial" panose="020B0604020202020204" pitchFamily="34" charset="0"/>
            </a:endParaRPr>
          </a:p>
          <a:p>
            <a:pPr marL="514350" indent="-514350" algn="l">
              <a:buFont typeface="+mj-lt"/>
              <a:buAutoNum type="arabicPeriod"/>
            </a:pPr>
            <a:r>
              <a:rPr lang="en-GB" sz="2400" dirty="0">
                <a:solidFill>
                  <a:schemeClr val="accent5">
                    <a:lumMod val="75000"/>
                  </a:schemeClr>
                </a:solidFill>
                <a:latin typeface="Arial" panose="020B0604020202020204" pitchFamily="34" charset="0"/>
                <a:cs typeface="Arial" panose="020B0604020202020204" pitchFamily="34" charset="0"/>
              </a:rPr>
              <a:t>A manuscript was recently submitted to HESS, applying numerical and field considerations. Soon will be available in HESSD.</a:t>
            </a:r>
          </a:p>
          <a:p>
            <a:pPr marL="514350" indent="-514350" algn="l">
              <a:buFont typeface="+mj-lt"/>
              <a:buAutoNum type="arabicPeriod"/>
            </a:pPr>
            <a:endParaRPr lang="en-GB" sz="2400" dirty="0">
              <a:latin typeface="Arial" panose="020B0604020202020204" pitchFamily="34" charset="0"/>
              <a:cs typeface="Arial" panose="020B0604020202020204" pitchFamily="34" charset="0"/>
            </a:endParaRPr>
          </a:p>
          <a:p>
            <a:pPr marL="514350" indent="-514350" algn="l">
              <a:buFont typeface="+mj-lt"/>
              <a:buAutoNum type="arabicPeriod"/>
            </a:pPr>
            <a:r>
              <a:rPr lang="en-GB" sz="2400" dirty="0">
                <a:solidFill>
                  <a:schemeClr val="accent5">
                    <a:lumMod val="50000"/>
                  </a:schemeClr>
                </a:solidFill>
                <a:latin typeface="Arial" panose="020B0604020202020204" pitchFamily="34" charset="0"/>
                <a:cs typeface="Arial" panose="020B0604020202020204" pitchFamily="34" charset="0"/>
              </a:rPr>
              <a:t>The numerical dataset can be downloaded from: https://doi.org/10.5281/zenodo.3761859</a:t>
            </a:r>
          </a:p>
          <a:p>
            <a:pPr marL="457200" indent="-457200" algn="l">
              <a:buFont typeface="Arial" panose="020B0604020202020204" pitchFamily="34" charset="0"/>
              <a:buChar char="•"/>
            </a:pPr>
            <a:endParaRPr lang="en-GB" sz="32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29AFEC9-A767-4A57-AF74-6A7C22DB7677}"/>
              </a:ext>
            </a:extLst>
          </p:cNvPr>
          <p:cNvSpPr>
            <a:spLocks noGrp="1"/>
          </p:cNvSpPr>
          <p:nvPr>
            <p:ph type="sldNum" sz="quarter" idx="12"/>
          </p:nvPr>
        </p:nvSpPr>
        <p:spPr>
          <a:xfrm>
            <a:off x="9448581" y="6458642"/>
            <a:ext cx="2743200" cy="365125"/>
          </a:xfrm>
        </p:spPr>
        <p:txBody>
          <a:bodyPr/>
          <a:lstStyle/>
          <a:p>
            <a:fld id="{ED1BA77E-33CB-4DAE-8142-597C40DFD7AD}" type="slidenum">
              <a:rPr lang="en-GB" smtClean="0"/>
              <a:t>7</a:t>
            </a:fld>
            <a:r>
              <a:rPr lang="en-GB" dirty="0"/>
              <a:t>/9</a:t>
            </a:r>
          </a:p>
        </p:txBody>
      </p:sp>
    </p:spTree>
    <p:extLst>
      <p:ext uri="{BB962C8B-B14F-4D97-AF65-F5344CB8AC3E}">
        <p14:creationId xmlns:p14="http://schemas.microsoft.com/office/powerpoint/2010/main" val="419930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B6C4E3-9AA6-4ED2-8BE5-6E29DB3BF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 y="255"/>
            <a:ext cx="12191563" cy="6857489"/>
          </a:xfrm>
          <a:prstGeom prst="rect">
            <a:avLst/>
          </a:prstGeom>
        </p:spPr>
      </p:pic>
      <p:sp>
        <p:nvSpPr>
          <p:cNvPr id="14" name="1 Título">
            <a:extLst>
              <a:ext uri="{FF2B5EF4-FFF2-40B4-BE49-F238E27FC236}">
                <a16:creationId xmlns:a16="http://schemas.microsoft.com/office/drawing/2014/main" id="{2DF11D64-66DF-4D49-BCA8-D0C4404CA589}"/>
              </a:ext>
            </a:extLst>
          </p:cNvPr>
          <p:cNvSpPr>
            <a:spLocks noGrp="1"/>
          </p:cNvSpPr>
          <p:nvPr>
            <p:ph type="ctrTitle"/>
          </p:nvPr>
        </p:nvSpPr>
        <p:spPr>
          <a:xfrm>
            <a:off x="0" y="1121160"/>
            <a:ext cx="12192000" cy="600063"/>
          </a:xfrm>
        </p:spPr>
        <p:txBody>
          <a:bodyPr>
            <a:noAutofit/>
          </a:bodyPr>
          <a:lstStyle/>
          <a:p>
            <a:pPr algn="l"/>
            <a:r>
              <a:rPr lang="en-GB" sz="3200" b="1" dirty="0">
                <a:latin typeface="Arial" panose="020B0604020202020204" pitchFamily="34" charset="0"/>
                <a:cs typeface="Arial" panose="020B0604020202020204" pitchFamily="34" charset="0"/>
              </a:rPr>
              <a:t>Related Literature</a:t>
            </a:r>
          </a:p>
        </p:txBody>
      </p:sp>
      <p:sp>
        <p:nvSpPr>
          <p:cNvPr id="2" name="Rectangle 1">
            <a:extLst>
              <a:ext uri="{FF2B5EF4-FFF2-40B4-BE49-F238E27FC236}">
                <a16:creationId xmlns:a16="http://schemas.microsoft.com/office/drawing/2014/main" id="{A7EF57E6-8235-43AB-A7FD-F20B91F47B3B}"/>
              </a:ext>
            </a:extLst>
          </p:cNvPr>
          <p:cNvSpPr/>
          <p:nvPr/>
        </p:nvSpPr>
        <p:spPr>
          <a:xfrm>
            <a:off x="266700" y="1759323"/>
            <a:ext cx="11220450" cy="3693319"/>
          </a:xfrm>
          <a:prstGeom prst="rect">
            <a:avLst/>
          </a:prstGeom>
        </p:spPr>
        <p:txBody>
          <a:bodyPr wrap="square">
            <a:spAutoFit/>
          </a:bodyPr>
          <a:lstStyle/>
          <a:p>
            <a:pPr marL="342900" indent="-342900" algn="just">
              <a:buFont typeface="Arial" panose="020B0604020202020204" pitchFamily="34" charset="0"/>
              <a:buChar char="•"/>
            </a:pPr>
            <a:r>
              <a:rPr lang="en-GB" dirty="0">
                <a:latin typeface="Times New Roman" panose="02020603050405020304" pitchFamily="18" charset="0"/>
                <a:ea typeface="Calibri" panose="020F0502020204030204" pitchFamily="34" charset="0"/>
              </a:rPr>
              <a:t>Dal </a:t>
            </a:r>
            <a:r>
              <a:rPr lang="en-GB" dirty="0" err="1">
                <a:latin typeface="Times New Roman" panose="02020603050405020304" pitchFamily="18" charset="0"/>
                <a:ea typeface="Calibri" panose="020F0502020204030204" pitchFamily="34" charset="0"/>
              </a:rPr>
              <a:t>Sasso</a:t>
            </a:r>
            <a:r>
              <a:rPr lang="en-GB" dirty="0">
                <a:latin typeface="Times New Roman" panose="02020603050405020304" pitchFamily="18" charset="0"/>
                <a:ea typeface="Calibri" panose="020F0502020204030204" pitchFamily="34" charset="0"/>
              </a:rPr>
              <a:t> S. F., Pizarro A., </a:t>
            </a:r>
            <a:r>
              <a:rPr lang="en-GB" dirty="0" err="1">
                <a:latin typeface="Times New Roman" panose="02020603050405020304" pitchFamily="18" charset="0"/>
                <a:ea typeface="Calibri" panose="020F0502020204030204" pitchFamily="34" charset="0"/>
              </a:rPr>
              <a:t>Manfreda</a:t>
            </a:r>
            <a:r>
              <a:rPr lang="en-GB" dirty="0">
                <a:latin typeface="Times New Roman" panose="02020603050405020304" pitchFamily="18" charset="0"/>
                <a:ea typeface="Calibri" panose="020F0502020204030204" pitchFamily="34" charset="0"/>
              </a:rPr>
              <a:t> S. </a:t>
            </a:r>
            <a:r>
              <a:rPr lang="en-GB" i="1" dirty="0">
                <a:latin typeface="Times New Roman" panose="02020603050405020304" pitchFamily="18" charset="0"/>
                <a:ea typeface="Calibri" panose="020F0502020204030204" pitchFamily="34" charset="0"/>
              </a:rPr>
              <a:t>Metrics for the quantification of seeding characteristics to enhance image-velocimetry performances in rivers</a:t>
            </a:r>
            <a:r>
              <a:rPr lang="en-GB" dirty="0">
                <a:latin typeface="Times New Roman" panose="02020603050405020304" pitchFamily="18" charset="0"/>
                <a:ea typeface="Calibri" panose="020F0502020204030204" pitchFamily="34" charset="0"/>
              </a:rPr>
              <a:t>. Submitted to Remote Sensing (MDPI), 2020.</a:t>
            </a:r>
          </a:p>
          <a:p>
            <a:pPr marL="342900" indent="-342900" algn="just">
              <a:buFont typeface="Arial" panose="020B0604020202020204" pitchFamily="34" charset="0"/>
              <a:buChar char="•"/>
            </a:pPr>
            <a:endParaRPr lang="en-GB" dirty="0">
              <a:latin typeface="Times New Roman" panose="02020603050405020304" pitchFamily="18" charset="0"/>
              <a:ea typeface="Calibri" panose="020F0502020204030204" pitchFamily="34" charset="0"/>
            </a:endParaRPr>
          </a:p>
          <a:p>
            <a:pPr marL="342900" indent="-342900" algn="just">
              <a:buFont typeface="Arial" panose="020B0604020202020204" pitchFamily="34" charset="0"/>
              <a:buChar char="•"/>
            </a:pPr>
            <a:r>
              <a:rPr lang="en-GB" dirty="0">
                <a:latin typeface="Times New Roman" panose="02020603050405020304" pitchFamily="18" charset="0"/>
                <a:ea typeface="Calibri" panose="020F0502020204030204" pitchFamily="34" charset="0"/>
              </a:rPr>
              <a:t>Pizarro A., Dal </a:t>
            </a:r>
            <a:r>
              <a:rPr lang="en-GB" dirty="0" err="1">
                <a:latin typeface="Times New Roman" panose="02020603050405020304" pitchFamily="18" charset="0"/>
                <a:ea typeface="Calibri" panose="020F0502020204030204" pitchFamily="34" charset="0"/>
              </a:rPr>
              <a:t>Sasso</a:t>
            </a:r>
            <a:r>
              <a:rPr lang="en-GB" dirty="0">
                <a:latin typeface="Times New Roman" panose="02020603050405020304" pitchFamily="18" charset="0"/>
                <a:ea typeface="Calibri" panose="020F0502020204030204" pitchFamily="34" charset="0"/>
              </a:rPr>
              <a:t> S. F., Perks M., </a:t>
            </a:r>
            <a:r>
              <a:rPr lang="en-GB" dirty="0" err="1">
                <a:latin typeface="Times New Roman" panose="02020603050405020304" pitchFamily="18" charset="0"/>
                <a:ea typeface="Calibri" panose="020F0502020204030204" pitchFamily="34" charset="0"/>
              </a:rPr>
              <a:t>Manfreda</a:t>
            </a:r>
            <a:r>
              <a:rPr lang="en-GB" dirty="0">
                <a:latin typeface="Times New Roman" panose="02020603050405020304" pitchFamily="18" charset="0"/>
                <a:ea typeface="Calibri" panose="020F0502020204030204" pitchFamily="34" charset="0"/>
              </a:rPr>
              <a:t> S. </a:t>
            </a:r>
            <a:r>
              <a:rPr lang="en-GB" i="1" dirty="0">
                <a:latin typeface="Times New Roman" panose="02020603050405020304" pitchFamily="18" charset="0"/>
                <a:ea typeface="Calibri" panose="020F0502020204030204" pitchFamily="34" charset="0"/>
              </a:rPr>
              <a:t>Spatial distribution of tracers for optical-sensing stream surface flow monitoring</a:t>
            </a:r>
            <a:r>
              <a:rPr lang="en-GB" dirty="0">
                <a:latin typeface="Times New Roman" panose="02020603050405020304" pitchFamily="18" charset="0"/>
                <a:ea typeface="Calibri" panose="020F0502020204030204" pitchFamily="34" charset="0"/>
              </a:rPr>
              <a:t>. Submitted to Hydrology and Earth System Sciences (HESS), 2020.</a:t>
            </a:r>
          </a:p>
          <a:p>
            <a:pPr marL="342900" indent="-342900" algn="just">
              <a:buFont typeface="Arial" panose="020B0604020202020204" pitchFamily="34" charset="0"/>
              <a:buChar char="•"/>
            </a:pPr>
            <a:endParaRPr lang="es-419" dirty="0">
              <a:latin typeface="Times New Roman" panose="02020603050405020304" pitchFamily="18" charset="0"/>
            </a:endParaRPr>
          </a:p>
          <a:p>
            <a:pPr marL="342900" indent="-342900" algn="just">
              <a:buFont typeface="Arial" panose="020B0604020202020204" pitchFamily="34" charset="0"/>
              <a:buChar char="•"/>
            </a:pPr>
            <a:r>
              <a:rPr lang="en-GB" dirty="0" err="1">
                <a:latin typeface="Times New Roman" panose="02020603050405020304" pitchFamily="18" charset="0"/>
                <a:ea typeface="Calibri" panose="020F0502020204030204" pitchFamily="34" charset="0"/>
              </a:rPr>
              <a:t>Manfreda</a:t>
            </a:r>
            <a:r>
              <a:rPr lang="en-GB" dirty="0">
                <a:latin typeface="Times New Roman" panose="02020603050405020304" pitchFamily="18" charset="0"/>
                <a:ea typeface="Calibri" panose="020F0502020204030204" pitchFamily="34" charset="0"/>
              </a:rPr>
              <a:t> S., Dal </a:t>
            </a:r>
            <a:r>
              <a:rPr lang="en-GB" dirty="0" err="1">
                <a:latin typeface="Times New Roman" panose="02020603050405020304" pitchFamily="18" charset="0"/>
                <a:ea typeface="Calibri" panose="020F0502020204030204" pitchFamily="34" charset="0"/>
              </a:rPr>
              <a:t>Sasso</a:t>
            </a:r>
            <a:r>
              <a:rPr lang="en-GB" dirty="0">
                <a:latin typeface="Times New Roman" panose="02020603050405020304" pitchFamily="18" charset="0"/>
                <a:ea typeface="Calibri" panose="020F0502020204030204" pitchFamily="34" charset="0"/>
              </a:rPr>
              <a:t> S. F., Pizarro A., </a:t>
            </a:r>
            <a:r>
              <a:rPr lang="en-GB" dirty="0" err="1">
                <a:latin typeface="Times New Roman" panose="02020603050405020304" pitchFamily="18" charset="0"/>
                <a:ea typeface="Calibri" panose="020F0502020204030204" pitchFamily="34" charset="0"/>
              </a:rPr>
              <a:t>Tauro</a:t>
            </a:r>
            <a:r>
              <a:rPr lang="en-GB" dirty="0">
                <a:latin typeface="Times New Roman" panose="02020603050405020304" pitchFamily="18" charset="0"/>
                <a:ea typeface="Calibri" panose="020F0502020204030204" pitchFamily="34" charset="0"/>
              </a:rPr>
              <a:t> F. </a:t>
            </a:r>
            <a:r>
              <a:rPr lang="en-GB" i="1" dirty="0">
                <a:latin typeface="Times New Roman" panose="02020603050405020304" pitchFamily="18" charset="0"/>
                <a:ea typeface="Calibri" panose="020F0502020204030204" pitchFamily="34" charset="0"/>
              </a:rPr>
              <a:t>Chapter 10: New Insights Offered by UAS for River Monitoring. In Applications of Small Unmanned Aircraft Systems. </a:t>
            </a:r>
            <a:r>
              <a:rPr lang="en-GB" dirty="0">
                <a:latin typeface="Times New Roman" panose="02020603050405020304" pitchFamily="18" charset="0"/>
                <a:ea typeface="Calibri" panose="020F0502020204030204" pitchFamily="34" charset="0"/>
              </a:rPr>
              <a:t>Applications of Small Unmanned Aircraft Systems: Best Practices and Case Studies, 2019.</a:t>
            </a:r>
          </a:p>
          <a:p>
            <a:pPr marL="342900" indent="-342900" algn="just">
              <a:buFont typeface="Arial" panose="020B0604020202020204" pitchFamily="34" charset="0"/>
              <a:buChar char="•"/>
            </a:pPr>
            <a:endParaRPr lang="en-GB" dirty="0">
              <a:latin typeface="Times New Roman" panose="02020603050405020304" pitchFamily="18" charset="0"/>
              <a:ea typeface="Calibri" panose="020F0502020204030204" pitchFamily="34" charset="0"/>
            </a:endParaRPr>
          </a:p>
          <a:p>
            <a:pPr marL="342900" indent="-342900" algn="just">
              <a:buFont typeface="Arial" panose="020B0604020202020204" pitchFamily="34" charset="0"/>
              <a:buChar char="•"/>
            </a:pPr>
            <a:r>
              <a:rPr lang="en-GB" dirty="0">
                <a:latin typeface="Times New Roman" panose="02020603050405020304" pitchFamily="18" charset="0"/>
                <a:ea typeface="Calibri" panose="020F0502020204030204" pitchFamily="34" charset="0"/>
              </a:rPr>
              <a:t>Dal </a:t>
            </a:r>
            <a:r>
              <a:rPr lang="en-GB" dirty="0" err="1">
                <a:latin typeface="Times New Roman" panose="02020603050405020304" pitchFamily="18" charset="0"/>
                <a:ea typeface="Calibri" panose="020F0502020204030204" pitchFamily="34" charset="0"/>
              </a:rPr>
              <a:t>Sasso</a:t>
            </a:r>
            <a:r>
              <a:rPr lang="en-GB" dirty="0">
                <a:latin typeface="Times New Roman" panose="02020603050405020304" pitchFamily="18" charset="0"/>
                <a:ea typeface="Calibri" panose="020F0502020204030204" pitchFamily="34" charset="0"/>
              </a:rPr>
              <a:t>, S. F., Pizarro, A., </a:t>
            </a:r>
            <a:r>
              <a:rPr lang="en-GB" dirty="0" err="1">
                <a:latin typeface="Times New Roman" panose="02020603050405020304" pitchFamily="18" charset="0"/>
                <a:ea typeface="Calibri" panose="020F0502020204030204" pitchFamily="34" charset="0"/>
              </a:rPr>
              <a:t>Samela</a:t>
            </a:r>
            <a:r>
              <a:rPr lang="en-GB" dirty="0">
                <a:latin typeface="Times New Roman" panose="02020603050405020304" pitchFamily="18" charset="0"/>
                <a:ea typeface="Calibri" panose="020F0502020204030204" pitchFamily="34" charset="0"/>
              </a:rPr>
              <a:t>, C., </a:t>
            </a:r>
            <a:r>
              <a:rPr lang="en-GB" dirty="0" err="1">
                <a:latin typeface="Times New Roman" panose="02020603050405020304" pitchFamily="18" charset="0"/>
                <a:ea typeface="Calibri" panose="020F0502020204030204" pitchFamily="34" charset="0"/>
              </a:rPr>
              <a:t>Mita</a:t>
            </a:r>
            <a:r>
              <a:rPr lang="en-GB" dirty="0">
                <a:latin typeface="Times New Roman" panose="02020603050405020304" pitchFamily="18" charset="0"/>
                <a:ea typeface="Calibri" panose="020F0502020204030204" pitchFamily="34" charset="0"/>
              </a:rPr>
              <a:t>, L. and </a:t>
            </a:r>
            <a:r>
              <a:rPr lang="en-GB" dirty="0" err="1">
                <a:latin typeface="Times New Roman" panose="02020603050405020304" pitchFamily="18" charset="0"/>
                <a:ea typeface="Calibri" panose="020F0502020204030204" pitchFamily="34" charset="0"/>
              </a:rPr>
              <a:t>Manfreda</a:t>
            </a:r>
            <a:r>
              <a:rPr lang="en-GB" dirty="0">
                <a:latin typeface="Times New Roman" panose="02020603050405020304" pitchFamily="18" charset="0"/>
                <a:ea typeface="Calibri" panose="020F0502020204030204" pitchFamily="34" charset="0"/>
              </a:rPr>
              <a:t>, S. </a:t>
            </a:r>
            <a:r>
              <a:rPr lang="en-GB" i="1" dirty="0">
                <a:latin typeface="Times New Roman" panose="02020603050405020304" pitchFamily="18" charset="0"/>
                <a:ea typeface="Calibri" panose="020F0502020204030204" pitchFamily="34" charset="0"/>
              </a:rPr>
              <a:t>Exploring the optimal experimental setup for surface flow velocity measurements using PTV</a:t>
            </a:r>
            <a:r>
              <a:rPr lang="en-GB" dirty="0">
                <a:latin typeface="Times New Roman" panose="02020603050405020304" pitchFamily="18" charset="0"/>
                <a:ea typeface="Calibri" panose="020F0502020204030204" pitchFamily="34" charset="0"/>
              </a:rPr>
              <a:t>. Environ. </a:t>
            </a:r>
            <a:r>
              <a:rPr lang="en-GB" dirty="0" err="1">
                <a:latin typeface="Times New Roman" panose="02020603050405020304" pitchFamily="18" charset="0"/>
                <a:ea typeface="Calibri" panose="020F0502020204030204" pitchFamily="34" charset="0"/>
              </a:rPr>
              <a:t>Monit</a:t>
            </a:r>
            <a:r>
              <a:rPr lang="en-GB" dirty="0">
                <a:latin typeface="Times New Roman" panose="02020603050405020304" pitchFamily="18" charset="0"/>
                <a:ea typeface="Calibri" panose="020F0502020204030204" pitchFamily="34" charset="0"/>
              </a:rPr>
              <a:t>. Assess., 190(8), 2018.</a:t>
            </a:r>
          </a:p>
          <a:p>
            <a:pPr algn="just"/>
            <a:endParaRPr lang="es-419" dirty="0">
              <a:latin typeface="Times New Roman" panose="02020603050405020304" pitchFamily="18" charset="0"/>
            </a:endParaRPr>
          </a:p>
        </p:txBody>
      </p:sp>
      <p:sp>
        <p:nvSpPr>
          <p:cNvPr id="6" name="Slide Number Placeholder 3">
            <a:extLst>
              <a:ext uri="{FF2B5EF4-FFF2-40B4-BE49-F238E27FC236}">
                <a16:creationId xmlns:a16="http://schemas.microsoft.com/office/drawing/2014/main" id="{0CBB9523-6AC0-4494-8BEA-77DCA7DBDC21}"/>
              </a:ext>
            </a:extLst>
          </p:cNvPr>
          <p:cNvSpPr>
            <a:spLocks noGrp="1"/>
          </p:cNvSpPr>
          <p:nvPr>
            <p:ph type="sldNum" sz="quarter" idx="12"/>
          </p:nvPr>
        </p:nvSpPr>
        <p:spPr>
          <a:xfrm>
            <a:off x="9448581" y="6458642"/>
            <a:ext cx="2743200" cy="365125"/>
          </a:xfrm>
        </p:spPr>
        <p:txBody>
          <a:bodyPr/>
          <a:lstStyle/>
          <a:p>
            <a:fld id="{ED1BA77E-33CB-4DAE-8142-597C40DFD7AD}" type="slidenum">
              <a:rPr lang="en-GB" smtClean="0"/>
              <a:t>8</a:t>
            </a:fld>
            <a:r>
              <a:rPr lang="en-GB" dirty="0"/>
              <a:t>/9</a:t>
            </a:r>
          </a:p>
        </p:txBody>
      </p:sp>
    </p:spTree>
    <p:extLst>
      <p:ext uri="{BB962C8B-B14F-4D97-AF65-F5344CB8AC3E}">
        <p14:creationId xmlns:p14="http://schemas.microsoft.com/office/powerpoint/2010/main" val="2449462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B6C4E3-9AA6-4ED2-8BE5-6E29DB3BF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 y="255"/>
            <a:ext cx="12191563" cy="6857489"/>
          </a:xfrm>
          <a:prstGeom prst="rect">
            <a:avLst/>
          </a:prstGeom>
        </p:spPr>
      </p:pic>
      <p:sp>
        <p:nvSpPr>
          <p:cNvPr id="14" name="1 Título">
            <a:extLst>
              <a:ext uri="{FF2B5EF4-FFF2-40B4-BE49-F238E27FC236}">
                <a16:creationId xmlns:a16="http://schemas.microsoft.com/office/drawing/2014/main" id="{2DF11D64-66DF-4D49-BCA8-D0C4404CA589}"/>
              </a:ext>
            </a:extLst>
          </p:cNvPr>
          <p:cNvSpPr>
            <a:spLocks noGrp="1"/>
          </p:cNvSpPr>
          <p:nvPr>
            <p:ph type="ctrTitle"/>
          </p:nvPr>
        </p:nvSpPr>
        <p:spPr>
          <a:xfrm>
            <a:off x="0" y="1067372"/>
            <a:ext cx="12192000" cy="1020840"/>
          </a:xfrm>
        </p:spPr>
        <p:txBody>
          <a:bodyPr>
            <a:noAutofit/>
          </a:bodyPr>
          <a:lstStyle/>
          <a:p>
            <a:br>
              <a:rPr lang="en-GB" sz="3200" b="1" dirty="0"/>
            </a:br>
            <a:r>
              <a:rPr lang="en-GB" sz="3200" b="1" dirty="0"/>
              <a:t>Image-velocimetry techniques under particle aggregation </a:t>
            </a:r>
            <a:br>
              <a:rPr lang="en-GB" sz="3200" b="1" dirty="0"/>
            </a:br>
            <a:r>
              <a:rPr lang="en-GB" sz="3200" b="1" dirty="0"/>
              <a:t>for streamflow monitoring: a numerical approach</a:t>
            </a:r>
          </a:p>
        </p:txBody>
      </p:sp>
      <p:sp>
        <p:nvSpPr>
          <p:cNvPr id="16" name="Rectangle 15">
            <a:extLst>
              <a:ext uri="{FF2B5EF4-FFF2-40B4-BE49-F238E27FC236}">
                <a16:creationId xmlns:a16="http://schemas.microsoft.com/office/drawing/2014/main" id="{572AD23E-BB84-43CC-B2CB-5E732414EB17}"/>
              </a:ext>
            </a:extLst>
          </p:cNvPr>
          <p:cNvSpPr/>
          <p:nvPr/>
        </p:nvSpPr>
        <p:spPr>
          <a:xfrm>
            <a:off x="0" y="2185352"/>
            <a:ext cx="12084049" cy="1508105"/>
          </a:xfrm>
          <a:prstGeom prst="rect">
            <a:avLst/>
          </a:prstGeom>
        </p:spPr>
        <p:txBody>
          <a:bodyPr wrap="square">
            <a:spAutoFit/>
          </a:bodyPr>
          <a:lstStyle/>
          <a:p>
            <a:pPr algn="ctr"/>
            <a:r>
              <a:rPr lang="es-419" dirty="0"/>
              <a:t>Alonso Pizarro </a:t>
            </a:r>
            <a:r>
              <a:rPr lang="en-US" b="1" baseline="30000" dirty="0"/>
              <a:t>a</a:t>
            </a:r>
            <a:r>
              <a:rPr lang="es-419" dirty="0"/>
              <a:t>, Silvano Fortunato </a:t>
            </a:r>
            <a:r>
              <a:rPr lang="es-419" dirty="0" err="1"/>
              <a:t>Dal</a:t>
            </a:r>
            <a:r>
              <a:rPr lang="es-419" dirty="0"/>
              <a:t> </a:t>
            </a:r>
            <a:r>
              <a:rPr lang="es-419" dirty="0" err="1"/>
              <a:t>Sasso</a:t>
            </a:r>
            <a:r>
              <a:rPr lang="es-419" dirty="0"/>
              <a:t> </a:t>
            </a:r>
            <a:r>
              <a:rPr lang="en-US" b="1" baseline="30000" dirty="0"/>
              <a:t>a</a:t>
            </a:r>
            <a:r>
              <a:rPr lang="es-419" dirty="0"/>
              <a:t>, and Salvatore </a:t>
            </a:r>
            <a:r>
              <a:rPr lang="es-419" dirty="0" err="1"/>
              <a:t>Manfreda</a:t>
            </a:r>
            <a:r>
              <a:rPr lang="en-US" baseline="30000" dirty="0"/>
              <a:t> </a:t>
            </a:r>
            <a:r>
              <a:rPr lang="en-US" b="1" baseline="30000" dirty="0"/>
              <a:t>b</a:t>
            </a:r>
            <a:r>
              <a:rPr lang="en-US" baseline="30000" dirty="0"/>
              <a:t> </a:t>
            </a:r>
            <a:endParaRPr lang="es-419" dirty="0"/>
          </a:p>
          <a:p>
            <a:endParaRPr lang="es-419" dirty="0"/>
          </a:p>
          <a:p>
            <a:pPr algn="ctr"/>
            <a:r>
              <a:rPr lang="en-US" b="1" baseline="30000" dirty="0"/>
              <a:t>a</a:t>
            </a:r>
            <a:r>
              <a:rPr lang="es-419" sz="1400" dirty="0"/>
              <a:t> </a:t>
            </a:r>
            <a:r>
              <a:rPr lang="es-419" sz="1400" dirty="0" err="1"/>
              <a:t>Department</a:t>
            </a:r>
            <a:r>
              <a:rPr lang="es-419" sz="1400" dirty="0"/>
              <a:t> </a:t>
            </a:r>
            <a:r>
              <a:rPr lang="es-419" sz="1400" dirty="0" err="1"/>
              <a:t>of</a:t>
            </a:r>
            <a:r>
              <a:rPr lang="es-419" sz="1400" dirty="0"/>
              <a:t> </a:t>
            </a:r>
            <a:r>
              <a:rPr lang="es-419" sz="1400" dirty="0" err="1"/>
              <a:t>European</a:t>
            </a:r>
            <a:r>
              <a:rPr lang="es-419" sz="1400" dirty="0"/>
              <a:t> and </a:t>
            </a:r>
            <a:r>
              <a:rPr lang="es-419" sz="1400" dirty="0" err="1"/>
              <a:t>Mediterranean</a:t>
            </a:r>
            <a:r>
              <a:rPr lang="es-419" sz="1400" dirty="0"/>
              <a:t> Cultures (DICEM), </a:t>
            </a:r>
            <a:r>
              <a:rPr lang="es-419" sz="1400" dirty="0" err="1"/>
              <a:t>University</a:t>
            </a:r>
            <a:r>
              <a:rPr lang="es-419" sz="1400" dirty="0"/>
              <a:t> </a:t>
            </a:r>
            <a:r>
              <a:rPr lang="es-419" sz="1400" dirty="0" err="1"/>
              <a:t>of</a:t>
            </a:r>
            <a:r>
              <a:rPr lang="es-419" sz="1400" dirty="0"/>
              <a:t> Basilicata, Matera, </a:t>
            </a:r>
            <a:r>
              <a:rPr lang="es-419" sz="1400" dirty="0" err="1"/>
              <a:t>Italy</a:t>
            </a:r>
            <a:r>
              <a:rPr lang="es-419" sz="1400" dirty="0"/>
              <a:t>.</a:t>
            </a:r>
          </a:p>
          <a:p>
            <a:pPr algn="ctr"/>
            <a:r>
              <a:rPr lang="es-419" sz="1400" dirty="0"/>
              <a:t>   E-mail: </a:t>
            </a:r>
            <a:r>
              <a:rPr lang="es-419" sz="1400" dirty="0">
                <a:hlinkClick r:id="rId4"/>
              </a:rPr>
              <a:t>alonso.pizarro@unibas.it</a:t>
            </a:r>
            <a:r>
              <a:rPr lang="es-419" sz="1400" dirty="0"/>
              <a:t>; </a:t>
            </a:r>
            <a:r>
              <a:rPr lang="es-419" sz="1400" dirty="0">
                <a:hlinkClick r:id="rId5"/>
              </a:rPr>
              <a:t>silvano.dalsasso@unibas.it</a:t>
            </a:r>
            <a:r>
              <a:rPr lang="es-419" sz="1400" dirty="0"/>
              <a:t> </a:t>
            </a:r>
          </a:p>
          <a:p>
            <a:pPr algn="ctr"/>
            <a:r>
              <a:rPr lang="en-US" b="1" baseline="30000" dirty="0"/>
              <a:t>b</a:t>
            </a:r>
            <a:r>
              <a:rPr lang="es-419" sz="1400" dirty="0"/>
              <a:t> </a:t>
            </a:r>
            <a:r>
              <a:rPr lang="es-419" sz="1400" dirty="0" err="1"/>
              <a:t>Department</a:t>
            </a:r>
            <a:r>
              <a:rPr lang="es-419" sz="1400" dirty="0"/>
              <a:t> </a:t>
            </a:r>
            <a:r>
              <a:rPr lang="es-419" sz="1400" dirty="0" err="1"/>
              <a:t>of</a:t>
            </a:r>
            <a:r>
              <a:rPr lang="es-419" sz="1400" dirty="0"/>
              <a:t> Civil, </a:t>
            </a:r>
            <a:r>
              <a:rPr lang="es-419" sz="1400" dirty="0" err="1"/>
              <a:t>Architectural</a:t>
            </a:r>
            <a:r>
              <a:rPr lang="es-419" sz="1400" dirty="0"/>
              <a:t> and </a:t>
            </a:r>
            <a:r>
              <a:rPr lang="es-419" sz="1400" dirty="0" err="1"/>
              <a:t>Environmental</a:t>
            </a:r>
            <a:r>
              <a:rPr lang="es-419" sz="1400" dirty="0"/>
              <a:t> </a:t>
            </a:r>
            <a:r>
              <a:rPr lang="es-419" sz="1400" dirty="0" err="1"/>
              <a:t>Engineering</a:t>
            </a:r>
            <a:r>
              <a:rPr lang="es-419" sz="1400" dirty="0"/>
              <a:t>, </a:t>
            </a:r>
            <a:r>
              <a:rPr lang="es-419" sz="1400" dirty="0" err="1"/>
              <a:t>University</a:t>
            </a:r>
            <a:r>
              <a:rPr lang="es-419" sz="1400" dirty="0"/>
              <a:t> </a:t>
            </a:r>
            <a:r>
              <a:rPr lang="es-419" sz="1400" dirty="0" err="1"/>
              <a:t>of</a:t>
            </a:r>
            <a:r>
              <a:rPr lang="es-419" sz="1400" dirty="0"/>
              <a:t> </a:t>
            </a:r>
            <a:r>
              <a:rPr lang="es-419" sz="1400" dirty="0" err="1"/>
              <a:t>Naples</a:t>
            </a:r>
            <a:r>
              <a:rPr lang="es-419" sz="1400" dirty="0"/>
              <a:t> Federico II, Napoli, </a:t>
            </a:r>
            <a:r>
              <a:rPr lang="es-419" sz="1400" dirty="0" err="1"/>
              <a:t>Italy</a:t>
            </a:r>
            <a:r>
              <a:rPr lang="es-419" sz="1400" dirty="0"/>
              <a:t>.</a:t>
            </a:r>
          </a:p>
          <a:p>
            <a:pPr algn="ctr"/>
            <a:r>
              <a:rPr lang="es-419" sz="1400" dirty="0"/>
              <a:t>   Email: </a:t>
            </a:r>
            <a:r>
              <a:rPr lang="es-419" sz="1400" dirty="0">
                <a:hlinkClick r:id="rId6"/>
              </a:rPr>
              <a:t>salvatore.manfreda@unina.it</a:t>
            </a:r>
            <a:r>
              <a:rPr lang="es-419" sz="1400" dirty="0"/>
              <a:t> </a:t>
            </a:r>
          </a:p>
        </p:txBody>
      </p:sp>
      <p:pic>
        <p:nvPicPr>
          <p:cNvPr id="17" name="Picture 16">
            <a:extLst>
              <a:ext uri="{FF2B5EF4-FFF2-40B4-BE49-F238E27FC236}">
                <a16:creationId xmlns:a16="http://schemas.microsoft.com/office/drawing/2014/main" id="{6FBCF929-7323-4694-BB14-BFC8FAD810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6361" y="3990628"/>
            <a:ext cx="1800000" cy="1800000"/>
          </a:xfrm>
          <a:prstGeom prst="rect">
            <a:avLst/>
          </a:prstGeom>
        </p:spPr>
      </p:pic>
      <p:pic>
        <p:nvPicPr>
          <p:cNvPr id="18" name="Picture 17" descr="A picture containing rain, nature, large, woman&#10;&#10;Description automatically generated">
            <a:extLst>
              <a:ext uri="{FF2B5EF4-FFF2-40B4-BE49-F238E27FC236}">
                <a16:creationId xmlns:a16="http://schemas.microsoft.com/office/drawing/2014/main" id="{32302E02-979F-4E6E-853E-F27FEDB71E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5679" y="3990628"/>
            <a:ext cx="1800000" cy="1800000"/>
          </a:xfrm>
          <a:prstGeom prst="rect">
            <a:avLst/>
          </a:prstGeom>
        </p:spPr>
      </p:pic>
      <p:pic>
        <p:nvPicPr>
          <p:cNvPr id="19" name="Picture 18" descr="A picture containing rain, nature&#10;&#10;Description automatically generated">
            <a:extLst>
              <a:ext uri="{FF2B5EF4-FFF2-40B4-BE49-F238E27FC236}">
                <a16:creationId xmlns:a16="http://schemas.microsoft.com/office/drawing/2014/main" id="{C3CE6F6E-0F3C-4DAD-BAEA-513EE15919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11020" y="3990628"/>
            <a:ext cx="1800000" cy="1800000"/>
          </a:xfrm>
          <a:prstGeom prst="rect">
            <a:avLst/>
          </a:prstGeom>
        </p:spPr>
      </p:pic>
      <p:sp>
        <p:nvSpPr>
          <p:cNvPr id="8" name="Slide Number Placeholder 3">
            <a:extLst>
              <a:ext uri="{FF2B5EF4-FFF2-40B4-BE49-F238E27FC236}">
                <a16:creationId xmlns:a16="http://schemas.microsoft.com/office/drawing/2014/main" id="{861898B5-1FAB-4B36-BF95-6CCF761E5C92}"/>
              </a:ext>
            </a:extLst>
          </p:cNvPr>
          <p:cNvSpPr>
            <a:spLocks noGrp="1"/>
          </p:cNvSpPr>
          <p:nvPr>
            <p:ph type="sldNum" sz="quarter" idx="12"/>
          </p:nvPr>
        </p:nvSpPr>
        <p:spPr>
          <a:xfrm>
            <a:off x="9448581" y="6458642"/>
            <a:ext cx="2743200" cy="365125"/>
          </a:xfrm>
        </p:spPr>
        <p:txBody>
          <a:bodyPr/>
          <a:lstStyle/>
          <a:p>
            <a:fld id="{ED1BA77E-33CB-4DAE-8142-597C40DFD7AD}" type="slidenum">
              <a:rPr lang="en-GB" smtClean="0"/>
              <a:t>9</a:t>
            </a:fld>
            <a:r>
              <a:rPr lang="en-GB" dirty="0"/>
              <a:t>/9</a:t>
            </a:r>
          </a:p>
        </p:txBody>
      </p:sp>
    </p:spTree>
    <p:extLst>
      <p:ext uri="{BB962C8B-B14F-4D97-AF65-F5344CB8AC3E}">
        <p14:creationId xmlns:p14="http://schemas.microsoft.com/office/powerpoint/2010/main" val="425605894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1105</Words>
  <Application>Microsoft Office PowerPoint</Application>
  <PresentationFormat>Widescreen</PresentationFormat>
  <Paragraphs>99</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Cambria Math</vt:lpstr>
      <vt:lpstr>Times New Roman</vt:lpstr>
      <vt:lpstr>Tema di Office</vt:lpstr>
      <vt:lpstr> Image-velocimetry techniques under particle aggregation  for streamflow monitoring: a numerical approach</vt:lpstr>
      <vt:lpstr>Motivation</vt:lpstr>
      <vt:lpstr>Research Goal</vt:lpstr>
      <vt:lpstr>Methodology</vt:lpstr>
      <vt:lpstr>PowerPoint Presentation</vt:lpstr>
      <vt:lpstr>Results</vt:lpstr>
      <vt:lpstr>Thank you for your interest in our research!</vt:lpstr>
      <vt:lpstr>Related Literature</vt:lpstr>
      <vt:lpstr> Image-velocimetry techniques under particle aggregation  for streamflow monitoring: a numerical approach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Entropy, and Effective Flow Work  for estimation of pier scour under flood waves</dc:title>
  <dc:creator>alonso</dc:creator>
  <cp:lastModifiedBy>Alonso Alonso</cp:lastModifiedBy>
  <cp:revision>61</cp:revision>
  <dcterms:created xsi:type="dcterms:W3CDTF">2018-05-07T08:30:03Z</dcterms:created>
  <dcterms:modified xsi:type="dcterms:W3CDTF">2020-05-01T17:02:47Z</dcterms:modified>
</cp:coreProperties>
</file>