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2" r:id="rId1"/>
  </p:sldMasterIdLst>
  <p:notesMasterIdLst>
    <p:notesMasterId r:id="rId21"/>
  </p:notesMasterIdLst>
  <p:sldIdLst>
    <p:sldId id="289" r:id="rId2"/>
    <p:sldId id="290" r:id="rId3"/>
    <p:sldId id="287" r:id="rId4"/>
    <p:sldId id="274" r:id="rId5"/>
    <p:sldId id="297" r:id="rId6"/>
    <p:sldId id="276" r:id="rId7"/>
    <p:sldId id="288" r:id="rId8"/>
    <p:sldId id="263" r:id="rId9"/>
    <p:sldId id="261" r:id="rId10"/>
    <p:sldId id="283" r:id="rId11"/>
    <p:sldId id="296" r:id="rId12"/>
    <p:sldId id="292" r:id="rId13"/>
    <p:sldId id="270" r:id="rId14"/>
    <p:sldId id="282" r:id="rId15"/>
    <p:sldId id="272" r:id="rId16"/>
    <p:sldId id="294" r:id="rId17"/>
    <p:sldId id="295" r:id="rId18"/>
    <p:sldId id="285" r:id="rId19"/>
    <p:sldId id="278" r:id="rId20"/>
  </p:sldIdLst>
  <p:sldSz cx="12192000" cy="6858000"/>
  <p:notesSz cx="6858000" cy="9144000"/>
  <p:embeddedFontLst>
    <p:embeddedFont>
      <p:font typeface="Arial Black" panose="020B0A04020102020204" pitchFamily="34" charset="0"/>
      <p:bold r:id="rId22"/>
    </p:embeddedFont>
    <p:embeddedFont>
      <p:font typeface="Calibri" panose="020F0502020204030204" pitchFamily="34" charset="0"/>
      <p:regular r:id="rId23"/>
      <p:bold r:id="rId24"/>
      <p:italic r:id="rId25"/>
      <p:boldItalic r:id="rId26"/>
    </p:embeddedFont>
    <p:embeddedFont>
      <p:font typeface="Calisto MT" panose="02040603050505030304" pitchFamily="18" charset="0"/>
      <p:regular r:id="rId27"/>
      <p:bold r:id="rId28"/>
      <p:italic r:id="rId29"/>
      <p:boldItalic r:id="rId30"/>
    </p:embeddedFont>
    <p:embeddedFont>
      <p:font typeface="Cambria Math" panose="02040503050406030204" pitchFamily="18" charset="0"/>
      <p:regular r:id="rId31"/>
    </p:embeddedFont>
    <p:embeddedFont>
      <p:font typeface="Helvetica" pitchFamily="2" charset="0"/>
      <p:regular r:id="rId32"/>
      <p:bold r:id="rId33"/>
      <p:italic r:id="rId34"/>
      <p:boldItalic r:id="rId35"/>
    </p:embeddedFont>
    <p:embeddedFont>
      <p:font typeface="Wingdings 2" panose="05020102010507070707" pitchFamily="18" charset="2"/>
      <p:regular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9392C20C-6E64-407E-9548-D61AA0BC2437}">
          <p14:sldIdLst>
            <p14:sldId id="289"/>
          </p14:sldIdLst>
        </p14:section>
        <p14:section name="Summary" id="{CE83938A-76CC-4ACE-80FA-C8DA5483E7B6}">
          <p14:sldIdLst>
            <p14:sldId id="290"/>
            <p14:sldId id="287"/>
            <p14:sldId id="274"/>
            <p14:sldId id="297"/>
            <p14:sldId id="276"/>
            <p14:sldId id="288"/>
          </p14:sldIdLst>
        </p14:section>
        <p14:section name="References" id="{81925DAE-DF4D-4D51-89B6-F9DF5E883A95}">
          <p14:sldIdLst>
            <p14:sldId id="263"/>
          </p14:sldIdLst>
        </p14:section>
        <p14:section name="Appendices" id="{18267CE7-E911-4DFF-B967-43B3B215B88D}">
          <p14:sldIdLst>
            <p14:sldId id="261"/>
            <p14:sldId id="283"/>
            <p14:sldId id="296"/>
            <p14:sldId id="292"/>
            <p14:sldId id="270"/>
            <p14:sldId id="282"/>
            <p14:sldId id="272"/>
            <p14:sldId id="294"/>
            <p14:sldId id="295"/>
            <p14:sldId id="285"/>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EFE9"/>
    <a:srgbClr val="94D8A3"/>
    <a:srgbClr val="C9DEEF"/>
    <a:srgbClr val="99CCFF"/>
    <a:srgbClr val="FF5D5D"/>
    <a:srgbClr val="2DFF8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46" autoAdjust="0"/>
    <p:restoredTop sz="94660"/>
  </p:normalViewPr>
  <p:slideViewPr>
    <p:cSldViewPr snapToGrid="0">
      <p:cViewPr varScale="1">
        <p:scale>
          <a:sx n="116" d="100"/>
          <a:sy n="116" d="100"/>
        </p:scale>
        <p:origin x="1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E1D49A-C78D-42C8-BB84-2B3D338406A1}" type="datetimeFigureOut">
              <a:rPr lang="fr-FR" smtClean="0"/>
              <a:t>30/04/2020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4BAC8-3BA6-4420-B393-7B48DDA7846D}" type="slidenum">
              <a:rPr lang="fr-FR" smtClean="0"/>
              <a:t>‹N°›</a:t>
            </a:fld>
            <a:endParaRPr lang="fr-FR"/>
          </a:p>
        </p:txBody>
      </p:sp>
    </p:spTree>
    <p:extLst>
      <p:ext uri="{BB962C8B-B14F-4D97-AF65-F5344CB8AC3E}">
        <p14:creationId xmlns:p14="http://schemas.microsoft.com/office/powerpoint/2010/main" val="3443987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fr-FR"/>
              <a:t>Modifiez le style du titre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66DB2AE-9269-4E65-9505-FE3183DB2A3C}" type="datetime1">
              <a:rPr lang="fr-FR" smtClean="0"/>
              <a:t>30/04/2020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778F8052-4A12-4049-AD08-A4E4390F3E7A}" type="slidenum">
              <a:rPr lang="fr-FR" smtClean="0"/>
              <a:t>‹N°›</a:t>
            </a:fld>
            <a:endParaRPr lang="fr-FR" dirty="0"/>
          </a:p>
        </p:txBody>
      </p:sp>
    </p:spTree>
    <p:extLst>
      <p:ext uri="{BB962C8B-B14F-4D97-AF65-F5344CB8AC3E}">
        <p14:creationId xmlns:p14="http://schemas.microsoft.com/office/powerpoint/2010/main" val="1714083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fr-FR"/>
              <a:t>Modifiez le style du titre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BEA6BA9-588F-4359-91AE-DBA8FB9FC2B2}" type="datetime1">
              <a:rPr lang="fr-FR" smtClean="0"/>
              <a:t>30/04/2020</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778F8052-4A12-4049-AD08-A4E4390F3E7A}" type="slidenum">
              <a:rPr lang="fr-FR" smtClean="0"/>
              <a:t>‹N°›</a:t>
            </a:fld>
            <a:endParaRPr lang="fr-FR" dirty="0"/>
          </a:p>
        </p:txBody>
      </p:sp>
    </p:spTree>
    <p:extLst>
      <p:ext uri="{BB962C8B-B14F-4D97-AF65-F5344CB8AC3E}">
        <p14:creationId xmlns:p14="http://schemas.microsoft.com/office/powerpoint/2010/main" val="1870912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4473C79-980B-4C93-BAE2-C102D0496040}" type="datetime1">
              <a:rPr lang="fr-FR" smtClean="0"/>
              <a:t>30/04/2020</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778F8052-4A12-4049-AD08-A4E4390F3E7A}" type="slidenum">
              <a:rPr lang="fr-FR" smtClean="0"/>
              <a:t>‹N°›</a:t>
            </a:fld>
            <a:endParaRPr lang="fr-FR" dirty="0"/>
          </a:p>
        </p:txBody>
      </p:sp>
    </p:spTree>
    <p:extLst>
      <p:ext uri="{BB962C8B-B14F-4D97-AF65-F5344CB8AC3E}">
        <p14:creationId xmlns:p14="http://schemas.microsoft.com/office/powerpoint/2010/main" val="2841895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C9465B1-EA2D-42FC-AD26-B57CC4780261}" type="datetime1">
              <a:rPr lang="fr-FR" smtClean="0"/>
              <a:t>30/04/2020</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778F8052-4A12-4049-AD08-A4E4390F3E7A}" type="slidenum">
              <a:rPr lang="fr-FR" smtClean="0"/>
              <a:t>‹N°›</a:t>
            </a:fld>
            <a:endParaRPr lang="fr-FR"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08122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9656F43-187A-409E-97EF-9D4C7E04412B}" type="datetime1">
              <a:rPr lang="fr-FR" smtClean="0"/>
              <a:t>30/04/2020</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778F8052-4A12-4049-AD08-A4E4390F3E7A}" type="slidenum">
              <a:rPr lang="fr-FR" smtClean="0"/>
              <a:t>‹N°›</a:t>
            </a:fld>
            <a:endParaRPr lang="fr-FR" dirty="0"/>
          </a:p>
        </p:txBody>
      </p:sp>
    </p:spTree>
    <p:extLst>
      <p:ext uri="{BB962C8B-B14F-4D97-AF65-F5344CB8AC3E}">
        <p14:creationId xmlns:p14="http://schemas.microsoft.com/office/powerpoint/2010/main" val="2973959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fr-FR"/>
              <a:t>Modifiez le style du titre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C8843C33-916B-40D5-8FD1-7E83AF5B5CB4}" type="datetime1">
              <a:rPr lang="fr-FR" smtClean="0"/>
              <a:t>30/04/2020</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778F8052-4A12-4049-AD08-A4E4390F3E7A}" type="slidenum">
              <a:rPr lang="fr-FR" smtClean="0"/>
              <a:t>‹N°›</a:t>
            </a:fld>
            <a:endParaRPr lang="fr-FR" dirty="0"/>
          </a:p>
        </p:txBody>
      </p:sp>
    </p:spTree>
    <p:extLst>
      <p:ext uri="{BB962C8B-B14F-4D97-AF65-F5344CB8AC3E}">
        <p14:creationId xmlns:p14="http://schemas.microsoft.com/office/powerpoint/2010/main" val="1171310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fr-FR"/>
              <a:t>Modifiez le style du titre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BBAC6B1F-E371-4FFA-9248-DCDAC688F19C}" type="datetime1">
              <a:rPr lang="fr-FR" smtClean="0"/>
              <a:t>30/04/2020</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778F8052-4A12-4049-AD08-A4E4390F3E7A}" type="slidenum">
              <a:rPr lang="fr-FR" smtClean="0"/>
              <a:t>‹N°›</a:t>
            </a:fld>
            <a:endParaRPr lang="fr-FR" dirty="0"/>
          </a:p>
        </p:txBody>
      </p:sp>
    </p:spTree>
    <p:extLst>
      <p:ext uri="{BB962C8B-B14F-4D97-AF65-F5344CB8AC3E}">
        <p14:creationId xmlns:p14="http://schemas.microsoft.com/office/powerpoint/2010/main" val="1433335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48E75F-4C19-4F44-971B-A4A6FE8D8643}" type="datetime1">
              <a:rPr lang="fr-FR" smtClean="0"/>
              <a:t>30/04/2020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778F8052-4A12-4049-AD08-A4E4390F3E7A}" type="slidenum">
              <a:rPr lang="fr-FR" smtClean="0"/>
              <a:t>‹N°›</a:t>
            </a:fld>
            <a:endParaRPr lang="fr-FR" dirty="0"/>
          </a:p>
        </p:txBody>
      </p:sp>
    </p:spTree>
    <p:extLst>
      <p:ext uri="{BB962C8B-B14F-4D97-AF65-F5344CB8AC3E}">
        <p14:creationId xmlns:p14="http://schemas.microsoft.com/office/powerpoint/2010/main" val="3931372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3B4D0D3-A5F8-49CB-9345-619BEFB92E2E}" type="datetime1">
              <a:rPr lang="fr-FR" smtClean="0"/>
              <a:t>30/04/2020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778F8052-4A12-4049-AD08-A4E4390F3E7A}" type="slidenum">
              <a:rPr lang="fr-FR" smtClean="0"/>
              <a:t>‹N°›</a:t>
            </a:fld>
            <a:endParaRPr lang="fr-FR" dirty="0"/>
          </a:p>
        </p:txBody>
      </p:sp>
    </p:spTree>
    <p:extLst>
      <p:ext uri="{BB962C8B-B14F-4D97-AF65-F5344CB8AC3E}">
        <p14:creationId xmlns:p14="http://schemas.microsoft.com/office/powerpoint/2010/main" val="208140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A1E5BE1-5F7F-4311-86E4-20175B060895}" type="datetime1">
              <a:rPr lang="fr-FR" smtClean="0"/>
              <a:t>30/04/2020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778F8052-4A12-4049-AD08-A4E4390F3E7A}" type="slidenum">
              <a:rPr lang="fr-FR" smtClean="0"/>
              <a:t>‹N°›</a:t>
            </a:fld>
            <a:endParaRPr lang="fr-FR" dirty="0"/>
          </a:p>
        </p:txBody>
      </p:sp>
    </p:spTree>
    <p:extLst>
      <p:ext uri="{BB962C8B-B14F-4D97-AF65-F5344CB8AC3E}">
        <p14:creationId xmlns:p14="http://schemas.microsoft.com/office/powerpoint/2010/main" val="906047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D28CD39-38B8-492C-A3AE-CA37E57E93A6}" type="datetime1">
              <a:rPr lang="fr-FR" smtClean="0"/>
              <a:t>30/04/2020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778F8052-4A12-4049-AD08-A4E4390F3E7A}" type="slidenum">
              <a:rPr lang="fr-FR" smtClean="0"/>
              <a:t>‹N°›</a:t>
            </a:fld>
            <a:endParaRPr lang="fr-FR" dirty="0"/>
          </a:p>
        </p:txBody>
      </p:sp>
    </p:spTree>
    <p:extLst>
      <p:ext uri="{BB962C8B-B14F-4D97-AF65-F5344CB8AC3E}">
        <p14:creationId xmlns:p14="http://schemas.microsoft.com/office/powerpoint/2010/main" val="2129242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78092AC-A1D9-4489-B952-015E4D72FFB5}" type="datetime1">
              <a:rPr lang="fr-FR" smtClean="0"/>
              <a:t>30/04/2020</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778F8052-4A12-4049-AD08-A4E4390F3E7A}" type="slidenum">
              <a:rPr lang="fr-FR" smtClean="0"/>
              <a:t>‹N°›</a:t>
            </a:fld>
            <a:endParaRPr lang="fr-FR" dirty="0"/>
          </a:p>
        </p:txBody>
      </p:sp>
    </p:spTree>
    <p:extLst>
      <p:ext uri="{BB962C8B-B14F-4D97-AF65-F5344CB8AC3E}">
        <p14:creationId xmlns:p14="http://schemas.microsoft.com/office/powerpoint/2010/main" val="4218766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276A3E4-5E34-4192-81D2-872409BCDB89}" type="datetime1">
              <a:rPr lang="fr-FR" smtClean="0"/>
              <a:t>30/04/2020</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778F8052-4A12-4049-AD08-A4E4390F3E7A}" type="slidenum">
              <a:rPr lang="fr-FR" smtClean="0"/>
              <a:t>‹N°›</a:t>
            </a:fld>
            <a:endParaRPr lang="fr-FR" dirty="0"/>
          </a:p>
        </p:txBody>
      </p:sp>
    </p:spTree>
    <p:extLst>
      <p:ext uri="{BB962C8B-B14F-4D97-AF65-F5344CB8AC3E}">
        <p14:creationId xmlns:p14="http://schemas.microsoft.com/office/powerpoint/2010/main" val="202563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8D4A43F-52E5-41A9-8576-65C977CD1C08}" type="datetime1">
              <a:rPr lang="fr-FR" smtClean="0"/>
              <a:t>30/04/2020</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778F8052-4A12-4049-AD08-A4E4390F3E7A}" type="slidenum">
              <a:rPr lang="fr-FR" smtClean="0"/>
              <a:t>‹N°›</a:t>
            </a:fld>
            <a:endParaRPr lang="fr-FR" dirty="0"/>
          </a:p>
        </p:txBody>
      </p:sp>
    </p:spTree>
    <p:extLst>
      <p:ext uri="{BB962C8B-B14F-4D97-AF65-F5344CB8AC3E}">
        <p14:creationId xmlns:p14="http://schemas.microsoft.com/office/powerpoint/2010/main" val="99993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B41ADE-A9E5-46C4-9B85-CD43DDDF16DB}" type="datetime1">
              <a:rPr lang="fr-FR" smtClean="0"/>
              <a:t>30/04/2020</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778F8052-4A12-4049-AD08-A4E4390F3E7A}" type="slidenum">
              <a:rPr lang="fr-FR" smtClean="0"/>
              <a:t>‹N°›</a:t>
            </a:fld>
            <a:endParaRPr lang="fr-FR" dirty="0"/>
          </a:p>
        </p:txBody>
      </p:sp>
    </p:spTree>
    <p:extLst>
      <p:ext uri="{BB962C8B-B14F-4D97-AF65-F5344CB8AC3E}">
        <p14:creationId xmlns:p14="http://schemas.microsoft.com/office/powerpoint/2010/main" val="3168425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fr-FR"/>
              <a:t>Modifiez le style du titre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1CD2230-2B38-46FE-B827-8AA60A4A0305}" type="datetime1">
              <a:rPr lang="fr-FR" smtClean="0"/>
              <a:t>30/04/2020</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778F8052-4A12-4049-AD08-A4E4390F3E7A}" type="slidenum">
              <a:rPr lang="fr-FR" smtClean="0"/>
              <a:t>‹N°›</a:t>
            </a:fld>
            <a:endParaRPr lang="fr-FR" dirty="0"/>
          </a:p>
        </p:txBody>
      </p:sp>
    </p:spTree>
    <p:extLst>
      <p:ext uri="{BB962C8B-B14F-4D97-AF65-F5344CB8AC3E}">
        <p14:creationId xmlns:p14="http://schemas.microsoft.com/office/powerpoint/2010/main" val="2630788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F015D97-7FB7-4147-859F-16C32F50FBCC}" type="datetime1">
              <a:rPr lang="fr-FR" smtClean="0"/>
              <a:t>30/04/2020</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778F8052-4A12-4049-AD08-A4E4390F3E7A}" type="slidenum">
              <a:rPr lang="fr-FR" smtClean="0"/>
              <a:t>‹N°›</a:t>
            </a:fld>
            <a:endParaRPr lang="fr-FR" dirty="0"/>
          </a:p>
        </p:txBody>
      </p:sp>
    </p:spTree>
    <p:extLst>
      <p:ext uri="{BB962C8B-B14F-4D97-AF65-F5344CB8AC3E}">
        <p14:creationId xmlns:p14="http://schemas.microsoft.com/office/powerpoint/2010/main" val="3666333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B5ACE8D-087C-4F83-B8F5-79B5BF6A0A3A}" type="datetime1">
              <a:rPr lang="fr-FR" smtClean="0"/>
              <a:t>30/04/2020</a:t>
            </a:fld>
            <a:endParaRPr lang="fr-FR"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fr-FR"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78F8052-4A12-4049-AD08-A4E4390F3E7A}" type="slidenum">
              <a:rPr lang="fr-FR" smtClean="0"/>
              <a:t>‹N°›</a:t>
            </a:fld>
            <a:endParaRPr lang="fr-FR" dirty="0"/>
          </a:p>
        </p:txBody>
      </p:sp>
    </p:spTree>
    <p:extLst>
      <p:ext uri="{BB962C8B-B14F-4D97-AF65-F5344CB8AC3E}">
        <p14:creationId xmlns:p14="http://schemas.microsoft.com/office/powerpoint/2010/main" val="210408314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0.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slide" Target="slide5.xml"/><Relationship Id="rId5" Type="http://schemas.openxmlformats.org/officeDocument/2006/relationships/image" Target="../media/image58.png"/><Relationship Id="rId10" Type="http://schemas.openxmlformats.org/officeDocument/2006/relationships/slide" Target="slide3.xml"/><Relationship Id="rId4" Type="http://schemas.openxmlformats.org/officeDocument/2006/relationships/image" Target="../media/image57.png"/><Relationship Id="rId9"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5500.png"/><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media/image7.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hyperlink" Target="https://www.earth-surf-dynam-discuss.net/esurf-2020-7/" TargetMode="External"/><Relationship Id="rId4" Type="http://schemas.openxmlformats.org/officeDocument/2006/relationships/image" Target="../media/image7.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4.xml"/><Relationship Id="rId3" Type="http://schemas.openxmlformats.org/officeDocument/2006/relationships/image" Target="../media/image15.png"/><Relationship Id="rId7" Type="http://schemas.openxmlformats.org/officeDocument/2006/relationships/slide" Target="slide5.xml"/><Relationship Id="rId12" Type="http://schemas.openxmlformats.org/officeDocument/2006/relationships/slide" Target="slide14.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slide" Target="slide11.xml"/><Relationship Id="rId5" Type="http://schemas.openxmlformats.org/officeDocument/2006/relationships/image" Target="../media/image7.png"/><Relationship Id="rId10" Type="http://schemas.openxmlformats.org/officeDocument/2006/relationships/slide" Target="slide13.xml"/><Relationship Id="rId4" Type="http://schemas.openxmlformats.org/officeDocument/2006/relationships/image" Target="../media/image16.png"/><Relationship Id="rId9" Type="http://schemas.openxmlformats.org/officeDocument/2006/relationships/slide" Target="slide12.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slide" Target="slide10.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slide" Target="slide16.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slide" Target="slide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www.earth-surf-dynam-discuss.net/esurf-2020-7/" TargetMode="External"/><Relationship Id="rId2" Type="http://schemas.openxmlformats.org/officeDocument/2006/relationships/slide" Target="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1.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0B71C35-018C-420B-832A-55854396E4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036" y="2460018"/>
            <a:ext cx="6091516" cy="3426478"/>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2" name="Titre 1">
            <a:extLst>
              <a:ext uri="{FF2B5EF4-FFF2-40B4-BE49-F238E27FC236}">
                <a16:creationId xmlns:a16="http://schemas.microsoft.com/office/drawing/2014/main" id="{EAF88F2F-5887-447C-99AF-6B96804CBB27}"/>
              </a:ext>
            </a:extLst>
          </p:cNvPr>
          <p:cNvSpPr>
            <a:spLocks noGrp="1"/>
          </p:cNvSpPr>
          <p:nvPr>
            <p:ph type="ctrTitle"/>
          </p:nvPr>
        </p:nvSpPr>
        <p:spPr>
          <a:xfrm>
            <a:off x="1235674" y="68134"/>
            <a:ext cx="9720650" cy="1334529"/>
          </a:xfrm>
        </p:spPr>
        <p:txBody>
          <a:bodyPr>
            <a:noAutofit/>
          </a:bodyPr>
          <a:lstStyle/>
          <a:p>
            <a:r>
              <a:rPr lang="en-GB" sz="2400" dirty="0">
                <a:ln w="0"/>
                <a:solidFill>
                  <a:schemeClr val="accent1">
                    <a:lumMod val="40000"/>
                    <a:lumOff val="60000"/>
                  </a:schemeClr>
                </a:solidFill>
                <a:effectLst>
                  <a:outerShdw blurRad="38100" dist="19050" dir="2700000" algn="tl" rotWithShape="0">
                    <a:schemeClr val="dk1">
                      <a:alpha val="40000"/>
                    </a:schemeClr>
                  </a:outerShdw>
                </a:effectLst>
                <a:latin typeface="Arial Black" panose="020B0A04020102020204" pitchFamily="34" charset="0"/>
              </a:rPr>
              <a:t>Modelling the effects of the ice sediment transport and sediments sources on the detrital thermochronological age distributions from glacial settings</a:t>
            </a:r>
          </a:p>
        </p:txBody>
      </p:sp>
      <p:pic>
        <p:nvPicPr>
          <p:cNvPr id="6" name="Image 5">
            <a:extLst>
              <a:ext uri="{FF2B5EF4-FFF2-40B4-BE49-F238E27FC236}">
                <a16:creationId xmlns:a16="http://schemas.microsoft.com/office/drawing/2014/main" id="{EBA3321E-DFE2-43CA-8080-A1674FE78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
        <p:nvSpPr>
          <p:cNvPr id="3" name="ZoneTexte 2">
            <a:extLst>
              <a:ext uri="{FF2B5EF4-FFF2-40B4-BE49-F238E27FC236}">
                <a16:creationId xmlns:a16="http://schemas.microsoft.com/office/drawing/2014/main" id="{0F9BFF8C-86D4-48A6-B687-469A91BD656E}"/>
              </a:ext>
            </a:extLst>
          </p:cNvPr>
          <p:cNvSpPr txBox="1"/>
          <p:nvPr/>
        </p:nvSpPr>
        <p:spPr>
          <a:xfrm>
            <a:off x="3285774" y="1565969"/>
            <a:ext cx="5727850" cy="307777"/>
          </a:xfrm>
          <a:prstGeom prst="rect">
            <a:avLst/>
          </a:prstGeom>
          <a:noFill/>
        </p:spPr>
        <p:txBody>
          <a:bodyPr wrap="none" rtlCol="0">
            <a:spAutoFit/>
          </a:bodyPr>
          <a:lstStyle/>
          <a:p>
            <a:r>
              <a:rPr lang="en-GB" sz="1400" dirty="0">
                <a:latin typeface="Helvetica" pitchFamily="2" charset="0"/>
                <a:cs typeface="Arial" panose="020B0604020202020204" pitchFamily="34" charset="0"/>
              </a:rPr>
              <a:t>Maxime bernard</a:t>
            </a:r>
            <a:r>
              <a:rPr lang="en-GB" sz="1400" baseline="30000" dirty="0">
                <a:latin typeface="Helvetica" pitchFamily="2" charset="0"/>
                <a:cs typeface="Arial" panose="020B0604020202020204" pitchFamily="34" charset="0"/>
              </a:rPr>
              <a:t>1</a:t>
            </a:r>
            <a:r>
              <a:rPr lang="en-GB" sz="1400" dirty="0">
                <a:latin typeface="Helvetica" pitchFamily="2" charset="0"/>
                <a:cs typeface="Arial" panose="020B0604020202020204" pitchFamily="34" charset="0"/>
              </a:rPr>
              <a:t>, Philippe Steer</a:t>
            </a:r>
            <a:r>
              <a:rPr lang="en-GB" sz="1400" baseline="30000" dirty="0">
                <a:latin typeface="Helvetica" pitchFamily="2" charset="0"/>
                <a:cs typeface="Arial" panose="020B0604020202020204" pitchFamily="34" charset="0"/>
              </a:rPr>
              <a:t>1</a:t>
            </a:r>
            <a:r>
              <a:rPr lang="en-GB" sz="1400" dirty="0">
                <a:latin typeface="Helvetica" pitchFamily="2" charset="0"/>
                <a:cs typeface="Arial" panose="020B0604020202020204" pitchFamily="34" charset="0"/>
              </a:rPr>
              <a:t>, Kerry Gallagher</a:t>
            </a:r>
            <a:r>
              <a:rPr lang="en-GB" sz="1400" baseline="30000" dirty="0">
                <a:latin typeface="Helvetica" pitchFamily="2" charset="0"/>
                <a:cs typeface="Arial" panose="020B0604020202020204" pitchFamily="34" charset="0"/>
              </a:rPr>
              <a:t>1</a:t>
            </a:r>
            <a:r>
              <a:rPr lang="en-GB" sz="1400" dirty="0">
                <a:latin typeface="Helvetica" pitchFamily="2" charset="0"/>
                <a:cs typeface="Arial" panose="020B0604020202020204" pitchFamily="34" charset="0"/>
              </a:rPr>
              <a:t>, David L. Egholm</a:t>
            </a:r>
            <a:r>
              <a:rPr lang="en-GB" sz="1400" baseline="30000" dirty="0">
                <a:latin typeface="Helvetica" pitchFamily="2" charset="0"/>
                <a:cs typeface="Arial" panose="020B0604020202020204" pitchFamily="34" charset="0"/>
              </a:rPr>
              <a:t>2</a:t>
            </a:r>
          </a:p>
        </p:txBody>
      </p:sp>
      <p:sp>
        <p:nvSpPr>
          <p:cNvPr id="4" name="ZoneTexte 3">
            <a:extLst>
              <a:ext uri="{FF2B5EF4-FFF2-40B4-BE49-F238E27FC236}">
                <a16:creationId xmlns:a16="http://schemas.microsoft.com/office/drawing/2014/main" id="{EEEF3487-9C95-4D52-A45C-D05E63C39A89}"/>
              </a:ext>
            </a:extLst>
          </p:cNvPr>
          <p:cNvSpPr txBox="1"/>
          <p:nvPr/>
        </p:nvSpPr>
        <p:spPr>
          <a:xfrm>
            <a:off x="3837517" y="6249173"/>
            <a:ext cx="5246949" cy="430887"/>
          </a:xfrm>
          <a:prstGeom prst="rect">
            <a:avLst/>
          </a:prstGeom>
          <a:noFill/>
        </p:spPr>
        <p:txBody>
          <a:bodyPr wrap="none" rtlCol="0">
            <a:spAutoFit/>
          </a:bodyPr>
          <a:lstStyle/>
          <a:p>
            <a:r>
              <a:rPr lang="fr-FR" sz="1100" baseline="30000" dirty="0">
                <a:latin typeface="Helvetica" pitchFamily="2" charset="0"/>
                <a:cs typeface="Arial" panose="020B0604020202020204" pitchFamily="34" charset="0"/>
              </a:rPr>
              <a:t>1</a:t>
            </a:r>
            <a:r>
              <a:rPr lang="fr-FR" sz="1100" dirty="0">
                <a:latin typeface="Helvetica" pitchFamily="2" charset="0"/>
                <a:cs typeface="Arial" panose="020B0604020202020204" pitchFamily="34" charset="0"/>
              </a:rPr>
              <a:t>Univ Rennes, CNRS, Géosciences Rennes, UMR 6118, 35000 Rennes, France.</a:t>
            </a:r>
          </a:p>
          <a:p>
            <a:endParaRPr lang="en-GB" sz="1100" dirty="0">
              <a:latin typeface="Helvetica" pitchFamily="2" charset="0"/>
              <a:cs typeface="Arial" panose="020B0604020202020204" pitchFamily="34" charset="0"/>
            </a:endParaRPr>
          </a:p>
        </p:txBody>
      </p:sp>
      <p:sp>
        <p:nvSpPr>
          <p:cNvPr id="8" name="ZoneTexte 7">
            <a:extLst>
              <a:ext uri="{FF2B5EF4-FFF2-40B4-BE49-F238E27FC236}">
                <a16:creationId xmlns:a16="http://schemas.microsoft.com/office/drawing/2014/main" id="{A19B828A-BD36-43A6-B781-4109B1D3C6F7}"/>
              </a:ext>
            </a:extLst>
          </p:cNvPr>
          <p:cNvSpPr txBox="1"/>
          <p:nvPr/>
        </p:nvSpPr>
        <p:spPr>
          <a:xfrm>
            <a:off x="3837517" y="6480700"/>
            <a:ext cx="4307589" cy="384721"/>
          </a:xfrm>
          <a:prstGeom prst="rect">
            <a:avLst/>
          </a:prstGeom>
          <a:noFill/>
        </p:spPr>
        <p:txBody>
          <a:bodyPr wrap="none" rtlCol="0">
            <a:spAutoFit/>
          </a:bodyPr>
          <a:lstStyle/>
          <a:p>
            <a:r>
              <a:rPr lang="en-GB" sz="1100" baseline="30000" dirty="0">
                <a:latin typeface="Arial" panose="020B0604020202020204" pitchFamily="34" charset="0"/>
                <a:cs typeface="Arial" panose="020B0604020202020204" pitchFamily="34" charset="0"/>
              </a:rPr>
              <a:t>2</a:t>
            </a:r>
            <a:r>
              <a:rPr lang="en-GB" sz="1100" dirty="0">
                <a:latin typeface="Arial" panose="020B0604020202020204" pitchFamily="34" charset="0"/>
                <a:cs typeface="Arial" panose="020B0604020202020204" pitchFamily="34" charset="0"/>
              </a:rPr>
              <a:t>Department of Geoscience, Aarhus University, Aarhus, Denmark.</a:t>
            </a:r>
            <a:endParaRPr lang="fr-FR" sz="1100" dirty="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FC6248F9-5F60-4796-BDA5-2D5465718612}"/>
              </a:ext>
            </a:extLst>
          </p:cNvPr>
          <p:cNvGrpSpPr/>
          <p:nvPr/>
        </p:nvGrpSpPr>
        <p:grpSpPr>
          <a:xfrm>
            <a:off x="564637" y="1258424"/>
            <a:ext cx="1826827" cy="658607"/>
            <a:chOff x="254100" y="1465655"/>
            <a:chExt cx="2075214" cy="748156"/>
          </a:xfrm>
        </p:grpSpPr>
        <p:sp>
          <p:nvSpPr>
            <p:cNvPr id="13" name="Rectangle 12">
              <a:extLst>
                <a:ext uri="{FF2B5EF4-FFF2-40B4-BE49-F238E27FC236}">
                  <a16:creationId xmlns:a16="http://schemas.microsoft.com/office/drawing/2014/main" id="{0DC6FF11-8953-446D-94A2-6A16FBD7461D}"/>
                </a:ext>
              </a:extLst>
            </p:cNvPr>
            <p:cNvSpPr/>
            <p:nvPr/>
          </p:nvSpPr>
          <p:spPr>
            <a:xfrm>
              <a:off x="254100" y="1465655"/>
              <a:ext cx="2075214" cy="7481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age 9">
              <a:extLst>
                <a:ext uri="{FF2B5EF4-FFF2-40B4-BE49-F238E27FC236}">
                  <a16:creationId xmlns:a16="http://schemas.microsoft.com/office/drawing/2014/main" id="{281EF1FB-0868-4288-99C5-013D3AE90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16" y="1494141"/>
              <a:ext cx="2027781" cy="682883"/>
            </a:xfrm>
            <a:prstGeom prst="rect">
              <a:avLst/>
            </a:prstGeom>
            <a:noFill/>
          </p:spPr>
        </p:pic>
      </p:grpSp>
      <p:pic>
        <p:nvPicPr>
          <p:cNvPr id="12" name="Image 11">
            <a:extLst>
              <a:ext uri="{FF2B5EF4-FFF2-40B4-BE49-F238E27FC236}">
                <a16:creationId xmlns:a16="http://schemas.microsoft.com/office/drawing/2014/main" id="{AA2456F6-0144-48DD-ACFF-E26920E040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2509" y="1111550"/>
            <a:ext cx="1353299" cy="760817"/>
          </a:xfrm>
          <a:prstGeom prst="rect">
            <a:avLst/>
          </a:prstGeom>
        </p:spPr>
      </p:pic>
      <p:sp>
        <p:nvSpPr>
          <p:cNvPr id="9" name="ZoneTexte 8">
            <a:extLst>
              <a:ext uri="{FF2B5EF4-FFF2-40B4-BE49-F238E27FC236}">
                <a16:creationId xmlns:a16="http://schemas.microsoft.com/office/drawing/2014/main" id="{A74C1385-5E7B-48B2-B92A-C624C5894A63}"/>
              </a:ext>
            </a:extLst>
          </p:cNvPr>
          <p:cNvSpPr txBox="1"/>
          <p:nvPr/>
        </p:nvSpPr>
        <p:spPr>
          <a:xfrm>
            <a:off x="6775709" y="2353782"/>
            <a:ext cx="5065251" cy="3693319"/>
          </a:xfrm>
          <a:prstGeom prst="rect">
            <a:avLst/>
          </a:prstGeom>
          <a:noFill/>
        </p:spPr>
        <p:txBody>
          <a:bodyPr wrap="square" rtlCol="0">
            <a:spAutoFit/>
          </a:bodyPr>
          <a:lstStyle/>
          <a:p>
            <a:r>
              <a:rPr lang="en-GB" u="sng" dirty="0">
                <a:latin typeface="Helvetica" pitchFamily="2" charset="0"/>
                <a:cs typeface="Arial" panose="020B0604020202020204" pitchFamily="34" charset="0"/>
              </a:rPr>
              <a:t>Motivation:</a:t>
            </a:r>
            <a:endParaRPr lang="en-GB" dirty="0">
              <a:latin typeface="Helvetica" pitchFamily="2" charset="0"/>
              <a:cs typeface="Arial" panose="020B0604020202020204" pitchFamily="34" charset="0"/>
            </a:endParaRPr>
          </a:p>
          <a:p>
            <a:pPr algn="just"/>
            <a:endParaRPr lang="en-GB" dirty="0">
              <a:latin typeface="Helvetica" pitchFamily="2" charset="0"/>
              <a:cs typeface="Arial" panose="020B0604020202020204" pitchFamily="34" charset="0"/>
            </a:endParaRPr>
          </a:p>
          <a:p>
            <a:pPr algn="just"/>
            <a:r>
              <a:rPr lang="en-GB" sz="1100" dirty="0">
                <a:latin typeface="Helvetica" pitchFamily="2" charset="0"/>
                <a:cs typeface="Arial" panose="020B0604020202020204" pitchFamily="34" charset="0"/>
              </a:rPr>
              <a:t>The impact of glaciers on the relief dynamics remains debated. Worldwide glacial erosion rates span four orders of magnitude from 10</a:t>
            </a:r>
            <a:r>
              <a:rPr lang="en-GB" sz="1100" baseline="30000" dirty="0">
                <a:latin typeface="Helvetica" pitchFamily="2" charset="0"/>
                <a:cs typeface="Arial" panose="020B0604020202020204" pitchFamily="34" charset="0"/>
              </a:rPr>
              <a:t>-1</a:t>
            </a:r>
            <a:r>
              <a:rPr lang="en-GB" sz="1100" dirty="0">
                <a:latin typeface="Helvetica" pitchFamily="2" charset="0"/>
                <a:cs typeface="Arial" panose="020B0604020202020204" pitchFamily="34" charset="0"/>
              </a:rPr>
              <a:t> to 10</a:t>
            </a:r>
            <a:r>
              <a:rPr lang="en-GB" sz="1100" baseline="30000" dirty="0">
                <a:latin typeface="Helvetica" pitchFamily="2" charset="0"/>
                <a:cs typeface="Arial" panose="020B0604020202020204" pitchFamily="34" charset="0"/>
              </a:rPr>
              <a:t>-3</a:t>
            </a:r>
            <a:r>
              <a:rPr lang="en-GB" sz="1100" dirty="0">
                <a:latin typeface="Helvetica" pitchFamily="2" charset="0"/>
                <a:cs typeface="Arial" panose="020B0604020202020204" pitchFamily="34" charset="0"/>
              </a:rPr>
              <a:t> mm.yr</a:t>
            </a:r>
            <a:r>
              <a:rPr lang="en-GB" sz="1100" baseline="30000" dirty="0">
                <a:latin typeface="Helvetica" pitchFamily="2" charset="0"/>
                <a:cs typeface="Arial" panose="020B0604020202020204" pitchFamily="34" charset="0"/>
              </a:rPr>
              <a:t>-1</a:t>
            </a:r>
            <a:r>
              <a:rPr lang="en-GB" sz="1100" dirty="0">
                <a:latin typeface="Helvetica" pitchFamily="2" charset="0"/>
                <a:cs typeface="Arial" panose="020B0604020202020204" pitchFamily="34" charset="0"/>
              </a:rPr>
              <a:t>, depending on the climatic and tectonic setting but also on the method used to infer rates of erosion (</a:t>
            </a:r>
            <a:r>
              <a:rPr lang="en-GB" sz="1100" dirty="0" err="1">
                <a:latin typeface="Helvetica" pitchFamily="2" charset="0"/>
                <a:cs typeface="Arial" panose="020B0604020202020204" pitchFamily="34" charset="0"/>
              </a:rPr>
              <a:t>Koppes</a:t>
            </a:r>
            <a:r>
              <a:rPr lang="en-GB" sz="1100" dirty="0">
                <a:latin typeface="Helvetica" pitchFamily="2" charset="0"/>
                <a:cs typeface="Arial" panose="020B0604020202020204" pitchFamily="34" charset="0"/>
              </a:rPr>
              <a:t> and Montgomery, 2009).</a:t>
            </a:r>
          </a:p>
          <a:p>
            <a:pPr algn="just"/>
            <a:endParaRPr lang="en-GB" sz="1100" dirty="0">
              <a:latin typeface="Helvetica" pitchFamily="2" charset="0"/>
              <a:cs typeface="Arial" panose="020B0604020202020204" pitchFamily="34" charset="0"/>
            </a:endParaRPr>
          </a:p>
          <a:p>
            <a:pPr algn="just"/>
            <a:r>
              <a:rPr lang="en-GB" sz="1100" dirty="0">
                <a:latin typeface="Helvetica" pitchFamily="2" charset="0"/>
                <a:cs typeface="Arial" panose="020B0604020202020204" pitchFamily="34" charset="0"/>
              </a:rPr>
              <a:t>Low-temperature thermochronology is a common tool to investigate exhumation rates over millions of years. While it is classically used to date bedrock exhumation, applying this method to detrital sediments enables to infer the pattern of modern erosion and gives an integrative estimate of past glacier erosion.</a:t>
            </a:r>
          </a:p>
          <a:p>
            <a:pPr algn="just"/>
            <a:endParaRPr lang="en-GB" sz="1100" dirty="0">
              <a:latin typeface="Helvetica" pitchFamily="2" charset="0"/>
              <a:cs typeface="Arial" panose="020B0604020202020204" pitchFamily="34" charset="0"/>
            </a:endParaRPr>
          </a:p>
          <a:p>
            <a:pPr algn="just"/>
            <a:r>
              <a:rPr lang="en-GB" sz="1100" dirty="0">
                <a:latin typeface="Helvetica" pitchFamily="2" charset="0"/>
                <a:cs typeface="Arial" panose="020B0604020202020204" pitchFamily="34" charset="0"/>
              </a:rPr>
              <a:t>Detrital thermochronological data are generally interpreted in terms of probability age distributions. However the shape of these distributions is impacted by numerous processes such as erosion and sediments transport (</a:t>
            </a:r>
            <a:r>
              <a:rPr lang="en-GB" sz="1100" dirty="0">
                <a:latin typeface="Helvetica" pitchFamily="2" charset="0"/>
                <a:cs typeface="Arial" panose="020B0604020202020204" pitchFamily="34" charset="0"/>
                <a:hlinkClick r:id="rId6" action="ppaction://hlinksldjump"/>
              </a:rPr>
              <a:t>A1</a:t>
            </a:r>
            <a:r>
              <a:rPr lang="en-GB" sz="1100" dirty="0">
                <a:latin typeface="Helvetica" pitchFamily="2" charset="0"/>
                <a:cs typeface="Arial" panose="020B0604020202020204" pitchFamily="34" charset="0"/>
              </a:rPr>
              <a:t>). </a:t>
            </a:r>
          </a:p>
          <a:p>
            <a:pPr algn="just"/>
            <a:r>
              <a:rPr lang="en-GB" sz="1100" dirty="0">
                <a:latin typeface="Helvetica" pitchFamily="2" charset="0"/>
                <a:cs typeface="Arial" panose="020B0604020202020204" pitchFamily="34" charset="0"/>
              </a:rPr>
              <a:t>Here, we use a numerical model of ice erosion and sediment transport to investigate how these surface processes impact detrital age probability distributions.</a:t>
            </a:r>
          </a:p>
        </p:txBody>
      </p:sp>
      <p:cxnSp>
        <p:nvCxnSpPr>
          <p:cNvPr id="15" name="Connecteur droit 14">
            <a:extLst>
              <a:ext uri="{FF2B5EF4-FFF2-40B4-BE49-F238E27FC236}">
                <a16:creationId xmlns:a16="http://schemas.microsoft.com/office/drawing/2014/main" id="{FAC18FCA-9B81-4839-AFBF-F697A8C038C3}"/>
              </a:ext>
            </a:extLst>
          </p:cNvPr>
          <p:cNvCxnSpPr>
            <a:cxnSpLocks/>
          </p:cNvCxnSpPr>
          <p:nvPr/>
        </p:nvCxnSpPr>
        <p:spPr>
          <a:xfrm>
            <a:off x="6639697" y="2351248"/>
            <a:ext cx="0" cy="3662374"/>
          </a:xfrm>
          <a:prstGeom prst="line">
            <a:avLst/>
          </a:prstGeom>
          <a:ln w="38100">
            <a:solidFill>
              <a:schemeClr val="accent1">
                <a:lumMod val="40000"/>
                <a:lumOff val="6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333F1524-0D67-43EB-B71B-BA2355EC32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2510" y="1992111"/>
            <a:ext cx="1353298" cy="729066"/>
          </a:xfrm>
          <a:prstGeom prst="rect">
            <a:avLst/>
          </a:prstGeom>
        </p:spPr>
      </p:pic>
    </p:spTree>
    <p:extLst>
      <p:ext uri="{BB962C8B-B14F-4D97-AF65-F5344CB8AC3E}">
        <p14:creationId xmlns:p14="http://schemas.microsoft.com/office/powerpoint/2010/main" val="451834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a:extLst>
              <a:ext uri="{FF2B5EF4-FFF2-40B4-BE49-F238E27FC236}">
                <a16:creationId xmlns:a16="http://schemas.microsoft.com/office/drawing/2014/main" id="{2974FA81-1BA0-4F6F-B17C-7B09210805AD}"/>
              </a:ext>
            </a:extLst>
          </p:cNvPr>
          <p:cNvPicPr>
            <a:picLocks noGrp="1" noChangeAspect="1"/>
          </p:cNvPicPr>
          <p:nvPr>
            <p:ph idx="1"/>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121212" y="918817"/>
            <a:ext cx="4408745" cy="3797895"/>
          </a:xfrm>
        </p:spPr>
      </p:pic>
      <p:sp>
        <p:nvSpPr>
          <p:cNvPr id="12" name="ZoneTexte 11">
            <a:extLst>
              <a:ext uri="{FF2B5EF4-FFF2-40B4-BE49-F238E27FC236}">
                <a16:creationId xmlns:a16="http://schemas.microsoft.com/office/drawing/2014/main" id="{2F32B9AE-BD3C-40A2-8815-5E073721C7F4}"/>
              </a:ext>
            </a:extLst>
          </p:cNvPr>
          <p:cNvSpPr txBox="1"/>
          <p:nvPr/>
        </p:nvSpPr>
        <p:spPr>
          <a:xfrm>
            <a:off x="1382336" y="4772218"/>
            <a:ext cx="9172960" cy="276999"/>
          </a:xfrm>
          <a:prstGeom prst="rect">
            <a:avLst/>
          </a:prstGeom>
          <a:noFill/>
        </p:spPr>
        <p:txBody>
          <a:bodyPr wrap="none" rtlCol="0">
            <a:spAutoFit/>
          </a:bodyPr>
          <a:lstStyle/>
          <a:p>
            <a:r>
              <a:rPr lang="en-GB" sz="1200" b="1" dirty="0">
                <a:latin typeface="Helvetica" pitchFamily="2" charset="0"/>
                <a:cs typeface="Arial" panose="020B0604020202020204" pitchFamily="34" charset="0"/>
              </a:rPr>
              <a:t>A2</a:t>
            </a:r>
            <a:r>
              <a:rPr lang="en-GB" sz="1200" dirty="0">
                <a:latin typeface="Helvetica" pitchFamily="2" charset="0"/>
                <a:cs typeface="Arial" panose="020B0604020202020204" pitchFamily="34" charset="0"/>
              </a:rPr>
              <a:t>. A) Distribution of particles with elevation after 8.5 </a:t>
            </a:r>
            <a:r>
              <a:rPr lang="en-GB" sz="1200" dirty="0" err="1">
                <a:latin typeface="Helvetica" pitchFamily="2" charset="0"/>
                <a:cs typeface="Arial" panose="020B0604020202020204" pitchFamily="34" charset="0"/>
              </a:rPr>
              <a:t>kyr</a:t>
            </a:r>
            <a:r>
              <a:rPr lang="en-GB" sz="1200" dirty="0">
                <a:latin typeface="Helvetica" pitchFamily="2" charset="0"/>
                <a:cs typeface="Arial" panose="020B0604020202020204" pitchFamily="34" charset="0"/>
              </a:rPr>
              <a:t> of simulation. B) Mean ice velocity across the synthetic Tiedemann glacier. </a:t>
            </a:r>
          </a:p>
        </p:txBody>
      </p:sp>
      <p:sp>
        <p:nvSpPr>
          <p:cNvPr id="13" name="ZoneTexte 12">
            <a:extLst>
              <a:ext uri="{FF2B5EF4-FFF2-40B4-BE49-F238E27FC236}">
                <a16:creationId xmlns:a16="http://schemas.microsoft.com/office/drawing/2014/main" id="{4A1993C3-1692-4DFF-A981-20D29B6AC6D1}"/>
              </a:ext>
            </a:extLst>
          </p:cNvPr>
          <p:cNvSpPr txBox="1"/>
          <p:nvPr/>
        </p:nvSpPr>
        <p:spPr>
          <a:xfrm>
            <a:off x="709612" y="5391150"/>
            <a:ext cx="10772775" cy="523220"/>
          </a:xfrm>
          <a:prstGeom prst="rect">
            <a:avLst/>
          </a:prstGeom>
          <a:noFill/>
        </p:spPr>
        <p:txBody>
          <a:bodyPr wrap="square" rtlCol="0">
            <a:spAutoFit/>
          </a:bodyPr>
          <a:lstStyle/>
          <a:p>
            <a:r>
              <a:rPr lang="en-GB" sz="1400" dirty="0">
                <a:latin typeface="Helvetica" pitchFamily="2" charset="0"/>
                <a:cs typeface="Arial" panose="020B0604020202020204" pitchFamily="34" charset="0"/>
              </a:rPr>
              <a:t>The results of this graph comes from the model presented in the animation. The proportion of particles in the frontal moraine does not significantly changes after 2 </a:t>
            </a:r>
            <a:r>
              <a:rPr lang="en-GB" sz="1400" dirty="0" err="1">
                <a:latin typeface="Helvetica" pitchFamily="2" charset="0"/>
                <a:cs typeface="Arial" panose="020B0604020202020204" pitchFamily="34" charset="0"/>
              </a:rPr>
              <a:t>kyr</a:t>
            </a:r>
            <a:r>
              <a:rPr lang="en-GB" sz="1400" dirty="0">
                <a:latin typeface="Helvetica" pitchFamily="2" charset="0"/>
                <a:cs typeface="Arial" panose="020B0604020202020204" pitchFamily="34" charset="0"/>
              </a:rPr>
              <a:t> of simulation, so that the result of the graph above are maintained.</a:t>
            </a:r>
          </a:p>
        </p:txBody>
      </p:sp>
      <p:sp>
        <p:nvSpPr>
          <p:cNvPr id="5" name="Bouton d’action : avant ou précédent 4">
            <a:hlinkClick r:id="rId3" action="ppaction://hlinksldjump" highlightClick="1"/>
            <a:extLst>
              <a:ext uri="{FF2B5EF4-FFF2-40B4-BE49-F238E27FC236}">
                <a16:creationId xmlns:a16="http://schemas.microsoft.com/office/drawing/2014/main" id="{EE3F7B50-75EE-4785-8D9B-1E929CD81225}"/>
              </a:ext>
            </a:extLst>
          </p:cNvPr>
          <p:cNvSpPr/>
          <p:nvPr/>
        </p:nvSpPr>
        <p:spPr>
          <a:xfrm>
            <a:off x="10761218" y="231069"/>
            <a:ext cx="352424" cy="352424"/>
          </a:xfrm>
          <a:prstGeom prst="actionButtonForwardNex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3D8E4543-577A-47B7-9550-7A8D5874E3AA}"/>
              </a:ext>
            </a:extLst>
          </p:cNvPr>
          <p:cNvSpPr txBox="1"/>
          <p:nvPr/>
        </p:nvSpPr>
        <p:spPr>
          <a:xfrm>
            <a:off x="9682860" y="663453"/>
            <a:ext cx="2509140"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Back to Model kinematic</a:t>
            </a:r>
          </a:p>
        </p:txBody>
      </p:sp>
      <p:pic>
        <p:nvPicPr>
          <p:cNvPr id="7" name="Image 6">
            <a:extLst>
              <a:ext uri="{FF2B5EF4-FFF2-40B4-BE49-F238E27FC236}">
                <a16:creationId xmlns:a16="http://schemas.microsoft.com/office/drawing/2014/main" id="{46048F58-74D9-45B8-A7D2-C1AC089589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
        <p:nvSpPr>
          <p:cNvPr id="3" name="Espace réservé du numéro de diapositive 2">
            <a:extLst>
              <a:ext uri="{FF2B5EF4-FFF2-40B4-BE49-F238E27FC236}">
                <a16:creationId xmlns:a16="http://schemas.microsoft.com/office/drawing/2014/main" id="{FC20BF4A-30C9-4E9B-8F00-A9D840A5B80D}"/>
              </a:ext>
            </a:extLst>
          </p:cNvPr>
          <p:cNvSpPr>
            <a:spLocks noGrp="1"/>
          </p:cNvSpPr>
          <p:nvPr>
            <p:ph type="sldNum" sz="quarter" idx="12"/>
          </p:nvPr>
        </p:nvSpPr>
        <p:spPr>
          <a:xfrm>
            <a:off x="11438455" y="6492875"/>
            <a:ext cx="753545" cy="365125"/>
          </a:xfrm>
        </p:spPr>
        <p:txBody>
          <a:bodyPr/>
          <a:lstStyle/>
          <a:p>
            <a:fld id="{778F8052-4A12-4049-AD08-A4E4390F3E7A}" type="slidenum">
              <a:rPr lang="fr-FR" smtClean="0"/>
              <a:t>10</a:t>
            </a:fld>
            <a:endParaRPr lang="fr-FR" dirty="0"/>
          </a:p>
        </p:txBody>
      </p:sp>
      <p:sp>
        <p:nvSpPr>
          <p:cNvPr id="2" name="ZoneTexte 1">
            <a:extLst>
              <a:ext uri="{FF2B5EF4-FFF2-40B4-BE49-F238E27FC236}">
                <a16:creationId xmlns:a16="http://schemas.microsoft.com/office/drawing/2014/main" id="{054034AA-87CE-4866-86A5-2E99EF623753}"/>
              </a:ext>
            </a:extLst>
          </p:cNvPr>
          <p:cNvSpPr txBox="1"/>
          <p:nvPr/>
        </p:nvSpPr>
        <p:spPr>
          <a:xfrm>
            <a:off x="683272" y="758964"/>
            <a:ext cx="415498" cy="369332"/>
          </a:xfrm>
          <a:prstGeom prst="rect">
            <a:avLst/>
          </a:prstGeom>
          <a:noFill/>
        </p:spPr>
        <p:txBody>
          <a:bodyPr wrap="none" rtlCol="0">
            <a:spAutoFit/>
          </a:bodyPr>
          <a:lstStyle/>
          <a:p>
            <a:r>
              <a:rPr lang="en-GB" dirty="0">
                <a:latin typeface="Helvetica" pitchFamily="2" charset="0"/>
              </a:rPr>
              <a:t>A)</a:t>
            </a:r>
          </a:p>
        </p:txBody>
      </p:sp>
      <p:grpSp>
        <p:nvGrpSpPr>
          <p:cNvPr id="4" name="Groupe 3">
            <a:extLst>
              <a:ext uri="{FF2B5EF4-FFF2-40B4-BE49-F238E27FC236}">
                <a16:creationId xmlns:a16="http://schemas.microsoft.com/office/drawing/2014/main" id="{5EEF69E0-C81F-4671-9664-C38ED750EF1B}"/>
              </a:ext>
            </a:extLst>
          </p:cNvPr>
          <p:cNvGrpSpPr/>
          <p:nvPr/>
        </p:nvGrpSpPr>
        <p:grpSpPr>
          <a:xfrm>
            <a:off x="5748927" y="940452"/>
            <a:ext cx="5012291" cy="3776260"/>
            <a:chOff x="5748927" y="758964"/>
            <a:chExt cx="5012291" cy="3776260"/>
          </a:xfrm>
        </p:grpSpPr>
        <p:pic>
          <p:nvPicPr>
            <p:cNvPr id="10" name="Image 9">
              <a:extLst>
                <a:ext uri="{FF2B5EF4-FFF2-40B4-BE49-F238E27FC236}">
                  <a16:creationId xmlns:a16="http://schemas.microsoft.com/office/drawing/2014/main" id="{E48E3D91-3261-422A-9C59-DB96D952EE49}"/>
                </a:ext>
              </a:extLst>
            </p:cNvPr>
            <p:cNvPicPr>
              <a:picLocks noChangeAspect="1"/>
            </p:cNvPicPr>
            <p:nvPr/>
          </p:nvPicPr>
          <p:blipFill>
            <a:blip r:embed="rId5">
              <a:clrChange>
                <a:clrFrom>
                  <a:srgbClr val="010101"/>
                </a:clrFrom>
                <a:clrTo>
                  <a:srgbClr val="010101">
                    <a:alpha val="0"/>
                  </a:srgbClr>
                </a:clrTo>
              </a:clrChange>
              <a:extLst>
                <a:ext uri="{28A0092B-C50C-407E-A947-70E740481C1C}">
                  <a14:useLocalDpi xmlns:a14="http://schemas.microsoft.com/office/drawing/2010/main" val="0"/>
                </a:ext>
              </a:extLst>
            </a:blip>
            <a:stretch>
              <a:fillRect/>
            </a:stretch>
          </p:blipFill>
          <p:spPr>
            <a:xfrm>
              <a:off x="5816589" y="1238805"/>
              <a:ext cx="4944629" cy="3296419"/>
            </a:xfrm>
            <a:prstGeom prst="rect">
              <a:avLst/>
            </a:prstGeom>
          </p:spPr>
        </p:pic>
        <p:sp>
          <p:nvSpPr>
            <p:cNvPr id="11" name="ZoneTexte 10">
              <a:extLst>
                <a:ext uri="{FF2B5EF4-FFF2-40B4-BE49-F238E27FC236}">
                  <a16:creationId xmlns:a16="http://schemas.microsoft.com/office/drawing/2014/main" id="{86F9A5B7-558F-4498-8BE3-E7D4C0E04CDC}"/>
                </a:ext>
              </a:extLst>
            </p:cNvPr>
            <p:cNvSpPr txBox="1"/>
            <p:nvPr/>
          </p:nvSpPr>
          <p:spPr>
            <a:xfrm>
              <a:off x="5748927" y="758964"/>
              <a:ext cx="415498" cy="369332"/>
            </a:xfrm>
            <a:prstGeom prst="rect">
              <a:avLst/>
            </a:prstGeom>
            <a:noFill/>
          </p:spPr>
          <p:txBody>
            <a:bodyPr wrap="none" rtlCol="0">
              <a:spAutoFit/>
            </a:bodyPr>
            <a:lstStyle/>
            <a:p>
              <a:r>
                <a:rPr lang="en-GB" dirty="0">
                  <a:latin typeface="Helvetica" pitchFamily="2" charset="0"/>
                </a:rPr>
                <a:t>B)</a:t>
              </a:r>
            </a:p>
          </p:txBody>
        </p:sp>
      </p:grpSp>
      <p:sp>
        <p:nvSpPr>
          <p:cNvPr id="14" name="Bouton d’action : avant ou précédent 13">
            <a:hlinkClick r:id="rId6" action="ppaction://hlinksldjump" highlightClick="1"/>
            <a:extLst>
              <a:ext uri="{FF2B5EF4-FFF2-40B4-BE49-F238E27FC236}">
                <a16:creationId xmlns:a16="http://schemas.microsoft.com/office/drawing/2014/main" id="{D1E4C791-57B1-4530-9241-926F1DBF90EF}"/>
              </a:ext>
            </a:extLst>
          </p:cNvPr>
          <p:cNvSpPr/>
          <p:nvPr/>
        </p:nvSpPr>
        <p:spPr>
          <a:xfrm>
            <a:off x="10761218" y="1188575"/>
            <a:ext cx="352424" cy="352424"/>
          </a:xfrm>
          <a:prstGeom prst="actionButtonForwardNex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3571310A-A287-4A63-90FB-4341D5A23BCC}"/>
              </a:ext>
            </a:extLst>
          </p:cNvPr>
          <p:cNvSpPr txBox="1"/>
          <p:nvPr/>
        </p:nvSpPr>
        <p:spPr>
          <a:xfrm>
            <a:off x="9854511" y="1619449"/>
            <a:ext cx="2165839" cy="461665"/>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Back to Role of the ice transport</a:t>
            </a:r>
          </a:p>
        </p:txBody>
      </p:sp>
    </p:spTree>
    <p:extLst>
      <p:ext uri="{BB962C8B-B14F-4D97-AF65-F5344CB8AC3E}">
        <p14:creationId xmlns:p14="http://schemas.microsoft.com/office/powerpoint/2010/main" val="3603683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73B6881-FE49-421A-8B40-DFB0BC74AD69}"/>
              </a:ext>
            </a:extLst>
          </p:cNvPr>
          <p:cNvSpPr>
            <a:spLocks noGrp="1"/>
          </p:cNvSpPr>
          <p:nvPr>
            <p:ph type="sldNum" sz="quarter" idx="12"/>
          </p:nvPr>
        </p:nvSpPr>
        <p:spPr>
          <a:xfrm>
            <a:off x="11438455" y="6492875"/>
            <a:ext cx="753545" cy="365125"/>
          </a:xfrm>
        </p:spPr>
        <p:txBody>
          <a:bodyPr/>
          <a:lstStyle/>
          <a:p>
            <a:fld id="{778F8052-4A12-4049-AD08-A4E4390F3E7A}" type="slidenum">
              <a:rPr lang="fr-FR" smtClean="0"/>
              <a:t>11</a:t>
            </a:fld>
            <a:endParaRPr lang="fr-FR" dirty="0"/>
          </a:p>
        </p:txBody>
      </p:sp>
      <p:sp>
        <p:nvSpPr>
          <p:cNvPr id="9" name="ZoneTexte 8">
            <a:extLst>
              <a:ext uri="{FF2B5EF4-FFF2-40B4-BE49-F238E27FC236}">
                <a16:creationId xmlns:a16="http://schemas.microsoft.com/office/drawing/2014/main" id="{6105D439-1667-43AE-92DB-DD7F97E2D8B2}"/>
              </a:ext>
            </a:extLst>
          </p:cNvPr>
          <p:cNvSpPr txBox="1"/>
          <p:nvPr/>
        </p:nvSpPr>
        <p:spPr>
          <a:xfrm>
            <a:off x="3983883" y="303431"/>
            <a:ext cx="5293437" cy="523220"/>
          </a:xfrm>
          <a:prstGeom prst="rect">
            <a:avLst/>
          </a:prstGeom>
          <a:noFill/>
        </p:spPr>
        <p:txBody>
          <a:bodyPr wrap="none" rtlCol="0">
            <a:spAutoFit/>
          </a:bodyPr>
          <a:lstStyle/>
          <a:p>
            <a:r>
              <a:rPr lang="en-GB" sz="2800" b="1" u="sng" dirty="0">
                <a:effectLst>
                  <a:outerShdw blurRad="38100" dist="38100" dir="2700000" algn="tl">
                    <a:srgbClr val="000000">
                      <a:alpha val="43137"/>
                    </a:srgbClr>
                  </a:outerShdw>
                </a:effectLst>
                <a:latin typeface="Helvetica" pitchFamily="2" charset="0"/>
              </a:rPr>
              <a:t>A3. Bedrock age distributions</a:t>
            </a:r>
          </a:p>
        </p:txBody>
      </p:sp>
      <p:sp>
        <p:nvSpPr>
          <p:cNvPr id="10" name="ZoneTexte 9">
            <a:extLst>
              <a:ext uri="{FF2B5EF4-FFF2-40B4-BE49-F238E27FC236}">
                <a16:creationId xmlns:a16="http://schemas.microsoft.com/office/drawing/2014/main" id="{4F598B32-8021-446A-9900-76DA77CFEF92}"/>
              </a:ext>
            </a:extLst>
          </p:cNvPr>
          <p:cNvSpPr txBox="1"/>
          <p:nvPr/>
        </p:nvSpPr>
        <p:spPr>
          <a:xfrm>
            <a:off x="1148972" y="5142449"/>
            <a:ext cx="10385890" cy="461665"/>
          </a:xfrm>
          <a:prstGeom prst="rect">
            <a:avLst/>
          </a:prstGeom>
          <a:noFill/>
        </p:spPr>
        <p:txBody>
          <a:bodyPr wrap="square" rtlCol="0">
            <a:spAutoFit/>
          </a:bodyPr>
          <a:lstStyle/>
          <a:p>
            <a:r>
              <a:rPr lang="en-GB" sz="1200" dirty="0">
                <a:latin typeface="Helvetica" pitchFamily="2" charset="0"/>
              </a:rPr>
              <a:t>Figure. Bedrock ages distribution for (A) the (U-Th)/He on apatite system, and (B) for the Fission tracks on apatite system, resulting from the age-elevation profiles.</a:t>
            </a:r>
          </a:p>
        </p:txBody>
      </p:sp>
      <p:grpSp>
        <p:nvGrpSpPr>
          <p:cNvPr id="13" name="Groupe 12">
            <a:extLst>
              <a:ext uri="{FF2B5EF4-FFF2-40B4-BE49-F238E27FC236}">
                <a16:creationId xmlns:a16="http://schemas.microsoft.com/office/drawing/2014/main" id="{DB5791AB-73ED-40F8-BFE5-E9A293A871C8}"/>
              </a:ext>
            </a:extLst>
          </p:cNvPr>
          <p:cNvGrpSpPr/>
          <p:nvPr/>
        </p:nvGrpSpPr>
        <p:grpSpPr>
          <a:xfrm>
            <a:off x="917169" y="1305867"/>
            <a:ext cx="11334911" cy="3836583"/>
            <a:chOff x="917169" y="1305867"/>
            <a:chExt cx="11334911" cy="3836583"/>
          </a:xfrm>
        </p:grpSpPr>
        <p:pic>
          <p:nvPicPr>
            <p:cNvPr id="7" name="Image 6">
              <a:extLst>
                <a:ext uri="{FF2B5EF4-FFF2-40B4-BE49-F238E27FC236}">
                  <a16:creationId xmlns:a16="http://schemas.microsoft.com/office/drawing/2014/main" id="{646CCE2E-9AA1-4FD7-A39F-11B36ED1E7A6}"/>
                </a:ext>
              </a:extLst>
            </p:cNvPr>
            <p:cNvPicPr>
              <a:picLocks noChangeAspect="1"/>
            </p:cNvPicPr>
            <p:nvPr/>
          </p:nvPicPr>
          <p:blipFill>
            <a:blip r:embed="rId2">
              <a:clrChange>
                <a:clrFrom>
                  <a:srgbClr val="010101"/>
                </a:clrFrom>
                <a:clrTo>
                  <a:srgbClr val="010101">
                    <a:alpha val="0"/>
                  </a:srgbClr>
                </a:clrTo>
              </a:clrChange>
              <a:extLst>
                <a:ext uri="{28A0092B-C50C-407E-A947-70E740481C1C}">
                  <a14:useLocalDpi xmlns:a14="http://schemas.microsoft.com/office/drawing/2010/main" val="0"/>
                </a:ext>
              </a:extLst>
            </a:blip>
            <a:stretch>
              <a:fillRect/>
            </a:stretch>
          </p:blipFill>
          <p:spPr>
            <a:xfrm>
              <a:off x="917169" y="1305867"/>
              <a:ext cx="5754876" cy="3836583"/>
            </a:xfrm>
            <a:prstGeom prst="rect">
              <a:avLst/>
            </a:prstGeom>
          </p:spPr>
        </p:pic>
        <p:pic>
          <p:nvPicPr>
            <p:cNvPr id="8" name="Image 7">
              <a:extLst>
                <a:ext uri="{FF2B5EF4-FFF2-40B4-BE49-F238E27FC236}">
                  <a16:creationId xmlns:a16="http://schemas.microsoft.com/office/drawing/2014/main" id="{3BD5CB18-38AD-49A2-9A00-1667B9F321DD}"/>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497206" y="1305867"/>
              <a:ext cx="5754874" cy="3836582"/>
            </a:xfrm>
            <a:prstGeom prst="rect">
              <a:avLst/>
            </a:prstGeom>
          </p:spPr>
        </p:pic>
        <p:sp>
          <p:nvSpPr>
            <p:cNvPr id="11" name="ZoneTexte 10">
              <a:extLst>
                <a:ext uri="{FF2B5EF4-FFF2-40B4-BE49-F238E27FC236}">
                  <a16:creationId xmlns:a16="http://schemas.microsoft.com/office/drawing/2014/main" id="{7500894F-D281-478C-813C-75799CEFCD0E}"/>
                </a:ext>
              </a:extLst>
            </p:cNvPr>
            <p:cNvSpPr txBox="1"/>
            <p:nvPr/>
          </p:nvSpPr>
          <p:spPr>
            <a:xfrm>
              <a:off x="917169" y="1346219"/>
              <a:ext cx="415498" cy="369332"/>
            </a:xfrm>
            <a:prstGeom prst="rect">
              <a:avLst/>
            </a:prstGeom>
            <a:noFill/>
          </p:spPr>
          <p:txBody>
            <a:bodyPr wrap="none" rtlCol="0">
              <a:spAutoFit/>
            </a:bodyPr>
            <a:lstStyle/>
            <a:p>
              <a:r>
                <a:rPr lang="en-GB" dirty="0">
                  <a:latin typeface="Helvetica" pitchFamily="2" charset="0"/>
                </a:rPr>
                <a:t>A)</a:t>
              </a:r>
            </a:p>
          </p:txBody>
        </p:sp>
        <p:sp>
          <p:nvSpPr>
            <p:cNvPr id="12" name="ZoneTexte 11">
              <a:extLst>
                <a:ext uri="{FF2B5EF4-FFF2-40B4-BE49-F238E27FC236}">
                  <a16:creationId xmlns:a16="http://schemas.microsoft.com/office/drawing/2014/main" id="{04453933-D1CB-429D-871A-CF7227247384}"/>
                </a:ext>
              </a:extLst>
            </p:cNvPr>
            <p:cNvSpPr txBox="1"/>
            <p:nvPr/>
          </p:nvSpPr>
          <p:spPr>
            <a:xfrm>
              <a:off x="6096000" y="1343511"/>
              <a:ext cx="415498" cy="369332"/>
            </a:xfrm>
            <a:prstGeom prst="rect">
              <a:avLst/>
            </a:prstGeom>
            <a:noFill/>
          </p:spPr>
          <p:txBody>
            <a:bodyPr wrap="none" rtlCol="0">
              <a:spAutoFit/>
            </a:bodyPr>
            <a:lstStyle/>
            <a:p>
              <a:r>
                <a:rPr lang="en-GB" dirty="0">
                  <a:latin typeface="Helvetica" pitchFamily="2" charset="0"/>
                </a:rPr>
                <a:t>B)</a:t>
              </a:r>
            </a:p>
          </p:txBody>
        </p:sp>
      </p:grpSp>
      <p:sp>
        <p:nvSpPr>
          <p:cNvPr id="14" name="Bouton d’action : avant ou précédent 13">
            <a:hlinkClick r:id="rId4" action="ppaction://hlinksldjump" highlightClick="1"/>
            <a:extLst>
              <a:ext uri="{FF2B5EF4-FFF2-40B4-BE49-F238E27FC236}">
                <a16:creationId xmlns:a16="http://schemas.microsoft.com/office/drawing/2014/main" id="{3D16C011-0258-4108-8D60-E5FA89D1087E}"/>
              </a:ext>
            </a:extLst>
          </p:cNvPr>
          <p:cNvSpPr/>
          <p:nvPr/>
        </p:nvSpPr>
        <p:spPr>
          <a:xfrm>
            <a:off x="10761218" y="231069"/>
            <a:ext cx="352424" cy="352424"/>
          </a:xfrm>
          <a:prstGeom prst="actionButtonForwardNex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B7B7B739-30EC-4515-A9C2-5B54DDEF18D0}"/>
              </a:ext>
            </a:extLst>
          </p:cNvPr>
          <p:cNvSpPr txBox="1"/>
          <p:nvPr/>
        </p:nvSpPr>
        <p:spPr>
          <a:xfrm>
            <a:off x="9682860" y="663453"/>
            <a:ext cx="2509140" cy="276999"/>
          </a:xfrm>
          <a:prstGeom prst="rect">
            <a:avLst/>
          </a:prstGeom>
          <a:noFill/>
        </p:spPr>
        <p:txBody>
          <a:bodyPr wrap="square" rtlCol="0">
            <a:spAutoFit/>
          </a:bodyPr>
          <a:lstStyle/>
          <a:p>
            <a:pPr algn="ctr"/>
            <a:r>
              <a:rPr lang="en-GB" sz="1200" dirty="0">
                <a:latin typeface="Helvetica" pitchFamily="2" charset="0"/>
                <a:cs typeface="Arial" panose="020B0604020202020204" pitchFamily="34" charset="0"/>
              </a:rPr>
              <a:t>Back to Method</a:t>
            </a:r>
          </a:p>
        </p:txBody>
      </p:sp>
      <p:pic>
        <p:nvPicPr>
          <p:cNvPr id="16" name="Image 15">
            <a:extLst>
              <a:ext uri="{FF2B5EF4-FFF2-40B4-BE49-F238E27FC236}">
                <a16:creationId xmlns:a16="http://schemas.microsoft.com/office/drawing/2014/main" id="{0635E8D4-8D25-411A-9213-98089FBF3B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Tree>
    <p:extLst>
      <p:ext uri="{BB962C8B-B14F-4D97-AF65-F5344CB8AC3E}">
        <p14:creationId xmlns:p14="http://schemas.microsoft.com/office/powerpoint/2010/main" val="2471792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2A3499E2-F5ED-40F7-AD7A-ECF24C00AEC6}"/>
              </a:ext>
            </a:extLst>
          </p:cNvPr>
          <p:cNvSpPr>
            <a:spLocks noGrp="1"/>
          </p:cNvSpPr>
          <p:nvPr>
            <p:ph type="sldNum" sz="quarter" idx="12"/>
          </p:nvPr>
        </p:nvSpPr>
        <p:spPr>
          <a:xfrm>
            <a:off x="11438455" y="6489081"/>
            <a:ext cx="753545" cy="365125"/>
          </a:xfrm>
        </p:spPr>
        <p:txBody>
          <a:bodyPr/>
          <a:lstStyle/>
          <a:p>
            <a:fld id="{778F8052-4A12-4049-AD08-A4E4390F3E7A}" type="slidenum">
              <a:rPr lang="fr-FR" smtClean="0"/>
              <a:t>12</a:t>
            </a:fld>
            <a:endParaRPr lang="fr-FR" dirty="0"/>
          </a:p>
        </p:txBody>
      </p:sp>
      <p:sp>
        <p:nvSpPr>
          <p:cNvPr id="30" name="ZoneTexte 29">
            <a:extLst>
              <a:ext uri="{FF2B5EF4-FFF2-40B4-BE49-F238E27FC236}">
                <a16:creationId xmlns:a16="http://schemas.microsoft.com/office/drawing/2014/main" id="{E63A8674-7867-49D8-816F-6733F6090D22}"/>
              </a:ext>
            </a:extLst>
          </p:cNvPr>
          <p:cNvSpPr txBox="1"/>
          <p:nvPr/>
        </p:nvSpPr>
        <p:spPr>
          <a:xfrm>
            <a:off x="603755" y="2995558"/>
            <a:ext cx="2089033" cy="369332"/>
          </a:xfrm>
          <a:prstGeom prst="rect">
            <a:avLst/>
          </a:prstGeom>
          <a:noFill/>
        </p:spPr>
        <p:txBody>
          <a:bodyPr wrap="none" rtlCol="0">
            <a:spAutoFit/>
          </a:bodyPr>
          <a:lstStyle/>
          <a:p>
            <a:pPr marL="285750" indent="-285750">
              <a:buFont typeface="Arial" panose="020B0604020202020204" pitchFamily="34" charset="0"/>
              <a:buChar char="•"/>
            </a:pPr>
            <a:r>
              <a:rPr lang="fr-FR" dirty="0" err="1">
                <a:latin typeface="Arial" panose="020B0604020202020204" pitchFamily="34" charset="0"/>
                <a:cs typeface="Arial" panose="020B0604020202020204" pitchFamily="34" charset="0"/>
              </a:rPr>
              <a:t>Glaciated</a:t>
            </a:r>
            <a:r>
              <a:rPr lang="fr-FR" dirty="0">
                <a:latin typeface="Arial" panose="020B0604020202020204" pitchFamily="34" charset="0"/>
                <a:cs typeface="Arial" panose="020B0604020202020204" pitchFamily="34" charset="0"/>
              </a:rPr>
              <a:t> areas</a:t>
            </a:r>
          </a:p>
        </p:txBody>
      </p:sp>
      <mc:AlternateContent xmlns:mc="http://schemas.openxmlformats.org/markup-compatibility/2006" xmlns:a14="http://schemas.microsoft.com/office/drawing/2010/main">
        <mc:Choice Requires="a14">
          <p:sp>
            <p:nvSpPr>
              <p:cNvPr id="36" name="ZoneTexte 35">
                <a:extLst>
                  <a:ext uri="{FF2B5EF4-FFF2-40B4-BE49-F238E27FC236}">
                    <a16:creationId xmlns:a16="http://schemas.microsoft.com/office/drawing/2014/main" id="{EB0642B6-E703-47D5-897E-9EEFC462EB28}"/>
                  </a:ext>
                </a:extLst>
              </p:cNvPr>
              <p:cNvSpPr txBox="1"/>
              <p:nvPr/>
            </p:nvSpPr>
            <p:spPr>
              <a:xfrm>
                <a:off x="4416761" y="2771169"/>
                <a:ext cx="2807179" cy="338554"/>
              </a:xfrm>
              <a:prstGeom prst="rect">
                <a:avLst/>
              </a:prstGeom>
              <a:noFill/>
            </p:spPr>
            <p:txBody>
              <a:bodyPr wrap="none" rtlCol="0">
                <a:spAutoFit/>
              </a:bodyPr>
              <a:lstStyle/>
              <a:p>
                <a:r>
                  <a:rPr lang="fr-FR" sz="1600" dirty="0" err="1">
                    <a:latin typeface="Arial" panose="020B0604020202020204" pitchFamily="34" charset="0"/>
                    <a:cs typeface="Arial" panose="020B0604020202020204" pitchFamily="34" charset="0"/>
                  </a:rPr>
                  <a:t>Quarring</a:t>
                </a:r>
                <a:r>
                  <a:rPr lang="fr-FR" sz="1600" dirty="0">
                    <a:latin typeface="Arial" panose="020B0604020202020204" pitchFamily="34" charset="0"/>
                    <a:cs typeface="Arial" panose="020B0604020202020204" pitchFamily="34" charset="0"/>
                  </a:rPr>
                  <a:t>: </a:t>
                </a:r>
                <a14:m>
                  <m:oMath xmlns:m="http://schemas.openxmlformats.org/officeDocument/2006/math">
                    <m:sSub>
                      <m:sSubPr>
                        <m:ctrlPr>
                          <a:rPr lang="fr-FR" sz="1200" i="1">
                            <a:latin typeface="Cambria Math" panose="02040503050406030204" pitchFamily="18" charset="0"/>
                          </a:rPr>
                        </m:ctrlPr>
                      </m:sSubPr>
                      <m:e>
                        <m:r>
                          <a:rPr lang="en-GB" sz="1200" i="1">
                            <a:latin typeface="Cambria Math" panose="02040503050406030204" pitchFamily="18" charset="0"/>
                          </a:rPr>
                          <m:t>𝐸</m:t>
                        </m:r>
                      </m:e>
                      <m:sub>
                        <m:r>
                          <a:rPr lang="en-GB" sz="1200" i="1">
                            <a:latin typeface="Cambria Math" panose="02040503050406030204" pitchFamily="18" charset="0"/>
                          </a:rPr>
                          <m:t>𝑞</m:t>
                        </m:r>
                      </m:sub>
                    </m:sSub>
                    <m:r>
                      <a:rPr lang="en-GB" sz="1200" i="1">
                        <a:latin typeface="Cambria Math" panose="02040503050406030204" pitchFamily="18" charset="0"/>
                      </a:rPr>
                      <m:t>=</m:t>
                    </m:r>
                    <m:sSup>
                      <m:sSupPr>
                        <m:ctrlPr>
                          <a:rPr lang="fr-FR" sz="1200" i="1">
                            <a:latin typeface="Cambria Math" panose="02040503050406030204" pitchFamily="18" charset="0"/>
                          </a:rPr>
                        </m:ctrlPr>
                      </m:sSupPr>
                      <m:e>
                        <m:sSub>
                          <m:sSubPr>
                            <m:ctrlPr>
                              <a:rPr lang="fr-FR" sz="1200" i="1">
                                <a:latin typeface="Cambria Math" panose="02040503050406030204" pitchFamily="18" charset="0"/>
                              </a:rPr>
                            </m:ctrlPr>
                          </m:sSubPr>
                          <m:e>
                            <m:r>
                              <a:rPr lang="en-GB" sz="1200" i="1">
                                <a:latin typeface="Cambria Math" panose="02040503050406030204" pitchFamily="18" charset="0"/>
                              </a:rPr>
                              <m:t>𝑘</m:t>
                            </m:r>
                          </m:e>
                          <m:sub>
                            <m:r>
                              <a:rPr lang="en-GB" sz="1200" i="1">
                                <a:latin typeface="Cambria Math" panose="02040503050406030204" pitchFamily="18" charset="0"/>
                              </a:rPr>
                              <m:t>𝑞</m:t>
                            </m:r>
                          </m:sub>
                        </m:sSub>
                        <m:r>
                          <a:rPr lang="en-GB" sz="1200" i="1">
                            <a:latin typeface="Cambria Math" panose="02040503050406030204" pitchFamily="18" charset="0"/>
                          </a:rPr>
                          <m:t>𝑁</m:t>
                        </m:r>
                      </m:e>
                      <m:sup>
                        <m:r>
                          <a:rPr lang="en-GB" sz="1200" i="1">
                            <a:latin typeface="Cambria Math" panose="02040503050406030204" pitchFamily="18" charset="0"/>
                          </a:rPr>
                          <m:t>3</m:t>
                        </m:r>
                      </m:sup>
                    </m:sSup>
                    <m:sSub>
                      <m:sSubPr>
                        <m:ctrlPr>
                          <a:rPr lang="fr-FR" sz="1200" i="1">
                            <a:latin typeface="Cambria Math" panose="02040503050406030204" pitchFamily="18" charset="0"/>
                          </a:rPr>
                        </m:ctrlPr>
                      </m:sSubPr>
                      <m:e>
                        <m:r>
                          <a:rPr lang="en-GB" sz="1200" i="1">
                            <a:latin typeface="Cambria Math" panose="02040503050406030204" pitchFamily="18" charset="0"/>
                          </a:rPr>
                          <m:t>𝑢</m:t>
                        </m:r>
                      </m:e>
                      <m:sub>
                        <m:r>
                          <a:rPr lang="en-GB" sz="1200" i="1">
                            <a:latin typeface="Cambria Math" panose="02040503050406030204" pitchFamily="18" charset="0"/>
                          </a:rPr>
                          <m:t>𝑏</m:t>
                        </m:r>
                      </m:sub>
                    </m:sSub>
                    <m:sSup>
                      <m:sSupPr>
                        <m:ctrlPr>
                          <a:rPr lang="fr-FR" sz="1200" i="1">
                            <a:latin typeface="Cambria Math" panose="02040503050406030204" pitchFamily="18" charset="0"/>
                          </a:rPr>
                        </m:ctrlPr>
                      </m:sSupPr>
                      <m:e>
                        <m:d>
                          <m:dPr>
                            <m:ctrlPr>
                              <a:rPr lang="fr-FR" sz="1200" i="1">
                                <a:latin typeface="Cambria Math" panose="02040503050406030204" pitchFamily="18" charset="0"/>
                              </a:rPr>
                            </m:ctrlPr>
                          </m:dPr>
                          <m:e>
                            <m:r>
                              <a:rPr lang="en-GB" sz="1200" i="1">
                                <a:latin typeface="Cambria Math" panose="02040503050406030204" pitchFamily="18" charset="0"/>
                              </a:rPr>
                              <m:t>𝛻</m:t>
                            </m:r>
                            <m:sSub>
                              <m:sSubPr>
                                <m:ctrlPr>
                                  <a:rPr lang="fr-FR" sz="1200" i="1">
                                    <a:latin typeface="Cambria Math" panose="02040503050406030204" pitchFamily="18" charset="0"/>
                                  </a:rPr>
                                </m:ctrlPr>
                              </m:sSubPr>
                              <m:e>
                                <m:r>
                                  <a:rPr lang="en-GB" sz="1200" i="1">
                                    <a:latin typeface="Cambria Math" panose="02040503050406030204" pitchFamily="18" charset="0"/>
                                  </a:rPr>
                                  <m:t>𝑏</m:t>
                                </m:r>
                              </m:e>
                              <m:sub>
                                <m:r>
                                  <a:rPr lang="en-GB" sz="1200" i="1">
                                    <a:latin typeface="Cambria Math" panose="02040503050406030204" pitchFamily="18" charset="0"/>
                                  </a:rPr>
                                  <m:t>𝑠</m:t>
                                </m:r>
                              </m:sub>
                            </m:sSub>
                            <m:r>
                              <a:rPr lang="en-GB" sz="1200" i="1">
                                <a:latin typeface="Cambria Math" panose="02040503050406030204" pitchFamily="18" charset="0"/>
                              </a:rPr>
                              <m:t>+</m:t>
                            </m:r>
                            <m:sSub>
                              <m:sSubPr>
                                <m:ctrlPr>
                                  <a:rPr lang="fr-FR" sz="1200" i="1">
                                    <a:latin typeface="Cambria Math" panose="02040503050406030204" pitchFamily="18" charset="0"/>
                                  </a:rPr>
                                </m:ctrlPr>
                              </m:sSubPr>
                              <m:e>
                                <m:r>
                                  <a:rPr lang="en-GB" sz="1200" i="1">
                                    <a:latin typeface="Cambria Math" panose="02040503050406030204" pitchFamily="18" charset="0"/>
                                  </a:rPr>
                                  <m:t>𝑏</m:t>
                                </m:r>
                              </m:e>
                              <m:sub>
                                <m:r>
                                  <a:rPr lang="en-GB" sz="1200" i="1">
                                    <a:latin typeface="Cambria Math" panose="02040503050406030204" pitchFamily="18" charset="0"/>
                                  </a:rPr>
                                  <m:t>𝑠</m:t>
                                </m:r>
                                <m:r>
                                  <a:rPr lang="en-GB" sz="1200" i="1">
                                    <a:latin typeface="Cambria Math" panose="02040503050406030204" pitchFamily="18" charset="0"/>
                                  </a:rPr>
                                  <m:t>0</m:t>
                                </m:r>
                              </m:sub>
                            </m:sSub>
                          </m:e>
                        </m:d>
                      </m:e>
                      <m:sup>
                        <m:r>
                          <a:rPr lang="en-GB" sz="1200" i="1">
                            <a:latin typeface="Cambria Math" panose="02040503050406030204" pitchFamily="18" charset="0"/>
                          </a:rPr>
                          <m:t>2</m:t>
                        </m:r>
                      </m:sup>
                    </m:sSup>
                  </m:oMath>
                </a14:m>
                <a:endParaRPr lang="fr-FR" sz="1600" dirty="0">
                  <a:latin typeface="Arial" panose="020B0604020202020204" pitchFamily="34" charset="0"/>
                  <a:cs typeface="Arial" panose="020B0604020202020204" pitchFamily="34" charset="0"/>
                </a:endParaRPr>
              </a:p>
            </p:txBody>
          </p:sp>
        </mc:Choice>
        <mc:Fallback xmlns="">
          <p:sp>
            <p:nvSpPr>
              <p:cNvPr id="36" name="ZoneTexte 35">
                <a:extLst>
                  <a:ext uri="{FF2B5EF4-FFF2-40B4-BE49-F238E27FC236}">
                    <a16:creationId xmlns:a16="http://schemas.microsoft.com/office/drawing/2014/main" id="{EB0642B6-E703-47D5-897E-9EEFC462EB28}"/>
                  </a:ext>
                </a:extLst>
              </p:cNvPr>
              <p:cNvSpPr txBox="1">
                <a:spLocks noRot="1" noChangeAspect="1" noMove="1" noResize="1" noEditPoints="1" noAdjustHandles="1" noChangeArrowheads="1" noChangeShapeType="1" noTextEdit="1"/>
              </p:cNvSpPr>
              <p:nvPr/>
            </p:nvSpPr>
            <p:spPr>
              <a:xfrm>
                <a:off x="4416761" y="2771169"/>
                <a:ext cx="2807179" cy="338554"/>
              </a:xfrm>
              <a:prstGeom prst="rect">
                <a:avLst/>
              </a:prstGeom>
              <a:blipFill>
                <a:blip r:embed="rId2"/>
                <a:stretch>
                  <a:fillRect l="-1304" t="-5455" b="-2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ZoneTexte 36">
                <a:extLst>
                  <a:ext uri="{FF2B5EF4-FFF2-40B4-BE49-F238E27FC236}">
                    <a16:creationId xmlns:a16="http://schemas.microsoft.com/office/drawing/2014/main" id="{8A3730DC-5589-41A0-9FC1-6C3B68D1492E}"/>
                  </a:ext>
                </a:extLst>
              </p:cNvPr>
              <p:cNvSpPr txBox="1"/>
              <p:nvPr/>
            </p:nvSpPr>
            <p:spPr>
              <a:xfrm>
                <a:off x="4416761" y="3328278"/>
                <a:ext cx="3852850" cy="356123"/>
              </a:xfrm>
              <a:prstGeom prst="rect">
                <a:avLst/>
              </a:prstGeom>
              <a:noFill/>
            </p:spPr>
            <p:txBody>
              <a:bodyPr wrap="none" rtlCol="0">
                <a:spAutoFit/>
              </a:bodyPr>
              <a:lstStyle/>
              <a:p>
                <a:r>
                  <a:rPr lang="fr-FR" sz="1600" dirty="0" err="1">
                    <a:latin typeface="Arial" panose="020B0604020202020204" pitchFamily="34" charset="0"/>
                    <a:cs typeface="Arial" panose="020B0604020202020204" pitchFamily="34" charset="0"/>
                  </a:rPr>
                  <a:t>Sediment</a:t>
                </a:r>
                <a:r>
                  <a:rPr lang="fr-FR" sz="1600" dirty="0">
                    <a:latin typeface="Arial" panose="020B0604020202020204" pitchFamily="34" charset="0"/>
                    <a:cs typeface="Arial" panose="020B0604020202020204" pitchFamily="34" charset="0"/>
                  </a:rPr>
                  <a:t> transport: </a:t>
                </a:r>
                <a14:m>
                  <m:oMath xmlns:m="http://schemas.openxmlformats.org/officeDocument/2006/math">
                    <m:sSub>
                      <m:sSubPr>
                        <m:ctrlPr>
                          <a:rPr lang="fr-FR" sz="1200" i="1">
                            <a:latin typeface="Cambria Math" panose="02040503050406030204" pitchFamily="18" charset="0"/>
                          </a:rPr>
                        </m:ctrlPr>
                      </m:sSubPr>
                      <m:e>
                        <m:r>
                          <a:rPr lang="en-GB" sz="1200" i="1">
                            <a:latin typeface="Cambria Math" panose="02040503050406030204" pitchFamily="18" charset="0"/>
                          </a:rPr>
                          <m:t>𝑢</m:t>
                        </m:r>
                      </m:e>
                      <m:sub>
                        <m:r>
                          <a:rPr lang="en-GB" sz="1200" i="1">
                            <a:latin typeface="Cambria Math" panose="02040503050406030204" pitchFamily="18" charset="0"/>
                          </a:rPr>
                          <m:t>𝑝</m:t>
                        </m:r>
                      </m:sub>
                    </m:sSub>
                    <m:d>
                      <m:dPr>
                        <m:ctrlPr>
                          <a:rPr lang="fr-FR" sz="1200" i="1">
                            <a:latin typeface="Cambria Math" panose="02040503050406030204" pitchFamily="18" charset="0"/>
                          </a:rPr>
                        </m:ctrlPr>
                      </m:dPr>
                      <m:e>
                        <m:sSub>
                          <m:sSubPr>
                            <m:ctrlPr>
                              <a:rPr lang="fr-FR" sz="1200" i="1">
                                <a:latin typeface="Cambria Math" panose="02040503050406030204" pitchFamily="18" charset="0"/>
                              </a:rPr>
                            </m:ctrlPr>
                          </m:sSubPr>
                          <m:e>
                            <m:r>
                              <a:rPr lang="en-GB" sz="1200" i="1">
                                <a:latin typeface="Cambria Math" panose="02040503050406030204" pitchFamily="18" charset="0"/>
                              </a:rPr>
                              <m:t>𝑧</m:t>
                            </m:r>
                          </m:e>
                          <m:sub>
                            <m:r>
                              <a:rPr lang="en-GB" sz="1200" i="1">
                                <a:latin typeface="Cambria Math" panose="02040503050406030204" pitchFamily="18" charset="0"/>
                              </a:rPr>
                              <m:t>𝑝</m:t>
                            </m:r>
                          </m:sub>
                        </m:sSub>
                      </m:e>
                    </m:d>
                    <m:r>
                      <a:rPr lang="en-GB" sz="1200" i="1">
                        <a:latin typeface="Cambria Math" panose="02040503050406030204" pitchFamily="18" charset="0"/>
                      </a:rPr>
                      <m:t>=</m:t>
                    </m:r>
                    <m:f>
                      <m:fPr>
                        <m:ctrlPr>
                          <a:rPr lang="fr-FR" sz="1200" i="1">
                            <a:latin typeface="Cambria Math" panose="02040503050406030204" pitchFamily="18" charset="0"/>
                          </a:rPr>
                        </m:ctrlPr>
                      </m:fPr>
                      <m:num>
                        <m:r>
                          <a:rPr lang="en-GB" sz="1200" i="1">
                            <a:latin typeface="Cambria Math" panose="02040503050406030204" pitchFamily="18" charset="0"/>
                          </a:rPr>
                          <m:t>5</m:t>
                        </m:r>
                      </m:num>
                      <m:den>
                        <m:r>
                          <a:rPr lang="en-GB" sz="1200" i="1">
                            <a:latin typeface="Cambria Math" panose="02040503050406030204" pitchFamily="18" charset="0"/>
                          </a:rPr>
                          <m:t>4</m:t>
                        </m:r>
                      </m:den>
                    </m:f>
                    <m:d>
                      <m:dPr>
                        <m:begChr m:val="["/>
                        <m:endChr m:val="]"/>
                        <m:ctrlPr>
                          <a:rPr lang="fr-FR" sz="1200" i="1">
                            <a:latin typeface="Cambria Math" panose="02040503050406030204" pitchFamily="18" charset="0"/>
                          </a:rPr>
                        </m:ctrlPr>
                      </m:dPr>
                      <m:e>
                        <m:r>
                          <a:rPr lang="en-GB" sz="1200" i="1">
                            <a:latin typeface="Cambria Math" panose="02040503050406030204" pitchFamily="18" charset="0"/>
                          </a:rPr>
                          <m:t>1−</m:t>
                        </m:r>
                        <m:sSup>
                          <m:sSupPr>
                            <m:ctrlPr>
                              <a:rPr lang="fr-FR" sz="1200" i="1">
                                <a:latin typeface="Cambria Math" panose="02040503050406030204" pitchFamily="18" charset="0"/>
                              </a:rPr>
                            </m:ctrlPr>
                          </m:sSupPr>
                          <m:e>
                            <m:sSub>
                              <m:sSubPr>
                                <m:ctrlPr>
                                  <a:rPr lang="fr-FR" sz="1200" i="1">
                                    <a:latin typeface="Cambria Math" panose="02040503050406030204" pitchFamily="18" charset="0"/>
                                  </a:rPr>
                                </m:ctrlPr>
                              </m:sSubPr>
                              <m:e>
                                <m:r>
                                  <a:rPr lang="en-GB" sz="1200" i="1">
                                    <a:latin typeface="Cambria Math" panose="02040503050406030204" pitchFamily="18" charset="0"/>
                                  </a:rPr>
                                  <m:t>𝑧</m:t>
                                </m:r>
                              </m:e>
                              <m:sub>
                                <m:r>
                                  <a:rPr lang="en-GB" sz="1200" i="1">
                                    <a:latin typeface="Cambria Math" panose="02040503050406030204" pitchFamily="18" charset="0"/>
                                  </a:rPr>
                                  <m:t>𝑝</m:t>
                                </m:r>
                              </m:sub>
                            </m:sSub>
                          </m:e>
                          <m:sup>
                            <m:r>
                              <a:rPr lang="en-GB" sz="1200" i="1">
                                <a:latin typeface="Cambria Math" panose="02040503050406030204" pitchFamily="18" charset="0"/>
                              </a:rPr>
                              <m:t>4</m:t>
                            </m:r>
                          </m:sup>
                        </m:sSup>
                      </m:e>
                    </m:d>
                    <m:acc>
                      <m:accPr>
                        <m:chr m:val="̅"/>
                        <m:ctrlPr>
                          <a:rPr lang="fr-FR" sz="1200" i="1">
                            <a:latin typeface="Cambria Math" panose="02040503050406030204" pitchFamily="18" charset="0"/>
                          </a:rPr>
                        </m:ctrlPr>
                      </m:accPr>
                      <m:e>
                        <m:r>
                          <a:rPr lang="en-GB" sz="1200" i="1">
                            <a:latin typeface="Cambria Math" panose="02040503050406030204" pitchFamily="18" charset="0"/>
                          </a:rPr>
                          <m:t>𝑢</m:t>
                        </m:r>
                      </m:e>
                    </m:acc>
                    <m:r>
                      <a:rPr lang="en-GB" sz="1200" i="1">
                        <a:latin typeface="Cambria Math" panose="02040503050406030204" pitchFamily="18" charset="0"/>
                      </a:rPr>
                      <m:t>+ </m:t>
                    </m:r>
                    <m:sSub>
                      <m:sSubPr>
                        <m:ctrlPr>
                          <a:rPr lang="fr-FR" sz="1200" i="1">
                            <a:latin typeface="Cambria Math" panose="02040503050406030204" pitchFamily="18" charset="0"/>
                          </a:rPr>
                        </m:ctrlPr>
                      </m:sSubPr>
                      <m:e>
                        <m:r>
                          <a:rPr lang="en-GB" sz="1200" i="1">
                            <a:latin typeface="Cambria Math" panose="02040503050406030204" pitchFamily="18" charset="0"/>
                          </a:rPr>
                          <m:t>𝑢</m:t>
                        </m:r>
                      </m:e>
                      <m:sub>
                        <m:r>
                          <a:rPr lang="en-GB" sz="1200" i="1">
                            <a:latin typeface="Cambria Math" panose="02040503050406030204" pitchFamily="18" charset="0"/>
                          </a:rPr>
                          <m:t>𝑏</m:t>
                        </m:r>
                      </m:sub>
                    </m:sSub>
                  </m:oMath>
                </a14:m>
                <a:endParaRPr lang="fr-FR" sz="800" dirty="0">
                  <a:latin typeface="Arial" panose="020B0604020202020204" pitchFamily="34" charset="0"/>
                  <a:cs typeface="Arial" panose="020B0604020202020204" pitchFamily="34" charset="0"/>
                </a:endParaRPr>
              </a:p>
            </p:txBody>
          </p:sp>
        </mc:Choice>
        <mc:Fallback xmlns="">
          <p:sp>
            <p:nvSpPr>
              <p:cNvPr id="37" name="ZoneTexte 36">
                <a:extLst>
                  <a:ext uri="{FF2B5EF4-FFF2-40B4-BE49-F238E27FC236}">
                    <a16:creationId xmlns:a16="http://schemas.microsoft.com/office/drawing/2014/main" id="{8A3730DC-5589-41A0-9FC1-6C3B68D1492E}"/>
                  </a:ext>
                </a:extLst>
              </p:cNvPr>
              <p:cNvSpPr txBox="1">
                <a:spLocks noRot="1" noChangeAspect="1" noMove="1" noResize="1" noEditPoints="1" noAdjustHandles="1" noChangeArrowheads="1" noChangeShapeType="1" noTextEdit="1"/>
              </p:cNvSpPr>
              <p:nvPr/>
            </p:nvSpPr>
            <p:spPr>
              <a:xfrm>
                <a:off x="4416761" y="3328278"/>
                <a:ext cx="3852850" cy="356123"/>
              </a:xfrm>
              <a:prstGeom prst="rect">
                <a:avLst/>
              </a:prstGeom>
              <a:blipFill>
                <a:blip r:embed="rId3"/>
                <a:stretch>
                  <a:fillRect l="-949" t="-6897" b="-15517"/>
                </a:stretch>
              </a:blipFill>
            </p:spPr>
            <p:txBody>
              <a:bodyPr/>
              <a:lstStyle/>
              <a:p>
                <a:r>
                  <a:rPr lang="en-GB">
                    <a:noFill/>
                  </a:rPr>
                  <a:t> </a:t>
                </a:r>
              </a:p>
            </p:txBody>
          </p:sp>
        </mc:Fallback>
      </mc:AlternateContent>
      <p:cxnSp>
        <p:nvCxnSpPr>
          <p:cNvPr id="39" name="Connecteur : en arc 38">
            <a:extLst>
              <a:ext uri="{FF2B5EF4-FFF2-40B4-BE49-F238E27FC236}">
                <a16:creationId xmlns:a16="http://schemas.microsoft.com/office/drawing/2014/main" id="{92CBC5A1-2C70-44CF-817F-890E57004EC4}"/>
              </a:ext>
            </a:extLst>
          </p:cNvPr>
          <p:cNvCxnSpPr>
            <a:cxnSpLocks/>
            <a:stCxn id="30" idx="3"/>
            <a:endCxn id="36" idx="1"/>
          </p:cNvCxnSpPr>
          <p:nvPr/>
        </p:nvCxnSpPr>
        <p:spPr>
          <a:xfrm flipV="1">
            <a:off x="2692788" y="2940446"/>
            <a:ext cx="1723973" cy="239778"/>
          </a:xfrm>
          <a:prstGeom prst="curvedConnector3">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 name="Connecteur : en arc 40">
            <a:extLst>
              <a:ext uri="{FF2B5EF4-FFF2-40B4-BE49-F238E27FC236}">
                <a16:creationId xmlns:a16="http://schemas.microsoft.com/office/drawing/2014/main" id="{0CB9836B-FACB-4369-9FA2-ED10580A54A9}"/>
              </a:ext>
            </a:extLst>
          </p:cNvPr>
          <p:cNvCxnSpPr>
            <a:cxnSpLocks/>
            <a:stCxn id="30" idx="3"/>
            <a:endCxn id="37" idx="1"/>
          </p:cNvCxnSpPr>
          <p:nvPr/>
        </p:nvCxnSpPr>
        <p:spPr>
          <a:xfrm>
            <a:off x="2692788" y="3180224"/>
            <a:ext cx="1723973" cy="326116"/>
          </a:xfrm>
          <a:prstGeom prst="curvedConnector3">
            <a:avLst>
              <a:gd name="adj1" fmla="val 50000"/>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600C6993-FBD1-4945-B6A4-3CC86043B047}"/>
              </a:ext>
            </a:extLst>
          </p:cNvPr>
          <p:cNvSpPr txBox="1"/>
          <p:nvPr/>
        </p:nvSpPr>
        <p:spPr>
          <a:xfrm>
            <a:off x="603755" y="1163795"/>
            <a:ext cx="1896673" cy="369332"/>
          </a:xfrm>
          <a:prstGeom prst="rect">
            <a:avLst/>
          </a:prstGeom>
          <a:noFill/>
        </p:spPr>
        <p:txBody>
          <a:bodyPr wrap="none" rtlCol="0">
            <a:spAutoFit/>
          </a:bodyPr>
          <a:lstStyle/>
          <a:p>
            <a:pPr marL="285750" indent="-285750">
              <a:buFont typeface="Arial" panose="020B0604020202020204" pitchFamily="34" charset="0"/>
              <a:buChar char="•"/>
            </a:pPr>
            <a:r>
              <a:rPr lang="fr-FR" dirty="0">
                <a:latin typeface="Arial" panose="020B0604020202020204" pitchFamily="34" charset="0"/>
                <a:cs typeface="Arial" panose="020B0604020202020204" pitchFamily="34" charset="0"/>
              </a:rPr>
              <a:t>Mass balance</a:t>
            </a:r>
          </a:p>
        </p:txBody>
      </p:sp>
      <p:sp>
        <p:nvSpPr>
          <p:cNvPr id="67" name="ZoneTexte 66">
            <a:extLst>
              <a:ext uri="{FF2B5EF4-FFF2-40B4-BE49-F238E27FC236}">
                <a16:creationId xmlns:a16="http://schemas.microsoft.com/office/drawing/2014/main" id="{ADCE1A2A-BB10-46FA-95B2-09BCB8D74D75}"/>
              </a:ext>
            </a:extLst>
          </p:cNvPr>
          <p:cNvSpPr txBox="1"/>
          <p:nvPr/>
        </p:nvSpPr>
        <p:spPr>
          <a:xfrm>
            <a:off x="603755" y="2022717"/>
            <a:ext cx="2332690" cy="369332"/>
          </a:xfrm>
          <a:prstGeom prst="rect">
            <a:avLst/>
          </a:prstGeom>
          <a:noFill/>
        </p:spPr>
        <p:txBody>
          <a:bodyPr wrap="none" rtlCol="0">
            <a:spAutoFit/>
          </a:bodyPr>
          <a:lstStyle/>
          <a:p>
            <a:pPr marL="285750" indent="-285750">
              <a:buFont typeface="Arial" panose="020B0604020202020204" pitchFamily="34" charset="0"/>
              <a:buChar char="•"/>
            </a:pPr>
            <a:r>
              <a:rPr lang="fr-FR" dirty="0">
                <a:latin typeface="Arial" panose="020B0604020202020204" pitchFamily="34" charset="0"/>
                <a:cs typeface="Arial" panose="020B0604020202020204" pitchFamily="34" charset="0"/>
              </a:rPr>
              <a:t>Glacier </a:t>
            </a:r>
            <a:r>
              <a:rPr lang="fr-FR" dirty="0" err="1">
                <a:latin typeface="Arial" panose="020B0604020202020204" pitchFamily="34" charset="0"/>
                <a:cs typeface="Arial" panose="020B0604020202020204" pitchFamily="34" charset="0"/>
              </a:rPr>
              <a:t>sliding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law</a:t>
            </a:r>
            <a:endParaRPr lang="fr-FR" dirty="0">
              <a:latin typeface="Arial" panose="020B0604020202020204" pitchFamily="34" charset="0"/>
              <a:cs typeface="Arial" panose="020B0604020202020204" pitchFamily="34" charset="0"/>
            </a:endParaRPr>
          </a:p>
        </p:txBody>
      </p:sp>
      <p:sp>
        <p:nvSpPr>
          <p:cNvPr id="71" name="ZoneTexte 70">
            <a:extLst>
              <a:ext uri="{FF2B5EF4-FFF2-40B4-BE49-F238E27FC236}">
                <a16:creationId xmlns:a16="http://schemas.microsoft.com/office/drawing/2014/main" id="{5B00B56A-0B08-42CF-B80B-640DA81D51F9}"/>
              </a:ext>
            </a:extLst>
          </p:cNvPr>
          <p:cNvSpPr txBox="1"/>
          <p:nvPr/>
        </p:nvSpPr>
        <p:spPr>
          <a:xfrm>
            <a:off x="603755" y="4656096"/>
            <a:ext cx="2101857" cy="369332"/>
          </a:xfrm>
          <a:prstGeom prst="rect">
            <a:avLst/>
          </a:prstGeom>
          <a:noFill/>
        </p:spPr>
        <p:txBody>
          <a:bodyPr wrap="none" rtlCol="0">
            <a:spAutoFit/>
          </a:bodyPr>
          <a:lstStyle/>
          <a:p>
            <a:pPr marL="285750" indent="-285750">
              <a:buFont typeface="Arial" panose="020B0604020202020204" pitchFamily="34" charset="0"/>
              <a:buChar char="•"/>
            </a:pPr>
            <a:r>
              <a:rPr lang="fr-FR" dirty="0" err="1">
                <a:latin typeface="Arial" panose="020B0604020202020204" pitchFamily="34" charset="0"/>
                <a:cs typeface="Arial" panose="020B0604020202020204" pitchFamily="34" charset="0"/>
              </a:rPr>
              <a:t>Hillslopes</a:t>
            </a:r>
            <a:r>
              <a:rPr lang="fr-FR" dirty="0">
                <a:latin typeface="Arial" panose="020B0604020202020204" pitchFamily="34" charset="0"/>
                <a:cs typeface="Arial" panose="020B0604020202020204" pitchFamily="34" charset="0"/>
              </a:rPr>
              <a:t> areas</a:t>
            </a:r>
          </a:p>
        </p:txBody>
      </p:sp>
      <mc:AlternateContent xmlns:mc="http://schemas.openxmlformats.org/markup-compatibility/2006" xmlns:a14="http://schemas.microsoft.com/office/drawing/2010/main">
        <mc:Choice Requires="a14">
          <p:sp>
            <p:nvSpPr>
              <p:cNvPr id="92" name="ZoneTexte 91">
                <a:extLst>
                  <a:ext uri="{FF2B5EF4-FFF2-40B4-BE49-F238E27FC236}">
                    <a16:creationId xmlns:a16="http://schemas.microsoft.com/office/drawing/2014/main" id="{D6F6C055-EC75-45A0-8423-66637F04F795}"/>
                  </a:ext>
                </a:extLst>
              </p:cNvPr>
              <p:cNvSpPr txBox="1"/>
              <p:nvPr/>
            </p:nvSpPr>
            <p:spPr>
              <a:xfrm>
                <a:off x="4416761" y="1913667"/>
                <a:ext cx="1274130" cy="6008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200" i="1">
                              <a:latin typeface="Cambria Math" panose="02040503050406030204" pitchFamily="18" charset="0"/>
                            </a:rPr>
                          </m:ctrlPr>
                        </m:sSubPr>
                        <m:e>
                          <m:r>
                            <a:rPr lang="en-GB" sz="1200" i="1">
                              <a:latin typeface="Cambria Math" panose="02040503050406030204" pitchFamily="18" charset="0"/>
                            </a:rPr>
                            <m:t>𝑢</m:t>
                          </m:r>
                        </m:e>
                        <m:sub>
                          <m:r>
                            <a:rPr lang="en-GB" sz="1200" i="1">
                              <a:latin typeface="Cambria Math" panose="02040503050406030204" pitchFamily="18" charset="0"/>
                            </a:rPr>
                            <m:t>𝑏</m:t>
                          </m:r>
                        </m:sub>
                      </m:sSub>
                      <m:r>
                        <a:rPr lang="en-GB" sz="1200" i="1">
                          <a:latin typeface="Cambria Math" panose="02040503050406030204" pitchFamily="18" charset="0"/>
                        </a:rPr>
                        <m:t>=</m:t>
                      </m:r>
                      <m:sSub>
                        <m:sSubPr>
                          <m:ctrlPr>
                            <a:rPr lang="fr-FR" sz="1200" i="1">
                              <a:latin typeface="Cambria Math" panose="02040503050406030204" pitchFamily="18" charset="0"/>
                            </a:rPr>
                          </m:ctrlPr>
                        </m:sSubPr>
                        <m:e>
                          <m:r>
                            <a:rPr lang="en-GB" sz="1200" i="1">
                              <a:latin typeface="Cambria Math" panose="02040503050406030204" pitchFamily="18" charset="0"/>
                            </a:rPr>
                            <m:t>𝐶</m:t>
                          </m:r>
                        </m:e>
                        <m:sub>
                          <m:r>
                            <a:rPr lang="en-GB" sz="1200" i="1">
                              <a:latin typeface="Cambria Math" panose="02040503050406030204" pitchFamily="18" charset="0"/>
                            </a:rPr>
                            <m:t>𝑠</m:t>
                          </m:r>
                        </m:sub>
                      </m:sSub>
                      <m:r>
                        <a:rPr lang="en-GB" sz="1200" i="1">
                          <a:latin typeface="Cambria Math" panose="02040503050406030204" pitchFamily="18" charset="0"/>
                        </a:rPr>
                        <m:t>.</m:t>
                      </m:r>
                      <m:f>
                        <m:fPr>
                          <m:ctrlPr>
                            <a:rPr lang="fr-FR" sz="1200" i="1">
                              <a:latin typeface="Cambria Math" panose="02040503050406030204" pitchFamily="18" charset="0"/>
                            </a:rPr>
                          </m:ctrlPr>
                        </m:fPr>
                        <m:num>
                          <m:sSubSup>
                            <m:sSubSupPr>
                              <m:ctrlPr>
                                <a:rPr lang="fr-FR" sz="1200" i="1">
                                  <a:latin typeface="Cambria Math" panose="02040503050406030204" pitchFamily="18" charset="0"/>
                                </a:rPr>
                              </m:ctrlPr>
                            </m:sSubSupPr>
                            <m:e>
                              <m:r>
                                <a:rPr lang="en-GB" sz="1200" i="1">
                                  <a:latin typeface="Cambria Math" panose="02040503050406030204" pitchFamily="18" charset="0"/>
                                </a:rPr>
                                <m:t>𝜏</m:t>
                              </m:r>
                            </m:e>
                            <m:sub>
                              <m:r>
                                <a:rPr lang="en-GB" sz="1200" i="1">
                                  <a:latin typeface="Cambria Math" panose="02040503050406030204" pitchFamily="18" charset="0"/>
                                </a:rPr>
                                <m:t>𝑏</m:t>
                              </m:r>
                            </m:sub>
                            <m:sup>
                              <m:r>
                                <a:rPr lang="en-GB" sz="1200" i="1">
                                  <a:latin typeface="Cambria Math" panose="02040503050406030204" pitchFamily="18" charset="0"/>
                                </a:rPr>
                                <m:t>𝑛</m:t>
                              </m:r>
                            </m:sup>
                          </m:sSubSup>
                        </m:num>
                        <m:den>
                          <m:r>
                            <a:rPr lang="fr-FR" sz="1200" i="1">
                              <a:latin typeface="Cambria Math" panose="02040503050406030204" pitchFamily="18" charset="0"/>
                            </a:rPr>
                            <m:t>(1−</m:t>
                          </m:r>
                          <m:f>
                            <m:fPr>
                              <m:ctrlPr>
                                <a:rPr lang="fr-FR" sz="1200" i="1">
                                  <a:latin typeface="Cambria Math" panose="02040503050406030204" pitchFamily="18" charset="0"/>
                                </a:rPr>
                              </m:ctrlPr>
                            </m:fPr>
                            <m:num>
                              <m:r>
                                <a:rPr lang="fr-FR" sz="1200" i="1">
                                  <a:latin typeface="Cambria Math" panose="02040503050406030204" pitchFamily="18" charset="0"/>
                                </a:rPr>
                                <m:t>𝑆</m:t>
                              </m:r>
                            </m:num>
                            <m:den>
                              <m:r>
                                <a:rPr lang="fr-FR" sz="1200" i="1">
                                  <a:latin typeface="Cambria Math" panose="02040503050406030204" pitchFamily="18" charset="0"/>
                                </a:rPr>
                                <m:t>𝐿</m:t>
                              </m:r>
                            </m:den>
                          </m:f>
                          <m:r>
                            <a:rPr lang="fr-FR" sz="1200" i="1">
                              <a:latin typeface="Cambria Math" panose="02040503050406030204" pitchFamily="18" charset="0"/>
                            </a:rPr>
                            <m:t>)</m:t>
                          </m:r>
                        </m:den>
                      </m:f>
                    </m:oMath>
                  </m:oMathPara>
                </a14:m>
                <a:endParaRPr lang="fr-FR" sz="1200" dirty="0"/>
              </a:p>
            </p:txBody>
          </p:sp>
        </mc:Choice>
        <mc:Fallback xmlns="">
          <p:sp>
            <p:nvSpPr>
              <p:cNvPr id="92" name="ZoneTexte 91">
                <a:extLst>
                  <a:ext uri="{FF2B5EF4-FFF2-40B4-BE49-F238E27FC236}">
                    <a16:creationId xmlns:a16="http://schemas.microsoft.com/office/drawing/2014/main" id="{D6F6C055-EC75-45A0-8423-66637F04F795}"/>
                  </a:ext>
                </a:extLst>
              </p:cNvPr>
              <p:cNvSpPr txBox="1">
                <a:spLocks noRot="1" noChangeAspect="1" noMove="1" noResize="1" noEditPoints="1" noAdjustHandles="1" noChangeArrowheads="1" noChangeShapeType="1" noTextEdit="1"/>
              </p:cNvSpPr>
              <p:nvPr/>
            </p:nvSpPr>
            <p:spPr>
              <a:xfrm>
                <a:off x="4416761" y="1913667"/>
                <a:ext cx="1274130" cy="600870"/>
              </a:xfrm>
              <a:prstGeom prst="rect">
                <a:avLst/>
              </a:prstGeom>
              <a:blipFill>
                <a:blip r:embed="rId4"/>
                <a:stretch>
                  <a:fillRect b="-2041"/>
                </a:stretch>
              </a:blipFill>
            </p:spPr>
            <p:txBody>
              <a:bodyPr/>
              <a:lstStyle/>
              <a:p>
                <a:r>
                  <a:rPr lang="en-GB">
                    <a:noFill/>
                  </a:rPr>
                  <a:t> </a:t>
                </a:r>
              </a:p>
            </p:txBody>
          </p:sp>
        </mc:Fallback>
      </mc:AlternateContent>
      <p:cxnSp>
        <p:nvCxnSpPr>
          <p:cNvPr id="94" name="Connecteur : en arc 93">
            <a:extLst>
              <a:ext uri="{FF2B5EF4-FFF2-40B4-BE49-F238E27FC236}">
                <a16:creationId xmlns:a16="http://schemas.microsoft.com/office/drawing/2014/main" id="{2C81B864-5825-481A-BAB7-2776B330AC55}"/>
              </a:ext>
            </a:extLst>
          </p:cNvPr>
          <p:cNvCxnSpPr>
            <a:cxnSpLocks/>
            <a:stCxn id="67" idx="3"/>
            <a:endCxn id="92" idx="1"/>
          </p:cNvCxnSpPr>
          <p:nvPr/>
        </p:nvCxnSpPr>
        <p:spPr>
          <a:xfrm>
            <a:off x="2936445" y="2207383"/>
            <a:ext cx="1480316" cy="6719"/>
          </a:xfrm>
          <a:prstGeom prst="curvedConnector3">
            <a:avLst>
              <a:gd name="adj1" fmla="val 50000"/>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9" name="ZoneTexte 98">
                <a:extLst>
                  <a:ext uri="{FF2B5EF4-FFF2-40B4-BE49-F238E27FC236}">
                    <a16:creationId xmlns:a16="http://schemas.microsoft.com/office/drawing/2014/main" id="{8CA3CBC4-108B-4DB3-9274-4102FF9D9462}"/>
                  </a:ext>
                </a:extLst>
              </p:cNvPr>
              <p:cNvSpPr txBox="1"/>
              <p:nvPr/>
            </p:nvSpPr>
            <p:spPr>
              <a:xfrm>
                <a:off x="4416761" y="940273"/>
                <a:ext cx="2746778" cy="8163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a:latin typeface="Cambria Math" panose="02040503050406030204" pitchFamily="18" charset="0"/>
                        </a:rPr>
                        <m:t>𝑀</m:t>
                      </m:r>
                      <m:r>
                        <a:rPr lang="en-GB" sz="1200" i="1">
                          <a:latin typeface="Cambria Math" panose="02040503050406030204" pitchFamily="18" charset="0"/>
                        </a:rPr>
                        <m:t>= </m:t>
                      </m:r>
                      <m:d>
                        <m:dPr>
                          <m:begChr m:val="{"/>
                          <m:endChr m:val=""/>
                          <m:ctrlPr>
                            <a:rPr lang="fr-FR" sz="1200" i="1">
                              <a:latin typeface="Cambria Math" panose="02040503050406030204" pitchFamily="18" charset="0"/>
                            </a:rPr>
                          </m:ctrlPr>
                        </m:dPr>
                        <m:e>
                          <m:eqArr>
                            <m:eqArrPr>
                              <m:ctrlPr>
                                <a:rPr lang="fr-FR" sz="1200" i="1">
                                  <a:latin typeface="Cambria Math" panose="02040503050406030204" pitchFamily="18" charset="0"/>
                                </a:rPr>
                              </m:ctrlPr>
                            </m:eqArrPr>
                            <m:e>
                              <m:r>
                                <a:rPr lang="en-GB" sz="1200" i="1">
                                  <a:latin typeface="Cambria Math" panose="02040503050406030204" pitchFamily="18" charset="0"/>
                                </a:rPr>
                                <m:t>−</m:t>
                              </m:r>
                              <m:sSub>
                                <m:sSubPr>
                                  <m:ctrlPr>
                                    <a:rPr lang="fr-FR" sz="1200" i="1">
                                      <a:latin typeface="Cambria Math" panose="02040503050406030204" pitchFamily="18" charset="0"/>
                                    </a:rPr>
                                  </m:ctrlPr>
                                </m:sSubPr>
                                <m:e>
                                  <m:r>
                                    <a:rPr lang="en-GB" sz="1200" i="1">
                                      <a:latin typeface="Cambria Math" panose="02040503050406030204" pitchFamily="18" charset="0"/>
                                    </a:rPr>
                                    <m:t>𝑚</m:t>
                                  </m:r>
                                </m:e>
                                <m:sub>
                                  <m:r>
                                    <a:rPr lang="en-GB" sz="1200" i="1">
                                      <a:latin typeface="Cambria Math" panose="02040503050406030204" pitchFamily="18" charset="0"/>
                                    </a:rPr>
                                    <m:t>𝑎𝑐𝑐</m:t>
                                  </m:r>
                                </m:sub>
                              </m:sSub>
                              <m:sSub>
                                <m:sSubPr>
                                  <m:ctrlPr>
                                    <a:rPr lang="fr-FR" sz="1200" i="1">
                                      <a:latin typeface="Cambria Math" panose="02040503050406030204" pitchFamily="18" charset="0"/>
                                    </a:rPr>
                                  </m:ctrlPr>
                                </m:sSubPr>
                                <m:e>
                                  <m:r>
                                    <a:rPr lang="en-GB" sz="1200" i="1">
                                      <a:latin typeface="Cambria Math" panose="02040503050406030204" pitchFamily="18" charset="0"/>
                                    </a:rPr>
                                    <m:t>𝑇</m:t>
                                  </m:r>
                                </m:e>
                                <m:sub>
                                  <m:r>
                                    <a:rPr lang="en-GB" sz="1200" i="1">
                                      <a:latin typeface="Cambria Math" panose="02040503050406030204" pitchFamily="18" charset="0"/>
                                    </a:rPr>
                                    <m:t>𝑎𝑖𝑟</m:t>
                                  </m:r>
                                </m:sub>
                              </m:sSub>
                              <m:r>
                                <a:rPr lang="en-GB" sz="1200" i="1">
                                  <a:latin typeface="Cambria Math" panose="02040503050406030204" pitchFamily="18" charset="0"/>
                                </a:rPr>
                                <m:t>,   </m:t>
                              </m:r>
                              <m:r>
                                <a:rPr lang="en-GB" sz="1200" i="1">
                                  <a:latin typeface="Cambria Math" panose="02040503050406030204" pitchFamily="18" charset="0"/>
                                </a:rPr>
                                <m:t>𝑖𝑓</m:t>
                              </m:r>
                              <m:r>
                                <a:rPr lang="en-GB" sz="1200" i="1">
                                  <a:latin typeface="Cambria Math" panose="02040503050406030204" pitchFamily="18" charset="0"/>
                                </a:rPr>
                                <m:t> </m:t>
                              </m:r>
                              <m:sSub>
                                <m:sSubPr>
                                  <m:ctrlPr>
                                    <a:rPr lang="fr-FR" sz="1200" i="1">
                                      <a:latin typeface="Cambria Math" panose="02040503050406030204" pitchFamily="18" charset="0"/>
                                    </a:rPr>
                                  </m:ctrlPr>
                                </m:sSubPr>
                                <m:e>
                                  <m:r>
                                    <a:rPr lang="en-GB" sz="1200" i="1">
                                      <a:latin typeface="Cambria Math" panose="02040503050406030204" pitchFamily="18" charset="0"/>
                                    </a:rPr>
                                    <m:t>𝑇</m:t>
                                  </m:r>
                                </m:e>
                                <m:sub>
                                  <m:r>
                                    <a:rPr lang="en-GB" sz="1200" i="1">
                                      <a:latin typeface="Cambria Math" panose="02040503050406030204" pitchFamily="18" charset="0"/>
                                    </a:rPr>
                                    <m:t>𝑎𝑖𝑟</m:t>
                                  </m:r>
                                </m:sub>
                              </m:sSub>
                              <m:r>
                                <a:rPr lang="en-GB" sz="1200" i="1">
                                  <a:latin typeface="Cambria Math" panose="02040503050406030204" pitchFamily="18" charset="0"/>
                                </a:rPr>
                                <m:t> ≤0</m:t>
                              </m:r>
                            </m:e>
                            <m:e>
                              <m:r>
                                <a:rPr lang="en-GB" sz="1200" i="1">
                                  <a:latin typeface="Cambria Math" panose="02040503050406030204" pitchFamily="18" charset="0"/>
                                </a:rPr>
                                <m:t>−</m:t>
                              </m:r>
                              <m:sSub>
                                <m:sSubPr>
                                  <m:ctrlPr>
                                    <a:rPr lang="fr-FR" sz="1200" i="1">
                                      <a:latin typeface="Cambria Math" panose="02040503050406030204" pitchFamily="18" charset="0"/>
                                    </a:rPr>
                                  </m:ctrlPr>
                                </m:sSubPr>
                                <m:e>
                                  <m:r>
                                    <a:rPr lang="en-GB" sz="1200" i="1">
                                      <a:latin typeface="Cambria Math" panose="02040503050406030204" pitchFamily="18" charset="0"/>
                                    </a:rPr>
                                    <m:t>𝑚</m:t>
                                  </m:r>
                                </m:e>
                                <m:sub>
                                  <m:r>
                                    <a:rPr lang="en-GB" sz="1200" i="1">
                                      <a:latin typeface="Cambria Math" panose="02040503050406030204" pitchFamily="18" charset="0"/>
                                    </a:rPr>
                                    <m:t>𝑎𝑏𝑙</m:t>
                                  </m:r>
                                </m:sub>
                              </m:sSub>
                              <m:sSub>
                                <m:sSubPr>
                                  <m:ctrlPr>
                                    <a:rPr lang="fr-FR" sz="1200" i="1">
                                      <a:latin typeface="Cambria Math" panose="02040503050406030204" pitchFamily="18" charset="0"/>
                                    </a:rPr>
                                  </m:ctrlPr>
                                </m:sSubPr>
                                <m:e>
                                  <m:r>
                                    <a:rPr lang="en-GB" sz="1200" i="1">
                                      <a:latin typeface="Cambria Math" panose="02040503050406030204" pitchFamily="18" charset="0"/>
                                    </a:rPr>
                                    <m:t>𝑇</m:t>
                                  </m:r>
                                </m:e>
                                <m:sub>
                                  <m:r>
                                    <a:rPr lang="en-GB" sz="1200" i="1">
                                      <a:latin typeface="Cambria Math" panose="02040503050406030204" pitchFamily="18" charset="0"/>
                                    </a:rPr>
                                    <m:t>𝑎𝑖𝑟</m:t>
                                  </m:r>
                                  <m:r>
                                    <a:rPr lang="en-GB" sz="1200" i="1">
                                      <a:latin typeface="Cambria Math" panose="02040503050406030204" pitchFamily="18" charset="0"/>
                                    </a:rPr>
                                    <m:t> </m:t>
                                  </m:r>
                                </m:sub>
                              </m:sSub>
                              <m:r>
                                <a:rPr lang="en-GB" sz="1200" i="1">
                                  <a:latin typeface="Cambria Math" panose="02040503050406030204" pitchFamily="18" charset="0"/>
                                </a:rPr>
                                <m:t>,   </m:t>
                              </m:r>
                              <m:r>
                                <a:rPr lang="en-GB" sz="1200" i="1">
                                  <a:latin typeface="Cambria Math" panose="02040503050406030204" pitchFamily="18" charset="0"/>
                                </a:rPr>
                                <m:t>𝑖𝑓</m:t>
                              </m:r>
                              <m:r>
                                <a:rPr lang="en-GB" sz="1200" i="1">
                                  <a:latin typeface="Cambria Math" panose="02040503050406030204" pitchFamily="18" charset="0"/>
                                </a:rPr>
                                <m:t> </m:t>
                              </m:r>
                              <m:sSub>
                                <m:sSubPr>
                                  <m:ctrlPr>
                                    <a:rPr lang="fr-FR" sz="1200" i="1">
                                      <a:latin typeface="Cambria Math" panose="02040503050406030204" pitchFamily="18" charset="0"/>
                                    </a:rPr>
                                  </m:ctrlPr>
                                </m:sSubPr>
                                <m:e>
                                  <m:r>
                                    <a:rPr lang="en-GB" sz="1200" i="1">
                                      <a:latin typeface="Cambria Math" panose="02040503050406030204" pitchFamily="18" charset="0"/>
                                    </a:rPr>
                                    <m:t>𝑇</m:t>
                                  </m:r>
                                </m:e>
                                <m:sub>
                                  <m:r>
                                    <a:rPr lang="en-GB" sz="1200" i="1">
                                      <a:latin typeface="Cambria Math" panose="02040503050406030204" pitchFamily="18" charset="0"/>
                                    </a:rPr>
                                    <m:t>𝑎𝑖𝑟</m:t>
                                  </m:r>
                                </m:sub>
                              </m:sSub>
                              <m:r>
                                <a:rPr lang="en-GB" sz="1200" i="1">
                                  <a:latin typeface="Cambria Math" panose="02040503050406030204" pitchFamily="18" charset="0"/>
                                </a:rPr>
                                <m:t> &gt;0</m:t>
                              </m:r>
                            </m:e>
                          </m:eqArr>
                          <m:r>
                            <a:rPr lang="en-GB" sz="1200" i="1">
                              <a:latin typeface="Cambria Math" panose="02040503050406030204" pitchFamily="18" charset="0"/>
                            </a:rPr>
                            <m:t>, </m:t>
                          </m:r>
                        </m:e>
                      </m:d>
                    </m:oMath>
                  </m:oMathPara>
                </a14:m>
                <a:endParaRPr lang="fr-FR" sz="1200" dirty="0"/>
              </a:p>
              <a:p>
                <a:endParaRPr lang="fr-FR" sz="1200" dirty="0"/>
              </a:p>
              <a:p>
                <a:pPr/>
                <a14:m>
                  <m:oMathPara xmlns:m="http://schemas.openxmlformats.org/officeDocument/2006/math">
                    <m:oMathParaPr>
                      <m:jc m:val="centerGroup"/>
                    </m:oMathParaPr>
                    <m:oMath xmlns:m="http://schemas.openxmlformats.org/officeDocument/2006/math">
                      <m:sSub>
                        <m:sSubPr>
                          <m:ctrlPr>
                            <a:rPr lang="fr-FR" sz="1200" i="1">
                              <a:latin typeface="Cambria Math" panose="02040503050406030204" pitchFamily="18" charset="0"/>
                            </a:rPr>
                          </m:ctrlPr>
                        </m:sSubPr>
                        <m:e>
                          <m:r>
                            <a:rPr lang="en-GB" sz="1200" i="1">
                              <a:latin typeface="Cambria Math" panose="02040503050406030204" pitchFamily="18" charset="0"/>
                            </a:rPr>
                            <m:t>𝑇</m:t>
                          </m:r>
                        </m:e>
                        <m:sub>
                          <m:r>
                            <a:rPr lang="en-GB" sz="1200" i="1">
                              <a:latin typeface="Cambria Math" panose="02040503050406030204" pitchFamily="18" charset="0"/>
                            </a:rPr>
                            <m:t>𝑎𝑖𝑟</m:t>
                          </m:r>
                        </m:sub>
                      </m:sSub>
                      <m:r>
                        <a:rPr lang="en-GB" sz="1200" i="1">
                          <a:latin typeface="Cambria Math" panose="02040503050406030204" pitchFamily="18" charset="0"/>
                        </a:rPr>
                        <m:t>= </m:t>
                      </m:r>
                      <m:sSub>
                        <m:sSubPr>
                          <m:ctrlPr>
                            <a:rPr lang="fr-FR" sz="1200" i="1">
                              <a:latin typeface="Cambria Math" panose="02040503050406030204" pitchFamily="18" charset="0"/>
                            </a:rPr>
                          </m:ctrlPr>
                        </m:sSubPr>
                        <m:e>
                          <m:r>
                            <a:rPr lang="en-GB" sz="1200" i="1">
                              <a:latin typeface="Cambria Math" panose="02040503050406030204" pitchFamily="18" charset="0"/>
                            </a:rPr>
                            <m:t>𝑇</m:t>
                          </m:r>
                        </m:e>
                        <m:sub>
                          <m:r>
                            <a:rPr lang="en-GB" sz="1200" i="1">
                              <a:latin typeface="Cambria Math" panose="02040503050406030204" pitchFamily="18" charset="0"/>
                            </a:rPr>
                            <m:t>𝑠𝑙</m:t>
                          </m:r>
                        </m:sub>
                      </m:sSub>
                      <m:r>
                        <a:rPr lang="en-GB" sz="1200" i="1">
                          <a:latin typeface="Cambria Math" panose="02040503050406030204" pitchFamily="18" charset="0"/>
                        </a:rPr>
                        <m:t>+</m:t>
                      </m:r>
                      <m:r>
                        <a:rPr lang="en-GB" sz="1200" i="1">
                          <a:latin typeface="Cambria Math" panose="02040503050406030204" pitchFamily="18" charset="0"/>
                        </a:rPr>
                        <m:t>𝑑</m:t>
                      </m:r>
                      <m:sSub>
                        <m:sSubPr>
                          <m:ctrlPr>
                            <a:rPr lang="fr-FR" sz="1200" i="1">
                              <a:latin typeface="Cambria Math" panose="02040503050406030204" pitchFamily="18" charset="0"/>
                            </a:rPr>
                          </m:ctrlPr>
                        </m:sSubPr>
                        <m:e>
                          <m:r>
                            <a:rPr lang="en-GB" sz="1200" i="1">
                              <a:latin typeface="Cambria Math" panose="02040503050406030204" pitchFamily="18" charset="0"/>
                            </a:rPr>
                            <m:t>𝑇</m:t>
                          </m:r>
                        </m:e>
                        <m:sub>
                          <m:r>
                            <a:rPr lang="en-GB" sz="1200" i="1">
                              <a:latin typeface="Cambria Math" panose="02040503050406030204" pitchFamily="18" charset="0"/>
                            </a:rPr>
                            <m:t>𝑎𝑖𝑟</m:t>
                          </m:r>
                        </m:sub>
                      </m:sSub>
                      <m:r>
                        <a:rPr lang="en-GB" sz="1200" i="1">
                          <a:latin typeface="Cambria Math" panose="02040503050406030204" pitchFamily="18" charset="0"/>
                        </a:rPr>
                        <m:t>.</m:t>
                      </m:r>
                      <m:r>
                        <a:rPr lang="en-GB" sz="1200" i="1">
                          <a:latin typeface="Cambria Math" panose="02040503050406030204" pitchFamily="18" charset="0"/>
                        </a:rPr>
                        <m:t>h</m:t>
                      </m:r>
                    </m:oMath>
                  </m:oMathPara>
                </a14:m>
                <a:endParaRPr lang="fr-FR" sz="1200" dirty="0"/>
              </a:p>
            </p:txBody>
          </p:sp>
        </mc:Choice>
        <mc:Fallback xmlns="">
          <p:sp>
            <p:nvSpPr>
              <p:cNvPr id="99" name="ZoneTexte 98">
                <a:extLst>
                  <a:ext uri="{FF2B5EF4-FFF2-40B4-BE49-F238E27FC236}">
                    <a16:creationId xmlns:a16="http://schemas.microsoft.com/office/drawing/2014/main" id="{8CA3CBC4-108B-4DB3-9274-4102FF9D9462}"/>
                  </a:ext>
                </a:extLst>
              </p:cNvPr>
              <p:cNvSpPr txBox="1">
                <a:spLocks noRot="1" noChangeAspect="1" noMove="1" noResize="1" noEditPoints="1" noAdjustHandles="1" noChangeArrowheads="1" noChangeShapeType="1" noTextEdit="1"/>
              </p:cNvSpPr>
              <p:nvPr/>
            </p:nvSpPr>
            <p:spPr>
              <a:xfrm>
                <a:off x="4416761" y="940273"/>
                <a:ext cx="2746778" cy="816377"/>
              </a:xfrm>
              <a:prstGeom prst="rect">
                <a:avLst/>
              </a:prstGeom>
              <a:blipFill>
                <a:blip r:embed="rId5"/>
                <a:stretch>
                  <a:fillRect l="-889" t="-83582" b="-78358"/>
                </a:stretch>
              </a:blipFill>
            </p:spPr>
            <p:txBody>
              <a:bodyPr/>
              <a:lstStyle/>
              <a:p>
                <a:r>
                  <a:rPr lang="en-GB">
                    <a:noFill/>
                  </a:rPr>
                  <a:t> </a:t>
                </a:r>
              </a:p>
            </p:txBody>
          </p:sp>
        </mc:Fallback>
      </mc:AlternateContent>
      <p:cxnSp>
        <p:nvCxnSpPr>
          <p:cNvPr id="103" name="Connecteur : en arc 102">
            <a:extLst>
              <a:ext uri="{FF2B5EF4-FFF2-40B4-BE49-F238E27FC236}">
                <a16:creationId xmlns:a16="http://schemas.microsoft.com/office/drawing/2014/main" id="{EF3DE903-8602-40CE-906C-9FB866B3A0E4}"/>
              </a:ext>
            </a:extLst>
          </p:cNvPr>
          <p:cNvCxnSpPr>
            <a:cxnSpLocks/>
            <a:stCxn id="64" idx="3"/>
            <a:endCxn id="99" idx="1"/>
          </p:cNvCxnSpPr>
          <p:nvPr/>
        </p:nvCxnSpPr>
        <p:spPr>
          <a:xfrm>
            <a:off x="2500428" y="1348461"/>
            <a:ext cx="1916333" cy="1"/>
          </a:xfrm>
          <a:prstGeom prst="curvedConnector3">
            <a:avLst>
              <a:gd name="adj1" fmla="val 50000"/>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ZoneTexte 104">
                <a:extLst>
                  <a:ext uri="{FF2B5EF4-FFF2-40B4-BE49-F238E27FC236}">
                    <a16:creationId xmlns:a16="http://schemas.microsoft.com/office/drawing/2014/main" id="{43C5586F-65C4-42B6-ABC6-2E78DB1056B0}"/>
                  </a:ext>
                </a:extLst>
              </p:cNvPr>
              <p:cNvSpPr txBox="1"/>
              <p:nvPr/>
            </p:nvSpPr>
            <p:spPr>
              <a:xfrm>
                <a:off x="4416761" y="4271022"/>
                <a:ext cx="2161297" cy="491738"/>
              </a:xfrm>
              <a:prstGeom prst="rect">
                <a:avLst/>
              </a:prstGeom>
              <a:noFill/>
            </p:spPr>
            <p:txBody>
              <a:bodyPr wrap="none" rtlCol="0">
                <a:spAutoFit/>
              </a:bodyPr>
              <a:lstStyle/>
              <a:p>
                <a:r>
                  <a:rPr lang="fr-FR" sz="1600" dirty="0">
                    <a:latin typeface="Arial" panose="020B0604020202020204" pitchFamily="34" charset="0"/>
                    <a:cs typeface="Arial" panose="020B0604020202020204" pitchFamily="34" charset="0"/>
                  </a:rPr>
                  <a:t>Diffusion: </a:t>
                </a:r>
                <a14:m>
                  <m:oMath xmlns:m="http://schemas.openxmlformats.org/officeDocument/2006/math">
                    <m:sSub>
                      <m:sSubPr>
                        <m:ctrlPr>
                          <a:rPr lang="fr-FR" sz="1200" i="1">
                            <a:latin typeface="Cambria Math" panose="02040503050406030204" pitchFamily="18" charset="0"/>
                          </a:rPr>
                        </m:ctrlPr>
                      </m:sSubPr>
                      <m:e>
                        <m:r>
                          <a:rPr lang="en-GB" sz="1200" i="1">
                            <a:latin typeface="Cambria Math" panose="02040503050406030204" pitchFamily="18" charset="0"/>
                          </a:rPr>
                          <m:t>𝐸</m:t>
                        </m:r>
                      </m:e>
                      <m:sub>
                        <m:r>
                          <a:rPr lang="en-GB" sz="1200" i="1">
                            <a:latin typeface="Cambria Math" panose="02040503050406030204" pitchFamily="18" charset="0"/>
                          </a:rPr>
                          <m:t>h</m:t>
                        </m:r>
                      </m:sub>
                    </m:sSub>
                    <m:r>
                      <a:rPr lang="en-GB" sz="1200" i="1">
                        <a:latin typeface="Cambria Math" panose="02040503050406030204" pitchFamily="18" charset="0"/>
                      </a:rPr>
                      <m:t>= −</m:t>
                    </m:r>
                    <m:f>
                      <m:fPr>
                        <m:ctrlPr>
                          <a:rPr lang="fr-FR" sz="1200" i="1">
                            <a:latin typeface="Cambria Math" panose="02040503050406030204" pitchFamily="18" charset="0"/>
                          </a:rPr>
                        </m:ctrlPr>
                      </m:fPr>
                      <m:num>
                        <m:sSub>
                          <m:sSubPr>
                            <m:ctrlPr>
                              <a:rPr lang="fr-FR" sz="1200" i="1">
                                <a:latin typeface="Cambria Math" panose="02040503050406030204" pitchFamily="18" charset="0"/>
                              </a:rPr>
                            </m:ctrlPr>
                          </m:sSubPr>
                          <m:e>
                            <m:r>
                              <a:rPr lang="en-GB" sz="1200" i="1">
                                <a:latin typeface="Cambria Math" panose="02040503050406030204" pitchFamily="18" charset="0"/>
                              </a:rPr>
                              <m:t>𝑘</m:t>
                            </m:r>
                          </m:e>
                          <m:sub>
                            <m:r>
                              <a:rPr lang="en-GB" sz="1200" i="1">
                                <a:latin typeface="Cambria Math" panose="02040503050406030204" pitchFamily="18" charset="0"/>
                              </a:rPr>
                              <m:t>𝑒h</m:t>
                            </m:r>
                          </m:sub>
                        </m:sSub>
                        <m:r>
                          <a:rPr lang="en-GB" sz="1200" i="1">
                            <a:latin typeface="Cambria Math" panose="02040503050406030204" pitchFamily="18" charset="0"/>
                          </a:rPr>
                          <m:t>.</m:t>
                        </m:r>
                        <m:r>
                          <a:rPr lang="en-GB" sz="1200" i="1">
                            <a:latin typeface="Cambria Math" panose="02040503050406030204" pitchFamily="18" charset="0"/>
                          </a:rPr>
                          <m:t>𝛻</m:t>
                        </m:r>
                        <m:r>
                          <a:rPr lang="en-GB" sz="1200" i="1">
                            <a:latin typeface="Cambria Math" panose="02040503050406030204" pitchFamily="18" charset="0"/>
                          </a:rPr>
                          <m:t>𝑏</m:t>
                        </m:r>
                      </m:num>
                      <m:den>
                        <m:r>
                          <a:rPr lang="en-GB" sz="1200" i="1">
                            <a:latin typeface="Cambria Math" panose="02040503050406030204" pitchFamily="18" charset="0"/>
                          </a:rPr>
                          <m:t>1−</m:t>
                        </m:r>
                        <m:sSup>
                          <m:sSupPr>
                            <m:ctrlPr>
                              <a:rPr lang="fr-FR" sz="1200" i="1">
                                <a:latin typeface="Cambria Math" panose="02040503050406030204" pitchFamily="18" charset="0"/>
                              </a:rPr>
                            </m:ctrlPr>
                          </m:sSupPr>
                          <m:e>
                            <m:d>
                              <m:dPr>
                                <m:ctrlPr>
                                  <a:rPr lang="fr-FR" sz="1200" i="1">
                                    <a:latin typeface="Cambria Math" panose="02040503050406030204" pitchFamily="18" charset="0"/>
                                  </a:rPr>
                                </m:ctrlPr>
                              </m:dPr>
                              <m:e>
                                <m:f>
                                  <m:fPr>
                                    <m:ctrlPr>
                                      <a:rPr lang="fr-FR" sz="1200" i="1">
                                        <a:latin typeface="Cambria Math" panose="02040503050406030204" pitchFamily="18" charset="0"/>
                                      </a:rPr>
                                    </m:ctrlPr>
                                  </m:fPr>
                                  <m:num>
                                    <m:d>
                                      <m:dPr>
                                        <m:begChr m:val="|"/>
                                        <m:endChr m:val="|"/>
                                        <m:ctrlPr>
                                          <a:rPr lang="fr-FR" sz="1200" i="1">
                                            <a:latin typeface="Cambria Math" panose="02040503050406030204" pitchFamily="18" charset="0"/>
                                          </a:rPr>
                                        </m:ctrlPr>
                                      </m:dPr>
                                      <m:e>
                                        <m:r>
                                          <a:rPr lang="en-GB" sz="1200" i="1">
                                            <a:latin typeface="Cambria Math" panose="02040503050406030204" pitchFamily="18" charset="0"/>
                                          </a:rPr>
                                          <m:t>𝛻</m:t>
                                        </m:r>
                                        <m:r>
                                          <a:rPr lang="en-GB" sz="1200" i="1">
                                            <a:latin typeface="Cambria Math" panose="02040503050406030204" pitchFamily="18" charset="0"/>
                                          </a:rPr>
                                          <m:t>𝑏</m:t>
                                        </m:r>
                                      </m:e>
                                    </m:d>
                                  </m:num>
                                  <m:den>
                                    <m:sSub>
                                      <m:sSubPr>
                                        <m:ctrlPr>
                                          <a:rPr lang="fr-FR" sz="1200" i="1">
                                            <a:latin typeface="Cambria Math" panose="02040503050406030204" pitchFamily="18" charset="0"/>
                                          </a:rPr>
                                        </m:ctrlPr>
                                      </m:sSubPr>
                                      <m:e>
                                        <m:r>
                                          <a:rPr lang="en-GB" sz="1200" i="1">
                                            <a:latin typeface="Cambria Math" panose="02040503050406030204" pitchFamily="18" charset="0"/>
                                          </a:rPr>
                                          <m:t>𝑆</m:t>
                                        </m:r>
                                      </m:e>
                                      <m:sub>
                                        <m:r>
                                          <a:rPr lang="en-GB" sz="1200" i="1">
                                            <a:latin typeface="Cambria Math" panose="02040503050406030204" pitchFamily="18" charset="0"/>
                                          </a:rPr>
                                          <m:t>𝑐</m:t>
                                        </m:r>
                                      </m:sub>
                                    </m:sSub>
                                  </m:den>
                                </m:f>
                              </m:e>
                            </m:d>
                          </m:e>
                          <m:sup>
                            <m:r>
                              <a:rPr lang="en-GB" sz="1200" i="1">
                                <a:latin typeface="Cambria Math" panose="02040503050406030204" pitchFamily="18" charset="0"/>
                              </a:rPr>
                              <m:t>2</m:t>
                            </m:r>
                          </m:sup>
                        </m:sSup>
                      </m:den>
                    </m:f>
                  </m:oMath>
                </a14:m>
                <a:endParaRPr lang="fr-FR" sz="1600" dirty="0">
                  <a:latin typeface="Arial" panose="020B0604020202020204" pitchFamily="34" charset="0"/>
                  <a:cs typeface="Arial" panose="020B0604020202020204" pitchFamily="34" charset="0"/>
                </a:endParaRPr>
              </a:p>
            </p:txBody>
          </p:sp>
        </mc:Choice>
        <mc:Fallback xmlns="">
          <p:sp>
            <p:nvSpPr>
              <p:cNvPr id="105" name="ZoneTexte 104">
                <a:extLst>
                  <a:ext uri="{FF2B5EF4-FFF2-40B4-BE49-F238E27FC236}">
                    <a16:creationId xmlns:a16="http://schemas.microsoft.com/office/drawing/2014/main" id="{43C5586F-65C4-42B6-ABC6-2E78DB1056B0}"/>
                  </a:ext>
                </a:extLst>
              </p:cNvPr>
              <p:cNvSpPr txBox="1">
                <a:spLocks noRot="1" noChangeAspect="1" noMove="1" noResize="1" noEditPoints="1" noAdjustHandles="1" noChangeArrowheads="1" noChangeShapeType="1" noTextEdit="1"/>
              </p:cNvSpPr>
              <p:nvPr/>
            </p:nvSpPr>
            <p:spPr>
              <a:xfrm>
                <a:off x="4416761" y="4271022"/>
                <a:ext cx="2161297" cy="491738"/>
              </a:xfrm>
              <a:prstGeom prst="rect">
                <a:avLst/>
              </a:prstGeom>
              <a:blipFill>
                <a:blip r:embed="rId6"/>
                <a:stretch>
                  <a:fillRect l="-1695" t="-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6" name="ZoneTexte 115">
                <a:extLst>
                  <a:ext uri="{FF2B5EF4-FFF2-40B4-BE49-F238E27FC236}">
                    <a16:creationId xmlns:a16="http://schemas.microsoft.com/office/drawing/2014/main" id="{94803565-A6DC-4B4C-8E67-1D933E37E8DB}"/>
                  </a:ext>
                </a:extLst>
              </p:cNvPr>
              <p:cNvSpPr txBox="1"/>
              <p:nvPr/>
            </p:nvSpPr>
            <p:spPr>
              <a:xfrm>
                <a:off x="4416761" y="4919967"/>
                <a:ext cx="3102709" cy="491738"/>
              </a:xfrm>
              <a:prstGeom prst="rect">
                <a:avLst/>
              </a:prstGeom>
              <a:noFill/>
            </p:spPr>
            <p:txBody>
              <a:bodyPr wrap="none" rtlCol="0">
                <a:spAutoFit/>
              </a:bodyPr>
              <a:lstStyle/>
              <a:p>
                <a:r>
                  <a:rPr lang="fr-FR" sz="1600" dirty="0" err="1">
                    <a:latin typeface="Arial" panose="020B0604020202020204" pitchFamily="34" charset="0"/>
                    <a:cs typeface="Arial" panose="020B0604020202020204" pitchFamily="34" charset="0"/>
                  </a:rPr>
                  <a:t>Sediment</a:t>
                </a:r>
                <a:r>
                  <a:rPr lang="fr-FR" sz="1600" dirty="0">
                    <a:latin typeface="Arial" panose="020B0604020202020204" pitchFamily="34" charset="0"/>
                    <a:cs typeface="Arial" panose="020B0604020202020204" pitchFamily="34" charset="0"/>
                  </a:rPr>
                  <a:t> transport: </a:t>
                </a:r>
                <a14:m>
                  <m:oMath xmlns:m="http://schemas.openxmlformats.org/officeDocument/2006/math">
                    <m:sSub>
                      <m:sSubPr>
                        <m:ctrlPr>
                          <a:rPr lang="fr-FR" sz="1200" i="1">
                            <a:latin typeface="Cambria Math" panose="02040503050406030204" pitchFamily="18" charset="0"/>
                          </a:rPr>
                        </m:ctrlPr>
                      </m:sSubPr>
                      <m:e>
                        <m:r>
                          <a:rPr lang="en-GB" sz="1200" i="1">
                            <a:latin typeface="Cambria Math" panose="02040503050406030204" pitchFamily="18" charset="0"/>
                          </a:rPr>
                          <m:t>𝑞</m:t>
                        </m:r>
                      </m:e>
                      <m:sub>
                        <m:r>
                          <a:rPr lang="en-GB" sz="1200" i="1">
                            <a:latin typeface="Cambria Math" panose="02040503050406030204" pitchFamily="18" charset="0"/>
                          </a:rPr>
                          <m:t>h</m:t>
                        </m:r>
                      </m:sub>
                    </m:sSub>
                    <m:r>
                      <a:rPr lang="en-GB" sz="1200" i="1">
                        <a:latin typeface="Cambria Math" panose="02040503050406030204" pitchFamily="18" charset="0"/>
                      </a:rPr>
                      <m:t>= − </m:t>
                    </m:r>
                    <m:f>
                      <m:fPr>
                        <m:ctrlPr>
                          <a:rPr lang="fr-FR" sz="1200" i="1">
                            <a:latin typeface="Cambria Math" panose="02040503050406030204" pitchFamily="18" charset="0"/>
                          </a:rPr>
                        </m:ctrlPr>
                      </m:fPr>
                      <m:num>
                        <m:sSub>
                          <m:sSubPr>
                            <m:ctrlPr>
                              <a:rPr lang="fr-FR" sz="1200" i="1">
                                <a:latin typeface="Cambria Math" panose="02040503050406030204" pitchFamily="18" charset="0"/>
                              </a:rPr>
                            </m:ctrlPr>
                          </m:sSubPr>
                          <m:e>
                            <m:r>
                              <a:rPr lang="en-GB" sz="1200" i="1">
                                <a:latin typeface="Cambria Math" panose="02040503050406030204" pitchFamily="18" charset="0"/>
                              </a:rPr>
                              <m:t>𝐾</m:t>
                            </m:r>
                          </m:e>
                          <m:sub>
                            <m:r>
                              <a:rPr lang="en-GB" sz="1200" i="1">
                                <a:latin typeface="Cambria Math" panose="02040503050406030204" pitchFamily="18" charset="0"/>
                              </a:rPr>
                              <m:t>h</m:t>
                            </m:r>
                          </m:sub>
                        </m:sSub>
                        <m:r>
                          <a:rPr lang="en-GB" sz="1200" i="1">
                            <a:latin typeface="Cambria Math" panose="02040503050406030204" pitchFamily="18" charset="0"/>
                          </a:rPr>
                          <m:t>.</m:t>
                        </m:r>
                        <m:r>
                          <a:rPr lang="en-GB" sz="1200" i="1">
                            <a:latin typeface="Cambria Math" panose="02040503050406030204" pitchFamily="18" charset="0"/>
                          </a:rPr>
                          <m:t>𝛻</m:t>
                        </m:r>
                        <m:r>
                          <a:rPr lang="en-GB" sz="1200" i="1">
                            <a:latin typeface="Cambria Math" panose="02040503050406030204" pitchFamily="18" charset="0"/>
                          </a:rPr>
                          <m:t>𝑏</m:t>
                        </m:r>
                      </m:num>
                      <m:den>
                        <m:r>
                          <a:rPr lang="en-GB" sz="1200" i="1">
                            <a:latin typeface="Cambria Math" panose="02040503050406030204" pitchFamily="18" charset="0"/>
                          </a:rPr>
                          <m:t>1−</m:t>
                        </m:r>
                        <m:sSup>
                          <m:sSupPr>
                            <m:ctrlPr>
                              <a:rPr lang="fr-FR" sz="1200" i="1">
                                <a:latin typeface="Cambria Math" panose="02040503050406030204" pitchFamily="18" charset="0"/>
                              </a:rPr>
                            </m:ctrlPr>
                          </m:sSupPr>
                          <m:e>
                            <m:d>
                              <m:dPr>
                                <m:ctrlPr>
                                  <a:rPr lang="fr-FR" sz="1200" i="1">
                                    <a:latin typeface="Cambria Math" panose="02040503050406030204" pitchFamily="18" charset="0"/>
                                  </a:rPr>
                                </m:ctrlPr>
                              </m:dPr>
                              <m:e>
                                <m:f>
                                  <m:fPr>
                                    <m:ctrlPr>
                                      <a:rPr lang="fr-FR" sz="1200" i="1">
                                        <a:latin typeface="Cambria Math" panose="02040503050406030204" pitchFamily="18" charset="0"/>
                                      </a:rPr>
                                    </m:ctrlPr>
                                  </m:fPr>
                                  <m:num>
                                    <m:d>
                                      <m:dPr>
                                        <m:begChr m:val="|"/>
                                        <m:endChr m:val="|"/>
                                        <m:ctrlPr>
                                          <a:rPr lang="fr-FR" sz="1200" i="1">
                                            <a:latin typeface="Cambria Math" panose="02040503050406030204" pitchFamily="18" charset="0"/>
                                          </a:rPr>
                                        </m:ctrlPr>
                                      </m:dPr>
                                      <m:e>
                                        <m:r>
                                          <a:rPr lang="en-GB" sz="1200" i="1">
                                            <a:latin typeface="Cambria Math" panose="02040503050406030204" pitchFamily="18" charset="0"/>
                                          </a:rPr>
                                          <m:t>𝛻</m:t>
                                        </m:r>
                                        <m:r>
                                          <a:rPr lang="en-GB" sz="1200" i="1">
                                            <a:latin typeface="Cambria Math" panose="02040503050406030204" pitchFamily="18" charset="0"/>
                                          </a:rPr>
                                          <m:t>𝑏</m:t>
                                        </m:r>
                                      </m:e>
                                    </m:d>
                                  </m:num>
                                  <m:den>
                                    <m:sSub>
                                      <m:sSubPr>
                                        <m:ctrlPr>
                                          <a:rPr lang="fr-FR" sz="1200" i="1">
                                            <a:latin typeface="Cambria Math" panose="02040503050406030204" pitchFamily="18" charset="0"/>
                                          </a:rPr>
                                        </m:ctrlPr>
                                      </m:sSubPr>
                                      <m:e>
                                        <m:r>
                                          <a:rPr lang="en-GB" sz="1200" i="1">
                                            <a:latin typeface="Cambria Math" panose="02040503050406030204" pitchFamily="18" charset="0"/>
                                          </a:rPr>
                                          <m:t>𝑆</m:t>
                                        </m:r>
                                      </m:e>
                                      <m:sub>
                                        <m:r>
                                          <a:rPr lang="en-GB" sz="1200" i="1">
                                            <a:latin typeface="Cambria Math" panose="02040503050406030204" pitchFamily="18" charset="0"/>
                                          </a:rPr>
                                          <m:t>𝑐</m:t>
                                        </m:r>
                                      </m:sub>
                                    </m:sSub>
                                  </m:den>
                                </m:f>
                              </m:e>
                            </m:d>
                          </m:e>
                          <m:sup>
                            <m:r>
                              <a:rPr lang="en-GB" sz="1200" i="1">
                                <a:latin typeface="Cambria Math" panose="02040503050406030204" pitchFamily="18" charset="0"/>
                              </a:rPr>
                              <m:t>2</m:t>
                            </m:r>
                          </m:sup>
                        </m:sSup>
                      </m:den>
                    </m:f>
                  </m:oMath>
                </a14:m>
                <a:endParaRPr lang="fr-FR" sz="1600" dirty="0">
                  <a:latin typeface="Arial" panose="020B0604020202020204" pitchFamily="34" charset="0"/>
                  <a:cs typeface="Arial" panose="020B0604020202020204" pitchFamily="34" charset="0"/>
                </a:endParaRPr>
              </a:p>
            </p:txBody>
          </p:sp>
        </mc:Choice>
        <mc:Fallback xmlns="">
          <p:sp>
            <p:nvSpPr>
              <p:cNvPr id="116" name="ZoneTexte 115">
                <a:extLst>
                  <a:ext uri="{FF2B5EF4-FFF2-40B4-BE49-F238E27FC236}">
                    <a16:creationId xmlns:a16="http://schemas.microsoft.com/office/drawing/2014/main" id="{94803565-A6DC-4B4C-8E67-1D933E37E8DB}"/>
                  </a:ext>
                </a:extLst>
              </p:cNvPr>
              <p:cNvSpPr txBox="1">
                <a:spLocks noRot="1" noChangeAspect="1" noMove="1" noResize="1" noEditPoints="1" noAdjustHandles="1" noChangeArrowheads="1" noChangeShapeType="1" noTextEdit="1"/>
              </p:cNvSpPr>
              <p:nvPr/>
            </p:nvSpPr>
            <p:spPr>
              <a:xfrm>
                <a:off x="4416761" y="4919967"/>
                <a:ext cx="3102709" cy="491738"/>
              </a:xfrm>
              <a:prstGeom prst="rect">
                <a:avLst/>
              </a:prstGeom>
              <a:blipFill>
                <a:blip r:embed="rId7"/>
                <a:stretch>
                  <a:fillRect l="-1179" t="-4938"/>
                </a:stretch>
              </a:blipFill>
            </p:spPr>
            <p:txBody>
              <a:bodyPr/>
              <a:lstStyle/>
              <a:p>
                <a:r>
                  <a:rPr lang="en-GB">
                    <a:noFill/>
                  </a:rPr>
                  <a:t> </a:t>
                </a:r>
              </a:p>
            </p:txBody>
          </p:sp>
        </mc:Fallback>
      </mc:AlternateContent>
      <p:pic>
        <p:nvPicPr>
          <p:cNvPr id="40" name="Image 39">
            <a:extLst>
              <a:ext uri="{FF2B5EF4-FFF2-40B4-BE49-F238E27FC236}">
                <a16:creationId xmlns:a16="http://schemas.microsoft.com/office/drawing/2014/main" id="{005D90FB-65A0-46F7-9550-C48EFF19B8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
        <p:nvSpPr>
          <p:cNvPr id="2" name="ZoneTexte 1">
            <a:extLst>
              <a:ext uri="{FF2B5EF4-FFF2-40B4-BE49-F238E27FC236}">
                <a16:creationId xmlns:a16="http://schemas.microsoft.com/office/drawing/2014/main" id="{574874D8-3CBA-430D-8422-DB4E085B2615}"/>
              </a:ext>
            </a:extLst>
          </p:cNvPr>
          <p:cNvSpPr txBox="1"/>
          <p:nvPr/>
        </p:nvSpPr>
        <p:spPr>
          <a:xfrm>
            <a:off x="296936" y="175692"/>
            <a:ext cx="2323072" cy="523220"/>
          </a:xfrm>
          <a:prstGeom prst="rect">
            <a:avLst/>
          </a:prstGeom>
          <a:noFill/>
          <a:ln w="12700">
            <a:solidFill>
              <a:schemeClr val="tx1"/>
            </a:solidFill>
          </a:ln>
        </p:spPr>
        <p:txBody>
          <a:bodyPr wrap="none" rtlCol="0">
            <a:spAutoFit/>
          </a:bodyPr>
          <a:lstStyle/>
          <a:p>
            <a:r>
              <a:rPr lang="en-GB" sz="2800" b="1" u="sng" dirty="0">
                <a:latin typeface="Arial" panose="020B0604020202020204" pitchFamily="34" charset="0"/>
                <a:cs typeface="Arial" panose="020B0604020202020204" pitchFamily="34" charset="0"/>
              </a:rPr>
              <a:t>A4. Methods</a:t>
            </a:r>
          </a:p>
        </p:txBody>
      </p:sp>
      <p:cxnSp>
        <p:nvCxnSpPr>
          <p:cNvPr id="88" name="Connecteur : en arc 87">
            <a:extLst>
              <a:ext uri="{FF2B5EF4-FFF2-40B4-BE49-F238E27FC236}">
                <a16:creationId xmlns:a16="http://schemas.microsoft.com/office/drawing/2014/main" id="{24BAF156-3B50-4A44-A1CF-19E8DBE8BB51}"/>
              </a:ext>
            </a:extLst>
          </p:cNvPr>
          <p:cNvCxnSpPr>
            <a:cxnSpLocks/>
            <a:stCxn id="71" idx="3"/>
            <a:endCxn id="105" idx="1"/>
          </p:cNvCxnSpPr>
          <p:nvPr/>
        </p:nvCxnSpPr>
        <p:spPr>
          <a:xfrm flipV="1">
            <a:off x="2705612" y="4516891"/>
            <a:ext cx="1711149" cy="323871"/>
          </a:xfrm>
          <a:prstGeom prst="curvedConnector3">
            <a:avLst>
              <a:gd name="adj1" fmla="val 50000"/>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3" name="Connecteur : en arc 92">
            <a:extLst>
              <a:ext uri="{FF2B5EF4-FFF2-40B4-BE49-F238E27FC236}">
                <a16:creationId xmlns:a16="http://schemas.microsoft.com/office/drawing/2014/main" id="{D78C3D8A-723D-40F1-B877-22093203D54C}"/>
              </a:ext>
            </a:extLst>
          </p:cNvPr>
          <p:cNvCxnSpPr>
            <a:cxnSpLocks/>
            <a:stCxn id="71" idx="3"/>
            <a:endCxn id="116" idx="1"/>
          </p:cNvCxnSpPr>
          <p:nvPr/>
        </p:nvCxnSpPr>
        <p:spPr>
          <a:xfrm>
            <a:off x="2705612" y="4840762"/>
            <a:ext cx="1711149" cy="325074"/>
          </a:xfrm>
          <a:prstGeom prst="curvedConnector3">
            <a:avLst>
              <a:gd name="adj1" fmla="val 50000"/>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08A4B2B4-D543-4760-971C-BF87694965B2}"/>
              </a:ext>
            </a:extLst>
          </p:cNvPr>
          <p:cNvCxnSpPr>
            <a:cxnSpLocks/>
          </p:cNvCxnSpPr>
          <p:nvPr/>
        </p:nvCxnSpPr>
        <p:spPr>
          <a:xfrm>
            <a:off x="8382738" y="175692"/>
            <a:ext cx="0" cy="5996508"/>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ZoneTexte 83">
                <a:extLst>
                  <a:ext uri="{FF2B5EF4-FFF2-40B4-BE49-F238E27FC236}">
                    <a16:creationId xmlns:a16="http://schemas.microsoft.com/office/drawing/2014/main" id="{475627CE-946F-4074-94F9-F942F62F8428}"/>
                  </a:ext>
                </a:extLst>
              </p:cNvPr>
              <p:cNvSpPr txBox="1"/>
              <p:nvPr/>
            </p:nvSpPr>
            <p:spPr>
              <a:xfrm>
                <a:off x="8518266" y="1010399"/>
                <a:ext cx="3545925" cy="4154984"/>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a:t>
                </a:r>
                <a:r>
                  <a:rPr lang="en-GB" sz="1200" baseline="-25000" dirty="0">
                    <a:latin typeface="Arial" panose="020B0604020202020204" pitchFamily="34" charset="0"/>
                    <a:cs typeface="Arial" panose="020B0604020202020204" pitchFamily="34" charset="0"/>
                  </a:rPr>
                  <a:t>air</a:t>
                </a:r>
                <a:r>
                  <a:rPr lang="en-GB" sz="1200" dirty="0">
                    <a:latin typeface="Arial" panose="020B0604020202020204" pitchFamily="34" charset="0"/>
                    <a:cs typeface="Arial" panose="020B0604020202020204" pitchFamily="34" charset="0"/>
                  </a:rPr>
                  <a:t> : air temperature (°C)</a:t>
                </a:r>
              </a:p>
              <a:p>
                <a:r>
                  <a:rPr lang="en-GB" sz="1200" dirty="0" err="1">
                    <a:latin typeface="Arial" panose="020B0604020202020204" pitchFamily="34" charset="0"/>
                    <a:cs typeface="Arial" panose="020B0604020202020204" pitchFamily="34" charset="0"/>
                  </a:rPr>
                  <a:t>m</a:t>
                </a:r>
                <a:r>
                  <a:rPr lang="en-GB" sz="1200" baseline="-25000" dirty="0" err="1">
                    <a:latin typeface="Arial" panose="020B0604020202020204" pitchFamily="34" charset="0"/>
                    <a:cs typeface="Arial" panose="020B0604020202020204" pitchFamily="34" charset="0"/>
                  </a:rPr>
                  <a:t>acc</a:t>
                </a:r>
                <a:r>
                  <a:rPr lang="en-GB" sz="1200" dirty="0">
                    <a:latin typeface="Arial" panose="020B0604020202020204" pitchFamily="34" charset="0"/>
                    <a:cs typeface="Arial" panose="020B0604020202020204" pitchFamily="34" charset="0"/>
                  </a:rPr>
                  <a:t>: Accumulation gradient (0.08 m.yr</a:t>
                </a:r>
                <a:r>
                  <a:rPr lang="en-GB" sz="1200" baseline="30000" dirty="0">
                    <a:latin typeface="Arial" panose="020B0604020202020204" pitchFamily="34" charset="0"/>
                    <a:cs typeface="Arial" panose="020B0604020202020204" pitchFamily="34" charset="0"/>
                  </a:rPr>
                  <a:t>-1</a:t>
                </a:r>
                <a:r>
                  <a:rPr lang="en-GB" sz="1200" dirty="0">
                    <a:latin typeface="Arial" panose="020B0604020202020204" pitchFamily="34" charset="0"/>
                    <a:cs typeface="Arial" panose="020B0604020202020204" pitchFamily="34" charset="0"/>
                  </a:rPr>
                  <a:t> °C</a:t>
                </a:r>
                <a:r>
                  <a:rPr lang="en-GB" sz="1200" baseline="30000" dirty="0">
                    <a:latin typeface="Arial" panose="020B0604020202020204" pitchFamily="34" charset="0"/>
                    <a:cs typeface="Arial" panose="020B0604020202020204" pitchFamily="34" charset="0"/>
                  </a:rPr>
                  <a:t>-1</a:t>
                </a:r>
                <a:r>
                  <a:rPr lang="en-GB" sz="1200" dirty="0">
                    <a:latin typeface="Arial" panose="020B0604020202020204" pitchFamily="34" charset="0"/>
                    <a:cs typeface="Arial" panose="020B0604020202020204" pitchFamily="34" charset="0"/>
                  </a:rPr>
                  <a:t>)</a:t>
                </a:r>
              </a:p>
              <a:p>
                <a:r>
                  <a:rPr lang="en-GB" sz="1200" dirty="0" err="1">
                    <a:latin typeface="Arial" panose="020B0604020202020204" pitchFamily="34" charset="0"/>
                    <a:cs typeface="Arial" panose="020B0604020202020204" pitchFamily="34" charset="0"/>
                  </a:rPr>
                  <a:t>m</a:t>
                </a:r>
                <a:r>
                  <a:rPr lang="en-GB" sz="1200" baseline="-25000" dirty="0" err="1">
                    <a:latin typeface="Arial" panose="020B0604020202020204" pitchFamily="34" charset="0"/>
                    <a:cs typeface="Arial" panose="020B0604020202020204" pitchFamily="34" charset="0"/>
                  </a:rPr>
                  <a:t>abl</a:t>
                </a:r>
                <a:r>
                  <a:rPr lang="en-GB" sz="1200" dirty="0">
                    <a:latin typeface="Arial" panose="020B0604020202020204" pitchFamily="34" charset="0"/>
                    <a:cs typeface="Arial" panose="020B0604020202020204" pitchFamily="34" charset="0"/>
                  </a:rPr>
                  <a:t>: Ablation gradient (0.25 m.yr</a:t>
                </a:r>
                <a:r>
                  <a:rPr lang="en-GB" sz="1200" baseline="30000" dirty="0">
                    <a:latin typeface="Arial" panose="020B0604020202020204" pitchFamily="34" charset="0"/>
                    <a:cs typeface="Arial" panose="020B0604020202020204" pitchFamily="34" charset="0"/>
                  </a:rPr>
                  <a:t>-1</a:t>
                </a:r>
                <a:r>
                  <a:rPr lang="en-GB" sz="1200" dirty="0">
                    <a:latin typeface="Arial" panose="020B0604020202020204" pitchFamily="34" charset="0"/>
                    <a:cs typeface="Arial" panose="020B0604020202020204" pitchFamily="34" charset="0"/>
                  </a:rPr>
                  <a:t> °C</a:t>
                </a:r>
                <a:r>
                  <a:rPr lang="en-GB" sz="1200" baseline="30000" dirty="0">
                    <a:latin typeface="Arial" panose="020B0604020202020204" pitchFamily="34" charset="0"/>
                    <a:cs typeface="Arial" panose="020B0604020202020204" pitchFamily="34" charset="0"/>
                  </a:rPr>
                  <a:t>-1</a:t>
                </a:r>
                <a:r>
                  <a:rPr lang="en-GB" sz="1200" dirty="0">
                    <a:latin typeface="Arial" panose="020B0604020202020204" pitchFamily="34" charset="0"/>
                    <a:cs typeface="Arial" panose="020B0604020202020204" pitchFamily="34" charset="0"/>
                  </a:rPr>
                  <a:t>)</a:t>
                </a:r>
              </a:p>
              <a:p>
                <a:r>
                  <a:rPr lang="en-GB" sz="1200" dirty="0" err="1">
                    <a:latin typeface="Arial" panose="020B0604020202020204" pitchFamily="34" charset="0"/>
                    <a:cs typeface="Arial" panose="020B0604020202020204" pitchFamily="34" charset="0"/>
                  </a:rPr>
                  <a:t>T</a:t>
                </a:r>
                <a:r>
                  <a:rPr lang="en-GB" sz="1200" baseline="-25000" dirty="0" err="1">
                    <a:latin typeface="Arial" panose="020B0604020202020204" pitchFamily="34" charset="0"/>
                    <a:cs typeface="Arial" panose="020B0604020202020204" pitchFamily="34" charset="0"/>
                  </a:rPr>
                  <a:t>sl</a:t>
                </a:r>
                <a:r>
                  <a:rPr lang="en-GB" sz="1200" dirty="0">
                    <a:latin typeface="Arial" panose="020B0604020202020204" pitchFamily="34" charset="0"/>
                    <a:cs typeface="Arial" panose="020B0604020202020204" pitchFamily="34" charset="0"/>
                  </a:rPr>
                  <a:t>: Sea level temperature (9°C)</a:t>
                </a:r>
              </a:p>
              <a:p>
                <a:r>
                  <a:rPr lang="en-GB" sz="1200" dirty="0">
                    <a:latin typeface="Arial" panose="020B0604020202020204" pitchFamily="34" charset="0"/>
                    <a:cs typeface="Arial" panose="020B0604020202020204" pitchFamily="34" charset="0"/>
                  </a:rPr>
                  <a:t>h: Elevation (m)</a:t>
                </a:r>
              </a:p>
              <a:p>
                <a:r>
                  <a:rPr lang="en-GB" sz="1200" dirty="0" err="1">
                    <a:latin typeface="Arial" panose="020B0604020202020204" pitchFamily="34" charset="0"/>
                    <a:cs typeface="Arial" panose="020B0604020202020204" pitchFamily="34" charset="0"/>
                  </a:rPr>
                  <a:t>u</a:t>
                </a:r>
                <a:r>
                  <a:rPr lang="en-GB" sz="1200" baseline="-25000" dirty="0" err="1">
                    <a:latin typeface="Arial" panose="020B0604020202020204" pitchFamily="34" charset="0"/>
                    <a:cs typeface="Arial" panose="020B0604020202020204" pitchFamily="34" charset="0"/>
                  </a:rPr>
                  <a:t>b</a:t>
                </a:r>
                <a:r>
                  <a:rPr lang="en-GB" sz="1200" dirty="0">
                    <a:latin typeface="Arial" panose="020B0604020202020204" pitchFamily="34" charset="0"/>
                    <a:cs typeface="Arial" panose="020B0604020202020204" pitchFamily="34" charset="0"/>
                  </a:rPr>
                  <a:t>: Glacier sliding speed (m.yr</a:t>
                </a:r>
                <a:r>
                  <a:rPr lang="en-GB" sz="1200" baseline="30000" dirty="0">
                    <a:latin typeface="Arial" panose="020B0604020202020204" pitchFamily="34" charset="0"/>
                    <a:cs typeface="Arial" panose="020B0604020202020204" pitchFamily="34" charset="0"/>
                  </a:rPr>
                  <a:t>-1</a:t>
                </a:r>
                <a:r>
                  <a:rPr lang="en-GB" sz="1200" dirty="0">
                    <a:latin typeface="Arial" panose="020B0604020202020204" pitchFamily="34" charset="0"/>
                    <a:cs typeface="Arial" panose="020B0604020202020204" pitchFamily="34" charset="0"/>
                  </a:rPr>
                  <a:t>)</a:t>
                </a:r>
              </a:p>
              <a:p>
                <a:r>
                  <a:rPr lang="en-GB" sz="1200" dirty="0">
                    <a:latin typeface="Arial" panose="020B0604020202020204" pitchFamily="34" charset="0"/>
                    <a:cs typeface="Arial" panose="020B0604020202020204" pitchFamily="34" charset="0"/>
                  </a:rPr>
                  <a:t>C</a:t>
                </a:r>
                <a:r>
                  <a:rPr lang="en-GB" sz="1200" baseline="-25000" dirty="0">
                    <a:latin typeface="Arial" panose="020B0604020202020204" pitchFamily="34" charset="0"/>
                    <a:cs typeface="Arial" panose="020B0604020202020204" pitchFamily="34" charset="0"/>
                  </a:rPr>
                  <a:t>s</a:t>
                </a:r>
                <a:r>
                  <a:rPr lang="en-GB" sz="1200" dirty="0">
                    <a:latin typeface="Arial" panose="020B0604020202020204" pitchFamily="34" charset="0"/>
                    <a:cs typeface="Arial" panose="020B0604020202020204" pitchFamily="34" charset="0"/>
                  </a:rPr>
                  <a:t>: sliding constant (1.29.10</a:t>
                </a:r>
                <a:r>
                  <a:rPr lang="en-GB" sz="1200" baseline="30000" dirty="0">
                    <a:latin typeface="Arial" panose="020B0604020202020204" pitchFamily="34" charset="0"/>
                    <a:cs typeface="Arial" panose="020B0604020202020204" pitchFamily="34" charset="0"/>
                  </a:rPr>
                  <a:t>-2</a:t>
                </a:r>
                <a:r>
                  <a:rPr lang="en-GB" sz="1200" dirty="0">
                    <a:latin typeface="Arial" panose="020B0604020202020204" pitchFamily="34" charset="0"/>
                    <a:cs typeface="Arial" panose="020B0604020202020204" pitchFamily="34" charset="0"/>
                  </a:rPr>
                  <a:t> Pa.s</a:t>
                </a:r>
                <a:r>
                  <a:rPr lang="en-GB" sz="1200" baseline="30000" dirty="0">
                    <a:latin typeface="Arial" panose="020B0604020202020204" pitchFamily="34" charset="0"/>
                    <a:cs typeface="Arial" panose="020B0604020202020204" pitchFamily="34" charset="0"/>
                  </a:rPr>
                  <a:t>1/3</a:t>
                </a:r>
                <a:r>
                  <a:rPr lang="en-GB" sz="1200" dirty="0">
                    <a:latin typeface="Arial" panose="020B0604020202020204" pitchFamily="34" charset="0"/>
                    <a:cs typeface="Arial" panose="020B0604020202020204" pitchFamily="34" charset="0"/>
                  </a:rPr>
                  <a:t>)</a:t>
                </a:r>
              </a:p>
              <a:p>
                <a14:m>
                  <m:oMath xmlns:m="http://schemas.openxmlformats.org/officeDocument/2006/math">
                    <m:sSub>
                      <m:sSubPr>
                        <m:ctrlPr>
                          <a:rPr lang="en-GB" sz="1200" i="1" smtClean="0">
                            <a:latin typeface="Cambria Math" panose="02040503050406030204" pitchFamily="18" charset="0"/>
                          </a:rPr>
                        </m:ctrlPr>
                      </m:sSubPr>
                      <m:e>
                        <m:r>
                          <a:rPr lang="en-GB" sz="1200" i="1" smtClean="0">
                            <a:latin typeface="Cambria Math" panose="02040503050406030204" pitchFamily="18" charset="0"/>
                            <a:ea typeface="Cambria Math" panose="02040503050406030204" pitchFamily="18" charset="0"/>
                          </a:rPr>
                          <m:t>𝜏</m:t>
                        </m:r>
                      </m:e>
                      <m:sub>
                        <m:r>
                          <a:rPr lang="fr-FR" sz="1200" b="0" i="1" smtClean="0">
                            <a:latin typeface="Cambria Math" panose="02040503050406030204" pitchFamily="18" charset="0"/>
                          </a:rPr>
                          <m:t>𝑏</m:t>
                        </m:r>
                      </m:sub>
                    </m:sSub>
                  </m:oMath>
                </a14:m>
                <a:r>
                  <a:rPr lang="en-GB" sz="1200" dirty="0">
                    <a:latin typeface="Arial" panose="020B0604020202020204" pitchFamily="34" charset="0"/>
                    <a:cs typeface="Arial" panose="020B0604020202020204" pitchFamily="34" charset="0"/>
                  </a:rPr>
                  <a:t>: Basal shear stress (Pa)</a:t>
                </a:r>
              </a:p>
              <a:p>
                <a:r>
                  <a:rPr lang="en-GB" sz="1200" dirty="0">
                    <a:latin typeface="Arial" panose="020B0604020202020204" pitchFamily="34" charset="0"/>
                    <a:cs typeface="Arial" panose="020B0604020202020204" pitchFamily="34" charset="0"/>
                  </a:rPr>
                  <a:t>n: Ice creep constant (3.0)</a:t>
                </a:r>
              </a:p>
              <a:p>
                <a:r>
                  <a:rPr lang="en-GB" sz="1200" dirty="0">
                    <a:latin typeface="Arial" panose="020B0604020202020204" pitchFamily="34" charset="0"/>
                    <a:cs typeface="Arial" panose="020B0604020202020204" pitchFamily="34" charset="0"/>
                  </a:rPr>
                  <a:t>S: cavity length (m)</a:t>
                </a:r>
              </a:p>
              <a:p>
                <a:r>
                  <a:rPr lang="en-GB" sz="1200" dirty="0">
                    <a:latin typeface="Arial" panose="020B0604020202020204" pitchFamily="34" charset="0"/>
                    <a:cs typeface="Arial" panose="020B0604020202020204" pitchFamily="34" charset="0"/>
                  </a:rPr>
                  <a:t>L: Mean </a:t>
                </a:r>
                <a:r>
                  <a:rPr lang="en-GB" sz="1200" dirty="0" err="1">
                    <a:latin typeface="Arial" panose="020B0604020202020204" pitchFamily="34" charset="0"/>
                    <a:cs typeface="Arial" panose="020B0604020202020204" pitchFamily="34" charset="0"/>
                  </a:rPr>
                  <a:t>subcell</a:t>
                </a:r>
                <a:r>
                  <a:rPr lang="en-GB" sz="1200" dirty="0">
                    <a:latin typeface="Arial" panose="020B0604020202020204" pitchFamily="34" charset="0"/>
                    <a:cs typeface="Arial" panose="020B0604020202020204" pitchFamily="34" charset="0"/>
                  </a:rPr>
                  <a:t> bed step length (4 m)</a:t>
                </a:r>
              </a:p>
              <a:p>
                <a:r>
                  <a:rPr lang="en-GB" sz="1200" dirty="0" err="1">
                    <a:latin typeface="Arial" panose="020B0604020202020204" pitchFamily="34" charset="0"/>
                    <a:cs typeface="Arial" panose="020B0604020202020204" pitchFamily="34" charset="0"/>
                  </a:rPr>
                  <a:t>k</a:t>
                </a:r>
                <a:r>
                  <a:rPr lang="en-GB" sz="1200" baseline="-25000" dirty="0" err="1">
                    <a:latin typeface="Arial" panose="020B0604020202020204" pitchFamily="34" charset="0"/>
                    <a:cs typeface="Arial" panose="020B0604020202020204" pitchFamily="34" charset="0"/>
                  </a:rPr>
                  <a:t>q</a:t>
                </a:r>
                <a:r>
                  <a:rPr lang="en-GB" sz="1200" dirty="0">
                    <a:latin typeface="Arial" panose="020B0604020202020204" pitchFamily="34" charset="0"/>
                    <a:cs typeface="Arial" panose="020B0604020202020204" pitchFamily="34" charset="0"/>
                  </a:rPr>
                  <a:t>: Quarrying coefficient (1.97.10</a:t>
                </a:r>
                <a:r>
                  <a:rPr lang="en-GB" sz="1200" baseline="30000" dirty="0">
                    <a:latin typeface="Arial" panose="020B0604020202020204" pitchFamily="34" charset="0"/>
                    <a:cs typeface="Arial" panose="020B0604020202020204" pitchFamily="34" charset="0"/>
                  </a:rPr>
                  <a:t>-4</a:t>
                </a:r>
                <a:r>
                  <a:rPr lang="en-GB" sz="1200" dirty="0">
                    <a:latin typeface="Arial" panose="020B0604020202020204" pitchFamily="34" charset="0"/>
                    <a:cs typeface="Arial" panose="020B0604020202020204" pitchFamily="34" charset="0"/>
                  </a:rPr>
                  <a:t> s Pa</a:t>
                </a:r>
                <a:r>
                  <a:rPr lang="en-GB" sz="1200" baseline="30000" dirty="0">
                    <a:latin typeface="Arial" panose="020B0604020202020204" pitchFamily="34" charset="0"/>
                    <a:cs typeface="Arial" panose="020B0604020202020204" pitchFamily="34" charset="0"/>
                  </a:rPr>
                  <a:t>-3</a:t>
                </a:r>
                <a:r>
                  <a:rPr lang="en-GB" sz="1200" dirty="0">
                    <a:latin typeface="Arial" panose="020B0604020202020204" pitchFamily="34" charset="0"/>
                    <a:cs typeface="Arial" panose="020B0604020202020204" pitchFamily="34" charset="0"/>
                  </a:rPr>
                  <a:t>) </a:t>
                </a:r>
              </a:p>
              <a:p>
                <a:r>
                  <a:rPr lang="en-GB" sz="1200" dirty="0">
                    <a:latin typeface="Arial" panose="020B0604020202020204" pitchFamily="34" charset="0"/>
                    <a:cs typeface="Arial" panose="020B0604020202020204" pitchFamily="34" charset="0"/>
                  </a:rPr>
                  <a:t>N: Effective pressure (Model outcome)</a:t>
                </a:r>
              </a:p>
              <a:p>
                <a14:m>
                  <m:oMath xmlns:m="http://schemas.openxmlformats.org/officeDocument/2006/math">
                    <m:r>
                      <a:rPr lang="en-GB" sz="1200" i="1">
                        <a:latin typeface="Cambria Math" panose="02040503050406030204" pitchFamily="18" charset="0"/>
                      </a:rPr>
                      <m:t>𝛻</m:t>
                    </m:r>
                    <m:sSub>
                      <m:sSubPr>
                        <m:ctrlPr>
                          <a:rPr lang="fr-FR" sz="1200" i="1">
                            <a:latin typeface="Cambria Math" panose="02040503050406030204" pitchFamily="18" charset="0"/>
                          </a:rPr>
                        </m:ctrlPr>
                      </m:sSubPr>
                      <m:e>
                        <m:r>
                          <a:rPr lang="en-GB" sz="1200" i="1">
                            <a:latin typeface="Cambria Math" panose="02040503050406030204" pitchFamily="18" charset="0"/>
                          </a:rPr>
                          <m:t>𝑏</m:t>
                        </m:r>
                      </m:e>
                      <m:sub>
                        <m:r>
                          <a:rPr lang="en-GB" sz="1200" i="1">
                            <a:latin typeface="Cambria Math" panose="02040503050406030204" pitchFamily="18" charset="0"/>
                          </a:rPr>
                          <m:t>𝑠</m:t>
                        </m:r>
                      </m:sub>
                    </m:sSub>
                  </m:oMath>
                </a14:m>
                <a:r>
                  <a:rPr lang="en-GB" sz="1200" dirty="0">
                    <a:latin typeface="Arial" panose="020B0604020202020204" pitchFamily="34" charset="0"/>
                    <a:cs typeface="Arial" panose="020B0604020202020204" pitchFamily="34" charset="0"/>
                  </a:rPr>
                  <a:t>: Bed slope in direction of sliding</a:t>
                </a:r>
              </a:p>
              <a:p>
                <a14:m>
                  <m:oMath xmlns:m="http://schemas.openxmlformats.org/officeDocument/2006/math">
                    <m:sSub>
                      <m:sSubPr>
                        <m:ctrlPr>
                          <a:rPr lang="fr-FR" sz="1200" i="1">
                            <a:latin typeface="Cambria Math" panose="02040503050406030204" pitchFamily="18" charset="0"/>
                          </a:rPr>
                        </m:ctrlPr>
                      </m:sSubPr>
                      <m:e>
                        <m:r>
                          <a:rPr lang="en-GB" sz="1200" i="1">
                            <a:latin typeface="Cambria Math" panose="02040503050406030204" pitchFamily="18" charset="0"/>
                          </a:rPr>
                          <m:t>𝑏</m:t>
                        </m:r>
                      </m:e>
                      <m:sub>
                        <m:r>
                          <a:rPr lang="en-GB" sz="1200" i="1">
                            <a:latin typeface="Cambria Math" panose="02040503050406030204" pitchFamily="18" charset="0"/>
                          </a:rPr>
                          <m:t>𝑠</m:t>
                        </m:r>
                        <m:r>
                          <a:rPr lang="en-GB" sz="1200" i="1">
                            <a:latin typeface="Cambria Math" panose="02040503050406030204" pitchFamily="18" charset="0"/>
                          </a:rPr>
                          <m:t>0</m:t>
                        </m:r>
                      </m:sub>
                    </m:sSub>
                  </m:oMath>
                </a14:m>
                <a:r>
                  <a:rPr lang="en-GB" sz="1200" dirty="0">
                    <a:latin typeface="Arial" panose="020B0604020202020204" pitchFamily="34" charset="0"/>
                    <a:cs typeface="Arial" panose="020B0604020202020204" pitchFamily="34" charset="0"/>
                  </a:rPr>
                  <a:t>: Threshold bed slope (0.55)</a:t>
                </a:r>
              </a:p>
              <a:p>
                <a:r>
                  <a:rPr lang="en-GB" sz="1200" dirty="0">
                    <a:latin typeface="Arial" panose="020B0604020202020204" pitchFamily="34" charset="0"/>
                    <a:cs typeface="Arial" panose="020B0604020202020204" pitchFamily="34" charset="0"/>
                  </a:rPr>
                  <a:t>u</a:t>
                </a:r>
                <a:r>
                  <a:rPr lang="en-GB" sz="1200" baseline="-25000" dirty="0">
                    <a:latin typeface="Arial" panose="020B0604020202020204" pitchFamily="34" charset="0"/>
                    <a:cs typeface="Arial" panose="020B0604020202020204" pitchFamily="34" charset="0"/>
                  </a:rPr>
                  <a:t>p</a:t>
                </a:r>
                <a:r>
                  <a:rPr lang="en-GB" sz="1200" dirty="0">
                    <a:latin typeface="Arial" panose="020B0604020202020204" pitchFamily="34" charset="0"/>
                    <a:cs typeface="Arial" panose="020B0604020202020204" pitchFamily="34" charset="0"/>
                  </a:rPr>
                  <a:t>: glaciated particle speed (m.yr</a:t>
                </a:r>
                <a:r>
                  <a:rPr lang="en-GB" sz="1200" baseline="30000" dirty="0">
                    <a:latin typeface="Arial" panose="020B0604020202020204" pitchFamily="34" charset="0"/>
                    <a:cs typeface="Arial" panose="020B0604020202020204" pitchFamily="34" charset="0"/>
                  </a:rPr>
                  <a:t>-1</a:t>
                </a:r>
                <a:r>
                  <a:rPr lang="en-GB" sz="1200" dirty="0">
                    <a:latin typeface="Arial" panose="020B0604020202020204" pitchFamily="34" charset="0"/>
                    <a:cs typeface="Arial" panose="020B0604020202020204" pitchFamily="34" charset="0"/>
                  </a:rPr>
                  <a:t>)</a:t>
                </a:r>
              </a:p>
              <a:p>
                <a:r>
                  <a:rPr lang="en-GB" sz="1200" dirty="0" err="1">
                    <a:latin typeface="Arial" panose="020B0604020202020204" pitchFamily="34" charset="0"/>
                    <a:cs typeface="Arial" panose="020B0604020202020204" pitchFamily="34" charset="0"/>
                  </a:rPr>
                  <a:t>z</a:t>
                </a:r>
                <a:r>
                  <a:rPr lang="en-GB" sz="1200" baseline="-25000" dirty="0" err="1">
                    <a:latin typeface="Arial" panose="020B0604020202020204" pitchFamily="34" charset="0"/>
                    <a:cs typeface="Arial" panose="020B0604020202020204" pitchFamily="34" charset="0"/>
                  </a:rPr>
                  <a:t>p</a:t>
                </a:r>
                <a:r>
                  <a:rPr lang="en-GB" sz="1200" dirty="0">
                    <a:latin typeface="Arial" panose="020B0604020202020204" pitchFamily="34" charset="0"/>
                    <a:cs typeface="Arial" panose="020B0604020202020204" pitchFamily="34" charset="0"/>
                  </a:rPr>
                  <a:t>: burial depth of particle (dimensionless)</a:t>
                </a:r>
              </a:p>
              <a:p>
                <a14:m>
                  <m:oMath xmlns:m="http://schemas.openxmlformats.org/officeDocument/2006/math">
                    <m:acc>
                      <m:accPr>
                        <m:chr m:val="̅"/>
                        <m:ctrlPr>
                          <a:rPr lang="fr-FR" sz="1200" i="1">
                            <a:latin typeface="Cambria Math" panose="02040503050406030204" pitchFamily="18" charset="0"/>
                          </a:rPr>
                        </m:ctrlPr>
                      </m:accPr>
                      <m:e>
                        <m:r>
                          <a:rPr lang="en-GB" sz="1200" i="1">
                            <a:latin typeface="Cambria Math" panose="02040503050406030204" pitchFamily="18" charset="0"/>
                          </a:rPr>
                          <m:t>𝑢</m:t>
                        </m:r>
                      </m:e>
                    </m:acc>
                  </m:oMath>
                </a14:m>
                <a:r>
                  <a:rPr lang="en-GB" sz="1200" dirty="0">
                    <a:latin typeface="Arial" panose="020B0604020202020204" pitchFamily="34" charset="0"/>
                    <a:cs typeface="Arial" panose="020B0604020202020204" pitchFamily="34" charset="0"/>
                  </a:rPr>
                  <a:t>: Average ice creep speed (m.yr</a:t>
                </a:r>
                <a:r>
                  <a:rPr lang="en-GB" sz="1200" baseline="30000" dirty="0">
                    <a:latin typeface="Arial" panose="020B0604020202020204" pitchFamily="34" charset="0"/>
                    <a:cs typeface="Arial" panose="020B0604020202020204" pitchFamily="34" charset="0"/>
                  </a:rPr>
                  <a:t>-1</a:t>
                </a:r>
                <a:r>
                  <a:rPr lang="en-GB" sz="1200" dirty="0">
                    <a:latin typeface="Arial" panose="020B0604020202020204" pitchFamily="34" charset="0"/>
                    <a:cs typeface="Arial" panose="020B0604020202020204" pitchFamily="34" charset="0"/>
                  </a:rPr>
                  <a:t>)</a:t>
                </a:r>
              </a:p>
              <a:p>
                <a:r>
                  <a:rPr lang="en-GB" sz="1200" dirty="0" err="1">
                    <a:latin typeface="Arial" panose="020B0604020202020204" pitchFamily="34" charset="0"/>
                    <a:cs typeface="Arial" panose="020B0604020202020204" pitchFamily="34" charset="0"/>
                  </a:rPr>
                  <a:t>K</a:t>
                </a:r>
                <a:r>
                  <a:rPr lang="en-GB" sz="1200" baseline="-25000" dirty="0" err="1">
                    <a:latin typeface="Arial" panose="020B0604020202020204" pitchFamily="34" charset="0"/>
                    <a:cs typeface="Arial" panose="020B0604020202020204" pitchFamily="34" charset="0"/>
                  </a:rPr>
                  <a:t>eh</a:t>
                </a:r>
                <a:r>
                  <a:rPr lang="en-GB" sz="1200" dirty="0">
                    <a:latin typeface="Arial" panose="020B0604020202020204" pitchFamily="34" charset="0"/>
                    <a:cs typeface="Arial" panose="020B0604020202020204" pitchFamily="34" charset="0"/>
                  </a:rPr>
                  <a:t>: Hillslope erosion coefficient (3.95.10</a:t>
                </a:r>
                <a:r>
                  <a:rPr lang="en-GB" sz="1200" baseline="30000" dirty="0">
                    <a:latin typeface="Arial" panose="020B0604020202020204" pitchFamily="34" charset="0"/>
                    <a:cs typeface="Arial" panose="020B0604020202020204" pitchFamily="34" charset="0"/>
                  </a:rPr>
                  <a:t>-5</a:t>
                </a:r>
                <a:r>
                  <a:rPr lang="en-GB" sz="1200" dirty="0">
                    <a:latin typeface="Arial" panose="020B0604020202020204" pitchFamily="34" charset="0"/>
                    <a:cs typeface="Arial" panose="020B0604020202020204" pitchFamily="34" charset="0"/>
                  </a:rPr>
                  <a:t> m</a:t>
                </a:r>
                <a:r>
                  <a:rPr lang="en-GB" sz="1200" baseline="30000" dirty="0">
                    <a:latin typeface="Arial" panose="020B0604020202020204" pitchFamily="34" charset="0"/>
                    <a:cs typeface="Arial" panose="020B0604020202020204" pitchFamily="34" charset="0"/>
                  </a:rPr>
                  <a:t>2</a:t>
                </a:r>
                <a:r>
                  <a:rPr lang="en-GB" sz="1200" dirty="0">
                    <a:latin typeface="Arial" panose="020B0604020202020204" pitchFamily="34" charset="0"/>
                    <a:cs typeface="Arial" panose="020B0604020202020204" pitchFamily="34" charset="0"/>
                  </a:rPr>
                  <a:t>.yr</a:t>
                </a:r>
                <a:r>
                  <a:rPr lang="en-GB" sz="1200" baseline="30000" dirty="0">
                    <a:latin typeface="Arial" panose="020B0604020202020204" pitchFamily="34" charset="0"/>
                    <a:cs typeface="Arial" panose="020B0604020202020204" pitchFamily="34" charset="0"/>
                  </a:rPr>
                  <a:t>-1</a:t>
                </a:r>
                <a:r>
                  <a:rPr lang="en-GB" sz="1200" dirty="0">
                    <a:latin typeface="Arial" panose="020B0604020202020204" pitchFamily="34" charset="0"/>
                    <a:cs typeface="Arial" panose="020B0604020202020204" pitchFamily="34" charset="0"/>
                  </a:rPr>
                  <a:t>)</a:t>
                </a:r>
              </a:p>
              <a:p>
                <a:r>
                  <a:rPr lang="en-GB" sz="1200" dirty="0">
                    <a:latin typeface="Arial" panose="020B0604020202020204" pitchFamily="34" charset="0"/>
                    <a:cs typeface="Arial" panose="020B0604020202020204" pitchFamily="34" charset="0"/>
                  </a:rPr>
                  <a:t>S</a:t>
                </a:r>
                <a:r>
                  <a:rPr lang="en-GB" sz="1200" baseline="-25000" dirty="0">
                    <a:latin typeface="Arial" panose="020B0604020202020204" pitchFamily="34" charset="0"/>
                    <a:cs typeface="Arial" panose="020B0604020202020204" pitchFamily="34" charset="0"/>
                  </a:rPr>
                  <a:t>c</a:t>
                </a:r>
                <a:r>
                  <a:rPr lang="en-GB" sz="1200" dirty="0">
                    <a:latin typeface="Arial" panose="020B0604020202020204" pitchFamily="34" charset="0"/>
                    <a:cs typeface="Arial" panose="020B0604020202020204" pitchFamily="34" charset="0"/>
                  </a:rPr>
                  <a:t>: Critical slope (1.4)</a:t>
                </a:r>
              </a:p>
              <a:p>
                <a:r>
                  <a:rPr lang="en-GB" sz="1200" dirty="0" err="1">
                    <a:latin typeface="Arial" panose="020B0604020202020204" pitchFamily="34" charset="0"/>
                    <a:cs typeface="Arial" panose="020B0604020202020204" pitchFamily="34" charset="0"/>
                  </a:rPr>
                  <a:t>K</a:t>
                </a:r>
                <a:r>
                  <a:rPr lang="en-GB" sz="1200" baseline="-25000" dirty="0" err="1">
                    <a:latin typeface="Arial" panose="020B0604020202020204" pitchFamily="34" charset="0"/>
                    <a:cs typeface="Arial" panose="020B0604020202020204" pitchFamily="34" charset="0"/>
                  </a:rPr>
                  <a:t>h</a:t>
                </a:r>
                <a:r>
                  <a:rPr lang="en-GB" sz="1200" dirty="0">
                    <a:latin typeface="Arial" panose="020B0604020202020204" pitchFamily="34" charset="0"/>
                    <a:cs typeface="Arial" panose="020B0604020202020204" pitchFamily="34" charset="0"/>
                  </a:rPr>
                  <a:t>: Hillslope diffusivity (5 m</a:t>
                </a:r>
                <a:r>
                  <a:rPr lang="en-GB" sz="1200" baseline="30000" dirty="0">
                    <a:latin typeface="Arial" panose="020B0604020202020204" pitchFamily="34" charset="0"/>
                    <a:cs typeface="Arial" panose="020B0604020202020204" pitchFamily="34" charset="0"/>
                  </a:rPr>
                  <a:t>2</a:t>
                </a:r>
                <a:r>
                  <a:rPr lang="en-GB" sz="1200" dirty="0">
                    <a:latin typeface="Arial" panose="020B0604020202020204" pitchFamily="34" charset="0"/>
                    <a:cs typeface="Arial" panose="020B0604020202020204" pitchFamily="34" charset="0"/>
                  </a:rPr>
                  <a:t>.yr</a:t>
                </a:r>
                <a:r>
                  <a:rPr lang="en-GB" sz="1200" baseline="30000" dirty="0">
                    <a:latin typeface="Arial" panose="020B0604020202020204" pitchFamily="34" charset="0"/>
                    <a:cs typeface="Arial" panose="020B0604020202020204" pitchFamily="34" charset="0"/>
                  </a:rPr>
                  <a:t>-1</a:t>
                </a:r>
                <a:r>
                  <a:rPr lang="en-GB" sz="1200" dirty="0">
                    <a:latin typeface="Arial" panose="020B0604020202020204" pitchFamily="34" charset="0"/>
                    <a:cs typeface="Arial" panose="020B0604020202020204" pitchFamily="34" charset="0"/>
                  </a:rPr>
                  <a:t>)</a:t>
                </a:r>
              </a:p>
            </p:txBody>
          </p:sp>
        </mc:Choice>
        <mc:Fallback xmlns="">
          <p:sp>
            <p:nvSpPr>
              <p:cNvPr id="84" name="ZoneTexte 83">
                <a:extLst>
                  <a:ext uri="{FF2B5EF4-FFF2-40B4-BE49-F238E27FC236}">
                    <a16:creationId xmlns:a16="http://schemas.microsoft.com/office/drawing/2014/main" id="{475627CE-946F-4074-94F9-F942F62F8428}"/>
                  </a:ext>
                </a:extLst>
              </p:cNvPr>
              <p:cNvSpPr txBox="1">
                <a:spLocks noRot="1" noChangeAspect="1" noMove="1" noResize="1" noEditPoints="1" noAdjustHandles="1" noChangeArrowheads="1" noChangeShapeType="1" noTextEdit="1"/>
              </p:cNvSpPr>
              <p:nvPr/>
            </p:nvSpPr>
            <p:spPr>
              <a:xfrm>
                <a:off x="8518266" y="1010399"/>
                <a:ext cx="3545925" cy="4154984"/>
              </a:xfrm>
              <a:prstGeom prst="rect">
                <a:avLst/>
              </a:prstGeom>
              <a:blipFill>
                <a:blip r:embed="rId9"/>
                <a:stretch>
                  <a:fillRect t="-294" b="-147"/>
                </a:stretch>
              </a:blipFill>
            </p:spPr>
            <p:txBody>
              <a:bodyPr/>
              <a:lstStyle/>
              <a:p>
                <a:r>
                  <a:rPr lang="en-GB">
                    <a:noFill/>
                  </a:rPr>
                  <a:t> </a:t>
                </a:r>
              </a:p>
            </p:txBody>
          </p:sp>
        </mc:Fallback>
      </mc:AlternateContent>
      <p:sp>
        <p:nvSpPr>
          <p:cNvPr id="101" name="Bouton d’action : avant ou précédent 100">
            <a:hlinkClick r:id="rId10" action="ppaction://hlinksldjump" highlightClick="1"/>
            <a:extLst>
              <a:ext uri="{FF2B5EF4-FFF2-40B4-BE49-F238E27FC236}">
                <a16:creationId xmlns:a16="http://schemas.microsoft.com/office/drawing/2014/main" id="{B07F56D8-A8D3-4F2E-A7B6-52DE7393B62C}"/>
              </a:ext>
            </a:extLst>
          </p:cNvPr>
          <p:cNvSpPr/>
          <p:nvPr/>
        </p:nvSpPr>
        <p:spPr>
          <a:xfrm>
            <a:off x="9347969" y="199484"/>
            <a:ext cx="352424" cy="352424"/>
          </a:xfrm>
          <a:prstGeom prst="actionButtonForwardNex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2" name="ZoneTexte 101">
            <a:extLst>
              <a:ext uri="{FF2B5EF4-FFF2-40B4-BE49-F238E27FC236}">
                <a16:creationId xmlns:a16="http://schemas.microsoft.com/office/drawing/2014/main" id="{50197736-2C61-4078-88D3-8B2E2C463211}"/>
              </a:ext>
            </a:extLst>
          </p:cNvPr>
          <p:cNvSpPr txBox="1"/>
          <p:nvPr/>
        </p:nvSpPr>
        <p:spPr>
          <a:xfrm>
            <a:off x="8269611" y="631868"/>
            <a:ext cx="2509140"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Back to Method</a:t>
            </a:r>
          </a:p>
        </p:txBody>
      </p:sp>
      <p:sp>
        <p:nvSpPr>
          <p:cNvPr id="25" name="Bouton d’action : avant ou précédent 24">
            <a:hlinkClick r:id="rId11" action="ppaction://hlinksldjump" highlightClick="1"/>
            <a:extLst>
              <a:ext uri="{FF2B5EF4-FFF2-40B4-BE49-F238E27FC236}">
                <a16:creationId xmlns:a16="http://schemas.microsoft.com/office/drawing/2014/main" id="{D6B8EDE8-562D-4623-BF48-CA6258C98B8C}"/>
              </a:ext>
            </a:extLst>
          </p:cNvPr>
          <p:cNvSpPr/>
          <p:nvPr/>
        </p:nvSpPr>
        <p:spPr>
          <a:xfrm>
            <a:off x="9541537" y="5557911"/>
            <a:ext cx="352424" cy="352424"/>
          </a:xfrm>
          <a:prstGeom prst="actionButtonForwardNex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ZoneTexte 25">
            <a:extLst>
              <a:ext uri="{FF2B5EF4-FFF2-40B4-BE49-F238E27FC236}">
                <a16:creationId xmlns:a16="http://schemas.microsoft.com/office/drawing/2014/main" id="{2A7240A4-9834-4159-AD6A-ABE58E801560}"/>
              </a:ext>
            </a:extLst>
          </p:cNvPr>
          <p:cNvSpPr txBox="1"/>
          <p:nvPr/>
        </p:nvSpPr>
        <p:spPr>
          <a:xfrm>
            <a:off x="8463179" y="5990295"/>
            <a:ext cx="2509140" cy="461665"/>
          </a:xfrm>
          <a:prstGeom prst="rect">
            <a:avLst/>
          </a:prstGeom>
          <a:noFill/>
        </p:spPr>
        <p:txBody>
          <a:bodyPr wrap="square" rtlCol="0">
            <a:spAutoFit/>
          </a:bodyPr>
          <a:lstStyle/>
          <a:p>
            <a:pPr algn="ctr"/>
            <a:r>
              <a:rPr lang="en-GB" sz="1200" dirty="0">
                <a:latin typeface="Helvetica" pitchFamily="2" charset="0"/>
                <a:cs typeface="Arial" panose="020B0604020202020204" pitchFamily="34" charset="0"/>
              </a:rPr>
              <a:t>Back to Role of sediments sources</a:t>
            </a:r>
          </a:p>
        </p:txBody>
      </p:sp>
    </p:spTree>
    <p:extLst>
      <p:ext uri="{BB962C8B-B14F-4D97-AF65-F5344CB8AC3E}">
        <p14:creationId xmlns:p14="http://schemas.microsoft.com/office/powerpoint/2010/main" val="2152549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78EB08-6557-45D4-ACA6-ABB491237D4F}"/>
              </a:ext>
            </a:extLst>
          </p:cNvPr>
          <p:cNvSpPr>
            <a:spLocks noGrp="1"/>
          </p:cNvSpPr>
          <p:nvPr>
            <p:ph type="title"/>
          </p:nvPr>
        </p:nvSpPr>
        <p:spPr>
          <a:xfrm>
            <a:off x="837595" y="209550"/>
            <a:ext cx="10353762" cy="723900"/>
          </a:xfrm>
        </p:spPr>
        <p:txBody>
          <a:bodyPr>
            <a:normAutofit/>
          </a:bodyPr>
          <a:lstStyle/>
          <a:p>
            <a:r>
              <a:rPr lang="en-GB" dirty="0">
                <a:latin typeface="Helvetica" pitchFamily="2" charset="0"/>
              </a:rPr>
              <a:t>A5. How sediment trackers are formed?</a:t>
            </a:r>
          </a:p>
        </p:txBody>
      </p:sp>
      <p:pic>
        <p:nvPicPr>
          <p:cNvPr id="5" name="Espace réservé du contenu 4">
            <a:extLst>
              <a:ext uri="{FF2B5EF4-FFF2-40B4-BE49-F238E27FC236}">
                <a16:creationId xmlns:a16="http://schemas.microsoft.com/office/drawing/2014/main" id="{168181E9-AD25-472E-999F-356C60BE4DD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438775" y="2136862"/>
            <a:ext cx="6575760" cy="2953297"/>
          </a:xfrm>
          <a:effectLst>
            <a:outerShdw blurRad="25400" dir="17880000">
              <a:srgbClr val="000000">
                <a:alpha val="46000"/>
              </a:srgbClr>
            </a:outerShdw>
            <a:softEdge rad="31750"/>
          </a:effectLst>
        </p:spPr>
      </p:pic>
      <p:sp>
        <p:nvSpPr>
          <p:cNvPr id="9" name="ZoneTexte 8">
            <a:extLst>
              <a:ext uri="{FF2B5EF4-FFF2-40B4-BE49-F238E27FC236}">
                <a16:creationId xmlns:a16="http://schemas.microsoft.com/office/drawing/2014/main" id="{AF08AC89-13BE-47E5-9E70-F09E89BC6E5C}"/>
              </a:ext>
            </a:extLst>
          </p:cNvPr>
          <p:cNvSpPr txBox="1"/>
          <p:nvPr/>
        </p:nvSpPr>
        <p:spPr>
          <a:xfrm>
            <a:off x="177465" y="2815810"/>
            <a:ext cx="4839305" cy="1754326"/>
          </a:xfrm>
          <a:prstGeom prst="rect">
            <a:avLst/>
          </a:prstGeom>
          <a:noFill/>
        </p:spPr>
        <p:txBody>
          <a:bodyPr wrap="square" rtlCol="0">
            <a:spAutoFit/>
          </a:bodyPr>
          <a:lstStyle/>
          <a:p>
            <a:pPr algn="just"/>
            <a:r>
              <a:rPr lang="en-GB" dirty="0">
                <a:latin typeface="Helvetica" pitchFamily="2" charset="0"/>
              </a:rPr>
              <a:t>Sediments accumulates in cells due to local erosion until Hs = 0.1 m, where sediment tracker (particle) is formed and transported by the transport process considered, until its deposit site. Here, we focus on sampling the frontal moraine.</a:t>
            </a:r>
          </a:p>
        </p:txBody>
      </p:sp>
      <p:pic>
        <p:nvPicPr>
          <p:cNvPr id="6" name="Image 5">
            <a:extLst>
              <a:ext uri="{FF2B5EF4-FFF2-40B4-BE49-F238E27FC236}">
                <a16:creationId xmlns:a16="http://schemas.microsoft.com/office/drawing/2014/main" id="{A3ECA2BE-8B2F-4DE8-83C0-BF3355022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
        <p:nvSpPr>
          <p:cNvPr id="4" name="Espace réservé du numéro de diapositive 3">
            <a:extLst>
              <a:ext uri="{FF2B5EF4-FFF2-40B4-BE49-F238E27FC236}">
                <a16:creationId xmlns:a16="http://schemas.microsoft.com/office/drawing/2014/main" id="{BF6F4652-A35A-4D47-AA84-31FFD0F7C572}"/>
              </a:ext>
            </a:extLst>
          </p:cNvPr>
          <p:cNvSpPr>
            <a:spLocks noGrp="1"/>
          </p:cNvSpPr>
          <p:nvPr>
            <p:ph type="sldNum" sz="quarter" idx="12"/>
          </p:nvPr>
        </p:nvSpPr>
        <p:spPr>
          <a:xfrm>
            <a:off x="11438455" y="6492875"/>
            <a:ext cx="753545" cy="365125"/>
          </a:xfrm>
        </p:spPr>
        <p:txBody>
          <a:bodyPr/>
          <a:lstStyle/>
          <a:p>
            <a:fld id="{778F8052-4A12-4049-AD08-A4E4390F3E7A}" type="slidenum">
              <a:rPr lang="fr-FR" smtClean="0"/>
              <a:t>13</a:t>
            </a:fld>
            <a:endParaRPr lang="fr-FR" dirty="0"/>
          </a:p>
        </p:txBody>
      </p:sp>
      <p:sp>
        <p:nvSpPr>
          <p:cNvPr id="7" name="Bouton d’action : avant ou précédent 6">
            <a:hlinkClick r:id="rId4" action="ppaction://hlinksldjump" highlightClick="1"/>
            <a:extLst>
              <a:ext uri="{FF2B5EF4-FFF2-40B4-BE49-F238E27FC236}">
                <a16:creationId xmlns:a16="http://schemas.microsoft.com/office/drawing/2014/main" id="{DBDFC760-0CAE-4ED2-9B42-52F0C2E9F831}"/>
              </a:ext>
            </a:extLst>
          </p:cNvPr>
          <p:cNvSpPr/>
          <p:nvPr/>
        </p:nvSpPr>
        <p:spPr>
          <a:xfrm>
            <a:off x="11015145" y="949054"/>
            <a:ext cx="352424" cy="352424"/>
          </a:xfrm>
          <a:prstGeom prst="actionButtonForwardNex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DB046D5C-625E-4AC0-8D0E-9ED34A110F0F}"/>
              </a:ext>
            </a:extLst>
          </p:cNvPr>
          <p:cNvSpPr txBox="1"/>
          <p:nvPr/>
        </p:nvSpPr>
        <p:spPr>
          <a:xfrm>
            <a:off x="9936787" y="1381438"/>
            <a:ext cx="2509140" cy="276999"/>
          </a:xfrm>
          <a:prstGeom prst="rect">
            <a:avLst/>
          </a:prstGeom>
          <a:noFill/>
        </p:spPr>
        <p:txBody>
          <a:bodyPr wrap="square" rtlCol="0">
            <a:spAutoFit/>
          </a:bodyPr>
          <a:lstStyle/>
          <a:p>
            <a:pPr algn="ctr"/>
            <a:r>
              <a:rPr lang="en-GB" sz="1200" dirty="0">
                <a:latin typeface="Helvetica" pitchFamily="2" charset="0"/>
                <a:cs typeface="Arial" panose="020B0604020202020204" pitchFamily="34" charset="0"/>
              </a:rPr>
              <a:t>Back to Method</a:t>
            </a:r>
          </a:p>
        </p:txBody>
      </p:sp>
    </p:spTree>
    <p:extLst>
      <p:ext uri="{BB962C8B-B14F-4D97-AF65-F5344CB8AC3E}">
        <p14:creationId xmlns:p14="http://schemas.microsoft.com/office/powerpoint/2010/main" val="1319362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78EB08-6557-45D4-ACA6-ABB491237D4F}"/>
              </a:ext>
            </a:extLst>
          </p:cNvPr>
          <p:cNvSpPr>
            <a:spLocks noGrp="1"/>
          </p:cNvSpPr>
          <p:nvPr>
            <p:ph type="title"/>
          </p:nvPr>
        </p:nvSpPr>
        <p:spPr>
          <a:xfrm>
            <a:off x="919119" y="118044"/>
            <a:ext cx="10353762" cy="723900"/>
          </a:xfrm>
        </p:spPr>
        <p:txBody>
          <a:bodyPr>
            <a:normAutofit fontScale="90000"/>
          </a:bodyPr>
          <a:lstStyle/>
          <a:p>
            <a:r>
              <a:rPr lang="fr-FR" dirty="0"/>
              <a:t>A6. Sampling </a:t>
            </a:r>
            <a:r>
              <a:rPr lang="fr-FR" dirty="0" err="1"/>
              <a:t>detrital</a:t>
            </a:r>
            <a:r>
              <a:rPr lang="fr-FR" dirty="0"/>
              <a:t> </a:t>
            </a:r>
            <a:r>
              <a:rPr lang="fr-FR" dirty="0" err="1"/>
              <a:t>probability</a:t>
            </a:r>
            <a:r>
              <a:rPr lang="fr-FR" dirty="0"/>
              <a:t> </a:t>
            </a:r>
            <a:r>
              <a:rPr lang="fr-FR" dirty="0" err="1"/>
              <a:t>age</a:t>
            </a:r>
            <a:r>
              <a:rPr lang="fr-FR" dirty="0"/>
              <a:t> distributions</a:t>
            </a:r>
          </a:p>
        </p:txBody>
      </p:sp>
      <p:pic>
        <p:nvPicPr>
          <p:cNvPr id="11" name="Image 10">
            <a:extLst>
              <a:ext uri="{FF2B5EF4-FFF2-40B4-BE49-F238E27FC236}">
                <a16:creationId xmlns:a16="http://schemas.microsoft.com/office/drawing/2014/main" id="{02416C99-5152-4DC0-B425-B22A7B901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pic>
        <p:nvPicPr>
          <p:cNvPr id="15" name="Image 14">
            <a:extLst>
              <a:ext uri="{FF2B5EF4-FFF2-40B4-BE49-F238E27FC236}">
                <a16:creationId xmlns:a16="http://schemas.microsoft.com/office/drawing/2014/main" id="{66590539-B17E-4D88-80E0-BD3F3B3D4420}"/>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p:blipFill>
        <p:spPr>
          <a:xfrm>
            <a:off x="0" y="1967260"/>
            <a:ext cx="4944629" cy="3296420"/>
          </a:xfrm>
          <a:prstGeom prst="rect">
            <a:avLst/>
          </a:prstGeom>
        </p:spPr>
      </p:pic>
      <p:sp>
        <p:nvSpPr>
          <p:cNvPr id="16" name="Ellipse 15">
            <a:extLst>
              <a:ext uri="{FF2B5EF4-FFF2-40B4-BE49-F238E27FC236}">
                <a16:creationId xmlns:a16="http://schemas.microsoft.com/office/drawing/2014/main" id="{6103CE34-3F90-4A46-B89E-1A0639EE3000}"/>
              </a:ext>
            </a:extLst>
          </p:cNvPr>
          <p:cNvSpPr/>
          <p:nvPr/>
        </p:nvSpPr>
        <p:spPr>
          <a:xfrm rot="626928">
            <a:off x="1886552" y="3869355"/>
            <a:ext cx="231006" cy="17325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A430A06-5F33-4B41-B528-88DDCFD837F9}"/>
              </a:ext>
            </a:extLst>
          </p:cNvPr>
          <p:cNvSpPr txBox="1"/>
          <p:nvPr/>
        </p:nvSpPr>
        <p:spPr>
          <a:xfrm>
            <a:off x="1250630" y="4043130"/>
            <a:ext cx="1282723" cy="276999"/>
          </a:xfrm>
          <a:prstGeom prst="rect">
            <a:avLst/>
          </a:prstGeom>
          <a:noFill/>
        </p:spPr>
        <p:txBody>
          <a:bodyPr wrap="none" rtlCol="0">
            <a:spAutoFit/>
          </a:bodyPr>
          <a:lstStyle/>
          <a:p>
            <a:r>
              <a:rPr lang="fr-FR" sz="1200" b="1" dirty="0">
                <a:solidFill>
                  <a:schemeClr val="accent1"/>
                </a:solidFill>
              </a:rPr>
              <a:t>Frontal moraine</a:t>
            </a:r>
          </a:p>
        </p:txBody>
      </p:sp>
      <p:cxnSp>
        <p:nvCxnSpPr>
          <p:cNvPr id="20" name="Connecteur droit 19">
            <a:extLst>
              <a:ext uri="{FF2B5EF4-FFF2-40B4-BE49-F238E27FC236}">
                <a16:creationId xmlns:a16="http://schemas.microsoft.com/office/drawing/2014/main" id="{1694B75F-BB7E-4479-B100-2AA1BF5C17B2}"/>
              </a:ext>
            </a:extLst>
          </p:cNvPr>
          <p:cNvCxnSpPr>
            <a:cxnSpLocks/>
            <a:stCxn id="16" idx="7"/>
            <a:endCxn id="23" idx="2"/>
          </p:cNvCxnSpPr>
          <p:nvPr/>
        </p:nvCxnSpPr>
        <p:spPr>
          <a:xfrm flipV="1">
            <a:off x="2093483" y="2171985"/>
            <a:ext cx="2488142" cy="1738571"/>
          </a:xfrm>
          <a:prstGeom prst="line">
            <a:avLst/>
          </a:prstGeom>
        </p:spPr>
        <p:style>
          <a:lnRef idx="1">
            <a:schemeClr val="accent1"/>
          </a:lnRef>
          <a:fillRef idx="0">
            <a:schemeClr val="accent1"/>
          </a:fillRef>
          <a:effectRef idx="0">
            <a:schemeClr val="accent1"/>
          </a:effectRef>
          <a:fontRef idx="minor">
            <a:schemeClr val="tx1"/>
          </a:fontRef>
        </p:style>
      </p:cxnSp>
      <p:grpSp>
        <p:nvGrpSpPr>
          <p:cNvPr id="40" name="Groupe 39">
            <a:extLst>
              <a:ext uri="{FF2B5EF4-FFF2-40B4-BE49-F238E27FC236}">
                <a16:creationId xmlns:a16="http://schemas.microsoft.com/office/drawing/2014/main" id="{E5928321-0F82-48B0-ABEE-52693C72D414}"/>
              </a:ext>
            </a:extLst>
          </p:cNvPr>
          <p:cNvGrpSpPr/>
          <p:nvPr/>
        </p:nvGrpSpPr>
        <p:grpSpPr>
          <a:xfrm>
            <a:off x="4581625" y="1398131"/>
            <a:ext cx="1674796" cy="1594997"/>
            <a:chOff x="4639377" y="1802392"/>
            <a:chExt cx="1674796" cy="1594997"/>
          </a:xfrm>
        </p:grpSpPr>
        <p:sp>
          <p:nvSpPr>
            <p:cNvPr id="23" name="Ellipse 22">
              <a:extLst>
                <a:ext uri="{FF2B5EF4-FFF2-40B4-BE49-F238E27FC236}">
                  <a16:creationId xmlns:a16="http://schemas.microsoft.com/office/drawing/2014/main" id="{8687B125-BAC5-4B4A-AB72-71515E3D5938}"/>
                </a:ext>
              </a:extLst>
            </p:cNvPr>
            <p:cNvSpPr/>
            <p:nvPr/>
          </p:nvSpPr>
          <p:spPr>
            <a:xfrm>
              <a:off x="4639377" y="1901282"/>
              <a:ext cx="1674796" cy="13499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8D2717E6-4386-4388-A2A3-2A35008E1FEF}"/>
                </a:ext>
              </a:extLst>
            </p:cNvPr>
            <p:cNvSpPr/>
            <p:nvPr/>
          </p:nvSpPr>
          <p:spPr>
            <a:xfrm>
              <a:off x="4944629" y="2136809"/>
              <a:ext cx="118259" cy="1182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2138A319-1CC1-47E5-9047-5A7BFF8D6DAE}"/>
                </a:ext>
              </a:extLst>
            </p:cNvPr>
            <p:cNvSpPr/>
            <p:nvPr/>
          </p:nvSpPr>
          <p:spPr>
            <a:xfrm>
              <a:off x="5138512" y="2323846"/>
              <a:ext cx="118259" cy="1182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727DD547-D305-43E6-A721-B44A84294FC7}"/>
                </a:ext>
              </a:extLst>
            </p:cNvPr>
            <p:cNvSpPr/>
            <p:nvPr/>
          </p:nvSpPr>
          <p:spPr>
            <a:xfrm>
              <a:off x="4859031" y="2575750"/>
              <a:ext cx="118259" cy="1182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F10C8D0F-02B3-4905-B7E4-D5F13C6B21D0}"/>
                </a:ext>
              </a:extLst>
            </p:cNvPr>
            <p:cNvSpPr/>
            <p:nvPr/>
          </p:nvSpPr>
          <p:spPr>
            <a:xfrm>
              <a:off x="5083486" y="2864668"/>
              <a:ext cx="118259" cy="1182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A16372D1-0D4F-4107-A90C-C6955A4C05B5}"/>
                </a:ext>
              </a:extLst>
            </p:cNvPr>
            <p:cNvSpPr/>
            <p:nvPr/>
          </p:nvSpPr>
          <p:spPr>
            <a:xfrm>
              <a:off x="5701523" y="2195938"/>
              <a:ext cx="118259" cy="1182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63F7EFB0-5043-4E32-8051-8B13765D32C4}"/>
                </a:ext>
              </a:extLst>
            </p:cNvPr>
            <p:cNvSpPr/>
            <p:nvPr/>
          </p:nvSpPr>
          <p:spPr>
            <a:xfrm>
              <a:off x="5392883" y="1998542"/>
              <a:ext cx="118259" cy="1182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B5FB67F3-32AC-4884-A419-88D0793A787F}"/>
                </a:ext>
              </a:extLst>
            </p:cNvPr>
            <p:cNvSpPr/>
            <p:nvPr/>
          </p:nvSpPr>
          <p:spPr>
            <a:xfrm>
              <a:off x="5333753" y="2667983"/>
              <a:ext cx="118259" cy="1182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C8AA4C50-9803-4C3C-B731-D4BE2ADFC06A}"/>
                </a:ext>
              </a:extLst>
            </p:cNvPr>
            <p:cNvSpPr/>
            <p:nvPr/>
          </p:nvSpPr>
          <p:spPr>
            <a:xfrm>
              <a:off x="5835942" y="2677296"/>
              <a:ext cx="118259" cy="1182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CE14A27D-AF1E-43CE-A21E-ADAC0A68A396}"/>
                </a:ext>
              </a:extLst>
            </p:cNvPr>
            <p:cNvSpPr/>
            <p:nvPr/>
          </p:nvSpPr>
          <p:spPr>
            <a:xfrm>
              <a:off x="5583264" y="2923484"/>
              <a:ext cx="118259" cy="1182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E020B499-D676-41A3-827C-6C2440F59F49}"/>
                </a:ext>
              </a:extLst>
            </p:cNvPr>
            <p:cNvSpPr/>
            <p:nvPr/>
          </p:nvSpPr>
          <p:spPr>
            <a:xfrm>
              <a:off x="5898206" y="2378298"/>
              <a:ext cx="118259" cy="1182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E88C2BF8-1C98-429F-A65F-1D478BCB94AB}"/>
                </a:ext>
              </a:extLst>
            </p:cNvPr>
            <p:cNvSpPr/>
            <p:nvPr/>
          </p:nvSpPr>
          <p:spPr>
            <a:xfrm>
              <a:off x="5494811" y="2458473"/>
              <a:ext cx="118259" cy="1182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a:extLst>
                <a:ext uri="{FF2B5EF4-FFF2-40B4-BE49-F238E27FC236}">
                  <a16:creationId xmlns:a16="http://schemas.microsoft.com/office/drawing/2014/main" id="{6181FADB-3A63-409A-A71C-DE1A1FE47C56}"/>
                </a:ext>
              </a:extLst>
            </p:cNvPr>
            <p:cNvSpPr txBox="1"/>
            <p:nvPr/>
          </p:nvSpPr>
          <p:spPr>
            <a:xfrm>
              <a:off x="4702953" y="1802392"/>
              <a:ext cx="1547643" cy="823167"/>
            </a:xfrm>
            <a:prstGeom prst="rect">
              <a:avLst/>
            </a:prstGeom>
            <a:noFill/>
          </p:spPr>
          <p:txBody>
            <a:bodyPr wrap="none" rtlCol="0">
              <a:prstTxWarp prst="textArchUp">
                <a:avLst>
                  <a:gd name="adj" fmla="val 10703394"/>
                </a:avLst>
              </a:prstTxWarp>
              <a:spAutoFit/>
            </a:bodyPr>
            <a:lstStyle/>
            <a:p>
              <a:pPr algn="ctr"/>
              <a:r>
                <a:rPr lang="en-GB" sz="1600" dirty="0">
                  <a:solidFill>
                    <a:schemeClr val="accent1"/>
                  </a:solidFill>
                </a:rPr>
                <a:t>Random sampling</a:t>
              </a:r>
            </a:p>
          </p:txBody>
        </p:sp>
        <p:sp>
          <p:nvSpPr>
            <p:cNvPr id="38" name="ZoneTexte 37">
              <a:extLst>
                <a:ext uri="{FF2B5EF4-FFF2-40B4-BE49-F238E27FC236}">
                  <a16:creationId xmlns:a16="http://schemas.microsoft.com/office/drawing/2014/main" id="{6C4E87EA-30F8-447B-A87D-08C6C5D62C9B}"/>
                </a:ext>
              </a:extLst>
            </p:cNvPr>
            <p:cNvSpPr txBox="1"/>
            <p:nvPr/>
          </p:nvSpPr>
          <p:spPr>
            <a:xfrm>
              <a:off x="4745515" y="3028057"/>
              <a:ext cx="1531253" cy="369332"/>
            </a:xfrm>
            <a:prstGeom prst="rect">
              <a:avLst/>
            </a:prstGeom>
            <a:noFill/>
          </p:spPr>
          <p:txBody>
            <a:bodyPr wrap="none" rtlCol="0">
              <a:prstTxWarp prst="textArchDown">
                <a:avLst/>
              </a:prstTxWarp>
              <a:spAutoFit/>
            </a:bodyPr>
            <a:lstStyle/>
            <a:p>
              <a:pPr algn="ctr"/>
              <a:r>
                <a:rPr lang="fr-FR" sz="1600" dirty="0">
                  <a:solidFill>
                    <a:schemeClr val="accent1"/>
                  </a:solidFill>
                </a:rPr>
                <a:t>x105 </a:t>
              </a:r>
              <a:r>
                <a:rPr lang="fr-FR" sz="1600" dirty="0" err="1">
                  <a:solidFill>
                    <a:schemeClr val="accent1"/>
                  </a:solidFill>
                </a:rPr>
                <a:t>particles</a:t>
              </a:r>
              <a:endParaRPr lang="fr-FR" sz="1600" dirty="0">
                <a:solidFill>
                  <a:schemeClr val="accent1"/>
                </a:solidFill>
              </a:endParaRPr>
            </a:p>
          </p:txBody>
        </p:sp>
      </p:grpSp>
      <p:sp>
        <p:nvSpPr>
          <p:cNvPr id="39" name="Forme libre : forme 38">
            <a:extLst>
              <a:ext uri="{FF2B5EF4-FFF2-40B4-BE49-F238E27FC236}">
                <a16:creationId xmlns:a16="http://schemas.microsoft.com/office/drawing/2014/main" id="{55D42018-EC22-4C56-A813-17A0EDDB28A5}"/>
              </a:ext>
            </a:extLst>
          </p:cNvPr>
          <p:cNvSpPr/>
          <p:nvPr/>
        </p:nvSpPr>
        <p:spPr>
          <a:xfrm rot="1372649">
            <a:off x="6803870" y="1813115"/>
            <a:ext cx="1074919" cy="440102"/>
          </a:xfrm>
          <a:custGeom>
            <a:avLst/>
            <a:gdLst>
              <a:gd name="connsiteX0" fmla="*/ 378133 w 819887"/>
              <a:gd name="connsiteY0" fmla="*/ 2800 h 335685"/>
              <a:gd name="connsiteX1" fmla="*/ 572662 w 819887"/>
              <a:gd name="connsiteY1" fmla="*/ 28433 h 335685"/>
              <a:gd name="connsiteX2" fmla="*/ 654673 w 819887"/>
              <a:gd name="connsiteY2" fmla="*/ 80936 h 335685"/>
              <a:gd name="connsiteX3" fmla="*/ 701616 w 819887"/>
              <a:gd name="connsiteY3" fmla="*/ 0 h 335685"/>
              <a:gd name="connsiteX4" fmla="*/ 819887 w 819887"/>
              <a:gd name="connsiteY4" fmla="*/ 203915 h 335685"/>
              <a:gd name="connsiteX5" fmla="*/ 583345 w 819887"/>
              <a:gd name="connsiteY5" fmla="*/ 203915 h 335685"/>
              <a:gd name="connsiteX6" fmla="*/ 629613 w 819887"/>
              <a:gd name="connsiteY6" fmla="*/ 124142 h 335685"/>
              <a:gd name="connsiteX7" fmla="*/ 544742 w 819887"/>
              <a:gd name="connsiteY7" fmla="*/ 97894 h 335685"/>
              <a:gd name="connsiteX8" fmla="*/ 325544 w 819887"/>
              <a:gd name="connsiteY8" fmla="*/ 103809 h 335685"/>
              <a:gd name="connsiteX9" fmla="*/ 4173 w 819887"/>
              <a:gd name="connsiteY9" fmla="*/ 335685 h 335685"/>
              <a:gd name="connsiteX10" fmla="*/ 4171 w 819887"/>
              <a:gd name="connsiteY10" fmla="*/ 335685 h 335685"/>
              <a:gd name="connsiteX11" fmla="*/ 305384 w 819887"/>
              <a:gd name="connsiteY11" fmla="*/ 13957 h 335685"/>
              <a:gd name="connsiteX12" fmla="*/ 378133 w 819887"/>
              <a:gd name="connsiteY12" fmla="*/ 2800 h 33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9887" h="335685">
                <a:moveTo>
                  <a:pt x="378133" y="2800"/>
                </a:moveTo>
                <a:cubicBezTo>
                  <a:pt x="449729" y="-3106"/>
                  <a:pt x="517044" y="6416"/>
                  <a:pt x="572662" y="28433"/>
                </a:cubicBezTo>
                <a:lnTo>
                  <a:pt x="654673" y="80936"/>
                </a:lnTo>
                <a:lnTo>
                  <a:pt x="701616" y="0"/>
                </a:lnTo>
                <a:lnTo>
                  <a:pt x="819887" y="203915"/>
                </a:lnTo>
                <a:lnTo>
                  <a:pt x="583345" y="203915"/>
                </a:lnTo>
                <a:lnTo>
                  <a:pt x="629613" y="124142"/>
                </a:lnTo>
                <a:lnTo>
                  <a:pt x="544742" y="97894"/>
                </a:lnTo>
                <a:cubicBezTo>
                  <a:pt x="477107" y="85332"/>
                  <a:pt x="401344" y="86803"/>
                  <a:pt x="325544" y="103809"/>
                </a:cubicBezTo>
                <a:cubicBezTo>
                  <a:pt x="173944" y="137820"/>
                  <a:pt x="49023" y="227954"/>
                  <a:pt x="4173" y="335685"/>
                </a:cubicBezTo>
                <a:lnTo>
                  <a:pt x="4171" y="335685"/>
                </a:lnTo>
                <a:cubicBezTo>
                  <a:pt x="-25811" y="202048"/>
                  <a:pt x="109047" y="58006"/>
                  <a:pt x="305384" y="13957"/>
                </a:cubicBezTo>
                <a:cubicBezTo>
                  <a:pt x="329927" y="8451"/>
                  <a:pt x="354268" y="4768"/>
                  <a:pt x="378133" y="28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a:extLst>
              <a:ext uri="{FF2B5EF4-FFF2-40B4-BE49-F238E27FC236}">
                <a16:creationId xmlns:a16="http://schemas.microsoft.com/office/drawing/2014/main" id="{5AA92874-C946-4250-9A4E-8F3C2C8FF710}"/>
              </a:ext>
            </a:extLst>
          </p:cNvPr>
          <p:cNvSpPr txBox="1"/>
          <p:nvPr/>
        </p:nvSpPr>
        <p:spPr>
          <a:xfrm>
            <a:off x="8840008" y="2138185"/>
            <a:ext cx="1393330" cy="369332"/>
          </a:xfrm>
          <a:prstGeom prst="rect">
            <a:avLst/>
          </a:prstGeom>
          <a:noFill/>
        </p:spPr>
        <p:txBody>
          <a:bodyPr wrap="none" rtlCol="0">
            <a:spAutoFit/>
          </a:bodyPr>
          <a:lstStyle/>
          <a:p>
            <a:r>
              <a:rPr lang="fr-FR" b="1" dirty="0" err="1">
                <a:hlinkClick r:id="rId4" action="ppaction://hlinksldjump">
                  <a:extLst>
                    <a:ext uri="{A12FA001-AC4F-418D-AE19-62706E023703}">
                      <ahyp:hlinkClr xmlns:ahyp="http://schemas.microsoft.com/office/drawing/2018/hyperlinkcolor" val="tx"/>
                    </a:ext>
                  </a:extLst>
                </a:hlinkClick>
              </a:rPr>
              <a:t>Build</a:t>
            </a:r>
            <a:r>
              <a:rPr lang="fr-FR" b="1" dirty="0">
                <a:hlinkClick r:id="rId4" action="ppaction://hlinksldjump">
                  <a:extLst>
                    <a:ext uri="{A12FA001-AC4F-418D-AE19-62706E023703}">
                      <ahyp:hlinkClr xmlns:ahyp="http://schemas.microsoft.com/office/drawing/2018/hyperlinkcolor" val="tx"/>
                    </a:ext>
                  </a:extLst>
                </a:hlinkClick>
              </a:rPr>
              <a:t> SPDF</a:t>
            </a:r>
            <a:endParaRPr lang="fr-FR" b="1" dirty="0"/>
          </a:p>
        </p:txBody>
      </p:sp>
      <p:grpSp>
        <p:nvGrpSpPr>
          <p:cNvPr id="55" name="Groupe 54">
            <a:extLst>
              <a:ext uri="{FF2B5EF4-FFF2-40B4-BE49-F238E27FC236}">
                <a16:creationId xmlns:a16="http://schemas.microsoft.com/office/drawing/2014/main" id="{2F0F3E8D-5A6C-4C8D-BA42-55E82DE152A4}"/>
              </a:ext>
            </a:extLst>
          </p:cNvPr>
          <p:cNvGrpSpPr/>
          <p:nvPr/>
        </p:nvGrpSpPr>
        <p:grpSpPr>
          <a:xfrm>
            <a:off x="8142890" y="2628974"/>
            <a:ext cx="2695158" cy="2088575"/>
            <a:chOff x="7248283" y="3741239"/>
            <a:chExt cx="3355197" cy="2600063"/>
          </a:xfrm>
        </p:grpSpPr>
        <p:grpSp>
          <p:nvGrpSpPr>
            <p:cNvPr id="49" name="Groupe 48">
              <a:extLst>
                <a:ext uri="{FF2B5EF4-FFF2-40B4-BE49-F238E27FC236}">
                  <a16:creationId xmlns:a16="http://schemas.microsoft.com/office/drawing/2014/main" id="{AF84E6EC-EAFB-4710-A2C3-1A0E84C92354}"/>
                </a:ext>
              </a:extLst>
            </p:cNvPr>
            <p:cNvGrpSpPr/>
            <p:nvPr/>
          </p:nvGrpSpPr>
          <p:grpSpPr>
            <a:xfrm>
              <a:off x="7720944" y="3741239"/>
              <a:ext cx="2882536" cy="2178598"/>
              <a:chOff x="7799325" y="3741239"/>
              <a:chExt cx="2882536" cy="2178598"/>
            </a:xfrm>
          </p:grpSpPr>
          <p:cxnSp>
            <p:nvCxnSpPr>
              <p:cNvPr id="50" name="Connecteur droit 49">
                <a:extLst>
                  <a:ext uri="{FF2B5EF4-FFF2-40B4-BE49-F238E27FC236}">
                    <a16:creationId xmlns:a16="http://schemas.microsoft.com/office/drawing/2014/main" id="{E3B922F4-2371-414E-957C-86A3AF74C8DA}"/>
                  </a:ext>
                </a:extLst>
              </p:cNvPr>
              <p:cNvCxnSpPr>
                <a:cxnSpLocks/>
              </p:cNvCxnSpPr>
              <p:nvPr/>
            </p:nvCxnSpPr>
            <p:spPr>
              <a:xfrm>
                <a:off x="7799835" y="3741239"/>
                <a:ext cx="0" cy="2178598"/>
              </a:xfrm>
              <a:prstGeom prst="line">
                <a:avLst/>
              </a:prstGeom>
              <a:ln w="38100">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D5E0D797-C980-4F49-9774-3A2E8F9EC120}"/>
                  </a:ext>
                </a:extLst>
              </p:cNvPr>
              <p:cNvCxnSpPr>
                <a:cxnSpLocks/>
              </p:cNvCxnSpPr>
              <p:nvPr/>
            </p:nvCxnSpPr>
            <p:spPr>
              <a:xfrm flipH="1">
                <a:off x="7799325" y="5919837"/>
                <a:ext cx="2882536" cy="0"/>
              </a:xfrm>
              <a:prstGeom prst="line">
                <a:avLst/>
              </a:prstGeom>
              <a:ln w="381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sp>
          <p:nvSpPr>
            <p:cNvPr id="52" name="ZoneTexte 51">
              <a:extLst>
                <a:ext uri="{FF2B5EF4-FFF2-40B4-BE49-F238E27FC236}">
                  <a16:creationId xmlns:a16="http://schemas.microsoft.com/office/drawing/2014/main" id="{4B5CD022-6A08-45B1-B517-18E43D0B225E}"/>
                </a:ext>
              </a:extLst>
            </p:cNvPr>
            <p:cNvSpPr txBox="1"/>
            <p:nvPr/>
          </p:nvSpPr>
          <p:spPr>
            <a:xfrm>
              <a:off x="8712797" y="5919837"/>
              <a:ext cx="667320" cy="421465"/>
            </a:xfrm>
            <a:prstGeom prst="rect">
              <a:avLst/>
            </a:prstGeom>
            <a:noFill/>
          </p:spPr>
          <p:txBody>
            <a:bodyPr wrap="none" rtlCol="0">
              <a:spAutoFit/>
            </a:bodyPr>
            <a:lstStyle/>
            <a:p>
              <a:r>
                <a:rPr lang="en-GB" sz="1600" dirty="0"/>
                <a:t>Age</a:t>
              </a:r>
            </a:p>
          </p:txBody>
        </p:sp>
        <p:sp>
          <p:nvSpPr>
            <p:cNvPr id="53" name="ZoneTexte 52">
              <a:extLst>
                <a:ext uri="{FF2B5EF4-FFF2-40B4-BE49-F238E27FC236}">
                  <a16:creationId xmlns:a16="http://schemas.microsoft.com/office/drawing/2014/main" id="{CD4B04D6-FB67-44B4-9C24-14BAE53642CE}"/>
                </a:ext>
              </a:extLst>
            </p:cNvPr>
            <p:cNvSpPr txBox="1"/>
            <p:nvPr/>
          </p:nvSpPr>
          <p:spPr>
            <a:xfrm rot="16200000">
              <a:off x="6748391" y="4783272"/>
              <a:ext cx="1421249" cy="421465"/>
            </a:xfrm>
            <a:prstGeom prst="rect">
              <a:avLst/>
            </a:prstGeom>
            <a:noFill/>
          </p:spPr>
          <p:txBody>
            <a:bodyPr wrap="none" rtlCol="0">
              <a:spAutoFit/>
            </a:bodyPr>
            <a:lstStyle/>
            <a:p>
              <a:r>
                <a:rPr lang="en-GB" sz="1600" dirty="0"/>
                <a:t>Probability</a:t>
              </a:r>
            </a:p>
          </p:txBody>
        </p:sp>
        <p:sp>
          <p:nvSpPr>
            <p:cNvPr id="54" name="Forme libre : forme 53">
              <a:extLst>
                <a:ext uri="{FF2B5EF4-FFF2-40B4-BE49-F238E27FC236}">
                  <a16:creationId xmlns:a16="http://schemas.microsoft.com/office/drawing/2014/main" id="{51C83BA6-BEBA-439A-B1C9-185BFA002A3A}"/>
                </a:ext>
              </a:extLst>
            </p:cNvPr>
            <p:cNvSpPr/>
            <p:nvPr/>
          </p:nvSpPr>
          <p:spPr>
            <a:xfrm>
              <a:off x="7934601" y="4651756"/>
              <a:ext cx="1798320" cy="1249934"/>
            </a:xfrm>
            <a:custGeom>
              <a:avLst/>
              <a:gdLst>
                <a:gd name="connsiteX0" fmla="*/ 0 w 1866195"/>
                <a:gd name="connsiteY0" fmla="*/ 1246124 h 1333117"/>
                <a:gd name="connsiteX1" fmla="*/ 388620 w 1866195"/>
                <a:gd name="connsiteY1" fmla="*/ 11684 h 1333117"/>
                <a:gd name="connsiteX2" fmla="*/ 830580 w 1866195"/>
                <a:gd name="connsiteY2" fmla="*/ 613664 h 1333117"/>
                <a:gd name="connsiteX3" fmla="*/ 1276350 w 1866195"/>
                <a:gd name="connsiteY3" fmla="*/ 411734 h 1333117"/>
                <a:gd name="connsiteX4" fmla="*/ 1798320 w 1866195"/>
                <a:gd name="connsiteY4" fmla="*/ 1249934 h 1333117"/>
                <a:gd name="connsiteX5" fmla="*/ 1844040 w 1866195"/>
                <a:gd name="connsiteY5" fmla="*/ 1257554 h 1333117"/>
                <a:gd name="connsiteX0" fmla="*/ 0 w 1798320"/>
                <a:gd name="connsiteY0" fmla="*/ 1246124 h 1249934"/>
                <a:gd name="connsiteX1" fmla="*/ 388620 w 1798320"/>
                <a:gd name="connsiteY1" fmla="*/ 11684 h 1249934"/>
                <a:gd name="connsiteX2" fmla="*/ 830580 w 1798320"/>
                <a:gd name="connsiteY2" fmla="*/ 613664 h 1249934"/>
                <a:gd name="connsiteX3" fmla="*/ 1276350 w 1798320"/>
                <a:gd name="connsiteY3" fmla="*/ 411734 h 1249934"/>
                <a:gd name="connsiteX4" fmla="*/ 1798320 w 1798320"/>
                <a:gd name="connsiteY4" fmla="*/ 1249934 h 1249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320" h="1249934">
                  <a:moveTo>
                    <a:pt x="0" y="1246124"/>
                  </a:moveTo>
                  <a:cubicBezTo>
                    <a:pt x="125095" y="681609"/>
                    <a:pt x="250190" y="117094"/>
                    <a:pt x="388620" y="11684"/>
                  </a:cubicBezTo>
                  <a:cubicBezTo>
                    <a:pt x="527050" y="-93726"/>
                    <a:pt x="682625" y="546989"/>
                    <a:pt x="830580" y="613664"/>
                  </a:cubicBezTo>
                  <a:cubicBezTo>
                    <a:pt x="978535" y="680339"/>
                    <a:pt x="1115060" y="305689"/>
                    <a:pt x="1276350" y="411734"/>
                  </a:cubicBezTo>
                  <a:cubicBezTo>
                    <a:pt x="1437640" y="517779"/>
                    <a:pt x="1703705" y="1108964"/>
                    <a:pt x="1798320" y="1249934"/>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6" name="Forme libre : forme 55">
            <a:extLst>
              <a:ext uri="{FF2B5EF4-FFF2-40B4-BE49-F238E27FC236}">
                <a16:creationId xmlns:a16="http://schemas.microsoft.com/office/drawing/2014/main" id="{707D53E5-8E22-4A81-93FC-F9F13A91884A}"/>
              </a:ext>
            </a:extLst>
          </p:cNvPr>
          <p:cNvSpPr/>
          <p:nvPr/>
        </p:nvSpPr>
        <p:spPr>
          <a:xfrm rot="9688009">
            <a:off x="7691119" y="5089109"/>
            <a:ext cx="1074919" cy="440102"/>
          </a:xfrm>
          <a:custGeom>
            <a:avLst/>
            <a:gdLst>
              <a:gd name="connsiteX0" fmla="*/ 378133 w 819887"/>
              <a:gd name="connsiteY0" fmla="*/ 2800 h 335685"/>
              <a:gd name="connsiteX1" fmla="*/ 572662 w 819887"/>
              <a:gd name="connsiteY1" fmla="*/ 28433 h 335685"/>
              <a:gd name="connsiteX2" fmla="*/ 654673 w 819887"/>
              <a:gd name="connsiteY2" fmla="*/ 80936 h 335685"/>
              <a:gd name="connsiteX3" fmla="*/ 701616 w 819887"/>
              <a:gd name="connsiteY3" fmla="*/ 0 h 335685"/>
              <a:gd name="connsiteX4" fmla="*/ 819887 w 819887"/>
              <a:gd name="connsiteY4" fmla="*/ 203915 h 335685"/>
              <a:gd name="connsiteX5" fmla="*/ 583345 w 819887"/>
              <a:gd name="connsiteY5" fmla="*/ 203915 h 335685"/>
              <a:gd name="connsiteX6" fmla="*/ 629613 w 819887"/>
              <a:gd name="connsiteY6" fmla="*/ 124142 h 335685"/>
              <a:gd name="connsiteX7" fmla="*/ 544742 w 819887"/>
              <a:gd name="connsiteY7" fmla="*/ 97894 h 335685"/>
              <a:gd name="connsiteX8" fmla="*/ 325544 w 819887"/>
              <a:gd name="connsiteY8" fmla="*/ 103809 h 335685"/>
              <a:gd name="connsiteX9" fmla="*/ 4173 w 819887"/>
              <a:gd name="connsiteY9" fmla="*/ 335685 h 335685"/>
              <a:gd name="connsiteX10" fmla="*/ 4171 w 819887"/>
              <a:gd name="connsiteY10" fmla="*/ 335685 h 335685"/>
              <a:gd name="connsiteX11" fmla="*/ 305384 w 819887"/>
              <a:gd name="connsiteY11" fmla="*/ 13957 h 335685"/>
              <a:gd name="connsiteX12" fmla="*/ 378133 w 819887"/>
              <a:gd name="connsiteY12" fmla="*/ 2800 h 33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9887" h="335685">
                <a:moveTo>
                  <a:pt x="378133" y="2800"/>
                </a:moveTo>
                <a:cubicBezTo>
                  <a:pt x="449729" y="-3106"/>
                  <a:pt x="517044" y="6416"/>
                  <a:pt x="572662" y="28433"/>
                </a:cubicBezTo>
                <a:lnTo>
                  <a:pt x="654673" y="80936"/>
                </a:lnTo>
                <a:lnTo>
                  <a:pt x="701616" y="0"/>
                </a:lnTo>
                <a:lnTo>
                  <a:pt x="819887" y="203915"/>
                </a:lnTo>
                <a:lnTo>
                  <a:pt x="583345" y="203915"/>
                </a:lnTo>
                <a:lnTo>
                  <a:pt x="629613" y="124142"/>
                </a:lnTo>
                <a:lnTo>
                  <a:pt x="544742" y="97894"/>
                </a:lnTo>
                <a:cubicBezTo>
                  <a:pt x="477107" y="85332"/>
                  <a:pt x="401344" y="86803"/>
                  <a:pt x="325544" y="103809"/>
                </a:cubicBezTo>
                <a:cubicBezTo>
                  <a:pt x="173944" y="137820"/>
                  <a:pt x="49023" y="227954"/>
                  <a:pt x="4173" y="335685"/>
                </a:cubicBezTo>
                <a:lnTo>
                  <a:pt x="4171" y="335685"/>
                </a:lnTo>
                <a:cubicBezTo>
                  <a:pt x="-25811" y="202048"/>
                  <a:pt x="109047" y="58006"/>
                  <a:pt x="305384" y="13957"/>
                </a:cubicBezTo>
                <a:cubicBezTo>
                  <a:pt x="329927" y="8451"/>
                  <a:pt x="354268" y="4768"/>
                  <a:pt x="378133" y="28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ZoneTexte 56">
            <a:extLst>
              <a:ext uri="{FF2B5EF4-FFF2-40B4-BE49-F238E27FC236}">
                <a16:creationId xmlns:a16="http://schemas.microsoft.com/office/drawing/2014/main" id="{BC4E60A3-D01D-42B5-B55D-ED85EFA66004}"/>
              </a:ext>
            </a:extLst>
          </p:cNvPr>
          <p:cNvSpPr txBox="1"/>
          <p:nvPr/>
        </p:nvSpPr>
        <p:spPr>
          <a:xfrm>
            <a:off x="5606585" y="5188642"/>
            <a:ext cx="1380506" cy="369332"/>
          </a:xfrm>
          <a:prstGeom prst="rect">
            <a:avLst/>
          </a:prstGeom>
          <a:noFill/>
        </p:spPr>
        <p:txBody>
          <a:bodyPr wrap="none" rtlCol="0">
            <a:spAutoFit/>
          </a:bodyPr>
          <a:lstStyle/>
          <a:p>
            <a:r>
              <a:rPr lang="fr-FR" b="1" dirty="0"/>
              <a:t>Store SPDF</a:t>
            </a:r>
          </a:p>
        </p:txBody>
      </p:sp>
      <p:sp>
        <p:nvSpPr>
          <p:cNvPr id="58" name="Forme libre : forme 57">
            <a:extLst>
              <a:ext uri="{FF2B5EF4-FFF2-40B4-BE49-F238E27FC236}">
                <a16:creationId xmlns:a16="http://schemas.microsoft.com/office/drawing/2014/main" id="{37F8F0EF-C022-4B84-97E5-658AC96F5DC4}"/>
              </a:ext>
            </a:extLst>
          </p:cNvPr>
          <p:cNvSpPr/>
          <p:nvPr/>
        </p:nvSpPr>
        <p:spPr>
          <a:xfrm rot="13435363">
            <a:off x="3830028" y="4937255"/>
            <a:ext cx="1074919" cy="440102"/>
          </a:xfrm>
          <a:custGeom>
            <a:avLst/>
            <a:gdLst>
              <a:gd name="connsiteX0" fmla="*/ 378133 w 819887"/>
              <a:gd name="connsiteY0" fmla="*/ 2800 h 335685"/>
              <a:gd name="connsiteX1" fmla="*/ 572662 w 819887"/>
              <a:gd name="connsiteY1" fmla="*/ 28433 h 335685"/>
              <a:gd name="connsiteX2" fmla="*/ 654673 w 819887"/>
              <a:gd name="connsiteY2" fmla="*/ 80936 h 335685"/>
              <a:gd name="connsiteX3" fmla="*/ 701616 w 819887"/>
              <a:gd name="connsiteY3" fmla="*/ 0 h 335685"/>
              <a:gd name="connsiteX4" fmla="*/ 819887 w 819887"/>
              <a:gd name="connsiteY4" fmla="*/ 203915 h 335685"/>
              <a:gd name="connsiteX5" fmla="*/ 583345 w 819887"/>
              <a:gd name="connsiteY5" fmla="*/ 203915 h 335685"/>
              <a:gd name="connsiteX6" fmla="*/ 629613 w 819887"/>
              <a:gd name="connsiteY6" fmla="*/ 124142 h 335685"/>
              <a:gd name="connsiteX7" fmla="*/ 544742 w 819887"/>
              <a:gd name="connsiteY7" fmla="*/ 97894 h 335685"/>
              <a:gd name="connsiteX8" fmla="*/ 325544 w 819887"/>
              <a:gd name="connsiteY8" fmla="*/ 103809 h 335685"/>
              <a:gd name="connsiteX9" fmla="*/ 4173 w 819887"/>
              <a:gd name="connsiteY9" fmla="*/ 335685 h 335685"/>
              <a:gd name="connsiteX10" fmla="*/ 4171 w 819887"/>
              <a:gd name="connsiteY10" fmla="*/ 335685 h 335685"/>
              <a:gd name="connsiteX11" fmla="*/ 305384 w 819887"/>
              <a:gd name="connsiteY11" fmla="*/ 13957 h 335685"/>
              <a:gd name="connsiteX12" fmla="*/ 378133 w 819887"/>
              <a:gd name="connsiteY12" fmla="*/ 2800 h 33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9887" h="335685">
                <a:moveTo>
                  <a:pt x="378133" y="2800"/>
                </a:moveTo>
                <a:cubicBezTo>
                  <a:pt x="449729" y="-3106"/>
                  <a:pt x="517044" y="6416"/>
                  <a:pt x="572662" y="28433"/>
                </a:cubicBezTo>
                <a:lnTo>
                  <a:pt x="654673" y="80936"/>
                </a:lnTo>
                <a:lnTo>
                  <a:pt x="701616" y="0"/>
                </a:lnTo>
                <a:lnTo>
                  <a:pt x="819887" y="203915"/>
                </a:lnTo>
                <a:lnTo>
                  <a:pt x="583345" y="203915"/>
                </a:lnTo>
                <a:lnTo>
                  <a:pt x="629613" y="124142"/>
                </a:lnTo>
                <a:lnTo>
                  <a:pt x="544742" y="97894"/>
                </a:lnTo>
                <a:cubicBezTo>
                  <a:pt x="477107" y="85332"/>
                  <a:pt x="401344" y="86803"/>
                  <a:pt x="325544" y="103809"/>
                </a:cubicBezTo>
                <a:cubicBezTo>
                  <a:pt x="173944" y="137820"/>
                  <a:pt x="49023" y="227954"/>
                  <a:pt x="4173" y="335685"/>
                </a:cubicBezTo>
                <a:lnTo>
                  <a:pt x="4171" y="335685"/>
                </a:lnTo>
                <a:cubicBezTo>
                  <a:pt x="-25811" y="202048"/>
                  <a:pt x="109047" y="58006"/>
                  <a:pt x="305384" y="13957"/>
                </a:cubicBezTo>
                <a:cubicBezTo>
                  <a:pt x="329927" y="8451"/>
                  <a:pt x="354268" y="4768"/>
                  <a:pt x="378133" y="28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ZoneTexte 58">
            <a:extLst>
              <a:ext uri="{FF2B5EF4-FFF2-40B4-BE49-F238E27FC236}">
                <a16:creationId xmlns:a16="http://schemas.microsoft.com/office/drawing/2014/main" id="{99670CA4-6364-40F4-958F-7BD66E409724}"/>
              </a:ext>
            </a:extLst>
          </p:cNvPr>
          <p:cNvSpPr txBox="1"/>
          <p:nvPr/>
        </p:nvSpPr>
        <p:spPr>
          <a:xfrm>
            <a:off x="5335130" y="3710501"/>
            <a:ext cx="1688283" cy="400110"/>
          </a:xfrm>
          <a:prstGeom prst="rect">
            <a:avLst/>
          </a:prstGeom>
          <a:noFill/>
        </p:spPr>
        <p:txBody>
          <a:bodyPr wrap="none" rtlCol="0">
            <a:spAutoFit/>
          </a:bodyPr>
          <a:lstStyle/>
          <a:p>
            <a:r>
              <a:rPr lang="fr-FR" sz="2000" dirty="0"/>
              <a:t>x10 000 times</a:t>
            </a:r>
          </a:p>
        </p:txBody>
      </p:sp>
      <p:sp>
        <p:nvSpPr>
          <p:cNvPr id="60" name="Flèche : bas 59">
            <a:extLst>
              <a:ext uri="{FF2B5EF4-FFF2-40B4-BE49-F238E27FC236}">
                <a16:creationId xmlns:a16="http://schemas.microsoft.com/office/drawing/2014/main" id="{5B491887-CA2C-4F50-8EB6-E630DF676438}"/>
              </a:ext>
            </a:extLst>
          </p:cNvPr>
          <p:cNvSpPr/>
          <p:nvPr/>
        </p:nvSpPr>
        <p:spPr>
          <a:xfrm>
            <a:off x="6134104" y="5688633"/>
            <a:ext cx="323850" cy="56929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ZoneTexte 60">
            <a:extLst>
              <a:ext uri="{FF2B5EF4-FFF2-40B4-BE49-F238E27FC236}">
                <a16:creationId xmlns:a16="http://schemas.microsoft.com/office/drawing/2014/main" id="{031099F7-BF30-4A12-88E9-7D5C60322F59}"/>
              </a:ext>
            </a:extLst>
          </p:cNvPr>
          <p:cNvSpPr txBox="1"/>
          <p:nvPr/>
        </p:nvSpPr>
        <p:spPr>
          <a:xfrm>
            <a:off x="4702950" y="6336951"/>
            <a:ext cx="3106941" cy="369332"/>
          </a:xfrm>
          <a:prstGeom prst="rect">
            <a:avLst/>
          </a:prstGeom>
          <a:noFill/>
        </p:spPr>
        <p:txBody>
          <a:bodyPr wrap="none" rtlCol="0">
            <a:spAutoFit/>
          </a:bodyPr>
          <a:lstStyle/>
          <a:p>
            <a:r>
              <a:rPr lang="fr-FR" dirty="0" err="1"/>
              <a:t>Compute</a:t>
            </a:r>
            <a:r>
              <a:rPr lang="fr-FR" dirty="0"/>
              <a:t> </a:t>
            </a:r>
            <a:r>
              <a:rPr lang="fr-FR" dirty="0" err="1"/>
              <a:t>mean</a:t>
            </a:r>
            <a:r>
              <a:rPr lang="fr-FR" dirty="0"/>
              <a:t> </a:t>
            </a:r>
            <a:r>
              <a:rPr lang="fr-FR" dirty="0" err="1"/>
              <a:t>detrital</a:t>
            </a:r>
            <a:r>
              <a:rPr lang="fr-FR" dirty="0"/>
              <a:t> SPDF</a:t>
            </a:r>
          </a:p>
        </p:txBody>
      </p:sp>
      <p:sp>
        <p:nvSpPr>
          <p:cNvPr id="4" name="Espace réservé du numéro de diapositive 3">
            <a:extLst>
              <a:ext uri="{FF2B5EF4-FFF2-40B4-BE49-F238E27FC236}">
                <a16:creationId xmlns:a16="http://schemas.microsoft.com/office/drawing/2014/main" id="{E6E876D3-6B08-4F13-B734-A8EB2DF57662}"/>
              </a:ext>
            </a:extLst>
          </p:cNvPr>
          <p:cNvSpPr>
            <a:spLocks noGrp="1"/>
          </p:cNvSpPr>
          <p:nvPr>
            <p:ph type="sldNum" sz="quarter" idx="12"/>
          </p:nvPr>
        </p:nvSpPr>
        <p:spPr>
          <a:xfrm>
            <a:off x="11426670" y="6474811"/>
            <a:ext cx="753545" cy="365125"/>
          </a:xfrm>
        </p:spPr>
        <p:txBody>
          <a:bodyPr/>
          <a:lstStyle/>
          <a:p>
            <a:fld id="{778F8052-4A12-4049-AD08-A4E4390F3E7A}" type="slidenum">
              <a:rPr lang="fr-FR" smtClean="0"/>
              <a:t>14</a:t>
            </a:fld>
            <a:endParaRPr lang="fr-FR" dirty="0"/>
          </a:p>
        </p:txBody>
      </p:sp>
      <p:sp>
        <p:nvSpPr>
          <p:cNvPr id="46" name="Bouton d’action : avant ou précédent 45">
            <a:hlinkClick r:id="rId5" action="ppaction://hlinksldjump" highlightClick="1"/>
            <a:extLst>
              <a:ext uri="{FF2B5EF4-FFF2-40B4-BE49-F238E27FC236}">
                <a16:creationId xmlns:a16="http://schemas.microsoft.com/office/drawing/2014/main" id="{9A3B441E-F74B-47E6-B85E-BF4FA0EB0D5E}"/>
              </a:ext>
            </a:extLst>
          </p:cNvPr>
          <p:cNvSpPr/>
          <p:nvPr/>
        </p:nvSpPr>
        <p:spPr>
          <a:xfrm>
            <a:off x="10199260" y="5688633"/>
            <a:ext cx="352424" cy="352424"/>
          </a:xfrm>
          <a:prstGeom prst="actionButtonForwardNex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ZoneTexte 46">
            <a:extLst>
              <a:ext uri="{FF2B5EF4-FFF2-40B4-BE49-F238E27FC236}">
                <a16:creationId xmlns:a16="http://schemas.microsoft.com/office/drawing/2014/main" id="{AB0FBF5B-AD00-44D9-A9BC-D658D5D44792}"/>
              </a:ext>
            </a:extLst>
          </p:cNvPr>
          <p:cNvSpPr txBox="1"/>
          <p:nvPr/>
        </p:nvSpPr>
        <p:spPr>
          <a:xfrm>
            <a:off x="9120902" y="6121017"/>
            <a:ext cx="2509140" cy="276999"/>
          </a:xfrm>
          <a:prstGeom prst="rect">
            <a:avLst/>
          </a:prstGeom>
          <a:noFill/>
        </p:spPr>
        <p:txBody>
          <a:bodyPr wrap="square" rtlCol="0">
            <a:spAutoFit/>
          </a:bodyPr>
          <a:lstStyle/>
          <a:p>
            <a:pPr algn="ctr"/>
            <a:r>
              <a:rPr lang="en-GB" sz="1200" dirty="0">
                <a:latin typeface="Helvetica" pitchFamily="2" charset="0"/>
                <a:cs typeface="Arial" panose="020B0604020202020204" pitchFamily="34" charset="0"/>
              </a:rPr>
              <a:t>Back to Method</a:t>
            </a:r>
          </a:p>
        </p:txBody>
      </p:sp>
    </p:spTree>
    <p:extLst>
      <p:ext uri="{BB962C8B-B14F-4D97-AF65-F5344CB8AC3E}">
        <p14:creationId xmlns:p14="http://schemas.microsoft.com/office/powerpoint/2010/main" val="3980622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78EB08-6557-45D4-ACA6-ABB491237D4F}"/>
              </a:ext>
            </a:extLst>
          </p:cNvPr>
          <p:cNvSpPr>
            <a:spLocks noGrp="1"/>
          </p:cNvSpPr>
          <p:nvPr>
            <p:ph type="title"/>
          </p:nvPr>
        </p:nvSpPr>
        <p:spPr>
          <a:xfrm>
            <a:off x="837595" y="250740"/>
            <a:ext cx="10353762" cy="723900"/>
          </a:xfrm>
        </p:spPr>
        <p:txBody>
          <a:bodyPr>
            <a:noAutofit/>
          </a:bodyPr>
          <a:lstStyle/>
          <a:p>
            <a:r>
              <a:rPr lang="en-GB" sz="3200" b="1" u="sng" dirty="0">
                <a:latin typeface="Helvetica" pitchFamily="2" charset="0"/>
              </a:rPr>
              <a:t>A7. The bedrock and detrital probability age distributions</a:t>
            </a:r>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27E3F577-8075-4D1B-8839-5BABB1DAFB37}"/>
                  </a:ext>
                </a:extLst>
              </p:cNvPr>
              <p:cNvSpPr txBox="1"/>
              <p:nvPr/>
            </p:nvSpPr>
            <p:spPr>
              <a:xfrm>
                <a:off x="4289900" y="2025721"/>
                <a:ext cx="3449149" cy="6562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rPr>
                        <m:t>𝑆</m:t>
                      </m:r>
                      <m:sSub>
                        <m:sSubPr>
                          <m:ctrlPr>
                            <a:rPr lang="fr-FR" sz="1400" i="1">
                              <a:latin typeface="Cambria Math" panose="02040503050406030204" pitchFamily="18" charset="0"/>
                            </a:rPr>
                          </m:ctrlPr>
                        </m:sSubPr>
                        <m:e>
                          <m:r>
                            <a:rPr lang="en-GB" sz="1400" i="1">
                              <a:latin typeface="Cambria Math" panose="02040503050406030204" pitchFamily="18" charset="0"/>
                            </a:rPr>
                            <m:t>𝑃𝐷𝐹</m:t>
                          </m:r>
                        </m:e>
                        <m:sub>
                          <m:r>
                            <a:rPr lang="en-GB" sz="1400" i="1">
                              <a:latin typeface="Cambria Math" panose="02040503050406030204" pitchFamily="18" charset="0"/>
                            </a:rPr>
                            <m:t>𝑘</m:t>
                          </m:r>
                        </m:sub>
                      </m:sSub>
                      <m:r>
                        <a:rPr lang="en-GB" sz="1400" i="1">
                          <a:latin typeface="Cambria Math" panose="02040503050406030204" pitchFamily="18" charset="0"/>
                        </a:rPr>
                        <m:t>=</m:t>
                      </m:r>
                      <m:f>
                        <m:fPr>
                          <m:ctrlPr>
                            <a:rPr lang="fr-FR" sz="1400" i="1">
                              <a:latin typeface="Cambria Math" panose="02040503050406030204" pitchFamily="18" charset="0"/>
                            </a:rPr>
                          </m:ctrlPr>
                        </m:fPr>
                        <m:num>
                          <m:r>
                            <a:rPr lang="en-GB" sz="1400" i="1">
                              <a:latin typeface="Cambria Math" panose="02040503050406030204" pitchFamily="18" charset="0"/>
                            </a:rPr>
                            <m:t>1</m:t>
                          </m:r>
                        </m:num>
                        <m:den>
                          <m:sSub>
                            <m:sSubPr>
                              <m:ctrlPr>
                                <a:rPr lang="fr-FR" sz="1400" i="1">
                                  <a:latin typeface="Cambria Math" panose="02040503050406030204" pitchFamily="18" charset="0"/>
                                </a:rPr>
                              </m:ctrlPr>
                            </m:sSubPr>
                            <m:e>
                              <m:r>
                                <a:rPr lang="en-GB" sz="1400" i="1">
                                  <a:latin typeface="Cambria Math" panose="02040503050406030204" pitchFamily="18" charset="0"/>
                                </a:rPr>
                                <m:t>𝑁</m:t>
                              </m:r>
                            </m:e>
                            <m:sub>
                              <m:r>
                                <a:rPr lang="en-GB" sz="1400" i="1">
                                  <a:latin typeface="Cambria Math" panose="02040503050406030204" pitchFamily="18" charset="0"/>
                                </a:rPr>
                                <m:t>𝑝</m:t>
                              </m:r>
                            </m:sub>
                          </m:sSub>
                        </m:den>
                      </m:f>
                      <m:r>
                        <a:rPr lang="en-GB" sz="1400" i="1">
                          <a:latin typeface="Cambria Math" panose="02040503050406030204" pitchFamily="18" charset="0"/>
                        </a:rPr>
                        <m:t> </m:t>
                      </m:r>
                      <m:f>
                        <m:fPr>
                          <m:ctrlPr>
                            <a:rPr lang="fr-FR" sz="1400" i="1">
                              <a:latin typeface="Cambria Math" panose="02040503050406030204" pitchFamily="18" charset="0"/>
                            </a:rPr>
                          </m:ctrlPr>
                        </m:fPr>
                        <m:num>
                          <m:r>
                            <a:rPr lang="en-GB" sz="1400" i="1">
                              <a:latin typeface="Cambria Math" panose="02040503050406030204" pitchFamily="18" charset="0"/>
                            </a:rPr>
                            <m:t>1</m:t>
                          </m:r>
                        </m:num>
                        <m:den>
                          <m:r>
                            <a:rPr lang="en-GB" sz="1400" i="1">
                              <a:latin typeface="Cambria Math" panose="02040503050406030204" pitchFamily="18" charset="0"/>
                            </a:rPr>
                            <m:t>𝛼</m:t>
                          </m:r>
                          <m:sSub>
                            <m:sSubPr>
                              <m:ctrlPr>
                                <a:rPr lang="fr-FR" sz="1400" i="1">
                                  <a:latin typeface="Cambria Math" panose="02040503050406030204" pitchFamily="18" charset="0"/>
                                </a:rPr>
                              </m:ctrlPr>
                            </m:sSubPr>
                            <m:e>
                              <m:r>
                                <a:rPr lang="en-GB" sz="1400" i="1">
                                  <a:latin typeface="Cambria Math" panose="02040503050406030204" pitchFamily="18" charset="0"/>
                                </a:rPr>
                                <m:t>𝜎</m:t>
                              </m:r>
                            </m:e>
                            <m:sub>
                              <m:sSub>
                                <m:sSubPr>
                                  <m:ctrlPr>
                                    <a:rPr lang="en-GB" sz="1400" i="1" smtClean="0">
                                      <a:latin typeface="Cambria Math" panose="02040503050406030204" pitchFamily="18" charset="0"/>
                                    </a:rPr>
                                  </m:ctrlPr>
                                </m:sSubPr>
                                <m:e>
                                  <m:r>
                                    <a:rPr lang="fr-FR" sz="1400" b="0" i="1" smtClean="0">
                                      <a:latin typeface="Cambria Math" panose="02040503050406030204" pitchFamily="18" charset="0"/>
                                    </a:rPr>
                                    <m:t>𝑡</m:t>
                                  </m:r>
                                </m:e>
                                <m:sub>
                                  <m:r>
                                    <a:rPr lang="fr-FR" sz="1400" b="0" i="1" smtClean="0">
                                      <a:latin typeface="Cambria Math" panose="02040503050406030204" pitchFamily="18" charset="0"/>
                                    </a:rPr>
                                    <m:t>𝑘</m:t>
                                  </m:r>
                                </m:sub>
                              </m:sSub>
                            </m:sub>
                          </m:sSub>
                          <m:rad>
                            <m:radPr>
                              <m:degHide m:val="on"/>
                              <m:ctrlPr>
                                <a:rPr lang="fr-FR" sz="1400" i="1">
                                  <a:latin typeface="Cambria Math" panose="02040503050406030204" pitchFamily="18" charset="0"/>
                                </a:rPr>
                              </m:ctrlPr>
                            </m:radPr>
                            <m:deg/>
                            <m:e>
                              <m:r>
                                <a:rPr lang="en-GB" sz="1400" i="1">
                                  <a:latin typeface="Cambria Math" panose="02040503050406030204" pitchFamily="18" charset="0"/>
                                </a:rPr>
                                <m:t>2</m:t>
                              </m:r>
                              <m:r>
                                <a:rPr lang="en-GB" sz="1400" i="1">
                                  <a:latin typeface="Cambria Math" panose="02040503050406030204" pitchFamily="18" charset="0"/>
                                </a:rPr>
                                <m:t>𝜋</m:t>
                              </m:r>
                            </m:e>
                          </m:rad>
                        </m:den>
                      </m:f>
                      <m:func>
                        <m:funcPr>
                          <m:ctrlPr>
                            <a:rPr lang="fr-FR" sz="1400" i="1">
                              <a:latin typeface="Cambria Math" panose="02040503050406030204" pitchFamily="18" charset="0"/>
                            </a:rPr>
                          </m:ctrlPr>
                        </m:funcPr>
                        <m:fName>
                          <m:r>
                            <a:rPr lang="en-GB" sz="1400" i="1">
                              <a:latin typeface="Cambria Math" panose="02040503050406030204" pitchFamily="18" charset="0"/>
                            </a:rPr>
                            <m:t>𝑒𝑥𝑝</m:t>
                          </m:r>
                        </m:fName>
                        <m:e>
                          <m:d>
                            <m:dPr>
                              <m:begChr m:val="["/>
                              <m:endChr m:val="]"/>
                              <m:ctrlPr>
                                <a:rPr lang="fr-FR" sz="1400" i="1">
                                  <a:latin typeface="Cambria Math" panose="02040503050406030204" pitchFamily="18" charset="0"/>
                                </a:rPr>
                              </m:ctrlPr>
                            </m:dPr>
                            <m:e>
                              <m:r>
                                <a:rPr lang="en-GB" sz="1400" i="1">
                                  <a:latin typeface="Cambria Math" panose="02040503050406030204" pitchFamily="18" charset="0"/>
                                </a:rPr>
                                <m:t>−</m:t>
                              </m:r>
                              <m:f>
                                <m:fPr>
                                  <m:ctrlPr>
                                    <a:rPr lang="fr-FR" sz="1400" i="1">
                                      <a:latin typeface="Cambria Math" panose="02040503050406030204" pitchFamily="18" charset="0"/>
                                    </a:rPr>
                                  </m:ctrlPr>
                                </m:fPr>
                                <m:num>
                                  <m:r>
                                    <a:rPr lang="en-GB" sz="1400" i="1">
                                      <a:latin typeface="Cambria Math" panose="02040503050406030204" pitchFamily="18" charset="0"/>
                                    </a:rPr>
                                    <m:t>1</m:t>
                                  </m:r>
                                </m:num>
                                <m:den>
                                  <m:r>
                                    <a:rPr lang="en-GB" sz="1400" i="1">
                                      <a:latin typeface="Cambria Math" panose="02040503050406030204" pitchFamily="18" charset="0"/>
                                    </a:rPr>
                                    <m:t>2</m:t>
                                  </m:r>
                                </m:den>
                              </m:f>
                              <m:sSup>
                                <m:sSupPr>
                                  <m:ctrlPr>
                                    <a:rPr lang="fr-FR" sz="1400" i="1">
                                      <a:latin typeface="Cambria Math" panose="02040503050406030204" pitchFamily="18" charset="0"/>
                                    </a:rPr>
                                  </m:ctrlPr>
                                </m:sSupPr>
                                <m:e>
                                  <m:d>
                                    <m:dPr>
                                      <m:ctrlPr>
                                        <a:rPr lang="fr-FR" sz="1400" i="1">
                                          <a:latin typeface="Cambria Math" panose="02040503050406030204" pitchFamily="18" charset="0"/>
                                        </a:rPr>
                                      </m:ctrlPr>
                                    </m:dPr>
                                    <m:e>
                                      <m:f>
                                        <m:fPr>
                                          <m:ctrlPr>
                                            <a:rPr lang="fr-FR" sz="1400" i="1">
                                              <a:latin typeface="Cambria Math" panose="02040503050406030204" pitchFamily="18" charset="0"/>
                                            </a:rPr>
                                          </m:ctrlPr>
                                        </m:fPr>
                                        <m:num>
                                          <m:r>
                                            <a:rPr lang="en-GB" sz="1400" i="1">
                                              <a:latin typeface="Cambria Math" panose="02040503050406030204" pitchFamily="18" charset="0"/>
                                            </a:rPr>
                                            <m:t>𝑡</m:t>
                                          </m:r>
                                          <m:r>
                                            <a:rPr lang="en-GB" sz="1400" i="1">
                                              <a:latin typeface="Cambria Math" panose="02040503050406030204" pitchFamily="18" charset="0"/>
                                            </a:rPr>
                                            <m:t>−</m:t>
                                          </m:r>
                                          <m:sSub>
                                            <m:sSubPr>
                                              <m:ctrlPr>
                                                <a:rPr lang="fr-FR" sz="1400" i="1">
                                                  <a:latin typeface="Cambria Math" panose="02040503050406030204" pitchFamily="18" charset="0"/>
                                                </a:rPr>
                                              </m:ctrlPr>
                                            </m:sSubPr>
                                            <m:e>
                                              <m:r>
                                                <a:rPr lang="en-GB" sz="1400" i="1">
                                                  <a:latin typeface="Cambria Math" panose="02040503050406030204" pitchFamily="18" charset="0"/>
                                                </a:rPr>
                                                <m:t>𝑡</m:t>
                                              </m:r>
                                            </m:e>
                                            <m:sub>
                                              <m:r>
                                                <a:rPr lang="en-GB" sz="1400" i="1">
                                                  <a:latin typeface="Cambria Math" panose="02040503050406030204" pitchFamily="18" charset="0"/>
                                                </a:rPr>
                                                <m:t>𝑘</m:t>
                                              </m:r>
                                            </m:sub>
                                          </m:sSub>
                                        </m:num>
                                        <m:den>
                                          <m:r>
                                            <a:rPr lang="en-GB" sz="1400" i="1">
                                              <a:latin typeface="Cambria Math" panose="02040503050406030204" pitchFamily="18" charset="0"/>
                                            </a:rPr>
                                            <m:t>𝛼</m:t>
                                          </m:r>
                                          <m:sSub>
                                            <m:sSubPr>
                                              <m:ctrlPr>
                                                <a:rPr lang="fr-FR" sz="1400" i="1">
                                                  <a:latin typeface="Cambria Math" panose="02040503050406030204" pitchFamily="18" charset="0"/>
                                                </a:rPr>
                                              </m:ctrlPr>
                                            </m:sSubPr>
                                            <m:e>
                                              <m:r>
                                                <a:rPr lang="en-GB" sz="1400" i="1">
                                                  <a:latin typeface="Cambria Math" panose="02040503050406030204" pitchFamily="18" charset="0"/>
                                                </a:rPr>
                                                <m:t>𝜎</m:t>
                                              </m:r>
                                            </m:e>
                                            <m:sub>
                                              <m:sSub>
                                                <m:sSubPr>
                                                  <m:ctrlPr>
                                                    <a:rPr lang="fr-FR" sz="1400" i="1">
                                                      <a:latin typeface="Cambria Math" panose="02040503050406030204" pitchFamily="18" charset="0"/>
                                                    </a:rPr>
                                                  </m:ctrlPr>
                                                </m:sSubPr>
                                                <m:e>
                                                  <m:r>
                                                    <a:rPr lang="en-GB" sz="1400" i="1">
                                                      <a:latin typeface="Cambria Math" panose="02040503050406030204" pitchFamily="18" charset="0"/>
                                                    </a:rPr>
                                                    <m:t>𝑡</m:t>
                                                  </m:r>
                                                </m:e>
                                                <m:sub>
                                                  <m:r>
                                                    <a:rPr lang="en-GB" sz="1400" i="1">
                                                      <a:latin typeface="Cambria Math" panose="02040503050406030204" pitchFamily="18" charset="0"/>
                                                    </a:rPr>
                                                    <m:t>𝑘</m:t>
                                                  </m:r>
                                                </m:sub>
                                              </m:sSub>
                                            </m:sub>
                                          </m:sSub>
                                        </m:den>
                                      </m:f>
                                    </m:e>
                                  </m:d>
                                </m:e>
                                <m:sup>
                                  <m:r>
                                    <a:rPr lang="en-GB" sz="1400" i="1">
                                      <a:latin typeface="Cambria Math" panose="02040503050406030204" pitchFamily="18" charset="0"/>
                                    </a:rPr>
                                    <m:t>2</m:t>
                                  </m:r>
                                </m:sup>
                              </m:sSup>
                            </m:e>
                          </m:d>
                        </m:e>
                      </m:func>
                    </m:oMath>
                  </m:oMathPara>
                </a14:m>
                <a:endParaRPr lang="fr-FR" dirty="0"/>
              </a:p>
            </p:txBody>
          </p:sp>
        </mc:Choice>
        <mc:Fallback xmlns="">
          <p:sp>
            <p:nvSpPr>
              <p:cNvPr id="3" name="ZoneTexte 2">
                <a:extLst>
                  <a:ext uri="{FF2B5EF4-FFF2-40B4-BE49-F238E27FC236}">
                    <a16:creationId xmlns:a16="http://schemas.microsoft.com/office/drawing/2014/main" id="{27E3F577-8075-4D1B-8839-5BABB1DAFB37}"/>
                  </a:ext>
                </a:extLst>
              </p:cNvPr>
              <p:cNvSpPr txBox="1">
                <a:spLocks noRot="1" noChangeAspect="1" noMove="1" noResize="1" noEditPoints="1" noAdjustHandles="1" noChangeArrowheads="1" noChangeShapeType="1" noTextEdit="1"/>
              </p:cNvSpPr>
              <p:nvPr/>
            </p:nvSpPr>
            <p:spPr>
              <a:xfrm>
                <a:off x="4289900" y="2025721"/>
                <a:ext cx="3449149" cy="656205"/>
              </a:xfrm>
              <a:prstGeom prst="rect">
                <a:avLst/>
              </a:prstGeom>
              <a:blipFill>
                <a:blip r:embed="rId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D1CDA984-A314-4577-8B43-6EB84D95E3BC}"/>
                  </a:ext>
                </a:extLst>
              </p:cNvPr>
              <p:cNvSpPr txBox="1"/>
              <p:nvPr/>
            </p:nvSpPr>
            <p:spPr>
              <a:xfrm>
                <a:off x="5072549" y="3925827"/>
                <a:ext cx="1883849" cy="7393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rPr>
                        <m:t>𝐶𝑆𝑃𝐷𝐹</m:t>
                      </m:r>
                      <m:r>
                        <a:rPr lang="en-GB" sz="1400" i="1">
                          <a:latin typeface="Cambria Math" panose="02040503050406030204" pitchFamily="18" charset="0"/>
                        </a:rPr>
                        <m:t> = </m:t>
                      </m:r>
                      <m:nary>
                        <m:naryPr>
                          <m:chr m:val="∑"/>
                          <m:limLoc m:val="undOvr"/>
                          <m:ctrlPr>
                            <a:rPr lang="fr-FR" sz="1400" i="1">
                              <a:latin typeface="Cambria Math" panose="02040503050406030204" pitchFamily="18" charset="0"/>
                            </a:rPr>
                          </m:ctrlPr>
                        </m:naryPr>
                        <m:sub>
                          <m:r>
                            <a:rPr lang="en-GB" sz="1400" i="1">
                              <a:latin typeface="Cambria Math" panose="02040503050406030204" pitchFamily="18" charset="0"/>
                            </a:rPr>
                            <m:t>𝑗</m:t>
                          </m:r>
                          <m:r>
                            <a:rPr lang="en-GB" sz="1400" i="1">
                              <a:latin typeface="Cambria Math" panose="02040503050406030204" pitchFamily="18" charset="0"/>
                            </a:rPr>
                            <m:t>=0</m:t>
                          </m:r>
                        </m:sub>
                        <m:sup>
                          <m:sSub>
                            <m:sSubPr>
                              <m:ctrlPr>
                                <a:rPr lang="fr-FR" sz="1400" i="1">
                                  <a:latin typeface="Cambria Math" panose="02040503050406030204" pitchFamily="18" charset="0"/>
                                </a:rPr>
                              </m:ctrlPr>
                            </m:sSubPr>
                            <m:e>
                              <m:r>
                                <a:rPr lang="en-GB" sz="1400" i="1">
                                  <a:latin typeface="Cambria Math" panose="02040503050406030204" pitchFamily="18" charset="0"/>
                                </a:rPr>
                                <m:t>𝑁</m:t>
                              </m:r>
                            </m:e>
                            <m:sub>
                              <m:r>
                                <a:rPr lang="en-GB" sz="1400" i="1">
                                  <a:latin typeface="Cambria Math" panose="02040503050406030204" pitchFamily="18" charset="0"/>
                                </a:rPr>
                                <m:t>𝑝</m:t>
                              </m:r>
                            </m:sub>
                          </m:sSub>
                        </m:sup>
                        <m:e>
                          <m:r>
                            <a:rPr lang="en-GB" sz="1400" i="1">
                              <a:latin typeface="Cambria Math" panose="02040503050406030204" pitchFamily="18" charset="0"/>
                            </a:rPr>
                            <m:t> </m:t>
                          </m:r>
                          <m:sSub>
                            <m:sSubPr>
                              <m:ctrlPr>
                                <a:rPr lang="fr-FR" sz="1400" i="1">
                                  <a:latin typeface="Cambria Math" panose="02040503050406030204" pitchFamily="18" charset="0"/>
                                </a:rPr>
                              </m:ctrlPr>
                            </m:sSubPr>
                            <m:e>
                              <m:r>
                                <a:rPr lang="en-GB" sz="1400" i="1">
                                  <a:latin typeface="Cambria Math" panose="02040503050406030204" pitchFamily="18" charset="0"/>
                                </a:rPr>
                                <m:t>𝑆𝑃𝐷𝐹</m:t>
                              </m:r>
                            </m:e>
                            <m:sub>
                              <m:r>
                                <a:rPr lang="en-GB" sz="1400" i="1">
                                  <a:latin typeface="Cambria Math" panose="02040503050406030204" pitchFamily="18" charset="0"/>
                                </a:rPr>
                                <m:t>𝑗</m:t>
                              </m:r>
                            </m:sub>
                          </m:sSub>
                        </m:e>
                      </m:nary>
                    </m:oMath>
                  </m:oMathPara>
                </a14:m>
                <a:endParaRPr lang="fr-FR" dirty="0"/>
              </a:p>
            </p:txBody>
          </p:sp>
        </mc:Choice>
        <mc:Fallback xmlns="">
          <p:sp>
            <p:nvSpPr>
              <p:cNvPr id="4" name="ZoneTexte 3">
                <a:extLst>
                  <a:ext uri="{FF2B5EF4-FFF2-40B4-BE49-F238E27FC236}">
                    <a16:creationId xmlns:a16="http://schemas.microsoft.com/office/drawing/2014/main" id="{D1CDA984-A314-4577-8B43-6EB84D95E3BC}"/>
                  </a:ext>
                </a:extLst>
              </p:cNvPr>
              <p:cNvSpPr txBox="1">
                <a:spLocks noRot="1" noChangeAspect="1" noMove="1" noResize="1" noEditPoints="1" noAdjustHandles="1" noChangeArrowheads="1" noChangeShapeType="1" noTextEdit="1"/>
              </p:cNvSpPr>
              <p:nvPr/>
            </p:nvSpPr>
            <p:spPr>
              <a:xfrm>
                <a:off x="5072549" y="3925827"/>
                <a:ext cx="1883849" cy="739305"/>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8DC930C9-0300-474A-ABA7-EB47C0FCDC3D}"/>
                  </a:ext>
                </a:extLst>
              </p:cNvPr>
              <p:cNvSpPr txBox="1"/>
              <p:nvPr/>
            </p:nvSpPr>
            <p:spPr>
              <a:xfrm>
                <a:off x="8411099" y="2040512"/>
                <a:ext cx="3464410" cy="1466748"/>
              </a:xfrm>
              <a:prstGeom prst="rect">
                <a:avLst/>
              </a:prstGeom>
              <a:noFill/>
            </p:spPr>
            <p:txBody>
              <a:bodyPr wrap="none" rtlCol="0">
                <a:spAutoFit/>
              </a:bodyPr>
              <a:lstStyle/>
              <a:p>
                <a:r>
                  <a:rPr lang="fr-FR" sz="1400" dirty="0" err="1">
                    <a:latin typeface="Helvetica" pitchFamily="2" charset="0"/>
                  </a:rPr>
                  <a:t>N</a:t>
                </a:r>
                <a:r>
                  <a:rPr lang="fr-FR" sz="1400" baseline="-25000" dirty="0" err="1">
                    <a:latin typeface="Helvetica" pitchFamily="2" charset="0"/>
                  </a:rPr>
                  <a:t>p</a:t>
                </a:r>
                <a:r>
                  <a:rPr lang="fr-FR" sz="1400" dirty="0">
                    <a:latin typeface="Helvetica" pitchFamily="2" charset="0"/>
                  </a:rPr>
                  <a:t> : </a:t>
                </a:r>
                <a:r>
                  <a:rPr lang="fr-FR" sz="1400" dirty="0" err="1">
                    <a:latin typeface="Helvetica" pitchFamily="2" charset="0"/>
                  </a:rPr>
                  <a:t>number</a:t>
                </a:r>
                <a:r>
                  <a:rPr lang="fr-FR" sz="1400" dirty="0">
                    <a:latin typeface="Helvetica" pitchFamily="2" charset="0"/>
                  </a:rPr>
                  <a:t> of </a:t>
                </a:r>
                <a:r>
                  <a:rPr lang="fr-FR" sz="1400" dirty="0" err="1">
                    <a:latin typeface="Helvetica" pitchFamily="2" charset="0"/>
                  </a:rPr>
                  <a:t>sampled</a:t>
                </a:r>
                <a:r>
                  <a:rPr lang="fr-FR" sz="1400" dirty="0">
                    <a:latin typeface="Helvetica" pitchFamily="2" charset="0"/>
                  </a:rPr>
                  <a:t> </a:t>
                </a:r>
                <a:r>
                  <a:rPr lang="fr-FR" sz="1400" dirty="0" err="1">
                    <a:latin typeface="Helvetica" pitchFamily="2" charset="0"/>
                  </a:rPr>
                  <a:t>sediment</a:t>
                </a:r>
                <a:r>
                  <a:rPr lang="fr-FR" sz="1400" dirty="0">
                    <a:latin typeface="Helvetica" pitchFamily="2" charset="0"/>
                  </a:rPr>
                  <a:t> </a:t>
                </a:r>
                <a:r>
                  <a:rPr lang="fr-FR" sz="1400" dirty="0" err="1">
                    <a:latin typeface="Helvetica" pitchFamily="2" charset="0"/>
                  </a:rPr>
                  <a:t>particle</a:t>
                </a:r>
                <a:endParaRPr lang="fr-FR" sz="1400" dirty="0">
                  <a:latin typeface="Helvetica" pitchFamily="2" charset="0"/>
                </a:endParaRPr>
              </a:p>
              <a:p>
                <a:r>
                  <a:rPr lang="fr-FR" sz="1400" dirty="0">
                    <a:latin typeface="Helvetica" pitchFamily="2" charset="0"/>
                  </a:rPr>
                  <a:t>t : </a:t>
                </a:r>
                <a:r>
                  <a:rPr lang="fr-FR" sz="1400" dirty="0" err="1">
                    <a:latin typeface="Helvetica" pitchFamily="2" charset="0"/>
                  </a:rPr>
                  <a:t>age</a:t>
                </a:r>
                <a:r>
                  <a:rPr lang="fr-FR" sz="1400" dirty="0">
                    <a:latin typeface="Helvetica" pitchFamily="2" charset="0"/>
                  </a:rPr>
                  <a:t> range</a:t>
                </a:r>
              </a:p>
              <a:p>
                <a:r>
                  <a:rPr lang="fr-FR" sz="1400" dirty="0" err="1">
                    <a:latin typeface="Helvetica" pitchFamily="2" charset="0"/>
                  </a:rPr>
                  <a:t>t</a:t>
                </a:r>
                <a:r>
                  <a:rPr lang="fr-FR" sz="1400" baseline="-25000" dirty="0" err="1">
                    <a:latin typeface="Helvetica" pitchFamily="2" charset="0"/>
                  </a:rPr>
                  <a:t>k</a:t>
                </a:r>
                <a:r>
                  <a:rPr lang="fr-FR" sz="1400" dirty="0">
                    <a:latin typeface="Helvetica" pitchFamily="2" charset="0"/>
                  </a:rPr>
                  <a:t> : </a:t>
                </a:r>
                <a:r>
                  <a:rPr lang="fr-FR" sz="1400" dirty="0" err="1">
                    <a:latin typeface="Helvetica" pitchFamily="2" charset="0"/>
                  </a:rPr>
                  <a:t>particle</a:t>
                </a:r>
                <a:r>
                  <a:rPr lang="fr-FR" sz="1400" dirty="0">
                    <a:latin typeface="Helvetica" pitchFamily="2" charset="0"/>
                  </a:rPr>
                  <a:t> </a:t>
                </a:r>
                <a:r>
                  <a:rPr lang="fr-FR" sz="1400" dirty="0" err="1">
                    <a:latin typeface="Helvetica" pitchFamily="2" charset="0"/>
                  </a:rPr>
                  <a:t>age</a:t>
                </a:r>
                <a:endParaRPr lang="fr-FR" sz="1400" dirty="0">
                  <a:latin typeface="Helvetica" pitchFamily="2" charset="0"/>
                </a:endParaRPr>
              </a:p>
              <a:p>
                <a14:m>
                  <m:oMath xmlns:m="http://schemas.openxmlformats.org/officeDocument/2006/math">
                    <m:sSub>
                      <m:sSubPr>
                        <m:ctrlPr>
                          <a:rPr lang="fr-FR" sz="1400" i="1">
                            <a:latin typeface="Cambria Math" panose="02040503050406030204" pitchFamily="18" charset="0"/>
                          </a:rPr>
                        </m:ctrlPr>
                      </m:sSubPr>
                      <m:e>
                        <m:r>
                          <a:rPr lang="en-GB" sz="1400" i="1">
                            <a:latin typeface="Cambria Math" panose="02040503050406030204" pitchFamily="18" charset="0"/>
                          </a:rPr>
                          <m:t>𝜎</m:t>
                        </m:r>
                      </m:e>
                      <m:sub>
                        <m:sSub>
                          <m:sSubPr>
                            <m:ctrlPr>
                              <a:rPr lang="fr-FR" sz="1400" i="1">
                                <a:latin typeface="Cambria Math" panose="02040503050406030204" pitchFamily="18" charset="0"/>
                              </a:rPr>
                            </m:ctrlPr>
                          </m:sSubPr>
                          <m:e>
                            <m:r>
                              <a:rPr lang="en-GB" sz="1400" i="1">
                                <a:latin typeface="Cambria Math" panose="02040503050406030204" pitchFamily="18" charset="0"/>
                              </a:rPr>
                              <m:t>𝑡</m:t>
                            </m:r>
                          </m:e>
                          <m:sub>
                            <m:r>
                              <a:rPr lang="en-GB" sz="1400" i="1">
                                <a:latin typeface="Cambria Math" panose="02040503050406030204" pitchFamily="18" charset="0"/>
                              </a:rPr>
                              <m:t>𝑘</m:t>
                            </m:r>
                          </m:sub>
                        </m:sSub>
                      </m:sub>
                    </m:sSub>
                  </m:oMath>
                </a14:m>
                <a:r>
                  <a:rPr lang="fr-FR" sz="1400" dirty="0">
                    <a:latin typeface="Helvetica" pitchFamily="2" charset="0"/>
                  </a:rPr>
                  <a:t> : </a:t>
                </a:r>
                <a:r>
                  <a:rPr lang="fr-FR" sz="1400" dirty="0" err="1">
                    <a:latin typeface="Helvetica" pitchFamily="2" charset="0"/>
                  </a:rPr>
                  <a:t>error</a:t>
                </a:r>
                <a:r>
                  <a:rPr lang="fr-FR" sz="1400" dirty="0">
                    <a:latin typeface="Helvetica" pitchFamily="2" charset="0"/>
                  </a:rPr>
                  <a:t> on </a:t>
                </a:r>
                <a:r>
                  <a:rPr lang="fr-FR" sz="1400" dirty="0" err="1">
                    <a:latin typeface="Helvetica" pitchFamily="2" charset="0"/>
                  </a:rPr>
                  <a:t>particle</a:t>
                </a:r>
                <a:r>
                  <a:rPr lang="fr-FR" sz="1400" dirty="0">
                    <a:latin typeface="Helvetica" pitchFamily="2" charset="0"/>
                  </a:rPr>
                  <a:t> </a:t>
                </a:r>
                <a:r>
                  <a:rPr lang="fr-FR" sz="1400" dirty="0" err="1">
                    <a:latin typeface="Helvetica" pitchFamily="2" charset="0"/>
                  </a:rPr>
                  <a:t>age</a:t>
                </a:r>
                <a:endParaRPr lang="fr-FR" sz="1400" dirty="0">
                  <a:latin typeface="Helvetica" pitchFamily="2" charset="0"/>
                </a:endParaRPr>
              </a:p>
              <a:p>
                <a:r>
                  <a:rPr lang="el-GR" sz="1400" dirty="0">
                    <a:latin typeface="Helvetica" pitchFamily="2" charset="0"/>
                    <a:cs typeface="Calibri" panose="020F0502020204030204" pitchFamily="34" charset="0"/>
                  </a:rPr>
                  <a:t>α</a:t>
                </a:r>
                <a:r>
                  <a:rPr lang="fr-FR" sz="1400" dirty="0">
                    <a:latin typeface="Helvetica" pitchFamily="2" charset="0"/>
                    <a:cs typeface="Calibri" panose="020F0502020204030204" pitchFamily="34" charset="0"/>
                  </a:rPr>
                  <a:t> = 0.6 (Brandon, 1996)</a:t>
                </a:r>
                <a:endParaRPr lang="fr-FR" sz="1400" dirty="0">
                  <a:latin typeface="Helvetica" pitchFamily="2" charset="0"/>
                </a:endParaRPr>
              </a:p>
              <a:p>
                <a:endParaRPr lang="fr-FR" dirty="0">
                  <a:latin typeface="Helvetica" pitchFamily="2" charset="0"/>
                </a:endParaRPr>
              </a:p>
            </p:txBody>
          </p:sp>
        </mc:Choice>
        <mc:Fallback xmlns="">
          <p:sp>
            <p:nvSpPr>
              <p:cNvPr id="5" name="ZoneTexte 4">
                <a:extLst>
                  <a:ext uri="{FF2B5EF4-FFF2-40B4-BE49-F238E27FC236}">
                    <a16:creationId xmlns:a16="http://schemas.microsoft.com/office/drawing/2014/main" id="{8DC930C9-0300-474A-ABA7-EB47C0FCDC3D}"/>
                  </a:ext>
                </a:extLst>
              </p:cNvPr>
              <p:cNvSpPr txBox="1">
                <a:spLocks noRot="1" noChangeAspect="1" noMove="1" noResize="1" noEditPoints="1" noAdjustHandles="1" noChangeArrowheads="1" noChangeShapeType="1" noTextEdit="1"/>
              </p:cNvSpPr>
              <p:nvPr/>
            </p:nvSpPr>
            <p:spPr>
              <a:xfrm>
                <a:off x="8411099" y="2040512"/>
                <a:ext cx="3464410" cy="1466748"/>
              </a:xfrm>
              <a:prstGeom prst="rect">
                <a:avLst/>
              </a:prstGeom>
              <a:blipFill>
                <a:blip r:embed="rId4"/>
                <a:stretch>
                  <a:fillRect l="-528" t="-833"/>
                </a:stretch>
              </a:blipFill>
            </p:spPr>
            <p:txBody>
              <a:bodyPr/>
              <a:lstStyle/>
              <a:p>
                <a:r>
                  <a:rPr lang="en-GB">
                    <a:noFill/>
                  </a:rPr>
                  <a:t> </a:t>
                </a:r>
              </a:p>
            </p:txBody>
          </p:sp>
        </mc:Fallback>
      </mc:AlternateContent>
      <p:sp>
        <p:nvSpPr>
          <p:cNvPr id="6" name="ZoneTexte 5">
            <a:extLst>
              <a:ext uri="{FF2B5EF4-FFF2-40B4-BE49-F238E27FC236}">
                <a16:creationId xmlns:a16="http://schemas.microsoft.com/office/drawing/2014/main" id="{2996D2C5-D53D-4991-A495-98EA5303A770}"/>
              </a:ext>
            </a:extLst>
          </p:cNvPr>
          <p:cNvSpPr txBox="1"/>
          <p:nvPr/>
        </p:nvSpPr>
        <p:spPr>
          <a:xfrm>
            <a:off x="416178" y="1383824"/>
            <a:ext cx="11399049" cy="584775"/>
          </a:xfrm>
          <a:prstGeom prst="rect">
            <a:avLst/>
          </a:prstGeom>
          <a:noFill/>
        </p:spPr>
        <p:txBody>
          <a:bodyPr wrap="square" rtlCol="0">
            <a:spAutoFit/>
          </a:bodyPr>
          <a:lstStyle/>
          <a:p>
            <a:r>
              <a:rPr lang="en-GB" sz="1600" dirty="0">
                <a:latin typeface="Helvetica" pitchFamily="2" charset="0"/>
              </a:rPr>
              <a:t>The synoptic probability age distribution functions (SPDFs) are built by using a gaussian distribution of the error on the age, as follow:</a:t>
            </a:r>
          </a:p>
        </p:txBody>
      </p:sp>
      <p:sp>
        <p:nvSpPr>
          <p:cNvPr id="7" name="ZoneTexte 6">
            <a:extLst>
              <a:ext uri="{FF2B5EF4-FFF2-40B4-BE49-F238E27FC236}">
                <a16:creationId xmlns:a16="http://schemas.microsoft.com/office/drawing/2014/main" id="{D594E5A7-92ED-4556-B691-0CD07AE73E35}"/>
              </a:ext>
            </a:extLst>
          </p:cNvPr>
          <p:cNvSpPr txBox="1"/>
          <p:nvPr/>
        </p:nvSpPr>
        <p:spPr>
          <a:xfrm>
            <a:off x="416178" y="3430504"/>
            <a:ext cx="7263527" cy="338554"/>
          </a:xfrm>
          <a:prstGeom prst="rect">
            <a:avLst/>
          </a:prstGeom>
          <a:noFill/>
        </p:spPr>
        <p:txBody>
          <a:bodyPr wrap="none" rtlCol="0">
            <a:spAutoFit/>
          </a:bodyPr>
          <a:lstStyle/>
          <a:p>
            <a:r>
              <a:rPr lang="en-GB" sz="1600" dirty="0">
                <a:latin typeface="Helvetica" pitchFamily="2" charset="0"/>
              </a:rPr>
              <a:t>Next we build the </a:t>
            </a:r>
            <a:r>
              <a:rPr lang="en-GB" sz="1600" dirty="0" err="1">
                <a:latin typeface="Helvetica" pitchFamily="2" charset="0"/>
              </a:rPr>
              <a:t>cumulatives</a:t>
            </a:r>
            <a:r>
              <a:rPr lang="en-GB" sz="1600" dirty="0">
                <a:latin typeface="Helvetica" pitchFamily="2" charset="0"/>
              </a:rPr>
              <a:t> by simply adding each gaussian contributions: </a:t>
            </a:r>
          </a:p>
        </p:txBody>
      </p:sp>
      <p:sp>
        <p:nvSpPr>
          <p:cNvPr id="8" name="ZoneTexte 7">
            <a:extLst>
              <a:ext uri="{FF2B5EF4-FFF2-40B4-BE49-F238E27FC236}">
                <a16:creationId xmlns:a16="http://schemas.microsoft.com/office/drawing/2014/main" id="{59DA1429-A074-49D5-B911-9C37C62AF81B}"/>
              </a:ext>
            </a:extLst>
          </p:cNvPr>
          <p:cNvSpPr txBox="1"/>
          <p:nvPr/>
        </p:nvSpPr>
        <p:spPr>
          <a:xfrm>
            <a:off x="531348" y="4952444"/>
            <a:ext cx="10545112" cy="830997"/>
          </a:xfrm>
          <a:prstGeom prst="rect">
            <a:avLst/>
          </a:prstGeom>
          <a:noFill/>
        </p:spPr>
        <p:txBody>
          <a:bodyPr wrap="square" rtlCol="0">
            <a:spAutoFit/>
          </a:bodyPr>
          <a:lstStyle/>
          <a:p>
            <a:r>
              <a:rPr lang="en-GB" sz="1600" dirty="0">
                <a:latin typeface="Helvetica" pitchFamily="2" charset="0"/>
              </a:rPr>
              <a:t>We define a relative constant error of 10% for the </a:t>
            </a:r>
            <a:r>
              <a:rPr lang="en-GB" sz="1600" dirty="0" err="1">
                <a:latin typeface="Helvetica" pitchFamily="2" charset="0"/>
              </a:rPr>
              <a:t>AHe</a:t>
            </a:r>
            <a:r>
              <a:rPr lang="en-GB" sz="1600" dirty="0">
                <a:latin typeface="Helvetica" pitchFamily="2" charset="0"/>
              </a:rPr>
              <a:t> ages which is similar to the reproducibility in aliquots of single grain ages (Farley and </a:t>
            </a:r>
            <a:r>
              <a:rPr lang="en-GB" sz="1600" dirty="0" err="1">
                <a:latin typeface="Helvetica" pitchFamily="2" charset="0"/>
              </a:rPr>
              <a:t>Stocki</a:t>
            </a:r>
            <a:r>
              <a:rPr lang="en-GB" sz="1600" dirty="0">
                <a:latin typeface="Helvetica" pitchFamily="2" charset="0"/>
              </a:rPr>
              <a:t>, 2002). The relative uncertainty on the AFT ages are defined to be variable and &gt;30%, as in </a:t>
            </a:r>
            <a:r>
              <a:rPr lang="en-GB" sz="1600" dirty="0" err="1">
                <a:latin typeface="Helvetica" pitchFamily="2" charset="0"/>
              </a:rPr>
              <a:t>Enkelman</a:t>
            </a:r>
            <a:r>
              <a:rPr lang="en-GB" sz="1600" dirty="0">
                <a:latin typeface="Helvetica" pitchFamily="2" charset="0"/>
              </a:rPr>
              <a:t> and Ehlers (2015).</a:t>
            </a:r>
          </a:p>
        </p:txBody>
      </p:sp>
      <p:pic>
        <p:nvPicPr>
          <p:cNvPr id="11" name="Image 10">
            <a:extLst>
              <a:ext uri="{FF2B5EF4-FFF2-40B4-BE49-F238E27FC236}">
                <a16:creationId xmlns:a16="http://schemas.microsoft.com/office/drawing/2014/main" id="{02416C99-5152-4DC0-B425-B22A7B901B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
        <p:nvSpPr>
          <p:cNvPr id="13" name="Espace réservé du numéro de diapositive 12">
            <a:extLst>
              <a:ext uri="{FF2B5EF4-FFF2-40B4-BE49-F238E27FC236}">
                <a16:creationId xmlns:a16="http://schemas.microsoft.com/office/drawing/2014/main" id="{C174C150-0510-4A3A-8296-DE7BC670EB00}"/>
              </a:ext>
            </a:extLst>
          </p:cNvPr>
          <p:cNvSpPr>
            <a:spLocks noGrp="1"/>
          </p:cNvSpPr>
          <p:nvPr>
            <p:ph type="sldNum" sz="quarter" idx="12"/>
          </p:nvPr>
        </p:nvSpPr>
        <p:spPr>
          <a:xfrm>
            <a:off x="11438455" y="6492875"/>
            <a:ext cx="753545" cy="365125"/>
          </a:xfrm>
        </p:spPr>
        <p:txBody>
          <a:bodyPr/>
          <a:lstStyle/>
          <a:p>
            <a:fld id="{778F8052-4A12-4049-AD08-A4E4390F3E7A}" type="slidenum">
              <a:rPr lang="fr-FR" smtClean="0"/>
              <a:t>15</a:t>
            </a:fld>
            <a:endParaRPr lang="fr-FR" dirty="0"/>
          </a:p>
        </p:txBody>
      </p:sp>
      <p:sp>
        <p:nvSpPr>
          <p:cNvPr id="14" name="Bouton d’action : avant ou précédent 13">
            <a:hlinkClick r:id="rId6" action="ppaction://hlinksldjump" highlightClick="1"/>
            <a:extLst>
              <a:ext uri="{FF2B5EF4-FFF2-40B4-BE49-F238E27FC236}">
                <a16:creationId xmlns:a16="http://schemas.microsoft.com/office/drawing/2014/main" id="{B9603A16-8139-4577-82C8-C7F83267A807}"/>
              </a:ext>
            </a:extLst>
          </p:cNvPr>
          <p:cNvSpPr/>
          <p:nvPr/>
        </p:nvSpPr>
        <p:spPr>
          <a:xfrm>
            <a:off x="11015145" y="5917019"/>
            <a:ext cx="352424" cy="352424"/>
          </a:xfrm>
          <a:prstGeom prst="actionButtonForwardNex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D7EACE98-760D-464C-8DF0-2D91FF82AF7F}"/>
              </a:ext>
            </a:extLst>
          </p:cNvPr>
          <p:cNvSpPr txBox="1"/>
          <p:nvPr/>
        </p:nvSpPr>
        <p:spPr>
          <a:xfrm>
            <a:off x="9936787" y="6349403"/>
            <a:ext cx="2509140" cy="276999"/>
          </a:xfrm>
          <a:prstGeom prst="rect">
            <a:avLst/>
          </a:prstGeom>
          <a:noFill/>
        </p:spPr>
        <p:txBody>
          <a:bodyPr wrap="square" rtlCol="0">
            <a:spAutoFit/>
          </a:bodyPr>
          <a:lstStyle/>
          <a:p>
            <a:pPr algn="ctr"/>
            <a:r>
              <a:rPr lang="en-GB" sz="1200" dirty="0">
                <a:latin typeface="Helvetica" pitchFamily="2" charset="0"/>
                <a:cs typeface="Arial" panose="020B0604020202020204" pitchFamily="34" charset="0"/>
              </a:rPr>
              <a:t>Back to sampling process</a:t>
            </a:r>
          </a:p>
        </p:txBody>
      </p:sp>
    </p:spTree>
    <p:extLst>
      <p:ext uri="{BB962C8B-B14F-4D97-AF65-F5344CB8AC3E}">
        <p14:creationId xmlns:p14="http://schemas.microsoft.com/office/powerpoint/2010/main" val="3922298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0F41D-9194-44FE-9308-8FC6889D2116}"/>
              </a:ext>
            </a:extLst>
          </p:cNvPr>
          <p:cNvSpPr>
            <a:spLocks noGrp="1"/>
          </p:cNvSpPr>
          <p:nvPr>
            <p:ph type="title"/>
          </p:nvPr>
        </p:nvSpPr>
        <p:spPr>
          <a:xfrm>
            <a:off x="429941" y="0"/>
            <a:ext cx="10515600" cy="749300"/>
          </a:xfrm>
        </p:spPr>
        <p:txBody>
          <a:bodyPr>
            <a:normAutofit/>
          </a:bodyPr>
          <a:lstStyle/>
          <a:p>
            <a:pPr algn="ctr"/>
            <a:r>
              <a:rPr lang="en-GB" sz="2800" b="1" u="sng"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A8. Results: Role of sediment sources</a:t>
            </a:r>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2FA5BF22-AC83-49F3-92F0-7F0DB5DE9128}"/>
                  </a:ext>
                </a:extLst>
              </p:cNvPr>
              <p:cNvSpPr txBox="1"/>
              <p:nvPr/>
            </p:nvSpPr>
            <p:spPr>
              <a:xfrm>
                <a:off x="429941" y="655501"/>
                <a:ext cx="11467843" cy="1754326"/>
              </a:xfrm>
              <a:prstGeom prst="rect">
                <a:avLst/>
              </a:prstGeom>
              <a:noFill/>
            </p:spPr>
            <p:txBody>
              <a:bodyPr wrap="square" rtlCol="0">
                <a:spAutoFit/>
              </a:bodyPr>
              <a:lstStyle/>
              <a:p>
                <a:pPr algn="just"/>
                <a:r>
                  <a:rPr lang="en-GB" sz="1200" dirty="0">
                    <a:latin typeface="Arial" panose="020B0604020202020204" pitchFamily="34" charset="0"/>
                    <a:cs typeface="Arial" panose="020B0604020202020204" pitchFamily="34" charset="0"/>
                  </a:rPr>
                  <a:t>We consider here, a model generating sediment particles according to erosion laws considered. Mean catchment erosion rate is 1 mm.yr</a:t>
                </a:r>
                <a:r>
                  <a:rPr lang="en-GB" sz="1200" baseline="30000" dirty="0">
                    <a:latin typeface="Arial" panose="020B0604020202020204" pitchFamily="34" charset="0"/>
                    <a:cs typeface="Arial" panose="020B0604020202020204" pitchFamily="34" charset="0"/>
                  </a:rPr>
                  <a:t>-1</a:t>
                </a:r>
                <a:r>
                  <a:rPr lang="en-GB" sz="1200" dirty="0">
                    <a:latin typeface="Arial" panose="020B0604020202020204" pitchFamily="34" charset="0"/>
                    <a:cs typeface="Arial" panose="020B0604020202020204" pitchFamily="34" charset="0"/>
                  </a:rPr>
                  <a:t>. Deviations from this mean value occurs and erosion rates reach ~31 mm.yr</a:t>
                </a:r>
                <a:r>
                  <a:rPr lang="en-GB" sz="1200" baseline="30000" dirty="0">
                    <a:latin typeface="Arial" panose="020B0604020202020204" pitchFamily="34" charset="0"/>
                    <a:cs typeface="Arial" panose="020B0604020202020204" pitchFamily="34" charset="0"/>
                  </a:rPr>
                  <a:t>-1</a:t>
                </a:r>
                <a:r>
                  <a:rPr lang="en-GB" sz="1200" dirty="0">
                    <a:latin typeface="Arial" panose="020B0604020202020204" pitchFamily="34" charset="0"/>
                    <a:cs typeface="Arial" panose="020B0604020202020204" pitchFamily="34" charset="0"/>
                  </a:rPr>
                  <a:t> high in the catchment (Fig. a). We consider (U-Th)/He on apatite ages (slide 6), with a relative constant uncertainty of 10%. Particles are sampled within the frontal moraine after 2 </a:t>
                </a:r>
                <a:r>
                  <a:rPr lang="en-GB" sz="1200" dirty="0" err="1">
                    <a:latin typeface="Arial" panose="020B0604020202020204" pitchFamily="34" charset="0"/>
                    <a:cs typeface="Arial" panose="020B0604020202020204" pitchFamily="34" charset="0"/>
                  </a:rPr>
                  <a:t>kyrs</a:t>
                </a:r>
                <a:r>
                  <a:rPr lang="en-GB" sz="1200" dirty="0">
                    <a:latin typeface="Arial" panose="020B0604020202020204" pitchFamily="34" charset="0"/>
                    <a:cs typeface="Arial" panose="020B0604020202020204" pitchFamily="34" charset="0"/>
                  </a:rPr>
                  <a:t> of transport. Comparison of the mean detrital SPDF (Fig. c) with the bedrock SPDFs of the particles sources (hillslopes vs glaciers), shows that the age peak observed </a:t>
                </a:r>
                <a14:m>
                  <m:oMath xmlns:m="http://schemas.openxmlformats.org/officeDocument/2006/math">
                    <m:r>
                      <a:rPr lang="en-GB" sz="1200" i="1" smtClean="0">
                        <a:latin typeface="Cambria Math" panose="02040503050406030204" pitchFamily="18" charset="0"/>
                        <a:ea typeface="Cambria Math" panose="02040503050406030204" pitchFamily="18" charset="0"/>
                      </a:rPr>
                      <m:t>~</m:t>
                    </m:r>
                  </m:oMath>
                </a14:m>
                <a:r>
                  <a:rPr lang="en-GB" sz="1200" dirty="0">
                    <a:latin typeface="Arial" panose="020B0604020202020204" pitchFamily="34" charset="0"/>
                    <a:cs typeface="Arial" panose="020B0604020202020204" pitchFamily="34" charset="0"/>
                  </a:rPr>
                  <a:t>5 Ma is likely due to the glacial source, as the glacial bedrock SPDF is above the hillslope bedrock one for this age range. However, the second age peak observed </a:t>
                </a:r>
                <a14:m>
                  <m:oMath xmlns:m="http://schemas.openxmlformats.org/officeDocument/2006/math">
                    <m:r>
                      <a:rPr lang="en-GB" sz="1200" i="1" smtClean="0">
                        <a:latin typeface="Cambria Math" panose="02040503050406030204" pitchFamily="18" charset="0"/>
                        <a:ea typeface="Cambria Math" panose="02040503050406030204" pitchFamily="18" charset="0"/>
                      </a:rPr>
                      <m:t>~</m:t>
                    </m:r>
                  </m:oMath>
                </a14:m>
                <a:r>
                  <a:rPr lang="en-GB" sz="1200" dirty="0">
                    <a:latin typeface="Arial" panose="020B0604020202020204" pitchFamily="34" charset="0"/>
                    <a:cs typeface="Arial" panose="020B0604020202020204" pitchFamily="34" charset="0"/>
                  </a:rPr>
                  <a:t>10 Ma likely reflects the hillslopes sources, as the inverse occurs for the bedrock SPDFs of the particles sources. We confirm these relations by looking at the spatial distribution of erosion rates (Fig. a), where the highest are below the main glacier </a:t>
                </a:r>
                <a14:m>
                  <m:oMath xmlns:m="http://schemas.openxmlformats.org/officeDocument/2006/math">
                    <m:r>
                      <a:rPr lang="en-GB" sz="1200" i="1" smtClean="0">
                        <a:latin typeface="Cambria Math" panose="02040503050406030204" pitchFamily="18" charset="0"/>
                        <a:ea typeface="Cambria Math" panose="02040503050406030204" pitchFamily="18" charset="0"/>
                      </a:rPr>
                      <m:t>~</m:t>
                    </m:r>
                  </m:oMath>
                </a14:m>
                <a:r>
                  <a:rPr lang="en-GB" sz="1200" dirty="0">
                    <a:latin typeface="Arial" panose="020B0604020202020204" pitchFamily="34" charset="0"/>
                    <a:cs typeface="Arial" panose="020B0604020202020204" pitchFamily="34" charset="0"/>
                  </a:rPr>
                  <a:t>15 km from the frontal moraine, with low bedrock </a:t>
                </a:r>
                <a:r>
                  <a:rPr lang="en-GB" sz="1200" dirty="0" err="1">
                    <a:latin typeface="Arial" panose="020B0604020202020204" pitchFamily="34" charset="0"/>
                    <a:cs typeface="Arial" panose="020B0604020202020204" pitchFamily="34" charset="0"/>
                  </a:rPr>
                  <a:t>AHe</a:t>
                </a:r>
                <a:r>
                  <a:rPr lang="en-GB" sz="1200" dirty="0">
                    <a:latin typeface="Arial" panose="020B0604020202020204" pitchFamily="34" charset="0"/>
                    <a:cs typeface="Arial" panose="020B0604020202020204" pitchFamily="34" charset="0"/>
                  </a:rPr>
                  <a:t> ages. The hillslopes sources of the older age peak (</a:t>
                </a:r>
                <a14:m>
                  <m:oMath xmlns:m="http://schemas.openxmlformats.org/officeDocument/2006/math">
                    <m:r>
                      <a:rPr lang="en-GB" sz="1200" i="1" smtClean="0">
                        <a:latin typeface="Cambria Math" panose="02040503050406030204" pitchFamily="18" charset="0"/>
                        <a:ea typeface="Cambria Math" panose="02040503050406030204" pitchFamily="18" charset="0"/>
                      </a:rPr>
                      <m:t>~</m:t>
                    </m:r>
                  </m:oMath>
                </a14:m>
                <a:r>
                  <a:rPr lang="en-GB" sz="1200" dirty="0">
                    <a:latin typeface="Arial" panose="020B0604020202020204" pitchFamily="34" charset="0"/>
                    <a:cs typeface="Arial" panose="020B0604020202020204" pitchFamily="34" charset="0"/>
                  </a:rPr>
                  <a:t>10 Ma) is coherent with the location of hillslope erosion in the highest part of the catchment where bedrock </a:t>
                </a:r>
                <a:r>
                  <a:rPr lang="en-GB" sz="1200" dirty="0" err="1">
                    <a:latin typeface="Arial" panose="020B0604020202020204" pitchFamily="34" charset="0"/>
                    <a:cs typeface="Arial" panose="020B0604020202020204" pitchFamily="34" charset="0"/>
                  </a:rPr>
                  <a:t>AHe</a:t>
                </a:r>
                <a:r>
                  <a:rPr lang="en-GB" sz="1200" dirty="0">
                    <a:latin typeface="Arial" panose="020B0604020202020204" pitchFamily="34" charset="0"/>
                    <a:cs typeface="Arial" panose="020B0604020202020204" pitchFamily="34" charset="0"/>
                  </a:rPr>
                  <a:t> ages are older. Estimating the spatial distribution of the sediment sources can help in discriminating between both in the detrital SPDF. </a:t>
                </a:r>
              </a:p>
            </p:txBody>
          </p:sp>
        </mc:Choice>
        <mc:Fallback xmlns="">
          <p:sp>
            <p:nvSpPr>
              <p:cNvPr id="4" name="ZoneTexte 3">
                <a:extLst>
                  <a:ext uri="{FF2B5EF4-FFF2-40B4-BE49-F238E27FC236}">
                    <a16:creationId xmlns:a16="http://schemas.microsoft.com/office/drawing/2014/main" id="{2FA5BF22-AC83-49F3-92F0-7F0DB5DE9128}"/>
                  </a:ext>
                </a:extLst>
              </p:cNvPr>
              <p:cNvSpPr txBox="1">
                <a:spLocks noRot="1" noChangeAspect="1" noMove="1" noResize="1" noEditPoints="1" noAdjustHandles="1" noChangeArrowheads="1" noChangeShapeType="1" noTextEdit="1"/>
              </p:cNvSpPr>
              <p:nvPr/>
            </p:nvSpPr>
            <p:spPr>
              <a:xfrm>
                <a:off x="429941" y="655501"/>
                <a:ext cx="11467843" cy="1754326"/>
              </a:xfrm>
              <a:prstGeom prst="rect">
                <a:avLst/>
              </a:prstGeom>
              <a:blipFill>
                <a:blip r:embed="rId2"/>
                <a:stretch>
                  <a:fillRect l="-53" t="-697" b="-1742"/>
                </a:stretch>
              </a:blipFill>
            </p:spPr>
            <p:txBody>
              <a:bodyPr/>
              <a:lstStyle/>
              <a:p>
                <a:r>
                  <a:rPr lang="en-GB">
                    <a:noFill/>
                  </a:rPr>
                  <a:t> </a:t>
                </a:r>
              </a:p>
            </p:txBody>
          </p:sp>
        </mc:Fallback>
      </mc:AlternateContent>
      <p:pic>
        <p:nvPicPr>
          <p:cNvPr id="11" name="Image 10">
            <a:extLst>
              <a:ext uri="{FF2B5EF4-FFF2-40B4-BE49-F238E27FC236}">
                <a16:creationId xmlns:a16="http://schemas.microsoft.com/office/drawing/2014/main" id="{CE38B11B-63D9-499E-9CF6-064EFE4A4D61}"/>
              </a:ext>
            </a:extLst>
          </p:cNvPr>
          <p:cNvPicPr>
            <a:picLocks noChangeAspect="1"/>
          </p:cNvPicPr>
          <p:nvPr/>
        </p:nvPicPr>
        <p:blipFill>
          <a:blip r:embed="rId3">
            <a:clrChange>
              <a:clrFrom>
                <a:srgbClr val="1D1D1B"/>
              </a:clrFrom>
              <a:clrTo>
                <a:srgbClr val="1D1D1B">
                  <a:alpha val="0"/>
                </a:srgbClr>
              </a:clrTo>
            </a:clrChange>
            <a:extLst>
              <a:ext uri="{28A0092B-C50C-407E-A947-70E740481C1C}">
                <a14:useLocalDpi xmlns:a14="http://schemas.microsoft.com/office/drawing/2010/main" val="0"/>
              </a:ext>
            </a:extLst>
          </a:blip>
          <a:srcRect/>
          <a:stretch/>
        </p:blipFill>
        <p:spPr>
          <a:xfrm>
            <a:off x="2253481" y="2314730"/>
            <a:ext cx="7685038" cy="4521671"/>
          </a:xfrm>
          <a:prstGeom prst="rect">
            <a:avLst/>
          </a:prstGeom>
        </p:spPr>
      </p:pic>
      <p:pic>
        <p:nvPicPr>
          <p:cNvPr id="5" name="Image 4">
            <a:extLst>
              <a:ext uri="{FF2B5EF4-FFF2-40B4-BE49-F238E27FC236}">
                <a16:creationId xmlns:a16="http://schemas.microsoft.com/office/drawing/2014/main" id="{040F1AB1-ABF5-4D78-B410-3FA9CDE7C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
        <p:nvSpPr>
          <p:cNvPr id="8" name="Espace réservé du numéro de diapositive 7">
            <a:extLst>
              <a:ext uri="{FF2B5EF4-FFF2-40B4-BE49-F238E27FC236}">
                <a16:creationId xmlns:a16="http://schemas.microsoft.com/office/drawing/2014/main" id="{1C09044D-E403-43A6-93A0-9883D74AEE2F}"/>
              </a:ext>
            </a:extLst>
          </p:cNvPr>
          <p:cNvSpPr>
            <a:spLocks noGrp="1"/>
          </p:cNvSpPr>
          <p:nvPr>
            <p:ph type="sldNum" sz="quarter" idx="12"/>
          </p:nvPr>
        </p:nvSpPr>
        <p:spPr>
          <a:xfrm>
            <a:off x="11438455" y="6492875"/>
            <a:ext cx="753545" cy="365125"/>
          </a:xfrm>
        </p:spPr>
        <p:txBody>
          <a:bodyPr/>
          <a:lstStyle/>
          <a:p>
            <a:fld id="{778F8052-4A12-4049-AD08-A4E4390F3E7A}" type="slidenum">
              <a:rPr lang="fr-FR" smtClean="0"/>
              <a:t>16</a:t>
            </a:fld>
            <a:endParaRPr lang="fr-FR" dirty="0"/>
          </a:p>
        </p:txBody>
      </p:sp>
      <p:sp>
        <p:nvSpPr>
          <p:cNvPr id="9" name="Bouton d’action : avant ou précédent 8">
            <a:hlinkClick r:id="rId5" action="ppaction://hlinksldjump" highlightClick="1"/>
            <a:extLst>
              <a:ext uri="{FF2B5EF4-FFF2-40B4-BE49-F238E27FC236}">
                <a16:creationId xmlns:a16="http://schemas.microsoft.com/office/drawing/2014/main" id="{F35A0E7C-D945-4607-A11D-5C14AED82EAA}"/>
              </a:ext>
            </a:extLst>
          </p:cNvPr>
          <p:cNvSpPr/>
          <p:nvPr/>
        </p:nvSpPr>
        <p:spPr>
          <a:xfrm>
            <a:off x="11016877" y="5631615"/>
            <a:ext cx="352424" cy="352424"/>
          </a:xfrm>
          <a:prstGeom prst="actionButtonForwardNex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501EFB6F-3A89-45A6-8B96-7FFD2E4AC1D0}"/>
              </a:ext>
            </a:extLst>
          </p:cNvPr>
          <p:cNvSpPr txBox="1"/>
          <p:nvPr/>
        </p:nvSpPr>
        <p:spPr>
          <a:xfrm>
            <a:off x="9953173" y="6067559"/>
            <a:ext cx="2509140" cy="461665"/>
          </a:xfrm>
          <a:prstGeom prst="rect">
            <a:avLst/>
          </a:prstGeom>
          <a:noFill/>
        </p:spPr>
        <p:txBody>
          <a:bodyPr wrap="square" rtlCol="0">
            <a:spAutoFit/>
          </a:bodyPr>
          <a:lstStyle/>
          <a:p>
            <a:pPr algn="ctr"/>
            <a:r>
              <a:rPr lang="en-GB" sz="1200" dirty="0">
                <a:latin typeface="Helvetica" pitchFamily="2" charset="0"/>
                <a:cs typeface="Arial" panose="020B0604020202020204" pitchFamily="34" charset="0"/>
              </a:rPr>
              <a:t>Back to Role of sediments sources</a:t>
            </a:r>
          </a:p>
        </p:txBody>
      </p:sp>
    </p:spTree>
    <p:extLst>
      <p:ext uri="{BB962C8B-B14F-4D97-AF65-F5344CB8AC3E}">
        <p14:creationId xmlns:p14="http://schemas.microsoft.com/office/powerpoint/2010/main" val="3818868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42E8727-DCC1-47C1-B7D9-F142188B23AC}"/>
              </a:ext>
            </a:extLst>
          </p:cNvPr>
          <p:cNvPicPr>
            <a:picLocks noChangeAspect="1"/>
          </p:cNvPicPr>
          <p:nvPr/>
        </p:nvPicPr>
        <p:blipFill rotWithShape="1">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l="2552" t="6533" r="1200" b="8663"/>
          <a:stretch/>
        </p:blipFill>
        <p:spPr>
          <a:xfrm>
            <a:off x="1652448" y="2091169"/>
            <a:ext cx="8777651" cy="4636035"/>
          </a:xfrm>
          <a:prstGeom prst="rect">
            <a:avLst/>
          </a:prstGeom>
        </p:spPr>
      </p:pic>
      <p:sp>
        <p:nvSpPr>
          <p:cNvPr id="7" name="ZoneTexte 6">
            <a:extLst>
              <a:ext uri="{FF2B5EF4-FFF2-40B4-BE49-F238E27FC236}">
                <a16:creationId xmlns:a16="http://schemas.microsoft.com/office/drawing/2014/main" id="{F1B93278-AFF3-409D-8B55-8565378A33A3}"/>
              </a:ext>
            </a:extLst>
          </p:cNvPr>
          <p:cNvSpPr txBox="1"/>
          <p:nvPr/>
        </p:nvSpPr>
        <p:spPr>
          <a:xfrm>
            <a:off x="8134350" y="2334496"/>
            <a:ext cx="2212465" cy="276999"/>
          </a:xfrm>
          <a:prstGeom prst="rect">
            <a:avLst/>
          </a:prstGeom>
          <a:noFill/>
        </p:spPr>
        <p:txBody>
          <a:bodyPr wrap="none" rtlCol="0">
            <a:spAutoFit/>
          </a:bodyPr>
          <a:lstStyle/>
          <a:p>
            <a:r>
              <a:rPr lang="fr-FR" sz="1200" dirty="0" err="1">
                <a:latin typeface="Arial" panose="020B0604020202020204" pitchFamily="34" charset="0"/>
                <a:cs typeface="Arial" panose="020B0604020202020204" pitchFamily="34" charset="0"/>
              </a:rPr>
              <a:t>Enkelmann</a:t>
            </a:r>
            <a:r>
              <a:rPr lang="fr-FR" sz="1200" dirty="0">
                <a:latin typeface="Arial" panose="020B0604020202020204" pitchFamily="34" charset="0"/>
                <a:cs typeface="Arial" panose="020B0604020202020204" pitchFamily="34" charset="0"/>
              </a:rPr>
              <a:t> and Ehlers (2015)</a:t>
            </a:r>
          </a:p>
        </p:txBody>
      </p:sp>
      <p:sp>
        <p:nvSpPr>
          <p:cNvPr id="8" name="ZoneTexte 7">
            <a:extLst>
              <a:ext uri="{FF2B5EF4-FFF2-40B4-BE49-F238E27FC236}">
                <a16:creationId xmlns:a16="http://schemas.microsoft.com/office/drawing/2014/main" id="{3CA03D7F-0503-462C-A054-8231191DF360}"/>
              </a:ext>
            </a:extLst>
          </p:cNvPr>
          <p:cNvSpPr txBox="1"/>
          <p:nvPr/>
        </p:nvSpPr>
        <p:spPr>
          <a:xfrm>
            <a:off x="6667276" y="2334497"/>
            <a:ext cx="885179"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This </a:t>
            </a:r>
            <a:r>
              <a:rPr lang="fr-FR" sz="1200" dirty="0" err="1">
                <a:latin typeface="Arial" panose="020B0604020202020204" pitchFamily="34" charset="0"/>
                <a:cs typeface="Arial" panose="020B0604020202020204" pitchFamily="34" charset="0"/>
              </a:rPr>
              <a:t>study</a:t>
            </a:r>
            <a:endParaRPr lang="fr-FR" sz="1200" dirty="0">
              <a:latin typeface="Arial" panose="020B0604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id="{775BD62F-6CBC-4EC1-8F3D-D05324362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
        <p:nvSpPr>
          <p:cNvPr id="10" name="Titre 1">
            <a:extLst>
              <a:ext uri="{FF2B5EF4-FFF2-40B4-BE49-F238E27FC236}">
                <a16:creationId xmlns:a16="http://schemas.microsoft.com/office/drawing/2014/main" id="{4D390D05-EABB-46EC-8615-F5224093C7D6}"/>
              </a:ext>
            </a:extLst>
          </p:cNvPr>
          <p:cNvSpPr txBox="1">
            <a:spLocks/>
          </p:cNvSpPr>
          <p:nvPr/>
        </p:nvSpPr>
        <p:spPr>
          <a:xfrm>
            <a:off x="590048" y="0"/>
            <a:ext cx="11011903" cy="749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b="1" u="sng"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A9. Results: Role of sampling strategy</a:t>
            </a:r>
          </a:p>
        </p:txBody>
      </p:sp>
      <p:sp>
        <p:nvSpPr>
          <p:cNvPr id="11" name="ZoneTexte 10">
            <a:extLst>
              <a:ext uri="{FF2B5EF4-FFF2-40B4-BE49-F238E27FC236}">
                <a16:creationId xmlns:a16="http://schemas.microsoft.com/office/drawing/2014/main" id="{3C5175E5-CF35-48B7-BB0F-8CBDF39761F8}"/>
              </a:ext>
            </a:extLst>
          </p:cNvPr>
          <p:cNvSpPr txBox="1"/>
          <p:nvPr/>
        </p:nvSpPr>
        <p:spPr>
          <a:xfrm>
            <a:off x="531348" y="655446"/>
            <a:ext cx="11011903" cy="1569660"/>
          </a:xfrm>
          <a:prstGeom prst="rect">
            <a:avLst/>
          </a:prstGeom>
          <a:noFill/>
        </p:spPr>
        <p:txBody>
          <a:bodyPr wrap="square" rtlCol="0">
            <a:spAutoFit/>
          </a:bodyPr>
          <a:lstStyle/>
          <a:p>
            <a:pPr algn="just"/>
            <a:r>
              <a:rPr lang="en-GB" sz="1200" dirty="0">
                <a:latin typeface="Arial" panose="020B0604020202020204" pitchFamily="34" charset="0"/>
                <a:cs typeface="Arial" panose="020B0604020202020204" pitchFamily="34" charset="0"/>
              </a:rPr>
              <a:t>We aim here, to look at the effect of sampling by varying strategy across the frontal moraine (FM). We focus on synthetic AFT ages, with relative uncertainties &gt;30% similar to </a:t>
            </a:r>
            <a:r>
              <a:rPr lang="en-GB" sz="1200" dirty="0" err="1">
                <a:latin typeface="Arial" panose="020B0604020202020204" pitchFamily="34" charset="0"/>
                <a:cs typeface="Arial" panose="020B0604020202020204" pitchFamily="34" charset="0"/>
              </a:rPr>
              <a:t>Enkelmann</a:t>
            </a:r>
            <a:r>
              <a:rPr lang="en-GB" sz="1200" dirty="0">
                <a:latin typeface="Arial" panose="020B0604020202020204" pitchFamily="34" charset="0"/>
                <a:cs typeface="Arial" panose="020B0604020202020204" pitchFamily="34" charset="0"/>
              </a:rPr>
              <a:t> and Ehlers (2015). The results (Fig. c-d) show a gradient of age peak components in the detrital SPDFs that tends to be older from left to right of the frontal moraine regions. We compare our results with the detrital SPDFs from </a:t>
            </a:r>
            <a:r>
              <a:rPr lang="en-GB" sz="1200" dirty="0" err="1">
                <a:latin typeface="Arial" panose="020B0604020202020204" pitchFamily="34" charset="0"/>
                <a:cs typeface="Arial" panose="020B0604020202020204" pitchFamily="34" charset="0"/>
              </a:rPr>
              <a:t>Enkelmann</a:t>
            </a:r>
            <a:r>
              <a:rPr lang="en-GB" sz="1200" dirty="0">
                <a:latin typeface="Arial" panose="020B0604020202020204" pitchFamily="34" charset="0"/>
                <a:cs typeface="Arial" panose="020B0604020202020204" pitchFamily="34" charset="0"/>
              </a:rPr>
              <a:t> and Ehlers (2015) who sampled across the ice-cored terminal moraine of the real Tiedemann glacier (stars in b). Overall, we observe the same tendency in age components gradient from left (sample s10) to right (sample s14), supporting our modelling approach to explore the effect of ice flow and sediments sources in the shape of detrital SPDFs. </a:t>
            </a:r>
          </a:p>
          <a:p>
            <a:pPr algn="just"/>
            <a:r>
              <a:rPr lang="en-GB" sz="1200" dirty="0">
                <a:latin typeface="Arial" panose="020B0604020202020204" pitchFamily="34" charset="0"/>
                <a:cs typeface="Arial" panose="020B0604020202020204" pitchFamily="34" charset="0"/>
              </a:rPr>
              <a:t>To further support the differences in detrital SPDFs across the frontal moraine, we performed statistical tests. The results support the conclusion that each detrital distribution is different from the catchment bedrock SPDF, although some conclusions from the two statistical tests may be contradictory. However, sampling across the entire frontal moraine leads to better estimates on the catchment erosion pattern (dashed curve, Fig. c).</a:t>
            </a:r>
          </a:p>
        </p:txBody>
      </p:sp>
      <p:sp>
        <p:nvSpPr>
          <p:cNvPr id="3" name="Espace réservé du numéro de diapositive 2">
            <a:extLst>
              <a:ext uri="{FF2B5EF4-FFF2-40B4-BE49-F238E27FC236}">
                <a16:creationId xmlns:a16="http://schemas.microsoft.com/office/drawing/2014/main" id="{2ED3BD76-2206-491F-AE21-0CC6F7B48D78}"/>
              </a:ext>
            </a:extLst>
          </p:cNvPr>
          <p:cNvSpPr>
            <a:spLocks noGrp="1"/>
          </p:cNvSpPr>
          <p:nvPr>
            <p:ph type="sldNum" sz="quarter" idx="12"/>
          </p:nvPr>
        </p:nvSpPr>
        <p:spPr>
          <a:xfrm>
            <a:off x="11438455" y="6492875"/>
            <a:ext cx="753545" cy="365125"/>
          </a:xfrm>
        </p:spPr>
        <p:txBody>
          <a:bodyPr/>
          <a:lstStyle/>
          <a:p>
            <a:fld id="{778F8052-4A12-4049-AD08-A4E4390F3E7A}" type="slidenum">
              <a:rPr lang="fr-FR" smtClean="0"/>
              <a:t>17</a:t>
            </a:fld>
            <a:endParaRPr lang="fr-FR" dirty="0"/>
          </a:p>
        </p:txBody>
      </p:sp>
      <p:sp>
        <p:nvSpPr>
          <p:cNvPr id="12" name="Bouton d’action : avant ou précédent 11">
            <a:hlinkClick r:id="rId4" action="ppaction://hlinksldjump" highlightClick="1"/>
            <a:extLst>
              <a:ext uri="{FF2B5EF4-FFF2-40B4-BE49-F238E27FC236}">
                <a16:creationId xmlns:a16="http://schemas.microsoft.com/office/drawing/2014/main" id="{97FC5106-3416-4B2E-995E-74F0C18F4DA5}"/>
              </a:ext>
            </a:extLst>
          </p:cNvPr>
          <p:cNvSpPr/>
          <p:nvPr/>
        </p:nvSpPr>
        <p:spPr>
          <a:xfrm>
            <a:off x="11199883" y="5034865"/>
            <a:ext cx="352424" cy="352424"/>
          </a:xfrm>
          <a:prstGeom prst="actionButtonForwardNex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0AEDB9C0-99C4-4DB4-8CD9-6A05086F2CFE}"/>
              </a:ext>
            </a:extLst>
          </p:cNvPr>
          <p:cNvSpPr txBox="1"/>
          <p:nvPr/>
        </p:nvSpPr>
        <p:spPr>
          <a:xfrm>
            <a:off x="10575072" y="5478416"/>
            <a:ext cx="1602046" cy="461665"/>
          </a:xfrm>
          <a:prstGeom prst="rect">
            <a:avLst/>
          </a:prstGeom>
          <a:noFill/>
        </p:spPr>
        <p:txBody>
          <a:bodyPr wrap="square" rtlCol="0">
            <a:spAutoFit/>
          </a:bodyPr>
          <a:lstStyle/>
          <a:p>
            <a:pPr algn="ctr"/>
            <a:r>
              <a:rPr lang="en-GB" sz="1200" dirty="0"/>
              <a:t>Back to Role of sampling strategy</a:t>
            </a:r>
          </a:p>
        </p:txBody>
      </p:sp>
    </p:spTree>
    <p:extLst>
      <p:ext uri="{BB962C8B-B14F-4D97-AF65-F5344CB8AC3E}">
        <p14:creationId xmlns:p14="http://schemas.microsoft.com/office/powerpoint/2010/main" val="330662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7575EE94-EE05-4A90-BB5E-46ABD38E117F}"/>
              </a:ext>
            </a:extLst>
          </p:cNvPr>
          <p:cNvGraphicFramePr>
            <a:graphicFrameLocks noGrp="1"/>
          </p:cNvGraphicFramePr>
          <p:nvPr>
            <p:ph idx="1"/>
          </p:nvPr>
        </p:nvGraphicFramePr>
        <p:xfrm>
          <a:off x="2810532" y="2323751"/>
          <a:ext cx="6570935" cy="2464486"/>
        </p:xfrm>
        <a:graphic>
          <a:graphicData uri="http://schemas.openxmlformats.org/drawingml/2006/table">
            <a:tbl>
              <a:tblPr firstRow="1" firstCol="1" bandRow="1">
                <a:tableStyleId>{5C22544A-7EE6-4342-B048-85BDC9FD1C3A}</a:tableStyleId>
              </a:tblPr>
              <a:tblGrid>
                <a:gridCol w="1313897">
                  <a:extLst>
                    <a:ext uri="{9D8B030D-6E8A-4147-A177-3AD203B41FA5}">
                      <a16:colId xmlns:a16="http://schemas.microsoft.com/office/drawing/2014/main" val="2416845896"/>
                    </a:ext>
                  </a:extLst>
                </a:gridCol>
                <a:gridCol w="1313897">
                  <a:extLst>
                    <a:ext uri="{9D8B030D-6E8A-4147-A177-3AD203B41FA5}">
                      <a16:colId xmlns:a16="http://schemas.microsoft.com/office/drawing/2014/main" val="3427570587"/>
                    </a:ext>
                  </a:extLst>
                </a:gridCol>
                <a:gridCol w="1313897">
                  <a:extLst>
                    <a:ext uri="{9D8B030D-6E8A-4147-A177-3AD203B41FA5}">
                      <a16:colId xmlns:a16="http://schemas.microsoft.com/office/drawing/2014/main" val="2099319361"/>
                    </a:ext>
                  </a:extLst>
                </a:gridCol>
                <a:gridCol w="1314622">
                  <a:extLst>
                    <a:ext uri="{9D8B030D-6E8A-4147-A177-3AD203B41FA5}">
                      <a16:colId xmlns:a16="http://schemas.microsoft.com/office/drawing/2014/main" val="515803285"/>
                    </a:ext>
                  </a:extLst>
                </a:gridCol>
                <a:gridCol w="1314622">
                  <a:extLst>
                    <a:ext uri="{9D8B030D-6E8A-4147-A177-3AD203B41FA5}">
                      <a16:colId xmlns:a16="http://schemas.microsoft.com/office/drawing/2014/main" val="1383922298"/>
                    </a:ext>
                  </a:extLst>
                </a:gridCol>
              </a:tblGrid>
              <a:tr h="253208">
                <a:tc>
                  <a:txBody>
                    <a:bodyPr/>
                    <a:lstStyle/>
                    <a:p>
                      <a:pPr algn="just">
                        <a:lnSpc>
                          <a:spcPct val="150000"/>
                        </a:lnSpc>
                        <a:spcAft>
                          <a:spcPts val="0"/>
                        </a:spcAft>
                      </a:pPr>
                      <a:r>
                        <a:rPr lang="en-GB" sz="1300" dirty="0">
                          <a:effectLst/>
                        </a:rPr>
                        <a:t> </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50000"/>
                        </a:lnSpc>
                        <a:spcAft>
                          <a:spcPts val="0"/>
                        </a:spcAft>
                      </a:pPr>
                      <a:r>
                        <a:rPr lang="fr-FR" sz="1300" dirty="0" err="1">
                          <a:effectLst/>
                        </a:rPr>
                        <a:t>AHe</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416" marR="104416" marT="52208" marB="522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1">
                        <a:lumMod val="50000"/>
                      </a:schemeClr>
                    </a:solidFill>
                  </a:tcPr>
                </a:tc>
                <a:tc hMerge="1">
                  <a:txBody>
                    <a:bodyPr/>
                    <a:lstStyle/>
                    <a:p>
                      <a:endParaRPr lang="en-GB"/>
                    </a:p>
                  </a:txBody>
                  <a:tcPr/>
                </a:tc>
                <a:tc gridSpan="2">
                  <a:txBody>
                    <a:bodyPr/>
                    <a:lstStyle/>
                    <a:p>
                      <a:pPr algn="ctr">
                        <a:lnSpc>
                          <a:spcPct val="150000"/>
                        </a:lnSpc>
                        <a:spcAft>
                          <a:spcPts val="0"/>
                        </a:spcAft>
                      </a:pPr>
                      <a:r>
                        <a:rPr lang="fr-FR" sz="1300" dirty="0">
                          <a:effectLst/>
                        </a:rPr>
                        <a:t>AFT</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4416" marR="104416" marT="52208" marB="52208">
                    <a:lnB w="12700" cap="flat" cmpd="sng" algn="ctr">
                      <a:solidFill>
                        <a:schemeClr val="tx1"/>
                      </a:solidFill>
                      <a:prstDash val="solid"/>
                      <a:round/>
                      <a:headEnd type="none" w="med" len="med"/>
                      <a:tailEnd type="none" w="med" len="med"/>
                    </a:lnB>
                    <a:solidFill>
                      <a:schemeClr val="tx1">
                        <a:lumMod val="50000"/>
                      </a:schemeClr>
                    </a:solidFill>
                  </a:tcPr>
                </a:tc>
                <a:tc hMerge="1">
                  <a:txBody>
                    <a:bodyPr/>
                    <a:lstStyle/>
                    <a:p>
                      <a:endParaRPr lang="en-GB"/>
                    </a:p>
                  </a:txBody>
                  <a:tcPr/>
                </a:tc>
                <a:extLst>
                  <a:ext uri="{0D108BD9-81ED-4DB2-BD59-A6C34878D82A}">
                    <a16:rowId xmlns:a16="http://schemas.microsoft.com/office/drawing/2014/main" val="2108039789"/>
                  </a:ext>
                </a:extLst>
              </a:tr>
              <a:tr h="491262">
                <a:tc>
                  <a:txBody>
                    <a:bodyPr/>
                    <a:lstStyle/>
                    <a:p>
                      <a:pPr algn="just">
                        <a:lnSpc>
                          <a:spcPct val="150000"/>
                        </a:lnSpc>
                        <a:spcAft>
                          <a:spcPts val="0"/>
                        </a:spcAft>
                      </a:pPr>
                      <a:r>
                        <a:rPr lang="fr-FR" sz="1300" dirty="0">
                          <a:effectLst/>
                        </a:rPr>
                        <a:t> </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fr-FR" sz="1100" dirty="0">
                          <a:solidFill>
                            <a:schemeClr val="tx1"/>
                          </a:solidFill>
                          <a:effectLst/>
                        </a:rPr>
                        <a:t>Kuiper test/p-value</a:t>
                      </a:r>
                      <a:endParaRPr lang="fr-F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fr-FR" sz="1100" dirty="0">
                          <a:solidFill>
                            <a:schemeClr val="tx1"/>
                          </a:solidFill>
                          <a:effectLst/>
                        </a:rPr>
                        <a:t>KS-test/p-value</a:t>
                      </a:r>
                      <a:endParaRPr lang="fr-F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fr-FR" sz="1100" dirty="0">
                          <a:solidFill>
                            <a:schemeClr val="tx1"/>
                          </a:solidFill>
                          <a:effectLst/>
                        </a:rPr>
                        <a:t>Kuiper test/p-value</a:t>
                      </a:r>
                      <a:endParaRPr lang="fr-F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fr-FR" sz="1100" dirty="0">
                          <a:solidFill>
                            <a:schemeClr val="tx1"/>
                          </a:solidFill>
                          <a:effectLst/>
                        </a:rPr>
                        <a:t>KS-test/p-value</a:t>
                      </a:r>
                      <a:endParaRPr lang="fr-F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525512751"/>
                  </a:ext>
                </a:extLst>
              </a:tr>
              <a:tr h="253281">
                <a:tc>
                  <a:txBody>
                    <a:bodyPr/>
                    <a:lstStyle/>
                    <a:p>
                      <a:pPr algn="just">
                        <a:lnSpc>
                          <a:spcPct val="150000"/>
                        </a:lnSpc>
                        <a:spcAft>
                          <a:spcPts val="0"/>
                        </a:spcAft>
                      </a:pPr>
                      <a:r>
                        <a:rPr lang="fr-FR" sz="1300">
                          <a:effectLst/>
                        </a:rPr>
                        <a:t>Region 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dirty="0">
                          <a:solidFill>
                            <a:schemeClr val="tx1"/>
                          </a:solidFill>
                          <a:effectLst/>
                          <a:latin typeface="Times New Roman" panose="02020603050405020304" pitchFamily="18" charset="0"/>
                          <a:cs typeface="Times New Roman" panose="02020603050405020304" pitchFamily="18" charset="0"/>
                        </a:rPr>
                        <a:t>1 / 5,186.10</a:t>
                      </a:r>
                      <a:r>
                        <a:rPr lang="fr-FR" sz="1300" baseline="30000" dirty="0">
                          <a:solidFill>
                            <a:schemeClr val="tx1"/>
                          </a:solidFill>
                          <a:effectLst/>
                          <a:latin typeface="Times New Roman" panose="02020603050405020304" pitchFamily="18" charset="0"/>
                          <a:cs typeface="Times New Roman" panose="02020603050405020304" pitchFamily="18" charset="0"/>
                        </a:rPr>
                        <a:t>-5</a:t>
                      </a:r>
                      <a:endParaRPr lang="fr-F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dirty="0">
                          <a:solidFill>
                            <a:schemeClr val="tx1"/>
                          </a:solidFill>
                          <a:effectLst/>
                          <a:latin typeface="Times New Roman" panose="02020603050405020304" pitchFamily="18" charset="0"/>
                          <a:cs typeface="Times New Roman" panose="02020603050405020304" pitchFamily="18" charset="0"/>
                        </a:rPr>
                        <a:t>1 / 0,019</a:t>
                      </a:r>
                      <a:endParaRPr lang="fr-F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a:solidFill>
                            <a:schemeClr val="tx1"/>
                          </a:solidFill>
                          <a:effectLst/>
                          <a:latin typeface="Times New Roman" panose="02020603050405020304" pitchFamily="18" charset="0"/>
                          <a:cs typeface="Times New Roman" panose="02020603050405020304" pitchFamily="18" charset="0"/>
                        </a:rPr>
                        <a:t>1 / 3,848.10</a:t>
                      </a:r>
                      <a:r>
                        <a:rPr lang="fr-FR" sz="1300" baseline="30000">
                          <a:solidFill>
                            <a:schemeClr val="tx1"/>
                          </a:solidFill>
                          <a:effectLst/>
                          <a:latin typeface="Times New Roman" panose="02020603050405020304" pitchFamily="18" charset="0"/>
                          <a:cs typeface="Times New Roman" panose="02020603050405020304" pitchFamily="18" charset="0"/>
                        </a:rPr>
                        <a:t>-5</a:t>
                      </a:r>
                      <a:endParaRPr lang="fr-F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a:solidFill>
                            <a:schemeClr val="tx1"/>
                          </a:solidFill>
                          <a:effectLst/>
                          <a:latin typeface="Times New Roman" panose="02020603050405020304" pitchFamily="18" charset="0"/>
                          <a:cs typeface="Times New Roman" panose="02020603050405020304" pitchFamily="18" charset="0"/>
                        </a:rPr>
                        <a:t>1 / 5,730.10</a:t>
                      </a:r>
                      <a:r>
                        <a:rPr lang="fr-FR" sz="1300" baseline="30000">
                          <a:solidFill>
                            <a:schemeClr val="tx1"/>
                          </a:solidFill>
                          <a:effectLst/>
                          <a:latin typeface="Times New Roman" panose="02020603050405020304" pitchFamily="18" charset="0"/>
                          <a:cs typeface="Times New Roman" panose="02020603050405020304" pitchFamily="18" charset="0"/>
                        </a:rPr>
                        <a:t>-13</a:t>
                      </a:r>
                      <a:endParaRPr lang="fr-F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extLst>
                  <a:ext uri="{0D108BD9-81ED-4DB2-BD59-A6C34878D82A}">
                    <a16:rowId xmlns:a16="http://schemas.microsoft.com/office/drawing/2014/main" val="3568735629"/>
                  </a:ext>
                </a:extLst>
              </a:tr>
              <a:tr h="253281">
                <a:tc>
                  <a:txBody>
                    <a:bodyPr/>
                    <a:lstStyle/>
                    <a:p>
                      <a:pPr algn="just">
                        <a:lnSpc>
                          <a:spcPct val="150000"/>
                        </a:lnSpc>
                        <a:spcAft>
                          <a:spcPts val="0"/>
                        </a:spcAft>
                      </a:pPr>
                      <a:r>
                        <a:rPr lang="fr-FR" sz="1300">
                          <a:effectLst/>
                        </a:rPr>
                        <a:t>Region 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a:solidFill>
                            <a:schemeClr val="tx1"/>
                          </a:solidFill>
                          <a:effectLst/>
                          <a:latin typeface="Times New Roman" panose="02020603050405020304" pitchFamily="18" charset="0"/>
                          <a:cs typeface="Times New Roman" panose="02020603050405020304" pitchFamily="18" charset="0"/>
                        </a:rPr>
                        <a:t>0 / 0,996</a:t>
                      </a:r>
                      <a:endParaRPr lang="fr-F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b="1" dirty="0">
                          <a:solidFill>
                            <a:schemeClr val="accent1">
                              <a:lumMod val="40000"/>
                              <a:lumOff val="60000"/>
                            </a:schemeClr>
                          </a:solidFill>
                          <a:effectLst/>
                          <a:latin typeface="Times New Roman" panose="02020603050405020304" pitchFamily="18" charset="0"/>
                          <a:cs typeface="Times New Roman" panose="02020603050405020304" pitchFamily="18" charset="0"/>
                        </a:rPr>
                        <a:t>1 / 0,047</a:t>
                      </a:r>
                      <a:endParaRPr lang="fr-FR" sz="1100" b="1" dirty="0">
                        <a:solidFill>
                          <a:schemeClr val="accent1">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a:solidFill>
                            <a:schemeClr val="tx1"/>
                          </a:solidFill>
                          <a:effectLst/>
                          <a:latin typeface="Times New Roman" panose="02020603050405020304" pitchFamily="18" charset="0"/>
                          <a:cs typeface="Times New Roman" panose="02020603050405020304" pitchFamily="18" charset="0"/>
                        </a:rPr>
                        <a:t>0 / 0,999</a:t>
                      </a:r>
                      <a:endParaRPr lang="fr-F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a:solidFill>
                            <a:schemeClr val="tx1"/>
                          </a:solidFill>
                          <a:effectLst/>
                          <a:latin typeface="Times New Roman" panose="02020603050405020304" pitchFamily="18" charset="0"/>
                          <a:cs typeface="Times New Roman" panose="02020603050405020304" pitchFamily="18" charset="0"/>
                        </a:rPr>
                        <a:t>0 / 0,235</a:t>
                      </a:r>
                      <a:endParaRPr lang="fr-F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extLst>
                  <a:ext uri="{0D108BD9-81ED-4DB2-BD59-A6C34878D82A}">
                    <a16:rowId xmlns:a16="http://schemas.microsoft.com/office/drawing/2014/main" val="3203035994"/>
                  </a:ext>
                </a:extLst>
              </a:tr>
              <a:tr h="253281">
                <a:tc>
                  <a:txBody>
                    <a:bodyPr/>
                    <a:lstStyle/>
                    <a:p>
                      <a:pPr algn="just">
                        <a:lnSpc>
                          <a:spcPct val="150000"/>
                        </a:lnSpc>
                        <a:spcAft>
                          <a:spcPts val="0"/>
                        </a:spcAft>
                      </a:pPr>
                      <a:r>
                        <a:rPr lang="fr-FR" sz="1300">
                          <a:effectLst/>
                        </a:rPr>
                        <a:t>Region 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a:solidFill>
                            <a:schemeClr val="tx1"/>
                          </a:solidFill>
                          <a:effectLst/>
                          <a:latin typeface="Times New Roman" panose="02020603050405020304" pitchFamily="18" charset="0"/>
                          <a:cs typeface="Times New Roman" panose="02020603050405020304" pitchFamily="18" charset="0"/>
                        </a:rPr>
                        <a:t>0 / 0,158</a:t>
                      </a:r>
                      <a:endParaRPr lang="fr-F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dirty="0">
                          <a:solidFill>
                            <a:schemeClr val="tx1"/>
                          </a:solidFill>
                          <a:effectLst/>
                          <a:latin typeface="Times New Roman" panose="02020603050405020304" pitchFamily="18" charset="0"/>
                          <a:cs typeface="Times New Roman" panose="02020603050405020304" pitchFamily="18" charset="0"/>
                        </a:rPr>
                        <a:t>0 / 0,985</a:t>
                      </a:r>
                      <a:endParaRPr lang="fr-F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b="1" dirty="0">
                          <a:solidFill>
                            <a:schemeClr val="accent1">
                              <a:lumMod val="40000"/>
                              <a:lumOff val="60000"/>
                            </a:schemeClr>
                          </a:solidFill>
                          <a:effectLst/>
                          <a:latin typeface="Times New Roman" panose="02020603050405020304" pitchFamily="18" charset="0"/>
                          <a:cs typeface="Times New Roman" panose="02020603050405020304" pitchFamily="18" charset="0"/>
                        </a:rPr>
                        <a:t>1 / 0,049</a:t>
                      </a:r>
                      <a:endParaRPr lang="fr-FR" sz="1100" b="1" dirty="0">
                        <a:solidFill>
                          <a:schemeClr val="accent1">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a:solidFill>
                            <a:schemeClr val="tx1"/>
                          </a:solidFill>
                          <a:effectLst/>
                          <a:latin typeface="Times New Roman" panose="02020603050405020304" pitchFamily="18" charset="0"/>
                          <a:cs typeface="Times New Roman" panose="02020603050405020304" pitchFamily="18" charset="0"/>
                        </a:rPr>
                        <a:t>0 / 0,214</a:t>
                      </a:r>
                      <a:endParaRPr lang="fr-F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extLst>
                  <a:ext uri="{0D108BD9-81ED-4DB2-BD59-A6C34878D82A}">
                    <a16:rowId xmlns:a16="http://schemas.microsoft.com/office/drawing/2014/main" val="1933645818"/>
                  </a:ext>
                </a:extLst>
              </a:tr>
              <a:tr h="253281">
                <a:tc>
                  <a:txBody>
                    <a:bodyPr/>
                    <a:lstStyle/>
                    <a:p>
                      <a:pPr algn="just">
                        <a:lnSpc>
                          <a:spcPct val="150000"/>
                        </a:lnSpc>
                        <a:spcAft>
                          <a:spcPts val="0"/>
                        </a:spcAft>
                      </a:pPr>
                      <a:r>
                        <a:rPr lang="fr-FR" sz="1300">
                          <a:effectLst/>
                        </a:rPr>
                        <a:t>Region 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a:solidFill>
                            <a:schemeClr val="tx1"/>
                          </a:solidFill>
                          <a:effectLst/>
                          <a:latin typeface="Times New Roman" panose="02020603050405020304" pitchFamily="18" charset="0"/>
                          <a:cs typeface="Times New Roman" panose="02020603050405020304" pitchFamily="18" charset="0"/>
                        </a:rPr>
                        <a:t>1 / 1,044.10</a:t>
                      </a:r>
                      <a:r>
                        <a:rPr lang="fr-FR" sz="1300" baseline="30000">
                          <a:solidFill>
                            <a:schemeClr val="tx1"/>
                          </a:solidFill>
                          <a:effectLst/>
                          <a:latin typeface="Times New Roman" panose="02020603050405020304" pitchFamily="18" charset="0"/>
                          <a:cs typeface="Times New Roman" panose="02020603050405020304" pitchFamily="18" charset="0"/>
                        </a:rPr>
                        <a:t>-4</a:t>
                      </a:r>
                      <a:endParaRPr lang="fr-F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b="1" u="none" dirty="0">
                          <a:solidFill>
                            <a:schemeClr val="accent1">
                              <a:lumMod val="40000"/>
                              <a:lumOff val="60000"/>
                            </a:schemeClr>
                          </a:solidFill>
                          <a:effectLst/>
                          <a:latin typeface="Times New Roman" panose="02020603050405020304" pitchFamily="18" charset="0"/>
                          <a:cs typeface="Times New Roman" panose="02020603050405020304" pitchFamily="18" charset="0"/>
                        </a:rPr>
                        <a:t>0 / 0,778</a:t>
                      </a:r>
                      <a:endParaRPr lang="fr-FR" sz="1100" b="1" u="none" dirty="0">
                        <a:solidFill>
                          <a:schemeClr val="accent1">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dirty="0">
                          <a:solidFill>
                            <a:schemeClr val="tx1"/>
                          </a:solidFill>
                          <a:effectLst/>
                          <a:latin typeface="Times New Roman" panose="02020603050405020304" pitchFamily="18" charset="0"/>
                          <a:cs typeface="Times New Roman" panose="02020603050405020304" pitchFamily="18" charset="0"/>
                        </a:rPr>
                        <a:t>1 / 5,071.10</a:t>
                      </a:r>
                      <a:r>
                        <a:rPr lang="fr-FR" sz="1300" baseline="30000" dirty="0">
                          <a:solidFill>
                            <a:schemeClr val="tx1"/>
                          </a:solidFill>
                          <a:effectLst/>
                          <a:latin typeface="Times New Roman" panose="02020603050405020304" pitchFamily="18" charset="0"/>
                          <a:cs typeface="Times New Roman" panose="02020603050405020304" pitchFamily="18" charset="0"/>
                        </a:rPr>
                        <a:t>-7</a:t>
                      </a:r>
                      <a:endParaRPr lang="fr-F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a:solidFill>
                            <a:schemeClr val="tx1"/>
                          </a:solidFill>
                          <a:effectLst/>
                          <a:latin typeface="Times New Roman" panose="02020603050405020304" pitchFamily="18" charset="0"/>
                          <a:cs typeface="Times New Roman" panose="02020603050405020304" pitchFamily="18" charset="0"/>
                        </a:rPr>
                        <a:t>1 / 0,001</a:t>
                      </a:r>
                      <a:endParaRPr lang="fr-F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extLst>
                  <a:ext uri="{0D108BD9-81ED-4DB2-BD59-A6C34878D82A}">
                    <a16:rowId xmlns:a16="http://schemas.microsoft.com/office/drawing/2014/main" val="3450775767"/>
                  </a:ext>
                </a:extLst>
              </a:tr>
              <a:tr h="540351">
                <a:tc>
                  <a:txBody>
                    <a:bodyPr/>
                    <a:lstStyle/>
                    <a:p>
                      <a:pPr algn="just">
                        <a:lnSpc>
                          <a:spcPct val="150000"/>
                        </a:lnSpc>
                        <a:spcAft>
                          <a:spcPts val="0"/>
                        </a:spcAft>
                      </a:pPr>
                      <a:r>
                        <a:rPr lang="fr-FR" sz="1300">
                          <a:effectLst/>
                        </a:rPr>
                        <a:t>Frontal Moraine</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a:solidFill>
                            <a:schemeClr val="tx1"/>
                          </a:solidFill>
                          <a:effectLst/>
                          <a:latin typeface="Times New Roman" panose="02020603050405020304" pitchFamily="18" charset="0"/>
                          <a:cs typeface="Times New Roman" panose="02020603050405020304" pitchFamily="18" charset="0"/>
                        </a:rPr>
                        <a:t>0 / 0,647</a:t>
                      </a:r>
                      <a:endParaRPr lang="fr-F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dirty="0">
                          <a:solidFill>
                            <a:schemeClr val="tx1"/>
                          </a:solidFill>
                          <a:effectLst/>
                          <a:latin typeface="Times New Roman" panose="02020603050405020304" pitchFamily="18" charset="0"/>
                          <a:cs typeface="Times New Roman" panose="02020603050405020304" pitchFamily="18" charset="0"/>
                        </a:rPr>
                        <a:t>0 / 0,985</a:t>
                      </a:r>
                      <a:endParaRPr lang="fr-F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dirty="0">
                          <a:solidFill>
                            <a:schemeClr val="tx1"/>
                          </a:solidFill>
                          <a:effectLst/>
                          <a:latin typeface="Times New Roman" panose="02020603050405020304" pitchFamily="18" charset="0"/>
                          <a:cs typeface="Times New Roman" panose="02020603050405020304" pitchFamily="18" charset="0"/>
                        </a:rPr>
                        <a:t>0 / 0,968</a:t>
                      </a:r>
                      <a:endParaRPr lang="fr-F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tc>
                  <a:txBody>
                    <a:bodyPr/>
                    <a:lstStyle/>
                    <a:p>
                      <a:pPr algn="just">
                        <a:lnSpc>
                          <a:spcPct val="150000"/>
                        </a:lnSpc>
                        <a:spcAft>
                          <a:spcPts val="0"/>
                        </a:spcAft>
                      </a:pPr>
                      <a:r>
                        <a:rPr lang="fr-FR" sz="1300" dirty="0">
                          <a:solidFill>
                            <a:schemeClr val="tx1"/>
                          </a:solidFill>
                          <a:effectLst/>
                          <a:latin typeface="Times New Roman" panose="02020603050405020304" pitchFamily="18" charset="0"/>
                          <a:cs typeface="Times New Roman" panose="02020603050405020304" pitchFamily="18" charset="0"/>
                        </a:rPr>
                        <a:t>0 / 0,987</a:t>
                      </a:r>
                      <a:endParaRPr lang="fr-F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12" marR="78312" marT="0" marB="0">
                    <a:noFill/>
                  </a:tcPr>
                </a:tc>
                <a:extLst>
                  <a:ext uri="{0D108BD9-81ED-4DB2-BD59-A6C34878D82A}">
                    <a16:rowId xmlns:a16="http://schemas.microsoft.com/office/drawing/2014/main" val="4089471800"/>
                  </a:ext>
                </a:extLst>
              </a:tr>
            </a:tbl>
          </a:graphicData>
        </a:graphic>
      </p:graphicFrame>
      <p:sp>
        <p:nvSpPr>
          <p:cNvPr id="5" name="ZoneTexte 4">
            <a:extLst>
              <a:ext uri="{FF2B5EF4-FFF2-40B4-BE49-F238E27FC236}">
                <a16:creationId xmlns:a16="http://schemas.microsoft.com/office/drawing/2014/main" id="{388F5973-4A06-433B-9157-709B1E70F00A}"/>
              </a:ext>
            </a:extLst>
          </p:cNvPr>
          <p:cNvSpPr txBox="1"/>
          <p:nvPr/>
        </p:nvSpPr>
        <p:spPr>
          <a:xfrm>
            <a:off x="1314240" y="1197122"/>
            <a:ext cx="10249110" cy="1292662"/>
          </a:xfrm>
          <a:prstGeom prst="rect">
            <a:avLst/>
          </a:prstGeom>
          <a:noFill/>
        </p:spPr>
        <p:txBody>
          <a:bodyPr wrap="square" rtlCol="0">
            <a:spAutoFit/>
          </a:bodyPr>
          <a:lstStyle/>
          <a:p>
            <a:pPr algn="just"/>
            <a:r>
              <a:rPr lang="en-GB" sz="1200" b="1" dirty="0">
                <a:latin typeface="Helvetica" pitchFamily="2" charset="0"/>
                <a:cs typeface="Arial" panose="020B0604020202020204" pitchFamily="34" charset="0"/>
              </a:rPr>
              <a:t>A10. </a:t>
            </a:r>
            <a:r>
              <a:rPr lang="en-GB" sz="1200" dirty="0">
                <a:latin typeface="Helvetica" pitchFamily="2" charset="0"/>
                <a:cs typeface="Arial" panose="020B0604020202020204" pitchFamily="34" charset="0"/>
              </a:rPr>
              <a:t>Statistical tests results from Kuiper and Kolmogorov-Smirnov (KS) tests, with associated p-value for the detrital CSPDFs of the four regions across the frontal moraine. Each detrital CSPDF is tested against the catchment bedrock CSPDF. Frontal Moraine correspond to the mean detrital CSPDF of the entire moraine. Highlighted in colour are contradictions between the two statistical tests about the similarity between the corresponding detrital CSPDF and the catchment bedrock CSPDF. 1: the two distributions are different, 0: the two distributions are statistically identical. The two statistical tests, show that the mean detrital CSPDF of the entire moraine, best estimate the erosion pattern. </a:t>
            </a:r>
            <a:endParaRPr lang="fr-FR" sz="1200" b="1" dirty="0">
              <a:latin typeface="Helvetica" pitchFamily="2" charset="0"/>
              <a:cs typeface="Arial" panose="020B0604020202020204" pitchFamily="34" charset="0"/>
            </a:endParaRPr>
          </a:p>
          <a:p>
            <a:pPr algn="just"/>
            <a:endParaRPr lang="en-GB" dirty="0">
              <a:latin typeface="Helvetica" pitchFamily="2" charset="0"/>
              <a:cs typeface="Arial" panose="020B0604020202020204" pitchFamily="34" charset="0"/>
            </a:endParaRPr>
          </a:p>
        </p:txBody>
      </p:sp>
      <p:pic>
        <p:nvPicPr>
          <p:cNvPr id="8" name="Image 7">
            <a:extLst>
              <a:ext uri="{FF2B5EF4-FFF2-40B4-BE49-F238E27FC236}">
                <a16:creationId xmlns:a16="http://schemas.microsoft.com/office/drawing/2014/main" id="{1B3511A5-08B1-47C5-A287-6E670AF3A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
        <p:nvSpPr>
          <p:cNvPr id="3" name="Espace réservé du numéro de diapositive 2">
            <a:extLst>
              <a:ext uri="{FF2B5EF4-FFF2-40B4-BE49-F238E27FC236}">
                <a16:creationId xmlns:a16="http://schemas.microsoft.com/office/drawing/2014/main" id="{6C0812DD-384B-4392-A765-DA1B053B94AA}"/>
              </a:ext>
            </a:extLst>
          </p:cNvPr>
          <p:cNvSpPr>
            <a:spLocks noGrp="1"/>
          </p:cNvSpPr>
          <p:nvPr>
            <p:ph type="sldNum" sz="quarter" idx="12"/>
          </p:nvPr>
        </p:nvSpPr>
        <p:spPr>
          <a:xfrm>
            <a:off x="11438455" y="6492875"/>
            <a:ext cx="753545" cy="365125"/>
          </a:xfrm>
        </p:spPr>
        <p:txBody>
          <a:bodyPr/>
          <a:lstStyle/>
          <a:p>
            <a:fld id="{778F8052-4A12-4049-AD08-A4E4390F3E7A}" type="slidenum">
              <a:rPr lang="fr-FR" smtClean="0"/>
              <a:t>18</a:t>
            </a:fld>
            <a:endParaRPr lang="fr-FR" dirty="0"/>
          </a:p>
        </p:txBody>
      </p:sp>
      <p:sp>
        <p:nvSpPr>
          <p:cNvPr id="9" name="Bouton d’action : avant ou précédent 8">
            <a:hlinkClick r:id="rId3" action="ppaction://hlinksldjump" highlightClick="1"/>
            <a:extLst>
              <a:ext uri="{FF2B5EF4-FFF2-40B4-BE49-F238E27FC236}">
                <a16:creationId xmlns:a16="http://schemas.microsoft.com/office/drawing/2014/main" id="{89A85040-9E90-4E89-B585-B4F4869B335C}"/>
              </a:ext>
            </a:extLst>
          </p:cNvPr>
          <p:cNvSpPr/>
          <p:nvPr/>
        </p:nvSpPr>
        <p:spPr>
          <a:xfrm>
            <a:off x="9923018" y="5601316"/>
            <a:ext cx="352424" cy="352424"/>
          </a:xfrm>
          <a:prstGeom prst="actionButtonForwardNex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C8A79AD0-F605-4B23-AA86-3C7448A1B71A}"/>
              </a:ext>
            </a:extLst>
          </p:cNvPr>
          <p:cNvSpPr txBox="1"/>
          <p:nvPr/>
        </p:nvSpPr>
        <p:spPr>
          <a:xfrm>
            <a:off x="8844660" y="6033700"/>
            <a:ext cx="2509140" cy="276999"/>
          </a:xfrm>
          <a:prstGeom prst="rect">
            <a:avLst/>
          </a:prstGeom>
          <a:noFill/>
        </p:spPr>
        <p:txBody>
          <a:bodyPr wrap="square" rtlCol="0">
            <a:spAutoFit/>
          </a:bodyPr>
          <a:lstStyle/>
          <a:p>
            <a:pPr algn="ctr"/>
            <a:r>
              <a:rPr lang="en-GB" sz="1200" dirty="0">
                <a:latin typeface="Helvetica" pitchFamily="2" charset="0"/>
              </a:rPr>
              <a:t>Back to Role of sampling strategy</a:t>
            </a:r>
          </a:p>
        </p:txBody>
      </p:sp>
    </p:spTree>
    <p:extLst>
      <p:ext uri="{BB962C8B-B14F-4D97-AF65-F5344CB8AC3E}">
        <p14:creationId xmlns:p14="http://schemas.microsoft.com/office/powerpoint/2010/main" val="1445492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78EB08-6557-45D4-ACA6-ABB491237D4F}"/>
              </a:ext>
            </a:extLst>
          </p:cNvPr>
          <p:cNvSpPr>
            <a:spLocks noGrp="1"/>
          </p:cNvSpPr>
          <p:nvPr>
            <p:ph type="title"/>
          </p:nvPr>
        </p:nvSpPr>
        <p:spPr>
          <a:xfrm>
            <a:off x="671606" y="130796"/>
            <a:ext cx="10353762" cy="723900"/>
          </a:xfrm>
        </p:spPr>
        <p:txBody>
          <a:bodyPr>
            <a:normAutofit/>
          </a:bodyPr>
          <a:lstStyle/>
          <a:p>
            <a:r>
              <a:rPr lang="en-GB" u="sng" dirty="0">
                <a:latin typeface="Helvetica" pitchFamily="2" charset="0"/>
                <a:cs typeface="Arial" panose="020B0604020202020204" pitchFamily="34" charset="0"/>
              </a:rPr>
              <a:t>A11. Model assumptions and limits</a:t>
            </a:r>
          </a:p>
        </p:txBody>
      </p:sp>
      <p:sp>
        <p:nvSpPr>
          <p:cNvPr id="6" name="ZoneTexte 5">
            <a:extLst>
              <a:ext uri="{FF2B5EF4-FFF2-40B4-BE49-F238E27FC236}">
                <a16:creationId xmlns:a16="http://schemas.microsoft.com/office/drawing/2014/main" id="{2996D2C5-D53D-4991-A495-98EA5303A770}"/>
              </a:ext>
            </a:extLst>
          </p:cNvPr>
          <p:cNvSpPr txBox="1"/>
          <p:nvPr/>
        </p:nvSpPr>
        <p:spPr>
          <a:xfrm>
            <a:off x="671606" y="1730211"/>
            <a:ext cx="11119569" cy="3139321"/>
          </a:xfrm>
          <a:prstGeom prst="rect">
            <a:avLst/>
          </a:prstGeom>
          <a:noFill/>
        </p:spPr>
        <p:txBody>
          <a:bodyPr wrap="square" rtlCol="0">
            <a:spAutoFit/>
          </a:bodyPr>
          <a:lstStyle/>
          <a:p>
            <a:endParaRPr lang="en-GB" dirty="0">
              <a:latin typeface="Helvetica" pitchFamily="2"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GB" dirty="0">
                <a:latin typeface="Helvetica" pitchFamily="2" charset="0"/>
                <a:cs typeface="Arial" panose="020B0604020202020204" pitchFamily="34" charset="0"/>
                <a:sym typeface="Wingdings" panose="05000000000000000000" pitchFamily="2" charset="2"/>
              </a:rPr>
              <a:t>Sediment transport</a:t>
            </a:r>
          </a:p>
          <a:p>
            <a:pPr marL="742950" lvl="1" indent="-285750">
              <a:buFont typeface="Wingdings" panose="05000000000000000000" pitchFamily="2" charset="2"/>
              <a:buChar char="à"/>
            </a:pPr>
            <a:r>
              <a:rPr lang="en-GB" dirty="0">
                <a:latin typeface="Helvetica" pitchFamily="2" charset="0"/>
                <a:cs typeface="Arial" panose="020B0604020202020204" pitchFamily="34" charset="0"/>
                <a:sym typeface="Wingdings" panose="05000000000000000000" pitchFamily="2" charset="2"/>
              </a:rPr>
              <a:t>We only consider sediment transport by hillslope diffusion or ice flow. We neglect the transport by meltwater.</a:t>
            </a:r>
          </a:p>
          <a:p>
            <a:pPr marL="742950" lvl="1" indent="-285750">
              <a:buFont typeface="Wingdings" panose="05000000000000000000" pitchFamily="2" charset="2"/>
              <a:buChar char="à"/>
            </a:pPr>
            <a:r>
              <a:rPr lang="en-GB" dirty="0">
                <a:latin typeface="Helvetica" pitchFamily="2" charset="0"/>
                <a:cs typeface="Arial" panose="020B0604020202020204" pitchFamily="34" charset="0"/>
                <a:sym typeface="Wingdings" panose="05000000000000000000" pitchFamily="2" charset="2"/>
              </a:rPr>
              <a:t>Particles do not interact with each other and with the ice (passive markers).</a:t>
            </a:r>
          </a:p>
          <a:p>
            <a:pPr marL="742950" lvl="1" indent="-285750">
              <a:buFont typeface="Wingdings" panose="05000000000000000000" pitchFamily="2" charset="2"/>
              <a:buChar char="à"/>
            </a:pPr>
            <a:r>
              <a:rPr lang="en-GB" dirty="0">
                <a:latin typeface="Helvetica" pitchFamily="2" charset="0"/>
                <a:cs typeface="Arial" panose="020B0604020202020204" pitchFamily="34" charset="0"/>
                <a:sym typeface="Wingdings" panose="05000000000000000000" pitchFamily="2" charset="2"/>
              </a:rPr>
              <a:t>Horizontal velocity of particles within the ice depends on 4</a:t>
            </a:r>
            <a:r>
              <a:rPr lang="en-GB" baseline="30000" dirty="0">
                <a:latin typeface="Helvetica" pitchFamily="2" charset="0"/>
                <a:cs typeface="Arial" panose="020B0604020202020204" pitchFamily="34" charset="0"/>
                <a:sym typeface="Wingdings" panose="05000000000000000000" pitchFamily="2" charset="2"/>
              </a:rPr>
              <a:t>th</a:t>
            </a:r>
            <a:r>
              <a:rPr lang="en-GB" dirty="0">
                <a:latin typeface="Helvetica" pitchFamily="2" charset="0"/>
                <a:cs typeface="Arial" panose="020B0604020202020204" pitchFamily="34" charset="0"/>
                <a:sym typeface="Wingdings" panose="05000000000000000000" pitchFamily="2" charset="2"/>
              </a:rPr>
              <a:t> order of the burial depth</a:t>
            </a:r>
          </a:p>
          <a:p>
            <a:pPr marL="0" lvl="1"/>
            <a:endParaRPr lang="en-GB" dirty="0">
              <a:latin typeface="Helvetica" pitchFamily="2" charset="0"/>
              <a:cs typeface="Arial" panose="020B0604020202020204" pitchFamily="34" charset="0"/>
              <a:sym typeface="Wingdings" panose="05000000000000000000" pitchFamily="2" charset="2"/>
            </a:endParaRPr>
          </a:p>
          <a:p>
            <a:pPr marL="285750" lvl="1" indent="-285750">
              <a:buFont typeface="Arial" panose="020B0604020202020204" pitchFamily="34" charset="0"/>
              <a:buChar char="•"/>
            </a:pPr>
            <a:r>
              <a:rPr lang="en-GB" dirty="0">
                <a:latin typeface="Helvetica" pitchFamily="2" charset="0"/>
                <a:cs typeface="Arial" panose="020B0604020202020204" pitchFamily="34" charset="0"/>
                <a:sym typeface="Wingdings" panose="05000000000000000000" pitchFamily="2" charset="2"/>
              </a:rPr>
              <a:t>Sampling process</a:t>
            </a:r>
          </a:p>
          <a:p>
            <a:pPr marL="742950" lvl="2" indent="-285750">
              <a:buFont typeface="Wingdings" panose="05000000000000000000" pitchFamily="2" charset="2"/>
              <a:buChar char="à"/>
            </a:pPr>
            <a:r>
              <a:rPr lang="en-GB" dirty="0">
                <a:latin typeface="Helvetica" pitchFamily="2" charset="0"/>
                <a:cs typeface="Arial" panose="020B0604020202020204" pitchFamily="34" charset="0"/>
                <a:sym typeface="Wingdings" panose="05000000000000000000" pitchFamily="2" charset="2"/>
              </a:rPr>
              <a:t>We do not consider comminution of particles during transport and sample regardless the size of sediment. </a:t>
            </a:r>
          </a:p>
          <a:p>
            <a:pPr marL="0" lvl="2"/>
            <a:endParaRPr lang="en-GB" dirty="0">
              <a:latin typeface="Helvetica" pitchFamily="2" charset="0"/>
              <a:cs typeface="Arial" panose="020B0604020202020204" pitchFamily="34" charset="0"/>
              <a:sym typeface="Wingdings" panose="05000000000000000000" pitchFamily="2" charset="2"/>
            </a:endParaRPr>
          </a:p>
        </p:txBody>
      </p:sp>
      <p:pic>
        <p:nvPicPr>
          <p:cNvPr id="11" name="Image 10">
            <a:extLst>
              <a:ext uri="{FF2B5EF4-FFF2-40B4-BE49-F238E27FC236}">
                <a16:creationId xmlns:a16="http://schemas.microsoft.com/office/drawing/2014/main" id="{F20E226B-9259-495E-9131-871BE3FDB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
        <p:nvSpPr>
          <p:cNvPr id="4" name="Espace réservé du numéro de diapositive 3">
            <a:extLst>
              <a:ext uri="{FF2B5EF4-FFF2-40B4-BE49-F238E27FC236}">
                <a16:creationId xmlns:a16="http://schemas.microsoft.com/office/drawing/2014/main" id="{1C060ECE-1D2A-4939-9253-04FA792C0CB1}"/>
              </a:ext>
            </a:extLst>
          </p:cNvPr>
          <p:cNvSpPr>
            <a:spLocks noGrp="1"/>
          </p:cNvSpPr>
          <p:nvPr>
            <p:ph type="sldNum" sz="quarter" idx="12"/>
          </p:nvPr>
        </p:nvSpPr>
        <p:spPr>
          <a:xfrm>
            <a:off x="11438455" y="6492875"/>
            <a:ext cx="753545" cy="365125"/>
          </a:xfrm>
        </p:spPr>
        <p:txBody>
          <a:bodyPr/>
          <a:lstStyle/>
          <a:p>
            <a:fld id="{778F8052-4A12-4049-AD08-A4E4390F3E7A}" type="slidenum">
              <a:rPr lang="fr-FR" smtClean="0"/>
              <a:t>19</a:t>
            </a:fld>
            <a:endParaRPr lang="fr-FR" dirty="0"/>
          </a:p>
        </p:txBody>
      </p:sp>
      <p:sp>
        <p:nvSpPr>
          <p:cNvPr id="7" name="Bouton d’action : avant ou précédent 6">
            <a:hlinkClick r:id="rId3" action="ppaction://hlinksldjump" highlightClick="1"/>
            <a:extLst>
              <a:ext uri="{FF2B5EF4-FFF2-40B4-BE49-F238E27FC236}">
                <a16:creationId xmlns:a16="http://schemas.microsoft.com/office/drawing/2014/main" id="{AFD3C4BF-5883-48E4-B934-8A92C1F1B94D}"/>
              </a:ext>
            </a:extLst>
          </p:cNvPr>
          <p:cNvSpPr/>
          <p:nvPr/>
        </p:nvSpPr>
        <p:spPr>
          <a:xfrm>
            <a:off x="9923018" y="5601316"/>
            <a:ext cx="352424" cy="352424"/>
          </a:xfrm>
          <a:prstGeom prst="actionButtonForwardNex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849DF8B-344D-407C-9531-B0BF8F71E71A}"/>
              </a:ext>
            </a:extLst>
          </p:cNvPr>
          <p:cNvSpPr txBox="1"/>
          <p:nvPr/>
        </p:nvSpPr>
        <p:spPr>
          <a:xfrm>
            <a:off x="8844660" y="6033700"/>
            <a:ext cx="2509140" cy="276999"/>
          </a:xfrm>
          <a:prstGeom prst="rect">
            <a:avLst/>
          </a:prstGeom>
          <a:noFill/>
        </p:spPr>
        <p:txBody>
          <a:bodyPr wrap="square" rtlCol="0">
            <a:spAutoFit/>
          </a:bodyPr>
          <a:lstStyle/>
          <a:p>
            <a:pPr algn="ctr"/>
            <a:r>
              <a:rPr lang="en-GB" sz="1200" dirty="0"/>
              <a:t>Back to Conclusion</a:t>
            </a:r>
          </a:p>
        </p:txBody>
      </p:sp>
    </p:spTree>
    <p:extLst>
      <p:ext uri="{BB962C8B-B14F-4D97-AF65-F5344CB8AC3E}">
        <p14:creationId xmlns:p14="http://schemas.microsoft.com/office/powerpoint/2010/main" val="3078189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0DC7811-A589-4F7C-BE9A-64E688310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
        <p:nvSpPr>
          <p:cNvPr id="9" name="Espace réservé du numéro de diapositive 8">
            <a:extLst>
              <a:ext uri="{FF2B5EF4-FFF2-40B4-BE49-F238E27FC236}">
                <a16:creationId xmlns:a16="http://schemas.microsoft.com/office/drawing/2014/main" id="{7B510162-7003-429B-9C56-B72605843AB2}"/>
              </a:ext>
            </a:extLst>
          </p:cNvPr>
          <p:cNvSpPr>
            <a:spLocks noGrp="1"/>
          </p:cNvSpPr>
          <p:nvPr>
            <p:ph type="sldNum" sz="quarter" idx="12"/>
          </p:nvPr>
        </p:nvSpPr>
        <p:spPr>
          <a:xfrm>
            <a:off x="11438455" y="6492875"/>
            <a:ext cx="753545" cy="365125"/>
          </a:xfrm>
        </p:spPr>
        <p:txBody>
          <a:bodyPr/>
          <a:lstStyle/>
          <a:p>
            <a:fld id="{778F8052-4A12-4049-AD08-A4E4390F3E7A}" type="slidenum">
              <a:rPr lang="fr-FR" smtClean="0"/>
              <a:t>2</a:t>
            </a:fld>
            <a:endParaRPr lang="fr-FR" dirty="0"/>
          </a:p>
        </p:txBody>
      </p:sp>
      <p:sp>
        <p:nvSpPr>
          <p:cNvPr id="25" name="ZoneTexte 24">
            <a:extLst>
              <a:ext uri="{FF2B5EF4-FFF2-40B4-BE49-F238E27FC236}">
                <a16:creationId xmlns:a16="http://schemas.microsoft.com/office/drawing/2014/main" id="{89255110-4231-415C-8967-9C9245D92F1C}"/>
              </a:ext>
            </a:extLst>
          </p:cNvPr>
          <p:cNvSpPr txBox="1"/>
          <p:nvPr/>
        </p:nvSpPr>
        <p:spPr>
          <a:xfrm>
            <a:off x="264065" y="2338871"/>
            <a:ext cx="5364332" cy="1015663"/>
          </a:xfrm>
          <a:prstGeom prst="rect">
            <a:avLst/>
          </a:prstGeom>
          <a:noFill/>
        </p:spPr>
        <p:txBody>
          <a:bodyPr wrap="square" rtlCol="0">
            <a:spAutoFit/>
          </a:bodyPr>
          <a:lstStyle/>
          <a:p>
            <a:pPr marL="285750" indent="-285750" algn="just">
              <a:buFont typeface="Wingdings" panose="05000000000000000000" pitchFamily="2" charset="2"/>
              <a:buChar char="Ø"/>
            </a:pPr>
            <a:r>
              <a:rPr lang="en-GB" sz="1200" dirty="0">
                <a:latin typeface="Helvetica" pitchFamily="2" charset="0"/>
                <a:cs typeface="Arial" panose="020B0604020202020204" pitchFamily="34" charset="0"/>
              </a:rPr>
              <a:t>For example, Ehlers et al. (2015) and </a:t>
            </a:r>
            <a:r>
              <a:rPr lang="en-GB" sz="1200" dirty="0" err="1">
                <a:latin typeface="Helvetica" pitchFamily="2" charset="0"/>
                <a:cs typeface="Arial" panose="020B0604020202020204" pitchFamily="34" charset="0"/>
              </a:rPr>
              <a:t>Enkelmann</a:t>
            </a:r>
            <a:r>
              <a:rPr lang="en-GB" sz="1200" dirty="0">
                <a:latin typeface="Helvetica" pitchFamily="2" charset="0"/>
                <a:cs typeface="Arial" panose="020B0604020202020204" pitchFamily="34" charset="0"/>
              </a:rPr>
              <a:t> and Ehlers (2015) investigated detrital probability age distributions from the Fission track AFT) and (U-Th)/He on apatite (</a:t>
            </a:r>
            <a:r>
              <a:rPr lang="en-GB" sz="1200" dirty="0" err="1">
                <a:latin typeface="Helvetica" pitchFamily="2" charset="0"/>
                <a:cs typeface="Arial" panose="020B0604020202020204" pitchFamily="34" charset="0"/>
              </a:rPr>
              <a:t>AHe</a:t>
            </a:r>
            <a:r>
              <a:rPr lang="en-GB" sz="1200" dirty="0">
                <a:latin typeface="Helvetica" pitchFamily="2" charset="0"/>
                <a:cs typeface="Arial" panose="020B0604020202020204" pitchFamily="34" charset="0"/>
              </a:rPr>
              <a:t>) systems, through the Tiedemann glacier catchment. They sampled the ice-cored terminal moraine and the pro-glacial river. </a:t>
            </a:r>
          </a:p>
        </p:txBody>
      </p:sp>
      <p:sp>
        <p:nvSpPr>
          <p:cNvPr id="15" name="Titre 1">
            <a:extLst>
              <a:ext uri="{FF2B5EF4-FFF2-40B4-BE49-F238E27FC236}">
                <a16:creationId xmlns:a16="http://schemas.microsoft.com/office/drawing/2014/main" id="{AB347BA7-5668-4387-94E3-F3DF168CFA5C}"/>
              </a:ext>
            </a:extLst>
          </p:cNvPr>
          <p:cNvSpPr>
            <a:spLocks noGrp="1"/>
          </p:cNvSpPr>
          <p:nvPr>
            <p:ph type="title"/>
          </p:nvPr>
        </p:nvSpPr>
        <p:spPr>
          <a:xfrm>
            <a:off x="923926" y="1544460"/>
            <a:ext cx="3210220" cy="749300"/>
          </a:xfrm>
        </p:spPr>
        <p:txBody>
          <a:bodyPr>
            <a:normAutofit/>
          </a:bodyPr>
          <a:lstStyle/>
          <a:p>
            <a:r>
              <a:rPr lang="en-GB" sz="3200" b="1" u="sng" dirty="0">
                <a:latin typeface="Helvetica" pitchFamily="2" charset="0"/>
                <a:cs typeface="Arial" panose="020B0604020202020204" pitchFamily="34" charset="0"/>
              </a:rPr>
              <a:t>Introduction</a:t>
            </a:r>
          </a:p>
        </p:txBody>
      </p:sp>
      <p:grpSp>
        <p:nvGrpSpPr>
          <p:cNvPr id="8" name="Groupe 7">
            <a:extLst>
              <a:ext uri="{FF2B5EF4-FFF2-40B4-BE49-F238E27FC236}">
                <a16:creationId xmlns:a16="http://schemas.microsoft.com/office/drawing/2014/main" id="{2EB67BF5-5D30-4968-B9CF-459BD4A9D8DB}"/>
              </a:ext>
            </a:extLst>
          </p:cNvPr>
          <p:cNvGrpSpPr/>
          <p:nvPr/>
        </p:nvGrpSpPr>
        <p:grpSpPr>
          <a:xfrm>
            <a:off x="329791" y="130796"/>
            <a:ext cx="3550231" cy="1380399"/>
            <a:chOff x="168892" y="97493"/>
            <a:chExt cx="3550231" cy="1380399"/>
          </a:xfrm>
        </p:grpSpPr>
        <p:pic>
          <p:nvPicPr>
            <p:cNvPr id="2" name="Image 1">
              <a:hlinkClick r:id="rId5"/>
              <a:extLst>
                <a:ext uri="{FF2B5EF4-FFF2-40B4-BE49-F238E27FC236}">
                  <a16:creationId xmlns:a16="http://schemas.microsoft.com/office/drawing/2014/main" id="{8C2797DB-CB7C-4DDB-8BFF-3D0B2A87D95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51935" r="19516"/>
            <a:stretch/>
          </p:blipFill>
          <p:spPr>
            <a:xfrm>
              <a:off x="245894" y="97493"/>
              <a:ext cx="3473229" cy="978199"/>
            </a:xfrm>
            <a:prstGeom prst="rect">
              <a:avLst/>
            </a:prstGeom>
          </p:spPr>
        </p:pic>
        <p:sp>
          <p:nvSpPr>
            <p:cNvPr id="3" name="ZoneTexte 2">
              <a:extLst>
                <a:ext uri="{FF2B5EF4-FFF2-40B4-BE49-F238E27FC236}">
                  <a16:creationId xmlns:a16="http://schemas.microsoft.com/office/drawing/2014/main" id="{2E7904CB-6957-4550-9DE0-F3B5FAB15D0C}"/>
                </a:ext>
              </a:extLst>
            </p:cNvPr>
            <p:cNvSpPr txBox="1"/>
            <p:nvPr/>
          </p:nvSpPr>
          <p:spPr>
            <a:xfrm>
              <a:off x="168892" y="1077782"/>
              <a:ext cx="3550231" cy="400110"/>
            </a:xfrm>
            <a:prstGeom prst="rect">
              <a:avLst/>
            </a:prstGeom>
            <a:noFill/>
          </p:spPr>
          <p:txBody>
            <a:bodyPr wrap="square" rtlCol="0">
              <a:spAutoFit/>
            </a:bodyPr>
            <a:lstStyle/>
            <a:p>
              <a:pPr algn="just"/>
              <a:r>
                <a:rPr lang="en-GB" sz="1000" dirty="0">
                  <a:latin typeface="Helvetica" pitchFamily="2" charset="0"/>
                </a:rPr>
                <a:t>This presentation refers to a study submitted in </a:t>
              </a:r>
              <a:r>
                <a:rPr lang="en-GB" sz="1000" dirty="0" err="1">
                  <a:latin typeface="Helvetica" pitchFamily="2" charset="0"/>
                </a:rPr>
                <a:t>esurf</a:t>
              </a:r>
              <a:r>
                <a:rPr lang="en-GB" sz="1000" dirty="0">
                  <a:latin typeface="Helvetica" pitchFamily="2" charset="0"/>
                </a:rPr>
                <a:t> journal, and currently in review. </a:t>
              </a:r>
            </a:p>
          </p:txBody>
        </p:sp>
      </p:grpSp>
      <p:grpSp>
        <p:nvGrpSpPr>
          <p:cNvPr id="6" name="Groupe 5">
            <a:extLst>
              <a:ext uri="{FF2B5EF4-FFF2-40B4-BE49-F238E27FC236}">
                <a16:creationId xmlns:a16="http://schemas.microsoft.com/office/drawing/2014/main" id="{2B5C50F5-13E2-46B8-AAB2-7814D311E5D0}"/>
              </a:ext>
            </a:extLst>
          </p:cNvPr>
          <p:cNvGrpSpPr/>
          <p:nvPr/>
        </p:nvGrpSpPr>
        <p:grpSpPr>
          <a:xfrm>
            <a:off x="750654" y="3471726"/>
            <a:ext cx="4354810" cy="2935660"/>
            <a:chOff x="531347" y="2094697"/>
            <a:chExt cx="4354810" cy="2935660"/>
          </a:xfrm>
        </p:grpSpPr>
        <p:pic>
          <p:nvPicPr>
            <p:cNvPr id="18" name="Image 17">
              <a:extLst>
                <a:ext uri="{FF2B5EF4-FFF2-40B4-BE49-F238E27FC236}">
                  <a16:creationId xmlns:a16="http://schemas.microsoft.com/office/drawing/2014/main" id="{2EF3DD66-30C1-405A-A0BE-BE850D088C9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67692" y="2094697"/>
              <a:ext cx="4318465" cy="2335496"/>
            </a:xfrm>
            <a:prstGeom prst="rect">
              <a:avLst/>
            </a:prstGeom>
            <a:solidFill>
              <a:schemeClr val="tx1"/>
            </a:solidFill>
            <a:effectLst>
              <a:softEdge rad="31750"/>
            </a:effectLst>
          </p:spPr>
        </p:pic>
        <p:sp>
          <p:nvSpPr>
            <p:cNvPr id="19" name="ZoneTexte 18">
              <a:extLst>
                <a:ext uri="{FF2B5EF4-FFF2-40B4-BE49-F238E27FC236}">
                  <a16:creationId xmlns:a16="http://schemas.microsoft.com/office/drawing/2014/main" id="{C00934EF-0EC0-4634-8B75-88D231C0CFD5}"/>
                </a:ext>
              </a:extLst>
            </p:cNvPr>
            <p:cNvSpPr txBox="1"/>
            <p:nvPr/>
          </p:nvSpPr>
          <p:spPr>
            <a:xfrm>
              <a:off x="531347" y="4430193"/>
              <a:ext cx="4354809" cy="600164"/>
            </a:xfrm>
            <a:prstGeom prst="rect">
              <a:avLst/>
            </a:prstGeom>
            <a:noFill/>
          </p:spPr>
          <p:txBody>
            <a:bodyPr wrap="square" rtlCol="0">
              <a:spAutoFit/>
            </a:bodyPr>
            <a:lstStyle/>
            <a:p>
              <a:pPr algn="just"/>
              <a:r>
                <a:rPr lang="en-GB" sz="1100" u="sng" dirty="0">
                  <a:latin typeface="Helvetica" pitchFamily="2" charset="0"/>
                  <a:cs typeface="Arial" panose="020B0604020202020204" pitchFamily="34" charset="0"/>
                </a:rPr>
                <a:t>Figure 1</a:t>
              </a:r>
              <a:r>
                <a:rPr lang="en-GB" sz="1100" dirty="0">
                  <a:latin typeface="Helvetica" pitchFamily="2" charset="0"/>
                  <a:cs typeface="Arial" panose="020B0604020202020204" pitchFamily="34" charset="0"/>
                </a:rPr>
                <a:t>. The Tiedemann glacier location, with the location of detrital ice-cored sample from </a:t>
              </a:r>
              <a:r>
                <a:rPr lang="en-GB" sz="1100" dirty="0" err="1">
                  <a:latin typeface="Helvetica" pitchFamily="2" charset="0"/>
                  <a:cs typeface="Arial" panose="020B0604020202020204" pitchFamily="34" charset="0"/>
                </a:rPr>
                <a:t>Enkelmann</a:t>
              </a:r>
              <a:r>
                <a:rPr lang="en-GB" sz="1100" dirty="0">
                  <a:latin typeface="Helvetica" pitchFamily="2" charset="0"/>
                  <a:cs typeface="Arial" panose="020B0604020202020204" pitchFamily="34" charset="0"/>
                </a:rPr>
                <a:t> and Ehlers (2015) and Ehlers et al. (2015).</a:t>
              </a:r>
            </a:p>
          </p:txBody>
        </p:sp>
      </p:grpSp>
      <p:sp>
        <p:nvSpPr>
          <p:cNvPr id="26" name="ZoneTexte 25">
            <a:extLst>
              <a:ext uri="{FF2B5EF4-FFF2-40B4-BE49-F238E27FC236}">
                <a16:creationId xmlns:a16="http://schemas.microsoft.com/office/drawing/2014/main" id="{C4250276-2CC6-4E8B-9FE3-704E03D25D71}"/>
              </a:ext>
            </a:extLst>
          </p:cNvPr>
          <p:cNvSpPr txBox="1"/>
          <p:nvPr/>
        </p:nvSpPr>
        <p:spPr>
          <a:xfrm>
            <a:off x="6420875" y="680923"/>
            <a:ext cx="5364332" cy="1384995"/>
          </a:xfrm>
          <a:prstGeom prst="rect">
            <a:avLst/>
          </a:prstGeom>
          <a:noFill/>
        </p:spPr>
        <p:txBody>
          <a:bodyPr wrap="square" rtlCol="0">
            <a:spAutoFit/>
          </a:bodyPr>
          <a:lstStyle/>
          <a:p>
            <a:pPr marL="285750" indent="-285750" algn="just">
              <a:buFont typeface="Wingdings" panose="05000000000000000000" pitchFamily="2" charset="2"/>
              <a:buChar char="Ø"/>
            </a:pPr>
            <a:r>
              <a:rPr lang="en-GB" sz="1200" dirty="0">
                <a:latin typeface="Helvetica" pitchFamily="2" charset="0"/>
                <a:cs typeface="Arial" panose="020B0604020202020204" pitchFamily="34" charset="0"/>
              </a:rPr>
              <a:t>We model the Tiedeman glacier to explore the effect of erosion and sediment transport. It has simple morphological characteristics (straight form, low glacial valley connectivity), and thermochronological data are available (cf. left side).</a:t>
            </a:r>
          </a:p>
          <a:p>
            <a:pPr marL="285750" indent="-285750" algn="just">
              <a:buFont typeface="Wingdings" panose="05000000000000000000" pitchFamily="2" charset="2"/>
              <a:buChar char="Ø"/>
            </a:pPr>
            <a:r>
              <a:rPr lang="en-GB" sz="1200" dirty="0">
                <a:latin typeface="Helvetica" pitchFamily="2" charset="0"/>
                <a:cs typeface="Arial" panose="020B0604020202020204" pitchFamily="34" charset="0"/>
              </a:rPr>
              <a:t>We use a new version of </a:t>
            </a:r>
            <a:r>
              <a:rPr lang="en-GB" sz="1200" dirty="0" err="1">
                <a:latin typeface="Helvetica" pitchFamily="2" charset="0"/>
                <a:cs typeface="Arial" panose="020B0604020202020204" pitchFamily="34" charset="0"/>
              </a:rPr>
              <a:t>iSOSIA</a:t>
            </a:r>
            <a:r>
              <a:rPr lang="en-GB" sz="1200" dirty="0">
                <a:latin typeface="Helvetica" pitchFamily="2" charset="0"/>
                <a:cs typeface="Arial" panose="020B0604020202020204" pitchFamily="34" charset="0"/>
              </a:rPr>
              <a:t> (</a:t>
            </a:r>
            <a:r>
              <a:rPr lang="en-GB" sz="1200" dirty="0" err="1">
                <a:latin typeface="Helvetica" pitchFamily="2" charset="0"/>
                <a:cs typeface="Arial" panose="020B0604020202020204" pitchFamily="34" charset="0"/>
              </a:rPr>
              <a:t>Egholm</a:t>
            </a:r>
            <a:r>
              <a:rPr lang="en-GB" sz="1200" dirty="0">
                <a:latin typeface="Helvetica" pitchFamily="2" charset="0"/>
                <a:cs typeface="Arial" panose="020B0604020202020204" pitchFamily="34" charset="0"/>
              </a:rPr>
              <a:t> et al., 2011) that enables sediment tracking. </a:t>
            </a:r>
          </a:p>
          <a:p>
            <a:pPr marL="285750" indent="-285750" algn="just">
              <a:buFont typeface="Wingdings" panose="05000000000000000000" pitchFamily="2" charset="2"/>
              <a:buChar char="Ø"/>
            </a:pPr>
            <a:endParaRPr lang="en-GB" sz="1200" dirty="0">
              <a:latin typeface="Helvetica" pitchFamily="2" charset="0"/>
              <a:cs typeface="Arial" panose="020B0604020202020204" pitchFamily="34" charset="0"/>
            </a:endParaRPr>
          </a:p>
        </p:txBody>
      </p:sp>
      <p:sp>
        <p:nvSpPr>
          <p:cNvPr id="5" name="ZoneTexte 4">
            <a:extLst>
              <a:ext uri="{FF2B5EF4-FFF2-40B4-BE49-F238E27FC236}">
                <a16:creationId xmlns:a16="http://schemas.microsoft.com/office/drawing/2014/main" id="{E957554F-97FA-45CB-BB3E-373B785C75DA}"/>
              </a:ext>
            </a:extLst>
          </p:cNvPr>
          <p:cNvSpPr txBox="1"/>
          <p:nvPr/>
        </p:nvSpPr>
        <p:spPr>
          <a:xfrm>
            <a:off x="6581774" y="5616364"/>
            <a:ext cx="5042533" cy="1200329"/>
          </a:xfrm>
          <a:prstGeom prst="rect">
            <a:avLst/>
          </a:prstGeom>
          <a:noFill/>
        </p:spPr>
        <p:txBody>
          <a:bodyPr wrap="square" rtlCol="0">
            <a:spAutoFit/>
          </a:bodyPr>
          <a:lstStyle/>
          <a:p>
            <a:pPr marL="171450" indent="-171450" algn="just">
              <a:buFont typeface="Wingdings" panose="05000000000000000000" pitchFamily="2" charset="2"/>
              <a:buChar char="Ø"/>
            </a:pPr>
            <a:r>
              <a:rPr lang="en-GB" sz="1200" dirty="0">
                <a:latin typeface="Helvetica" pitchFamily="2" charset="0"/>
                <a:cs typeface="Arial" panose="020B0604020202020204" pitchFamily="34" charset="0"/>
              </a:rPr>
              <a:t>From the model, less than half of the initial sediment particles produced reach the frontal moraine, after 8.5 </a:t>
            </a:r>
            <a:r>
              <a:rPr lang="en-GB" sz="1200" dirty="0" err="1">
                <a:latin typeface="Helvetica" pitchFamily="2" charset="0"/>
                <a:cs typeface="Arial" panose="020B0604020202020204" pitchFamily="34" charset="0"/>
              </a:rPr>
              <a:t>kyrs</a:t>
            </a:r>
            <a:r>
              <a:rPr lang="en-GB" sz="1200" dirty="0">
                <a:latin typeface="Helvetica" pitchFamily="2" charset="0"/>
                <a:cs typeface="Arial" panose="020B0604020202020204" pitchFamily="34" charset="0"/>
              </a:rPr>
              <a:t> of sediment transport. A large part is stored upstream in a lateral moraine, and at mid-elevation due to small tributary glaciers that show small sliding velocities (</a:t>
            </a:r>
            <a:r>
              <a:rPr lang="en-GB" sz="1200" dirty="0">
                <a:latin typeface="Helvetica" pitchFamily="2" charset="0"/>
                <a:cs typeface="Arial" panose="020B0604020202020204" pitchFamily="34" charset="0"/>
                <a:hlinkClick r:id="rId8" action="ppaction://hlinksldjump"/>
              </a:rPr>
              <a:t>A2</a:t>
            </a:r>
            <a:r>
              <a:rPr lang="en-GB" sz="1200" dirty="0">
                <a:latin typeface="Helvetica" pitchFamily="2" charset="0"/>
                <a:cs typeface="Arial" panose="020B0604020202020204" pitchFamily="34" charset="0"/>
              </a:rPr>
              <a:t>).</a:t>
            </a:r>
          </a:p>
          <a:p>
            <a:pPr marL="171450" indent="-171450" algn="just">
              <a:buFont typeface="Wingdings" panose="05000000000000000000" pitchFamily="2" charset="2"/>
              <a:buChar char="Ø"/>
            </a:pPr>
            <a:endParaRPr lang="en-GB" sz="1200" dirty="0">
              <a:latin typeface="Helvetica" pitchFamily="2" charset="0"/>
            </a:endParaRPr>
          </a:p>
        </p:txBody>
      </p:sp>
      <p:sp>
        <p:nvSpPr>
          <p:cNvPr id="27" name="Titre 1">
            <a:extLst>
              <a:ext uri="{FF2B5EF4-FFF2-40B4-BE49-F238E27FC236}">
                <a16:creationId xmlns:a16="http://schemas.microsoft.com/office/drawing/2014/main" id="{A1D8AA3D-8019-43EE-BB69-71D3399DE02A}"/>
              </a:ext>
            </a:extLst>
          </p:cNvPr>
          <p:cNvSpPr txBox="1">
            <a:spLocks/>
          </p:cNvSpPr>
          <p:nvPr/>
        </p:nvSpPr>
        <p:spPr>
          <a:xfrm>
            <a:off x="7301192" y="-13843"/>
            <a:ext cx="3210220" cy="749300"/>
          </a:xfrm>
          <a:prstGeom prst="rect">
            <a:avLst/>
          </a:prstGeom>
          <a:effectLst>
            <a:outerShdw blurRad="25400" dir="17880000">
              <a:srgbClr val="000000">
                <a:alpha val="46000"/>
              </a:srgbClr>
            </a:outerShdw>
          </a:effectLst>
        </p:spPr>
        <p:txBody>
          <a:bodyPr vert="horz" lIns="91440" tIns="45720" rIns="91440" bIns="45720" rtlCol="0" anchor="ctr">
            <a:normAutofit fontScale="925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b="1" u="sng" dirty="0">
                <a:latin typeface="Helvetica" pitchFamily="2" charset="0"/>
                <a:cs typeface="Arial" panose="020B0604020202020204" pitchFamily="34" charset="0"/>
              </a:rPr>
              <a:t>Model kinematic</a:t>
            </a:r>
          </a:p>
        </p:txBody>
      </p:sp>
      <p:pic>
        <p:nvPicPr>
          <p:cNvPr id="4" name="AnimPart_720p">
            <a:hlinkClick r:id="" action="ppaction://media"/>
            <a:extLst>
              <a:ext uri="{FF2B5EF4-FFF2-40B4-BE49-F238E27FC236}">
                <a16:creationId xmlns:a16="http://schemas.microsoft.com/office/drawing/2014/main" id="{8A458080-663C-491B-B5FE-9120C74C773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7800" r="7910"/>
          <a:stretch/>
        </p:blipFill>
        <p:spPr>
          <a:xfrm>
            <a:off x="6518768" y="1919110"/>
            <a:ext cx="5296459" cy="3534576"/>
          </a:xfrm>
          <a:prstGeom prst="rect">
            <a:avLst/>
          </a:prstGeom>
          <a:ln w="12700">
            <a:solidFill>
              <a:schemeClr val="tx1"/>
            </a:solidFill>
          </a:ln>
        </p:spPr>
      </p:pic>
    </p:spTree>
    <p:extLst>
      <p:ext uri="{BB962C8B-B14F-4D97-AF65-F5344CB8AC3E}">
        <p14:creationId xmlns:p14="http://schemas.microsoft.com/office/powerpoint/2010/main" val="408799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9522A666-B82B-46E6-BA07-7D2C1C97B76D}"/>
              </a:ext>
            </a:extLst>
          </p:cNvPr>
          <p:cNvPicPr>
            <a:picLocks noChangeAspect="1"/>
          </p:cNvPicPr>
          <p:nvPr/>
        </p:nvPicPr>
        <p:blipFill>
          <a:blip r:embed="rId2">
            <a:clrChange>
              <a:clrFrom>
                <a:srgbClr val="1D1D1B"/>
              </a:clrFrom>
              <a:clrTo>
                <a:srgbClr val="1D1D1B">
                  <a:alpha val="0"/>
                </a:srgbClr>
              </a:clrTo>
            </a:clrChange>
            <a:extLst>
              <a:ext uri="{28A0092B-C50C-407E-A947-70E740481C1C}">
                <a14:useLocalDpi xmlns:a14="http://schemas.microsoft.com/office/drawing/2010/main" val="0"/>
              </a:ext>
            </a:extLst>
          </a:blip>
          <a:srcRect/>
          <a:stretch/>
        </p:blipFill>
        <p:spPr>
          <a:xfrm>
            <a:off x="1459663" y="2838156"/>
            <a:ext cx="1398746" cy="2461184"/>
          </a:xfrm>
          <a:prstGeom prst="rect">
            <a:avLst/>
          </a:prstGeom>
        </p:spPr>
      </p:pic>
      <p:sp>
        <p:nvSpPr>
          <p:cNvPr id="21" name="Forme libre : forme 20">
            <a:extLst>
              <a:ext uri="{FF2B5EF4-FFF2-40B4-BE49-F238E27FC236}">
                <a16:creationId xmlns:a16="http://schemas.microsoft.com/office/drawing/2014/main" id="{1F432EAF-BE15-4733-9832-184B328CD587}"/>
              </a:ext>
            </a:extLst>
          </p:cNvPr>
          <p:cNvSpPr/>
          <p:nvPr/>
        </p:nvSpPr>
        <p:spPr>
          <a:xfrm rot="19654680">
            <a:off x="1103629" y="1273786"/>
            <a:ext cx="1006631" cy="412143"/>
          </a:xfrm>
          <a:custGeom>
            <a:avLst/>
            <a:gdLst>
              <a:gd name="connsiteX0" fmla="*/ 378133 w 819887"/>
              <a:gd name="connsiteY0" fmla="*/ 2800 h 335685"/>
              <a:gd name="connsiteX1" fmla="*/ 572662 w 819887"/>
              <a:gd name="connsiteY1" fmla="*/ 28433 h 335685"/>
              <a:gd name="connsiteX2" fmla="*/ 654673 w 819887"/>
              <a:gd name="connsiteY2" fmla="*/ 80936 h 335685"/>
              <a:gd name="connsiteX3" fmla="*/ 701616 w 819887"/>
              <a:gd name="connsiteY3" fmla="*/ 0 h 335685"/>
              <a:gd name="connsiteX4" fmla="*/ 819887 w 819887"/>
              <a:gd name="connsiteY4" fmla="*/ 203915 h 335685"/>
              <a:gd name="connsiteX5" fmla="*/ 583345 w 819887"/>
              <a:gd name="connsiteY5" fmla="*/ 203915 h 335685"/>
              <a:gd name="connsiteX6" fmla="*/ 629613 w 819887"/>
              <a:gd name="connsiteY6" fmla="*/ 124142 h 335685"/>
              <a:gd name="connsiteX7" fmla="*/ 544742 w 819887"/>
              <a:gd name="connsiteY7" fmla="*/ 97894 h 335685"/>
              <a:gd name="connsiteX8" fmla="*/ 325544 w 819887"/>
              <a:gd name="connsiteY8" fmla="*/ 103809 h 335685"/>
              <a:gd name="connsiteX9" fmla="*/ 4173 w 819887"/>
              <a:gd name="connsiteY9" fmla="*/ 335685 h 335685"/>
              <a:gd name="connsiteX10" fmla="*/ 4171 w 819887"/>
              <a:gd name="connsiteY10" fmla="*/ 335685 h 335685"/>
              <a:gd name="connsiteX11" fmla="*/ 305384 w 819887"/>
              <a:gd name="connsiteY11" fmla="*/ 13957 h 335685"/>
              <a:gd name="connsiteX12" fmla="*/ 378133 w 819887"/>
              <a:gd name="connsiteY12" fmla="*/ 2800 h 33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9887" h="335685">
                <a:moveTo>
                  <a:pt x="378133" y="2800"/>
                </a:moveTo>
                <a:cubicBezTo>
                  <a:pt x="449729" y="-3106"/>
                  <a:pt x="517044" y="6416"/>
                  <a:pt x="572662" y="28433"/>
                </a:cubicBezTo>
                <a:lnTo>
                  <a:pt x="654673" y="80936"/>
                </a:lnTo>
                <a:lnTo>
                  <a:pt x="701616" y="0"/>
                </a:lnTo>
                <a:lnTo>
                  <a:pt x="819887" y="203915"/>
                </a:lnTo>
                <a:lnTo>
                  <a:pt x="583345" y="203915"/>
                </a:lnTo>
                <a:lnTo>
                  <a:pt x="629613" y="124142"/>
                </a:lnTo>
                <a:lnTo>
                  <a:pt x="544742" y="97894"/>
                </a:lnTo>
                <a:cubicBezTo>
                  <a:pt x="477107" y="85332"/>
                  <a:pt x="401344" y="86803"/>
                  <a:pt x="325544" y="103809"/>
                </a:cubicBezTo>
                <a:cubicBezTo>
                  <a:pt x="173944" y="137820"/>
                  <a:pt x="49023" y="227954"/>
                  <a:pt x="4173" y="335685"/>
                </a:cubicBezTo>
                <a:lnTo>
                  <a:pt x="4171" y="335685"/>
                </a:lnTo>
                <a:cubicBezTo>
                  <a:pt x="-25811" y="202048"/>
                  <a:pt x="109047" y="58006"/>
                  <a:pt x="305384" y="13957"/>
                </a:cubicBezTo>
                <a:cubicBezTo>
                  <a:pt x="329927" y="8451"/>
                  <a:pt x="354268" y="4768"/>
                  <a:pt x="378133" y="2800"/>
                </a:cubicBezTo>
                <a:close/>
              </a:path>
            </a:pathLst>
          </a:cu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orme libre : forme 21">
            <a:extLst>
              <a:ext uri="{FF2B5EF4-FFF2-40B4-BE49-F238E27FC236}">
                <a16:creationId xmlns:a16="http://schemas.microsoft.com/office/drawing/2014/main" id="{A92E9DF4-0C63-4FF8-B519-4AED6D9C5DA8}"/>
              </a:ext>
            </a:extLst>
          </p:cNvPr>
          <p:cNvSpPr/>
          <p:nvPr/>
        </p:nvSpPr>
        <p:spPr>
          <a:xfrm>
            <a:off x="5584932" y="421174"/>
            <a:ext cx="997667" cy="342574"/>
          </a:xfrm>
          <a:custGeom>
            <a:avLst/>
            <a:gdLst>
              <a:gd name="connsiteX0" fmla="*/ 378133 w 819887"/>
              <a:gd name="connsiteY0" fmla="*/ 2800 h 335685"/>
              <a:gd name="connsiteX1" fmla="*/ 572662 w 819887"/>
              <a:gd name="connsiteY1" fmla="*/ 28433 h 335685"/>
              <a:gd name="connsiteX2" fmla="*/ 654673 w 819887"/>
              <a:gd name="connsiteY2" fmla="*/ 80936 h 335685"/>
              <a:gd name="connsiteX3" fmla="*/ 701616 w 819887"/>
              <a:gd name="connsiteY3" fmla="*/ 0 h 335685"/>
              <a:gd name="connsiteX4" fmla="*/ 819887 w 819887"/>
              <a:gd name="connsiteY4" fmla="*/ 203915 h 335685"/>
              <a:gd name="connsiteX5" fmla="*/ 583345 w 819887"/>
              <a:gd name="connsiteY5" fmla="*/ 203915 h 335685"/>
              <a:gd name="connsiteX6" fmla="*/ 629613 w 819887"/>
              <a:gd name="connsiteY6" fmla="*/ 124142 h 335685"/>
              <a:gd name="connsiteX7" fmla="*/ 544742 w 819887"/>
              <a:gd name="connsiteY7" fmla="*/ 97894 h 335685"/>
              <a:gd name="connsiteX8" fmla="*/ 325544 w 819887"/>
              <a:gd name="connsiteY8" fmla="*/ 103809 h 335685"/>
              <a:gd name="connsiteX9" fmla="*/ 4173 w 819887"/>
              <a:gd name="connsiteY9" fmla="*/ 335685 h 335685"/>
              <a:gd name="connsiteX10" fmla="*/ 4171 w 819887"/>
              <a:gd name="connsiteY10" fmla="*/ 335685 h 335685"/>
              <a:gd name="connsiteX11" fmla="*/ 305384 w 819887"/>
              <a:gd name="connsiteY11" fmla="*/ 13957 h 335685"/>
              <a:gd name="connsiteX12" fmla="*/ 378133 w 819887"/>
              <a:gd name="connsiteY12" fmla="*/ 2800 h 33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9887" h="335685">
                <a:moveTo>
                  <a:pt x="378133" y="2800"/>
                </a:moveTo>
                <a:cubicBezTo>
                  <a:pt x="449729" y="-3106"/>
                  <a:pt x="517044" y="6416"/>
                  <a:pt x="572662" y="28433"/>
                </a:cubicBezTo>
                <a:lnTo>
                  <a:pt x="654673" y="80936"/>
                </a:lnTo>
                <a:lnTo>
                  <a:pt x="701616" y="0"/>
                </a:lnTo>
                <a:lnTo>
                  <a:pt x="819887" y="203915"/>
                </a:lnTo>
                <a:lnTo>
                  <a:pt x="583345" y="203915"/>
                </a:lnTo>
                <a:lnTo>
                  <a:pt x="629613" y="124142"/>
                </a:lnTo>
                <a:lnTo>
                  <a:pt x="544742" y="97894"/>
                </a:lnTo>
                <a:cubicBezTo>
                  <a:pt x="477107" y="85332"/>
                  <a:pt x="401344" y="86803"/>
                  <a:pt x="325544" y="103809"/>
                </a:cubicBezTo>
                <a:cubicBezTo>
                  <a:pt x="173944" y="137820"/>
                  <a:pt x="49023" y="227954"/>
                  <a:pt x="4173" y="335685"/>
                </a:cubicBezTo>
                <a:lnTo>
                  <a:pt x="4171" y="335685"/>
                </a:lnTo>
                <a:cubicBezTo>
                  <a:pt x="-25811" y="202048"/>
                  <a:pt x="109047" y="58006"/>
                  <a:pt x="305384" y="13957"/>
                </a:cubicBezTo>
                <a:cubicBezTo>
                  <a:pt x="329927" y="8451"/>
                  <a:pt x="354268" y="4768"/>
                  <a:pt x="378133" y="2800"/>
                </a:cubicBezTo>
                <a:close/>
              </a:path>
            </a:pathLst>
          </a:cu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 forme 22">
            <a:extLst>
              <a:ext uri="{FF2B5EF4-FFF2-40B4-BE49-F238E27FC236}">
                <a16:creationId xmlns:a16="http://schemas.microsoft.com/office/drawing/2014/main" id="{80E2D8B8-A115-4E09-AC9F-0ECE8F376F32}"/>
              </a:ext>
            </a:extLst>
          </p:cNvPr>
          <p:cNvSpPr/>
          <p:nvPr/>
        </p:nvSpPr>
        <p:spPr>
          <a:xfrm rot="4579039">
            <a:off x="10745774" y="3482071"/>
            <a:ext cx="858623" cy="351544"/>
          </a:xfrm>
          <a:custGeom>
            <a:avLst/>
            <a:gdLst>
              <a:gd name="connsiteX0" fmla="*/ 378133 w 819887"/>
              <a:gd name="connsiteY0" fmla="*/ 2800 h 335685"/>
              <a:gd name="connsiteX1" fmla="*/ 572662 w 819887"/>
              <a:gd name="connsiteY1" fmla="*/ 28433 h 335685"/>
              <a:gd name="connsiteX2" fmla="*/ 654673 w 819887"/>
              <a:gd name="connsiteY2" fmla="*/ 80936 h 335685"/>
              <a:gd name="connsiteX3" fmla="*/ 701616 w 819887"/>
              <a:gd name="connsiteY3" fmla="*/ 0 h 335685"/>
              <a:gd name="connsiteX4" fmla="*/ 819887 w 819887"/>
              <a:gd name="connsiteY4" fmla="*/ 203915 h 335685"/>
              <a:gd name="connsiteX5" fmla="*/ 583345 w 819887"/>
              <a:gd name="connsiteY5" fmla="*/ 203915 h 335685"/>
              <a:gd name="connsiteX6" fmla="*/ 629613 w 819887"/>
              <a:gd name="connsiteY6" fmla="*/ 124142 h 335685"/>
              <a:gd name="connsiteX7" fmla="*/ 544742 w 819887"/>
              <a:gd name="connsiteY7" fmla="*/ 97894 h 335685"/>
              <a:gd name="connsiteX8" fmla="*/ 325544 w 819887"/>
              <a:gd name="connsiteY8" fmla="*/ 103809 h 335685"/>
              <a:gd name="connsiteX9" fmla="*/ 4173 w 819887"/>
              <a:gd name="connsiteY9" fmla="*/ 335685 h 335685"/>
              <a:gd name="connsiteX10" fmla="*/ 4171 w 819887"/>
              <a:gd name="connsiteY10" fmla="*/ 335685 h 335685"/>
              <a:gd name="connsiteX11" fmla="*/ 305384 w 819887"/>
              <a:gd name="connsiteY11" fmla="*/ 13957 h 335685"/>
              <a:gd name="connsiteX12" fmla="*/ 378133 w 819887"/>
              <a:gd name="connsiteY12" fmla="*/ 2800 h 33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9887" h="335685">
                <a:moveTo>
                  <a:pt x="378133" y="2800"/>
                </a:moveTo>
                <a:cubicBezTo>
                  <a:pt x="449729" y="-3106"/>
                  <a:pt x="517044" y="6416"/>
                  <a:pt x="572662" y="28433"/>
                </a:cubicBezTo>
                <a:lnTo>
                  <a:pt x="654673" y="80936"/>
                </a:lnTo>
                <a:lnTo>
                  <a:pt x="701616" y="0"/>
                </a:lnTo>
                <a:lnTo>
                  <a:pt x="819887" y="203915"/>
                </a:lnTo>
                <a:lnTo>
                  <a:pt x="583345" y="203915"/>
                </a:lnTo>
                <a:lnTo>
                  <a:pt x="629613" y="124142"/>
                </a:lnTo>
                <a:lnTo>
                  <a:pt x="544742" y="97894"/>
                </a:lnTo>
                <a:cubicBezTo>
                  <a:pt x="477107" y="85332"/>
                  <a:pt x="401344" y="86803"/>
                  <a:pt x="325544" y="103809"/>
                </a:cubicBezTo>
                <a:cubicBezTo>
                  <a:pt x="173944" y="137820"/>
                  <a:pt x="49023" y="227954"/>
                  <a:pt x="4173" y="335685"/>
                </a:cubicBezTo>
                <a:lnTo>
                  <a:pt x="4171" y="335685"/>
                </a:lnTo>
                <a:cubicBezTo>
                  <a:pt x="-25811" y="202048"/>
                  <a:pt x="109047" y="58006"/>
                  <a:pt x="305384" y="13957"/>
                </a:cubicBezTo>
                <a:cubicBezTo>
                  <a:pt x="329927" y="8451"/>
                  <a:pt x="354268" y="4768"/>
                  <a:pt x="378133" y="2800"/>
                </a:cubicBezTo>
                <a:close/>
              </a:path>
            </a:pathLst>
          </a:cu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5" name="Groupe 24">
            <a:extLst>
              <a:ext uri="{FF2B5EF4-FFF2-40B4-BE49-F238E27FC236}">
                <a16:creationId xmlns:a16="http://schemas.microsoft.com/office/drawing/2014/main" id="{159366FC-DDB6-40BC-B0A4-8CA45A6B1B41}"/>
              </a:ext>
            </a:extLst>
          </p:cNvPr>
          <p:cNvGrpSpPr/>
          <p:nvPr/>
        </p:nvGrpSpPr>
        <p:grpSpPr>
          <a:xfrm>
            <a:off x="8755010" y="1002948"/>
            <a:ext cx="2599248" cy="2265013"/>
            <a:chOff x="7913046" y="1186852"/>
            <a:chExt cx="2317237" cy="2019265"/>
          </a:xfrm>
        </p:grpSpPr>
        <p:grpSp>
          <p:nvGrpSpPr>
            <p:cNvPr id="7" name="Groupe 6">
              <a:extLst>
                <a:ext uri="{FF2B5EF4-FFF2-40B4-BE49-F238E27FC236}">
                  <a16:creationId xmlns:a16="http://schemas.microsoft.com/office/drawing/2014/main" id="{FF142685-1EBB-4F20-9786-876479395CFF}"/>
                </a:ext>
              </a:extLst>
            </p:cNvPr>
            <p:cNvGrpSpPr/>
            <p:nvPr/>
          </p:nvGrpSpPr>
          <p:grpSpPr>
            <a:xfrm>
              <a:off x="7913046" y="1186852"/>
              <a:ext cx="2317237" cy="2019265"/>
              <a:chOff x="549271" y="2864505"/>
              <a:chExt cx="3182897" cy="2773611"/>
            </a:xfrm>
          </p:grpSpPr>
          <p:pic>
            <p:nvPicPr>
              <p:cNvPr id="8" name="Image 7">
                <a:extLst>
                  <a:ext uri="{FF2B5EF4-FFF2-40B4-BE49-F238E27FC236}">
                    <a16:creationId xmlns:a16="http://schemas.microsoft.com/office/drawing/2014/main" id="{9B1D44FD-61FE-4E09-B250-580057E42B23}"/>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49271" y="3045679"/>
                <a:ext cx="3182897" cy="2592437"/>
              </a:xfrm>
              <a:prstGeom prst="rect">
                <a:avLst/>
              </a:prstGeom>
            </p:spPr>
          </p:pic>
          <p:sp>
            <p:nvSpPr>
              <p:cNvPr id="9" name="ZoneTexte 8">
                <a:extLst>
                  <a:ext uri="{FF2B5EF4-FFF2-40B4-BE49-F238E27FC236}">
                    <a16:creationId xmlns:a16="http://schemas.microsoft.com/office/drawing/2014/main" id="{936236E7-D3F7-47D5-9739-F95BD6B539BA}"/>
                  </a:ext>
                </a:extLst>
              </p:cNvPr>
              <p:cNvSpPr txBox="1"/>
              <p:nvPr/>
            </p:nvSpPr>
            <p:spPr>
              <a:xfrm rot="19614752">
                <a:off x="2647105" y="3148943"/>
                <a:ext cx="586130" cy="338203"/>
              </a:xfrm>
              <a:prstGeom prst="rect">
                <a:avLst/>
              </a:prstGeom>
              <a:noFill/>
            </p:spPr>
            <p:txBody>
              <a:bodyPr wrap="none" rtlCol="0">
                <a:spAutoFit/>
              </a:bodyPr>
              <a:lstStyle/>
              <a:p>
                <a:pPr algn="ctr"/>
                <a:r>
                  <a:rPr lang="fr-FR" sz="1000" dirty="0">
                    <a:latin typeface="Arial" panose="020B0604020202020204" pitchFamily="34" charset="0"/>
                    <a:cs typeface="Arial" panose="020B0604020202020204" pitchFamily="34" charset="0"/>
                  </a:rPr>
                  <a:t>AFT</a:t>
                </a:r>
              </a:p>
            </p:txBody>
          </p:sp>
          <p:sp>
            <p:nvSpPr>
              <p:cNvPr id="10" name="ZoneTexte 9">
                <a:extLst>
                  <a:ext uri="{FF2B5EF4-FFF2-40B4-BE49-F238E27FC236}">
                    <a16:creationId xmlns:a16="http://schemas.microsoft.com/office/drawing/2014/main" id="{E36757FD-3A96-409B-90DE-351372936384}"/>
                  </a:ext>
                </a:extLst>
              </p:cNvPr>
              <p:cNvSpPr txBox="1"/>
              <p:nvPr/>
            </p:nvSpPr>
            <p:spPr>
              <a:xfrm>
                <a:off x="1188569" y="2864505"/>
                <a:ext cx="612552" cy="338204"/>
              </a:xfrm>
              <a:prstGeom prst="rect">
                <a:avLst/>
              </a:prstGeom>
              <a:noFill/>
            </p:spPr>
            <p:txBody>
              <a:bodyPr wrap="none" rtlCol="0">
                <a:spAutoFit/>
              </a:bodyPr>
              <a:lstStyle/>
              <a:p>
                <a:pPr algn="ctr"/>
                <a:r>
                  <a:rPr lang="fr-FR" sz="1000" dirty="0" err="1">
                    <a:latin typeface="Arial" panose="020B0604020202020204" pitchFamily="34" charset="0"/>
                    <a:cs typeface="Arial" panose="020B0604020202020204" pitchFamily="34" charset="0"/>
                  </a:rPr>
                  <a:t>AHe</a:t>
                </a:r>
                <a:endParaRPr lang="fr-FR" sz="1000" dirty="0">
                  <a:latin typeface="Arial" panose="020B0604020202020204" pitchFamily="34" charset="0"/>
                  <a:cs typeface="Arial" panose="020B0604020202020204" pitchFamily="34" charset="0"/>
                </a:endParaRPr>
              </a:p>
            </p:txBody>
          </p:sp>
        </p:grpSp>
        <p:sp>
          <p:nvSpPr>
            <p:cNvPr id="71" name="ZoneTexte 70">
              <a:extLst>
                <a:ext uri="{FF2B5EF4-FFF2-40B4-BE49-F238E27FC236}">
                  <a16:creationId xmlns:a16="http://schemas.microsoft.com/office/drawing/2014/main" id="{45B959A1-9D5F-4960-A649-2F68695543D8}"/>
                </a:ext>
              </a:extLst>
            </p:cNvPr>
            <p:cNvSpPr txBox="1"/>
            <p:nvPr/>
          </p:nvSpPr>
          <p:spPr>
            <a:xfrm>
              <a:off x="9205500" y="2493185"/>
              <a:ext cx="981605" cy="301822"/>
            </a:xfrm>
            <a:prstGeom prst="rect">
              <a:avLst/>
            </a:prstGeom>
            <a:noFill/>
          </p:spPr>
          <p:txBody>
            <a:bodyPr wrap="square" rtlCol="0">
              <a:spAutoFit/>
            </a:bodyPr>
            <a:lstStyle/>
            <a:p>
              <a:pPr algn="just"/>
              <a:r>
                <a:rPr lang="en-GB" sz="800" dirty="0">
                  <a:latin typeface="Helvetica" pitchFamily="2" charset="0"/>
                  <a:cs typeface="Arial" panose="020B0604020202020204" pitchFamily="34" charset="0"/>
                </a:rPr>
                <a:t>From </a:t>
              </a:r>
              <a:r>
                <a:rPr lang="en-GB" sz="800" dirty="0" err="1">
                  <a:latin typeface="Helvetica" pitchFamily="2" charset="0"/>
                  <a:cs typeface="Arial" panose="020B0604020202020204" pitchFamily="34" charset="0"/>
                </a:rPr>
                <a:t>Enkelmann</a:t>
              </a:r>
              <a:r>
                <a:rPr lang="en-GB" sz="800" dirty="0">
                  <a:latin typeface="Helvetica" pitchFamily="2" charset="0"/>
                  <a:cs typeface="Arial" panose="020B0604020202020204" pitchFamily="34" charset="0"/>
                </a:rPr>
                <a:t> and Ehlers (2015)</a:t>
              </a:r>
            </a:p>
          </p:txBody>
        </p:sp>
      </p:grpSp>
      <p:cxnSp>
        <p:nvCxnSpPr>
          <p:cNvPr id="79" name="Connecteur droit 78">
            <a:extLst>
              <a:ext uri="{FF2B5EF4-FFF2-40B4-BE49-F238E27FC236}">
                <a16:creationId xmlns:a16="http://schemas.microsoft.com/office/drawing/2014/main" id="{C26E1964-5F37-4991-9E15-FF730EE1F21F}"/>
              </a:ext>
            </a:extLst>
          </p:cNvPr>
          <p:cNvCxnSpPr>
            <a:cxnSpLocks/>
          </p:cNvCxnSpPr>
          <p:nvPr/>
        </p:nvCxnSpPr>
        <p:spPr>
          <a:xfrm>
            <a:off x="6096000" y="0"/>
            <a:ext cx="11970" cy="236896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1" name="ZoneTexte 80">
            <a:extLst>
              <a:ext uri="{FF2B5EF4-FFF2-40B4-BE49-F238E27FC236}">
                <a16:creationId xmlns:a16="http://schemas.microsoft.com/office/drawing/2014/main" id="{0F411BF9-74E9-4CD0-AD88-EC3E28DD8A95}"/>
              </a:ext>
            </a:extLst>
          </p:cNvPr>
          <p:cNvSpPr txBox="1"/>
          <p:nvPr/>
        </p:nvSpPr>
        <p:spPr>
          <a:xfrm>
            <a:off x="5066393" y="8460"/>
            <a:ext cx="947695" cy="369332"/>
          </a:xfrm>
          <a:prstGeom prst="rect">
            <a:avLst/>
          </a:prstGeom>
          <a:noFill/>
        </p:spPr>
        <p:txBody>
          <a:bodyPr wrap="none" rtlCol="0">
            <a:spAutoFit/>
          </a:bodyPr>
          <a:lstStyle/>
          <a:p>
            <a:r>
              <a:rPr lang="en-GB" dirty="0" err="1">
                <a:latin typeface="Helvetica" pitchFamily="2" charset="0"/>
                <a:cs typeface="Arial" panose="020B0604020202020204" pitchFamily="34" charset="0"/>
              </a:rPr>
              <a:t>iSOSIA</a:t>
            </a:r>
            <a:endParaRPr lang="en-GB" dirty="0">
              <a:latin typeface="Helvetica" pitchFamily="2" charset="0"/>
              <a:cs typeface="Arial" panose="020B0604020202020204" pitchFamily="34" charset="0"/>
            </a:endParaRPr>
          </a:p>
        </p:txBody>
      </p:sp>
      <p:sp>
        <p:nvSpPr>
          <p:cNvPr id="82" name="ZoneTexte 81">
            <a:extLst>
              <a:ext uri="{FF2B5EF4-FFF2-40B4-BE49-F238E27FC236}">
                <a16:creationId xmlns:a16="http://schemas.microsoft.com/office/drawing/2014/main" id="{0E50D1AF-7E5B-472D-A4CB-978012864AC2}"/>
              </a:ext>
            </a:extLst>
          </p:cNvPr>
          <p:cNvSpPr txBox="1"/>
          <p:nvPr/>
        </p:nvSpPr>
        <p:spPr>
          <a:xfrm>
            <a:off x="6110076" y="8460"/>
            <a:ext cx="1800493" cy="369332"/>
          </a:xfrm>
          <a:prstGeom prst="rect">
            <a:avLst/>
          </a:prstGeom>
          <a:noFill/>
        </p:spPr>
        <p:txBody>
          <a:bodyPr wrap="none" rtlCol="0">
            <a:spAutoFit/>
          </a:bodyPr>
          <a:lstStyle/>
          <a:p>
            <a:r>
              <a:rPr lang="en-GB" dirty="0">
                <a:latin typeface="Helvetica" pitchFamily="2" charset="0"/>
                <a:cs typeface="Arial" panose="020B0604020202020204" pitchFamily="34" charset="0"/>
              </a:rPr>
              <a:t>External routine</a:t>
            </a:r>
          </a:p>
        </p:txBody>
      </p:sp>
      <p:sp>
        <p:nvSpPr>
          <p:cNvPr id="83" name="Flèche : droite 82">
            <a:extLst>
              <a:ext uri="{FF2B5EF4-FFF2-40B4-BE49-F238E27FC236}">
                <a16:creationId xmlns:a16="http://schemas.microsoft.com/office/drawing/2014/main" id="{554625E1-6799-4B2F-8811-013AF8474223}"/>
              </a:ext>
            </a:extLst>
          </p:cNvPr>
          <p:cNvSpPr/>
          <p:nvPr/>
        </p:nvSpPr>
        <p:spPr>
          <a:xfrm rot="16200000">
            <a:off x="2011013" y="5512365"/>
            <a:ext cx="455953" cy="272215"/>
          </a:xfrm>
          <a:prstGeom prst="rightArrow">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8" name="Groupe 27">
            <a:extLst>
              <a:ext uri="{FF2B5EF4-FFF2-40B4-BE49-F238E27FC236}">
                <a16:creationId xmlns:a16="http://schemas.microsoft.com/office/drawing/2014/main" id="{3C954DFC-222A-406E-991C-00191CF02E1E}"/>
              </a:ext>
            </a:extLst>
          </p:cNvPr>
          <p:cNvGrpSpPr/>
          <p:nvPr/>
        </p:nvGrpSpPr>
        <p:grpSpPr>
          <a:xfrm>
            <a:off x="3848232" y="2467545"/>
            <a:ext cx="4993292" cy="3130722"/>
            <a:chOff x="4086967" y="1878810"/>
            <a:chExt cx="4993292" cy="3130722"/>
          </a:xfrm>
        </p:grpSpPr>
        <p:pic>
          <p:nvPicPr>
            <p:cNvPr id="3" name="Image 2">
              <a:extLst>
                <a:ext uri="{FF2B5EF4-FFF2-40B4-BE49-F238E27FC236}">
                  <a16:creationId xmlns:a16="http://schemas.microsoft.com/office/drawing/2014/main" id="{451DF6EE-B384-4063-85C3-317AD0E0ABDB}"/>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p:blipFill>
          <p:spPr>
            <a:xfrm>
              <a:off x="4086967" y="1878810"/>
              <a:ext cx="4696082" cy="3130722"/>
            </a:xfrm>
            <a:prstGeom prst="rect">
              <a:avLst/>
            </a:prstGeom>
          </p:spPr>
        </p:pic>
        <p:sp>
          <p:nvSpPr>
            <p:cNvPr id="41" name="Ellipse 40">
              <a:extLst>
                <a:ext uri="{FF2B5EF4-FFF2-40B4-BE49-F238E27FC236}">
                  <a16:creationId xmlns:a16="http://schemas.microsoft.com/office/drawing/2014/main" id="{E0446311-3EEB-4761-B631-894F87A0ACCC}"/>
                </a:ext>
              </a:extLst>
            </p:cNvPr>
            <p:cNvSpPr/>
            <p:nvPr/>
          </p:nvSpPr>
          <p:spPr>
            <a:xfrm rot="626928">
              <a:off x="6008649" y="3807842"/>
              <a:ext cx="231006" cy="173255"/>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a:extLst>
                <a:ext uri="{FF2B5EF4-FFF2-40B4-BE49-F238E27FC236}">
                  <a16:creationId xmlns:a16="http://schemas.microsoft.com/office/drawing/2014/main" id="{46E9E4DE-7933-4B32-B571-EB1BE6FB9ECF}"/>
                </a:ext>
              </a:extLst>
            </p:cNvPr>
            <p:cNvSpPr txBox="1"/>
            <p:nvPr/>
          </p:nvSpPr>
          <p:spPr>
            <a:xfrm>
              <a:off x="5372727" y="3981617"/>
              <a:ext cx="1348446" cy="276999"/>
            </a:xfrm>
            <a:prstGeom prst="rect">
              <a:avLst/>
            </a:prstGeom>
            <a:noFill/>
          </p:spPr>
          <p:txBody>
            <a:bodyPr wrap="none" rtlCol="0">
              <a:spAutoFit/>
            </a:bodyPr>
            <a:lstStyle/>
            <a:p>
              <a:r>
                <a:rPr lang="fr-FR" sz="1200" b="1" dirty="0">
                  <a:ln w="3175">
                    <a:noFill/>
                  </a:ln>
                  <a:solidFill>
                    <a:schemeClr val="accent1">
                      <a:lumMod val="40000"/>
                      <a:lumOff val="60000"/>
                    </a:schemeClr>
                  </a:solidFill>
                  <a:latin typeface="Helvetica" pitchFamily="2" charset="0"/>
                  <a:cs typeface="Arial" panose="020B0604020202020204" pitchFamily="34" charset="0"/>
                </a:rPr>
                <a:t>Frontal moraine</a:t>
              </a:r>
            </a:p>
          </p:txBody>
        </p:sp>
        <p:cxnSp>
          <p:nvCxnSpPr>
            <p:cNvPr id="43" name="Connecteur droit 42">
              <a:extLst>
                <a:ext uri="{FF2B5EF4-FFF2-40B4-BE49-F238E27FC236}">
                  <a16:creationId xmlns:a16="http://schemas.microsoft.com/office/drawing/2014/main" id="{2BAAFEE1-320B-4FED-ACC4-9B06FF9A017E}"/>
                </a:ext>
              </a:extLst>
            </p:cNvPr>
            <p:cNvCxnSpPr>
              <a:cxnSpLocks/>
              <a:stCxn id="41" idx="6"/>
              <a:endCxn id="45" idx="2"/>
            </p:cNvCxnSpPr>
            <p:nvPr/>
          </p:nvCxnSpPr>
          <p:spPr>
            <a:xfrm>
              <a:off x="6237740" y="3915417"/>
              <a:ext cx="1703471" cy="210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44" name="Groupe 43">
              <a:extLst>
                <a:ext uri="{FF2B5EF4-FFF2-40B4-BE49-F238E27FC236}">
                  <a16:creationId xmlns:a16="http://schemas.microsoft.com/office/drawing/2014/main" id="{62C8BC52-DA5C-4B53-8115-634D034CDB3D}"/>
                </a:ext>
              </a:extLst>
            </p:cNvPr>
            <p:cNvGrpSpPr/>
            <p:nvPr/>
          </p:nvGrpSpPr>
          <p:grpSpPr>
            <a:xfrm>
              <a:off x="7941211" y="3600052"/>
              <a:ext cx="1139048" cy="1084776"/>
              <a:chOff x="4639377" y="1802392"/>
              <a:chExt cx="1674796" cy="1594997"/>
            </a:xfrm>
          </p:grpSpPr>
          <p:sp>
            <p:nvSpPr>
              <p:cNvPr id="57" name="ZoneTexte 56">
                <a:extLst>
                  <a:ext uri="{FF2B5EF4-FFF2-40B4-BE49-F238E27FC236}">
                    <a16:creationId xmlns:a16="http://schemas.microsoft.com/office/drawing/2014/main" id="{7BBA8A29-E6E8-4EFF-9F58-21FF9554910F}"/>
                  </a:ext>
                </a:extLst>
              </p:cNvPr>
              <p:cNvSpPr txBox="1"/>
              <p:nvPr/>
            </p:nvSpPr>
            <p:spPr>
              <a:xfrm>
                <a:off x="4702953" y="1802392"/>
                <a:ext cx="1547643" cy="823167"/>
              </a:xfrm>
              <a:prstGeom prst="rect">
                <a:avLst/>
              </a:prstGeom>
              <a:noFill/>
            </p:spPr>
            <p:txBody>
              <a:bodyPr wrap="none" rtlCol="0">
                <a:prstTxWarp prst="textArchUp">
                  <a:avLst>
                    <a:gd name="adj" fmla="val 10703394"/>
                  </a:avLst>
                </a:prstTxWarp>
                <a:spAutoFit/>
              </a:bodyPr>
              <a:lstStyle/>
              <a:p>
                <a:pPr algn="ctr"/>
                <a:r>
                  <a:rPr lang="en-GB" sz="1600" dirty="0">
                    <a:solidFill>
                      <a:schemeClr val="accent1">
                        <a:lumMod val="40000"/>
                        <a:lumOff val="60000"/>
                      </a:schemeClr>
                    </a:solidFill>
                    <a:latin typeface="Arial" panose="020B0604020202020204" pitchFamily="34" charset="0"/>
                    <a:cs typeface="Arial" panose="020B0604020202020204" pitchFamily="34" charset="0"/>
                  </a:rPr>
                  <a:t>Random sampling</a:t>
                </a:r>
              </a:p>
            </p:txBody>
          </p:sp>
          <p:sp>
            <p:nvSpPr>
              <p:cNvPr id="45" name="Ellipse 44">
                <a:extLst>
                  <a:ext uri="{FF2B5EF4-FFF2-40B4-BE49-F238E27FC236}">
                    <a16:creationId xmlns:a16="http://schemas.microsoft.com/office/drawing/2014/main" id="{BCF834A8-21F6-444F-99AA-40D5C262440D}"/>
                  </a:ext>
                </a:extLst>
              </p:cNvPr>
              <p:cNvSpPr/>
              <p:nvPr/>
            </p:nvSpPr>
            <p:spPr>
              <a:xfrm>
                <a:off x="4639377" y="1901282"/>
                <a:ext cx="1674796" cy="1349927"/>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F1068D2D-97DE-4CEA-A431-7E9ADD3D1C3A}"/>
                  </a:ext>
                </a:extLst>
              </p:cNvPr>
              <p:cNvSpPr/>
              <p:nvPr/>
            </p:nvSpPr>
            <p:spPr>
              <a:xfrm>
                <a:off x="4944629" y="2136809"/>
                <a:ext cx="118259" cy="11825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DCB262BE-F941-43EE-A65E-F210D4DAD3F1}"/>
                  </a:ext>
                </a:extLst>
              </p:cNvPr>
              <p:cNvSpPr/>
              <p:nvPr/>
            </p:nvSpPr>
            <p:spPr>
              <a:xfrm>
                <a:off x="5138512" y="2323846"/>
                <a:ext cx="118259" cy="11825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2B9E8C42-7C1E-4957-B687-56897AD095CB}"/>
                  </a:ext>
                </a:extLst>
              </p:cNvPr>
              <p:cNvSpPr/>
              <p:nvPr/>
            </p:nvSpPr>
            <p:spPr>
              <a:xfrm>
                <a:off x="4859031" y="2575750"/>
                <a:ext cx="118259" cy="11825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BE5B12C6-8726-4392-8D80-222A0816151B}"/>
                  </a:ext>
                </a:extLst>
              </p:cNvPr>
              <p:cNvSpPr/>
              <p:nvPr/>
            </p:nvSpPr>
            <p:spPr>
              <a:xfrm>
                <a:off x="5083486" y="2864668"/>
                <a:ext cx="118259" cy="11825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38D76D58-7A02-4723-814C-BB25B52D5707}"/>
                  </a:ext>
                </a:extLst>
              </p:cNvPr>
              <p:cNvSpPr/>
              <p:nvPr/>
            </p:nvSpPr>
            <p:spPr>
              <a:xfrm>
                <a:off x="5701523" y="2195938"/>
                <a:ext cx="118259" cy="11825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0EDEACCC-3769-439A-9AA2-6147C6F01E54}"/>
                  </a:ext>
                </a:extLst>
              </p:cNvPr>
              <p:cNvSpPr/>
              <p:nvPr/>
            </p:nvSpPr>
            <p:spPr>
              <a:xfrm>
                <a:off x="5392883" y="1998542"/>
                <a:ext cx="118259" cy="11825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37EA11FC-F938-4E42-AED1-B4EC54759BA8}"/>
                  </a:ext>
                </a:extLst>
              </p:cNvPr>
              <p:cNvSpPr/>
              <p:nvPr/>
            </p:nvSpPr>
            <p:spPr>
              <a:xfrm>
                <a:off x="5333753" y="2667983"/>
                <a:ext cx="118259" cy="11825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16D15FF3-A852-48BE-812B-F30A40FDED6B}"/>
                  </a:ext>
                </a:extLst>
              </p:cNvPr>
              <p:cNvSpPr/>
              <p:nvPr/>
            </p:nvSpPr>
            <p:spPr>
              <a:xfrm>
                <a:off x="5835942" y="2677296"/>
                <a:ext cx="118259" cy="11825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AA90E958-76F3-4ED9-8C83-70A255E3DFDE}"/>
                  </a:ext>
                </a:extLst>
              </p:cNvPr>
              <p:cNvSpPr/>
              <p:nvPr/>
            </p:nvSpPr>
            <p:spPr>
              <a:xfrm>
                <a:off x="5583264" y="2923484"/>
                <a:ext cx="118259" cy="11825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311C3D0C-DD34-4DD5-B67A-160259D10057}"/>
                  </a:ext>
                </a:extLst>
              </p:cNvPr>
              <p:cNvSpPr/>
              <p:nvPr/>
            </p:nvSpPr>
            <p:spPr>
              <a:xfrm>
                <a:off x="5898206" y="2378298"/>
                <a:ext cx="118259" cy="11825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2D4828B8-4B14-41D7-B7C0-AEAE51301C55}"/>
                  </a:ext>
                </a:extLst>
              </p:cNvPr>
              <p:cNvSpPr/>
              <p:nvPr/>
            </p:nvSpPr>
            <p:spPr>
              <a:xfrm>
                <a:off x="5494811" y="2458473"/>
                <a:ext cx="118259" cy="11825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ZoneTexte 57">
                <a:extLst>
                  <a:ext uri="{FF2B5EF4-FFF2-40B4-BE49-F238E27FC236}">
                    <a16:creationId xmlns:a16="http://schemas.microsoft.com/office/drawing/2014/main" id="{8E3B1CBA-91B9-4FEE-95E5-BC6E26AFD232}"/>
                  </a:ext>
                </a:extLst>
              </p:cNvPr>
              <p:cNvSpPr txBox="1"/>
              <p:nvPr/>
            </p:nvSpPr>
            <p:spPr>
              <a:xfrm>
                <a:off x="4745515" y="3028057"/>
                <a:ext cx="1531253" cy="369332"/>
              </a:xfrm>
              <a:prstGeom prst="rect">
                <a:avLst/>
              </a:prstGeom>
              <a:noFill/>
            </p:spPr>
            <p:txBody>
              <a:bodyPr wrap="none" rtlCol="0">
                <a:prstTxWarp prst="textArchDown">
                  <a:avLst/>
                </a:prstTxWarp>
                <a:spAutoFit/>
              </a:bodyPr>
              <a:lstStyle/>
              <a:p>
                <a:pPr algn="ctr"/>
                <a:r>
                  <a:rPr lang="fr-FR" sz="1600" dirty="0">
                    <a:solidFill>
                      <a:schemeClr val="accent1">
                        <a:lumMod val="40000"/>
                        <a:lumOff val="60000"/>
                      </a:schemeClr>
                    </a:solidFill>
                    <a:latin typeface="Arial" panose="020B0604020202020204" pitchFamily="34" charset="0"/>
                    <a:cs typeface="Arial" panose="020B0604020202020204" pitchFamily="34" charset="0"/>
                  </a:rPr>
                  <a:t>x105 </a:t>
                </a:r>
                <a:r>
                  <a:rPr lang="fr-FR" sz="1600" dirty="0" err="1">
                    <a:solidFill>
                      <a:schemeClr val="accent1">
                        <a:lumMod val="40000"/>
                        <a:lumOff val="60000"/>
                      </a:schemeClr>
                    </a:solidFill>
                    <a:latin typeface="Arial" panose="020B0604020202020204" pitchFamily="34" charset="0"/>
                    <a:cs typeface="Arial" panose="020B0604020202020204" pitchFamily="34" charset="0"/>
                  </a:rPr>
                  <a:t>particles</a:t>
                </a:r>
                <a:endParaRPr lang="fr-FR" sz="1600" dirty="0">
                  <a:solidFill>
                    <a:schemeClr val="accent1">
                      <a:lumMod val="40000"/>
                      <a:lumOff val="60000"/>
                    </a:schemeClr>
                  </a:solidFill>
                  <a:latin typeface="Arial" panose="020B0604020202020204" pitchFamily="34" charset="0"/>
                  <a:cs typeface="Arial" panose="020B0604020202020204" pitchFamily="34" charset="0"/>
                </a:endParaRPr>
              </a:p>
            </p:txBody>
          </p:sp>
        </p:grpSp>
        <p:sp>
          <p:nvSpPr>
            <p:cNvPr id="11" name="ZoneTexte 10">
              <a:extLst>
                <a:ext uri="{FF2B5EF4-FFF2-40B4-BE49-F238E27FC236}">
                  <a16:creationId xmlns:a16="http://schemas.microsoft.com/office/drawing/2014/main" id="{0C2DA807-9A3B-4CFD-8140-ECB9A874CD90}"/>
                </a:ext>
              </a:extLst>
            </p:cNvPr>
            <p:cNvSpPr txBox="1"/>
            <p:nvPr/>
          </p:nvSpPr>
          <p:spPr>
            <a:xfrm>
              <a:off x="4910709" y="4628247"/>
              <a:ext cx="1348446" cy="338554"/>
            </a:xfrm>
            <a:prstGeom prst="rect">
              <a:avLst/>
            </a:prstGeom>
            <a:noFill/>
          </p:spPr>
          <p:txBody>
            <a:bodyPr wrap="square" rtlCol="0">
              <a:spAutoFit/>
            </a:bodyPr>
            <a:lstStyle/>
            <a:p>
              <a:pPr algn="ctr"/>
              <a:r>
                <a:rPr lang="en-GB" sz="800" dirty="0">
                  <a:latin typeface="Helvetica" pitchFamily="2" charset="0"/>
                  <a:cs typeface="Arial" panose="020B0604020202020204" pitchFamily="34" charset="0"/>
                </a:rPr>
                <a:t>The Tiedemann glacier (British Columbia)</a:t>
              </a:r>
            </a:p>
          </p:txBody>
        </p:sp>
      </p:grpSp>
      <p:pic>
        <p:nvPicPr>
          <p:cNvPr id="59" name="Image 58">
            <a:extLst>
              <a:ext uri="{FF2B5EF4-FFF2-40B4-BE49-F238E27FC236}">
                <a16:creationId xmlns:a16="http://schemas.microsoft.com/office/drawing/2014/main" id="{D37AB167-4312-4093-B944-8EAE0A686E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
        <p:nvSpPr>
          <p:cNvPr id="26" name="Espace réservé du numéro de diapositive 25">
            <a:extLst>
              <a:ext uri="{FF2B5EF4-FFF2-40B4-BE49-F238E27FC236}">
                <a16:creationId xmlns:a16="http://schemas.microsoft.com/office/drawing/2014/main" id="{61D4AB4B-E773-46D9-BA09-E7C6917DF8E2}"/>
              </a:ext>
            </a:extLst>
          </p:cNvPr>
          <p:cNvSpPr>
            <a:spLocks noGrp="1"/>
          </p:cNvSpPr>
          <p:nvPr>
            <p:ph type="sldNum" sz="quarter" idx="12"/>
          </p:nvPr>
        </p:nvSpPr>
        <p:spPr>
          <a:xfrm>
            <a:off x="11436550" y="6492875"/>
            <a:ext cx="753545" cy="365125"/>
          </a:xfrm>
        </p:spPr>
        <p:txBody>
          <a:bodyPr/>
          <a:lstStyle/>
          <a:p>
            <a:fld id="{778F8052-4A12-4049-AD08-A4E4390F3E7A}" type="slidenum">
              <a:rPr lang="fr-FR" smtClean="0"/>
              <a:t>3</a:t>
            </a:fld>
            <a:endParaRPr lang="fr-FR" dirty="0"/>
          </a:p>
        </p:txBody>
      </p:sp>
      <p:grpSp>
        <p:nvGrpSpPr>
          <p:cNvPr id="24" name="Groupe 23">
            <a:extLst>
              <a:ext uri="{FF2B5EF4-FFF2-40B4-BE49-F238E27FC236}">
                <a16:creationId xmlns:a16="http://schemas.microsoft.com/office/drawing/2014/main" id="{6252D378-D12B-4C2E-978C-B6AFB3F77075}"/>
              </a:ext>
            </a:extLst>
          </p:cNvPr>
          <p:cNvGrpSpPr/>
          <p:nvPr/>
        </p:nvGrpSpPr>
        <p:grpSpPr>
          <a:xfrm>
            <a:off x="9288338" y="4658449"/>
            <a:ext cx="2439971" cy="2099952"/>
            <a:chOff x="7242515" y="5126357"/>
            <a:chExt cx="1962814" cy="1689289"/>
          </a:xfrm>
        </p:grpSpPr>
        <p:pic>
          <p:nvPicPr>
            <p:cNvPr id="18" name="Image 17">
              <a:extLst>
                <a:ext uri="{FF2B5EF4-FFF2-40B4-BE49-F238E27FC236}">
                  <a16:creationId xmlns:a16="http://schemas.microsoft.com/office/drawing/2014/main" id="{5E7F211C-2C51-42BA-8251-561D5E10DA38}"/>
                </a:ext>
              </a:extLst>
            </p:cNvPr>
            <p:cNvPicPr>
              <a:picLocks noChangeAspect="1"/>
            </p:cNvPicPr>
            <p:nvPr/>
          </p:nvPicPr>
          <p:blipFill>
            <a:blip r:embed="rId6">
              <a:clrChange>
                <a:clrFrom>
                  <a:srgbClr val="1D1D1B"/>
                </a:clrFrom>
                <a:clrTo>
                  <a:srgbClr val="1D1D1B">
                    <a:alpha val="0"/>
                  </a:srgbClr>
                </a:clrTo>
              </a:clrChange>
              <a:extLst>
                <a:ext uri="{28A0092B-C50C-407E-A947-70E740481C1C}">
                  <a14:useLocalDpi xmlns:a14="http://schemas.microsoft.com/office/drawing/2010/main" val="0"/>
                </a:ext>
              </a:extLst>
            </a:blip>
            <a:srcRect/>
            <a:stretch/>
          </p:blipFill>
          <p:spPr>
            <a:xfrm>
              <a:off x="7242515" y="5253345"/>
              <a:ext cx="1962814" cy="1562301"/>
            </a:xfrm>
            <a:prstGeom prst="rect">
              <a:avLst/>
            </a:prstGeom>
          </p:spPr>
        </p:pic>
        <p:sp>
          <p:nvSpPr>
            <p:cNvPr id="60" name="ZoneTexte 59">
              <a:extLst>
                <a:ext uri="{FF2B5EF4-FFF2-40B4-BE49-F238E27FC236}">
                  <a16:creationId xmlns:a16="http://schemas.microsoft.com/office/drawing/2014/main" id="{FA6BE366-1001-4D81-997E-35187F06DDDA}"/>
                </a:ext>
              </a:extLst>
            </p:cNvPr>
            <p:cNvSpPr txBox="1"/>
            <p:nvPr/>
          </p:nvSpPr>
          <p:spPr>
            <a:xfrm>
              <a:off x="7756385" y="5126357"/>
              <a:ext cx="1332416" cy="246221"/>
            </a:xfrm>
            <a:prstGeom prst="rect">
              <a:avLst/>
            </a:prstGeom>
            <a:noFill/>
          </p:spPr>
          <p:txBody>
            <a:bodyPr wrap="none" rtlCol="0">
              <a:spAutoFit/>
            </a:bodyPr>
            <a:lstStyle/>
            <a:p>
              <a:r>
                <a:rPr lang="en-GB" sz="1000" dirty="0">
                  <a:latin typeface="Helvetica" pitchFamily="2" charset="0"/>
                  <a:cs typeface="Arial" panose="020B0604020202020204" pitchFamily="34" charset="0"/>
                </a:rPr>
                <a:t>Non-uniform erosion</a:t>
              </a:r>
            </a:p>
          </p:txBody>
        </p:sp>
      </p:grpSp>
      <p:sp>
        <p:nvSpPr>
          <p:cNvPr id="15" name="ZoneTexte 14">
            <a:extLst>
              <a:ext uri="{FF2B5EF4-FFF2-40B4-BE49-F238E27FC236}">
                <a16:creationId xmlns:a16="http://schemas.microsoft.com/office/drawing/2014/main" id="{01CDC4A5-1E42-4108-96BB-A11CD6785B16}"/>
              </a:ext>
            </a:extLst>
          </p:cNvPr>
          <p:cNvSpPr txBox="1"/>
          <p:nvPr/>
        </p:nvSpPr>
        <p:spPr>
          <a:xfrm>
            <a:off x="208025" y="130796"/>
            <a:ext cx="1284326" cy="461665"/>
          </a:xfrm>
          <a:prstGeom prst="rect">
            <a:avLst/>
          </a:prstGeom>
          <a:noFill/>
        </p:spPr>
        <p:txBody>
          <a:bodyPr wrap="none" rtlCol="0">
            <a:spAutoFit/>
          </a:bodyPr>
          <a:lstStyle/>
          <a:p>
            <a:r>
              <a:rPr lang="en-GB" sz="2400" b="1" u="sng" dirty="0">
                <a:effectLst>
                  <a:outerShdw blurRad="38100" dist="38100" dir="2700000" algn="tl">
                    <a:srgbClr val="000000">
                      <a:alpha val="43137"/>
                    </a:srgbClr>
                  </a:outerShdw>
                </a:effectLst>
                <a:latin typeface="Helvetica" pitchFamily="2" charset="0"/>
                <a:cs typeface="Arial" panose="020B0604020202020204" pitchFamily="34" charset="0"/>
              </a:rPr>
              <a:t>Method</a:t>
            </a:r>
          </a:p>
        </p:txBody>
      </p:sp>
      <p:sp>
        <p:nvSpPr>
          <p:cNvPr id="31" name="ZoneTexte 30">
            <a:extLst>
              <a:ext uri="{FF2B5EF4-FFF2-40B4-BE49-F238E27FC236}">
                <a16:creationId xmlns:a16="http://schemas.microsoft.com/office/drawing/2014/main" id="{5380CABA-C459-47DF-8938-2F47C98A2ECB}"/>
              </a:ext>
            </a:extLst>
          </p:cNvPr>
          <p:cNvSpPr txBox="1"/>
          <p:nvPr/>
        </p:nvSpPr>
        <p:spPr>
          <a:xfrm>
            <a:off x="-359504" y="550725"/>
            <a:ext cx="2501793" cy="246221"/>
          </a:xfrm>
          <a:prstGeom prst="rect">
            <a:avLst/>
          </a:prstGeom>
          <a:noFill/>
        </p:spPr>
        <p:txBody>
          <a:bodyPr wrap="square" rtlCol="0">
            <a:spAutoFit/>
          </a:bodyPr>
          <a:lstStyle/>
          <a:p>
            <a:pPr algn="ctr"/>
            <a:r>
              <a:rPr lang="en-GB" sz="1000" dirty="0">
                <a:latin typeface="Helvetica" pitchFamily="2" charset="0"/>
              </a:rPr>
              <a:t>FD: further details</a:t>
            </a:r>
          </a:p>
        </p:txBody>
      </p:sp>
      <p:sp>
        <p:nvSpPr>
          <p:cNvPr id="32" name="ZoneTexte 31">
            <a:extLst>
              <a:ext uri="{FF2B5EF4-FFF2-40B4-BE49-F238E27FC236}">
                <a16:creationId xmlns:a16="http://schemas.microsoft.com/office/drawing/2014/main" id="{4C12FD26-2603-406B-A76C-24E743076F1E}"/>
              </a:ext>
            </a:extLst>
          </p:cNvPr>
          <p:cNvSpPr txBox="1"/>
          <p:nvPr/>
        </p:nvSpPr>
        <p:spPr>
          <a:xfrm>
            <a:off x="5320667" y="6193058"/>
            <a:ext cx="2185214" cy="246221"/>
          </a:xfrm>
          <a:prstGeom prst="rect">
            <a:avLst/>
          </a:prstGeom>
          <a:noFill/>
        </p:spPr>
        <p:txBody>
          <a:bodyPr wrap="none" rtlCol="0">
            <a:spAutoFit/>
          </a:bodyPr>
          <a:lstStyle/>
          <a:p>
            <a:r>
              <a:rPr lang="en-GB" sz="1000" dirty="0">
                <a:latin typeface="Helvetica" pitchFamily="2" charset="0"/>
                <a:hlinkClick r:id="rId7" action="ppaction://hlinksldjump">
                  <a:extLst>
                    <a:ext uri="{A12FA001-AC4F-418D-AE19-62706E023703}">
                      <ahyp:hlinkClr xmlns:ahyp="http://schemas.microsoft.com/office/drawing/2018/hyperlinkcolor" val="tx"/>
                    </a:ext>
                  </a:extLst>
                </a:hlinkClick>
              </a:rPr>
              <a:t>Results: Role of sediments sources</a:t>
            </a:r>
            <a:endParaRPr lang="en-GB" sz="1000" dirty="0">
              <a:latin typeface="Helvetica" pitchFamily="2" charset="0"/>
            </a:endParaRPr>
          </a:p>
        </p:txBody>
      </p:sp>
      <p:sp>
        <p:nvSpPr>
          <p:cNvPr id="63" name="ZoneTexte 62">
            <a:extLst>
              <a:ext uri="{FF2B5EF4-FFF2-40B4-BE49-F238E27FC236}">
                <a16:creationId xmlns:a16="http://schemas.microsoft.com/office/drawing/2014/main" id="{F8E5EB8E-76DF-4942-906C-5614E8D7E35F}"/>
              </a:ext>
            </a:extLst>
          </p:cNvPr>
          <p:cNvSpPr txBox="1"/>
          <p:nvPr/>
        </p:nvSpPr>
        <p:spPr>
          <a:xfrm>
            <a:off x="5320667" y="6506578"/>
            <a:ext cx="2121093" cy="246221"/>
          </a:xfrm>
          <a:prstGeom prst="rect">
            <a:avLst/>
          </a:prstGeom>
          <a:noFill/>
        </p:spPr>
        <p:txBody>
          <a:bodyPr wrap="none" rtlCol="0">
            <a:spAutoFit/>
          </a:bodyPr>
          <a:lstStyle/>
          <a:p>
            <a:r>
              <a:rPr lang="en-GB" sz="1000" dirty="0">
                <a:latin typeface="Helvetica" pitchFamily="2" charset="0"/>
                <a:hlinkClick r:id="rId8" action="ppaction://hlinksldjump">
                  <a:extLst>
                    <a:ext uri="{A12FA001-AC4F-418D-AE19-62706E023703}">
                      <ahyp:hlinkClr xmlns:ahyp="http://schemas.microsoft.com/office/drawing/2018/hyperlinkcolor" val="tx"/>
                    </a:ext>
                  </a:extLst>
                </a:hlinkClick>
              </a:rPr>
              <a:t>Results: Role of sampling strategy</a:t>
            </a:r>
            <a:endParaRPr lang="en-GB" sz="1000" dirty="0">
              <a:latin typeface="Helvetica" pitchFamily="2" charset="0"/>
            </a:endParaRPr>
          </a:p>
        </p:txBody>
      </p:sp>
      <p:sp>
        <p:nvSpPr>
          <p:cNvPr id="61" name="ZoneTexte 60">
            <a:extLst>
              <a:ext uri="{FF2B5EF4-FFF2-40B4-BE49-F238E27FC236}">
                <a16:creationId xmlns:a16="http://schemas.microsoft.com/office/drawing/2014/main" id="{310180CE-7154-4932-9EDF-C3150B37EDA7}"/>
              </a:ext>
            </a:extLst>
          </p:cNvPr>
          <p:cNvSpPr txBox="1"/>
          <p:nvPr/>
        </p:nvSpPr>
        <p:spPr>
          <a:xfrm>
            <a:off x="794704" y="6002649"/>
            <a:ext cx="2695171" cy="307777"/>
          </a:xfrm>
          <a:custGeom>
            <a:avLst/>
            <a:gdLst>
              <a:gd name="connsiteX0" fmla="*/ 0 w 2695171"/>
              <a:gd name="connsiteY0" fmla="*/ 0 h 307777"/>
              <a:gd name="connsiteX1" fmla="*/ 512082 w 2695171"/>
              <a:gd name="connsiteY1" fmla="*/ 0 h 307777"/>
              <a:gd name="connsiteX2" fmla="*/ 1078068 w 2695171"/>
              <a:gd name="connsiteY2" fmla="*/ 0 h 307777"/>
              <a:gd name="connsiteX3" fmla="*/ 1644054 w 2695171"/>
              <a:gd name="connsiteY3" fmla="*/ 0 h 307777"/>
              <a:gd name="connsiteX4" fmla="*/ 2210040 w 2695171"/>
              <a:gd name="connsiteY4" fmla="*/ 0 h 307777"/>
              <a:gd name="connsiteX5" fmla="*/ 2695171 w 2695171"/>
              <a:gd name="connsiteY5" fmla="*/ 0 h 307777"/>
              <a:gd name="connsiteX6" fmla="*/ 2695171 w 2695171"/>
              <a:gd name="connsiteY6" fmla="*/ 307777 h 307777"/>
              <a:gd name="connsiteX7" fmla="*/ 2102233 w 2695171"/>
              <a:gd name="connsiteY7" fmla="*/ 307777 h 307777"/>
              <a:gd name="connsiteX8" fmla="*/ 1563199 w 2695171"/>
              <a:gd name="connsiteY8" fmla="*/ 307777 h 307777"/>
              <a:gd name="connsiteX9" fmla="*/ 1078068 w 2695171"/>
              <a:gd name="connsiteY9" fmla="*/ 307777 h 307777"/>
              <a:gd name="connsiteX10" fmla="*/ 592938 w 2695171"/>
              <a:gd name="connsiteY10" fmla="*/ 307777 h 307777"/>
              <a:gd name="connsiteX11" fmla="*/ 0 w 2695171"/>
              <a:gd name="connsiteY11" fmla="*/ 307777 h 307777"/>
              <a:gd name="connsiteX12" fmla="*/ 0 w 2695171"/>
              <a:gd name="connsiteY12"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5171" h="307777" extrusionOk="0">
                <a:moveTo>
                  <a:pt x="0" y="0"/>
                </a:moveTo>
                <a:cubicBezTo>
                  <a:pt x="141604" y="-57964"/>
                  <a:pt x="376668" y="40428"/>
                  <a:pt x="512082" y="0"/>
                </a:cubicBezTo>
                <a:cubicBezTo>
                  <a:pt x="647496" y="-40428"/>
                  <a:pt x="904526" y="62437"/>
                  <a:pt x="1078068" y="0"/>
                </a:cubicBezTo>
                <a:cubicBezTo>
                  <a:pt x="1251610" y="-62437"/>
                  <a:pt x="1474055" y="21745"/>
                  <a:pt x="1644054" y="0"/>
                </a:cubicBezTo>
                <a:cubicBezTo>
                  <a:pt x="1814053" y="-21745"/>
                  <a:pt x="2013392" y="48293"/>
                  <a:pt x="2210040" y="0"/>
                </a:cubicBezTo>
                <a:cubicBezTo>
                  <a:pt x="2406688" y="-48293"/>
                  <a:pt x="2509890" y="53497"/>
                  <a:pt x="2695171" y="0"/>
                </a:cubicBezTo>
                <a:cubicBezTo>
                  <a:pt x="2715322" y="93328"/>
                  <a:pt x="2681832" y="189363"/>
                  <a:pt x="2695171" y="307777"/>
                </a:cubicBezTo>
                <a:cubicBezTo>
                  <a:pt x="2549623" y="362864"/>
                  <a:pt x="2393000" y="257055"/>
                  <a:pt x="2102233" y="307777"/>
                </a:cubicBezTo>
                <a:cubicBezTo>
                  <a:pt x="1811466" y="358499"/>
                  <a:pt x="1754637" y="294678"/>
                  <a:pt x="1563199" y="307777"/>
                </a:cubicBezTo>
                <a:cubicBezTo>
                  <a:pt x="1371761" y="320876"/>
                  <a:pt x="1277581" y="295845"/>
                  <a:pt x="1078068" y="307777"/>
                </a:cubicBezTo>
                <a:cubicBezTo>
                  <a:pt x="878555" y="319709"/>
                  <a:pt x="812152" y="288854"/>
                  <a:pt x="592938" y="307777"/>
                </a:cubicBezTo>
                <a:cubicBezTo>
                  <a:pt x="373724" y="326700"/>
                  <a:pt x="139683" y="257494"/>
                  <a:pt x="0" y="307777"/>
                </a:cubicBezTo>
                <a:cubicBezTo>
                  <a:pt x="-18564" y="167676"/>
                  <a:pt x="31133" y="85362"/>
                  <a:pt x="0" y="0"/>
                </a:cubicBezTo>
                <a:close/>
              </a:path>
            </a:pathLst>
          </a:custGeom>
          <a:noFill/>
          <a:ln w="12700">
            <a:solidFill>
              <a:schemeClr val="tx1"/>
            </a:solidFill>
            <a:extLst>
              <a:ext uri="{C807C97D-BFC1-408E-A445-0C87EB9F89A2}">
                <ask:lineSketchStyleProps xmlns:ask="http://schemas.microsoft.com/office/drawing/2018/sketchyshapes" sd="2249191220">
                  <a:prstGeom prst="rect">
                    <a:avLst/>
                  </a:prstGeom>
                  <ask:type>
                    <ask:lineSketchScribble/>
                  </ask:type>
                </ask:lineSketchStyleProps>
              </a:ext>
            </a:extLst>
          </a:ln>
        </p:spPr>
        <p:txBody>
          <a:bodyPr wrap="square" rtlCol="0">
            <a:spAutoFit/>
          </a:bodyPr>
          <a:lstStyle/>
          <a:p>
            <a:pPr algn="ctr"/>
            <a:r>
              <a:rPr lang="en-GB" sz="1400" b="1" dirty="0">
                <a:latin typeface="Helvetica" pitchFamily="2" charset="0"/>
                <a:cs typeface="Arial" panose="020B0604020202020204" pitchFamily="34" charset="0"/>
              </a:rPr>
              <a:t>1. Set glacial scenario </a:t>
            </a:r>
          </a:p>
        </p:txBody>
      </p:sp>
      <p:sp>
        <p:nvSpPr>
          <p:cNvPr id="62" name="ZoneTexte 61">
            <a:extLst>
              <a:ext uri="{FF2B5EF4-FFF2-40B4-BE49-F238E27FC236}">
                <a16:creationId xmlns:a16="http://schemas.microsoft.com/office/drawing/2014/main" id="{8A7280D8-040C-4222-A599-1CA3A7992C45}"/>
              </a:ext>
            </a:extLst>
          </p:cNvPr>
          <p:cNvSpPr txBox="1"/>
          <p:nvPr/>
        </p:nvSpPr>
        <p:spPr>
          <a:xfrm>
            <a:off x="961340" y="2205935"/>
            <a:ext cx="2610010" cy="523220"/>
          </a:xfrm>
          <a:custGeom>
            <a:avLst/>
            <a:gdLst>
              <a:gd name="connsiteX0" fmla="*/ 0 w 2610010"/>
              <a:gd name="connsiteY0" fmla="*/ 0 h 523220"/>
              <a:gd name="connsiteX1" fmla="*/ 522002 w 2610010"/>
              <a:gd name="connsiteY1" fmla="*/ 0 h 523220"/>
              <a:gd name="connsiteX2" fmla="*/ 1017904 w 2610010"/>
              <a:gd name="connsiteY2" fmla="*/ 0 h 523220"/>
              <a:gd name="connsiteX3" fmla="*/ 1461606 w 2610010"/>
              <a:gd name="connsiteY3" fmla="*/ 0 h 523220"/>
              <a:gd name="connsiteX4" fmla="*/ 2035808 w 2610010"/>
              <a:gd name="connsiteY4" fmla="*/ 0 h 523220"/>
              <a:gd name="connsiteX5" fmla="*/ 2610010 w 2610010"/>
              <a:gd name="connsiteY5" fmla="*/ 0 h 523220"/>
              <a:gd name="connsiteX6" fmla="*/ 2610010 w 2610010"/>
              <a:gd name="connsiteY6" fmla="*/ 523220 h 523220"/>
              <a:gd name="connsiteX7" fmla="*/ 2140208 w 2610010"/>
              <a:gd name="connsiteY7" fmla="*/ 523220 h 523220"/>
              <a:gd name="connsiteX8" fmla="*/ 1644306 w 2610010"/>
              <a:gd name="connsiteY8" fmla="*/ 523220 h 523220"/>
              <a:gd name="connsiteX9" fmla="*/ 1122304 w 2610010"/>
              <a:gd name="connsiteY9" fmla="*/ 523220 h 523220"/>
              <a:gd name="connsiteX10" fmla="*/ 652502 w 2610010"/>
              <a:gd name="connsiteY10" fmla="*/ 523220 h 523220"/>
              <a:gd name="connsiteX11" fmla="*/ 0 w 2610010"/>
              <a:gd name="connsiteY11" fmla="*/ 523220 h 523220"/>
              <a:gd name="connsiteX12" fmla="*/ 0 w 2610010"/>
              <a:gd name="connsiteY1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0010" h="523220" extrusionOk="0">
                <a:moveTo>
                  <a:pt x="0" y="0"/>
                </a:moveTo>
                <a:cubicBezTo>
                  <a:pt x="138651" y="-39362"/>
                  <a:pt x="266803" y="9272"/>
                  <a:pt x="522002" y="0"/>
                </a:cubicBezTo>
                <a:cubicBezTo>
                  <a:pt x="777201" y="-9272"/>
                  <a:pt x="913179" y="27077"/>
                  <a:pt x="1017904" y="0"/>
                </a:cubicBezTo>
                <a:cubicBezTo>
                  <a:pt x="1122629" y="-27077"/>
                  <a:pt x="1303926" y="35949"/>
                  <a:pt x="1461606" y="0"/>
                </a:cubicBezTo>
                <a:cubicBezTo>
                  <a:pt x="1619286" y="-35949"/>
                  <a:pt x="1776716" y="19303"/>
                  <a:pt x="2035808" y="0"/>
                </a:cubicBezTo>
                <a:cubicBezTo>
                  <a:pt x="2294900" y="-19303"/>
                  <a:pt x="2338529" y="21845"/>
                  <a:pt x="2610010" y="0"/>
                </a:cubicBezTo>
                <a:cubicBezTo>
                  <a:pt x="2624825" y="204666"/>
                  <a:pt x="2605649" y="315524"/>
                  <a:pt x="2610010" y="523220"/>
                </a:cubicBezTo>
                <a:cubicBezTo>
                  <a:pt x="2485650" y="538471"/>
                  <a:pt x="2260382" y="471139"/>
                  <a:pt x="2140208" y="523220"/>
                </a:cubicBezTo>
                <a:cubicBezTo>
                  <a:pt x="2020034" y="575301"/>
                  <a:pt x="1834524" y="507063"/>
                  <a:pt x="1644306" y="523220"/>
                </a:cubicBezTo>
                <a:cubicBezTo>
                  <a:pt x="1454088" y="539377"/>
                  <a:pt x="1352625" y="513906"/>
                  <a:pt x="1122304" y="523220"/>
                </a:cubicBezTo>
                <a:cubicBezTo>
                  <a:pt x="891983" y="532534"/>
                  <a:pt x="752866" y="511193"/>
                  <a:pt x="652502" y="523220"/>
                </a:cubicBezTo>
                <a:cubicBezTo>
                  <a:pt x="552138" y="535247"/>
                  <a:pt x="295422" y="518876"/>
                  <a:pt x="0" y="523220"/>
                </a:cubicBezTo>
                <a:cubicBezTo>
                  <a:pt x="-41563" y="305480"/>
                  <a:pt x="52666" y="236865"/>
                  <a:pt x="0" y="0"/>
                </a:cubicBezTo>
                <a:close/>
              </a:path>
            </a:pathLst>
          </a:custGeom>
          <a:noFill/>
          <a:ln w="12700">
            <a:solidFill>
              <a:schemeClr val="tx1"/>
            </a:solidFill>
            <a:extLst>
              <a:ext uri="{C807C97D-BFC1-408E-A445-0C87EB9F89A2}">
                <ask:lineSketchStyleProps xmlns:ask="http://schemas.microsoft.com/office/drawing/2018/sketchyshapes" sd="3332867429">
                  <a:prstGeom prst="rect">
                    <a:avLst/>
                  </a:prstGeom>
                  <ask:type>
                    <ask:lineSketchScribble/>
                  </ask:type>
                </ask:lineSketchStyleProps>
              </a:ext>
            </a:extLst>
          </a:ln>
        </p:spPr>
        <p:txBody>
          <a:bodyPr wrap="none" rtlCol="0">
            <a:spAutoFit/>
          </a:bodyPr>
          <a:lstStyle/>
          <a:p>
            <a:pPr algn="ctr"/>
            <a:r>
              <a:rPr lang="en-GB" sz="1400" b="1" dirty="0">
                <a:latin typeface="Helvetica" pitchFamily="2" charset="0"/>
                <a:cs typeface="Arial" panose="020B0604020202020204" pitchFamily="34" charset="0"/>
              </a:rPr>
              <a:t>2. Set erosion and sediment </a:t>
            </a:r>
          </a:p>
          <a:p>
            <a:pPr algn="ctr"/>
            <a:r>
              <a:rPr lang="en-GB" sz="1400" b="1" dirty="0">
                <a:latin typeface="Helvetica" pitchFamily="2" charset="0"/>
                <a:cs typeface="Arial" panose="020B0604020202020204" pitchFamily="34" charset="0"/>
              </a:rPr>
              <a:t>transport scenario (</a:t>
            </a:r>
            <a:r>
              <a:rPr lang="en-GB" sz="1400" b="1" dirty="0">
                <a:latin typeface="Helvetica" pitchFamily="2" charset="0"/>
                <a:cs typeface="Arial" panose="020B0604020202020204" pitchFamily="34" charset="0"/>
                <a:hlinkClick r:id="rId9" action="ppaction://hlinksldjump"/>
              </a:rPr>
              <a:t>FD</a:t>
            </a:r>
            <a:r>
              <a:rPr lang="en-GB" sz="1400" b="1" dirty="0">
                <a:latin typeface="Helvetica" pitchFamily="2" charset="0"/>
                <a:cs typeface="Arial" panose="020B0604020202020204" pitchFamily="34" charset="0"/>
              </a:rPr>
              <a:t>)</a:t>
            </a:r>
          </a:p>
        </p:txBody>
      </p:sp>
      <p:sp>
        <p:nvSpPr>
          <p:cNvPr id="65" name="ZoneTexte 64">
            <a:extLst>
              <a:ext uri="{FF2B5EF4-FFF2-40B4-BE49-F238E27FC236}">
                <a16:creationId xmlns:a16="http://schemas.microsoft.com/office/drawing/2014/main" id="{1C80F3D0-E0D0-4993-BD66-92B90754A646}"/>
              </a:ext>
            </a:extLst>
          </p:cNvPr>
          <p:cNvSpPr txBox="1"/>
          <p:nvPr/>
        </p:nvSpPr>
        <p:spPr>
          <a:xfrm>
            <a:off x="2254920" y="701462"/>
            <a:ext cx="2550698" cy="523220"/>
          </a:xfrm>
          <a:custGeom>
            <a:avLst/>
            <a:gdLst>
              <a:gd name="connsiteX0" fmla="*/ 0 w 2550698"/>
              <a:gd name="connsiteY0" fmla="*/ 0 h 523220"/>
              <a:gd name="connsiteX1" fmla="*/ 510140 w 2550698"/>
              <a:gd name="connsiteY1" fmla="*/ 0 h 523220"/>
              <a:gd name="connsiteX2" fmla="*/ 1020279 w 2550698"/>
              <a:gd name="connsiteY2" fmla="*/ 0 h 523220"/>
              <a:gd name="connsiteX3" fmla="*/ 1581433 w 2550698"/>
              <a:gd name="connsiteY3" fmla="*/ 0 h 523220"/>
              <a:gd name="connsiteX4" fmla="*/ 2550698 w 2550698"/>
              <a:gd name="connsiteY4" fmla="*/ 0 h 523220"/>
              <a:gd name="connsiteX5" fmla="*/ 2550698 w 2550698"/>
              <a:gd name="connsiteY5" fmla="*/ 523220 h 523220"/>
              <a:gd name="connsiteX6" fmla="*/ 2091572 w 2550698"/>
              <a:gd name="connsiteY6" fmla="*/ 523220 h 523220"/>
              <a:gd name="connsiteX7" fmla="*/ 1657954 w 2550698"/>
              <a:gd name="connsiteY7" fmla="*/ 523220 h 523220"/>
              <a:gd name="connsiteX8" fmla="*/ 1096800 w 2550698"/>
              <a:gd name="connsiteY8" fmla="*/ 523220 h 523220"/>
              <a:gd name="connsiteX9" fmla="*/ 535647 w 2550698"/>
              <a:gd name="connsiteY9" fmla="*/ 523220 h 523220"/>
              <a:gd name="connsiteX10" fmla="*/ 0 w 2550698"/>
              <a:gd name="connsiteY10" fmla="*/ 523220 h 523220"/>
              <a:gd name="connsiteX11" fmla="*/ 0 w 2550698"/>
              <a:gd name="connsiteY11"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0698" h="523220" extrusionOk="0">
                <a:moveTo>
                  <a:pt x="0" y="0"/>
                </a:moveTo>
                <a:cubicBezTo>
                  <a:pt x="115842" y="-48789"/>
                  <a:pt x="281810" y="13726"/>
                  <a:pt x="510140" y="0"/>
                </a:cubicBezTo>
                <a:cubicBezTo>
                  <a:pt x="738470" y="-13726"/>
                  <a:pt x="902194" y="9296"/>
                  <a:pt x="1020279" y="0"/>
                </a:cubicBezTo>
                <a:cubicBezTo>
                  <a:pt x="1138364" y="-9296"/>
                  <a:pt x="1462605" y="43225"/>
                  <a:pt x="1581433" y="0"/>
                </a:cubicBezTo>
                <a:cubicBezTo>
                  <a:pt x="1700261" y="-43225"/>
                  <a:pt x="2322139" y="53534"/>
                  <a:pt x="2550698" y="0"/>
                </a:cubicBezTo>
                <a:cubicBezTo>
                  <a:pt x="2602600" y="206785"/>
                  <a:pt x="2513164" y="365872"/>
                  <a:pt x="2550698" y="523220"/>
                </a:cubicBezTo>
                <a:cubicBezTo>
                  <a:pt x="2356912" y="557933"/>
                  <a:pt x="2243750" y="516523"/>
                  <a:pt x="2091572" y="523220"/>
                </a:cubicBezTo>
                <a:cubicBezTo>
                  <a:pt x="1939394" y="529917"/>
                  <a:pt x="1789595" y="517316"/>
                  <a:pt x="1657954" y="523220"/>
                </a:cubicBezTo>
                <a:cubicBezTo>
                  <a:pt x="1526313" y="529124"/>
                  <a:pt x="1321638" y="456394"/>
                  <a:pt x="1096800" y="523220"/>
                </a:cubicBezTo>
                <a:cubicBezTo>
                  <a:pt x="871962" y="590046"/>
                  <a:pt x="709493" y="516266"/>
                  <a:pt x="535647" y="523220"/>
                </a:cubicBezTo>
                <a:cubicBezTo>
                  <a:pt x="361801" y="530174"/>
                  <a:pt x="142956" y="519534"/>
                  <a:pt x="0" y="523220"/>
                </a:cubicBezTo>
                <a:cubicBezTo>
                  <a:pt x="-18003" y="379571"/>
                  <a:pt x="50981" y="189091"/>
                  <a:pt x="0" y="0"/>
                </a:cubicBezTo>
                <a:close/>
              </a:path>
            </a:pathLst>
          </a:custGeom>
          <a:noFill/>
          <a:ln w="12700">
            <a:solidFill>
              <a:schemeClr val="tx1"/>
            </a:solidFill>
            <a:extLst>
              <a:ext uri="{C807C97D-BFC1-408E-A445-0C87EB9F89A2}">
                <ask:lineSketchStyleProps xmlns:ask="http://schemas.microsoft.com/office/drawing/2018/sketchyshapes" sd="262076775">
                  <a:prstGeom prst="rect">
                    <a:avLst/>
                  </a:prstGeom>
                  <ask:type>
                    <ask:lineSketchScribble/>
                  </ask:type>
                </ask:lineSketchStyleProps>
              </a:ext>
            </a:extLst>
          </a:ln>
        </p:spPr>
        <p:txBody>
          <a:bodyPr wrap="none" rtlCol="0">
            <a:spAutoFit/>
          </a:bodyPr>
          <a:lstStyle/>
          <a:p>
            <a:r>
              <a:rPr lang="en-GB" sz="1400" b="1" dirty="0">
                <a:latin typeface="Helvetica" pitchFamily="2" charset="0"/>
                <a:cs typeface="Arial" panose="020B0604020202020204" pitchFamily="34" charset="0"/>
              </a:rPr>
              <a:t>3. Create sediment trackers</a:t>
            </a:r>
          </a:p>
          <a:p>
            <a:pPr algn="ctr"/>
            <a:r>
              <a:rPr lang="en-GB" sz="1400" b="1" dirty="0">
                <a:latin typeface="Helvetica" pitchFamily="2" charset="0"/>
                <a:cs typeface="Arial" panose="020B0604020202020204" pitchFamily="34" charset="0"/>
              </a:rPr>
              <a:t>(particles, </a:t>
            </a:r>
            <a:r>
              <a:rPr lang="en-GB" sz="1400" b="1" dirty="0">
                <a:latin typeface="Helvetica" pitchFamily="2" charset="0"/>
                <a:cs typeface="Arial" panose="020B0604020202020204" pitchFamily="34" charset="0"/>
                <a:hlinkClick r:id="rId10" action="ppaction://hlinksldjump"/>
              </a:rPr>
              <a:t>FD</a:t>
            </a:r>
            <a:r>
              <a:rPr lang="en-GB" sz="1400" b="1" dirty="0">
                <a:latin typeface="Helvetica" pitchFamily="2" charset="0"/>
                <a:cs typeface="Arial" panose="020B0604020202020204" pitchFamily="34" charset="0"/>
              </a:rPr>
              <a:t>)</a:t>
            </a:r>
          </a:p>
        </p:txBody>
      </p:sp>
      <p:sp>
        <p:nvSpPr>
          <p:cNvPr id="67" name="ZoneTexte 66">
            <a:extLst>
              <a:ext uri="{FF2B5EF4-FFF2-40B4-BE49-F238E27FC236}">
                <a16:creationId xmlns:a16="http://schemas.microsoft.com/office/drawing/2014/main" id="{1FC9B2C9-DCAA-4D42-891F-F8F74B78DCBD}"/>
              </a:ext>
            </a:extLst>
          </p:cNvPr>
          <p:cNvSpPr txBox="1"/>
          <p:nvPr/>
        </p:nvSpPr>
        <p:spPr>
          <a:xfrm>
            <a:off x="7156793" y="616572"/>
            <a:ext cx="3684022" cy="307777"/>
          </a:xfrm>
          <a:custGeom>
            <a:avLst/>
            <a:gdLst>
              <a:gd name="connsiteX0" fmla="*/ 0 w 3684022"/>
              <a:gd name="connsiteY0" fmla="*/ 0 h 307777"/>
              <a:gd name="connsiteX1" fmla="*/ 489449 w 3684022"/>
              <a:gd name="connsiteY1" fmla="*/ 0 h 307777"/>
              <a:gd name="connsiteX2" fmla="*/ 978897 w 3684022"/>
              <a:gd name="connsiteY2" fmla="*/ 0 h 307777"/>
              <a:gd name="connsiteX3" fmla="*/ 1431506 w 3684022"/>
              <a:gd name="connsiteY3" fmla="*/ 0 h 307777"/>
              <a:gd name="connsiteX4" fmla="*/ 2031475 w 3684022"/>
              <a:gd name="connsiteY4" fmla="*/ 0 h 307777"/>
              <a:gd name="connsiteX5" fmla="*/ 2520924 w 3684022"/>
              <a:gd name="connsiteY5" fmla="*/ 0 h 307777"/>
              <a:gd name="connsiteX6" fmla="*/ 2936692 w 3684022"/>
              <a:gd name="connsiteY6" fmla="*/ 0 h 307777"/>
              <a:gd name="connsiteX7" fmla="*/ 3684022 w 3684022"/>
              <a:gd name="connsiteY7" fmla="*/ 0 h 307777"/>
              <a:gd name="connsiteX8" fmla="*/ 3684022 w 3684022"/>
              <a:gd name="connsiteY8" fmla="*/ 307777 h 307777"/>
              <a:gd name="connsiteX9" fmla="*/ 3084053 w 3684022"/>
              <a:gd name="connsiteY9" fmla="*/ 307777 h 307777"/>
              <a:gd name="connsiteX10" fmla="*/ 2668285 w 3684022"/>
              <a:gd name="connsiteY10" fmla="*/ 307777 h 307777"/>
              <a:gd name="connsiteX11" fmla="*/ 2252516 w 3684022"/>
              <a:gd name="connsiteY11" fmla="*/ 307777 h 307777"/>
              <a:gd name="connsiteX12" fmla="*/ 1689387 w 3684022"/>
              <a:gd name="connsiteY12" fmla="*/ 307777 h 307777"/>
              <a:gd name="connsiteX13" fmla="*/ 1126258 w 3684022"/>
              <a:gd name="connsiteY13" fmla="*/ 307777 h 307777"/>
              <a:gd name="connsiteX14" fmla="*/ 710490 w 3684022"/>
              <a:gd name="connsiteY14" fmla="*/ 307777 h 307777"/>
              <a:gd name="connsiteX15" fmla="*/ 0 w 3684022"/>
              <a:gd name="connsiteY15" fmla="*/ 307777 h 307777"/>
              <a:gd name="connsiteX16" fmla="*/ 0 w 3684022"/>
              <a:gd name="connsiteY16"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84022" h="307777" extrusionOk="0">
                <a:moveTo>
                  <a:pt x="0" y="0"/>
                </a:moveTo>
                <a:cubicBezTo>
                  <a:pt x="147143" y="-17691"/>
                  <a:pt x="269581" y="42305"/>
                  <a:pt x="489449" y="0"/>
                </a:cubicBezTo>
                <a:cubicBezTo>
                  <a:pt x="709317" y="-42305"/>
                  <a:pt x="879586" y="23762"/>
                  <a:pt x="978897" y="0"/>
                </a:cubicBezTo>
                <a:cubicBezTo>
                  <a:pt x="1078208" y="-23762"/>
                  <a:pt x="1257432" y="10934"/>
                  <a:pt x="1431506" y="0"/>
                </a:cubicBezTo>
                <a:cubicBezTo>
                  <a:pt x="1605580" y="-10934"/>
                  <a:pt x="1770594" y="32430"/>
                  <a:pt x="2031475" y="0"/>
                </a:cubicBezTo>
                <a:cubicBezTo>
                  <a:pt x="2292356" y="-32430"/>
                  <a:pt x="2362243" y="25753"/>
                  <a:pt x="2520924" y="0"/>
                </a:cubicBezTo>
                <a:cubicBezTo>
                  <a:pt x="2679605" y="-25753"/>
                  <a:pt x="2757262" y="48095"/>
                  <a:pt x="2936692" y="0"/>
                </a:cubicBezTo>
                <a:cubicBezTo>
                  <a:pt x="3116122" y="-48095"/>
                  <a:pt x="3344607" y="3975"/>
                  <a:pt x="3684022" y="0"/>
                </a:cubicBezTo>
                <a:cubicBezTo>
                  <a:pt x="3687694" y="71175"/>
                  <a:pt x="3647119" y="156444"/>
                  <a:pt x="3684022" y="307777"/>
                </a:cubicBezTo>
                <a:cubicBezTo>
                  <a:pt x="3495936" y="368558"/>
                  <a:pt x="3266701" y="241221"/>
                  <a:pt x="3084053" y="307777"/>
                </a:cubicBezTo>
                <a:cubicBezTo>
                  <a:pt x="2901405" y="374333"/>
                  <a:pt x="2805031" y="268653"/>
                  <a:pt x="2668285" y="307777"/>
                </a:cubicBezTo>
                <a:cubicBezTo>
                  <a:pt x="2531539" y="346901"/>
                  <a:pt x="2414677" y="297785"/>
                  <a:pt x="2252516" y="307777"/>
                </a:cubicBezTo>
                <a:cubicBezTo>
                  <a:pt x="2090355" y="317769"/>
                  <a:pt x="1858913" y="294737"/>
                  <a:pt x="1689387" y="307777"/>
                </a:cubicBezTo>
                <a:cubicBezTo>
                  <a:pt x="1519861" y="320817"/>
                  <a:pt x="1342176" y="298980"/>
                  <a:pt x="1126258" y="307777"/>
                </a:cubicBezTo>
                <a:cubicBezTo>
                  <a:pt x="910340" y="316574"/>
                  <a:pt x="807721" y="289920"/>
                  <a:pt x="710490" y="307777"/>
                </a:cubicBezTo>
                <a:cubicBezTo>
                  <a:pt x="613259" y="325634"/>
                  <a:pt x="324241" y="266975"/>
                  <a:pt x="0" y="307777"/>
                </a:cubicBezTo>
                <a:cubicBezTo>
                  <a:pt x="-31032" y="164451"/>
                  <a:pt x="574" y="71310"/>
                  <a:pt x="0" y="0"/>
                </a:cubicBezTo>
                <a:close/>
              </a:path>
            </a:pathLst>
          </a:custGeom>
          <a:noFill/>
          <a:ln w="12700">
            <a:solidFill>
              <a:schemeClr val="tx1"/>
            </a:solidFill>
            <a:extLst>
              <a:ext uri="{C807C97D-BFC1-408E-A445-0C87EB9F89A2}">
                <ask:lineSketchStyleProps xmlns:ask="http://schemas.microsoft.com/office/drawing/2018/sketchyshapes" sd="604609684">
                  <a:prstGeom prst="rect">
                    <a:avLst/>
                  </a:prstGeom>
                  <ask:type>
                    <ask:lineSketchScribble/>
                  </ask:type>
                </ask:lineSketchStyleProps>
              </a:ext>
            </a:extLst>
          </a:ln>
        </p:spPr>
        <p:txBody>
          <a:bodyPr wrap="none" rtlCol="0">
            <a:spAutoFit/>
          </a:bodyPr>
          <a:lstStyle/>
          <a:p>
            <a:r>
              <a:rPr lang="en-GB" sz="1400" b="1" dirty="0">
                <a:latin typeface="Helvetica" pitchFamily="2" charset="0"/>
                <a:cs typeface="Arial" panose="020B0604020202020204" pitchFamily="34" charset="0"/>
              </a:rPr>
              <a:t>4. Set thermochronological scenario (</a:t>
            </a:r>
            <a:r>
              <a:rPr lang="en-GB" sz="1400" b="1" dirty="0">
                <a:latin typeface="Helvetica" pitchFamily="2" charset="0"/>
                <a:cs typeface="Arial" panose="020B0604020202020204" pitchFamily="34" charset="0"/>
                <a:hlinkClick r:id="rId11" action="ppaction://hlinksldjump"/>
              </a:rPr>
              <a:t>FD</a:t>
            </a:r>
            <a:r>
              <a:rPr lang="en-GB" sz="1400" b="1" dirty="0">
                <a:latin typeface="Helvetica" pitchFamily="2" charset="0"/>
                <a:cs typeface="Arial" panose="020B0604020202020204" pitchFamily="34" charset="0"/>
              </a:rPr>
              <a:t>)</a:t>
            </a:r>
          </a:p>
        </p:txBody>
      </p:sp>
      <p:sp>
        <p:nvSpPr>
          <p:cNvPr id="68" name="ZoneTexte 67">
            <a:extLst>
              <a:ext uri="{FF2B5EF4-FFF2-40B4-BE49-F238E27FC236}">
                <a16:creationId xmlns:a16="http://schemas.microsoft.com/office/drawing/2014/main" id="{E34F9895-5AD1-4C84-BFF9-FB9D7DD47DA8}"/>
              </a:ext>
            </a:extLst>
          </p:cNvPr>
          <p:cNvSpPr txBox="1"/>
          <p:nvPr/>
        </p:nvSpPr>
        <p:spPr>
          <a:xfrm>
            <a:off x="9063581" y="4256043"/>
            <a:ext cx="3049233" cy="307777"/>
          </a:xfrm>
          <a:custGeom>
            <a:avLst/>
            <a:gdLst>
              <a:gd name="connsiteX0" fmla="*/ 0 w 3049233"/>
              <a:gd name="connsiteY0" fmla="*/ 0 h 307777"/>
              <a:gd name="connsiteX1" fmla="*/ 508206 w 3049233"/>
              <a:gd name="connsiteY1" fmla="*/ 0 h 307777"/>
              <a:gd name="connsiteX2" fmla="*/ 955426 w 3049233"/>
              <a:gd name="connsiteY2" fmla="*/ 0 h 307777"/>
              <a:gd name="connsiteX3" fmla="*/ 1524617 w 3049233"/>
              <a:gd name="connsiteY3" fmla="*/ 0 h 307777"/>
              <a:gd name="connsiteX4" fmla="*/ 2002330 w 3049233"/>
              <a:gd name="connsiteY4" fmla="*/ 0 h 307777"/>
              <a:gd name="connsiteX5" fmla="*/ 2449551 w 3049233"/>
              <a:gd name="connsiteY5" fmla="*/ 0 h 307777"/>
              <a:gd name="connsiteX6" fmla="*/ 3049233 w 3049233"/>
              <a:gd name="connsiteY6" fmla="*/ 0 h 307777"/>
              <a:gd name="connsiteX7" fmla="*/ 3049233 w 3049233"/>
              <a:gd name="connsiteY7" fmla="*/ 307777 h 307777"/>
              <a:gd name="connsiteX8" fmla="*/ 2541028 w 3049233"/>
              <a:gd name="connsiteY8" fmla="*/ 307777 h 307777"/>
              <a:gd name="connsiteX9" fmla="*/ 2063314 w 3049233"/>
              <a:gd name="connsiteY9" fmla="*/ 307777 h 307777"/>
              <a:gd name="connsiteX10" fmla="*/ 1616093 w 3049233"/>
              <a:gd name="connsiteY10" fmla="*/ 307777 h 307777"/>
              <a:gd name="connsiteX11" fmla="*/ 1046903 w 3049233"/>
              <a:gd name="connsiteY11" fmla="*/ 307777 h 307777"/>
              <a:gd name="connsiteX12" fmla="*/ 630175 w 3049233"/>
              <a:gd name="connsiteY12" fmla="*/ 307777 h 307777"/>
              <a:gd name="connsiteX13" fmla="*/ 0 w 3049233"/>
              <a:gd name="connsiteY13" fmla="*/ 307777 h 307777"/>
              <a:gd name="connsiteX14" fmla="*/ 0 w 3049233"/>
              <a:gd name="connsiteY14"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49233" h="307777" extrusionOk="0">
                <a:moveTo>
                  <a:pt x="0" y="0"/>
                </a:moveTo>
                <a:cubicBezTo>
                  <a:pt x="110104" y="-12521"/>
                  <a:pt x="290625" y="36226"/>
                  <a:pt x="508206" y="0"/>
                </a:cubicBezTo>
                <a:cubicBezTo>
                  <a:pt x="725787" y="-36226"/>
                  <a:pt x="737954" y="22445"/>
                  <a:pt x="955426" y="0"/>
                </a:cubicBezTo>
                <a:cubicBezTo>
                  <a:pt x="1172898" y="-22445"/>
                  <a:pt x="1298033" y="14255"/>
                  <a:pt x="1524617" y="0"/>
                </a:cubicBezTo>
                <a:cubicBezTo>
                  <a:pt x="1751201" y="-14255"/>
                  <a:pt x="1808937" y="39625"/>
                  <a:pt x="2002330" y="0"/>
                </a:cubicBezTo>
                <a:cubicBezTo>
                  <a:pt x="2195723" y="-39625"/>
                  <a:pt x="2236185" y="11011"/>
                  <a:pt x="2449551" y="0"/>
                </a:cubicBezTo>
                <a:cubicBezTo>
                  <a:pt x="2662917" y="-11011"/>
                  <a:pt x="2770362" y="56082"/>
                  <a:pt x="3049233" y="0"/>
                </a:cubicBezTo>
                <a:cubicBezTo>
                  <a:pt x="3054971" y="130687"/>
                  <a:pt x="3034850" y="155464"/>
                  <a:pt x="3049233" y="307777"/>
                </a:cubicBezTo>
                <a:cubicBezTo>
                  <a:pt x="2910143" y="353263"/>
                  <a:pt x="2658267" y="302090"/>
                  <a:pt x="2541028" y="307777"/>
                </a:cubicBezTo>
                <a:cubicBezTo>
                  <a:pt x="2423790" y="313464"/>
                  <a:pt x="2259255" y="268103"/>
                  <a:pt x="2063314" y="307777"/>
                </a:cubicBezTo>
                <a:cubicBezTo>
                  <a:pt x="1867373" y="347451"/>
                  <a:pt x="1782520" y="259446"/>
                  <a:pt x="1616093" y="307777"/>
                </a:cubicBezTo>
                <a:cubicBezTo>
                  <a:pt x="1449666" y="356108"/>
                  <a:pt x="1293338" y="253918"/>
                  <a:pt x="1046903" y="307777"/>
                </a:cubicBezTo>
                <a:cubicBezTo>
                  <a:pt x="800468" y="361636"/>
                  <a:pt x="783812" y="293612"/>
                  <a:pt x="630175" y="307777"/>
                </a:cubicBezTo>
                <a:cubicBezTo>
                  <a:pt x="476538" y="321942"/>
                  <a:pt x="152157" y="240025"/>
                  <a:pt x="0" y="307777"/>
                </a:cubicBezTo>
                <a:cubicBezTo>
                  <a:pt x="-22886" y="238956"/>
                  <a:pt x="10179" y="109680"/>
                  <a:pt x="0" y="0"/>
                </a:cubicBezTo>
                <a:close/>
              </a:path>
            </a:pathLst>
          </a:custGeom>
          <a:noFill/>
          <a:ln w="12700">
            <a:solidFill>
              <a:schemeClr val="tx1"/>
            </a:solidFill>
            <a:extLst>
              <a:ext uri="{C807C97D-BFC1-408E-A445-0C87EB9F89A2}">
                <ask:lineSketchStyleProps xmlns:ask="http://schemas.microsoft.com/office/drawing/2018/sketchyshapes" sd="1273565684">
                  <a:prstGeom prst="rect">
                    <a:avLst/>
                  </a:prstGeom>
                  <ask:type>
                    <ask:lineSketchScribble/>
                  </ask:type>
                </ask:lineSketchStyleProps>
              </a:ext>
            </a:extLst>
          </a:ln>
        </p:spPr>
        <p:txBody>
          <a:bodyPr wrap="none" rtlCol="0">
            <a:spAutoFit/>
          </a:bodyPr>
          <a:lstStyle/>
          <a:p>
            <a:r>
              <a:rPr lang="en-GB" sz="1400" b="1" dirty="0">
                <a:latin typeface="Helvetica" pitchFamily="2" charset="0"/>
                <a:cs typeface="Arial" panose="020B0604020202020204" pitchFamily="34" charset="0"/>
              </a:rPr>
              <a:t>5. Sample sediment particles (</a:t>
            </a:r>
            <a:r>
              <a:rPr lang="en-GB" sz="1400" b="1" dirty="0">
                <a:latin typeface="Helvetica" pitchFamily="2" charset="0"/>
                <a:cs typeface="Arial" panose="020B0604020202020204" pitchFamily="34" charset="0"/>
                <a:hlinkClick r:id="rId12" action="ppaction://hlinksldjump"/>
              </a:rPr>
              <a:t>FD</a:t>
            </a:r>
            <a:r>
              <a:rPr lang="en-GB" sz="1400" b="1" dirty="0">
                <a:latin typeface="Helvetica" pitchFamily="2" charset="0"/>
                <a:cs typeface="Arial" panose="020B0604020202020204" pitchFamily="34" charset="0"/>
              </a:rPr>
              <a:t>)</a:t>
            </a:r>
          </a:p>
        </p:txBody>
      </p:sp>
      <p:sp>
        <p:nvSpPr>
          <p:cNvPr id="69" name="ZoneTexte 68">
            <a:extLst>
              <a:ext uri="{FF2B5EF4-FFF2-40B4-BE49-F238E27FC236}">
                <a16:creationId xmlns:a16="http://schemas.microsoft.com/office/drawing/2014/main" id="{23CD96F0-8D6C-449D-80E5-E526350076B2}"/>
              </a:ext>
            </a:extLst>
          </p:cNvPr>
          <p:cNvSpPr txBox="1"/>
          <p:nvPr/>
        </p:nvSpPr>
        <p:spPr>
          <a:xfrm>
            <a:off x="5320667" y="5879538"/>
            <a:ext cx="2034531" cy="246221"/>
          </a:xfrm>
          <a:prstGeom prst="rect">
            <a:avLst/>
          </a:prstGeom>
          <a:noFill/>
        </p:spPr>
        <p:txBody>
          <a:bodyPr wrap="none" rtlCol="0">
            <a:spAutoFit/>
          </a:bodyPr>
          <a:lstStyle/>
          <a:p>
            <a:r>
              <a:rPr lang="en-GB" sz="1000" dirty="0">
                <a:latin typeface="Helvetica" pitchFamily="2" charset="0"/>
                <a:hlinkClick r:id="rId13" action="ppaction://hlinksldjump">
                  <a:extLst>
                    <a:ext uri="{A12FA001-AC4F-418D-AE19-62706E023703}">
                      <ahyp:hlinkClr xmlns:ahyp="http://schemas.microsoft.com/office/drawing/2018/hyperlinkcolor" val="tx"/>
                    </a:ext>
                  </a:extLst>
                </a:hlinkClick>
              </a:rPr>
              <a:t>Results: Role of the ice transport</a:t>
            </a:r>
            <a:endParaRPr lang="en-GB" sz="1000" dirty="0">
              <a:latin typeface="Helvetica" pitchFamily="2" charset="0"/>
            </a:endParaRPr>
          </a:p>
        </p:txBody>
      </p:sp>
    </p:spTree>
    <p:extLst>
      <p:ext uri="{BB962C8B-B14F-4D97-AF65-F5344CB8AC3E}">
        <p14:creationId xmlns:p14="http://schemas.microsoft.com/office/powerpoint/2010/main" val="4209341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0F41D-9194-44FE-9308-8FC6889D2116}"/>
              </a:ext>
            </a:extLst>
          </p:cNvPr>
          <p:cNvSpPr>
            <a:spLocks noGrp="1"/>
          </p:cNvSpPr>
          <p:nvPr>
            <p:ph type="title"/>
          </p:nvPr>
        </p:nvSpPr>
        <p:spPr>
          <a:xfrm>
            <a:off x="838200" y="19251"/>
            <a:ext cx="10515600" cy="749300"/>
          </a:xfrm>
        </p:spPr>
        <p:txBody>
          <a:bodyPr>
            <a:normAutofit/>
          </a:bodyPr>
          <a:lstStyle/>
          <a:p>
            <a:pPr algn="ctr"/>
            <a:r>
              <a:rPr lang="en-GB" sz="2800" b="1" u="sng" dirty="0">
                <a:effectLst>
                  <a:outerShdw blurRad="38100" dist="38100" dir="2700000" algn="tl">
                    <a:srgbClr val="000000">
                      <a:alpha val="43137"/>
                    </a:srgbClr>
                  </a:outerShdw>
                </a:effectLst>
                <a:latin typeface="Helvetica" pitchFamily="2" charset="0"/>
                <a:cs typeface="Arial" panose="020B0604020202020204" pitchFamily="34" charset="0"/>
              </a:rPr>
              <a:t>Results: Role of the ice transport</a:t>
            </a:r>
          </a:p>
        </p:txBody>
      </p:sp>
      <p:pic>
        <p:nvPicPr>
          <p:cNvPr id="5" name="Image 4">
            <a:extLst>
              <a:ext uri="{FF2B5EF4-FFF2-40B4-BE49-F238E27FC236}">
                <a16:creationId xmlns:a16="http://schemas.microsoft.com/office/drawing/2014/main" id="{040F1AB1-ABF5-4D78-B410-3FA9CDE7C5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
        <p:nvSpPr>
          <p:cNvPr id="8" name="Espace réservé du numéro de diapositive 7">
            <a:extLst>
              <a:ext uri="{FF2B5EF4-FFF2-40B4-BE49-F238E27FC236}">
                <a16:creationId xmlns:a16="http://schemas.microsoft.com/office/drawing/2014/main" id="{1C09044D-E403-43A6-93A0-9883D74AEE2F}"/>
              </a:ext>
            </a:extLst>
          </p:cNvPr>
          <p:cNvSpPr>
            <a:spLocks noGrp="1"/>
          </p:cNvSpPr>
          <p:nvPr>
            <p:ph type="sldNum" sz="quarter" idx="12"/>
          </p:nvPr>
        </p:nvSpPr>
        <p:spPr>
          <a:xfrm>
            <a:off x="11438455" y="6492875"/>
            <a:ext cx="753545" cy="365125"/>
          </a:xfrm>
        </p:spPr>
        <p:txBody>
          <a:bodyPr/>
          <a:lstStyle/>
          <a:p>
            <a:fld id="{778F8052-4A12-4049-AD08-A4E4390F3E7A}" type="slidenum">
              <a:rPr lang="fr-FR" smtClean="0"/>
              <a:t>4</a:t>
            </a:fld>
            <a:endParaRPr lang="fr-FR" dirty="0"/>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381E512E-9EDE-473D-ACEC-FB8FBA4B2A3A}"/>
                  </a:ext>
                </a:extLst>
              </p:cNvPr>
              <p:cNvSpPr txBox="1"/>
              <p:nvPr/>
            </p:nvSpPr>
            <p:spPr>
              <a:xfrm>
                <a:off x="221381" y="1376339"/>
                <a:ext cx="6529484" cy="3570208"/>
              </a:xfrm>
              <a:prstGeom prst="rect">
                <a:avLst/>
              </a:prstGeom>
              <a:noFill/>
            </p:spPr>
            <p:txBody>
              <a:bodyPr wrap="square" rtlCol="0">
                <a:spAutoFit/>
              </a:bodyPr>
              <a:lstStyle/>
              <a:p>
                <a:r>
                  <a:rPr lang="en-GB" sz="1600" u="sng" dirty="0">
                    <a:latin typeface="Helvetica" pitchFamily="2" charset="0"/>
                  </a:rPr>
                  <a:t>Model setting</a:t>
                </a:r>
                <a:r>
                  <a:rPr lang="en-GB" sz="1600" dirty="0">
                    <a:latin typeface="Helvetica" pitchFamily="2" charset="0"/>
                  </a:rPr>
                  <a:t>:</a:t>
                </a:r>
              </a:p>
              <a:p>
                <a:endParaRPr lang="en-GB" sz="1600" dirty="0">
                  <a:latin typeface="Helvetica" pitchFamily="2" charset="0"/>
                </a:endParaRPr>
              </a:p>
              <a:p>
                <a:pPr marL="285750" indent="-285750">
                  <a:buFont typeface="Wingdings" panose="05000000000000000000" pitchFamily="2" charset="2"/>
                  <a:buChar char="Ø"/>
                </a:pPr>
                <a:r>
                  <a:rPr lang="en-GB" sz="1600" dirty="0">
                    <a:latin typeface="Helvetica" pitchFamily="2" charset="0"/>
                  </a:rPr>
                  <a:t>Spatially uniform pulse production of particles (see animation)</a:t>
                </a:r>
              </a:p>
              <a:p>
                <a:pPr marL="285750" indent="-285750">
                  <a:buFont typeface="Wingdings" panose="05000000000000000000" pitchFamily="2" charset="2"/>
                  <a:buChar char="Ø"/>
                </a:pPr>
                <a:r>
                  <a:rPr lang="en-GB" sz="1600" dirty="0" err="1">
                    <a:latin typeface="Helvetica" pitchFamily="2" charset="0"/>
                  </a:rPr>
                  <a:t>AHe</a:t>
                </a:r>
                <a:r>
                  <a:rPr lang="en-GB" sz="1600" dirty="0">
                    <a:latin typeface="Helvetica" pitchFamily="2" charset="0"/>
                  </a:rPr>
                  <a:t> ages (</a:t>
                </a:r>
                <a:r>
                  <a:rPr lang="en-GB" sz="1600" dirty="0">
                    <a:latin typeface="Helvetica" pitchFamily="2" charset="0"/>
                    <a:hlinkClick r:id="rId3" action="ppaction://hlinksldjump"/>
                  </a:rPr>
                  <a:t>Method</a:t>
                </a:r>
                <a:r>
                  <a:rPr lang="en-GB" sz="1600" dirty="0">
                    <a:latin typeface="Helvetica" pitchFamily="2" charset="0"/>
                  </a:rPr>
                  <a:t>)</a:t>
                </a:r>
              </a:p>
              <a:p>
                <a:pPr marL="285750" indent="-285750">
                  <a:buFont typeface="Wingdings" panose="05000000000000000000" pitchFamily="2" charset="2"/>
                  <a:buChar char="Ø"/>
                </a:pPr>
                <a:r>
                  <a:rPr lang="en-GB" sz="1600" dirty="0">
                    <a:latin typeface="Helvetica" pitchFamily="2" charset="0"/>
                  </a:rPr>
                  <a:t>Sampling across the frontal moraine</a:t>
                </a:r>
              </a:p>
              <a:p>
                <a:endParaRPr lang="en-GB" dirty="0">
                  <a:latin typeface="Helvetica" pitchFamily="2" charset="0"/>
                </a:endParaRPr>
              </a:p>
              <a:p>
                <a:r>
                  <a:rPr lang="en-GB" sz="1600" u="sng" dirty="0">
                    <a:latin typeface="Helvetica" pitchFamily="2" charset="0"/>
                  </a:rPr>
                  <a:t>Model results</a:t>
                </a:r>
                <a:r>
                  <a:rPr lang="en-GB" sz="1600" dirty="0">
                    <a:latin typeface="Helvetica" pitchFamily="2" charset="0"/>
                  </a:rPr>
                  <a:t>:</a:t>
                </a:r>
              </a:p>
              <a:p>
                <a:endParaRPr lang="en-GB" sz="1600" dirty="0">
                  <a:latin typeface="Helvetica" pitchFamily="2" charset="0"/>
                </a:endParaRPr>
              </a:p>
              <a:p>
                <a:pPr marL="285750" indent="-285750">
                  <a:buFont typeface="Wingdings" panose="05000000000000000000" pitchFamily="2" charset="2"/>
                  <a:buChar char="Ø"/>
                </a:pPr>
                <a:r>
                  <a:rPr lang="en-GB" sz="1600" dirty="0">
                    <a:latin typeface="Helvetica" pitchFamily="2" charset="0"/>
                  </a:rPr>
                  <a:t>Because of the variable distances from sediment sources to the glacier front, we observe a transient evolution of the detrital SPDF</a:t>
                </a:r>
              </a:p>
              <a:p>
                <a:endParaRPr lang="en-GB" sz="1600" dirty="0">
                  <a:latin typeface="Helvetica" pitchFamily="2" charset="0"/>
                </a:endParaRPr>
              </a:p>
              <a:p>
                <a:pPr marL="285750" indent="-285750">
                  <a:buFont typeface="Wingdings" panose="05000000000000000000" pitchFamily="2" charset="2"/>
                  <a:buChar char="Ø"/>
                </a:pPr>
                <a:r>
                  <a:rPr lang="en-GB" sz="1600" dirty="0">
                    <a:latin typeface="Helvetica" pitchFamily="2" charset="0"/>
                  </a:rPr>
                  <a:t>The steady-state detrital SPDF (red curve) shows lower magnitude of the age peak </a:t>
                </a:r>
                <a14:m>
                  <m:oMath xmlns:m="http://schemas.openxmlformats.org/officeDocument/2006/math">
                    <m:r>
                      <a:rPr lang="en-GB" sz="1600" i="1" smtClean="0">
                        <a:latin typeface="Cambria Math" panose="02040503050406030204" pitchFamily="18" charset="0"/>
                        <a:ea typeface="Cambria Math" panose="02040503050406030204" pitchFamily="18" charset="0"/>
                      </a:rPr>
                      <m:t>~</m:t>
                    </m:r>
                  </m:oMath>
                </a14:m>
                <a:r>
                  <a:rPr lang="en-GB" sz="1600" dirty="0">
                    <a:latin typeface="Helvetica" pitchFamily="2" charset="0"/>
                  </a:rPr>
                  <a:t>7 Ma compared to the bedrock SPDF (white curve)</a:t>
                </a:r>
              </a:p>
            </p:txBody>
          </p:sp>
        </mc:Choice>
        <mc:Fallback xmlns="">
          <p:sp>
            <p:nvSpPr>
              <p:cNvPr id="3" name="ZoneTexte 2">
                <a:extLst>
                  <a:ext uri="{FF2B5EF4-FFF2-40B4-BE49-F238E27FC236}">
                    <a16:creationId xmlns:a16="http://schemas.microsoft.com/office/drawing/2014/main" id="{381E512E-9EDE-473D-ACEC-FB8FBA4B2A3A}"/>
                  </a:ext>
                </a:extLst>
              </p:cNvPr>
              <p:cNvSpPr txBox="1">
                <a:spLocks noRot="1" noChangeAspect="1" noMove="1" noResize="1" noEditPoints="1" noAdjustHandles="1" noChangeArrowheads="1" noChangeShapeType="1" noTextEdit="1"/>
              </p:cNvSpPr>
              <p:nvPr/>
            </p:nvSpPr>
            <p:spPr>
              <a:xfrm>
                <a:off x="221381" y="1376339"/>
                <a:ext cx="6529484" cy="3570208"/>
              </a:xfrm>
              <a:prstGeom prst="rect">
                <a:avLst/>
              </a:prstGeom>
              <a:blipFill>
                <a:blip r:embed="rId4"/>
                <a:stretch>
                  <a:fillRect l="-467" t="-684" b="-1197"/>
                </a:stretch>
              </a:blipFill>
            </p:spPr>
            <p:txBody>
              <a:bodyPr/>
              <a:lstStyle/>
              <a:p>
                <a:r>
                  <a:rPr lang="en-GB">
                    <a:noFill/>
                  </a:rPr>
                  <a:t> </a:t>
                </a:r>
              </a:p>
            </p:txBody>
          </p:sp>
        </mc:Fallback>
      </mc:AlternateContent>
      <p:sp>
        <p:nvSpPr>
          <p:cNvPr id="7" name="ZoneTexte 6">
            <a:extLst>
              <a:ext uri="{FF2B5EF4-FFF2-40B4-BE49-F238E27FC236}">
                <a16:creationId xmlns:a16="http://schemas.microsoft.com/office/drawing/2014/main" id="{F3259BF1-9578-4A60-ABAF-8C09593AB915}"/>
              </a:ext>
            </a:extLst>
          </p:cNvPr>
          <p:cNvSpPr txBox="1"/>
          <p:nvPr/>
        </p:nvSpPr>
        <p:spPr>
          <a:xfrm>
            <a:off x="1809208" y="5913415"/>
            <a:ext cx="9461015" cy="584775"/>
          </a:xfrm>
          <a:prstGeom prst="rect">
            <a:avLst/>
          </a:prstGeom>
          <a:noFill/>
        </p:spPr>
        <p:txBody>
          <a:bodyPr wrap="square" rtlCol="0">
            <a:spAutoFit/>
          </a:bodyPr>
          <a:lstStyle/>
          <a:p>
            <a:pPr algn="just"/>
            <a:r>
              <a:rPr lang="en-GB" sz="1600" dirty="0">
                <a:latin typeface="Helvetica" pitchFamily="2" charset="0"/>
                <a:cs typeface="Arial" panose="020B0604020202020204" pitchFamily="34" charset="0"/>
              </a:rPr>
              <a:t>The storage of a large amount of sediments in a lateral moraine and within small tributary glaciers, due to the pattern of the ice flow (</a:t>
            </a:r>
            <a:r>
              <a:rPr lang="en-GB" sz="1600" dirty="0">
                <a:latin typeface="Helvetica" pitchFamily="2" charset="0"/>
                <a:cs typeface="Arial" panose="020B0604020202020204" pitchFamily="34" charset="0"/>
                <a:hlinkClick r:id="rId5" action="ppaction://hlinksldjump"/>
              </a:rPr>
              <a:t>A2</a:t>
            </a:r>
            <a:r>
              <a:rPr lang="en-GB" sz="1600" dirty="0">
                <a:latin typeface="Helvetica" pitchFamily="2" charset="0"/>
                <a:cs typeface="Arial" panose="020B0604020202020204" pitchFamily="34" charset="0"/>
              </a:rPr>
              <a:t>), leads to discrepancies between the detrital and bedrock SPDFs.</a:t>
            </a:r>
            <a:endParaRPr lang="en-GB" sz="1600" dirty="0">
              <a:latin typeface="Helvetica" pitchFamily="2" charset="0"/>
            </a:endParaRPr>
          </a:p>
        </p:txBody>
      </p:sp>
      <p:sp>
        <p:nvSpPr>
          <p:cNvPr id="9" name="Flèche : droite 8">
            <a:extLst>
              <a:ext uri="{FF2B5EF4-FFF2-40B4-BE49-F238E27FC236}">
                <a16:creationId xmlns:a16="http://schemas.microsoft.com/office/drawing/2014/main" id="{C7BE0A6F-C3DB-4350-9C0A-BF25126E0E56}"/>
              </a:ext>
            </a:extLst>
          </p:cNvPr>
          <p:cNvSpPr/>
          <p:nvPr/>
        </p:nvSpPr>
        <p:spPr>
          <a:xfrm>
            <a:off x="1092157" y="6007555"/>
            <a:ext cx="634314" cy="334940"/>
          </a:xfrm>
          <a:prstGeom prst="rightArrow">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e 16">
            <a:extLst>
              <a:ext uri="{FF2B5EF4-FFF2-40B4-BE49-F238E27FC236}">
                <a16:creationId xmlns:a16="http://schemas.microsoft.com/office/drawing/2014/main" id="{ACA9C121-4FC0-4E84-BB6A-AD7F96663D12}"/>
              </a:ext>
            </a:extLst>
          </p:cNvPr>
          <p:cNvGrpSpPr/>
          <p:nvPr/>
        </p:nvGrpSpPr>
        <p:grpSpPr>
          <a:xfrm>
            <a:off x="6750865" y="991008"/>
            <a:ext cx="5015192" cy="4632104"/>
            <a:chOff x="6644987" y="962132"/>
            <a:chExt cx="5015192" cy="4632104"/>
          </a:xfrm>
        </p:grpSpPr>
        <p:pic>
          <p:nvPicPr>
            <p:cNvPr id="15" name="Image 14">
              <a:extLst>
                <a:ext uri="{FF2B5EF4-FFF2-40B4-BE49-F238E27FC236}">
                  <a16:creationId xmlns:a16="http://schemas.microsoft.com/office/drawing/2014/main" id="{10E9CD0C-2A63-4274-9072-6ACE7F3A2407}"/>
                </a:ext>
              </a:extLst>
            </p:cNvPr>
            <p:cNvPicPr>
              <a:picLocks noChangeAspect="1"/>
            </p:cNvPicPr>
            <p:nvPr/>
          </p:nvPicPr>
          <p:blipFill>
            <a:blip r:embed="rId6">
              <a:clrChange>
                <a:clrFrom>
                  <a:srgbClr val="030405"/>
                </a:clrFrom>
                <a:clrTo>
                  <a:srgbClr val="030405">
                    <a:alpha val="0"/>
                  </a:srgbClr>
                </a:clrTo>
              </a:clrChange>
              <a:extLst>
                <a:ext uri="{28A0092B-C50C-407E-A947-70E740481C1C}">
                  <a14:useLocalDpi xmlns:a14="http://schemas.microsoft.com/office/drawing/2010/main" val="0"/>
                </a:ext>
              </a:extLst>
            </a:blip>
            <a:stretch>
              <a:fillRect/>
            </a:stretch>
          </p:blipFill>
          <p:spPr>
            <a:xfrm>
              <a:off x="6644987" y="962132"/>
              <a:ext cx="5015192" cy="4264386"/>
            </a:xfrm>
            <a:prstGeom prst="rect">
              <a:avLst/>
            </a:prstGeom>
          </p:spPr>
        </p:pic>
        <p:sp>
          <p:nvSpPr>
            <p:cNvPr id="16" name="ZoneTexte 15">
              <a:extLst>
                <a:ext uri="{FF2B5EF4-FFF2-40B4-BE49-F238E27FC236}">
                  <a16:creationId xmlns:a16="http://schemas.microsoft.com/office/drawing/2014/main" id="{061978B9-631B-4935-BDDE-FB2CBE71990A}"/>
                </a:ext>
              </a:extLst>
            </p:cNvPr>
            <p:cNvSpPr txBox="1"/>
            <p:nvPr/>
          </p:nvSpPr>
          <p:spPr>
            <a:xfrm>
              <a:off x="6799078" y="5163349"/>
              <a:ext cx="4616484" cy="430887"/>
            </a:xfrm>
            <a:prstGeom prst="rect">
              <a:avLst/>
            </a:prstGeom>
            <a:noFill/>
          </p:spPr>
          <p:txBody>
            <a:bodyPr wrap="square" rtlCol="0">
              <a:spAutoFit/>
            </a:bodyPr>
            <a:lstStyle/>
            <a:p>
              <a:pPr algn="just"/>
              <a:r>
                <a:rPr lang="en-GB" sz="1100" u="sng" dirty="0">
                  <a:latin typeface="Helvetica" pitchFamily="2" charset="0"/>
                </a:rPr>
                <a:t>Figure 2</a:t>
              </a:r>
              <a:r>
                <a:rPr lang="en-GB" sz="1100" dirty="0">
                  <a:latin typeface="Helvetica" pitchFamily="2" charset="0"/>
                </a:rPr>
                <a:t>. Transient evolution of the mean detrital SPDF sampled across the frontal moraine (see animation). BSPDF: Bedrock SPDF.</a:t>
              </a:r>
            </a:p>
          </p:txBody>
        </p:sp>
      </p:grpSp>
    </p:spTree>
    <p:extLst>
      <p:ext uri="{BB962C8B-B14F-4D97-AF65-F5344CB8AC3E}">
        <p14:creationId xmlns:p14="http://schemas.microsoft.com/office/powerpoint/2010/main" val="1336135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0F41D-9194-44FE-9308-8FC6889D2116}"/>
              </a:ext>
            </a:extLst>
          </p:cNvPr>
          <p:cNvSpPr>
            <a:spLocks noGrp="1"/>
          </p:cNvSpPr>
          <p:nvPr>
            <p:ph type="title"/>
          </p:nvPr>
        </p:nvSpPr>
        <p:spPr>
          <a:xfrm>
            <a:off x="294216" y="21599"/>
            <a:ext cx="10515600" cy="749300"/>
          </a:xfrm>
        </p:spPr>
        <p:txBody>
          <a:bodyPr>
            <a:normAutofit/>
          </a:bodyPr>
          <a:lstStyle/>
          <a:p>
            <a:pPr algn="ctr"/>
            <a:r>
              <a:rPr lang="en-GB" sz="2800" b="1" u="sng" dirty="0">
                <a:effectLst>
                  <a:outerShdw blurRad="38100" dist="38100" dir="2700000" algn="tl">
                    <a:srgbClr val="000000">
                      <a:alpha val="43137"/>
                    </a:srgbClr>
                  </a:outerShdw>
                </a:effectLst>
                <a:latin typeface="Helvetica" pitchFamily="2" charset="0"/>
                <a:cs typeface="Arial" panose="020B0604020202020204" pitchFamily="34" charset="0"/>
              </a:rPr>
              <a:t>Results: Role of sediments sources</a:t>
            </a:r>
          </a:p>
        </p:txBody>
      </p:sp>
      <p:pic>
        <p:nvPicPr>
          <p:cNvPr id="5" name="Image 4">
            <a:extLst>
              <a:ext uri="{FF2B5EF4-FFF2-40B4-BE49-F238E27FC236}">
                <a16:creationId xmlns:a16="http://schemas.microsoft.com/office/drawing/2014/main" id="{040F1AB1-ABF5-4D78-B410-3FA9CDE7C5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
        <p:nvSpPr>
          <p:cNvPr id="8" name="Espace réservé du numéro de diapositive 7">
            <a:extLst>
              <a:ext uri="{FF2B5EF4-FFF2-40B4-BE49-F238E27FC236}">
                <a16:creationId xmlns:a16="http://schemas.microsoft.com/office/drawing/2014/main" id="{1C09044D-E403-43A6-93A0-9883D74AEE2F}"/>
              </a:ext>
            </a:extLst>
          </p:cNvPr>
          <p:cNvSpPr>
            <a:spLocks noGrp="1"/>
          </p:cNvSpPr>
          <p:nvPr>
            <p:ph type="sldNum" sz="quarter" idx="12"/>
          </p:nvPr>
        </p:nvSpPr>
        <p:spPr>
          <a:xfrm>
            <a:off x="11438455" y="6492875"/>
            <a:ext cx="753545" cy="365125"/>
          </a:xfrm>
        </p:spPr>
        <p:txBody>
          <a:bodyPr/>
          <a:lstStyle/>
          <a:p>
            <a:fld id="{778F8052-4A12-4049-AD08-A4E4390F3E7A}" type="slidenum">
              <a:rPr lang="fr-FR" smtClean="0"/>
              <a:t>5</a:t>
            </a:fld>
            <a:endParaRPr lang="fr-FR" dirty="0"/>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381E512E-9EDE-473D-ACEC-FB8FBA4B2A3A}"/>
                  </a:ext>
                </a:extLst>
              </p:cNvPr>
              <p:cNvSpPr txBox="1"/>
              <p:nvPr/>
            </p:nvSpPr>
            <p:spPr>
              <a:xfrm>
                <a:off x="434189" y="1603816"/>
                <a:ext cx="3929796" cy="3102901"/>
              </a:xfrm>
              <a:prstGeom prst="rect">
                <a:avLst/>
              </a:prstGeom>
              <a:noFill/>
            </p:spPr>
            <p:txBody>
              <a:bodyPr wrap="square" rtlCol="0">
                <a:spAutoFit/>
              </a:bodyPr>
              <a:lstStyle/>
              <a:p>
                <a:r>
                  <a:rPr lang="en-GB" sz="1600" u="sng" dirty="0">
                    <a:latin typeface="Helvetica" pitchFamily="2" charset="0"/>
                  </a:rPr>
                  <a:t>Model setting</a:t>
                </a:r>
                <a:r>
                  <a:rPr lang="en-GB" sz="1600" dirty="0">
                    <a:latin typeface="Helvetica" pitchFamily="2" charset="0"/>
                  </a:rPr>
                  <a:t>:</a:t>
                </a:r>
              </a:p>
              <a:p>
                <a:endParaRPr lang="en-GB" sz="1600" dirty="0">
                  <a:latin typeface="Helvetica" pitchFamily="2" charset="0"/>
                </a:endParaRPr>
              </a:p>
              <a:p>
                <a:pPr marL="285750" indent="-285750">
                  <a:buFont typeface="Wingdings" panose="05000000000000000000" pitchFamily="2" charset="2"/>
                  <a:buChar char="Ø"/>
                </a:pPr>
                <a:r>
                  <a:rPr lang="en-GB" sz="1400" dirty="0">
                    <a:latin typeface="Helvetica" pitchFamily="2" charset="0"/>
                  </a:rPr>
                  <a:t>Non-uniform erosion (</a:t>
                </a:r>
                <a:r>
                  <a:rPr lang="en-GB" sz="1400" dirty="0">
                    <a:latin typeface="Helvetica" pitchFamily="2" charset="0"/>
                    <a:hlinkClick r:id="rId3" action="ppaction://hlinksldjump"/>
                  </a:rPr>
                  <a:t>A4</a:t>
                </a:r>
                <a:r>
                  <a:rPr lang="en-GB" sz="1400" dirty="0">
                    <a:latin typeface="Helvetica" pitchFamily="2" charset="0"/>
                  </a:rPr>
                  <a:t>)</a:t>
                </a:r>
              </a:p>
              <a:p>
                <a:pPr marL="285750" indent="-285750">
                  <a:buFont typeface="Wingdings" panose="05000000000000000000" pitchFamily="2" charset="2"/>
                  <a:buChar char="Ø"/>
                </a:pPr>
                <a:r>
                  <a:rPr lang="en-GB" sz="1400" dirty="0" err="1">
                    <a:latin typeface="Helvetica" pitchFamily="2" charset="0"/>
                  </a:rPr>
                  <a:t>AHe</a:t>
                </a:r>
                <a:r>
                  <a:rPr lang="en-GB" sz="1400" dirty="0">
                    <a:latin typeface="Helvetica" pitchFamily="2" charset="0"/>
                  </a:rPr>
                  <a:t> ages (</a:t>
                </a:r>
                <a:r>
                  <a:rPr lang="en-GB" sz="1400" dirty="0">
                    <a:latin typeface="Helvetica" pitchFamily="2" charset="0"/>
                    <a:hlinkClick r:id="rId4" action="ppaction://hlinksldjump"/>
                  </a:rPr>
                  <a:t>Method</a:t>
                </a:r>
                <a:r>
                  <a:rPr lang="en-GB" sz="1400" dirty="0">
                    <a:latin typeface="Helvetica" pitchFamily="2" charset="0"/>
                  </a:rPr>
                  <a:t>)</a:t>
                </a:r>
              </a:p>
              <a:p>
                <a:pPr marL="285750" indent="-285750">
                  <a:buFont typeface="Wingdings" panose="05000000000000000000" pitchFamily="2" charset="2"/>
                  <a:buChar char="Ø"/>
                </a:pPr>
                <a:r>
                  <a:rPr lang="en-GB" sz="1400" dirty="0">
                    <a:latin typeface="Helvetica" pitchFamily="2" charset="0"/>
                  </a:rPr>
                  <a:t>Sampling across the frontal moraine</a:t>
                </a:r>
              </a:p>
              <a:p>
                <a:pPr marL="285750" indent="-285750">
                  <a:buFont typeface="Wingdings" panose="05000000000000000000" pitchFamily="2" charset="2"/>
                  <a:buChar char="Ø"/>
                </a:pPr>
                <a:r>
                  <a:rPr lang="en-GB" sz="1400" dirty="0">
                    <a:latin typeface="Helvetica" pitchFamily="2" charset="0"/>
                  </a:rPr>
                  <a:t>Estimation of sediment sources bedrock age distribution (hillslopes vs glaciers)</a:t>
                </a:r>
              </a:p>
              <a:p>
                <a:endParaRPr lang="en-GB" sz="1600" dirty="0">
                  <a:latin typeface="Helvetica" pitchFamily="2" charset="0"/>
                </a:endParaRPr>
              </a:p>
              <a:p>
                <a:r>
                  <a:rPr lang="en-GB" sz="1600" u="sng" dirty="0">
                    <a:latin typeface="Helvetica" pitchFamily="2" charset="0"/>
                  </a:rPr>
                  <a:t>Model results</a:t>
                </a:r>
                <a:r>
                  <a:rPr lang="en-GB" sz="1600" dirty="0">
                    <a:latin typeface="Helvetica" pitchFamily="2" charset="0"/>
                  </a:rPr>
                  <a:t>:</a:t>
                </a:r>
              </a:p>
              <a:p>
                <a:endParaRPr lang="en-GB" sz="1600" dirty="0">
                  <a:latin typeface="Helvetica" pitchFamily="2" charset="0"/>
                </a:endParaRPr>
              </a:p>
              <a:p>
                <a14:m>
                  <m:oMath xmlns:m="http://schemas.openxmlformats.org/officeDocument/2006/math">
                    <m:r>
                      <a:rPr lang="en-GB" sz="1600" i="1" smtClean="0">
                        <a:latin typeface="Cambria Math" panose="02040503050406030204" pitchFamily="18" charset="0"/>
                        <a:ea typeface="Cambria Math" panose="02040503050406030204" pitchFamily="18" charset="0"/>
                      </a:rPr>
                      <m:t>~</m:t>
                    </m:r>
                  </m:oMath>
                </a14:m>
                <a:r>
                  <a:rPr lang="en-GB" sz="1400" dirty="0">
                    <a:latin typeface="Helvetica" pitchFamily="2" charset="0"/>
                  </a:rPr>
                  <a:t>5 Ma age peaks = glacial source (Fig 2c)</a:t>
                </a:r>
              </a:p>
              <a:p>
                <a14:m>
                  <m:oMath xmlns:m="http://schemas.openxmlformats.org/officeDocument/2006/math">
                    <m:r>
                      <a:rPr lang="en-GB" sz="1400" i="1" smtClean="0">
                        <a:latin typeface="Cambria Math" panose="02040503050406030204" pitchFamily="18" charset="0"/>
                        <a:ea typeface="Cambria Math" panose="02040503050406030204" pitchFamily="18" charset="0"/>
                      </a:rPr>
                      <m:t>~</m:t>
                    </m:r>
                  </m:oMath>
                </a14:m>
                <a:r>
                  <a:rPr lang="en-GB" sz="1400" dirty="0">
                    <a:latin typeface="Helvetica" pitchFamily="2" charset="0"/>
                  </a:rPr>
                  <a:t>10 Ma age peak = hillslopes source (Fig 2c)</a:t>
                </a:r>
              </a:p>
              <a:p>
                <a:endParaRPr lang="en-GB" sz="1600" dirty="0">
                  <a:latin typeface="Helvetica" pitchFamily="2" charset="0"/>
                </a:endParaRPr>
              </a:p>
            </p:txBody>
          </p:sp>
        </mc:Choice>
        <mc:Fallback xmlns="">
          <p:sp>
            <p:nvSpPr>
              <p:cNvPr id="3" name="ZoneTexte 2">
                <a:extLst>
                  <a:ext uri="{FF2B5EF4-FFF2-40B4-BE49-F238E27FC236}">
                    <a16:creationId xmlns:a16="http://schemas.microsoft.com/office/drawing/2014/main" id="{381E512E-9EDE-473D-ACEC-FB8FBA4B2A3A}"/>
                  </a:ext>
                </a:extLst>
              </p:cNvPr>
              <p:cNvSpPr txBox="1">
                <a:spLocks noRot="1" noChangeAspect="1" noMove="1" noResize="1" noEditPoints="1" noAdjustHandles="1" noChangeArrowheads="1" noChangeShapeType="1" noTextEdit="1"/>
              </p:cNvSpPr>
              <p:nvPr/>
            </p:nvSpPr>
            <p:spPr>
              <a:xfrm>
                <a:off x="434189" y="1603816"/>
                <a:ext cx="3929796" cy="3102901"/>
              </a:xfrm>
              <a:prstGeom prst="rect">
                <a:avLst/>
              </a:prstGeom>
              <a:blipFill>
                <a:blip r:embed="rId5"/>
                <a:stretch>
                  <a:fillRect l="-775" t="-786"/>
                </a:stretch>
              </a:blipFill>
            </p:spPr>
            <p:txBody>
              <a:bodyPr/>
              <a:lstStyle/>
              <a:p>
                <a:r>
                  <a:rPr lang="en-GB">
                    <a:noFill/>
                  </a:rPr>
                  <a:t> </a:t>
                </a:r>
              </a:p>
            </p:txBody>
          </p:sp>
        </mc:Fallback>
      </mc:AlternateContent>
      <p:sp>
        <p:nvSpPr>
          <p:cNvPr id="7" name="ZoneTexte 6">
            <a:extLst>
              <a:ext uri="{FF2B5EF4-FFF2-40B4-BE49-F238E27FC236}">
                <a16:creationId xmlns:a16="http://schemas.microsoft.com/office/drawing/2014/main" id="{F3259BF1-9578-4A60-ABAF-8C09593AB915}"/>
              </a:ext>
            </a:extLst>
          </p:cNvPr>
          <p:cNvSpPr txBox="1"/>
          <p:nvPr/>
        </p:nvSpPr>
        <p:spPr>
          <a:xfrm>
            <a:off x="1977441" y="5929277"/>
            <a:ext cx="7430170" cy="584775"/>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Estimating the spatial distribution of the sediment sources can help in discriminating between both in the detrital SPDF.</a:t>
            </a:r>
            <a:endParaRPr lang="en-GB" sz="1600" dirty="0"/>
          </a:p>
        </p:txBody>
      </p:sp>
      <p:sp>
        <p:nvSpPr>
          <p:cNvPr id="9" name="Flèche : droite 8">
            <a:extLst>
              <a:ext uri="{FF2B5EF4-FFF2-40B4-BE49-F238E27FC236}">
                <a16:creationId xmlns:a16="http://schemas.microsoft.com/office/drawing/2014/main" id="{C7BE0A6F-C3DB-4350-9C0A-BF25126E0E56}"/>
              </a:ext>
            </a:extLst>
          </p:cNvPr>
          <p:cNvSpPr/>
          <p:nvPr/>
        </p:nvSpPr>
        <p:spPr>
          <a:xfrm>
            <a:off x="1260389" y="6023417"/>
            <a:ext cx="634314" cy="334940"/>
          </a:xfrm>
          <a:prstGeom prst="rightArrow">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e 11">
            <a:extLst>
              <a:ext uri="{FF2B5EF4-FFF2-40B4-BE49-F238E27FC236}">
                <a16:creationId xmlns:a16="http://schemas.microsoft.com/office/drawing/2014/main" id="{11DB3152-16E2-4F71-8B3F-0F83BF2FBDC0}"/>
              </a:ext>
            </a:extLst>
          </p:cNvPr>
          <p:cNvGrpSpPr/>
          <p:nvPr/>
        </p:nvGrpSpPr>
        <p:grpSpPr>
          <a:xfrm>
            <a:off x="4363985" y="766306"/>
            <a:ext cx="7685038" cy="5167564"/>
            <a:chOff x="4152230" y="763842"/>
            <a:chExt cx="7685038" cy="5167564"/>
          </a:xfrm>
        </p:grpSpPr>
        <p:pic>
          <p:nvPicPr>
            <p:cNvPr id="11" name="Image 10">
              <a:extLst>
                <a:ext uri="{FF2B5EF4-FFF2-40B4-BE49-F238E27FC236}">
                  <a16:creationId xmlns:a16="http://schemas.microsoft.com/office/drawing/2014/main" id="{CE38B11B-63D9-499E-9CF6-064EFE4A4D61}"/>
                </a:ext>
              </a:extLst>
            </p:cNvPr>
            <p:cNvPicPr>
              <a:picLocks noChangeAspect="1"/>
            </p:cNvPicPr>
            <p:nvPr/>
          </p:nvPicPr>
          <p:blipFill>
            <a:blip r:embed="rId6">
              <a:clrChange>
                <a:clrFrom>
                  <a:srgbClr val="1D1D1B"/>
                </a:clrFrom>
                <a:clrTo>
                  <a:srgbClr val="1D1D1B">
                    <a:alpha val="0"/>
                  </a:srgbClr>
                </a:clrTo>
              </a:clrChange>
              <a:extLst>
                <a:ext uri="{28A0092B-C50C-407E-A947-70E740481C1C}">
                  <a14:useLocalDpi xmlns:a14="http://schemas.microsoft.com/office/drawing/2010/main" val="0"/>
                </a:ext>
              </a:extLst>
            </a:blip>
            <a:srcRect/>
            <a:stretch/>
          </p:blipFill>
          <p:spPr>
            <a:xfrm>
              <a:off x="4152230" y="1409735"/>
              <a:ext cx="7685038" cy="4521671"/>
            </a:xfrm>
            <a:prstGeom prst="rect">
              <a:avLst/>
            </a:prstGeom>
          </p:spPr>
        </p:pic>
        <p:sp>
          <p:nvSpPr>
            <p:cNvPr id="10" name="ZoneTexte 9">
              <a:extLst>
                <a:ext uri="{FF2B5EF4-FFF2-40B4-BE49-F238E27FC236}">
                  <a16:creationId xmlns:a16="http://schemas.microsoft.com/office/drawing/2014/main" id="{C35B456F-D5DC-4FC2-9699-F537EE39F030}"/>
                </a:ext>
              </a:extLst>
            </p:cNvPr>
            <p:cNvSpPr txBox="1"/>
            <p:nvPr/>
          </p:nvSpPr>
          <p:spPr>
            <a:xfrm>
              <a:off x="4486845" y="763842"/>
              <a:ext cx="7236726" cy="769441"/>
            </a:xfrm>
            <a:prstGeom prst="rect">
              <a:avLst/>
            </a:prstGeom>
            <a:noFill/>
          </p:spPr>
          <p:txBody>
            <a:bodyPr wrap="square" rtlCol="0">
              <a:spAutoFit/>
            </a:bodyPr>
            <a:lstStyle/>
            <a:p>
              <a:pPr algn="just"/>
              <a:r>
                <a:rPr lang="en-GB" sz="1100" u="sng" dirty="0">
                  <a:latin typeface="Helvetica" pitchFamily="2" charset="0"/>
                </a:rPr>
                <a:t>Figure 3</a:t>
              </a:r>
              <a:r>
                <a:rPr lang="en-GB" sz="1100" dirty="0">
                  <a:latin typeface="Helvetica" pitchFamily="2" charset="0"/>
                </a:rPr>
                <a:t>. Non-uniform erosion model experiment, with the (a) erosion rate, (b) the spatial detrital </a:t>
              </a:r>
              <a:r>
                <a:rPr lang="en-GB" sz="1100" dirty="0" err="1">
                  <a:latin typeface="Helvetica" pitchFamily="2" charset="0"/>
                </a:rPr>
                <a:t>AHe</a:t>
              </a:r>
              <a:r>
                <a:rPr lang="en-GB" sz="1100" dirty="0">
                  <a:latin typeface="Helvetica" pitchFamily="2" charset="0"/>
                </a:rPr>
                <a:t> age distribution, (c) the </a:t>
              </a:r>
              <a:r>
                <a:rPr lang="en-GB" sz="1100" dirty="0" err="1">
                  <a:latin typeface="Helvetica" pitchFamily="2" charset="0"/>
                </a:rPr>
                <a:t>AHe</a:t>
              </a:r>
              <a:r>
                <a:rPr lang="en-GB" sz="1100" dirty="0">
                  <a:latin typeface="Helvetica" pitchFamily="2" charset="0"/>
                </a:rPr>
                <a:t> age probability distributions and (d) their cumulative for the frontal moraine. The grey shaded area represents the range of the inferred detrital SPDFs from the sampling process. The black square in (b) shows the frontal moraine (FM) location. </a:t>
              </a:r>
            </a:p>
          </p:txBody>
        </p:sp>
      </p:grpSp>
      <p:sp>
        <p:nvSpPr>
          <p:cNvPr id="13" name="ZoneTexte 12">
            <a:extLst>
              <a:ext uri="{FF2B5EF4-FFF2-40B4-BE49-F238E27FC236}">
                <a16:creationId xmlns:a16="http://schemas.microsoft.com/office/drawing/2014/main" id="{631A5668-D11A-4693-B455-6D89BA86EB58}"/>
              </a:ext>
            </a:extLst>
          </p:cNvPr>
          <p:cNvSpPr txBox="1"/>
          <p:nvPr/>
        </p:nvSpPr>
        <p:spPr>
          <a:xfrm>
            <a:off x="10083114" y="6145427"/>
            <a:ext cx="1085554" cy="261610"/>
          </a:xfrm>
          <a:prstGeom prst="rect">
            <a:avLst/>
          </a:prstGeom>
          <a:noFill/>
        </p:spPr>
        <p:txBody>
          <a:bodyPr wrap="none" rtlCol="0">
            <a:spAutoFit/>
          </a:bodyPr>
          <a:lstStyle/>
          <a:p>
            <a:r>
              <a:rPr lang="en-GB" sz="1100" dirty="0">
                <a:latin typeface="Helvetica" pitchFamily="2" charset="0"/>
                <a:hlinkClick r:id="rId7" action="ppaction://hlinksldjump">
                  <a:extLst>
                    <a:ext uri="{A12FA001-AC4F-418D-AE19-62706E023703}">
                      <ahyp:hlinkClr xmlns:ahyp="http://schemas.microsoft.com/office/drawing/2018/hyperlinkcolor" val="tx"/>
                    </a:ext>
                  </a:extLst>
                </a:hlinkClick>
              </a:rPr>
              <a:t>Further details</a:t>
            </a:r>
            <a:endParaRPr lang="en-GB" sz="1100" dirty="0">
              <a:latin typeface="Helvetica" pitchFamily="2" charset="0"/>
            </a:endParaRPr>
          </a:p>
        </p:txBody>
      </p:sp>
    </p:spTree>
    <p:extLst>
      <p:ext uri="{BB962C8B-B14F-4D97-AF65-F5344CB8AC3E}">
        <p14:creationId xmlns:p14="http://schemas.microsoft.com/office/powerpoint/2010/main" val="3356554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B6D41147-12F7-4FD2-8ABA-97C92C3BC092}"/>
              </a:ext>
            </a:extLst>
          </p:cNvPr>
          <p:cNvGrpSpPr/>
          <p:nvPr/>
        </p:nvGrpSpPr>
        <p:grpSpPr>
          <a:xfrm>
            <a:off x="690700" y="2345623"/>
            <a:ext cx="8777651" cy="4636035"/>
            <a:chOff x="3275579" y="2091169"/>
            <a:chExt cx="8777651" cy="4636035"/>
          </a:xfrm>
        </p:grpSpPr>
        <p:pic>
          <p:nvPicPr>
            <p:cNvPr id="6" name="Image 5">
              <a:extLst>
                <a:ext uri="{FF2B5EF4-FFF2-40B4-BE49-F238E27FC236}">
                  <a16:creationId xmlns:a16="http://schemas.microsoft.com/office/drawing/2014/main" id="{842E8727-DCC1-47C1-B7D9-F142188B23AC}"/>
                </a:ext>
              </a:extLst>
            </p:cNvPr>
            <p:cNvPicPr>
              <a:picLocks noChangeAspect="1"/>
            </p:cNvPicPr>
            <p:nvPr/>
          </p:nvPicPr>
          <p:blipFill rotWithShape="1">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l="2552" t="6533" r="1200" b="8663"/>
            <a:stretch/>
          </p:blipFill>
          <p:spPr>
            <a:xfrm>
              <a:off x="3275579" y="2091169"/>
              <a:ext cx="8777651" cy="4636035"/>
            </a:xfrm>
            <a:prstGeom prst="rect">
              <a:avLst/>
            </a:prstGeom>
          </p:spPr>
        </p:pic>
        <p:sp>
          <p:nvSpPr>
            <p:cNvPr id="7" name="ZoneTexte 6">
              <a:extLst>
                <a:ext uri="{FF2B5EF4-FFF2-40B4-BE49-F238E27FC236}">
                  <a16:creationId xmlns:a16="http://schemas.microsoft.com/office/drawing/2014/main" id="{F1B93278-AFF3-409D-8B55-8565378A33A3}"/>
                </a:ext>
              </a:extLst>
            </p:cNvPr>
            <p:cNvSpPr txBox="1"/>
            <p:nvPr/>
          </p:nvSpPr>
          <p:spPr>
            <a:xfrm>
              <a:off x="9732491" y="2359209"/>
              <a:ext cx="2212465" cy="276999"/>
            </a:xfrm>
            <a:prstGeom prst="rect">
              <a:avLst/>
            </a:prstGeom>
            <a:noFill/>
          </p:spPr>
          <p:txBody>
            <a:bodyPr wrap="none" rtlCol="0">
              <a:spAutoFit/>
            </a:bodyPr>
            <a:lstStyle/>
            <a:p>
              <a:r>
                <a:rPr lang="fr-FR" sz="1200" dirty="0" err="1">
                  <a:latin typeface="Helvetica" pitchFamily="2" charset="0"/>
                  <a:cs typeface="Arial" panose="020B0604020202020204" pitchFamily="34" charset="0"/>
                </a:rPr>
                <a:t>Enkelmann</a:t>
              </a:r>
              <a:r>
                <a:rPr lang="fr-FR" sz="1200" dirty="0">
                  <a:latin typeface="Helvetica" pitchFamily="2" charset="0"/>
                  <a:cs typeface="Arial" panose="020B0604020202020204" pitchFamily="34" charset="0"/>
                </a:rPr>
                <a:t> and Ehlers (2015)</a:t>
              </a:r>
            </a:p>
          </p:txBody>
        </p:sp>
        <p:sp>
          <p:nvSpPr>
            <p:cNvPr id="8" name="ZoneTexte 7">
              <a:extLst>
                <a:ext uri="{FF2B5EF4-FFF2-40B4-BE49-F238E27FC236}">
                  <a16:creationId xmlns:a16="http://schemas.microsoft.com/office/drawing/2014/main" id="{3CA03D7F-0503-462C-A054-8231191DF360}"/>
                </a:ext>
              </a:extLst>
            </p:cNvPr>
            <p:cNvSpPr txBox="1"/>
            <p:nvPr/>
          </p:nvSpPr>
          <p:spPr>
            <a:xfrm>
              <a:off x="8265417" y="2359210"/>
              <a:ext cx="885179" cy="276999"/>
            </a:xfrm>
            <a:prstGeom prst="rect">
              <a:avLst/>
            </a:prstGeom>
            <a:noFill/>
          </p:spPr>
          <p:txBody>
            <a:bodyPr wrap="none" rtlCol="0">
              <a:spAutoFit/>
            </a:bodyPr>
            <a:lstStyle/>
            <a:p>
              <a:r>
                <a:rPr lang="fr-FR" sz="1200" dirty="0">
                  <a:latin typeface="Helvetica" pitchFamily="2" charset="0"/>
                  <a:cs typeface="Arial" panose="020B0604020202020204" pitchFamily="34" charset="0"/>
                </a:rPr>
                <a:t>This </a:t>
              </a:r>
              <a:r>
                <a:rPr lang="fr-FR" sz="1200" dirty="0" err="1">
                  <a:latin typeface="Helvetica" pitchFamily="2" charset="0"/>
                  <a:cs typeface="Arial" panose="020B0604020202020204" pitchFamily="34" charset="0"/>
                </a:rPr>
                <a:t>study</a:t>
              </a:r>
              <a:endParaRPr lang="fr-FR" sz="1200" dirty="0">
                <a:latin typeface="Helvetica" pitchFamily="2" charset="0"/>
                <a:cs typeface="Arial" panose="020B0604020202020204" pitchFamily="34" charset="0"/>
              </a:endParaRPr>
            </a:p>
          </p:txBody>
        </p:sp>
      </p:grpSp>
      <p:sp>
        <p:nvSpPr>
          <p:cNvPr id="14" name="ZoneTexte 13">
            <a:extLst>
              <a:ext uri="{FF2B5EF4-FFF2-40B4-BE49-F238E27FC236}">
                <a16:creationId xmlns:a16="http://schemas.microsoft.com/office/drawing/2014/main" id="{C87E3940-CAD2-42D7-B0BC-10E9EC1CE674}"/>
              </a:ext>
            </a:extLst>
          </p:cNvPr>
          <p:cNvSpPr txBox="1"/>
          <p:nvPr/>
        </p:nvSpPr>
        <p:spPr>
          <a:xfrm>
            <a:off x="5875377" y="679011"/>
            <a:ext cx="5039758" cy="2062103"/>
          </a:xfrm>
          <a:prstGeom prst="rect">
            <a:avLst/>
          </a:prstGeom>
          <a:noFill/>
        </p:spPr>
        <p:txBody>
          <a:bodyPr wrap="square" rtlCol="0">
            <a:spAutoFit/>
          </a:bodyPr>
          <a:lstStyle/>
          <a:p>
            <a:r>
              <a:rPr lang="en-GB" sz="1600" u="sng" dirty="0">
                <a:latin typeface="Helvetica" pitchFamily="2" charset="0"/>
              </a:rPr>
              <a:t>Model results</a:t>
            </a:r>
            <a:r>
              <a:rPr lang="en-GB" sz="1600" dirty="0">
                <a:latin typeface="Helvetica" pitchFamily="2" charset="0"/>
              </a:rPr>
              <a:t>:</a:t>
            </a:r>
          </a:p>
          <a:p>
            <a:endParaRPr lang="en-GB" sz="1400" dirty="0">
              <a:latin typeface="Helvetica" pitchFamily="2" charset="0"/>
            </a:endParaRPr>
          </a:p>
          <a:p>
            <a:pPr marL="285750" indent="-285750">
              <a:buFont typeface="Wingdings" panose="05000000000000000000" pitchFamily="2" charset="2"/>
              <a:buChar char="Ø"/>
            </a:pPr>
            <a:r>
              <a:rPr lang="en-GB" sz="1400" dirty="0">
                <a:latin typeface="Helvetica" pitchFamily="2" charset="0"/>
              </a:rPr>
              <a:t>Detrital age distributions (SPDF and CSPDF) show older ages from left to right of the frontal moraine (Fig 3. c-d)</a:t>
            </a:r>
          </a:p>
          <a:p>
            <a:pPr marL="285750" indent="-285750">
              <a:buFont typeface="Wingdings" panose="05000000000000000000" pitchFamily="2" charset="2"/>
              <a:buChar char="Ø"/>
            </a:pPr>
            <a:r>
              <a:rPr lang="en-GB" sz="1400" dirty="0">
                <a:latin typeface="Helvetica" pitchFamily="2" charset="0"/>
              </a:rPr>
              <a:t>Comparison with real data (Fig 3. e-f) show the same tendency</a:t>
            </a:r>
          </a:p>
          <a:p>
            <a:pPr marL="285750" indent="-285750">
              <a:buFont typeface="Wingdings" panose="05000000000000000000" pitchFamily="2" charset="2"/>
              <a:buChar char="Ø"/>
            </a:pPr>
            <a:r>
              <a:rPr lang="en-GB" sz="1400" dirty="0">
                <a:latin typeface="Helvetica" pitchFamily="2" charset="0"/>
              </a:rPr>
              <a:t>Detrital SPDFs from local sampling are different from the bedrock SPDF (</a:t>
            </a:r>
            <a:r>
              <a:rPr lang="en-GB" sz="1400" dirty="0">
                <a:latin typeface="Helvetica" pitchFamily="2" charset="0"/>
                <a:hlinkClick r:id="rId3" action="ppaction://hlinksldjump"/>
              </a:rPr>
              <a:t>A10</a:t>
            </a:r>
            <a:r>
              <a:rPr lang="en-GB" sz="1400" dirty="0">
                <a:latin typeface="Helvetica" pitchFamily="2" charset="0"/>
              </a:rPr>
              <a:t>)</a:t>
            </a:r>
          </a:p>
          <a:p>
            <a:endParaRPr lang="en-GB" sz="1400" dirty="0">
              <a:latin typeface="Helvetica" pitchFamily="2" charset="0"/>
            </a:endParaRPr>
          </a:p>
        </p:txBody>
      </p:sp>
      <p:pic>
        <p:nvPicPr>
          <p:cNvPr id="9" name="Image 8">
            <a:extLst>
              <a:ext uri="{FF2B5EF4-FFF2-40B4-BE49-F238E27FC236}">
                <a16:creationId xmlns:a16="http://schemas.microsoft.com/office/drawing/2014/main" id="{775BD62F-6CBC-4EC1-8F3D-D05324362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
        <p:nvSpPr>
          <p:cNvPr id="10" name="Titre 1">
            <a:extLst>
              <a:ext uri="{FF2B5EF4-FFF2-40B4-BE49-F238E27FC236}">
                <a16:creationId xmlns:a16="http://schemas.microsoft.com/office/drawing/2014/main" id="{4D390D05-EABB-46EC-8615-F5224093C7D6}"/>
              </a:ext>
            </a:extLst>
          </p:cNvPr>
          <p:cNvSpPr txBox="1">
            <a:spLocks/>
          </p:cNvSpPr>
          <p:nvPr/>
        </p:nvSpPr>
        <p:spPr>
          <a:xfrm>
            <a:off x="590048" y="0"/>
            <a:ext cx="11011903" cy="749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b="1" u="sng" dirty="0">
                <a:effectLst>
                  <a:outerShdw blurRad="38100" dist="38100" dir="2700000" algn="tl">
                    <a:srgbClr val="000000">
                      <a:alpha val="43137"/>
                    </a:srgbClr>
                  </a:outerShdw>
                </a:effectLst>
                <a:latin typeface="Helvetica" pitchFamily="2" charset="0"/>
                <a:cs typeface="Arial" panose="020B0604020202020204" pitchFamily="34" charset="0"/>
              </a:rPr>
              <a:t>Results: Role of sampling strategy</a:t>
            </a:r>
          </a:p>
        </p:txBody>
      </p:sp>
      <p:sp>
        <p:nvSpPr>
          <p:cNvPr id="3" name="Espace réservé du numéro de diapositive 2">
            <a:extLst>
              <a:ext uri="{FF2B5EF4-FFF2-40B4-BE49-F238E27FC236}">
                <a16:creationId xmlns:a16="http://schemas.microsoft.com/office/drawing/2014/main" id="{2ED3BD76-2206-491F-AE21-0CC6F7B48D78}"/>
              </a:ext>
            </a:extLst>
          </p:cNvPr>
          <p:cNvSpPr>
            <a:spLocks noGrp="1"/>
          </p:cNvSpPr>
          <p:nvPr>
            <p:ph type="sldNum" sz="quarter" idx="12"/>
          </p:nvPr>
        </p:nvSpPr>
        <p:spPr>
          <a:xfrm>
            <a:off x="11438455" y="6492875"/>
            <a:ext cx="753545" cy="365125"/>
          </a:xfrm>
        </p:spPr>
        <p:txBody>
          <a:bodyPr/>
          <a:lstStyle/>
          <a:p>
            <a:fld id="{778F8052-4A12-4049-AD08-A4E4390F3E7A}" type="slidenum">
              <a:rPr lang="fr-FR" smtClean="0"/>
              <a:t>6</a:t>
            </a:fld>
            <a:endParaRPr lang="fr-FR" dirty="0"/>
          </a:p>
        </p:txBody>
      </p:sp>
      <p:sp>
        <p:nvSpPr>
          <p:cNvPr id="12" name="ZoneTexte 11">
            <a:extLst>
              <a:ext uri="{FF2B5EF4-FFF2-40B4-BE49-F238E27FC236}">
                <a16:creationId xmlns:a16="http://schemas.microsoft.com/office/drawing/2014/main" id="{4B34DE3B-24BB-48E0-90BD-61728F9098DF}"/>
              </a:ext>
            </a:extLst>
          </p:cNvPr>
          <p:cNvSpPr txBox="1"/>
          <p:nvPr/>
        </p:nvSpPr>
        <p:spPr>
          <a:xfrm>
            <a:off x="590047" y="683630"/>
            <a:ext cx="5184677" cy="1661993"/>
          </a:xfrm>
          <a:prstGeom prst="rect">
            <a:avLst/>
          </a:prstGeom>
          <a:noFill/>
        </p:spPr>
        <p:txBody>
          <a:bodyPr wrap="square" rtlCol="0">
            <a:spAutoFit/>
          </a:bodyPr>
          <a:lstStyle/>
          <a:p>
            <a:r>
              <a:rPr lang="en-GB" sz="1600" u="sng" dirty="0">
                <a:latin typeface="Helvetica" pitchFamily="2" charset="0"/>
              </a:rPr>
              <a:t>Model setting</a:t>
            </a:r>
            <a:r>
              <a:rPr lang="en-GB" sz="1600" dirty="0">
                <a:latin typeface="Helvetica" pitchFamily="2" charset="0"/>
              </a:rPr>
              <a:t>:</a:t>
            </a:r>
          </a:p>
          <a:p>
            <a:endParaRPr lang="en-GB" sz="1600" dirty="0">
              <a:latin typeface="Helvetica" pitchFamily="2" charset="0"/>
            </a:endParaRPr>
          </a:p>
          <a:p>
            <a:pPr marL="285750" indent="-285750">
              <a:buFont typeface="Wingdings" panose="05000000000000000000" pitchFamily="2" charset="2"/>
              <a:buChar char="Ø"/>
            </a:pPr>
            <a:r>
              <a:rPr lang="en-GB" sz="1400" dirty="0">
                <a:latin typeface="Helvetica" pitchFamily="2" charset="0"/>
              </a:rPr>
              <a:t>Uniform erosion </a:t>
            </a:r>
          </a:p>
          <a:p>
            <a:pPr marL="285750" indent="-285750">
              <a:buFont typeface="Wingdings" panose="05000000000000000000" pitchFamily="2" charset="2"/>
              <a:buChar char="Ø"/>
            </a:pPr>
            <a:r>
              <a:rPr lang="en-GB" sz="1400" dirty="0">
                <a:latin typeface="Helvetica" pitchFamily="2" charset="0"/>
              </a:rPr>
              <a:t>AFT ages (</a:t>
            </a:r>
            <a:r>
              <a:rPr lang="en-GB" sz="1400" dirty="0">
                <a:latin typeface="Helvetica" pitchFamily="2" charset="0"/>
                <a:hlinkClick r:id="rId5" action="ppaction://hlinksldjump"/>
              </a:rPr>
              <a:t>Method</a:t>
            </a:r>
            <a:r>
              <a:rPr lang="en-GB" sz="1400" dirty="0">
                <a:latin typeface="Helvetica" pitchFamily="2" charset="0"/>
              </a:rPr>
              <a:t>)</a:t>
            </a:r>
          </a:p>
          <a:p>
            <a:pPr marL="285750" indent="-285750">
              <a:buFont typeface="Wingdings" panose="05000000000000000000" pitchFamily="2" charset="2"/>
              <a:buChar char="Ø"/>
            </a:pPr>
            <a:r>
              <a:rPr lang="en-GB" sz="1400" dirty="0">
                <a:latin typeface="Helvetica" pitchFamily="2" charset="0"/>
              </a:rPr>
              <a:t>Local sampling across the frontal moraine (four regions)</a:t>
            </a:r>
          </a:p>
          <a:p>
            <a:pPr marL="285750" indent="-285750">
              <a:buFont typeface="Wingdings" panose="05000000000000000000" pitchFamily="2" charset="2"/>
              <a:buChar char="Ø"/>
            </a:pPr>
            <a:r>
              <a:rPr lang="en-GB" sz="1400" dirty="0">
                <a:latin typeface="Helvetica" pitchFamily="2" charset="0"/>
              </a:rPr>
              <a:t>Comparison with real data from </a:t>
            </a:r>
            <a:r>
              <a:rPr lang="en-GB" sz="1400" dirty="0" err="1">
                <a:latin typeface="Helvetica" pitchFamily="2" charset="0"/>
              </a:rPr>
              <a:t>Enkelmann</a:t>
            </a:r>
            <a:r>
              <a:rPr lang="en-GB" sz="1400" dirty="0">
                <a:latin typeface="Helvetica" pitchFamily="2" charset="0"/>
              </a:rPr>
              <a:t> and Ehlers (2015) (Fig. 3b)</a:t>
            </a:r>
          </a:p>
        </p:txBody>
      </p:sp>
      <p:sp>
        <p:nvSpPr>
          <p:cNvPr id="5" name="ZoneTexte 4">
            <a:extLst>
              <a:ext uri="{FF2B5EF4-FFF2-40B4-BE49-F238E27FC236}">
                <a16:creationId xmlns:a16="http://schemas.microsoft.com/office/drawing/2014/main" id="{872DF004-31B1-4054-85DE-2867EA6341F5}"/>
              </a:ext>
            </a:extLst>
          </p:cNvPr>
          <p:cNvSpPr txBox="1"/>
          <p:nvPr/>
        </p:nvSpPr>
        <p:spPr>
          <a:xfrm>
            <a:off x="9569004" y="3809560"/>
            <a:ext cx="2375861" cy="1785104"/>
          </a:xfrm>
          <a:prstGeom prst="rect">
            <a:avLst/>
          </a:prstGeom>
          <a:noFill/>
        </p:spPr>
        <p:txBody>
          <a:bodyPr wrap="square" rtlCol="0">
            <a:spAutoFit/>
          </a:bodyPr>
          <a:lstStyle/>
          <a:p>
            <a:pPr algn="just"/>
            <a:r>
              <a:rPr lang="en-GB" sz="1100" u="sng" dirty="0">
                <a:latin typeface="Helvetica" pitchFamily="2" charset="0"/>
              </a:rPr>
              <a:t>Figure 4</a:t>
            </a:r>
            <a:r>
              <a:rPr lang="en-GB" sz="1100" dirty="0">
                <a:latin typeface="Helvetica" pitchFamily="2" charset="0"/>
              </a:rPr>
              <a:t>. (a) Detrital AFT age distribution of the four regions seen in (b, black rectangles). The density plots and their cumulative distributions are shown in (c) and (d). The dashed white line is the mean detrital SPDF for the frontal moraine (FM). In (e) and (f) are the ice-cored detrital SPDF built with data from </a:t>
            </a:r>
            <a:r>
              <a:rPr lang="en-GB" sz="1100" dirty="0" err="1">
                <a:latin typeface="Helvetica" pitchFamily="2" charset="0"/>
              </a:rPr>
              <a:t>Enkelmann</a:t>
            </a:r>
            <a:r>
              <a:rPr lang="en-GB" sz="1100" dirty="0">
                <a:latin typeface="Helvetica" pitchFamily="2" charset="0"/>
              </a:rPr>
              <a:t> et al. (2015).</a:t>
            </a:r>
            <a:endParaRPr lang="en-GB" sz="800" dirty="0">
              <a:latin typeface="Helvetica" pitchFamily="2" charset="0"/>
            </a:endParaRPr>
          </a:p>
        </p:txBody>
      </p:sp>
      <p:sp>
        <p:nvSpPr>
          <p:cNvPr id="15" name="ZoneTexte 14">
            <a:extLst>
              <a:ext uri="{FF2B5EF4-FFF2-40B4-BE49-F238E27FC236}">
                <a16:creationId xmlns:a16="http://schemas.microsoft.com/office/drawing/2014/main" id="{498BB4E2-EC45-4E04-A878-EE6ED193C982}"/>
              </a:ext>
            </a:extLst>
          </p:cNvPr>
          <p:cNvSpPr txBox="1"/>
          <p:nvPr/>
        </p:nvSpPr>
        <p:spPr>
          <a:xfrm>
            <a:off x="10083114" y="6145427"/>
            <a:ext cx="1085554" cy="261610"/>
          </a:xfrm>
          <a:prstGeom prst="rect">
            <a:avLst/>
          </a:prstGeom>
          <a:noFill/>
        </p:spPr>
        <p:txBody>
          <a:bodyPr wrap="none" rtlCol="0">
            <a:spAutoFit/>
          </a:bodyPr>
          <a:lstStyle/>
          <a:p>
            <a:r>
              <a:rPr lang="en-GB" sz="1100" dirty="0">
                <a:latin typeface="Helvetica" pitchFamily="2" charset="0"/>
                <a:hlinkClick r:id="rId6" action="ppaction://hlinksldjump">
                  <a:extLst>
                    <a:ext uri="{A12FA001-AC4F-418D-AE19-62706E023703}">
                      <ahyp:hlinkClr xmlns:ahyp="http://schemas.microsoft.com/office/drawing/2018/hyperlinkcolor" val="tx"/>
                    </a:ext>
                  </a:extLst>
                </a:hlinkClick>
              </a:rPr>
              <a:t>Further details</a:t>
            </a:r>
            <a:endParaRPr lang="en-GB" sz="1100" dirty="0">
              <a:latin typeface="Helvetica" pitchFamily="2" charset="0"/>
            </a:endParaRPr>
          </a:p>
        </p:txBody>
      </p:sp>
    </p:spTree>
    <p:extLst>
      <p:ext uri="{BB962C8B-B14F-4D97-AF65-F5344CB8AC3E}">
        <p14:creationId xmlns:p14="http://schemas.microsoft.com/office/powerpoint/2010/main" val="2800730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DB67B5-D1F9-44AF-BF80-FD69C70EBD55}"/>
              </a:ext>
            </a:extLst>
          </p:cNvPr>
          <p:cNvSpPr>
            <a:spLocks noGrp="1"/>
          </p:cNvSpPr>
          <p:nvPr>
            <p:ph type="title"/>
          </p:nvPr>
        </p:nvSpPr>
        <p:spPr>
          <a:xfrm>
            <a:off x="913795" y="96350"/>
            <a:ext cx="10353762" cy="970450"/>
          </a:xfrm>
        </p:spPr>
        <p:txBody>
          <a:bodyPr/>
          <a:lstStyle/>
          <a:p>
            <a:r>
              <a:rPr lang="fr-FR" u="sng" dirty="0">
                <a:latin typeface="Helvetica" pitchFamily="2" charset="0"/>
                <a:cs typeface="Arial" panose="020B0604020202020204" pitchFamily="34" charset="0"/>
              </a:rPr>
              <a:t>Discussions and conclusion</a:t>
            </a:r>
          </a:p>
        </p:txBody>
      </p:sp>
      <p:sp>
        <p:nvSpPr>
          <p:cNvPr id="3" name="Espace réservé du contenu 2">
            <a:extLst>
              <a:ext uri="{FF2B5EF4-FFF2-40B4-BE49-F238E27FC236}">
                <a16:creationId xmlns:a16="http://schemas.microsoft.com/office/drawing/2014/main" id="{E27E0CA4-DD97-4EEF-B098-84D58472BE1D}"/>
              </a:ext>
            </a:extLst>
          </p:cNvPr>
          <p:cNvSpPr>
            <a:spLocks noGrp="1"/>
          </p:cNvSpPr>
          <p:nvPr>
            <p:ph idx="1"/>
          </p:nvPr>
        </p:nvSpPr>
        <p:spPr>
          <a:xfrm>
            <a:off x="913795" y="1237149"/>
            <a:ext cx="10353762" cy="4811226"/>
          </a:xfrm>
        </p:spPr>
        <p:txBody>
          <a:bodyPr>
            <a:noAutofit/>
          </a:bodyPr>
          <a:lstStyle/>
          <a:p>
            <a:pPr algn="just">
              <a:buFont typeface="Wingdings" panose="05000000000000000000" pitchFamily="2" charset="2"/>
              <a:buChar char="v"/>
            </a:pPr>
            <a:r>
              <a:rPr lang="en-GB" sz="1400" b="1" dirty="0">
                <a:latin typeface="Helvetica" pitchFamily="2" charset="0"/>
                <a:cs typeface="Arial" panose="020B0604020202020204" pitchFamily="34" charset="0"/>
              </a:rPr>
              <a:t>Our numerical approach has the potential to give insights on the effect of sediments transport on the shape of detrital SPDFs.</a:t>
            </a:r>
          </a:p>
          <a:p>
            <a:pPr algn="just">
              <a:buFont typeface="Wingdings" panose="05000000000000000000" pitchFamily="2" charset="2"/>
              <a:buChar char="v"/>
            </a:pPr>
            <a:r>
              <a:rPr lang="en-GB" sz="1400" b="1" dirty="0">
                <a:latin typeface="Helvetica" pitchFamily="2" charset="0"/>
                <a:cs typeface="Arial" panose="020B0604020202020204" pitchFamily="34" charset="0"/>
              </a:rPr>
              <a:t>Results show that:</a:t>
            </a:r>
          </a:p>
          <a:p>
            <a:pPr lvl="1" algn="just">
              <a:buFont typeface="Arial" panose="020B0604020202020204" pitchFamily="34" charset="0"/>
              <a:buChar char="•"/>
            </a:pPr>
            <a:r>
              <a:rPr lang="en-GB" sz="1400" b="1" dirty="0">
                <a:latin typeface="Helvetica" pitchFamily="2" charset="0"/>
                <a:cs typeface="Arial" panose="020B0604020202020204" pitchFamily="34" charset="0"/>
              </a:rPr>
              <a:t>The ice has the potential to store sediments in small tributary glaciers, and to heterogeneously distribute sediments across the catchment (animation). This leads to discrepancies between detrital and bedrock SPDFs at the glacier front which can lack age components from relevant elevations.</a:t>
            </a:r>
          </a:p>
          <a:p>
            <a:pPr lvl="1" algn="just">
              <a:buFont typeface="Arial" panose="020B0604020202020204" pitchFamily="34" charset="0"/>
              <a:buChar char="•"/>
            </a:pPr>
            <a:r>
              <a:rPr lang="en-GB" sz="1400" b="1" dirty="0">
                <a:latin typeface="Helvetica" pitchFamily="2" charset="0"/>
                <a:cs typeface="Arial" panose="020B0604020202020204" pitchFamily="34" charset="0"/>
              </a:rPr>
              <a:t>Estimated the distributions of sediments sources with elevation may help to evaluate their contribution to the age peaks components in a detrital SPDF (cf. Role of sediments sources).</a:t>
            </a:r>
          </a:p>
          <a:p>
            <a:pPr lvl="1" algn="just">
              <a:buFont typeface="Arial" panose="020B0604020202020204" pitchFamily="34" charset="0"/>
              <a:buChar char="•"/>
            </a:pPr>
            <a:r>
              <a:rPr lang="en-GB" sz="1400" b="1" dirty="0">
                <a:latin typeface="Helvetica" pitchFamily="2" charset="0"/>
                <a:cs typeface="Arial" panose="020B0604020202020204" pitchFamily="34" charset="0"/>
              </a:rPr>
              <a:t>Sampling local sites within a frontal moraine may reflect local source upstream. In contrast, sampling through the frontal moraine integrates more age components and thus likely reflect the distribution of erosion upstream (cf. Role of sampling strategy).</a:t>
            </a:r>
          </a:p>
          <a:p>
            <a:pPr marL="361950" lvl="1" indent="-361950" algn="just">
              <a:buFont typeface="Wingdings" panose="05000000000000000000" pitchFamily="2" charset="2"/>
              <a:buChar char="v"/>
            </a:pPr>
            <a:r>
              <a:rPr lang="en-GB" sz="1400" b="1" dirty="0">
                <a:latin typeface="Helvetica" pitchFamily="2" charset="0"/>
                <a:cs typeface="Arial" panose="020B0604020202020204" pitchFamily="34" charset="0"/>
              </a:rPr>
              <a:t>Our model has simple assumptions (</a:t>
            </a:r>
            <a:r>
              <a:rPr lang="en-GB" sz="1400" b="1" dirty="0">
                <a:latin typeface="Helvetica" pitchFamily="2" charset="0"/>
                <a:cs typeface="Arial" panose="020B0604020202020204" pitchFamily="34" charset="0"/>
                <a:hlinkClick r:id="rId2" action="ppaction://hlinksldjump"/>
              </a:rPr>
              <a:t>A11</a:t>
            </a:r>
            <a:r>
              <a:rPr lang="en-GB" sz="1400" b="1" dirty="0">
                <a:latin typeface="Helvetica" pitchFamily="2" charset="0"/>
                <a:cs typeface="Arial" panose="020B0604020202020204" pitchFamily="34" charset="0"/>
              </a:rPr>
              <a:t>). Future studies should integrate more transport processes, and/or consider particles as active trackers. As such, the modelling approach may be complexified according to the question asked.</a:t>
            </a:r>
          </a:p>
          <a:p>
            <a:pPr marL="36900" indent="0" algn="just">
              <a:buNone/>
            </a:pPr>
            <a:endParaRPr lang="fr-FR" sz="1400" b="1" dirty="0">
              <a:latin typeface="Helvetica" pitchFamily="2" charset="0"/>
              <a:cs typeface="Arial" panose="020B0604020202020204" pitchFamily="34" charset="0"/>
            </a:endParaRPr>
          </a:p>
          <a:p>
            <a:pPr algn="just">
              <a:buFont typeface="Wingdings" panose="05000000000000000000" pitchFamily="2" charset="2"/>
              <a:buChar char="Ø"/>
            </a:pPr>
            <a:r>
              <a:rPr lang="en-GB" sz="1400" b="1" dirty="0">
                <a:latin typeface="Helvetica" pitchFamily="2" charset="0"/>
                <a:cs typeface="Arial" panose="020B0604020202020204" pitchFamily="34" charset="0"/>
              </a:rPr>
              <a:t>This modelling approach has been published for reviewing, and is accessible online: </a:t>
            </a:r>
          </a:p>
          <a:p>
            <a:pPr marL="36900" indent="0" algn="just">
              <a:buNone/>
            </a:pPr>
            <a:r>
              <a:rPr lang="en-GB" sz="1400" b="1" dirty="0">
                <a:latin typeface="Helvetica" pitchFamily="2" charset="0"/>
                <a:hlinkClick r:id="rId3"/>
              </a:rPr>
              <a:t>https://www.earth-surf-dynam-discuss.net/esurf-2020-7/</a:t>
            </a:r>
            <a:r>
              <a:rPr lang="fr-FR" sz="1400" b="1" dirty="0">
                <a:latin typeface="Helvetica" pitchFamily="2" charset="0"/>
                <a:cs typeface="Arial" panose="020B0604020202020204" pitchFamily="34" charset="0"/>
              </a:rPr>
              <a:t>, </a:t>
            </a:r>
            <a:r>
              <a:rPr lang="en-GB" sz="1400" b="1" dirty="0">
                <a:latin typeface="Helvetica" pitchFamily="2" charset="0"/>
                <a:cs typeface="Arial" panose="020B0604020202020204" pitchFamily="34" charset="0"/>
              </a:rPr>
              <a:t>for further results and details</a:t>
            </a:r>
            <a:r>
              <a:rPr lang="fr-FR" sz="1400" b="1" dirty="0">
                <a:latin typeface="Helvetica" pitchFamily="2" charset="0"/>
                <a:cs typeface="Arial" panose="020B0604020202020204" pitchFamily="34" charset="0"/>
              </a:rPr>
              <a:t>.</a:t>
            </a:r>
          </a:p>
        </p:txBody>
      </p:sp>
      <p:pic>
        <p:nvPicPr>
          <p:cNvPr id="4" name="Image 3">
            <a:extLst>
              <a:ext uri="{FF2B5EF4-FFF2-40B4-BE49-F238E27FC236}">
                <a16:creationId xmlns:a16="http://schemas.microsoft.com/office/drawing/2014/main" id="{03EE6151-F9AD-49BA-BE1C-C01A44B27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
        <p:nvSpPr>
          <p:cNvPr id="6" name="Espace réservé du numéro de diapositive 5">
            <a:extLst>
              <a:ext uri="{FF2B5EF4-FFF2-40B4-BE49-F238E27FC236}">
                <a16:creationId xmlns:a16="http://schemas.microsoft.com/office/drawing/2014/main" id="{A91466CE-8A02-47AE-9DC5-D3E3AF9E67C6}"/>
              </a:ext>
            </a:extLst>
          </p:cNvPr>
          <p:cNvSpPr>
            <a:spLocks noGrp="1"/>
          </p:cNvSpPr>
          <p:nvPr>
            <p:ph type="sldNum" sz="quarter" idx="12"/>
          </p:nvPr>
        </p:nvSpPr>
        <p:spPr>
          <a:xfrm>
            <a:off x="11438455" y="6492875"/>
            <a:ext cx="753545" cy="365125"/>
          </a:xfrm>
        </p:spPr>
        <p:txBody>
          <a:bodyPr/>
          <a:lstStyle/>
          <a:p>
            <a:fld id="{778F8052-4A12-4049-AD08-A4E4390F3E7A}" type="slidenum">
              <a:rPr lang="fr-FR" smtClean="0"/>
              <a:t>7</a:t>
            </a:fld>
            <a:endParaRPr lang="fr-FR" dirty="0"/>
          </a:p>
        </p:txBody>
      </p:sp>
    </p:spTree>
    <p:extLst>
      <p:ext uri="{BB962C8B-B14F-4D97-AF65-F5344CB8AC3E}">
        <p14:creationId xmlns:p14="http://schemas.microsoft.com/office/powerpoint/2010/main" val="2452036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6B05DA-A046-455B-B55D-797C7D0BDEB2}"/>
              </a:ext>
            </a:extLst>
          </p:cNvPr>
          <p:cNvSpPr>
            <a:spLocks noGrp="1"/>
          </p:cNvSpPr>
          <p:nvPr>
            <p:ph type="title"/>
          </p:nvPr>
        </p:nvSpPr>
        <p:spPr>
          <a:xfrm>
            <a:off x="919119" y="0"/>
            <a:ext cx="10353762" cy="970450"/>
          </a:xfrm>
        </p:spPr>
        <p:txBody>
          <a:bodyPr/>
          <a:lstStyle/>
          <a:p>
            <a:r>
              <a:rPr lang="fr-FR" b="1" u="sng" dirty="0" err="1">
                <a:latin typeface="Helvetica" pitchFamily="2" charset="0"/>
              </a:rPr>
              <a:t>References</a:t>
            </a:r>
            <a:endParaRPr lang="fr-FR" b="1" u="sng" dirty="0">
              <a:latin typeface="Helvetica" pitchFamily="2" charset="0"/>
            </a:endParaRPr>
          </a:p>
        </p:txBody>
      </p:sp>
      <p:pic>
        <p:nvPicPr>
          <p:cNvPr id="3" name="Image 2">
            <a:extLst>
              <a:ext uri="{FF2B5EF4-FFF2-40B4-BE49-F238E27FC236}">
                <a16:creationId xmlns:a16="http://schemas.microsoft.com/office/drawing/2014/main" id="{99CA9D3A-CC11-4F1B-95DF-F90FE3728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
        <p:nvSpPr>
          <p:cNvPr id="5" name="ZoneTexte 4">
            <a:extLst>
              <a:ext uri="{FF2B5EF4-FFF2-40B4-BE49-F238E27FC236}">
                <a16:creationId xmlns:a16="http://schemas.microsoft.com/office/drawing/2014/main" id="{0CDB619D-0FFC-43A8-B579-2EA4E7B444A8}"/>
              </a:ext>
            </a:extLst>
          </p:cNvPr>
          <p:cNvSpPr txBox="1"/>
          <p:nvPr/>
        </p:nvSpPr>
        <p:spPr>
          <a:xfrm>
            <a:off x="480477" y="1659285"/>
            <a:ext cx="11334750" cy="4770537"/>
          </a:xfrm>
          <a:prstGeom prst="rect">
            <a:avLst/>
          </a:prstGeom>
          <a:noFill/>
        </p:spPr>
        <p:txBody>
          <a:bodyPr wrap="square" rtlCol="0">
            <a:spAutoFit/>
          </a:bodyPr>
          <a:lstStyle/>
          <a:p>
            <a:pPr algn="just"/>
            <a:r>
              <a:rPr lang="en-GB" sz="1600" dirty="0">
                <a:latin typeface="Helvetica" pitchFamily="2" charset="0"/>
                <a:cs typeface="Arial" panose="020B0604020202020204" pitchFamily="34" charset="0"/>
              </a:rPr>
              <a:t>Brandon, M. T.: Probability density plot for fission-track grain-age samples. Radiation Measurements, 26(5), 663-676, 1996.</a:t>
            </a:r>
            <a:endParaRPr lang="fr-FR" sz="1600" dirty="0">
              <a:latin typeface="Helvetica" pitchFamily="2" charset="0"/>
              <a:cs typeface="Arial" panose="020B0604020202020204" pitchFamily="34" charset="0"/>
            </a:endParaRPr>
          </a:p>
          <a:p>
            <a:pPr algn="just"/>
            <a:endParaRPr lang="en-GB" sz="1600" dirty="0">
              <a:latin typeface="Helvetica" pitchFamily="2" charset="0"/>
              <a:cs typeface="Arial" panose="020B0604020202020204" pitchFamily="34" charset="0"/>
            </a:endParaRPr>
          </a:p>
          <a:p>
            <a:pPr algn="just"/>
            <a:r>
              <a:rPr lang="en-GB" sz="1600" dirty="0" err="1">
                <a:latin typeface="Helvetica" pitchFamily="2" charset="0"/>
                <a:cs typeface="Arial" panose="020B0604020202020204" pitchFamily="34" charset="0"/>
              </a:rPr>
              <a:t>Egholm</a:t>
            </a:r>
            <a:r>
              <a:rPr lang="en-GB" sz="1600" dirty="0">
                <a:latin typeface="Helvetica" pitchFamily="2" charset="0"/>
                <a:cs typeface="Arial" panose="020B0604020202020204" pitchFamily="34" charset="0"/>
              </a:rPr>
              <a:t>, D. L., Knudsen, M. F., Clark, C. D., and </a:t>
            </a:r>
            <a:r>
              <a:rPr lang="en-GB" sz="1600" dirty="0" err="1">
                <a:latin typeface="Helvetica" pitchFamily="2" charset="0"/>
                <a:cs typeface="Arial" panose="020B0604020202020204" pitchFamily="34" charset="0"/>
              </a:rPr>
              <a:t>Lesemann</a:t>
            </a:r>
            <a:r>
              <a:rPr lang="en-GB" sz="1600" dirty="0">
                <a:latin typeface="Helvetica" pitchFamily="2" charset="0"/>
                <a:cs typeface="Arial" panose="020B0604020202020204" pitchFamily="34" charset="0"/>
              </a:rPr>
              <a:t>, J. E.: </a:t>
            </a:r>
            <a:r>
              <a:rPr lang="en-GB" sz="1600" dirty="0" err="1">
                <a:latin typeface="Helvetica" pitchFamily="2" charset="0"/>
                <a:cs typeface="Arial" panose="020B0604020202020204" pitchFamily="34" charset="0"/>
              </a:rPr>
              <a:t>Modeling</a:t>
            </a:r>
            <a:r>
              <a:rPr lang="en-GB" sz="1600" dirty="0">
                <a:latin typeface="Helvetica" pitchFamily="2" charset="0"/>
                <a:cs typeface="Arial" panose="020B0604020202020204" pitchFamily="34" charset="0"/>
              </a:rPr>
              <a:t> the flow of glaciers in steep terrains: The integrated second‐order shallow ice approximation (</a:t>
            </a:r>
            <a:r>
              <a:rPr lang="en-GB" sz="1600" dirty="0" err="1">
                <a:latin typeface="Helvetica" pitchFamily="2" charset="0"/>
                <a:cs typeface="Arial" panose="020B0604020202020204" pitchFamily="34" charset="0"/>
              </a:rPr>
              <a:t>iSOSIA</a:t>
            </a:r>
            <a:r>
              <a:rPr lang="en-GB" sz="1600" dirty="0">
                <a:latin typeface="Helvetica" pitchFamily="2" charset="0"/>
                <a:cs typeface="Arial" panose="020B0604020202020204" pitchFamily="34" charset="0"/>
              </a:rPr>
              <a:t>). Journal of Geophysical Research: Earth Surface, 116(F2), 2011.</a:t>
            </a:r>
          </a:p>
          <a:p>
            <a:pPr algn="just"/>
            <a:endParaRPr lang="fr-FR" sz="1600" dirty="0">
              <a:latin typeface="Helvetica" pitchFamily="2" charset="0"/>
              <a:cs typeface="Arial" panose="020B0604020202020204" pitchFamily="34" charset="0"/>
            </a:endParaRPr>
          </a:p>
          <a:p>
            <a:pPr algn="just"/>
            <a:r>
              <a:rPr lang="en-GB" sz="1600" dirty="0">
                <a:latin typeface="Helvetica" pitchFamily="2" charset="0"/>
                <a:cs typeface="Arial" panose="020B0604020202020204" pitchFamily="34" charset="0"/>
              </a:rPr>
              <a:t>Ehlers, T. A., </a:t>
            </a:r>
            <a:r>
              <a:rPr lang="en-GB" sz="1600" dirty="0" err="1">
                <a:latin typeface="Helvetica" pitchFamily="2" charset="0"/>
                <a:cs typeface="Arial" panose="020B0604020202020204" pitchFamily="34" charset="0"/>
              </a:rPr>
              <a:t>Szameitat</a:t>
            </a:r>
            <a:r>
              <a:rPr lang="en-GB" sz="1600" dirty="0">
                <a:latin typeface="Helvetica" pitchFamily="2" charset="0"/>
                <a:cs typeface="Arial" panose="020B0604020202020204" pitchFamily="34" charset="0"/>
              </a:rPr>
              <a:t>, A., </a:t>
            </a:r>
            <a:r>
              <a:rPr lang="en-GB" sz="1600" dirty="0" err="1">
                <a:latin typeface="Helvetica" pitchFamily="2" charset="0"/>
                <a:cs typeface="Arial" panose="020B0604020202020204" pitchFamily="34" charset="0"/>
              </a:rPr>
              <a:t>Enkelmann</a:t>
            </a:r>
            <a:r>
              <a:rPr lang="en-GB" sz="1600" dirty="0">
                <a:latin typeface="Helvetica" pitchFamily="2" charset="0"/>
                <a:cs typeface="Arial" panose="020B0604020202020204" pitchFamily="34" charset="0"/>
              </a:rPr>
              <a:t>, E., </a:t>
            </a:r>
            <a:r>
              <a:rPr lang="en-GB" sz="1600" dirty="0" err="1">
                <a:latin typeface="Helvetica" pitchFamily="2" charset="0"/>
                <a:cs typeface="Arial" panose="020B0604020202020204" pitchFamily="34" charset="0"/>
              </a:rPr>
              <a:t>Yanites</a:t>
            </a:r>
            <a:r>
              <a:rPr lang="en-GB" sz="1600" dirty="0">
                <a:latin typeface="Helvetica" pitchFamily="2" charset="0"/>
                <a:cs typeface="Arial" panose="020B0604020202020204" pitchFamily="34" charset="0"/>
              </a:rPr>
              <a:t>, B. J., and Woodsworth, G. J.: Identifying spatial variations in glacial catchment erosion with detrital thermochronology. Journal of Geophysical Research: Earth Surface, 120(6), 1023-1039, 2015.</a:t>
            </a:r>
            <a:endParaRPr lang="fr-FR" sz="1600" dirty="0">
              <a:latin typeface="Helvetica" pitchFamily="2" charset="0"/>
              <a:cs typeface="Arial" panose="020B0604020202020204" pitchFamily="34" charset="0"/>
            </a:endParaRPr>
          </a:p>
          <a:p>
            <a:pPr algn="just"/>
            <a:endParaRPr lang="en-GB" sz="1600" dirty="0">
              <a:latin typeface="Helvetica" pitchFamily="2" charset="0"/>
              <a:cs typeface="Arial" panose="020B0604020202020204" pitchFamily="34" charset="0"/>
            </a:endParaRPr>
          </a:p>
          <a:p>
            <a:pPr algn="just"/>
            <a:r>
              <a:rPr lang="en-GB" sz="1600" dirty="0" err="1">
                <a:latin typeface="Helvetica" pitchFamily="2" charset="0"/>
                <a:cs typeface="Arial" panose="020B0604020202020204" pitchFamily="34" charset="0"/>
              </a:rPr>
              <a:t>Enkelmann</a:t>
            </a:r>
            <a:r>
              <a:rPr lang="en-GB" sz="1600" dirty="0">
                <a:latin typeface="Helvetica" pitchFamily="2" charset="0"/>
                <a:cs typeface="Arial" panose="020B0604020202020204" pitchFamily="34" charset="0"/>
              </a:rPr>
              <a:t>, E., and Ehlers, T. A.: Evaluation of detrital thermochronology for quantification of glacial catchment denudation and sediment mixing. Chemical Geology, 411, 299-309, 2015.</a:t>
            </a:r>
          </a:p>
          <a:p>
            <a:pPr algn="just"/>
            <a:endParaRPr lang="en-GB" sz="1600" dirty="0">
              <a:latin typeface="Helvetica" pitchFamily="2" charset="0"/>
              <a:cs typeface="Arial" panose="020B0604020202020204" pitchFamily="34" charset="0"/>
            </a:endParaRPr>
          </a:p>
          <a:p>
            <a:pPr algn="just"/>
            <a:r>
              <a:rPr lang="en-GB" sz="1600" dirty="0">
                <a:latin typeface="Helvetica" pitchFamily="2" charset="0"/>
              </a:rPr>
              <a:t>Farley, K. A., and </a:t>
            </a:r>
            <a:r>
              <a:rPr lang="en-GB" sz="1600" dirty="0" err="1">
                <a:latin typeface="Helvetica" pitchFamily="2" charset="0"/>
              </a:rPr>
              <a:t>Stockli</a:t>
            </a:r>
            <a:r>
              <a:rPr lang="en-GB" sz="1600" dirty="0">
                <a:latin typeface="Helvetica" pitchFamily="2" charset="0"/>
              </a:rPr>
              <a:t>, D. F: (U-Th)/He dating of phosphates: Apatite, monazite, and xenotime. Reviews in mineralogy and geochemistry, </a:t>
            </a:r>
            <a:r>
              <a:rPr lang="en-GB" sz="1600" i="1" dirty="0">
                <a:latin typeface="Helvetica" pitchFamily="2" charset="0"/>
              </a:rPr>
              <a:t>48</a:t>
            </a:r>
            <a:r>
              <a:rPr lang="en-GB" sz="1600" dirty="0">
                <a:latin typeface="Helvetica" pitchFamily="2" charset="0"/>
              </a:rPr>
              <a:t>(1), 559-577, 2002.</a:t>
            </a:r>
            <a:endParaRPr lang="en-GB" sz="1600" dirty="0">
              <a:latin typeface="Helvetica" pitchFamily="2" charset="0"/>
              <a:cs typeface="Arial" panose="020B0604020202020204" pitchFamily="34" charset="0"/>
            </a:endParaRPr>
          </a:p>
          <a:p>
            <a:pPr algn="just"/>
            <a:endParaRPr lang="en-GB" sz="1600" dirty="0">
              <a:latin typeface="Helvetica" pitchFamily="2" charset="0"/>
              <a:cs typeface="Arial" panose="020B0604020202020204" pitchFamily="34" charset="0"/>
            </a:endParaRPr>
          </a:p>
          <a:p>
            <a:pPr algn="just"/>
            <a:r>
              <a:rPr lang="en-GB" sz="1600" dirty="0" err="1">
                <a:latin typeface="Helvetica" pitchFamily="2" charset="0"/>
                <a:cs typeface="Arial" panose="020B0604020202020204" pitchFamily="34" charset="0"/>
              </a:rPr>
              <a:t>Koppes</a:t>
            </a:r>
            <a:r>
              <a:rPr lang="en-GB" sz="1600" dirty="0">
                <a:latin typeface="Helvetica" pitchFamily="2" charset="0"/>
                <a:cs typeface="Arial" panose="020B0604020202020204" pitchFamily="34" charset="0"/>
              </a:rPr>
              <a:t>, M. N., and Montgomery, D. R.: The relative efficacy of fluvial and glacial erosion over modern to orogenic timescales. Nature Geoscience, 2(9), 644, 2009.</a:t>
            </a:r>
            <a:endParaRPr lang="fr-FR" sz="1600" dirty="0">
              <a:latin typeface="Helvetica" pitchFamily="2" charset="0"/>
              <a:cs typeface="Arial" panose="020B0604020202020204" pitchFamily="34" charset="0"/>
            </a:endParaRPr>
          </a:p>
          <a:p>
            <a:pPr algn="just"/>
            <a:endParaRPr lang="en-GB" sz="1600" dirty="0">
              <a:latin typeface="Helvetica" pitchFamily="2" charset="0"/>
              <a:cs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48A55498-F5B5-4344-A7E1-B949A7147938}"/>
              </a:ext>
            </a:extLst>
          </p:cNvPr>
          <p:cNvSpPr>
            <a:spLocks noGrp="1"/>
          </p:cNvSpPr>
          <p:nvPr>
            <p:ph type="sldNum" sz="quarter" idx="12"/>
          </p:nvPr>
        </p:nvSpPr>
        <p:spPr>
          <a:xfrm>
            <a:off x="11438455" y="6492875"/>
            <a:ext cx="753545" cy="365125"/>
          </a:xfrm>
        </p:spPr>
        <p:txBody>
          <a:bodyPr/>
          <a:lstStyle/>
          <a:p>
            <a:fld id="{778F8052-4A12-4049-AD08-A4E4390F3E7A}" type="slidenum">
              <a:rPr lang="fr-FR" smtClean="0"/>
              <a:t>8</a:t>
            </a:fld>
            <a:endParaRPr lang="fr-FR" dirty="0"/>
          </a:p>
        </p:txBody>
      </p:sp>
    </p:spTree>
    <p:extLst>
      <p:ext uri="{BB962C8B-B14F-4D97-AF65-F5344CB8AC3E}">
        <p14:creationId xmlns:p14="http://schemas.microsoft.com/office/powerpoint/2010/main" val="4181272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0F41D-9194-44FE-9308-8FC6889D2116}"/>
              </a:ext>
            </a:extLst>
          </p:cNvPr>
          <p:cNvSpPr>
            <a:spLocks noGrp="1"/>
          </p:cNvSpPr>
          <p:nvPr>
            <p:ph type="title"/>
          </p:nvPr>
        </p:nvSpPr>
        <p:spPr>
          <a:xfrm>
            <a:off x="138770" y="121396"/>
            <a:ext cx="7656644" cy="749300"/>
          </a:xfrm>
          <a:ln w="19050">
            <a:solidFill>
              <a:schemeClr val="tx1"/>
            </a:solidFill>
          </a:ln>
        </p:spPr>
        <p:txBody>
          <a:bodyPr>
            <a:noAutofit/>
          </a:bodyPr>
          <a:lstStyle/>
          <a:p>
            <a:r>
              <a:rPr lang="fr-FR" sz="2000" b="1" dirty="0">
                <a:effectLst>
                  <a:outerShdw blurRad="38100" dist="38100" dir="2700000" algn="tl">
                    <a:schemeClr val="tx1">
                      <a:alpha val="43000"/>
                    </a:schemeClr>
                  </a:outerShdw>
                </a:effectLst>
                <a:latin typeface="Helvetica" pitchFamily="2" charset="0"/>
                <a:cs typeface="Arial" panose="020B0604020202020204" pitchFamily="34" charset="0"/>
              </a:rPr>
              <a:t>A1. Sampling for </a:t>
            </a:r>
            <a:r>
              <a:rPr lang="fr-FR" sz="2000" b="1" dirty="0" err="1">
                <a:effectLst>
                  <a:outerShdw blurRad="38100" dist="38100" dir="2700000" algn="tl">
                    <a:schemeClr val="tx1">
                      <a:alpha val="43000"/>
                    </a:schemeClr>
                  </a:outerShdw>
                </a:effectLst>
                <a:latin typeface="Helvetica" pitchFamily="2" charset="0"/>
                <a:cs typeface="Arial" panose="020B0604020202020204" pitchFamily="34" charset="0"/>
              </a:rPr>
              <a:t>low-temperature</a:t>
            </a:r>
            <a:r>
              <a:rPr lang="fr-FR" sz="2000" b="1" dirty="0">
                <a:effectLst>
                  <a:outerShdw blurRad="38100" dist="38100" dir="2700000" algn="tl">
                    <a:schemeClr val="tx1">
                      <a:alpha val="43000"/>
                    </a:schemeClr>
                  </a:outerShdw>
                </a:effectLst>
                <a:latin typeface="Helvetica" pitchFamily="2" charset="0"/>
                <a:cs typeface="Arial" panose="020B0604020202020204" pitchFamily="34" charset="0"/>
              </a:rPr>
              <a:t> thermochronology</a:t>
            </a:r>
          </a:p>
        </p:txBody>
      </p:sp>
      <p:pic>
        <p:nvPicPr>
          <p:cNvPr id="4" name="Image 3">
            <a:extLst>
              <a:ext uri="{FF2B5EF4-FFF2-40B4-BE49-F238E27FC236}">
                <a16:creationId xmlns:a16="http://schemas.microsoft.com/office/drawing/2014/main" id="{5D5D3014-D077-4FE4-88C5-18C87FD3C836}"/>
              </a:ext>
            </a:extLst>
          </p:cNvPr>
          <p:cNvPicPr>
            <a:picLocks noChangeAspect="1"/>
          </p:cNvPicPr>
          <p:nvPr/>
        </p:nvPicPr>
        <p:blipFill>
          <a:blip r:embed="rId2">
            <a:clrChange>
              <a:clrFrom>
                <a:srgbClr val="373737"/>
              </a:clrFrom>
              <a:clrTo>
                <a:srgbClr val="373737">
                  <a:alpha val="0"/>
                </a:srgbClr>
              </a:clrTo>
            </a:clrChange>
            <a:extLst>
              <a:ext uri="{28A0092B-C50C-407E-A947-70E740481C1C}">
                <a14:useLocalDpi xmlns:a14="http://schemas.microsoft.com/office/drawing/2010/main" val="0"/>
              </a:ext>
            </a:extLst>
          </a:blip>
          <a:srcRect/>
          <a:stretch/>
        </p:blipFill>
        <p:spPr>
          <a:xfrm>
            <a:off x="2204988" y="1374961"/>
            <a:ext cx="7782024" cy="4377389"/>
          </a:xfrm>
          <a:prstGeom prst="rect">
            <a:avLst/>
          </a:prstGeom>
        </p:spPr>
      </p:pic>
      <p:sp>
        <p:nvSpPr>
          <p:cNvPr id="6" name="Ellipse 5">
            <a:extLst>
              <a:ext uri="{FF2B5EF4-FFF2-40B4-BE49-F238E27FC236}">
                <a16:creationId xmlns:a16="http://schemas.microsoft.com/office/drawing/2014/main" id="{EAC63FEB-AE32-4FBE-BB44-4E53C06371A5}"/>
              </a:ext>
            </a:extLst>
          </p:cNvPr>
          <p:cNvSpPr/>
          <p:nvPr/>
        </p:nvSpPr>
        <p:spPr>
          <a:xfrm>
            <a:off x="8981914" y="3021496"/>
            <a:ext cx="131805" cy="131805"/>
          </a:xfrm>
          <a:prstGeom prst="ellipse">
            <a:avLst/>
          </a:prstGeom>
          <a:solidFill>
            <a:srgbClr val="FFC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dirty="0"/>
          </a:p>
        </p:txBody>
      </p:sp>
      <p:sp>
        <p:nvSpPr>
          <p:cNvPr id="26" name="Ellipse 25">
            <a:extLst>
              <a:ext uri="{FF2B5EF4-FFF2-40B4-BE49-F238E27FC236}">
                <a16:creationId xmlns:a16="http://schemas.microsoft.com/office/drawing/2014/main" id="{73152CCC-A9C8-47DA-95E4-47C9719C28A0}"/>
              </a:ext>
            </a:extLst>
          </p:cNvPr>
          <p:cNvSpPr/>
          <p:nvPr/>
        </p:nvSpPr>
        <p:spPr>
          <a:xfrm>
            <a:off x="8981914" y="2460728"/>
            <a:ext cx="131805" cy="131805"/>
          </a:xfrm>
          <a:prstGeom prst="ellipse">
            <a:avLst/>
          </a:prstGeom>
          <a:solidFill>
            <a:srgbClr val="FFC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dirty="0"/>
          </a:p>
        </p:txBody>
      </p:sp>
      <p:sp>
        <p:nvSpPr>
          <p:cNvPr id="27" name="Ellipse 26">
            <a:extLst>
              <a:ext uri="{FF2B5EF4-FFF2-40B4-BE49-F238E27FC236}">
                <a16:creationId xmlns:a16="http://schemas.microsoft.com/office/drawing/2014/main" id="{17FCF93F-4652-447C-A868-AC2112BEB7B0}"/>
              </a:ext>
            </a:extLst>
          </p:cNvPr>
          <p:cNvSpPr/>
          <p:nvPr/>
        </p:nvSpPr>
        <p:spPr>
          <a:xfrm>
            <a:off x="8151301" y="2272299"/>
            <a:ext cx="131805" cy="131805"/>
          </a:xfrm>
          <a:prstGeom prst="ellipse">
            <a:avLst/>
          </a:prstGeom>
          <a:solidFill>
            <a:srgbClr val="FFC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dirty="0"/>
          </a:p>
        </p:txBody>
      </p:sp>
      <p:sp>
        <p:nvSpPr>
          <p:cNvPr id="28" name="Ellipse 27">
            <a:extLst>
              <a:ext uri="{FF2B5EF4-FFF2-40B4-BE49-F238E27FC236}">
                <a16:creationId xmlns:a16="http://schemas.microsoft.com/office/drawing/2014/main" id="{6630C620-324F-4F84-8EC5-A1EA99B8432D}"/>
              </a:ext>
            </a:extLst>
          </p:cNvPr>
          <p:cNvSpPr/>
          <p:nvPr/>
        </p:nvSpPr>
        <p:spPr>
          <a:xfrm>
            <a:off x="6665401" y="2460727"/>
            <a:ext cx="131805" cy="131805"/>
          </a:xfrm>
          <a:prstGeom prst="ellipse">
            <a:avLst/>
          </a:prstGeom>
          <a:solidFill>
            <a:srgbClr val="FFC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dirty="0"/>
          </a:p>
        </p:txBody>
      </p:sp>
      <p:sp>
        <p:nvSpPr>
          <p:cNvPr id="30" name="Ellipse 29">
            <a:extLst>
              <a:ext uri="{FF2B5EF4-FFF2-40B4-BE49-F238E27FC236}">
                <a16:creationId xmlns:a16="http://schemas.microsoft.com/office/drawing/2014/main" id="{CA3ADFDB-E89C-41C5-9DFD-E238A629B784}"/>
              </a:ext>
            </a:extLst>
          </p:cNvPr>
          <p:cNvSpPr/>
          <p:nvPr/>
        </p:nvSpPr>
        <p:spPr>
          <a:xfrm>
            <a:off x="5751001" y="3191401"/>
            <a:ext cx="131805" cy="131805"/>
          </a:xfrm>
          <a:prstGeom prst="ellipse">
            <a:avLst/>
          </a:prstGeom>
          <a:solidFill>
            <a:srgbClr val="FFC000"/>
          </a:solidFill>
          <a:ln>
            <a:solidFill>
              <a:schemeClr val="bg1"/>
            </a:solidFill>
          </a:ln>
          <a:scene3d>
            <a:camera prst="orthographicFront">
              <a:rot lat="0" lon="0" rev="0"/>
            </a:camera>
            <a:lightRig rig="threePt" dir="t"/>
          </a:scene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dirty="0"/>
          </a:p>
        </p:txBody>
      </p:sp>
      <p:sp>
        <p:nvSpPr>
          <p:cNvPr id="31" name="Ellipse 30">
            <a:extLst>
              <a:ext uri="{FF2B5EF4-FFF2-40B4-BE49-F238E27FC236}">
                <a16:creationId xmlns:a16="http://schemas.microsoft.com/office/drawing/2014/main" id="{E798F5D7-6058-46F8-A200-D42D8D756AD3}"/>
              </a:ext>
            </a:extLst>
          </p:cNvPr>
          <p:cNvSpPr/>
          <p:nvPr/>
        </p:nvSpPr>
        <p:spPr>
          <a:xfrm>
            <a:off x="4443370" y="3925072"/>
            <a:ext cx="131805" cy="131805"/>
          </a:xfrm>
          <a:prstGeom prst="ellipse">
            <a:avLst/>
          </a:prstGeom>
          <a:solidFill>
            <a:srgbClr val="FFC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dirty="0"/>
          </a:p>
        </p:txBody>
      </p:sp>
      <p:cxnSp>
        <p:nvCxnSpPr>
          <p:cNvPr id="33" name="Connecteur droit avec flèche 32">
            <a:extLst>
              <a:ext uri="{FF2B5EF4-FFF2-40B4-BE49-F238E27FC236}">
                <a16:creationId xmlns:a16="http://schemas.microsoft.com/office/drawing/2014/main" id="{94EF699A-6744-4CBA-BB14-4E9DBD34E86E}"/>
              </a:ext>
            </a:extLst>
          </p:cNvPr>
          <p:cNvCxnSpPr/>
          <p:nvPr/>
        </p:nvCxnSpPr>
        <p:spPr>
          <a:xfrm flipV="1">
            <a:off x="9047816" y="2611582"/>
            <a:ext cx="0" cy="360218"/>
          </a:xfrm>
          <a:prstGeom prst="straightConnector1">
            <a:avLst/>
          </a:prstGeom>
          <a:ln>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47" name="Forme libre : forme 46">
            <a:extLst>
              <a:ext uri="{FF2B5EF4-FFF2-40B4-BE49-F238E27FC236}">
                <a16:creationId xmlns:a16="http://schemas.microsoft.com/office/drawing/2014/main" id="{132D0866-2F52-457F-90CB-3BDDC1CAEA2C}"/>
              </a:ext>
            </a:extLst>
          </p:cNvPr>
          <p:cNvSpPr/>
          <p:nvPr/>
        </p:nvSpPr>
        <p:spPr>
          <a:xfrm>
            <a:off x="6797206" y="2362199"/>
            <a:ext cx="1346669" cy="142875"/>
          </a:xfrm>
          <a:custGeom>
            <a:avLst/>
            <a:gdLst>
              <a:gd name="connsiteX0" fmla="*/ 1362075 w 1362075"/>
              <a:gd name="connsiteY0" fmla="*/ 0 h 147372"/>
              <a:gd name="connsiteX1" fmla="*/ 809625 w 1362075"/>
              <a:gd name="connsiteY1" fmla="*/ 142875 h 147372"/>
              <a:gd name="connsiteX2" fmla="*/ 266700 w 1362075"/>
              <a:gd name="connsiteY2" fmla="*/ 114300 h 147372"/>
              <a:gd name="connsiteX3" fmla="*/ 0 w 1362075"/>
              <a:gd name="connsiteY3" fmla="*/ 142875 h 147372"/>
              <a:gd name="connsiteX4" fmla="*/ 0 w 1362075"/>
              <a:gd name="connsiteY4" fmla="*/ 142875 h 147372"/>
              <a:gd name="connsiteX0" fmla="*/ 1362075 w 1362075"/>
              <a:gd name="connsiteY0" fmla="*/ 0 h 146271"/>
              <a:gd name="connsiteX1" fmla="*/ 809625 w 1362075"/>
              <a:gd name="connsiteY1" fmla="*/ 142875 h 146271"/>
              <a:gd name="connsiteX2" fmla="*/ 409575 w 1362075"/>
              <a:gd name="connsiteY2" fmla="*/ 104775 h 146271"/>
              <a:gd name="connsiteX3" fmla="*/ 0 w 1362075"/>
              <a:gd name="connsiteY3" fmla="*/ 142875 h 146271"/>
              <a:gd name="connsiteX4" fmla="*/ 0 w 1362075"/>
              <a:gd name="connsiteY4" fmla="*/ 142875 h 146271"/>
              <a:gd name="connsiteX0" fmla="*/ 1362075 w 1362075"/>
              <a:gd name="connsiteY0" fmla="*/ 0 h 142875"/>
              <a:gd name="connsiteX1" fmla="*/ 981075 w 1362075"/>
              <a:gd name="connsiteY1" fmla="*/ 114300 h 142875"/>
              <a:gd name="connsiteX2" fmla="*/ 409575 w 1362075"/>
              <a:gd name="connsiteY2" fmla="*/ 104775 h 142875"/>
              <a:gd name="connsiteX3" fmla="*/ 0 w 1362075"/>
              <a:gd name="connsiteY3" fmla="*/ 142875 h 142875"/>
              <a:gd name="connsiteX4" fmla="*/ 0 w 1362075"/>
              <a:gd name="connsiteY4" fmla="*/ 142875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075" h="142875">
                <a:moveTo>
                  <a:pt x="1362075" y="0"/>
                </a:moveTo>
                <a:cubicBezTo>
                  <a:pt x="1177131" y="61912"/>
                  <a:pt x="1139825" y="96838"/>
                  <a:pt x="981075" y="114300"/>
                </a:cubicBezTo>
                <a:cubicBezTo>
                  <a:pt x="822325" y="131763"/>
                  <a:pt x="573087" y="100013"/>
                  <a:pt x="409575" y="104775"/>
                </a:cubicBezTo>
                <a:cubicBezTo>
                  <a:pt x="246063" y="109537"/>
                  <a:pt x="68263" y="136525"/>
                  <a:pt x="0" y="142875"/>
                </a:cubicBezTo>
                <a:lnTo>
                  <a:pt x="0" y="142875"/>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Forme libre : forme 47">
            <a:extLst>
              <a:ext uri="{FF2B5EF4-FFF2-40B4-BE49-F238E27FC236}">
                <a16:creationId xmlns:a16="http://schemas.microsoft.com/office/drawing/2014/main" id="{593574E5-13F6-4B9D-92B7-3991D878C1AE}"/>
              </a:ext>
            </a:extLst>
          </p:cNvPr>
          <p:cNvSpPr/>
          <p:nvPr/>
        </p:nvSpPr>
        <p:spPr>
          <a:xfrm>
            <a:off x="8283575" y="2344685"/>
            <a:ext cx="714375" cy="119114"/>
          </a:xfrm>
          <a:custGeom>
            <a:avLst/>
            <a:gdLst>
              <a:gd name="connsiteX0" fmla="*/ 723900 w 723900"/>
              <a:gd name="connsiteY0" fmla="*/ 114300 h 114300"/>
              <a:gd name="connsiteX1" fmla="*/ 431800 w 723900"/>
              <a:gd name="connsiteY1" fmla="*/ 38100 h 114300"/>
              <a:gd name="connsiteX2" fmla="*/ 146050 w 723900"/>
              <a:gd name="connsiteY2" fmla="*/ 31750 h 114300"/>
              <a:gd name="connsiteX3" fmla="*/ 0 w 723900"/>
              <a:gd name="connsiteY3" fmla="*/ 0 h 114300"/>
              <a:gd name="connsiteX0" fmla="*/ 723900 w 723900"/>
              <a:gd name="connsiteY0" fmla="*/ 114300 h 114300"/>
              <a:gd name="connsiteX1" fmla="*/ 543718 w 723900"/>
              <a:gd name="connsiteY1" fmla="*/ 52388 h 114300"/>
              <a:gd name="connsiteX2" fmla="*/ 146050 w 723900"/>
              <a:gd name="connsiteY2" fmla="*/ 31750 h 114300"/>
              <a:gd name="connsiteX3" fmla="*/ 0 w 723900"/>
              <a:gd name="connsiteY3" fmla="*/ 0 h 114300"/>
              <a:gd name="connsiteX0" fmla="*/ 723900 w 723900"/>
              <a:gd name="connsiteY0" fmla="*/ 114300 h 114300"/>
              <a:gd name="connsiteX1" fmla="*/ 543718 w 723900"/>
              <a:gd name="connsiteY1" fmla="*/ 52388 h 114300"/>
              <a:gd name="connsiteX2" fmla="*/ 146050 w 723900"/>
              <a:gd name="connsiteY2" fmla="*/ 31750 h 114300"/>
              <a:gd name="connsiteX3" fmla="*/ 0 w 723900"/>
              <a:gd name="connsiteY3" fmla="*/ 0 h 114300"/>
              <a:gd name="connsiteX0" fmla="*/ 723900 w 723900"/>
              <a:gd name="connsiteY0" fmla="*/ 114300 h 114300"/>
              <a:gd name="connsiteX1" fmla="*/ 543718 w 723900"/>
              <a:gd name="connsiteY1" fmla="*/ 52388 h 114300"/>
              <a:gd name="connsiteX2" fmla="*/ 146050 w 723900"/>
              <a:gd name="connsiteY2" fmla="*/ 31750 h 114300"/>
              <a:gd name="connsiteX3" fmla="*/ 0 w 723900"/>
              <a:gd name="connsiteY3" fmla="*/ 0 h 114300"/>
              <a:gd name="connsiteX0" fmla="*/ 723900 w 723900"/>
              <a:gd name="connsiteY0" fmla="*/ 114300 h 114300"/>
              <a:gd name="connsiteX1" fmla="*/ 543718 w 723900"/>
              <a:gd name="connsiteY1" fmla="*/ 52388 h 114300"/>
              <a:gd name="connsiteX2" fmla="*/ 146050 w 723900"/>
              <a:gd name="connsiteY2" fmla="*/ 31750 h 114300"/>
              <a:gd name="connsiteX3" fmla="*/ 0 w 723900"/>
              <a:gd name="connsiteY3" fmla="*/ 0 h 114300"/>
              <a:gd name="connsiteX0" fmla="*/ 723900 w 723900"/>
              <a:gd name="connsiteY0" fmla="*/ 114300 h 114300"/>
              <a:gd name="connsiteX1" fmla="*/ 543718 w 723900"/>
              <a:gd name="connsiteY1" fmla="*/ 52388 h 114300"/>
              <a:gd name="connsiteX2" fmla="*/ 336550 w 723900"/>
              <a:gd name="connsiteY2" fmla="*/ 38894 h 114300"/>
              <a:gd name="connsiteX3" fmla="*/ 0 w 723900"/>
              <a:gd name="connsiteY3" fmla="*/ 0 h 114300"/>
              <a:gd name="connsiteX0" fmla="*/ 723900 w 723900"/>
              <a:gd name="connsiteY0" fmla="*/ 114357 h 114357"/>
              <a:gd name="connsiteX1" fmla="*/ 543718 w 723900"/>
              <a:gd name="connsiteY1" fmla="*/ 52445 h 114357"/>
              <a:gd name="connsiteX2" fmla="*/ 336550 w 723900"/>
              <a:gd name="connsiteY2" fmla="*/ 38951 h 114357"/>
              <a:gd name="connsiteX3" fmla="*/ 0 w 723900"/>
              <a:gd name="connsiteY3" fmla="*/ 57 h 114357"/>
              <a:gd name="connsiteX0" fmla="*/ 714375 w 714375"/>
              <a:gd name="connsiteY0" fmla="*/ 119114 h 119114"/>
              <a:gd name="connsiteX1" fmla="*/ 534193 w 714375"/>
              <a:gd name="connsiteY1" fmla="*/ 57202 h 119114"/>
              <a:gd name="connsiteX2" fmla="*/ 327025 w 714375"/>
              <a:gd name="connsiteY2" fmla="*/ 43708 h 119114"/>
              <a:gd name="connsiteX3" fmla="*/ 0 w 714375"/>
              <a:gd name="connsiteY3" fmla="*/ 51 h 119114"/>
            </a:gdLst>
            <a:ahLst/>
            <a:cxnLst>
              <a:cxn ang="0">
                <a:pos x="connsiteX0" y="connsiteY0"/>
              </a:cxn>
              <a:cxn ang="0">
                <a:pos x="connsiteX1" y="connsiteY1"/>
              </a:cxn>
              <a:cxn ang="0">
                <a:pos x="connsiteX2" y="connsiteY2"/>
              </a:cxn>
              <a:cxn ang="0">
                <a:pos x="connsiteX3" y="connsiteY3"/>
              </a:cxn>
            </a:cxnLst>
            <a:rect l="l" t="t" r="r" b="b"/>
            <a:pathLst>
              <a:path w="714375" h="119114">
                <a:moveTo>
                  <a:pt x="714375" y="119114"/>
                </a:moveTo>
                <a:cubicBezTo>
                  <a:pt x="616479" y="87893"/>
                  <a:pt x="598751" y="69770"/>
                  <a:pt x="534193" y="57202"/>
                </a:cubicBezTo>
                <a:cubicBezTo>
                  <a:pt x="469635" y="44634"/>
                  <a:pt x="416057" y="53233"/>
                  <a:pt x="327025" y="43708"/>
                </a:cubicBezTo>
                <a:cubicBezTo>
                  <a:pt x="237993" y="34183"/>
                  <a:pt x="94191" y="-1536"/>
                  <a:pt x="0" y="51"/>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Forme libre : forme 49">
            <a:extLst>
              <a:ext uri="{FF2B5EF4-FFF2-40B4-BE49-F238E27FC236}">
                <a16:creationId xmlns:a16="http://schemas.microsoft.com/office/drawing/2014/main" id="{37F451C3-735F-452A-A8DD-0BF04B146737}"/>
              </a:ext>
            </a:extLst>
          </p:cNvPr>
          <p:cNvSpPr/>
          <p:nvPr/>
        </p:nvSpPr>
        <p:spPr>
          <a:xfrm>
            <a:off x="4575175" y="3302794"/>
            <a:ext cx="1185863" cy="688181"/>
          </a:xfrm>
          <a:custGeom>
            <a:avLst/>
            <a:gdLst>
              <a:gd name="connsiteX0" fmla="*/ 1190625 w 1190625"/>
              <a:gd name="connsiteY0" fmla="*/ 0 h 676275"/>
              <a:gd name="connsiteX1" fmla="*/ 958850 w 1190625"/>
              <a:gd name="connsiteY1" fmla="*/ 149225 h 676275"/>
              <a:gd name="connsiteX2" fmla="*/ 692150 w 1190625"/>
              <a:gd name="connsiteY2" fmla="*/ 428625 h 676275"/>
              <a:gd name="connsiteX3" fmla="*/ 454025 w 1190625"/>
              <a:gd name="connsiteY3" fmla="*/ 568325 h 676275"/>
              <a:gd name="connsiteX4" fmla="*/ 0 w 1190625"/>
              <a:gd name="connsiteY4" fmla="*/ 676275 h 676275"/>
              <a:gd name="connsiteX5" fmla="*/ 0 w 1190625"/>
              <a:gd name="connsiteY5" fmla="*/ 676275 h 676275"/>
              <a:gd name="connsiteX6" fmla="*/ 0 w 1190625"/>
              <a:gd name="connsiteY6" fmla="*/ 676275 h 676275"/>
              <a:gd name="connsiteX0" fmla="*/ 1185863 w 1185863"/>
              <a:gd name="connsiteY0" fmla="*/ 0 h 688181"/>
              <a:gd name="connsiteX1" fmla="*/ 958850 w 1185863"/>
              <a:gd name="connsiteY1" fmla="*/ 161131 h 688181"/>
              <a:gd name="connsiteX2" fmla="*/ 692150 w 1185863"/>
              <a:gd name="connsiteY2" fmla="*/ 440531 h 688181"/>
              <a:gd name="connsiteX3" fmla="*/ 454025 w 1185863"/>
              <a:gd name="connsiteY3" fmla="*/ 580231 h 688181"/>
              <a:gd name="connsiteX4" fmla="*/ 0 w 1185863"/>
              <a:gd name="connsiteY4" fmla="*/ 688181 h 688181"/>
              <a:gd name="connsiteX5" fmla="*/ 0 w 1185863"/>
              <a:gd name="connsiteY5" fmla="*/ 688181 h 688181"/>
              <a:gd name="connsiteX6" fmla="*/ 0 w 1185863"/>
              <a:gd name="connsiteY6" fmla="*/ 688181 h 6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5863" h="688181">
                <a:moveTo>
                  <a:pt x="1185863" y="0"/>
                </a:moveTo>
                <a:cubicBezTo>
                  <a:pt x="1111515" y="38894"/>
                  <a:pt x="1041135" y="87709"/>
                  <a:pt x="958850" y="161131"/>
                </a:cubicBezTo>
                <a:cubicBezTo>
                  <a:pt x="876565" y="234553"/>
                  <a:pt x="776287" y="370681"/>
                  <a:pt x="692150" y="440531"/>
                </a:cubicBezTo>
                <a:cubicBezTo>
                  <a:pt x="608012" y="510381"/>
                  <a:pt x="569383" y="538956"/>
                  <a:pt x="454025" y="580231"/>
                </a:cubicBezTo>
                <a:cubicBezTo>
                  <a:pt x="338667" y="621506"/>
                  <a:pt x="0" y="688181"/>
                  <a:pt x="0" y="688181"/>
                </a:cubicBezTo>
                <a:lnTo>
                  <a:pt x="0" y="688181"/>
                </a:lnTo>
                <a:lnTo>
                  <a:pt x="0" y="68818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6" name="Connecteur droit 55">
            <a:extLst>
              <a:ext uri="{FF2B5EF4-FFF2-40B4-BE49-F238E27FC236}">
                <a16:creationId xmlns:a16="http://schemas.microsoft.com/office/drawing/2014/main" id="{35C52830-B433-470E-BC8E-E7DB2CB15B31}"/>
              </a:ext>
            </a:extLst>
          </p:cNvPr>
          <p:cNvCxnSpPr>
            <a:cxnSpLocks/>
            <a:stCxn id="54" idx="6"/>
            <a:endCxn id="66" idx="2"/>
          </p:cNvCxnSpPr>
          <p:nvPr/>
        </p:nvCxnSpPr>
        <p:spPr>
          <a:xfrm>
            <a:off x="4200961" y="2043234"/>
            <a:ext cx="1825676" cy="78092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Forme libre : forme 48">
            <a:extLst>
              <a:ext uri="{FF2B5EF4-FFF2-40B4-BE49-F238E27FC236}">
                <a16:creationId xmlns:a16="http://schemas.microsoft.com/office/drawing/2014/main" id="{87B816F4-39F5-46B0-BF4D-9C7DED73AEA8}"/>
              </a:ext>
            </a:extLst>
          </p:cNvPr>
          <p:cNvSpPr/>
          <p:nvPr/>
        </p:nvSpPr>
        <p:spPr>
          <a:xfrm>
            <a:off x="5838825" y="2543175"/>
            <a:ext cx="826295" cy="657225"/>
          </a:xfrm>
          <a:custGeom>
            <a:avLst/>
            <a:gdLst>
              <a:gd name="connsiteX0" fmla="*/ 842963 w 842963"/>
              <a:gd name="connsiteY0" fmla="*/ 0 h 633412"/>
              <a:gd name="connsiteX1" fmla="*/ 200025 w 842963"/>
              <a:gd name="connsiteY1" fmla="*/ 252412 h 633412"/>
              <a:gd name="connsiteX2" fmla="*/ 0 w 842963"/>
              <a:gd name="connsiteY2" fmla="*/ 633412 h 633412"/>
              <a:gd name="connsiteX0" fmla="*/ 842963 w 842963"/>
              <a:gd name="connsiteY0" fmla="*/ 0 h 633412"/>
              <a:gd name="connsiteX1" fmla="*/ 285750 w 842963"/>
              <a:gd name="connsiteY1" fmla="*/ 204787 h 633412"/>
              <a:gd name="connsiteX2" fmla="*/ 0 w 842963"/>
              <a:gd name="connsiteY2" fmla="*/ 633412 h 633412"/>
              <a:gd name="connsiteX0" fmla="*/ 842963 w 842963"/>
              <a:gd name="connsiteY0" fmla="*/ 0 h 633412"/>
              <a:gd name="connsiteX1" fmla="*/ 285750 w 842963"/>
              <a:gd name="connsiteY1" fmla="*/ 204787 h 633412"/>
              <a:gd name="connsiteX2" fmla="*/ 0 w 842963"/>
              <a:gd name="connsiteY2" fmla="*/ 633412 h 633412"/>
              <a:gd name="connsiteX0" fmla="*/ 835820 w 835820"/>
              <a:gd name="connsiteY0" fmla="*/ 0 h 647700"/>
              <a:gd name="connsiteX1" fmla="*/ 285750 w 835820"/>
              <a:gd name="connsiteY1" fmla="*/ 219075 h 647700"/>
              <a:gd name="connsiteX2" fmla="*/ 0 w 835820"/>
              <a:gd name="connsiteY2" fmla="*/ 647700 h 647700"/>
              <a:gd name="connsiteX0" fmla="*/ 835820 w 835820"/>
              <a:gd name="connsiteY0" fmla="*/ 0 h 647700"/>
              <a:gd name="connsiteX1" fmla="*/ 304800 w 835820"/>
              <a:gd name="connsiteY1" fmla="*/ 233362 h 647700"/>
              <a:gd name="connsiteX2" fmla="*/ 0 w 835820"/>
              <a:gd name="connsiteY2" fmla="*/ 647700 h 647700"/>
              <a:gd name="connsiteX0" fmla="*/ 835820 w 835820"/>
              <a:gd name="connsiteY0" fmla="*/ 0 h 647700"/>
              <a:gd name="connsiteX1" fmla="*/ 304800 w 835820"/>
              <a:gd name="connsiteY1" fmla="*/ 233362 h 647700"/>
              <a:gd name="connsiteX2" fmla="*/ 0 w 835820"/>
              <a:gd name="connsiteY2" fmla="*/ 647700 h 647700"/>
              <a:gd name="connsiteX0" fmla="*/ 835820 w 835820"/>
              <a:gd name="connsiteY0" fmla="*/ 0 h 647700"/>
              <a:gd name="connsiteX1" fmla="*/ 304800 w 835820"/>
              <a:gd name="connsiteY1" fmla="*/ 233362 h 647700"/>
              <a:gd name="connsiteX2" fmla="*/ 0 w 835820"/>
              <a:gd name="connsiteY2" fmla="*/ 647700 h 647700"/>
              <a:gd name="connsiteX0" fmla="*/ 835820 w 835820"/>
              <a:gd name="connsiteY0" fmla="*/ 0 h 647700"/>
              <a:gd name="connsiteX1" fmla="*/ 304800 w 835820"/>
              <a:gd name="connsiteY1" fmla="*/ 233362 h 647700"/>
              <a:gd name="connsiteX2" fmla="*/ 0 w 835820"/>
              <a:gd name="connsiteY2" fmla="*/ 647700 h 647700"/>
              <a:gd name="connsiteX0" fmla="*/ 835820 w 835820"/>
              <a:gd name="connsiteY0" fmla="*/ 0 h 647700"/>
              <a:gd name="connsiteX1" fmla="*/ 304800 w 835820"/>
              <a:gd name="connsiteY1" fmla="*/ 233362 h 647700"/>
              <a:gd name="connsiteX2" fmla="*/ 0 w 835820"/>
              <a:gd name="connsiteY2" fmla="*/ 647700 h 647700"/>
              <a:gd name="connsiteX0" fmla="*/ 835820 w 835820"/>
              <a:gd name="connsiteY0" fmla="*/ 0 h 647700"/>
              <a:gd name="connsiteX1" fmla="*/ 304800 w 835820"/>
              <a:gd name="connsiteY1" fmla="*/ 233362 h 647700"/>
              <a:gd name="connsiteX2" fmla="*/ 0 w 835820"/>
              <a:gd name="connsiteY2" fmla="*/ 647700 h 647700"/>
              <a:gd name="connsiteX0" fmla="*/ 835820 w 835820"/>
              <a:gd name="connsiteY0" fmla="*/ 0 h 647700"/>
              <a:gd name="connsiteX1" fmla="*/ 304800 w 835820"/>
              <a:gd name="connsiteY1" fmla="*/ 233362 h 647700"/>
              <a:gd name="connsiteX2" fmla="*/ 0 w 835820"/>
              <a:gd name="connsiteY2" fmla="*/ 647700 h 647700"/>
              <a:gd name="connsiteX0" fmla="*/ 835820 w 835820"/>
              <a:gd name="connsiteY0" fmla="*/ 0 h 647700"/>
              <a:gd name="connsiteX1" fmla="*/ 339725 w 835820"/>
              <a:gd name="connsiteY1" fmla="*/ 268287 h 647700"/>
              <a:gd name="connsiteX2" fmla="*/ 0 w 835820"/>
              <a:gd name="connsiteY2" fmla="*/ 647700 h 647700"/>
              <a:gd name="connsiteX0" fmla="*/ 835820 w 835820"/>
              <a:gd name="connsiteY0" fmla="*/ 0 h 647700"/>
              <a:gd name="connsiteX1" fmla="*/ 368300 w 835820"/>
              <a:gd name="connsiteY1" fmla="*/ 277812 h 647700"/>
              <a:gd name="connsiteX2" fmla="*/ 0 w 835820"/>
              <a:gd name="connsiteY2" fmla="*/ 647700 h 647700"/>
              <a:gd name="connsiteX0" fmla="*/ 835820 w 835820"/>
              <a:gd name="connsiteY0" fmla="*/ 0 h 647700"/>
              <a:gd name="connsiteX1" fmla="*/ 514350 w 835820"/>
              <a:gd name="connsiteY1" fmla="*/ 155575 h 647700"/>
              <a:gd name="connsiteX2" fmla="*/ 368300 w 835820"/>
              <a:gd name="connsiteY2" fmla="*/ 277812 h 647700"/>
              <a:gd name="connsiteX3" fmla="*/ 0 w 835820"/>
              <a:gd name="connsiteY3" fmla="*/ 647700 h 647700"/>
              <a:gd name="connsiteX0" fmla="*/ 835820 w 835820"/>
              <a:gd name="connsiteY0" fmla="*/ 0 h 647700"/>
              <a:gd name="connsiteX1" fmla="*/ 603250 w 835820"/>
              <a:gd name="connsiteY1" fmla="*/ 184150 h 647700"/>
              <a:gd name="connsiteX2" fmla="*/ 368300 w 835820"/>
              <a:gd name="connsiteY2" fmla="*/ 277812 h 647700"/>
              <a:gd name="connsiteX3" fmla="*/ 0 w 835820"/>
              <a:gd name="connsiteY3" fmla="*/ 647700 h 647700"/>
              <a:gd name="connsiteX0" fmla="*/ 835820 w 835820"/>
              <a:gd name="connsiteY0" fmla="*/ 0 h 647700"/>
              <a:gd name="connsiteX1" fmla="*/ 603250 w 835820"/>
              <a:gd name="connsiteY1" fmla="*/ 184150 h 647700"/>
              <a:gd name="connsiteX2" fmla="*/ 257175 w 835820"/>
              <a:gd name="connsiteY2" fmla="*/ 271462 h 647700"/>
              <a:gd name="connsiteX3" fmla="*/ 0 w 835820"/>
              <a:gd name="connsiteY3" fmla="*/ 647700 h 647700"/>
              <a:gd name="connsiteX0" fmla="*/ 835820 w 835820"/>
              <a:gd name="connsiteY0" fmla="*/ 0 h 647700"/>
              <a:gd name="connsiteX1" fmla="*/ 603250 w 835820"/>
              <a:gd name="connsiteY1" fmla="*/ 184150 h 647700"/>
              <a:gd name="connsiteX2" fmla="*/ 257175 w 835820"/>
              <a:gd name="connsiteY2" fmla="*/ 271462 h 647700"/>
              <a:gd name="connsiteX3" fmla="*/ 88900 w 835820"/>
              <a:gd name="connsiteY3" fmla="*/ 460375 h 647700"/>
              <a:gd name="connsiteX4" fmla="*/ 0 w 835820"/>
              <a:gd name="connsiteY4" fmla="*/ 647700 h 647700"/>
              <a:gd name="connsiteX0" fmla="*/ 835820 w 835820"/>
              <a:gd name="connsiteY0" fmla="*/ 0 h 647700"/>
              <a:gd name="connsiteX1" fmla="*/ 603250 w 835820"/>
              <a:gd name="connsiteY1" fmla="*/ 184150 h 647700"/>
              <a:gd name="connsiteX2" fmla="*/ 257175 w 835820"/>
              <a:gd name="connsiteY2" fmla="*/ 271462 h 647700"/>
              <a:gd name="connsiteX3" fmla="*/ 130175 w 835820"/>
              <a:gd name="connsiteY3" fmla="*/ 492125 h 647700"/>
              <a:gd name="connsiteX4" fmla="*/ 0 w 835820"/>
              <a:gd name="connsiteY4" fmla="*/ 647700 h 647700"/>
              <a:gd name="connsiteX0" fmla="*/ 835820 w 835820"/>
              <a:gd name="connsiteY0" fmla="*/ 0 h 647700"/>
              <a:gd name="connsiteX1" fmla="*/ 603250 w 835820"/>
              <a:gd name="connsiteY1" fmla="*/ 184150 h 647700"/>
              <a:gd name="connsiteX2" fmla="*/ 269875 w 835820"/>
              <a:gd name="connsiteY2" fmla="*/ 268287 h 647700"/>
              <a:gd name="connsiteX3" fmla="*/ 130175 w 835820"/>
              <a:gd name="connsiteY3" fmla="*/ 492125 h 647700"/>
              <a:gd name="connsiteX4" fmla="*/ 0 w 835820"/>
              <a:gd name="connsiteY4" fmla="*/ 647700 h 647700"/>
              <a:gd name="connsiteX0" fmla="*/ 835820 w 835820"/>
              <a:gd name="connsiteY0" fmla="*/ 0 h 647700"/>
              <a:gd name="connsiteX1" fmla="*/ 603250 w 835820"/>
              <a:gd name="connsiteY1" fmla="*/ 184150 h 647700"/>
              <a:gd name="connsiteX2" fmla="*/ 292100 w 835820"/>
              <a:gd name="connsiteY2" fmla="*/ 287337 h 647700"/>
              <a:gd name="connsiteX3" fmla="*/ 130175 w 835820"/>
              <a:gd name="connsiteY3" fmla="*/ 492125 h 647700"/>
              <a:gd name="connsiteX4" fmla="*/ 0 w 835820"/>
              <a:gd name="connsiteY4" fmla="*/ 647700 h 647700"/>
              <a:gd name="connsiteX0" fmla="*/ 835820 w 835820"/>
              <a:gd name="connsiteY0" fmla="*/ 0 h 647700"/>
              <a:gd name="connsiteX1" fmla="*/ 619125 w 835820"/>
              <a:gd name="connsiteY1" fmla="*/ 161925 h 647700"/>
              <a:gd name="connsiteX2" fmla="*/ 292100 w 835820"/>
              <a:gd name="connsiteY2" fmla="*/ 287337 h 647700"/>
              <a:gd name="connsiteX3" fmla="*/ 130175 w 835820"/>
              <a:gd name="connsiteY3" fmla="*/ 492125 h 647700"/>
              <a:gd name="connsiteX4" fmla="*/ 0 w 835820"/>
              <a:gd name="connsiteY4" fmla="*/ 647700 h 647700"/>
              <a:gd name="connsiteX0" fmla="*/ 826295 w 826295"/>
              <a:gd name="connsiteY0" fmla="*/ 0 h 657225"/>
              <a:gd name="connsiteX1" fmla="*/ 609600 w 826295"/>
              <a:gd name="connsiteY1" fmla="*/ 161925 h 657225"/>
              <a:gd name="connsiteX2" fmla="*/ 282575 w 826295"/>
              <a:gd name="connsiteY2" fmla="*/ 287337 h 657225"/>
              <a:gd name="connsiteX3" fmla="*/ 120650 w 826295"/>
              <a:gd name="connsiteY3" fmla="*/ 492125 h 657225"/>
              <a:gd name="connsiteX4" fmla="*/ 0 w 826295"/>
              <a:gd name="connsiteY4" fmla="*/ 657225 h 657225"/>
              <a:gd name="connsiteX0" fmla="*/ 826295 w 826295"/>
              <a:gd name="connsiteY0" fmla="*/ 0 h 657225"/>
              <a:gd name="connsiteX1" fmla="*/ 609600 w 826295"/>
              <a:gd name="connsiteY1" fmla="*/ 161925 h 657225"/>
              <a:gd name="connsiteX2" fmla="*/ 282575 w 826295"/>
              <a:gd name="connsiteY2" fmla="*/ 287337 h 657225"/>
              <a:gd name="connsiteX3" fmla="*/ 120650 w 826295"/>
              <a:gd name="connsiteY3" fmla="*/ 492125 h 657225"/>
              <a:gd name="connsiteX4" fmla="*/ 0 w 826295"/>
              <a:gd name="connsiteY4" fmla="*/ 657225 h 657225"/>
              <a:gd name="connsiteX0" fmla="*/ 826295 w 826295"/>
              <a:gd name="connsiteY0" fmla="*/ 0 h 657225"/>
              <a:gd name="connsiteX1" fmla="*/ 609600 w 826295"/>
              <a:gd name="connsiteY1" fmla="*/ 161925 h 657225"/>
              <a:gd name="connsiteX2" fmla="*/ 282575 w 826295"/>
              <a:gd name="connsiteY2" fmla="*/ 287337 h 657225"/>
              <a:gd name="connsiteX3" fmla="*/ 120650 w 826295"/>
              <a:gd name="connsiteY3" fmla="*/ 492125 h 657225"/>
              <a:gd name="connsiteX4" fmla="*/ 0 w 826295"/>
              <a:gd name="connsiteY4" fmla="*/ 657225 h 657225"/>
              <a:gd name="connsiteX0" fmla="*/ 826295 w 826295"/>
              <a:gd name="connsiteY0" fmla="*/ 0 h 657225"/>
              <a:gd name="connsiteX1" fmla="*/ 609600 w 826295"/>
              <a:gd name="connsiteY1" fmla="*/ 161925 h 657225"/>
              <a:gd name="connsiteX2" fmla="*/ 282575 w 826295"/>
              <a:gd name="connsiteY2" fmla="*/ 287337 h 657225"/>
              <a:gd name="connsiteX3" fmla="*/ 120650 w 826295"/>
              <a:gd name="connsiteY3" fmla="*/ 492125 h 657225"/>
              <a:gd name="connsiteX4" fmla="*/ 0 w 826295"/>
              <a:gd name="connsiteY4" fmla="*/ 657225 h 657225"/>
              <a:gd name="connsiteX0" fmla="*/ 826295 w 826295"/>
              <a:gd name="connsiteY0" fmla="*/ 0 h 657225"/>
              <a:gd name="connsiteX1" fmla="*/ 609600 w 826295"/>
              <a:gd name="connsiteY1" fmla="*/ 161925 h 657225"/>
              <a:gd name="connsiteX2" fmla="*/ 285750 w 826295"/>
              <a:gd name="connsiteY2" fmla="*/ 293687 h 657225"/>
              <a:gd name="connsiteX3" fmla="*/ 120650 w 826295"/>
              <a:gd name="connsiteY3" fmla="*/ 492125 h 657225"/>
              <a:gd name="connsiteX4" fmla="*/ 0 w 826295"/>
              <a:gd name="connsiteY4" fmla="*/ 657225 h 657225"/>
              <a:gd name="connsiteX0" fmla="*/ 826295 w 826295"/>
              <a:gd name="connsiteY0" fmla="*/ 0 h 657225"/>
              <a:gd name="connsiteX1" fmla="*/ 609600 w 826295"/>
              <a:gd name="connsiteY1" fmla="*/ 161925 h 657225"/>
              <a:gd name="connsiteX2" fmla="*/ 285750 w 826295"/>
              <a:gd name="connsiteY2" fmla="*/ 293687 h 657225"/>
              <a:gd name="connsiteX3" fmla="*/ 120650 w 826295"/>
              <a:gd name="connsiteY3" fmla="*/ 492125 h 657225"/>
              <a:gd name="connsiteX4" fmla="*/ 0 w 826295"/>
              <a:gd name="connsiteY4" fmla="*/ 657225 h 657225"/>
              <a:gd name="connsiteX0" fmla="*/ 826295 w 826295"/>
              <a:gd name="connsiteY0" fmla="*/ 0 h 657225"/>
              <a:gd name="connsiteX1" fmla="*/ 609600 w 826295"/>
              <a:gd name="connsiteY1" fmla="*/ 161925 h 657225"/>
              <a:gd name="connsiteX2" fmla="*/ 285750 w 826295"/>
              <a:gd name="connsiteY2" fmla="*/ 293687 h 657225"/>
              <a:gd name="connsiteX3" fmla="*/ 120650 w 826295"/>
              <a:gd name="connsiteY3" fmla="*/ 492125 h 657225"/>
              <a:gd name="connsiteX4" fmla="*/ 0 w 826295"/>
              <a:gd name="connsiteY4" fmla="*/ 657225 h 657225"/>
              <a:gd name="connsiteX0" fmla="*/ 826295 w 826295"/>
              <a:gd name="connsiteY0" fmla="*/ 0 h 657225"/>
              <a:gd name="connsiteX1" fmla="*/ 609600 w 826295"/>
              <a:gd name="connsiteY1" fmla="*/ 161925 h 657225"/>
              <a:gd name="connsiteX2" fmla="*/ 285750 w 826295"/>
              <a:gd name="connsiteY2" fmla="*/ 293687 h 657225"/>
              <a:gd name="connsiteX3" fmla="*/ 120650 w 826295"/>
              <a:gd name="connsiteY3" fmla="*/ 492125 h 657225"/>
              <a:gd name="connsiteX4" fmla="*/ 0 w 826295"/>
              <a:gd name="connsiteY4" fmla="*/ 657225 h 657225"/>
              <a:gd name="connsiteX0" fmla="*/ 826295 w 826295"/>
              <a:gd name="connsiteY0" fmla="*/ 0 h 657225"/>
              <a:gd name="connsiteX1" fmla="*/ 609600 w 826295"/>
              <a:gd name="connsiteY1" fmla="*/ 161925 h 657225"/>
              <a:gd name="connsiteX2" fmla="*/ 285750 w 826295"/>
              <a:gd name="connsiteY2" fmla="*/ 293687 h 657225"/>
              <a:gd name="connsiteX3" fmla="*/ 120650 w 826295"/>
              <a:gd name="connsiteY3" fmla="*/ 492125 h 657225"/>
              <a:gd name="connsiteX4" fmla="*/ 0 w 826295"/>
              <a:gd name="connsiteY4" fmla="*/ 657225 h 657225"/>
              <a:gd name="connsiteX0" fmla="*/ 826295 w 826295"/>
              <a:gd name="connsiteY0" fmla="*/ 0 h 657225"/>
              <a:gd name="connsiteX1" fmla="*/ 609600 w 826295"/>
              <a:gd name="connsiteY1" fmla="*/ 161925 h 657225"/>
              <a:gd name="connsiteX2" fmla="*/ 285750 w 826295"/>
              <a:gd name="connsiteY2" fmla="*/ 293687 h 657225"/>
              <a:gd name="connsiteX3" fmla="*/ 149225 w 826295"/>
              <a:gd name="connsiteY3" fmla="*/ 514350 h 657225"/>
              <a:gd name="connsiteX4" fmla="*/ 0 w 826295"/>
              <a:gd name="connsiteY4" fmla="*/ 657225 h 657225"/>
              <a:gd name="connsiteX0" fmla="*/ 826295 w 826295"/>
              <a:gd name="connsiteY0" fmla="*/ 0 h 657225"/>
              <a:gd name="connsiteX1" fmla="*/ 609600 w 826295"/>
              <a:gd name="connsiteY1" fmla="*/ 161925 h 657225"/>
              <a:gd name="connsiteX2" fmla="*/ 285750 w 826295"/>
              <a:gd name="connsiteY2" fmla="*/ 293687 h 657225"/>
              <a:gd name="connsiteX3" fmla="*/ 149225 w 826295"/>
              <a:gd name="connsiteY3" fmla="*/ 514350 h 657225"/>
              <a:gd name="connsiteX4" fmla="*/ 0 w 826295"/>
              <a:gd name="connsiteY4" fmla="*/ 657225 h 657225"/>
              <a:gd name="connsiteX0" fmla="*/ 826295 w 826295"/>
              <a:gd name="connsiteY0" fmla="*/ 0 h 657225"/>
              <a:gd name="connsiteX1" fmla="*/ 609600 w 826295"/>
              <a:gd name="connsiteY1" fmla="*/ 161925 h 657225"/>
              <a:gd name="connsiteX2" fmla="*/ 285750 w 826295"/>
              <a:gd name="connsiteY2" fmla="*/ 293687 h 657225"/>
              <a:gd name="connsiteX3" fmla="*/ 149225 w 826295"/>
              <a:gd name="connsiteY3" fmla="*/ 514350 h 657225"/>
              <a:gd name="connsiteX4" fmla="*/ 0 w 826295"/>
              <a:gd name="connsiteY4" fmla="*/ 657225 h 657225"/>
              <a:gd name="connsiteX0" fmla="*/ 826295 w 826295"/>
              <a:gd name="connsiteY0" fmla="*/ 0 h 657225"/>
              <a:gd name="connsiteX1" fmla="*/ 609600 w 826295"/>
              <a:gd name="connsiteY1" fmla="*/ 161925 h 657225"/>
              <a:gd name="connsiteX2" fmla="*/ 285750 w 826295"/>
              <a:gd name="connsiteY2" fmla="*/ 293687 h 657225"/>
              <a:gd name="connsiteX3" fmla="*/ 149225 w 826295"/>
              <a:gd name="connsiteY3" fmla="*/ 514350 h 657225"/>
              <a:gd name="connsiteX4" fmla="*/ 0 w 826295"/>
              <a:gd name="connsiteY4" fmla="*/ 657225 h 657225"/>
              <a:gd name="connsiteX0" fmla="*/ 826295 w 826295"/>
              <a:gd name="connsiteY0" fmla="*/ 0 h 657225"/>
              <a:gd name="connsiteX1" fmla="*/ 609600 w 826295"/>
              <a:gd name="connsiteY1" fmla="*/ 161925 h 657225"/>
              <a:gd name="connsiteX2" fmla="*/ 285750 w 826295"/>
              <a:gd name="connsiteY2" fmla="*/ 293687 h 657225"/>
              <a:gd name="connsiteX3" fmla="*/ 149225 w 826295"/>
              <a:gd name="connsiteY3" fmla="*/ 514350 h 657225"/>
              <a:gd name="connsiteX4" fmla="*/ 0 w 826295"/>
              <a:gd name="connsiteY4" fmla="*/ 657225 h 657225"/>
              <a:gd name="connsiteX0" fmla="*/ 826295 w 826295"/>
              <a:gd name="connsiteY0" fmla="*/ 0 h 657225"/>
              <a:gd name="connsiteX1" fmla="*/ 609600 w 826295"/>
              <a:gd name="connsiteY1" fmla="*/ 161925 h 657225"/>
              <a:gd name="connsiteX2" fmla="*/ 285750 w 826295"/>
              <a:gd name="connsiteY2" fmla="*/ 293687 h 657225"/>
              <a:gd name="connsiteX3" fmla="*/ 149225 w 826295"/>
              <a:gd name="connsiteY3" fmla="*/ 514350 h 657225"/>
              <a:gd name="connsiteX4" fmla="*/ 0 w 826295"/>
              <a:gd name="connsiteY4" fmla="*/ 657225 h 657225"/>
              <a:gd name="connsiteX0" fmla="*/ 826295 w 826295"/>
              <a:gd name="connsiteY0" fmla="*/ 0 h 657225"/>
              <a:gd name="connsiteX1" fmla="*/ 647700 w 826295"/>
              <a:gd name="connsiteY1" fmla="*/ 149225 h 657225"/>
              <a:gd name="connsiteX2" fmla="*/ 285750 w 826295"/>
              <a:gd name="connsiteY2" fmla="*/ 293687 h 657225"/>
              <a:gd name="connsiteX3" fmla="*/ 149225 w 826295"/>
              <a:gd name="connsiteY3" fmla="*/ 514350 h 657225"/>
              <a:gd name="connsiteX4" fmla="*/ 0 w 826295"/>
              <a:gd name="connsiteY4" fmla="*/ 657225 h 657225"/>
              <a:gd name="connsiteX0" fmla="*/ 826295 w 826295"/>
              <a:gd name="connsiteY0" fmla="*/ 0 h 657225"/>
              <a:gd name="connsiteX1" fmla="*/ 647700 w 826295"/>
              <a:gd name="connsiteY1" fmla="*/ 149225 h 657225"/>
              <a:gd name="connsiteX2" fmla="*/ 330200 w 826295"/>
              <a:gd name="connsiteY2" fmla="*/ 255587 h 657225"/>
              <a:gd name="connsiteX3" fmla="*/ 149225 w 826295"/>
              <a:gd name="connsiteY3" fmla="*/ 514350 h 657225"/>
              <a:gd name="connsiteX4" fmla="*/ 0 w 826295"/>
              <a:gd name="connsiteY4" fmla="*/ 657225 h 657225"/>
              <a:gd name="connsiteX0" fmla="*/ 826295 w 826295"/>
              <a:gd name="connsiteY0" fmla="*/ 0 h 657225"/>
              <a:gd name="connsiteX1" fmla="*/ 647700 w 826295"/>
              <a:gd name="connsiteY1" fmla="*/ 149225 h 657225"/>
              <a:gd name="connsiteX2" fmla="*/ 349250 w 826295"/>
              <a:gd name="connsiteY2" fmla="*/ 280987 h 657225"/>
              <a:gd name="connsiteX3" fmla="*/ 149225 w 826295"/>
              <a:gd name="connsiteY3" fmla="*/ 514350 h 657225"/>
              <a:gd name="connsiteX4" fmla="*/ 0 w 826295"/>
              <a:gd name="connsiteY4" fmla="*/ 657225 h 657225"/>
              <a:gd name="connsiteX0" fmla="*/ 826295 w 826295"/>
              <a:gd name="connsiteY0" fmla="*/ 0 h 657225"/>
              <a:gd name="connsiteX1" fmla="*/ 647700 w 826295"/>
              <a:gd name="connsiteY1" fmla="*/ 149225 h 657225"/>
              <a:gd name="connsiteX2" fmla="*/ 349250 w 826295"/>
              <a:gd name="connsiteY2" fmla="*/ 280987 h 657225"/>
              <a:gd name="connsiteX3" fmla="*/ 0 w 826295"/>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826295" h="657225">
                <a:moveTo>
                  <a:pt x="826295" y="0"/>
                </a:moveTo>
                <a:cubicBezTo>
                  <a:pt x="772717" y="25929"/>
                  <a:pt x="725620" y="102923"/>
                  <a:pt x="647700" y="149225"/>
                </a:cubicBezTo>
                <a:cubicBezTo>
                  <a:pt x="569780" y="195527"/>
                  <a:pt x="457200" y="196320"/>
                  <a:pt x="349250" y="280987"/>
                </a:cubicBezTo>
                <a:cubicBezTo>
                  <a:pt x="241300" y="365654"/>
                  <a:pt x="72761" y="578842"/>
                  <a:pt x="0" y="657225"/>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6" name="Ellipse 65">
            <a:extLst>
              <a:ext uri="{FF2B5EF4-FFF2-40B4-BE49-F238E27FC236}">
                <a16:creationId xmlns:a16="http://schemas.microsoft.com/office/drawing/2014/main" id="{FBC6B4BB-B12A-47AE-9F95-E4A777C6E5A4}"/>
              </a:ext>
            </a:extLst>
          </p:cNvPr>
          <p:cNvSpPr/>
          <p:nvPr/>
        </p:nvSpPr>
        <p:spPr>
          <a:xfrm>
            <a:off x="6026637" y="2705099"/>
            <a:ext cx="323158" cy="238125"/>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65" name="Groupe 264">
            <a:extLst>
              <a:ext uri="{FF2B5EF4-FFF2-40B4-BE49-F238E27FC236}">
                <a16:creationId xmlns:a16="http://schemas.microsoft.com/office/drawing/2014/main" id="{CE6DFF45-A08B-48B6-B412-E3974A01D135}"/>
              </a:ext>
            </a:extLst>
          </p:cNvPr>
          <p:cNvGrpSpPr/>
          <p:nvPr/>
        </p:nvGrpSpPr>
        <p:grpSpPr>
          <a:xfrm>
            <a:off x="1709184" y="1423036"/>
            <a:ext cx="2491777" cy="1228983"/>
            <a:chOff x="976180" y="1562708"/>
            <a:chExt cx="2491777" cy="1228983"/>
          </a:xfrm>
        </p:grpSpPr>
        <p:grpSp>
          <p:nvGrpSpPr>
            <p:cNvPr id="264" name="Groupe 263">
              <a:extLst>
                <a:ext uri="{FF2B5EF4-FFF2-40B4-BE49-F238E27FC236}">
                  <a16:creationId xmlns:a16="http://schemas.microsoft.com/office/drawing/2014/main" id="{C2722816-F0AB-4FD1-BCB2-D26F9F0EC12C}"/>
                </a:ext>
              </a:extLst>
            </p:cNvPr>
            <p:cNvGrpSpPr/>
            <p:nvPr/>
          </p:nvGrpSpPr>
          <p:grpSpPr>
            <a:xfrm>
              <a:off x="976180" y="1574121"/>
              <a:ext cx="2491777" cy="1217570"/>
              <a:chOff x="959099" y="1297152"/>
              <a:chExt cx="2491777" cy="1217570"/>
            </a:xfrm>
          </p:grpSpPr>
          <p:pic>
            <p:nvPicPr>
              <p:cNvPr id="54" name="Image 53">
                <a:extLst>
                  <a:ext uri="{FF2B5EF4-FFF2-40B4-BE49-F238E27FC236}">
                    <a16:creationId xmlns:a16="http://schemas.microsoft.com/office/drawing/2014/main" id="{A6C95A95-3152-4A5E-BBC7-B4272DD3A40C}"/>
                  </a:ext>
                </a:extLst>
              </p:cNvPr>
              <p:cNvPicPr>
                <a:picLocks noChangeAspect="1"/>
              </p:cNvPicPr>
              <p:nvPr/>
            </p:nvPicPr>
            <p:blipFill rotWithShape="1">
              <a:blip r:embed="rId3">
                <a:extLst>
                  <a:ext uri="{28A0092B-C50C-407E-A947-70E740481C1C}">
                    <a14:useLocalDpi xmlns:a14="http://schemas.microsoft.com/office/drawing/2010/main" val="0"/>
                  </a:ext>
                </a:extLst>
              </a:blip>
              <a:srcRect t="13131"/>
              <a:stretch/>
            </p:blipFill>
            <p:spPr>
              <a:xfrm>
                <a:off x="959099" y="1297152"/>
                <a:ext cx="2491777" cy="1217570"/>
              </a:xfrm>
              <a:prstGeom prst="ellipse">
                <a:avLst/>
              </a:prstGeom>
              <a:ln w="28575">
                <a:solidFill>
                  <a:schemeClr val="accent2">
                    <a:lumMod val="75000"/>
                  </a:schemeClr>
                </a:solidFill>
              </a:ln>
            </p:spPr>
          </p:pic>
          <p:sp>
            <p:nvSpPr>
              <p:cNvPr id="69" name="Ellipse 68">
                <a:extLst>
                  <a:ext uri="{FF2B5EF4-FFF2-40B4-BE49-F238E27FC236}">
                    <a16:creationId xmlns:a16="http://schemas.microsoft.com/office/drawing/2014/main" id="{C3713F0E-BD59-45A0-B82A-D0AE450ACEFB}"/>
                  </a:ext>
                </a:extLst>
              </p:cNvPr>
              <p:cNvSpPr/>
              <p:nvPr/>
            </p:nvSpPr>
            <p:spPr>
              <a:xfrm>
                <a:off x="2408338" y="2075636"/>
                <a:ext cx="92590" cy="92590"/>
              </a:xfrm>
              <a:prstGeom prst="ellipse">
                <a:avLst/>
              </a:prstGeom>
              <a:solidFill>
                <a:srgbClr val="FFC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600" b="1" dirty="0">
                    <a:solidFill>
                      <a:srgbClr val="00B050"/>
                    </a:solidFill>
                  </a:rPr>
                  <a:t>v</a:t>
                </a:r>
              </a:p>
            </p:txBody>
          </p:sp>
          <p:cxnSp>
            <p:nvCxnSpPr>
              <p:cNvPr id="46" name="Connecteur : en arc 45">
                <a:extLst>
                  <a:ext uri="{FF2B5EF4-FFF2-40B4-BE49-F238E27FC236}">
                    <a16:creationId xmlns:a16="http://schemas.microsoft.com/office/drawing/2014/main" id="{EB169D2F-CE9B-4534-A611-A2E87A9B036B}"/>
                  </a:ext>
                </a:extLst>
              </p:cNvPr>
              <p:cNvCxnSpPr>
                <a:cxnSpLocks/>
              </p:cNvCxnSpPr>
              <p:nvPr/>
            </p:nvCxnSpPr>
            <p:spPr>
              <a:xfrm rot="10800000" flipV="1">
                <a:off x="1824764" y="2156557"/>
                <a:ext cx="514972" cy="46296"/>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0" name="ZoneTexte 59">
              <a:extLst>
                <a:ext uri="{FF2B5EF4-FFF2-40B4-BE49-F238E27FC236}">
                  <a16:creationId xmlns:a16="http://schemas.microsoft.com/office/drawing/2014/main" id="{A8BAC8EC-9964-4615-A95A-FCCCEEF157AF}"/>
                </a:ext>
              </a:extLst>
            </p:cNvPr>
            <p:cNvSpPr txBox="1"/>
            <p:nvPr/>
          </p:nvSpPr>
          <p:spPr>
            <a:xfrm>
              <a:off x="1586743" y="1562708"/>
              <a:ext cx="1327608" cy="338554"/>
            </a:xfrm>
            <a:prstGeom prst="rect">
              <a:avLst/>
            </a:prstGeom>
            <a:noFill/>
          </p:spPr>
          <p:txBody>
            <a:bodyPr wrap="none" rtlCol="0">
              <a:spAutoFit/>
            </a:bodyPr>
            <a:lstStyle/>
            <a:p>
              <a:r>
                <a:rPr lang="fr-FR" sz="1600" dirty="0" err="1">
                  <a:latin typeface="Helvetica" pitchFamily="2" charset="0"/>
                  <a:cs typeface="Arial" panose="020B0604020202020204" pitchFamily="34" charset="0"/>
                </a:rPr>
                <a:t>Ice</a:t>
              </a:r>
              <a:r>
                <a:rPr lang="fr-FR" sz="1600" dirty="0">
                  <a:latin typeface="Helvetica" pitchFamily="2" charset="0"/>
                  <a:cs typeface="Arial" panose="020B0604020202020204" pitchFamily="34" charset="0"/>
                </a:rPr>
                <a:t> transport</a:t>
              </a:r>
            </a:p>
          </p:txBody>
        </p:sp>
      </p:grpSp>
      <p:sp>
        <p:nvSpPr>
          <p:cNvPr id="58" name="ZoneTexte 57">
            <a:extLst>
              <a:ext uri="{FF2B5EF4-FFF2-40B4-BE49-F238E27FC236}">
                <a16:creationId xmlns:a16="http://schemas.microsoft.com/office/drawing/2014/main" id="{9D78B7CE-C554-4F63-AE76-84AA4F1E4757}"/>
              </a:ext>
            </a:extLst>
          </p:cNvPr>
          <p:cNvSpPr txBox="1"/>
          <p:nvPr/>
        </p:nvSpPr>
        <p:spPr>
          <a:xfrm>
            <a:off x="7207296" y="3357397"/>
            <a:ext cx="1572931" cy="369332"/>
          </a:xfrm>
          <a:prstGeom prst="rect">
            <a:avLst/>
          </a:prstGeom>
          <a:noFill/>
          <a:scene3d>
            <a:camera prst="orthographicFront">
              <a:rot lat="19820213" lon="2684982" rev="480000"/>
            </a:camera>
            <a:lightRig rig="threePt" dir="t"/>
          </a:scene3d>
          <a:sp3d>
            <a:bevelT w="0" h="0"/>
            <a:bevelB w="0" h="0"/>
            <a:extrusionClr>
              <a:schemeClr val="tx1"/>
            </a:extrusionClr>
          </a:sp3d>
        </p:spPr>
        <p:txBody>
          <a:bodyPr wrap="none" rtlCol="0">
            <a:spAutoFit/>
          </a:bodyPr>
          <a:lstStyle/>
          <a:p>
            <a:r>
              <a:rPr lang="fr-FR" dirty="0" err="1">
                <a:latin typeface="Arial" panose="020B0604020202020204" pitchFamily="34" charset="0"/>
                <a:cs typeface="Arial" panose="020B0604020202020204" pitchFamily="34" charset="0"/>
              </a:rPr>
              <a:t>Temperature</a:t>
            </a:r>
            <a:r>
              <a:rPr lang="fr-FR" dirty="0">
                <a:latin typeface="Arial" panose="020B0604020202020204" pitchFamily="34" charset="0"/>
                <a:cs typeface="Arial" panose="020B0604020202020204" pitchFamily="34" charset="0"/>
              </a:rPr>
              <a:t>°</a:t>
            </a:r>
          </a:p>
        </p:txBody>
      </p:sp>
      <p:sp>
        <p:nvSpPr>
          <p:cNvPr id="61" name="Signe Plus 60">
            <a:extLst>
              <a:ext uri="{FF2B5EF4-FFF2-40B4-BE49-F238E27FC236}">
                <a16:creationId xmlns:a16="http://schemas.microsoft.com/office/drawing/2014/main" id="{FE0B9533-981D-4666-85DF-C002AC6EF8B7}"/>
              </a:ext>
            </a:extLst>
          </p:cNvPr>
          <p:cNvSpPr/>
          <p:nvPr/>
        </p:nvSpPr>
        <p:spPr>
          <a:xfrm>
            <a:off x="9424567" y="2791691"/>
            <a:ext cx="185695" cy="185695"/>
          </a:xfrm>
          <a:prstGeom prst="mathPlus">
            <a:avLst/>
          </a:prstGeom>
          <a:solidFill>
            <a:schemeClr val="tx1"/>
          </a:solidFill>
          <a:ln>
            <a:noFill/>
          </a:ln>
          <a:scene3d>
            <a:camera prst="orthographicFront">
              <a:rot lat="19445344" lon="3435548" rev="2159224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Signe Moins 61">
            <a:extLst>
              <a:ext uri="{FF2B5EF4-FFF2-40B4-BE49-F238E27FC236}">
                <a16:creationId xmlns:a16="http://schemas.microsoft.com/office/drawing/2014/main" id="{79D1D66A-E0B6-4A14-99C1-8802C3EA4546}"/>
              </a:ext>
            </a:extLst>
          </p:cNvPr>
          <p:cNvSpPr/>
          <p:nvPr/>
        </p:nvSpPr>
        <p:spPr>
          <a:xfrm>
            <a:off x="9517414" y="2007361"/>
            <a:ext cx="195493" cy="195493"/>
          </a:xfrm>
          <a:prstGeom prst="mathMinus">
            <a:avLst/>
          </a:prstGeom>
          <a:solidFill>
            <a:schemeClr val="tx1"/>
          </a:solidFill>
          <a:ln>
            <a:noFill/>
          </a:ln>
          <a:scene3d>
            <a:camera prst="orthographicFront">
              <a:rot lat="19445999" lon="3438000" rev="21593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6EC1D63C-B5D5-42DD-8610-93A4C2DE7682}"/>
              </a:ext>
            </a:extLst>
          </p:cNvPr>
          <p:cNvSpPr/>
          <p:nvPr/>
        </p:nvSpPr>
        <p:spPr>
          <a:xfrm>
            <a:off x="8907594" y="2962558"/>
            <a:ext cx="280443" cy="2804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7" name="Connecteur droit 66">
            <a:extLst>
              <a:ext uri="{FF2B5EF4-FFF2-40B4-BE49-F238E27FC236}">
                <a16:creationId xmlns:a16="http://schemas.microsoft.com/office/drawing/2014/main" id="{07996405-5F3D-4565-9381-11503A4B3F60}"/>
              </a:ext>
            </a:extLst>
          </p:cNvPr>
          <p:cNvCxnSpPr>
            <a:cxnSpLocks/>
            <a:stCxn id="63" idx="4"/>
            <a:endCxn id="68" idx="0"/>
          </p:cNvCxnSpPr>
          <p:nvPr/>
        </p:nvCxnSpPr>
        <p:spPr>
          <a:xfrm flipH="1">
            <a:off x="8711568" y="3243001"/>
            <a:ext cx="336248" cy="8004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e 70">
            <a:extLst>
              <a:ext uri="{FF2B5EF4-FFF2-40B4-BE49-F238E27FC236}">
                <a16:creationId xmlns:a16="http://schemas.microsoft.com/office/drawing/2014/main" id="{DB1B642E-D9F6-45EE-8AC3-2D3E950BBA52}"/>
              </a:ext>
            </a:extLst>
          </p:cNvPr>
          <p:cNvGrpSpPr/>
          <p:nvPr/>
        </p:nvGrpSpPr>
        <p:grpSpPr>
          <a:xfrm>
            <a:off x="7986017" y="4018769"/>
            <a:ext cx="1202020" cy="653047"/>
            <a:chOff x="9386000" y="3755757"/>
            <a:chExt cx="1202020" cy="653047"/>
          </a:xfrm>
        </p:grpSpPr>
        <p:grpSp>
          <p:nvGrpSpPr>
            <p:cNvPr id="59" name="Groupe 58">
              <a:extLst>
                <a:ext uri="{FF2B5EF4-FFF2-40B4-BE49-F238E27FC236}">
                  <a16:creationId xmlns:a16="http://schemas.microsoft.com/office/drawing/2014/main" id="{B0AD5927-8711-41BA-8F61-CE07C0084D00}"/>
                </a:ext>
              </a:extLst>
            </p:cNvPr>
            <p:cNvGrpSpPr/>
            <p:nvPr/>
          </p:nvGrpSpPr>
          <p:grpSpPr>
            <a:xfrm>
              <a:off x="9608914" y="3925072"/>
              <a:ext cx="756196" cy="314419"/>
              <a:chOff x="7495318" y="5540646"/>
              <a:chExt cx="1512393" cy="628839"/>
            </a:xfrm>
          </p:grpSpPr>
          <p:sp>
            <p:nvSpPr>
              <p:cNvPr id="10" name="Rectangle 34">
                <a:extLst>
                  <a:ext uri="{FF2B5EF4-FFF2-40B4-BE49-F238E27FC236}">
                    <a16:creationId xmlns:a16="http://schemas.microsoft.com/office/drawing/2014/main" id="{AA16567E-F20E-46C0-95CC-48F72E7283C2}"/>
                  </a:ext>
                </a:extLst>
              </p:cNvPr>
              <p:cNvSpPr/>
              <p:nvPr/>
            </p:nvSpPr>
            <p:spPr>
              <a:xfrm rot="1387773">
                <a:off x="7495318" y="5540646"/>
                <a:ext cx="1512393" cy="628839"/>
              </a:xfrm>
              <a:custGeom>
                <a:avLst/>
                <a:gdLst>
                  <a:gd name="connsiteX0" fmla="*/ 0 w 2891246"/>
                  <a:gd name="connsiteY0" fmla="*/ 0 h 1349330"/>
                  <a:gd name="connsiteX1" fmla="*/ 2891246 w 2891246"/>
                  <a:gd name="connsiteY1" fmla="*/ 0 h 1349330"/>
                  <a:gd name="connsiteX2" fmla="*/ 2891246 w 2891246"/>
                  <a:gd name="connsiteY2" fmla="*/ 1349330 h 1349330"/>
                  <a:gd name="connsiteX3" fmla="*/ 0 w 2891246"/>
                  <a:gd name="connsiteY3" fmla="*/ 1349330 h 1349330"/>
                  <a:gd name="connsiteX4" fmla="*/ 0 w 2891246"/>
                  <a:gd name="connsiteY4" fmla="*/ 0 h 1349330"/>
                  <a:gd name="connsiteX0" fmla="*/ 17808 w 2909054"/>
                  <a:gd name="connsiteY0" fmla="*/ 0 h 1349330"/>
                  <a:gd name="connsiteX1" fmla="*/ 2909054 w 2909054"/>
                  <a:gd name="connsiteY1" fmla="*/ 0 h 1349330"/>
                  <a:gd name="connsiteX2" fmla="*/ 2909054 w 2909054"/>
                  <a:gd name="connsiteY2" fmla="*/ 1349330 h 1349330"/>
                  <a:gd name="connsiteX3" fmla="*/ 17808 w 2909054"/>
                  <a:gd name="connsiteY3" fmla="*/ 1349330 h 1349330"/>
                  <a:gd name="connsiteX4" fmla="*/ 0 w 2909054"/>
                  <a:gd name="connsiteY4" fmla="*/ 942644 h 1349330"/>
                  <a:gd name="connsiteX5" fmla="*/ 17808 w 2909054"/>
                  <a:gd name="connsiteY5" fmla="*/ 0 h 1349330"/>
                  <a:gd name="connsiteX0" fmla="*/ 17808 w 2909054"/>
                  <a:gd name="connsiteY0" fmla="*/ 0 h 1349330"/>
                  <a:gd name="connsiteX1" fmla="*/ 2909054 w 2909054"/>
                  <a:gd name="connsiteY1" fmla="*/ 0 h 1349330"/>
                  <a:gd name="connsiteX2" fmla="*/ 2909054 w 2909054"/>
                  <a:gd name="connsiteY2" fmla="*/ 1349330 h 1349330"/>
                  <a:gd name="connsiteX3" fmla="*/ 17808 w 2909054"/>
                  <a:gd name="connsiteY3" fmla="*/ 1349330 h 1349330"/>
                  <a:gd name="connsiteX4" fmla="*/ 0 w 2909054"/>
                  <a:gd name="connsiteY4" fmla="*/ 942644 h 1349330"/>
                  <a:gd name="connsiteX5" fmla="*/ 11061 w 2909054"/>
                  <a:gd name="connsiteY5" fmla="*/ 303445 h 1349330"/>
                  <a:gd name="connsiteX6" fmla="*/ 17808 w 2909054"/>
                  <a:gd name="connsiteY6" fmla="*/ 0 h 1349330"/>
                  <a:gd name="connsiteX0" fmla="*/ 443479 w 3334725"/>
                  <a:gd name="connsiteY0" fmla="*/ 0 h 1349330"/>
                  <a:gd name="connsiteX1" fmla="*/ 3334725 w 3334725"/>
                  <a:gd name="connsiteY1" fmla="*/ 0 h 1349330"/>
                  <a:gd name="connsiteX2" fmla="*/ 3334725 w 3334725"/>
                  <a:gd name="connsiteY2" fmla="*/ 1349330 h 1349330"/>
                  <a:gd name="connsiteX3" fmla="*/ 443479 w 3334725"/>
                  <a:gd name="connsiteY3" fmla="*/ 1349330 h 1349330"/>
                  <a:gd name="connsiteX4" fmla="*/ 425671 w 3334725"/>
                  <a:gd name="connsiteY4" fmla="*/ 942644 h 1349330"/>
                  <a:gd name="connsiteX5" fmla="*/ 0 w 3334725"/>
                  <a:gd name="connsiteY5" fmla="*/ 234309 h 1349330"/>
                  <a:gd name="connsiteX6" fmla="*/ 443479 w 3334725"/>
                  <a:gd name="connsiteY6" fmla="*/ 0 h 1349330"/>
                  <a:gd name="connsiteX0" fmla="*/ 535713 w 3426959"/>
                  <a:gd name="connsiteY0" fmla="*/ 0 h 1349330"/>
                  <a:gd name="connsiteX1" fmla="*/ 3426959 w 3426959"/>
                  <a:gd name="connsiteY1" fmla="*/ 0 h 1349330"/>
                  <a:gd name="connsiteX2" fmla="*/ 3426959 w 3426959"/>
                  <a:gd name="connsiteY2" fmla="*/ 1349330 h 1349330"/>
                  <a:gd name="connsiteX3" fmla="*/ 535713 w 3426959"/>
                  <a:gd name="connsiteY3" fmla="*/ 1349330 h 1349330"/>
                  <a:gd name="connsiteX4" fmla="*/ 0 w 3426959"/>
                  <a:gd name="connsiteY4" fmla="*/ 860832 h 1349330"/>
                  <a:gd name="connsiteX5" fmla="*/ 92234 w 3426959"/>
                  <a:gd name="connsiteY5" fmla="*/ 234309 h 1349330"/>
                  <a:gd name="connsiteX6" fmla="*/ 535713 w 3426959"/>
                  <a:gd name="connsiteY6" fmla="*/ 0 h 1349330"/>
                  <a:gd name="connsiteX0" fmla="*/ 535713 w 3426959"/>
                  <a:gd name="connsiteY0" fmla="*/ 0 h 1349330"/>
                  <a:gd name="connsiteX1" fmla="*/ 3426959 w 3426959"/>
                  <a:gd name="connsiteY1" fmla="*/ 0 h 1349330"/>
                  <a:gd name="connsiteX2" fmla="*/ 3409287 w 3426959"/>
                  <a:gd name="connsiteY2" fmla="*/ 417834 h 1349330"/>
                  <a:gd name="connsiteX3" fmla="*/ 3426959 w 3426959"/>
                  <a:gd name="connsiteY3" fmla="*/ 1349330 h 1349330"/>
                  <a:gd name="connsiteX4" fmla="*/ 535713 w 3426959"/>
                  <a:gd name="connsiteY4" fmla="*/ 1349330 h 1349330"/>
                  <a:gd name="connsiteX5" fmla="*/ 0 w 3426959"/>
                  <a:gd name="connsiteY5" fmla="*/ 860832 h 1349330"/>
                  <a:gd name="connsiteX6" fmla="*/ 92234 w 3426959"/>
                  <a:gd name="connsiteY6" fmla="*/ 234309 h 1349330"/>
                  <a:gd name="connsiteX7" fmla="*/ 535713 w 3426959"/>
                  <a:gd name="connsiteY7" fmla="*/ 0 h 1349330"/>
                  <a:gd name="connsiteX0" fmla="*/ 535713 w 3426959"/>
                  <a:gd name="connsiteY0" fmla="*/ 0 h 1349330"/>
                  <a:gd name="connsiteX1" fmla="*/ 3426959 w 3426959"/>
                  <a:gd name="connsiteY1" fmla="*/ 0 h 1349330"/>
                  <a:gd name="connsiteX2" fmla="*/ 3409287 w 3426959"/>
                  <a:gd name="connsiteY2" fmla="*/ 417834 h 1349330"/>
                  <a:gd name="connsiteX3" fmla="*/ 3426838 w 3426959"/>
                  <a:gd name="connsiteY3" fmla="*/ 1035341 h 1349330"/>
                  <a:gd name="connsiteX4" fmla="*/ 3426959 w 3426959"/>
                  <a:gd name="connsiteY4" fmla="*/ 1349330 h 1349330"/>
                  <a:gd name="connsiteX5" fmla="*/ 535713 w 3426959"/>
                  <a:gd name="connsiteY5" fmla="*/ 1349330 h 1349330"/>
                  <a:gd name="connsiteX6" fmla="*/ 0 w 3426959"/>
                  <a:gd name="connsiteY6" fmla="*/ 860832 h 1349330"/>
                  <a:gd name="connsiteX7" fmla="*/ 92234 w 3426959"/>
                  <a:gd name="connsiteY7" fmla="*/ 234309 h 1349330"/>
                  <a:gd name="connsiteX8" fmla="*/ 535713 w 3426959"/>
                  <a:gd name="connsiteY8" fmla="*/ 0 h 1349330"/>
                  <a:gd name="connsiteX0" fmla="*/ 535713 w 3426959"/>
                  <a:gd name="connsiteY0" fmla="*/ 0 h 1349330"/>
                  <a:gd name="connsiteX1" fmla="*/ 3426959 w 3426959"/>
                  <a:gd name="connsiteY1" fmla="*/ 0 h 1349330"/>
                  <a:gd name="connsiteX2" fmla="*/ 3409287 w 3426959"/>
                  <a:gd name="connsiteY2" fmla="*/ 417834 h 1349330"/>
                  <a:gd name="connsiteX3" fmla="*/ 3426838 w 3426959"/>
                  <a:gd name="connsiteY3" fmla="*/ 1035341 h 1349330"/>
                  <a:gd name="connsiteX4" fmla="*/ 3426959 w 3426959"/>
                  <a:gd name="connsiteY4" fmla="*/ 1349330 h 1349330"/>
                  <a:gd name="connsiteX5" fmla="*/ 535713 w 3426959"/>
                  <a:gd name="connsiteY5" fmla="*/ 1349330 h 1349330"/>
                  <a:gd name="connsiteX6" fmla="*/ 0 w 3426959"/>
                  <a:gd name="connsiteY6" fmla="*/ 860832 h 1349330"/>
                  <a:gd name="connsiteX7" fmla="*/ 92234 w 3426959"/>
                  <a:gd name="connsiteY7" fmla="*/ 234309 h 1349330"/>
                  <a:gd name="connsiteX8" fmla="*/ 535713 w 3426959"/>
                  <a:gd name="connsiteY8" fmla="*/ 0 h 1349330"/>
                  <a:gd name="connsiteX0" fmla="*/ 535713 w 3679613"/>
                  <a:gd name="connsiteY0" fmla="*/ 0 h 1349330"/>
                  <a:gd name="connsiteX1" fmla="*/ 3426959 w 3679613"/>
                  <a:gd name="connsiteY1" fmla="*/ 0 h 1349330"/>
                  <a:gd name="connsiteX2" fmla="*/ 3409287 w 3679613"/>
                  <a:gd name="connsiteY2" fmla="*/ 417834 h 1349330"/>
                  <a:gd name="connsiteX3" fmla="*/ 3679613 w 3679613"/>
                  <a:gd name="connsiteY3" fmla="*/ 984187 h 1349330"/>
                  <a:gd name="connsiteX4" fmla="*/ 3426959 w 3679613"/>
                  <a:gd name="connsiteY4" fmla="*/ 1349330 h 1349330"/>
                  <a:gd name="connsiteX5" fmla="*/ 535713 w 3679613"/>
                  <a:gd name="connsiteY5" fmla="*/ 1349330 h 1349330"/>
                  <a:gd name="connsiteX6" fmla="*/ 0 w 3679613"/>
                  <a:gd name="connsiteY6" fmla="*/ 860832 h 1349330"/>
                  <a:gd name="connsiteX7" fmla="*/ 92234 w 3679613"/>
                  <a:gd name="connsiteY7" fmla="*/ 234309 h 1349330"/>
                  <a:gd name="connsiteX8" fmla="*/ 535713 w 3679613"/>
                  <a:gd name="connsiteY8" fmla="*/ 0 h 1349330"/>
                  <a:gd name="connsiteX0" fmla="*/ 535713 w 3718041"/>
                  <a:gd name="connsiteY0" fmla="*/ 0 h 1349330"/>
                  <a:gd name="connsiteX1" fmla="*/ 3426959 w 3718041"/>
                  <a:gd name="connsiteY1" fmla="*/ 0 h 1349330"/>
                  <a:gd name="connsiteX2" fmla="*/ 3718041 w 3718041"/>
                  <a:gd name="connsiteY2" fmla="*/ 409059 h 1349330"/>
                  <a:gd name="connsiteX3" fmla="*/ 3679613 w 3718041"/>
                  <a:gd name="connsiteY3" fmla="*/ 984187 h 1349330"/>
                  <a:gd name="connsiteX4" fmla="*/ 3426959 w 3718041"/>
                  <a:gd name="connsiteY4" fmla="*/ 1349330 h 1349330"/>
                  <a:gd name="connsiteX5" fmla="*/ 535713 w 3718041"/>
                  <a:gd name="connsiteY5" fmla="*/ 1349330 h 1349330"/>
                  <a:gd name="connsiteX6" fmla="*/ 0 w 3718041"/>
                  <a:gd name="connsiteY6" fmla="*/ 860832 h 1349330"/>
                  <a:gd name="connsiteX7" fmla="*/ 92234 w 3718041"/>
                  <a:gd name="connsiteY7" fmla="*/ 234309 h 1349330"/>
                  <a:gd name="connsiteX8" fmla="*/ 535713 w 3718041"/>
                  <a:gd name="connsiteY8" fmla="*/ 0 h 1349330"/>
                  <a:gd name="connsiteX0" fmla="*/ 535713 w 3718041"/>
                  <a:gd name="connsiteY0" fmla="*/ 0 h 1349330"/>
                  <a:gd name="connsiteX1" fmla="*/ 3426959 w 3718041"/>
                  <a:gd name="connsiteY1" fmla="*/ 0 h 1349330"/>
                  <a:gd name="connsiteX2" fmla="*/ 3718041 w 3718041"/>
                  <a:gd name="connsiteY2" fmla="*/ 409059 h 1349330"/>
                  <a:gd name="connsiteX3" fmla="*/ 3679613 w 3718041"/>
                  <a:gd name="connsiteY3" fmla="*/ 984187 h 1349330"/>
                  <a:gd name="connsiteX4" fmla="*/ 3426959 w 3718041"/>
                  <a:gd name="connsiteY4" fmla="*/ 1349330 h 1349330"/>
                  <a:gd name="connsiteX5" fmla="*/ 535713 w 3718041"/>
                  <a:gd name="connsiteY5" fmla="*/ 1349330 h 1349330"/>
                  <a:gd name="connsiteX6" fmla="*/ 0 w 3718041"/>
                  <a:gd name="connsiteY6" fmla="*/ 860832 h 1349330"/>
                  <a:gd name="connsiteX7" fmla="*/ 92234 w 3718041"/>
                  <a:gd name="connsiteY7" fmla="*/ 234309 h 1349330"/>
                  <a:gd name="connsiteX8" fmla="*/ 535713 w 3718041"/>
                  <a:gd name="connsiteY8" fmla="*/ 0 h 1349330"/>
                  <a:gd name="connsiteX0" fmla="*/ 535713 w 3718041"/>
                  <a:gd name="connsiteY0" fmla="*/ 0 h 1349330"/>
                  <a:gd name="connsiteX1" fmla="*/ 3426959 w 3718041"/>
                  <a:gd name="connsiteY1" fmla="*/ 0 h 1349330"/>
                  <a:gd name="connsiteX2" fmla="*/ 3718041 w 3718041"/>
                  <a:gd name="connsiteY2" fmla="*/ 409059 h 1349330"/>
                  <a:gd name="connsiteX3" fmla="*/ 3679613 w 3718041"/>
                  <a:gd name="connsiteY3" fmla="*/ 984187 h 1349330"/>
                  <a:gd name="connsiteX4" fmla="*/ 3426959 w 3718041"/>
                  <a:gd name="connsiteY4" fmla="*/ 1349330 h 1349330"/>
                  <a:gd name="connsiteX5" fmla="*/ 535713 w 3718041"/>
                  <a:gd name="connsiteY5" fmla="*/ 1349330 h 1349330"/>
                  <a:gd name="connsiteX6" fmla="*/ 0 w 3718041"/>
                  <a:gd name="connsiteY6" fmla="*/ 860832 h 1349330"/>
                  <a:gd name="connsiteX7" fmla="*/ 92234 w 3718041"/>
                  <a:gd name="connsiteY7" fmla="*/ 234309 h 1349330"/>
                  <a:gd name="connsiteX8" fmla="*/ 535713 w 3718041"/>
                  <a:gd name="connsiteY8" fmla="*/ 0 h 1349330"/>
                  <a:gd name="connsiteX0" fmla="*/ 535713 w 3718041"/>
                  <a:gd name="connsiteY0" fmla="*/ 0 h 1349330"/>
                  <a:gd name="connsiteX1" fmla="*/ 3426959 w 3718041"/>
                  <a:gd name="connsiteY1" fmla="*/ 0 h 1349330"/>
                  <a:gd name="connsiteX2" fmla="*/ 3718041 w 3718041"/>
                  <a:gd name="connsiteY2" fmla="*/ 409059 h 1349330"/>
                  <a:gd name="connsiteX3" fmla="*/ 3679613 w 3718041"/>
                  <a:gd name="connsiteY3" fmla="*/ 984187 h 1349330"/>
                  <a:gd name="connsiteX4" fmla="*/ 3426959 w 3718041"/>
                  <a:gd name="connsiteY4" fmla="*/ 1349330 h 1349330"/>
                  <a:gd name="connsiteX5" fmla="*/ 535713 w 3718041"/>
                  <a:gd name="connsiteY5" fmla="*/ 1349330 h 1349330"/>
                  <a:gd name="connsiteX6" fmla="*/ 0 w 3718041"/>
                  <a:gd name="connsiteY6" fmla="*/ 860832 h 1349330"/>
                  <a:gd name="connsiteX7" fmla="*/ 92234 w 3718041"/>
                  <a:gd name="connsiteY7" fmla="*/ 234309 h 1349330"/>
                  <a:gd name="connsiteX8" fmla="*/ 535713 w 3718041"/>
                  <a:gd name="connsiteY8" fmla="*/ 0 h 1349330"/>
                  <a:gd name="connsiteX0" fmla="*/ 535713 w 3900273"/>
                  <a:gd name="connsiteY0" fmla="*/ 0 h 1349330"/>
                  <a:gd name="connsiteX1" fmla="*/ 3426959 w 3900273"/>
                  <a:gd name="connsiteY1" fmla="*/ 0 h 1349330"/>
                  <a:gd name="connsiteX2" fmla="*/ 3718041 w 3900273"/>
                  <a:gd name="connsiteY2" fmla="*/ 409059 h 1349330"/>
                  <a:gd name="connsiteX3" fmla="*/ 3900273 w 3900273"/>
                  <a:gd name="connsiteY3" fmla="*/ 1013039 h 1349330"/>
                  <a:gd name="connsiteX4" fmla="*/ 3426959 w 3900273"/>
                  <a:gd name="connsiteY4" fmla="*/ 1349330 h 1349330"/>
                  <a:gd name="connsiteX5" fmla="*/ 535713 w 3900273"/>
                  <a:gd name="connsiteY5" fmla="*/ 1349330 h 1349330"/>
                  <a:gd name="connsiteX6" fmla="*/ 0 w 3900273"/>
                  <a:gd name="connsiteY6" fmla="*/ 860832 h 1349330"/>
                  <a:gd name="connsiteX7" fmla="*/ 92234 w 3900273"/>
                  <a:gd name="connsiteY7" fmla="*/ 234309 h 1349330"/>
                  <a:gd name="connsiteX8" fmla="*/ 535713 w 3900273"/>
                  <a:gd name="connsiteY8" fmla="*/ 0 h 1349330"/>
                  <a:gd name="connsiteX0" fmla="*/ 535713 w 3922684"/>
                  <a:gd name="connsiteY0" fmla="*/ 0 h 1349330"/>
                  <a:gd name="connsiteX1" fmla="*/ 3426959 w 3922684"/>
                  <a:gd name="connsiteY1" fmla="*/ 0 h 1349330"/>
                  <a:gd name="connsiteX2" fmla="*/ 3922684 w 3922684"/>
                  <a:gd name="connsiteY2" fmla="*/ 444753 h 1349330"/>
                  <a:gd name="connsiteX3" fmla="*/ 3900273 w 3922684"/>
                  <a:gd name="connsiteY3" fmla="*/ 1013039 h 1349330"/>
                  <a:gd name="connsiteX4" fmla="*/ 3426959 w 3922684"/>
                  <a:gd name="connsiteY4" fmla="*/ 1349330 h 1349330"/>
                  <a:gd name="connsiteX5" fmla="*/ 535713 w 3922684"/>
                  <a:gd name="connsiteY5" fmla="*/ 1349330 h 1349330"/>
                  <a:gd name="connsiteX6" fmla="*/ 0 w 3922684"/>
                  <a:gd name="connsiteY6" fmla="*/ 860832 h 1349330"/>
                  <a:gd name="connsiteX7" fmla="*/ 92234 w 3922684"/>
                  <a:gd name="connsiteY7" fmla="*/ 234309 h 1349330"/>
                  <a:gd name="connsiteX8" fmla="*/ 535713 w 3922684"/>
                  <a:gd name="connsiteY8" fmla="*/ 0 h 1349330"/>
                  <a:gd name="connsiteX0" fmla="*/ 527657 w 3914628"/>
                  <a:gd name="connsiteY0" fmla="*/ 0 h 1349330"/>
                  <a:gd name="connsiteX1" fmla="*/ 3418903 w 3914628"/>
                  <a:gd name="connsiteY1" fmla="*/ 0 h 1349330"/>
                  <a:gd name="connsiteX2" fmla="*/ 3914628 w 3914628"/>
                  <a:gd name="connsiteY2" fmla="*/ 444753 h 1349330"/>
                  <a:gd name="connsiteX3" fmla="*/ 3892217 w 3914628"/>
                  <a:gd name="connsiteY3" fmla="*/ 1013039 h 1349330"/>
                  <a:gd name="connsiteX4" fmla="*/ 3418903 w 3914628"/>
                  <a:gd name="connsiteY4" fmla="*/ 1349330 h 1349330"/>
                  <a:gd name="connsiteX5" fmla="*/ 527657 w 3914628"/>
                  <a:gd name="connsiteY5" fmla="*/ 1349330 h 1349330"/>
                  <a:gd name="connsiteX6" fmla="*/ 0 w 3914628"/>
                  <a:gd name="connsiteY6" fmla="*/ 943171 h 1349330"/>
                  <a:gd name="connsiteX7" fmla="*/ 84178 w 3914628"/>
                  <a:gd name="connsiteY7" fmla="*/ 234309 h 1349330"/>
                  <a:gd name="connsiteX8" fmla="*/ 527657 w 3914628"/>
                  <a:gd name="connsiteY8" fmla="*/ 0 h 1349330"/>
                  <a:gd name="connsiteX0" fmla="*/ 527657 w 3914628"/>
                  <a:gd name="connsiteY0" fmla="*/ 0 h 1349330"/>
                  <a:gd name="connsiteX1" fmla="*/ 3418903 w 3914628"/>
                  <a:gd name="connsiteY1" fmla="*/ 0 h 1349330"/>
                  <a:gd name="connsiteX2" fmla="*/ 3914628 w 3914628"/>
                  <a:gd name="connsiteY2" fmla="*/ 444753 h 1349330"/>
                  <a:gd name="connsiteX3" fmla="*/ 3892217 w 3914628"/>
                  <a:gd name="connsiteY3" fmla="*/ 1013039 h 1349330"/>
                  <a:gd name="connsiteX4" fmla="*/ 3418903 w 3914628"/>
                  <a:gd name="connsiteY4" fmla="*/ 1349330 h 1349330"/>
                  <a:gd name="connsiteX5" fmla="*/ 527657 w 3914628"/>
                  <a:gd name="connsiteY5" fmla="*/ 1349330 h 1349330"/>
                  <a:gd name="connsiteX6" fmla="*/ 0 w 3914628"/>
                  <a:gd name="connsiteY6" fmla="*/ 943171 h 1349330"/>
                  <a:gd name="connsiteX7" fmla="*/ 64902 w 3914628"/>
                  <a:gd name="connsiteY7" fmla="*/ 373795 h 1349330"/>
                  <a:gd name="connsiteX8" fmla="*/ 527657 w 3914628"/>
                  <a:gd name="connsiteY8" fmla="*/ 0 h 1349330"/>
                  <a:gd name="connsiteX0" fmla="*/ 479943 w 3866914"/>
                  <a:gd name="connsiteY0" fmla="*/ 0 h 1349330"/>
                  <a:gd name="connsiteX1" fmla="*/ 3371189 w 3866914"/>
                  <a:gd name="connsiteY1" fmla="*/ 0 h 1349330"/>
                  <a:gd name="connsiteX2" fmla="*/ 3866914 w 3866914"/>
                  <a:gd name="connsiteY2" fmla="*/ 444753 h 1349330"/>
                  <a:gd name="connsiteX3" fmla="*/ 3844503 w 3866914"/>
                  <a:gd name="connsiteY3" fmla="*/ 1013039 h 1349330"/>
                  <a:gd name="connsiteX4" fmla="*/ 3371189 w 3866914"/>
                  <a:gd name="connsiteY4" fmla="*/ 1349330 h 1349330"/>
                  <a:gd name="connsiteX5" fmla="*/ 479943 w 3866914"/>
                  <a:gd name="connsiteY5" fmla="*/ 1349330 h 1349330"/>
                  <a:gd name="connsiteX6" fmla="*/ 0 w 3866914"/>
                  <a:gd name="connsiteY6" fmla="*/ 926067 h 1349330"/>
                  <a:gd name="connsiteX7" fmla="*/ 17188 w 3866914"/>
                  <a:gd name="connsiteY7" fmla="*/ 373795 h 1349330"/>
                  <a:gd name="connsiteX8" fmla="*/ 479943 w 3866914"/>
                  <a:gd name="connsiteY8" fmla="*/ 0 h 1349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6914" h="1349330">
                    <a:moveTo>
                      <a:pt x="479943" y="0"/>
                    </a:moveTo>
                    <a:lnTo>
                      <a:pt x="3371189" y="0"/>
                    </a:lnTo>
                    <a:lnTo>
                      <a:pt x="3866914" y="444753"/>
                    </a:lnTo>
                    <a:lnTo>
                      <a:pt x="3844503" y="1013039"/>
                    </a:lnTo>
                    <a:lnTo>
                      <a:pt x="3371189" y="1349330"/>
                    </a:lnTo>
                    <a:lnTo>
                      <a:pt x="479943" y="1349330"/>
                    </a:lnTo>
                    <a:lnTo>
                      <a:pt x="0" y="926067"/>
                    </a:lnTo>
                    <a:lnTo>
                      <a:pt x="17188" y="373795"/>
                    </a:lnTo>
                    <a:lnTo>
                      <a:pt x="479943" y="0"/>
                    </a:lnTo>
                    <a:close/>
                  </a:path>
                </a:pathLst>
              </a:cu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50000" t="50000" r="50000" b="50000"/>
                </a:path>
                <a:tileRect/>
              </a:gra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25" name="ZoneTexte 24">
                <a:extLst>
                  <a:ext uri="{FF2B5EF4-FFF2-40B4-BE49-F238E27FC236}">
                    <a16:creationId xmlns:a16="http://schemas.microsoft.com/office/drawing/2014/main" id="{CC009E64-AA21-4F17-9772-39AC8BB5E59F}"/>
                  </a:ext>
                </a:extLst>
              </p:cNvPr>
              <p:cNvSpPr txBox="1"/>
              <p:nvPr/>
            </p:nvSpPr>
            <p:spPr>
              <a:xfrm rot="1389231">
                <a:off x="7603578" y="5570300"/>
                <a:ext cx="1295869" cy="523221"/>
              </a:xfrm>
              <a:prstGeom prst="rect">
                <a:avLst/>
              </a:prstGeom>
              <a:noFill/>
            </p:spPr>
            <p:txBody>
              <a:bodyPr wrap="none" rtlCol="0">
                <a:spAutoFit/>
              </a:bodyPr>
              <a:lstStyle/>
              <a:p>
                <a:r>
                  <a:rPr lang="fr-FR" sz="1100" dirty="0" err="1">
                    <a:ln w="3175">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Mineral</a:t>
                </a:r>
                <a:endParaRPr lang="fr-FR" sz="1100" dirty="0">
                  <a:ln w="3175">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sp>
          <p:nvSpPr>
            <p:cNvPr id="68" name="Ellipse 67">
              <a:extLst>
                <a:ext uri="{FF2B5EF4-FFF2-40B4-BE49-F238E27FC236}">
                  <a16:creationId xmlns:a16="http://schemas.microsoft.com/office/drawing/2014/main" id="{BBF54302-2F06-473F-9EE8-440FAF0B79CF}"/>
                </a:ext>
              </a:extLst>
            </p:cNvPr>
            <p:cNvSpPr/>
            <p:nvPr/>
          </p:nvSpPr>
          <p:spPr>
            <a:xfrm rot="1345277">
              <a:off x="9386000" y="3755757"/>
              <a:ext cx="1202020" cy="65304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8" name="Groupe 77">
            <a:extLst>
              <a:ext uri="{FF2B5EF4-FFF2-40B4-BE49-F238E27FC236}">
                <a16:creationId xmlns:a16="http://schemas.microsoft.com/office/drawing/2014/main" id="{F9CC7A7A-1FDA-4825-A358-BB78C610E942}"/>
              </a:ext>
            </a:extLst>
          </p:cNvPr>
          <p:cNvGrpSpPr/>
          <p:nvPr/>
        </p:nvGrpSpPr>
        <p:grpSpPr>
          <a:xfrm>
            <a:off x="10079631" y="2252195"/>
            <a:ext cx="1810017" cy="1300257"/>
            <a:chOff x="9746958" y="477400"/>
            <a:chExt cx="1810017" cy="1300257"/>
          </a:xfrm>
        </p:grpSpPr>
        <p:pic>
          <p:nvPicPr>
            <p:cNvPr id="73" name="Image 72">
              <a:extLst>
                <a:ext uri="{FF2B5EF4-FFF2-40B4-BE49-F238E27FC236}">
                  <a16:creationId xmlns:a16="http://schemas.microsoft.com/office/drawing/2014/main" id="{1A149D89-71CE-4CC2-AA0D-FFC1061C5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6958" y="477400"/>
              <a:ext cx="1810017" cy="1300257"/>
            </a:xfrm>
            <a:prstGeom prst="rect">
              <a:avLst/>
            </a:prstGeom>
            <a:ln w="28575">
              <a:noFill/>
            </a:ln>
          </p:spPr>
        </p:pic>
        <p:sp>
          <p:nvSpPr>
            <p:cNvPr id="74" name="Ellipse 73">
              <a:extLst>
                <a:ext uri="{FF2B5EF4-FFF2-40B4-BE49-F238E27FC236}">
                  <a16:creationId xmlns:a16="http://schemas.microsoft.com/office/drawing/2014/main" id="{D997424A-C168-4275-9B8B-EDF5CC49FD4D}"/>
                </a:ext>
              </a:extLst>
            </p:cNvPr>
            <p:cNvSpPr/>
            <p:nvPr/>
          </p:nvSpPr>
          <p:spPr>
            <a:xfrm>
              <a:off x="11267914" y="552450"/>
              <a:ext cx="85327" cy="85327"/>
            </a:xfrm>
            <a:prstGeom prst="ellipse">
              <a:avLst/>
            </a:prstGeom>
            <a:solidFill>
              <a:srgbClr val="FFC000"/>
            </a:solidFill>
            <a:ln w="63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600" dirty="0">
                  <a:solidFill>
                    <a:schemeClr val="bg1"/>
                  </a:solidFill>
                </a:rPr>
                <a:t>1</a:t>
              </a:r>
            </a:p>
          </p:txBody>
        </p:sp>
        <p:sp>
          <p:nvSpPr>
            <p:cNvPr id="75" name="Ellipse 74">
              <a:extLst>
                <a:ext uri="{FF2B5EF4-FFF2-40B4-BE49-F238E27FC236}">
                  <a16:creationId xmlns:a16="http://schemas.microsoft.com/office/drawing/2014/main" id="{D57D9FD2-8A4B-4C5F-8EDB-34FC4DB60AC8}"/>
                </a:ext>
              </a:extLst>
            </p:cNvPr>
            <p:cNvSpPr/>
            <p:nvPr/>
          </p:nvSpPr>
          <p:spPr>
            <a:xfrm>
              <a:off x="11098068" y="762000"/>
              <a:ext cx="85327" cy="85327"/>
            </a:xfrm>
            <a:prstGeom prst="ellipse">
              <a:avLst/>
            </a:prstGeom>
            <a:solidFill>
              <a:srgbClr val="FFC000"/>
            </a:solidFill>
            <a:ln w="63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600" dirty="0">
                  <a:solidFill>
                    <a:schemeClr val="bg1"/>
                  </a:solidFill>
                </a:rPr>
                <a:t>2</a:t>
              </a:r>
            </a:p>
          </p:txBody>
        </p:sp>
        <p:sp>
          <p:nvSpPr>
            <p:cNvPr id="76" name="Ellipse 75">
              <a:extLst>
                <a:ext uri="{FF2B5EF4-FFF2-40B4-BE49-F238E27FC236}">
                  <a16:creationId xmlns:a16="http://schemas.microsoft.com/office/drawing/2014/main" id="{9B2180EF-90F1-4476-BB05-5FF9D738E37D}"/>
                </a:ext>
              </a:extLst>
            </p:cNvPr>
            <p:cNvSpPr/>
            <p:nvPr/>
          </p:nvSpPr>
          <p:spPr>
            <a:xfrm>
              <a:off x="10809816" y="999538"/>
              <a:ext cx="85327" cy="85327"/>
            </a:xfrm>
            <a:prstGeom prst="ellipse">
              <a:avLst/>
            </a:prstGeom>
            <a:solidFill>
              <a:srgbClr val="FFC000"/>
            </a:solidFill>
            <a:ln w="63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600" dirty="0">
                  <a:solidFill>
                    <a:schemeClr val="bg1"/>
                  </a:solidFill>
                </a:rPr>
                <a:t>3</a:t>
              </a:r>
            </a:p>
          </p:txBody>
        </p:sp>
        <p:sp>
          <p:nvSpPr>
            <p:cNvPr id="77" name="Ellipse 76">
              <a:extLst>
                <a:ext uri="{FF2B5EF4-FFF2-40B4-BE49-F238E27FC236}">
                  <a16:creationId xmlns:a16="http://schemas.microsoft.com/office/drawing/2014/main" id="{C86A5248-1F49-4F6B-AA01-1791C4A54E27}"/>
                </a:ext>
              </a:extLst>
            </p:cNvPr>
            <p:cNvSpPr/>
            <p:nvPr/>
          </p:nvSpPr>
          <p:spPr>
            <a:xfrm>
              <a:off x="10485966" y="1184036"/>
              <a:ext cx="85327" cy="85327"/>
            </a:xfrm>
            <a:prstGeom prst="ellipse">
              <a:avLst/>
            </a:prstGeom>
            <a:solidFill>
              <a:srgbClr val="FFC000"/>
            </a:solidFill>
            <a:ln w="63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600" dirty="0">
                  <a:solidFill>
                    <a:schemeClr val="bg1"/>
                  </a:solidFill>
                </a:rPr>
                <a:t>4</a:t>
              </a:r>
            </a:p>
          </p:txBody>
        </p:sp>
      </p:grpSp>
      <p:grpSp>
        <p:nvGrpSpPr>
          <p:cNvPr id="133" name="Groupe 132">
            <a:extLst>
              <a:ext uri="{FF2B5EF4-FFF2-40B4-BE49-F238E27FC236}">
                <a16:creationId xmlns:a16="http://schemas.microsoft.com/office/drawing/2014/main" id="{8C5FEA96-083D-4E6A-AB6E-788058A5F777}"/>
              </a:ext>
            </a:extLst>
          </p:cNvPr>
          <p:cNvGrpSpPr/>
          <p:nvPr/>
        </p:nvGrpSpPr>
        <p:grpSpPr>
          <a:xfrm>
            <a:off x="8427014" y="621745"/>
            <a:ext cx="1695050" cy="1330407"/>
            <a:chOff x="8994243" y="434477"/>
            <a:chExt cx="1695050" cy="1330407"/>
          </a:xfrm>
        </p:grpSpPr>
        <p:grpSp>
          <p:nvGrpSpPr>
            <p:cNvPr id="80" name="Groupe 79">
              <a:extLst>
                <a:ext uri="{FF2B5EF4-FFF2-40B4-BE49-F238E27FC236}">
                  <a16:creationId xmlns:a16="http://schemas.microsoft.com/office/drawing/2014/main" id="{CC41C273-F2E9-452C-AC9B-BB6CEC730973}"/>
                </a:ext>
              </a:extLst>
            </p:cNvPr>
            <p:cNvGrpSpPr/>
            <p:nvPr/>
          </p:nvGrpSpPr>
          <p:grpSpPr>
            <a:xfrm>
              <a:off x="8994243" y="434477"/>
              <a:ext cx="1695050" cy="1330407"/>
              <a:chOff x="6837393" y="536197"/>
              <a:chExt cx="3571527" cy="2803215"/>
            </a:xfrm>
          </p:grpSpPr>
          <p:grpSp>
            <p:nvGrpSpPr>
              <p:cNvPr id="82" name="Groupe 81">
                <a:extLst>
                  <a:ext uri="{FF2B5EF4-FFF2-40B4-BE49-F238E27FC236}">
                    <a16:creationId xmlns:a16="http://schemas.microsoft.com/office/drawing/2014/main" id="{9D7FF300-B8D3-4EF0-A763-2B271125A262}"/>
                  </a:ext>
                </a:extLst>
              </p:cNvPr>
              <p:cNvGrpSpPr/>
              <p:nvPr/>
            </p:nvGrpSpPr>
            <p:grpSpPr>
              <a:xfrm>
                <a:off x="7526384" y="536197"/>
                <a:ext cx="2882536" cy="2178598"/>
                <a:chOff x="7526384" y="536197"/>
                <a:chExt cx="2882536" cy="2178598"/>
              </a:xfrm>
            </p:grpSpPr>
            <p:cxnSp>
              <p:nvCxnSpPr>
                <p:cNvPr id="89" name="Connecteur droit 88">
                  <a:extLst>
                    <a:ext uri="{FF2B5EF4-FFF2-40B4-BE49-F238E27FC236}">
                      <a16:creationId xmlns:a16="http://schemas.microsoft.com/office/drawing/2014/main" id="{3284DCB5-9CC2-47E1-80B4-C6DA0C2113C2}"/>
                    </a:ext>
                  </a:extLst>
                </p:cNvPr>
                <p:cNvCxnSpPr>
                  <a:cxnSpLocks/>
                </p:cNvCxnSpPr>
                <p:nvPr/>
              </p:nvCxnSpPr>
              <p:spPr>
                <a:xfrm>
                  <a:off x="7541624" y="536197"/>
                  <a:ext cx="0" cy="2178598"/>
                </a:xfrm>
                <a:prstGeom prst="line">
                  <a:avLst/>
                </a:prstGeom>
                <a:ln w="19050">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B85EAC2B-7758-41C2-9DC6-56284ACE1D57}"/>
                    </a:ext>
                  </a:extLst>
                </p:cNvPr>
                <p:cNvCxnSpPr>
                  <a:cxnSpLocks/>
                </p:cNvCxnSpPr>
                <p:nvPr/>
              </p:nvCxnSpPr>
              <p:spPr>
                <a:xfrm flipH="1">
                  <a:off x="7526384" y="2709715"/>
                  <a:ext cx="2882536" cy="0"/>
                </a:xfrm>
                <a:prstGeom prst="line">
                  <a:avLst/>
                </a:prstGeom>
                <a:ln w="19050">
                  <a:solidFill>
                    <a:schemeClr val="tx1"/>
                  </a:solidFill>
                  <a:headEnd type="triangle" w="lg" len="lg"/>
                  <a:tailEnd w="sm" len="med"/>
                </a:ln>
              </p:spPr>
              <p:style>
                <a:lnRef idx="1">
                  <a:schemeClr val="accent1"/>
                </a:lnRef>
                <a:fillRef idx="0">
                  <a:schemeClr val="accent1"/>
                </a:fillRef>
                <a:effectRef idx="0">
                  <a:schemeClr val="accent1"/>
                </a:effectRef>
                <a:fontRef idx="minor">
                  <a:schemeClr val="tx1"/>
                </a:fontRef>
              </p:style>
            </p:cxnSp>
          </p:grpSp>
          <p:sp>
            <p:nvSpPr>
              <p:cNvPr id="87" name="ZoneTexte 86">
                <a:extLst>
                  <a:ext uri="{FF2B5EF4-FFF2-40B4-BE49-F238E27FC236}">
                    <a16:creationId xmlns:a16="http://schemas.microsoft.com/office/drawing/2014/main" id="{6BE7F52C-B991-4803-9379-77535FECA60F}"/>
                  </a:ext>
                </a:extLst>
              </p:cNvPr>
              <p:cNvSpPr txBox="1"/>
              <p:nvPr/>
            </p:nvSpPr>
            <p:spPr>
              <a:xfrm>
                <a:off x="8372072" y="2755765"/>
                <a:ext cx="963285" cy="583647"/>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Age</a:t>
                </a:r>
              </a:p>
            </p:txBody>
          </p:sp>
          <p:sp>
            <p:nvSpPr>
              <p:cNvPr id="88" name="ZoneTexte 87">
                <a:extLst>
                  <a:ext uri="{FF2B5EF4-FFF2-40B4-BE49-F238E27FC236}">
                    <a16:creationId xmlns:a16="http://schemas.microsoft.com/office/drawing/2014/main" id="{AB3CFB37-0F73-45FF-9536-602E065D7AF5}"/>
                  </a:ext>
                </a:extLst>
              </p:cNvPr>
              <p:cNvSpPr txBox="1"/>
              <p:nvPr/>
            </p:nvSpPr>
            <p:spPr>
              <a:xfrm rot="16200000">
                <a:off x="6270971" y="1562770"/>
                <a:ext cx="1716490" cy="583646"/>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Elevation</a:t>
                </a:r>
              </a:p>
            </p:txBody>
          </p:sp>
        </p:grpSp>
        <p:sp>
          <p:nvSpPr>
            <p:cNvPr id="91" name="Ellipse 90">
              <a:extLst>
                <a:ext uri="{FF2B5EF4-FFF2-40B4-BE49-F238E27FC236}">
                  <a16:creationId xmlns:a16="http://schemas.microsoft.com/office/drawing/2014/main" id="{68CA294C-6C4F-4BBA-AC4B-E99578C8288B}"/>
                </a:ext>
              </a:extLst>
            </p:cNvPr>
            <p:cNvSpPr/>
            <p:nvPr/>
          </p:nvSpPr>
          <p:spPr>
            <a:xfrm>
              <a:off x="10215892" y="593194"/>
              <a:ext cx="85327" cy="85327"/>
            </a:xfrm>
            <a:prstGeom prst="ellipse">
              <a:avLst/>
            </a:prstGeom>
            <a:solidFill>
              <a:srgbClr val="FFC000"/>
            </a:solidFill>
            <a:ln w="9525">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600" dirty="0">
                  <a:solidFill>
                    <a:schemeClr val="bg1"/>
                  </a:solidFill>
                </a:rPr>
                <a:t>1</a:t>
              </a:r>
            </a:p>
          </p:txBody>
        </p:sp>
        <p:sp>
          <p:nvSpPr>
            <p:cNvPr id="92" name="Ellipse 91">
              <a:extLst>
                <a:ext uri="{FF2B5EF4-FFF2-40B4-BE49-F238E27FC236}">
                  <a16:creationId xmlns:a16="http://schemas.microsoft.com/office/drawing/2014/main" id="{3EBF286E-ABF9-4139-87E6-F7F8AB6FB33C}"/>
                </a:ext>
              </a:extLst>
            </p:cNvPr>
            <p:cNvSpPr/>
            <p:nvPr/>
          </p:nvSpPr>
          <p:spPr>
            <a:xfrm>
              <a:off x="9977550" y="719390"/>
              <a:ext cx="85327" cy="85327"/>
            </a:xfrm>
            <a:prstGeom prst="ellipse">
              <a:avLst/>
            </a:prstGeom>
            <a:solidFill>
              <a:srgbClr val="FFC000"/>
            </a:solidFill>
            <a:ln w="9525">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600" dirty="0">
                  <a:solidFill>
                    <a:schemeClr val="bg1"/>
                  </a:solidFill>
                </a:rPr>
                <a:t>2</a:t>
              </a:r>
            </a:p>
          </p:txBody>
        </p:sp>
        <p:sp>
          <p:nvSpPr>
            <p:cNvPr id="93" name="Ellipse 92">
              <a:extLst>
                <a:ext uri="{FF2B5EF4-FFF2-40B4-BE49-F238E27FC236}">
                  <a16:creationId xmlns:a16="http://schemas.microsoft.com/office/drawing/2014/main" id="{000914EA-E01D-49B1-BE70-44643D9EEC0F}"/>
                </a:ext>
              </a:extLst>
            </p:cNvPr>
            <p:cNvSpPr/>
            <p:nvPr/>
          </p:nvSpPr>
          <p:spPr>
            <a:xfrm>
              <a:off x="9729519" y="957905"/>
              <a:ext cx="85327" cy="85327"/>
            </a:xfrm>
            <a:prstGeom prst="ellipse">
              <a:avLst/>
            </a:prstGeom>
            <a:solidFill>
              <a:srgbClr val="FFC000"/>
            </a:solidFill>
            <a:ln w="9525">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600" dirty="0">
                  <a:solidFill>
                    <a:schemeClr val="bg1"/>
                  </a:solidFill>
                </a:rPr>
                <a:t>3</a:t>
              </a:r>
            </a:p>
          </p:txBody>
        </p:sp>
        <p:sp>
          <p:nvSpPr>
            <p:cNvPr id="94" name="Ellipse 93">
              <a:extLst>
                <a:ext uri="{FF2B5EF4-FFF2-40B4-BE49-F238E27FC236}">
                  <a16:creationId xmlns:a16="http://schemas.microsoft.com/office/drawing/2014/main" id="{C2F1BA2E-41F7-4B92-B87A-01E1A1BF2E78}"/>
                </a:ext>
              </a:extLst>
            </p:cNvPr>
            <p:cNvSpPr/>
            <p:nvPr/>
          </p:nvSpPr>
          <p:spPr>
            <a:xfrm>
              <a:off x="9573550" y="1167915"/>
              <a:ext cx="85327" cy="85327"/>
            </a:xfrm>
            <a:prstGeom prst="ellipse">
              <a:avLst/>
            </a:prstGeom>
            <a:solidFill>
              <a:srgbClr val="FFC000"/>
            </a:solidFill>
            <a:ln w="9525">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600" dirty="0">
                  <a:solidFill>
                    <a:schemeClr val="bg1"/>
                  </a:solidFill>
                </a:rPr>
                <a:t>4</a:t>
              </a:r>
            </a:p>
          </p:txBody>
        </p:sp>
      </p:grpSp>
      <p:sp>
        <p:nvSpPr>
          <p:cNvPr id="99" name="Forme libre : forme 98">
            <a:extLst>
              <a:ext uri="{FF2B5EF4-FFF2-40B4-BE49-F238E27FC236}">
                <a16:creationId xmlns:a16="http://schemas.microsoft.com/office/drawing/2014/main" id="{216EC7B4-D153-4078-ACBF-A1EF37AB8B35}"/>
              </a:ext>
            </a:extLst>
          </p:cNvPr>
          <p:cNvSpPr/>
          <p:nvPr/>
        </p:nvSpPr>
        <p:spPr>
          <a:xfrm rot="8305331">
            <a:off x="10395924" y="1390255"/>
            <a:ext cx="258875" cy="804202"/>
          </a:xfrm>
          <a:custGeom>
            <a:avLst/>
            <a:gdLst>
              <a:gd name="connsiteX0" fmla="*/ 106058 w 361429"/>
              <a:gd name="connsiteY0" fmla="*/ 827907 h 881608"/>
              <a:gd name="connsiteX1" fmla="*/ 177492 w 361429"/>
              <a:gd name="connsiteY1" fmla="*/ 748541 h 881608"/>
              <a:gd name="connsiteX2" fmla="*/ 143046 w 361429"/>
              <a:gd name="connsiteY2" fmla="*/ 725681 h 881608"/>
              <a:gd name="connsiteX3" fmla="*/ 0 w 361429"/>
              <a:gd name="connsiteY3" fmla="*/ 396717 h 881608"/>
              <a:gd name="connsiteX4" fmla="*/ 324449 w 361429"/>
              <a:gd name="connsiteY4" fmla="*/ 0 h 881608"/>
              <a:gd name="connsiteX5" fmla="*/ 96705 w 361429"/>
              <a:gd name="connsiteY5" fmla="*/ 396717 h 881608"/>
              <a:gd name="connsiteX6" fmla="*/ 192327 w 361429"/>
              <a:gd name="connsiteY6" fmla="*/ 688226 h 881608"/>
              <a:gd name="connsiteX7" fmla="*/ 212159 w 361429"/>
              <a:gd name="connsiteY7" fmla="*/ 710025 h 881608"/>
              <a:gd name="connsiteX8" fmla="*/ 281236 w 361429"/>
              <a:gd name="connsiteY8" fmla="*/ 633279 h 881608"/>
              <a:gd name="connsiteX9" fmla="*/ 361429 w 361429"/>
              <a:gd name="connsiteY9" fmla="*/ 881608 h 88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429" h="881608">
                <a:moveTo>
                  <a:pt x="106058" y="827907"/>
                </a:moveTo>
                <a:lnTo>
                  <a:pt x="177492" y="748541"/>
                </a:lnTo>
                <a:lnTo>
                  <a:pt x="143046" y="725681"/>
                </a:lnTo>
                <a:cubicBezTo>
                  <a:pt x="56743" y="654388"/>
                  <a:pt x="0" y="533655"/>
                  <a:pt x="0" y="396717"/>
                </a:cubicBezTo>
                <a:cubicBezTo>
                  <a:pt x="0" y="177616"/>
                  <a:pt x="145261" y="0"/>
                  <a:pt x="324449" y="0"/>
                </a:cubicBezTo>
                <a:cubicBezTo>
                  <a:pt x="187775" y="60386"/>
                  <a:pt x="96705" y="219025"/>
                  <a:pt x="96705" y="396717"/>
                </a:cubicBezTo>
                <a:cubicBezTo>
                  <a:pt x="96705" y="507775"/>
                  <a:pt x="132279" y="611390"/>
                  <a:pt x="192327" y="688226"/>
                </a:cubicBezTo>
                <a:lnTo>
                  <a:pt x="212159" y="710025"/>
                </a:lnTo>
                <a:lnTo>
                  <a:pt x="281236" y="633279"/>
                </a:lnTo>
                <a:lnTo>
                  <a:pt x="361429" y="881608"/>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50">
            <a:extLst>
              <a:ext uri="{FF2B5EF4-FFF2-40B4-BE49-F238E27FC236}">
                <a16:creationId xmlns:a16="http://schemas.microsoft.com/office/drawing/2014/main" id="{1FC173A4-F86D-472A-A637-8C3B91476B2B}"/>
              </a:ext>
            </a:extLst>
          </p:cNvPr>
          <p:cNvSpPr txBox="1"/>
          <p:nvPr/>
        </p:nvSpPr>
        <p:spPr>
          <a:xfrm>
            <a:off x="10100265" y="2364946"/>
            <a:ext cx="813043" cy="369332"/>
          </a:xfrm>
          <a:prstGeom prst="rect">
            <a:avLst/>
          </a:prstGeom>
          <a:noFill/>
        </p:spPr>
        <p:txBody>
          <a:bodyPr wrap="none" rtlCol="0">
            <a:spAutoFit/>
          </a:bodyPr>
          <a:lstStyle/>
          <a:p>
            <a:r>
              <a:rPr lang="fr-FR" u="sng" dirty="0">
                <a:latin typeface="Arial" panose="020B0604020202020204" pitchFamily="34" charset="0"/>
                <a:cs typeface="Arial" panose="020B0604020202020204" pitchFamily="34" charset="0"/>
              </a:rPr>
              <a:t>In-situ</a:t>
            </a:r>
          </a:p>
        </p:txBody>
      </p:sp>
      <p:sp>
        <p:nvSpPr>
          <p:cNvPr id="118" name="Forme libre : forme 117">
            <a:extLst>
              <a:ext uri="{FF2B5EF4-FFF2-40B4-BE49-F238E27FC236}">
                <a16:creationId xmlns:a16="http://schemas.microsoft.com/office/drawing/2014/main" id="{9685E081-653E-448E-92B0-B72E1D857EF5}"/>
              </a:ext>
            </a:extLst>
          </p:cNvPr>
          <p:cNvSpPr/>
          <p:nvPr/>
        </p:nvSpPr>
        <p:spPr>
          <a:xfrm rot="3914810">
            <a:off x="3666112" y="3533608"/>
            <a:ext cx="285567" cy="980124"/>
          </a:xfrm>
          <a:custGeom>
            <a:avLst/>
            <a:gdLst>
              <a:gd name="connsiteX0" fmla="*/ 106058 w 361429"/>
              <a:gd name="connsiteY0" fmla="*/ 827907 h 881608"/>
              <a:gd name="connsiteX1" fmla="*/ 177492 w 361429"/>
              <a:gd name="connsiteY1" fmla="*/ 748541 h 881608"/>
              <a:gd name="connsiteX2" fmla="*/ 143046 w 361429"/>
              <a:gd name="connsiteY2" fmla="*/ 725681 h 881608"/>
              <a:gd name="connsiteX3" fmla="*/ 0 w 361429"/>
              <a:gd name="connsiteY3" fmla="*/ 396717 h 881608"/>
              <a:gd name="connsiteX4" fmla="*/ 324449 w 361429"/>
              <a:gd name="connsiteY4" fmla="*/ 0 h 881608"/>
              <a:gd name="connsiteX5" fmla="*/ 96705 w 361429"/>
              <a:gd name="connsiteY5" fmla="*/ 396717 h 881608"/>
              <a:gd name="connsiteX6" fmla="*/ 192327 w 361429"/>
              <a:gd name="connsiteY6" fmla="*/ 688226 h 881608"/>
              <a:gd name="connsiteX7" fmla="*/ 212159 w 361429"/>
              <a:gd name="connsiteY7" fmla="*/ 710025 h 881608"/>
              <a:gd name="connsiteX8" fmla="*/ 281236 w 361429"/>
              <a:gd name="connsiteY8" fmla="*/ 633279 h 881608"/>
              <a:gd name="connsiteX9" fmla="*/ 361429 w 361429"/>
              <a:gd name="connsiteY9" fmla="*/ 881608 h 88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429" h="881608">
                <a:moveTo>
                  <a:pt x="106058" y="827907"/>
                </a:moveTo>
                <a:lnTo>
                  <a:pt x="177492" y="748541"/>
                </a:lnTo>
                <a:lnTo>
                  <a:pt x="143046" y="725681"/>
                </a:lnTo>
                <a:cubicBezTo>
                  <a:pt x="56743" y="654388"/>
                  <a:pt x="0" y="533655"/>
                  <a:pt x="0" y="396717"/>
                </a:cubicBezTo>
                <a:cubicBezTo>
                  <a:pt x="0" y="177616"/>
                  <a:pt x="145261" y="0"/>
                  <a:pt x="324449" y="0"/>
                </a:cubicBezTo>
                <a:cubicBezTo>
                  <a:pt x="187775" y="60386"/>
                  <a:pt x="96705" y="219025"/>
                  <a:pt x="96705" y="396717"/>
                </a:cubicBezTo>
                <a:cubicBezTo>
                  <a:pt x="96705" y="507775"/>
                  <a:pt x="132279" y="611390"/>
                  <a:pt x="192327" y="688226"/>
                </a:cubicBezTo>
                <a:lnTo>
                  <a:pt x="212159" y="710025"/>
                </a:lnTo>
                <a:lnTo>
                  <a:pt x="281236" y="633279"/>
                </a:lnTo>
                <a:lnTo>
                  <a:pt x="361429" y="881608"/>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6" name="Groupe 125">
            <a:extLst>
              <a:ext uri="{FF2B5EF4-FFF2-40B4-BE49-F238E27FC236}">
                <a16:creationId xmlns:a16="http://schemas.microsoft.com/office/drawing/2014/main" id="{39A5FEFD-6AF7-4249-9905-F7B1FB03B8B5}"/>
              </a:ext>
            </a:extLst>
          </p:cNvPr>
          <p:cNvGrpSpPr/>
          <p:nvPr/>
        </p:nvGrpSpPr>
        <p:grpSpPr>
          <a:xfrm>
            <a:off x="3717945" y="5318100"/>
            <a:ext cx="1840913" cy="1418504"/>
            <a:chOff x="3868831" y="5245878"/>
            <a:chExt cx="1840913" cy="1418504"/>
          </a:xfrm>
        </p:grpSpPr>
        <p:grpSp>
          <p:nvGrpSpPr>
            <p:cNvPr id="120" name="Groupe 119">
              <a:extLst>
                <a:ext uri="{FF2B5EF4-FFF2-40B4-BE49-F238E27FC236}">
                  <a16:creationId xmlns:a16="http://schemas.microsoft.com/office/drawing/2014/main" id="{F80B56FE-E806-45C2-A783-556DE3605FDC}"/>
                </a:ext>
              </a:extLst>
            </p:cNvPr>
            <p:cNvGrpSpPr/>
            <p:nvPr/>
          </p:nvGrpSpPr>
          <p:grpSpPr>
            <a:xfrm>
              <a:off x="4149954" y="5245878"/>
              <a:ext cx="1559790" cy="1178877"/>
              <a:chOff x="7799325" y="3746319"/>
              <a:chExt cx="2882536" cy="2178598"/>
            </a:xfrm>
          </p:grpSpPr>
          <p:cxnSp>
            <p:nvCxnSpPr>
              <p:cNvPr id="121" name="Connecteur droit 120">
                <a:extLst>
                  <a:ext uri="{FF2B5EF4-FFF2-40B4-BE49-F238E27FC236}">
                    <a16:creationId xmlns:a16="http://schemas.microsoft.com/office/drawing/2014/main" id="{788F386B-0683-440B-8294-6C9FA6329EE5}"/>
                  </a:ext>
                </a:extLst>
              </p:cNvPr>
              <p:cNvCxnSpPr>
                <a:cxnSpLocks/>
              </p:cNvCxnSpPr>
              <p:nvPr/>
            </p:nvCxnSpPr>
            <p:spPr>
              <a:xfrm>
                <a:off x="7814565" y="3746319"/>
                <a:ext cx="0" cy="2178598"/>
              </a:xfrm>
              <a:prstGeom prst="line">
                <a:avLst/>
              </a:prstGeom>
              <a:ln w="19050">
                <a:solidFill>
                  <a:schemeClr val="tx1"/>
                </a:solidFill>
                <a:headEnd type="triangle" w="lg" len="lg"/>
                <a:tailEnd type="none" w="sm" len="sm"/>
              </a:ln>
            </p:spPr>
            <p:style>
              <a:lnRef idx="1">
                <a:schemeClr val="accent1"/>
              </a:lnRef>
              <a:fillRef idx="0">
                <a:schemeClr val="accent1"/>
              </a:fillRef>
              <a:effectRef idx="0">
                <a:schemeClr val="accent1"/>
              </a:effectRef>
              <a:fontRef idx="minor">
                <a:schemeClr val="tx1"/>
              </a:fontRef>
            </p:style>
          </p:cxnSp>
          <p:cxnSp>
            <p:nvCxnSpPr>
              <p:cNvPr id="122" name="Connecteur droit 121">
                <a:extLst>
                  <a:ext uri="{FF2B5EF4-FFF2-40B4-BE49-F238E27FC236}">
                    <a16:creationId xmlns:a16="http://schemas.microsoft.com/office/drawing/2014/main" id="{80BF285D-624B-4574-AAF3-A5C500800C0A}"/>
                  </a:ext>
                </a:extLst>
              </p:cNvPr>
              <p:cNvCxnSpPr>
                <a:cxnSpLocks/>
              </p:cNvCxnSpPr>
              <p:nvPr/>
            </p:nvCxnSpPr>
            <p:spPr>
              <a:xfrm flipH="1">
                <a:off x="7799325" y="5919837"/>
                <a:ext cx="2882536" cy="0"/>
              </a:xfrm>
              <a:prstGeom prst="line">
                <a:avLst/>
              </a:prstGeom>
              <a:ln w="19050">
                <a:solidFill>
                  <a:schemeClr val="tx1"/>
                </a:solidFill>
                <a:headEnd type="triangle" w="lg" len="lg"/>
                <a:tailEnd type="none" w="sm" len="sm"/>
              </a:ln>
            </p:spPr>
            <p:style>
              <a:lnRef idx="1">
                <a:schemeClr val="accent1"/>
              </a:lnRef>
              <a:fillRef idx="0">
                <a:schemeClr val="accent1"/>
              </a:fillRef>
              <a:effectRef idx="0">
                <a:schemeClr val="accent1"/>
              </a:effectRef>
              <a:fontRef idx="minor">
                <a:schemeClr val="tx1"/>
              </a:fontRef>
            </p:style>
          </p:cxnSp>
        </p:grpSp>
        <p:sp>
          <p:nvSpPr>
            <p:cNvPr id="123" name="ZoneTexte 122">
              <a:extLst>
                <a:ext uri="{FF2B5EF4-FFF2-40B4-BE49-F238E27FC236}">
                  <a16:creationId xmlns:a16="http://schemas.microsoft.com/office/drawing/2014/main" id="{E42C0C83-0024-4B58-B0DE-6DF16F35A04C}"/>
                </a:ext>
              </a:extLst>
            </p:cNvPr>
            <p:cNvSpPr txBox="1"/>
            <p:nvPr/>
          </p:nvSpPr>
          <p:spPr>
            <a:xfrm rot="16200000">
              <a:off x="3526543" y="5797470"/>
              <a:ext cx="961575"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Probability</a:t>
              </a:r>
            </a:p>
          </p:txBody>
        </p:sp>
        <p:sp>
          <p:nvSpPr>
            <p:cNvPr id="124" name="Forme libre : forme 123">
              <a:extLst>
                <a:ext uri="{FF2B5EF4-FFF2-40B4-BE49-F238E27FC236}">
                  <a16:creationId xmlns:a16="http://schemas.microsoft.com/office/drawing/2014/main" id="{A5E99536-733D-4D16-8AFD-1E3317DB58A8}"/>
                </a:ext>
              </a:extLst>
            </p:cNvPr>
            <p:cNvSpPr/>
            <p:nvPr/>
          </p:nvSpPr>
          <p:spPr>
            <a:xfrm>
              <a:off x="4363611" y="5725167"/>
              <a:ext cx="973102" cy="676361"/>
            </a:xfrm>
            <a:custGeom>
              <a:avLst/>
              <a:gdLst>
                <a:gd name="connsiteX0" fmla="*/ 0 w 1866195"/>
                <a:gd name="connsiteY0" fmla="*/ 1246124 h 1333117"/>
                <a:gd name="connsiteX1" fmla="*/ 388620 w 1866195"/>
                <a:gd name="connsiteY1" fmla="*/ 11684 h 1333117"/>
                <a:gd name="connsiteX2" fmla="*/ 830580 w 1866195"/>
                <a:gd name="connsiteY2" fmla="*/ 613664 h 1333117"/>
                <a:gd name="connsiteX3" fmla="*/ 1276350 w 1866195"/>
                <a:gd name="connsiteY3" fmla="*/ 411734 h 1333117"/>
                <a:gd name="connsiteX4" fmla="*/ 1798320 w 1866195"/>
                <a:gd name="connsiteY4" fmla="*/ 1249934 h 1333117"/>
                <a:gd name="connsiteX5" fmla="*/ 1844040 w 1866195"/>
                <a:gd name="connsiteY5" fmla="*/ 1257554 h 1333117"/>
                <a:gd name="connsiteX0" fmla="*/ 0 w 1798320"/>
                <a:gd name="connsiteY0" fmla="*/ 1246124 h 1249934"/>
                <a:gd name="connsiteX1" fmla="*/ 388620 w 1798320"/>
                <a:gd name="connsiteY1" fmla="*/ 11684 h 1249934"/>
                <a:gd name="connsiteX2" fmla="*/ 830580 w 1798320"/>
                <a:gd name="connsiteY2" fmla="*/ 613664 h 1249934"/>
                <a:gd name="connsiteX3" fmla="*/ 1276350 w 1798320"/>
                <a:gd name="connsiteY3" fmla="*/ 411734 h 1249934"/>
                <a:gd name="connsiteX4" fmla="*/ 1798320 w 1798320"/>
                <a:gd name="connsiteY4" fmla="*/ 1249934 h 1249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320" h="1249934">
                  <a:moveTo>
                    <a:pt x="0" y="1246124"/>
                  </a:moveTo>
                  <a:cubicBezTo>
                    <a:pt x="125095" y="681609"/>
                    <a:pt x="250190" y="117094"/>
                    <a:pt x="388620" y="11684"/>
                  </a:cubicBezTo>
                  <a:cubicBezTo>
                    <a:pt x="527050" y="-93726"/>
                    <a:pt x="682625" y="546989"/>
                    <a:pt x="830580" y="613664"/>
                  </a:cubicBezTo>
                  <a:cubicBezTo>
                    <a:pt x="978535" y="680339"/>
                    <a:pt x="1115060" y="305689"/>
                    <a:pt x="1276350" y="411734"/>
                  </a:cubicBezTo>
                  <a:cubicBezTo>
                    <a:pt x="1437640" y="517779"/>
                    <a:pt x="1703705" y="1108964"/>
                    <a:pt x="1798320" y="1249934"/>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ZoneTexte 124">
              <a:extLst>
                <a:ext uri="{FF2B5EF4-FFF2-40B4-BE49-F238E27FC236}">
                  <a16:creationId xmlns:a16="http://schemas.microsoft.com/office/drawing/2014/main" id="{F5755A40-F300-4C45-9EB3-A24C383E779E}"/>
                </a:ext>
              </a:extLst>
            </p:cNvPr>
            <p:cNvSpPr txBox="1"/>
            <p:nvPr/>
          </p:nvSpPr>
          <p:spPr>
            <a:xfrm>
              <a:off x="4600137" y="6387383"/>
              <a:ext cx="45717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Age</a:t>
              </a:r>
            </a:p>
          </p:txBody>
        </p:sp>
      </p:grpSp>
      <p:sp>
        <p:nvSpPr>
          <p:cNvPr id="128" name="Rectangle 127">
            <a:extLst>
              <a:ext uri="{FF2B5EF4-FFF2-40B4-BE49-F238E27FC236}">
                <a16:creationId xmlns:a16="http://schemas.microsoft.com/office/drawing/2014/main" id="{F57B78E1-4BA4-4E22-92EE-8944658F9CC8}"/>
              </a:ext>
            </a:extLst>
          </p:cNvPr>
          <p:cNvSpPr/>
          <p:nvPr/>
        </p:nvSpPr>
        <p:spPr>
          <a:xfrm>
            <a:off x="10092354" y="2252195"/>
            <a:ext cx="1768652" cy="1276125"/>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Forme libre : forme 131">
            <a:extLst>
              <a:ext uri="{FF2B5EF4-FFF2-40B4-BE49-F238E27FC236}">
                <a16:creationId xmlns:a16="http://schemas.microsoft.com/office/drawing/2014/main" id="{EA026C08-F356-4266-842C-3D8D3957F4C0}"/>
              </a:ext>
            </a:extLst>
          </p:cNvPr>
          <p:cNvSpPr/>
          <p:nvPr/>
        </p:nvSpPr>
        <p:spPr>
          <a:xfrm rot="428224">
            <a:off x="9247151" y="2269953"/>
            <a:ext cx="686338" cy="281006"/>
          </a:xfrm>
          <a:custGeom>
            <a:avLst/>
            <a:gdLst>
              <a:gd name="connsiteX0" fmla="*/ 378133 w 819887"/>
              <a:gd name="connsiteY0" fmla="*/ 2800 h 335685"/>
              <a:gd name="connsiteX1" fmla="*/ 572662 w 819887"/>
              <a:gd name="connsiteY1" fmla="*/ 28433 h 335685"/>
              <a:gd name="connsiteX2" fmla="*/ 654673 w 819887"/>
              <a:gd name="connsiteY2" fmla="*/ 80936 h 335685"/>
              <a:gd name="connsiteX3" fmla="*/ 701616 w 819887"/>
              <a:gd name="connsiteY3" fmla="*/ 0 h 335685"/>
              <a:gd name="connsiteX4" fmla="*/ 819887 w 819887"/>
              <a:gd name="connsiteY4" fmla="*/ 203915 h 335685"/>
              <a:gd name="connsiteX5" fmla="*/ 583345 w 819887"/>
              <a:gd name="connsiteY5" fmla="*/ 203915 h 335685"/>
              <a:gd name="connsiteX6" fmla="*/ 629613 w 819887"/>
              <a:gd name="connsiteY6" fmla="*/ 124142 h 335685"/>
              <a:gd name="connsiteX7" fmla="*/ 544742 w 819887"/>
              <a:gd name="connsiteY7" fmla="*/ 97894 h 335685"/>
              <a:gd name="connsiteX8" fmla="*/ 325544 w 819887"/>
              <a:gd name="connsiteY8" fmla="*/ 103809 h 335685"/>
              <a:gd name="connsiteX9" fmla="*/ 4173 w 819887"/>
              <a:gd name="connsiteY9" fmla="*/ 335685 h 335685"/>
              <a:gd name="connsiteX10" fmla="*/ 4171 w 819887"/>
              <a:gd name="connsiteY10" fmla="*/ 335685 h 335685"/>
              <a:gd name="connsiteX11" fmla="*/ 305384 w 819887"/>
              <a:gd name="connsiteY11" fmla="*/ 13957 h 335685"/>
              <a:gd name="connsiteX12" fmla="*/ 378133 w 819887"/>
              <a:gd name="connsiteY12" fmla="*/ 2800 h 33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9887" h="335685">
                <a:moveTo>
                  <a:pt x="378133" y="2800"/>
                </a:moveTo>
                <a:cubicBezTo>
                  <a:pt x="449729" y="-3106"/>
                  <a:pt x="517044" y="6416"/>
                  <a:pt x="572662" y="28433"/>
                </a:cubicBezTo>
                <a:lnTo>
                  <a:pt x="654673" y="80936"/>
                </a:lnTo>
                <a:lnTo>
                  <a:pt x="701616" y="0"/>
                </a:lnTo>
                <a:lnTo>
                  <a:pt x="819887" y="203915"/>
                </a:lnTo>
                <a:lnTo>
                  <a:pt x="583345" y="203915"/>
                </a:lnTo>
                <a:lnTo>
                  <a:pt x="629613" y="124142"/>
                </a:lnTo>
                <a:lnTo>
                  <a:pt x="544742" y="97894"/>
                </a:lnTo>
                <a:cubicBezTo>
                  <a:pt x="477107" y="85332"/>
                  <a:pt x="401344" y="86803"/>
                  <a:pt x="325544" y="103809"/>
                </a:cubicBezTo>
                <a:cubicBezTo>
                  <a:pt x="173944" y="137820"/>
                  <a:pt x="49023" y="227954"/>
                  <a:pt x="4173" y="335685"/>
                </a:cubicBezTo>
                <a:lnTo>
                  <a:pt x="4171" y="335685"/>
                </a:lnTo>
                <a:cubicBezTo>
                  <a:pt x="-25811" y="202048"/>
                  <a:pt x="109047" y="58006"/>
                  <a:pt x="305384" y="13957"/>
                </a:cubicBezTo>
                <a:cubicBezTo>
                  <a:pt x="329927" y="8451"/>
                  <a:pt x="354268" y="4768"/>
                  <a:pt x="378133" y="2800"/>
                </a:cubicBez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ZoneTexte 133">
            <a:extLst>
              <a:ext uri="{FF2B5EF4-FFF2-40B4-BE49-F238E27FC236}">
                <a16:creationId xmlns:a16="http://schemas.microsoft.com/office/drawing/2014/main" id="{60958E79-C185-44C4-8CFF-C53F4C2B08C9}"/>
              </a:ext>
            </a:extLst>
          </p:cNvPr>
          <p:cNvSpPr txBox="1"/>
          <p:nvPr/>
        </p:nvSpPr>
        <p:spPr>
          <a:xfrm>
            <a:off x="5919602" y="1066512"/>
            <a:ext cx="1864613" cy="369332"/>
          </a:xfrm>
          <a:prstGeom prst="rect">
            <a:avLst/>
          </a:prstGeom>
          <a:noFill/>
        </p:spPr>
        <p:txBody>
          <a:bodyPr wrap="none" rtlCol="0">
            <a:spAutoFit/>
          </a:bodyPr>
          <a:lstStyle/>
          <a:p>
            <a:r>
              <a:rPr lang="fr-FR" dirty="0">
                <a:latin typeface="Helvetica" pitchFamily="2" charset="0"/>
                <a:cs typeface="Arial" panose="020B0604020202020204" pitchFamily="34" charset="0"/>
              </a:rPr>
              <a:t>Exhumation rate</a:t>
            </a:r>
          </a:p>
        </p:txBody>
      </p:sp>
      <p:sp>
        <p:nvSpPr>
          <p:cNvPr id="135" name="ZoneTexte 134">
            <a:extLst>
              <a:ext uri="{FF2B5EF4-FFF2-40B4-BE49-F238E27FC236}">
                <a16:creationId xmlns:a16="http://schemas.microsoft.com/office/drawing/2014/main" id="{68445AAD-2127-4F10-80FB-F0BF3C1CAB8C}"/>
              </a:ext>
            </a:extLst>
          </p:cNvPr>
          <p:cNvSpPr txBox="1"/>
          <p:nvPr/>
        </p:nvSpPr>
        <p:spPr>
          <a:xfrm>
            <a:off x="6356754" y="6110247"/>
            <a:ext cx="1749197" cy="369332"/>
          </a:xfrm>
          <a:prstGeom prst="rect">
            <a:avLst/>
          </a:prstGeom>
          <a:noFill/>
        </p:spPr>
        <p:txBody>
          <a:bodyPr wrap="none" rtlCol="0">
            <a:spAutoFit/>
          </a:bodyPr>
          <a:lstStyle/>
          <a:p>
            <a:r>
              <a:rPr lang="fr-FR" dirty="0">
                <a:latin typeface="Helvetica" pitchFamily="2" charset="0"/>
                <a:cs typeface="Arial" panose="020B0604020202020204" pitchFamily="34" charset="0"/>
              </a:rPr>
              <a:t>Erosion pattern</a:t>
            </a:r>
          </a:p>
        </p:txBody>
      </p:sp>
      <p:sp>
        <p:nvSpPr>
          <p:cNvPr id="137" name="Flèche : droite 136">
            <a:extLst>
              <a:ext uri="{FF2B5EF4-FFF2-40B4-BE49-F238E27FC236}">
                <a16:creationId xmlns:a16="http://schemas.microsoft.com/office/drawing/2014/main" id="{D6CF0D39-D46B-4361-B276-40044BC34611}"/>
              </a:ext>
            </a:extLst>
          </p:cNvPr>
          <p:cNvSpPr/>
          <p:nvPr/>
        </p:nvSpPr>
        <p:spPr>
          <a:xfrm>
            <a:off x="5689779" y="6156414"/>
            <a:ext cx="562193" cy="276998"/>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Flèche : droite 137">
            <a:extLst>
              <a:ext uri="{FF2B5EF4-FFF2-40B4-BE49-F238E27FC236}">
                <a16:creationId xmlns:a16="http://schemas.microsoft.com/office/drawing/2014/main" id="{A72A3A9F-78FD-4BA9-B949-51A25F539EB8}"/>
              </a:ext>
            </a:extLst>
          </p:cNvPr>
          <p:cNvSpPr/>
          <p:nvPr/>
        </p:nvSpPr>
        <p:spPr>
          <a:xfrm rot="10800000">
            <a:off x="7795415" y="1128664"/>
            <a:ext cx="562193" cy="276998"/>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Ellipse 138">
            <a:extLst>
              <a:ext uri="{FF2B5EF4-FFF2-40B4-BE49-F238E27FC236}">
                <a16:creationId xmlns:a16="http://schemas.microsoft.com/office/drawing/2014/main" id="{6CF76B80-6640-4D9F-9099-2DC0E6F9834C}"/>
              </a:ext>
            </a:extLst>
          </p:cNvPr>
          <p:cNvSpPr/>
          <p:nvPr/>
        </p:nvSpPr>
        <p:spPr>
          <a:xfrm>
            <a:off x="10568715" y="3386336"/>
            <a:ext cx="85327" cy="85327"/>
          </a:xfrm>
          <a:prstGeom prst="ellipse">
            <a:avLst/>
          </a:prstGeom>
          <a:solidFill>
            <a:srgbClr val="FFC000"/>
          </a:solidFill>
          <a:ln w="63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700" b="1" dirty="0">
                <a:solidFill>
                  <a:srgbClr val="FF0000"/>
                </a:solidFill>
              </a:rPr>
              <a:t>x</a:t>
            </a:r>
          </a:p>
        </p:txBody>
      </p:sp>
      <p:cxnSp>
        <p:nvCxnSpPr>
          <p:cNvPr id="143" name="Connecteur : en arc 142">
            <a:extLst>
              <a:ext uri="{FF2B5EF4-FFF2-40B4-BE49-F238E27FC236}">
                <a16:creationId xmlns:a16="http://schemas.microsoft.com/office/drawing/2014/main" id="{65D1D1F9-9F82-4D4E-A276-6A34DD7172C4}"/>
              </a:ext>
            </a:extLst>
          </p:cNvPr>
          <p:cNvCxnSpPr>
            <a:cxnSpLocks/>
            <a:stCxn id="73" idx="2"/>
            <a:endCxn id="152" idx="0"/>
          </p:cNvCxnSpPr>
          <p:nvPr/>
        </p:nvCxnSpPr>
        <p:spPr>
          <a:xfrm rot="16200000" flipH="1">
            <a:off x="11181074" y="3356017"/>
            <a:ext cx="223078" cy="615947"/>
          </a:xfrm>
          <a:prstGeom prst="curved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2" name="ZoneTexte 151">
            <a:extLst>
              <a:ext uri="{FF2B5EF4-FFF2-40B4-BE49-F238E27FC236}">
                <a16:creationId xmlns:a16="http://schemas.microsoft.com/office/drawing/2014/main" id="{518480C9-2D93-47AB-99CD-B3C39C5F53A8}"/>
              </a:ext>
            </a:extLst>
          </p:cNvPr>
          <p:cNvSpPr txBox="1"/>
          <p:nvPr/>
        </p:nvSpPr>
        <p:spPr>
          <a:xfrm>
            <a:off x="11055405" y="3775530"/>
            <a:ext cx="1090363" cy="461665"/>
          </a:xfrm>
          <a:prstGeom prst="rect">
            <a:avLst/>
          </a:prstGeom>
          <a:noFill/>
        </p:spPr>
        <p:txBody>
          <a:bodyPr wrap="none" rtlCol="0">
            <a:spAutoFit/>
          </a:bodyPr>
          <a:lstStyle/>
          <a:p>
            <a:pPr algn="ctr"/>
            <a:r>
              <a:rPr lang="fr-FR" sz="1200" dirty="0">
                <a:latin typeface="Helvetica" pitchFamily="2" charset="0"/>
                <a:cs typeface="Arial" panose="020B0604020202020204" pitchFamily="34" charset="0"/>
              </a:rPr>
              <a:t>Glacier </a:t>
            </a:r>
            <a:r>
              <a:rPr lang="fr-FR" sz="1200" dirty="0" err="1">
                <a:latin typeface="Helvetica" pitchFamily="2" charset="0"/>
                <a:cs typeface="Arial" panose="020B0604020202020204" pitchFamily="34" charset="0"/>
              </a:rPr>
              <a:t>bed</a:t>
            </a:r>
            <a:endParaRPr lang="fr-FR" sz="1200" dirty="0">
              <a:latin typeface="Helvetica" pitchFamily="2" charset="0"/>
              <a:cs typeface="Arial" panose="020B0604020202020204" pitchFamily="34" charset="0"/>
            </a:endParaRPr>
          </a:p>
          <a:p>
            <a:pPr algn="ctr"/>
            <a:r>
              <a:rPr lang="fr-FR" sz="1200" dirty="0">
                <a:latin typeface="Helvetica" pitchFamily="2" charset="0"/>
                <a:cs typeface="Arial" panose="020B0604020202020204" pitchFamily="34" charset="0"/>
              </a:rPr>
              <a:t>out of </a:t>
            </a:r>
            <a:r>
              <a:rPr lang="fr-FR" sz="1200" dirty="0" err="1">
                <a:latin typeface="Helvetica" pitchFamily="2" charset="0"/>
                <a:cs typeface="Arial" panose="020B0604020202020204" pitchFamily="34" charset="0"/>
              </a:rPr>
              <a:t>access</a:t>
            </a:r>
            <a:endParaRPr lang="fr-FR" sz="1200" dirty="0">
              <a:latin typeface="Helvetica" pitchFamily="2" charset="0"/>
              <a:cs typeface="Arial" panose="020B0604020202020204" pitchFamily="34" charset="0"/>
            </a:endParaRPr>
          </a:p>
        </p:txBody>
      </p:sp>
      <p:cxnSp>
        <p:nvCxnSpPr>
          <p:cNvPr id="158" name="Connecteur : en arc 157">
            <a:extLst>
              <a:ext uri="{FF2B5EF4-FFF2-40B4-BE49-F238E27FC236}">
                <a16:creationId xmlns:a16="http://schemas.microsoft.com/office/drawing/2014/main" id="{2FF5893D-F3F3-4F12-AFD5-230FAE19367D}"/>
              </a:ext>
            </a:extLst>
          </p:cNvPr>
          <p:cNvCxnSpPr>
            <a:cxnSpLocks/>
            <a:stCxn id="73" idx="2"/>
            <a:endCxn id="161" idx="0"/>
          </p:cNvCxnSpPr>
          <p:nvPr/>
        </p:nvCxnSpPr>
        <p:spPr>
          <a:xfrm rot="5400000">
            <a:off x="10504577" y="3304991"/>
            <a:ext cx="232603" cy="727525"/>
          </a:xfrm>
          <a:prstGeom prst="curved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1" name="ZoneTexte 160">
            <a:extLst>
              <a:ext uri="{FF2B5EF4-FFF2-40B4-BE49-F238E27FC236}">
                <a16:creationId xmlns:a16="http://schemas.microsoft.com/office/drawing/2014/main" id="{122B09CB-EF5C-4561-90E9-73EF4846FE82}"/>
              </a:ext>
            </a:extLst>
          </p:cNvPr>
          <p:cNvSpPr txBox="1"/>
          <p:nvPr/>
        </p:nvSpPr>
        <p:spPr>
          <a:xfrm>
            <a:off x="9610263" y="3785055"/>
            <a:ext cx="1293704" cy="461665"/>
          </a:xfrm>
          <a:prstGeom prst="rect">
            <a:avLst/>
          </a:prstGeom>
          <a:noFill/>
        </p:spPr>
        <p:txBody>
          <a:bodyPr wrap="square" rtlCol="0">
            <a:spAutoFit/>
          </a:bodyPr>
          <a:lstStyle/>
          <a:p>
            <a:pPr algn="ctr"/>
            <a:r>
              <a:rPr lang="fr-FR" sz="1200" dirty="0" err="1">
                <a:latin typeface="Helvetica" pitchFamily="2" charset="0"/>
                <a:cs typeface="Arial" panose="020B0604020202020204" pitchFamily="34" charset="0"/>
              </a:rPr>
              <a:t>Elevation</a:t>
            </a:r>
            <a:r>
              <a:rPr lang="fr-FR" sz="1200" dirty="0">
                <a:latin typeface="Helvetica" pitchFamily="2" charset="0"/>
                <a:cs typeface="Arial" panose="020B0604020202020204" pitchFamily="34" charset="0"/>
              </a:rPr>
              <a:t> of </a:t>
            </a:r>
            <a:r>
              <a:rPr lang="fr-FR" sz="1200" dirty="0" err="1">
                <a:latin typeface="Helvetica" pitchFamily="2" charset="0"/>
                <a:cs typeface="Arial" panose="020B0604020202020204" pitchFamily="34" charset="0"/>
              </a:rPr>
              <a:t>samples</a:t>
            </a:r>
            <a:endParaRPr lang="fr-FR" sz="1200" dirty="0">
              <a:latin typeface="Helvetica" pitchFamily="2" charset="0"/>
              <a:cs typeface="Arial" panose="020B0604020202020204" pitchFamily="34" charset="0"/>
            </a:endParaRPr>
          </a:p>
        </p:txBody>
      </p:sp>
      <p:cxnSp>
        <p:nvCxnSpPr>
          <p:cNvPr id="174" name="Connecteur : en arc 173">
            <a:extLst>
              <a:ext uri="{FF2B5EF4-FFF2-40B4-BE49-F238E27FC236}">
                <a16:creationId xmlns:a16="http://schemas.microsoft.com/office/drawing/2014/main" id="{C4BD740A-5469-431E-895D-253C9A4E6980}"/>
              </a:ext>
            </a:extLst>
          </p:cNvPr>
          <p:cNvCxnSpPr>
            <a:cxnSpLocks/>
            <a:stCxn id="106" idx="1"/>
            <a:endCxn id="176" idx="2"/>
          </p:cNvCxnSpPr>
          <p:nvPr/>
        </p:nvCxnSpPr>
        <p:spPr>
          <a:xfrm rot="16200000" flipV="1">
            <a:off x="926655" y="3901769"/>
            <a:ext cx="596784" cy="1003030"/>
          </a:xfrm>
          <a:prstGeom prst="curved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ZoneTexte 175">
            <a:extLst>
              <a:ext uri="{FF2B5EF4-FFF2-40B4-BE49-F238E27FC236}">
                <a16:creationId xmlns:a16="http://schemas.microsoft.com/office/drawing/2014/main" id="{D05BE13C-885D-49A7-8A5C-3D8152436A9B}"/>
              </a:ext>
            </a:extLst>
          </p:cNvPr>
          <p:cNvSpPr txBox="1"/>
          <p:nvPr/>
        </p:nvSpPr>
        <p:spPr>
          <a:xfrm>
            <a:off x="42017" y="3643227"/>
            <a:ext cx="1363030" cy="461665"/>
          </a:xfrm>
          <a:prstGeom prst="rect">
            <a:avLst/>
          </a:prstGeom>
          <a:noFill/>
        </p:spPr>
        <p:txBody>
          <a:bodyPr wrap="square" rtlCol="0">
            <a:spAutoFit/>
          </a:bodyPr>
          <a:lstStyle/>
          <a:p>
            <a:pPr algn="ctr"/>
            <a:r>
              <a:rPr lang="fr-FR" sz="1200" dirty="0">
                <a:latin typeface="Helvetica" pitchFamily="2" charset="0"/>
                <a:cs typeface="Arial" panose="020B0604020202020204" pitchFamily="34" charset="0"/>
              </a:rPr>
              <a:t>Access to all </a:t>
            </a:r>
            <a:r>
              <a:rPr lang="fr-FR" sz="1200" dirty="0" err="1">
                <a:latin typeface="Helvetica" pitchFamily="2" charset="0"/>
                <a:cs typeface="Arial" panose="020B0604020202020204" pitchFamily="34" charset="0"/>
              </a:rPr>
              <a:t>eroded</a:t>
            </a:r>
            <a:r>
              <a:rPr lang="fr-FR" sz="1200" dirty="0">
                <a:latin typeface="Helvetica" pitchFamily="2" charset="0"/>
                <a:cs typeface="Arial" panose="020B0604020202020204" pitchFamily="34" charset="0"/>
              </a:rPr>
              <a:t> areas</a:t>
            </a:r>
          </a:p>
        </p:txBody>
      </p:sp>
      <p:cxnSp>
        <p:nvCxnSpPr>
          <p:cNvPr id="181" name="Connecteur : en arc 180">
            <a:extLst>
              <a:ext uri="{FF2B5EF4-FFF2-40B4-BE49-F238E27FC236}">
                <a16:creationId xmlns:a16="http://schemas.microsoft.com/office/drawing/2014/main" id="{6E0D4891-6D08-46A7-9AD7-EA94AFAFD550}"/>
              </a:ext>
            </a:extLst>
          </p:cNvPr>
          <p:cNvCxnSpPr>
            <a:cxnSpLocks/>
            <a:stCxn id="106" idx="0"/>
            <a:endCxn id="191" idx="2"/>
          </p:cNvCxnSpPr>
          <p:nvPr/>
        </p:nvCxnSpPr>
        <p:spPr>
          <a:xfrm rot="16200000" flipV="1">
            <a:off x="2044699" y="4076213"/>
            <a:ext cx="576728" cy="317580"/>
          </a:xfrm>
          <a:prstGeom prst="curved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7" name="Groupe 186">
            <a:extLst>
              <a:ext uri="{FF2B5EF4-FFF2-40B4-BE49-F238E27FC236}">
                <a16:creationId xmlns:a16="http://schemas.microsoft.com/office/drawing/2014/main" id="{A7367953-4BC4-4208-AFEB-FD76970E78F8}"/>
              </a:ext>
            </a:extLst>
          </p:cNvPr>
          <p:cNvGrpSpPr/>
          <p:nvPr/>
        </p:nvGrpSpPr>
        <p:grpSpPr>
          <a:xfrm>
            <a:off x="1409568" y="4523367"/>
            <a:ext cx="2164569" cy="1217570"/>
            <a:chOff x="1340581" y="4265469"/>
            <a:chExt cx="2164569" cy="1217570"/>
          </a:xfrm>
        </p:grpSpPr>
        <p:grpSp>
          <p:nvGrpSpPr>
            <p:cNvPr id="119" name="Groupe 118">
              <a:extLst>
                <a:ext uri="{FF2B5EF4-FFF2-40B4-BE49-F238E27FC236}">
                  <a16:creationId xmlns:a16="http://schemas.microsoft.com/office/drawing/2014/main" id="{3806CF10-E3C6-4BFF-8488-1C45AD1202C3}"/>
                </a:ext>
              </a:extLst>
            </p:cNvPr>
            <p:cNvGrpSpPr/>
            <p:nvPr/>
          </p:nvGrpSpPr>
          <p:grpSpPr>
            <a:xfrm>
              <a:off x="1340581" y="4265469"/>
              <a:ext cx="2164569" cy="1217570"/>
              <a:chOff x="420422" y="3708712"/>
              <a:chExt cx="2164569" cy="1217570"/>
            </a:xfrm>
          </p:grpSpPr>
          <p:pic>
            <p:nvPicPr>
              <p:cNvPr id="106" name="Image 105">
                <a:extLst>
                  <a:ext uri="{FF2B5EF4-FFF2-40B4-BE49-F238E27FC236}">
                    <a16:creationId xmlns:a16="http://schemas.microsoft.com/office/drawing/2014/main" id="{F37DA62A-12F4-4F68-A217-2A4810B39AF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0422" y="3708712"/>
                <a:ext cx="2164569" cy="1217570"/>
              </a:xfrm>
              <a:prstGeom prst="ellipse">
                <a:avLst/>
              </a:prstGeom>
              <a:ln w="28575">
                <a:solidFill>
                  <a:srgbClr val="0070C0"/>
                </a:solidFill>
              </a:ln>
            </p:spPr>
          </p:pic>
          <p:sp>
            <p:nvSpPr>
              <p:cNvPr id="107" name="Ellipse 106">
                <a:extLst>
                  <a:ext uri="{FF2B5EF4-FFF2-40B4-BE49-F238E27FC236}">
                    <a16:creationId xmlns:a16="http://schemas.microsoft.com/office/drawing/2014/main" id="{8B840A0C-F050-4C7B-8A2D-28E055F334C7}"/>
                  </a:ext>
                </a:extLst>
              </p:cNvPr>
              <p:cNvSpPr/>
              <p:nvPr/>
            </p:nvSpPr>
            <p:spPr>
              <a:xfrm>
                <a:off x="1078683" y="4229367"/>
                <a:ext cx="88130" cy="88130"/>
              </a:xfrm>
              <a:prstGeom prst="ellipse">
                <a:avLst/>
              </a:prstGeom>
              <a:solidFill>
                <a:srgbClr val="FFC000"/>
              </a:solidFill>
              <a:ln w="9525">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600" b="1" dirty="0">
                    <a:solidFill>
                      <a:srgbClr val="00B050"/>
                    </a:solidFill>
                  </a:rPr>
                  <a:t>v</a:t>
                </a:r>
              </a:p>
            </p:txBody>
          </p:sp>
          <p:sp>
            <p:nvSpPr>
              <p:cNvPr id="110" name="Ellipse 109">
                <a:extLst>
                  <a:ext uri="{FF2B5EF4-FFF2-40B4-BE49-F238E27FC236}">
                    <a16:creationId xmlns:a16="http://schemas.microsoft.com/office/drawing/2014/main" id="{5CE6A6EA-E45F-4B36-A282-BA1202D33BE9}"/>
                  </a:ext>
                </a:extLst>
              </p:cNvPr>
              <p:cNvSpPr/>
              <p:nvPr/>
            </p:nvSpPr>
            <p:spPr>
              <a:xfrm>
                <a:off x="1125857" y="4313331"/>
                <a:ext cx="45719" cy="45719"/>
              </a:xfrm>
              <a:prstGeom prst="ellipse">
                <a:avLst/>
              </a:prstGeom>
              <a:solidFill>
                <a:srgbClr val="FFC000"/>
              </a:solidFill>
              <a:ln w="63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dirty="0"/>
              </a:p>
            </p:txBody>
          </p:sp>
          <p:sp>
            <p:nvSpPr>
              <p:cNvPr id="111" name="Ellipse 110">
                <a:extLst>
                  <a:ext uri="{FF2B5EF4-FFF2-40B4-BE49-F238E27FC236}">
                    <a16:creationId xmlns:a16="http://schemas.microsoft.com/office/drawing/2014/main" id="{823CDEA9-1171-479F-9FED-81C7C5A6DA4C}"/>
                  </a:ext>
                </a:extLst>
              </p:cNvPr>
              <p:cNvSpPr/>
              <p:nvPr/>
            </p:nvSpPr>
            <p:spPr>
              <a:xfrm>
                <a:off x="1031446" y="4220608"/>
                <a:ext cx="48308" cy="48308"/>
              </a:xfrm>
              <a:prstGeom prst="ellipse">
                <a:avLst/>
              </a:prstGeom>
              <a:solidFill>
                <a:srgbClr val="FFC000"/>
              </a:solidFill>
              <a:ln w="63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dirty="0"/>
              </a:p>
            </p:txBody>
          </p:sp>
          <p:sp>
            <p:nvSpPr>
              <p:cNvPr id="112" name="Ellipse 111">
                <a:extLst>
                  <a:ext uri="{FF2B5EF4-FFF2-40B4-BE49-F238E27FC236}">
                    <a16:creationId xmlns:a16="http://schemas.microsoft.com/office/drawing/2014/main" id="{C9DED203-EC47-434D-BDED-017ED41A2515}"/>
                  </a:ext>
                </a:extLst>
              </p:cNvPr>
              <p:cNvSpPr/>
              <p:nvPr/>
            </p:nvSpPr>
            <p:spPr>
              <a:xfrm>
                <a:off x="979683" y="4158196"/>
                <a:ext cx="71171" cy="71171"/>
              </a:xfrm>
              <a:prstGeom prst="ellipse">
                <a:avLst/>
              </a:prstGeom>
              <a:solidFill>
                <a:srgbClr val="FFC000"/>
              </a:solidFill>
              <a:ln w="63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dirty="0"/>
              </a:p>
            </p:txBody>
          </p:sp>
          <p:sp>
            <p:nvSpPr>
              <p:cNvPr id="113" name="Ellipse 112">
                <a:extLst>
                  <a:ext uri="{FF2B5EF4-FFF2-40B4-BE49-F238E27FC236}">
                    <a16:creationId xmlns:a16="http://schemas.microsoft.com/office/drawing/2014/main" id="{64EF29A3-A927-4D6B-BA09-F67F4741066B}"/>
                  </a:ext>
                </a:extLst>
              </p:cNvPr>
              <p:cNvSpPr/>
              <p:nvPr/>
            </p:nvSpPr>
            <p:spPr>
              <a:xfrm>
                <a:off x="1170394" y="4330290"/>
                <a:ext cx="71171" cy="71171"/>
              </a:xfrm>
              <a:prstGeom prst="ellipse">
                <a:avLst/>
              </a:prstGeom>
              <a:solidFill>
                <a:srgbClr val="FFC000"/>
              </a:solidFill>
              <a:ln w="63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dirty="0"/>
              </a:p>
            </p:txBody>
          </p:sp>
          <p:sp>
            <p:nvSpPr>
              <p:cNvPr id="52" name="ZoneTexte 51">
                <a:extLst>
                  <a:ext uri="{FF2B5EF4-FFF2-40B4-BE49-F238E27FC236}">
                    <a16:creationId xmlns:a16="http://schemas.microsoft.com/office/drawing/2014/main" id="{8CB3E808-3E01-422A-BE8D-782415E934CE}"/>
                  </a:ext>
                </a:extLst>
              </p:cNvPr>
              <p:cNvSpPr txBox="1"/>
              <p:nvPr/>
            </p:nvSpPr>
            <p:spPr>
              <a:xfrm>
                <a:off x="747019" y="4486165"/>
                <a:ext cx="910186" cy="369332"/>
              </a:xfrm>
              <a:prstGeom prst="rect">
                <a:avLst/>
              </a:prstGeom>
              <a:noFill/>
            </p:spPr>
            <p:txBody>
              <a:bodyPr wrap="none" rtlCol="0">
                <a:spAutoFit/>
              </a:bodyPr>
              <a:lstStyle/>
              <a:p>
                <a:r>
                  <a:rPr lang="fr-FR" b="1" u="sng" dirty="0">
                    <a:solidFill>
                      <a:schemeClr val="bg1"/>
                    </a:solidFill>
                  </a:rPr>
                  <a:t>Detrital</a:t>
                </a:r>
              </a:p>
            </p:txBody>
          </p:sp>
        </p:grpSp>
        <p:sp>
          <p:nvSpPr>
            <p:cNvPr id="109" name="Forme libre : forme 108">
              <a:extLst>
                <a:ext uri="{FF2B5EF4-FFF2-40B4-BE49-F238E27FC236}">
                  <a16:creationId xmlns:a16="http://schemas.microsoft.com/office/drawing/2014/main" id="{1370CF23-9705-4C4B-B5FF-AD8A87C72344}"/>
                </a:ext>
              </a:extLst>
            </p:cNvPr>
            <p:cNvSpPr/>
            <p:nvPr/>
          </p:nvSpPr>
          <p:spPr>
            <a:xfrm>
              <a:off x="2089029" y="4603327"/>
              <a:ext cx="1300162" cy="223837"/>
            </a:xfrm>
            <a:custGeom>
              <a:avLst/>
              <a:gdLst>
                <a:gd name="connsiteX0" fmla="*/ 0 w 1500187"/>
                <a:gd name="connsiteY0" fmla="*/ 304800 h 304800"/>
                <a:gd name="connsiteX1" fmla="*/ 1223962 w 1500187"/>
                <a:gd name="connsiteY1" fmla="*/ 100013 h 304800"/>
                <a:gd name="connsiteX2" fmla="*/ 1500187 w 1500187"/>
                <a:gd name="connsiteY2" fmla="*/ 0 h 304800"/>
                <a:gd name="connsiteX0" fmla="*/ 0 w 1223962"/>
                <a:gd name="connsiteY0" fmla="*/ 204787 h 204787"/>
                <a:gd name="connsiteX1" fmla="*/ 1223962 w 1223962"/>
                <a:gd name="connsiteY1" fmla="*/ 0 h 204787"/>
                <a:gd name="connsiteX0" fmla="*/ 0 w 1300162"/>
                <a:gd name="connsiteY0" fmla="*/ 223837 h 223837"/>
                <a:gd name="connsiteX1" fmla="*/ 1300162 w 1300162"/>
                <a:gd name="connsiteY1" fmla="*/ 0 h 223837"/>
                <a:gd name="connsiteX0" fmla="*/ 0 w 1300162"/>
                <a:gd name="connsiteY0" fmla="*/ 223837 h 223837"/>
                <a:gd name="connsiteX1" fmla="*/ 1300162 w 1300162"/>
                <a:gd name="connsiteY1" fmla="*/ 0 h 223837"/>
              </a:gdLst>
              <a:ahLst/>
              <a:cxnLst>
                <a:cxn ang="0">
                  <a:pos x="connsiteX0" y="connsiteY0"/>
                </a:cxn>
                <a:cxn ang="0">
                  <a:pos x="connsiteX1" y="connsiteY1"/>
                </a:cxn>
              </a:cxnLst>
              <a:rect l="l" t="t" r="r" b="b"/>
              <a:pathLst>
                <a:path w="1300162" h="223837">
                  <a:moveTo>
                    <a:pt x="0" y="223837"/>
                  </a:moveTo>
                  <a:cubicBezTo>
                    <a:pt x="433387" y="149225"/>
                    <a:pt x="852487" y="93662"/>
                    <a:pt x="1300162" y="0"/>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1" name="ZoneTexte 190">
            <a:extLst>
              <a:ext uri="{FF2B5EF4-FFF2-40B4-BE49-F238E27FC236}">
                <a16:creationId xmlns:a16="http://schemas.microsoft.com/office/drawing/2014/main" id="{D08CDA96-8EB9-43E9-A3D1-4AFD6A743719}"/>
              </a:ext>
            </a:extLst>
          </p:cNvPr>
          <p:cNvSpPr txBox="1"/>
          <p:nvPr/>
        </p:nvSpPr>
        <p:spPr>
          <a:xfrm>
            <a:off x="1416570" y="3484974"/>
            <a:ext cx="1515406" cy="461665"/>
          </a:xfrm>
          <a:prstGeom prst="rect">
            <a:avLst/>
          </a:prstGeom>
          <a:noFill/>
        </p:spPr>
        <p:txBody>
          <a:bodyPr wrap="square" rtlCol="0">
            <a:spAutoFit/>
          </a:bodyPr>
          <a:lstStyle/>
          <a:p>
            <a:pPr algn="ctr"/>
            <a:r>
              <a:rPr lang="fr-FR" sz="1200" dirty="0" err="1">
                <a:latin typeface="Helvetica" pitchFamily="2" charset="0"/>
                <a:cs typeface="Arial" panose="020B0604020202020204" pitchFamily="34" charset="0"/>
              </a:rPr>
              <a:t>Sediment</a:t>
            </a:r>
            <a:r>
              <a:rPr lang="fr-FR" sz="1200" dirty="0">
                <a:latin typeface="Helvetica" pitchFamily="2" charset="0"/>
                <a:cs typeface="Arial" panose="020B0604020202020204" pitchFamily="34" charset="0"/>
              </a:rPr>
              <a:t> sources </a:t>
            </a:r>
            <a:r>
              <a:rPr lang="fr-FR" sz="1200" dirty="0" err="1">
                <a:latin typeface="Helvetica" pitchFamily="2" charset="0"/>
                <a:cs typeface="Arial" panose="020B0604020202020204" pitchFamily="34" charset="0"/>
              </a:rPr>
              <a:t>elevation</a:t>
            </a:r>
            <a:r>
              <a:rPr lang="fr-FR" sz="1200" dirty="0">
                <a:latin typeface="Helvetica" pitchFamily="2" charset="0"/>
                <a:cs typeface="Arial" panose="020B0604020202020204" pitchFamily="34" charset="0"/>
              </a:rPr>
              <a:t>?</a:t>
            </a:r>
          </a:p>
        </p:txBody>
      </p:sp>
      <p:cxnSp>
        <p:nvCxnSpPr>
          <p:cNvPr id="193" name="Connecteur : en arc 192">
            <a:extLst>
              <a:ext uri="{FF2B5EF4-FFF2-40B4-BE49-F238E27FC236}">
                <a16:creationId xmlns:a16="http://schemas.microsoft.com/office/drawing/2014/main" id="{CD690643-6F54-42D4-A4AD-3A9937A22E48}"/>
              </a:ext>
            </a:extLst>
          </p:cNvPr>
          <p:cNvCxnSpPr>
            <a:cxnSpLocks/>
            <a:stCxn id="106" idx="3"/>
            <a:endCxn id="196" idx="0"/>
          </p:cNvCxnSpPr>
          <p:nvPr/>
        </p:nvCxnSpPr>
        <p:spPr>
          <a:xfrm rot="5400000">
            <a:off x="1230770" y="5300842"/>
            <a:ext cx="234006" cy="757578"/>
          </a:xfrm>
          <a:prstGeom prst="curved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6" name="ZoneTexte 195">
            <a:extLst>
              <a:ext uri="{FF2B5EF4-FFF2-40B4-BE49-F238E27FC236}">
                <a16:creationId xmlns:a16="http://schemas.microsoft.com/office/drawing/2014/main" id="{9A083DA3-1646-4AF4-8E74-C974CA20EBFA}"/>
              </a:ext>
            </a:extLst>
          </p:cNvPr>
          <p:cNvSpPr txBox="1"/>
          <p:nvPr/>
        </p:nvSpPr>
        <p:spPr>
          <a:xfrm>
            <a:off x="322132" y="5796634"/>
            <a:ext cx="1293704" cy="646331"/>
          </a:xfrm>
          <a:prstGeom prst="rect">
            <a:avLst/>
          </a:prstGeom>
          <a:noFill/>
        </p:spPr>
        <p:txBody>
          <a:bodyPr wrap="square" rtlCol="0">
            <a:spAutoFit/>
          </a:bodyPr>
          <a:lstStyle/>
          <a:p>
            <a:pPr algn="ctr"/>
            <a:r>
              <a:rPr lang="fr-FR" sz="1200" dirty="0">
                <a:latin typeface="Helvetica" pitchFamily="2" charset="0"/>
                <a:cs typeface="Arial" panose="020B0604020202020204" pitchFamily="34" charset="0"/>
              </a:rPr>
              <a:t>How </a:t>
            </a:r>
            <a:r>
              <a:rPr lang="fr-FR" sz="1200" dirty="0" err="1">
                <a:latin typeface="Helvetica" pitchFamily="2" charset="0"/>
                <a:cs typeface="Arial" panose="020B0604020202020204" pitchFamily="34" charset="0"/>
              </a:rPr>
              <a:t>does</a:t>
            </a:r>
            <a:r>
              <a:rPr lang="fr-FR" sz="1200" dirty="0">
                <a:latin typeface="Helvetica" pitchFamily="2" charset="0"/>
                <a:cs typeface="Arial" panose="020B0604020202020204" pitchFamily="34" charset="0"/>
              </a:rPr>
              <a:t> the </a:t>
            </a:r>
            <a:r>
              <a:rPr lang="fr-FR" sz="1200" dirty="0" err="1">
                <a:latin typeface="Helvetica" pitchFamily="2" charset="0"/>
                <a:cs typeface="Arial" panose="020B0604020202020204" pitchFamily="34" charset="0"/>
              </a:rPr>
              <a:t>ice</a:t>
            </a:r>
            <a:r>
              <a:rPr lang="fr-FR" sz="1200" dirty="0">
                <a:latin typeface="Helvetica" pitchFamily="2" charset="0"/>
                <a:cs typeface="Arial" panose="020B0604020202020204" pitchFamily="34" charset="0"/>
              </a:rPr>
              <a:t> </a:t>
            </a:r>
            <a:r>
              <a:rPr lang="fr-FR" sz="1200" dirty="0" err="1">
                <a:latin typeface="Helvetica" pitchFamily="2" charset="0"/>
                <a:cs typeface="Arial" panose="020B0604020202020204" pitchFamily="34" charset="0"/>
              </a:rPr>
              <a:t>erodes</a:t>
            </a:r>
            <a:r>
              <a:rPr lang="fr-FR" sz="1200" dirty="0">
                <a:latin typeface="Helvetica" pitchFamily="2" charset="0"/>
                <a:cs typeface="Arial" panose="020B0604020202020204" pitchFamily="34" charset="0"/>
              </a:rPr>
              <a:t> </a:t>
            </a:r>
            <a:r>
              <a:rPr lang="fr-FR" sz="1200" dirty="0" err="1">
                <a:latin typeface="Helvetica" pitchFamily="2" charset="0"/>
                <a:cs typeface="Arial" panose="020B0604020202020204" pitchFamily="34" charset="0"/>
              </a:rPr>
              <a:t>its</a:t>
            </a:r>
            <a:r>
              <a:rPr lang="fr-FR" sz="1200" dirty="0">
                <a:latin typeface="Helvetica" pitchFamily="2" charset="0"/>
                <a:cs typeface="Arial" panose="020B0604020202020204" pitchFamily="34" charset="0"/>
              </a:rPr>
              <a:t> substratum?</a:t>
            </a:r>
          </a:p>
        </p:txBody>
      </p:sp>
      <p:sp>
        <p:nvSpPr>
          <p:cNvPr id="238" name="Forme libre : forme 237">
            <a:extLst>
              <a:ext uri="{FF2B5EF4-FFF2-40B4-BE49-F238E27FC236}">
                <a16:creationId xmlns:a16="http://schemas.microsoft.com/office/drawing/2014/main" id="{6D3EDC6F-FB64-46A6-B556-D65C5FE1497C}"/>
              </a:ext>
            </a:extLst>
          </p:cNvPr>
          <p:cNvSpPr/>
          <p:nvPr/>
        </p:nvSpPr>
        <p:spPr>
          <a:xfrm rot="17337181">
            <a:off x="2918335" y="5636438"/>
            <a:ext cx="285567" cy="980124"/>
          </a:xfrm>
          <a:custGeom>
            <a:avLst/>
            <a:gdLst>
              <a:gd name="connsiteX0" fmla="*/ 106058 w 361429"/>
              <a:gd name="connsiteY0" fmla="*/ 827907 h 881608"/>
              <a:gd name="connsiteX1" fmla="*/ 177492 w 361429"/>
              <a:gd name="connsiteY1" fmla="*/ 748541 h 881608"/>
              <a:gd name="connsiteX2" fmla="*/ 143046 w 361429"/>
              <a:gd name="connsiteY2" fmla="*/ 725681 h 881608"/>
              <a:gd name="connsiteX3" fmla="*/ 0 w 361429"/>
              <a:gd name="connsiteY3" fmla="*/ 396717 h 881608"/>
              <a:gd name="connsiteX4" fmla="*/ 324449 w 361429"/>
              <a:gd name="connsiteY4" fmla="*/ 0 h 881608"/>
              <a:gd name="connsiteX5" fmla="*/ 96705 w 361429"/>
              <a:gd name="connsiteY5" fmla="*/ 396717 h 881608"/>
              <a:gd name="connsiteX6" fmla="*/ 192327 w 361429"/>
              <a:gd name="connsiteY6" fmla="*/ 688226 h 881608"/>
              <a:gd name="connsiteX7" fmla="*/ 212159 w 361429"/>
              <a:gd name="connsiteY7" fmla="*/ 710025 h 881608"/>
              <a:gd name="connsiteX8" fmla="*/ 281236 w 361429"/>
              <a:gd name="connsiteY8" fmla="*/ 633279 h 881608"/>
              <a:gd name="connsiteX9" fmla="*/ 361429 w 361429"/>
              <a:gd name="connsiteY9" fmla="*/ 881608 h 88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429" h="881608">
                <a:moveTo>
                  <a:pt x="106058" y="827907"/>
                </a:moveTo>
                <a:lnTo>
                  <a:pt x="177492" y="748541"/>
                </a:lnTo>
                <a:lnTo>
                  <a:pt x="143046" y="725681"/>
                </a:lnTo>
                <a:cubicBezTo>
                  <a:pt x="56743" y="654388"/>
                  <a:pt x="0" y="533655"/>
                  <a:pt x="0" y="396717"/>
                </a:cubicBezTo>
                <a:cubicBezTo>
                  <a:pt x="0" y="177616"/>
                  <a:pt x="145261" y="0"/>
                  <a:pt x="324449" y="0"/>
                </a:cubicBezTo>
                <a:cubicBezTo>
                  <a:pt x="187775" y="60386"/>
                  <a:pt x="96705" y="219025"/>
                  <a:pt x="96705" y="396717"/>
                </a:cubicBezTo>
                <a:cubicBezTo>
                  <a:pt x="96705" y="507775"/>
                  <a:pt x="132279" y="611390"/>
                  <a:pt x="192327" y="688226"/>
                </a:cubicBezTo>
                <a:lnTo>
                  <a:pt x="212159" y="710025"/>
                </a:lnTo>
                <a:lnTo>
                  <a:pt x="281236" y="633279"/>
                </a:lnTo>
                <a:lnTo>
                  <a:pt x="361429" y="881608"/>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2" name="Connecteur : en arc 241">
            <a:extLst>
              <a:ext uri="{FF2B5EF4-FFF2-40B4-BE49-F238E27FC236}">
                <a16:creationId xmlns:a16="http://schemas.microsoft.com/office/drawing/2014/main" id="{2F4BF1D4-F37A-4282-9078-57D114A74ADB}"/>
              </a:ext>
            </a:extLst>
          </p:cNvPr>
          <p:cNvCxnSpPr>
            <a:cxnSpLocks/>
            <a:stCxn id="135" idx="0"/>
            <a:endCxn id="255" idx="1"/>
          </p:cNvCxnSpPr>
          <p:nvPr/>
        </p:nvCxnSpPr>
        <p:spPr>
          <a:xfrm rot="5400000" flipH="1" flipV="1">
            <a:off x="7462057" y="5197539"/>
            <a:ext cx="682004" cy="1143413"/>
          </a:xfrm>
          <a:prstGeom prst="curved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5" name="ZoneTexte 244">
            <a:extLst>
              <a:ext uri="{FF2B5EF4-FFF2-40B4-BE49-F238E27FC236}">
                <a16:creationId xmlns:a16="http://schemas.microsoft.com/office/drawing/2014/main" id="{BE760E35-C76B-4EAF-A851-25B071438207}"/>
              </a:ext>
            </a:extLst>
          </p:cNvPr>
          <p:cNvSpPr txBox="1"/>
          <p:nvPr/>
        </p:nvSpPr>
        <p:spPr>
          <a:xfrm>
            <a:off x="5212059" y="5660689"/>
            <a:ext cx="1749189" cy="400110"/>
          </a:xfrm>
          <a:prstGeom prst="rect">
            <a:avLst/>
          </a:prstGeom>
          <a:noFill/>
        </p:spPr>
        <p:txBody>
          <a:bodyPr wrap="square" rtlCol="0">
            <a:spAutoFit/>
          </a:bodyPr>
          <a:lstStyle/>
          <a:p>
            <a:pPr algn="ctr"/>
            <a:r>
              <a:rPr lang="fr-FR" sz="1000" dirty="0" err="1">
                <a:latin typeface="Helvetica" pitchFamily="2" charset="0"/>
                <a:cs typeface="Arial" panose="020B0604020202020204" pitchFamily="34" charset="0"/>
              </a:rPr>
              <a:t>Synoptic</a:t>
            </a:r>
            <a:r>
              <a:rPr lang="fr-FR" sz="1000" dirty="0">
                <a:latin typeface="Helvetica" pitchFamily="2" charset="0"/>
                <a:cs typeface="Arial" panose="020B0604020202020204" pitchFamily="34" charset="0"/>
              </a:rPr>
              <a:t> </a:t>
            </a:r>
            <a:r>
              <a:rPr lang="fr-FR" sz="1000" dirty="0" err="1">
                <a:latin typeface="Helvetica" pitchFamily="2" charset="0"/>
                <a:cs typeface="Arial" panose="020B0604020202020204" pitchFamily="34" charset="0"/>
              </a:rPr>
              <a:t>probability</a:t>
            </a:r>
            <a:r>
              <a:rPr lang="fr-FR" sz="1000" dirty="0">
                <a:latin typeface="Helvetica" pitchFamily="2" charset="0"/>
                <a:cs typeface="Arial" panose="020B0604020202020204" pitchFamily="34" charset="0"/>
              </a:rPr>
              <a:t> distribution </a:t>
            </a:r>
            <a:r>
              <a:rPr lang="fr-FR" sz="1000" dirty="0" err="1">
                <a:latin typeface="Helvetica" pitchFamily="2" charset="0"/>
                <a:cs typeface="Arial" panose="020B0604020202020204" pitchFamily="34" charset="0"/>
              </a:rPr>
              <a:t>function</a:t>
            </a:r>
            <a:r>
              <a:rPr lang="fr-FR" sz="1000" dirty="0">
                <a:latin typeface="Helvetica" pitchFamily="2" charset="0"/>
                <a:cs typeface="Arial" panose="020B0604020202020204" pitchFamily="34" charset="0"/>
              </a:rPr>
              <a:t> (SPDF)</a:t>
            </a:r>
          </a:p>
        </p:txBody>
      </p:sp>
      <p:cxnSp>
        <p:nvCxnSpPr>
          <p:cNvPr id="247" name="Connecteur droit avec flèche 246">
            <a:extLst>
              <a:ext uri="{FF2B5EF4-FFF2-40B4-BE49-F238E27FC236}">
                <a16:creationId xmlns:a16="http://schemas.microsoft.com/office/drawing/2014/main" id="{6424D93E-BF19-4CDA-BD27-08204E149ABD}"/>
              </a:ext>
            </a:extLst>
          </p:cNvPr>
          <p:cNvCxnSpPr>
            <a:cxnSpLocks/>
            <a:stCxn id="245" idx="1"/>
            <a:endCxn id="124" idx="3"/>
          </p:cNvCxnSpPr>
          <p:nvPr/>
        </p:nvCxnSpPr>
        <p:spPr>
          <a:xfrm flipH="1">
            <a:off x="4903380" y="5860744"/>
            <a:ext cx="308679" cy="1594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5" name="ZoneTexte 254">
            <a:extLst>
              <a:ext uri="{FF2B5EF4-FFF2-40B4-BE49-F238E27FC236}">
                <a16:creationId xmlns:a16="http://schemas.microsoft.com/office/drawing/2014/main" id="{EE18EDAC-F04D-4E26-84E5-02B0DFA12A4D}"/>
              </a:ext>
            </a:extLst>
          </p:cNvPr>
          <p:cNvSpPr txBox="1"/>
          <p:nvPr/>
        </p:nvSpPr>
        <p:spPr>
          <a:xfrm>
            <a:off x="8374766" y="4920411"/>
            <a:ext cx="3756597" cy="1015663"/>
          </a:xfrm>
          <a:prstGeom prst="rect">
            <a:avLst/>
          </a:prstGeom>
          <a:noFill/>
        </p:spPr>
        <p:txBody>
          <a:bodyPr wrap="square" rtlCol="0">
            <a:spAutoFit/>
          </a:bodyPr>
          <a:lstStyle/>
          <a:p>
            <a:r>
              <a:rPr lang="fr-FR" sz="1200" dirty="0">
                <a:latin typeface="Helvetica" pitchFamily="2" charset="0"/>
                <a:cs typeface="Arial" panose="020B0604020202020204" pitchFamily="34" charset="0"/>
              </a:rPr>
              <a:t>But the </a:t>
            </a:r>
            <a:r>
              <a:rPr lang="fr-FR" sz="1200" dirty="0" err="1">
                <a:latin typeface="Helvetica" pitchFamily="2" charset="0"/>
                <a:cs typeface="Arial" panose="020B0604020202020204" pitchFamily="34" charset="0"/>
              </a:rPr>
              <a:t>shape</a:t>
            </a:r>
            <a:r>
              <a:rPr lang="fr-FR" sz="1200" dirty="0">
                <a:latin typeface="Helvetica" pitchFamily="2" charset="0"/>
                <a:cs typeface="Arial" panose="020B0604020202020204" pitchFamily="34" charset="0"/>
              </a:rPr>
              <a:t> of SPDF </a:t>
            </a:r>
            <a:r>
              <a:rPr lang="fr-FR" sz="1200" dirty="0" err="1">
                <a:latin typeface="Helvetica" pitchFamily="2" charset="0"/>
                <a:cs typeface="Arial" panose="020B0604020202020204" pitchFamily="34" charset="0"/>
              </a:rPr>
              <a:t>is</a:t>
            </a:r>
            <a:r>
              <a:rPr lang="fr-FR" sz="1200" dirty="0">
                <a:latin typeface="Helvetica" pitchFamily="2" charset="0"/>
                <a:cs typeface="Arial" panose="020B0604020202020204" pitchFamily="34" charset="0"/>
              </a:rPr>
              <a:t> </a:t>
            </a:r>
            <a:r>
              <a:rPr lang="fr-FR" sz="1200" dirty="0" err="1">
                <a:latin typeface="Helvetica" pitchFamily="2" charset="0"/>
                <a:cs typeface="Arial" panose="020B0604020202020204" pitchFamily="34" charset="0"/>
              </a:rPr>
              <a:t>influenced</a:t>
            </a:r>
            <a:r>
              <a:rPr lang="fr-FR" sz="1200" dirty="0">
                <a:latin typeface="Helvetica" pitchFamily="2" charset="0"/>
                <a:cs typeface="Arial" panose="020B0604020202020204" pitchFamily="34" charset="0"/>
              </a:rPr>
              <a:t> by : </a:t>
            </a:r>
          </a:p>
          <a:p>
            <a:r>
              <a:rPr lang="fr-FR" sz="1200" dirty="0">
                <a:latin typeface="Helvetica" pitchFamily="2" charset="0"/>
                <a:cs typeface="Arial" panose="020B0604020202020204" pitchFamily="34" charset="0"/>
              </a:rPr>
              <a:t>	- Exhumation </a:t>
            </a:r>
            <a:r>
              <a:rPr lang="fr-FR" sz="1200" dirty="0" err="1">
                <a:latin typeface="Helvetica" pitchFamily="2" charset="0"/>
                <a:cs typeface="Arial" panose="020B0604020202020204" pitchFamily="34" charset="0"/>
              </a:rPr>
              <a:t>history</a:t>
            </a:r>
            <a:r>
              <a:rPr lang="fr-FR" sz="1200" dirty="0">
                <a:latin typeface="Helvetica" pitchFamily="2" charset="0"/>
                <a:cs typeface="Arial" panose="020B0604020202020204" pitchFamily="34" charset="0"/>
              </a:rPr>
              <a:t> </a:t>
            </a:r>
            <a:r>
              <a:rPr lang="fr-FR" sz="1200" dirty="0">
                <a:latin typeface="Helvetica" pitchFamily="2" charset="0"/>
                <a:cs typeface="Arial" panose="020B0604020202020204" pitchFamily="34" charset="0"/>
                <a:sym typeface="Wingdings" panose="05000000000000000000" pitchFamily="2" charset="2"/>
              </a:rPr>
              <a:t>(</a:t>
            </a:r>
            <a:r>
              <a:rPr lang="fr-FR" sz="1200" dirty="0" err="1">
                <a:latin typeface="Helvetica" pitchFamily="2" charset="0"/>
                <a:cs typeface="Arial" panose="020B0604020202020204" pitchFamily="34" charset="0"/>
                <a:sym typeface="Wingdings" panose="05000000000000000000" pitchFamily="2" charset="2"/>
              </a:rPr>
              <a:t>ages</a:t>
            </a:r>
            <a:r>
              <a:rPr lang="fr-FR" sz="1200" dirty="0">
                <a:latin typeface="Helvetica" pitchFamily="2" charset="0"/>
                <a:cs typeface="Arial" panose="020B0604020202020204" pitchFamily="34" charset="0"/>
                <a:sym typeface="Wingdings" panose="05000000000000000000" pitchFamily="2" charset="2"/>
              </a:rPr>
              <a:t>)</a:t>
            </a:r>
            <a:endParaRPr lang="fr-FR" sz="1200" dirty="0">
              <a:latin typeface="Helvetica" pitchFamily="2" charset="0"/>
              <a:cs typeface="Arial" panose="020B0604020202020204" pitchFamily="34" charset="0"/>
            </a:endParaRPr>
          </a:p>
          <a:p>
            <a:r>
              <a:rPr lang="fr-FR" sz="1200" dirty="0">
                <a:latin typeface="Helvetica" pitchFamily="2" charset="0"/>
                <a:cs typeface="Arial" panose="020B0604020202020204" pitchFamily="34" charset="0"/>
              </a:rPr>
              <a:t>	- Erosion (</a:t>
            </a:r>
            <a:r>
              <a:rPr lang="fr-FR" sz="1200" dirty="0" err="1">
                <a:latin typeface="Helvetica" pitchFamily="2" charset="0"/>
                <a:cs typeface="Arial" panose="020B0604020202020204" pitchFamily="34" charset="0"/>
              </a:rPr>
              <a:t>sediment</a:t>
            </a:r>
            <a:r>
              <a:rPr lang="fr-FR" sz="1200" dirty="0">
                <a:latin typeface="Helvetica" pitchFamily="2" charset="0"/>
                <a:cs typeface="Arial" panose="020B0604020202020204" pitchFamily="34" charset="0"/>
              </a:rPr>
              <a:t> </a:t>
            </a:r>
            <a:r>
              <a:rPr lang="fr-FR" sz="1200" dirty="0" err="1">
                <a:latin typeface="Helvetica" pitchFamily="2" charset="0"/>
                <a:cs typeface="Arial" panose="020B0604020202020204" pitchFamily="34" charset="0"/>
              </a:rPr>
              <a:t>availability</a:t>
            </a:r>
            <a:r>
              <a:rPr lang="fr-FR" sz="1200" dirty="0">
                <a:latin typeface="Helvetica" pitchFamily="2" charset="0"/>
                <a:cs typeface="Arial" panose="020B0604020202020204" pitchFamily="34" charset="0"/>
              </a:rPr>
              <a:t>)</a:t>
            </a:r>
          </a:p>
          <a:p>
            <a:r>
              <a:rPr lang="fr-FR" sz="1200" dirty="0">
                <a:latin typeface="Helvetica" pitchFamily="2" charset="0"/>
                <a:cs typeface="Arial" panose="020B0604020202020204" pitchFamily="34" charset="0"/>
              </a:rPr>
              <a:t>	- Transport </a:t>
            </a:r>
            <a:r>
              <a:rPr lang="fr-FR" sz="1200" dirty="0" err="1">
                <a:latin typeface="Helvetica" pitchFamily="2" charset="0"/>
                <a:cs typeface="Arial" panose="020B0604020202020204" pitchFamily="34" charset="0"/>
              </a:rPr>
              <a:t>processes</a:t>
            </a:r>
            <a:r>
              <a:rPr lang="fr-FR" sz="1200" dirty="0">
                <a:latin typeface="Helvetica" pitchFamily="2" charset="0"/>
                <a:cs typeface="Arial" panose="020B0604020202020204" pitchFamily="34" charset="0"/>
              </a:rPr>
              <a:t> (spatial distribution of 	</a:t>
            </a:r>
            <a:r>
              <a:rPr lang="fr-FR" sz="1200" dirty="0" err="1">
                <a:latin typeface="Helvetica" pitchFamily="2" charset="0"/>
                <a:cs typeface="Arial" panose="020B0604020202020204" pitchFamily="34" charset="0"/>
              </a:rPr>
              <a:t>deposits</a:t>
            </a:r>
            <a:r>
              <a:rPr lang="fr-FR" sz="1200" dirty="0">
                <a:latin typeface="Helvetica" pitchFamily="2" charset="0"/>
                <a:cs typeface="Arial" panose="020B0604020202020204" pitchFamily="34" charset="0"/>
              </a:rPr>
              <a:t>)</a:t>
            </a:r>
          </a:p>
        </p:txBody>
      </p:sp>
      <p:sp>
        <p:nvSpPr>
          <p:cNvPr id="260" name="ZoneTexte 259">
            <a:extLst>
              <a:ext uri="{FF2B5EF4-FFF2-40B4-BE49-F238E27FC236}">
                <a16:creationId xmlns:a16="http://schemas.microsoft.com/office/drawing/2014/main" id="{CCF60AA4-A744-4BCC-AA3A-FD88304BA9B1}"/>
              </a:ext>
            </a:extLst>
          </p:cNvPr>
          <p:cNvSpPr txBox="1"/>
          <p:nvPr/>
        </p:nvSpPr>
        <p:spPr>
          <a:xfrm>
            <a:off x="8641057" y="6224905"/>
            <a:ext cx="3224013" cy="430887"/>
          </a:xfrm>
          <a:prstGeom prst="rect">
            <a:avLst/>
          </a:prstGeom>
          <a:noFill/>
          <a:ln w="12700">
            <a:solidFill>
              <a:srgbClr val="FF0000"/>
            </a:solidFill>
          </a:ln>
        </p:spPr>
        <p:txBody>
          <a:bodyPr wrap="square" rtlCol="0">
            <a:spAutoFit/>
          </a:bodyPr>
          <a:lstStyle/>
          <a:p>
            <a:pPr algn="ctr"/>
            <a:r>
              <a:rPr lang="fr-FR" sz="1100" b="1" dirty="0">
                <a:latin typeface="Helvetica" pitchFamily="2" charset="0"/>
                <a:cs typeface="Arial" panose="020B0604020202020204" pitchFamily="34" charset="0"/>
              </a:rPr>
              <a:t>How do </a:t>
            </a:r>
            <a:r>
              <a:rPr lang="fr-FR" sz="1100" b="1" dirty="0" err="1">
                <a:latin typeface="Helvetica" pitchFamily="2" charset="0"/>
                <a:cs typeface="Arial" panose="020B0604020202020204" pitchFamily="34" charset="0"/>
              </a:rPr>
              <a:t>ice</a:t>
            </a:r>
            <a:r>
              <a:rPr lang="fr-FR" sz="1100" b="1" dirty="0">
                <a:latin typeface="Helvetica" pitchFamily="2" charset="0"/>
                <a:cs typeface="Arial" panose="020B0604020202020204" pitchFamily="34" charset="0"/>
              </a:rPr>
              <a:t> flow and </a:t>
            </a:r>
            <a:r>
              <a:rPr lang="fr-FR" sz="1100" b="1" dirty="0" err="1">
                <a:latin typeface="Helvetica" pitchFamily="2" charset="0"/>
                <a:cs typeface="Arial" panose="020B0604020202020204" pitchFamily="34" charset="0"/>
              </a:rPr>
              <a:t>sediment</a:t>
            </a:r>
            <a:r>
              <a:rPr lang="fr-FR" sz="1100" b="1" dirty="0">
                <a:latin typeface="Helvetica" pitchFamily="2" charset="0"/>
                <a:cs typeface="Arial" panose="020B0604020202020204" pitchFamily="34" charset="0"/>
              </a:rPr>
              <a:t> sources impact the </a:t>
            </a:r>
            <a:r>
              <a:rPr lang="fr-FR" sz="1100" b="1" dirty="0" err="1">
                <a:latin typeface="Helvetica" pitchFamily="2" charset="0"/>
                <a:cs typeface="Arial" panose="020B0604020202020204" pitchFamily="34" charset="0"/>
              </a:rPr>
              <a:t>shape</a:t>
            </a:r>
            <a:r>
              <a:rPr lang="fr-FR" sz="1100" b="1" dirty="0">
                <a:latin typeface="Helvetica" pitchFamily="2" charset="0"/>
                <a:cs typeface="Arial" panose="020B0604020202020204" pitchFamily="34" charset="0"/>
              </a:rPr>
              <a:t> of the </a:t>
            </a:r>
            <a:r>
              <a:rPr lang="fr-FR" sz="1100" b="1" dirty="0" err="1">
                <a:latin typeface="Helvetica" pitchFamily="2" charset="0"/>
                <a:cs typeface="Arial" panose="020B0604020202020204" pitchFamily="34" charset="0"/>
              </a:rPr>
              <a:t>SPDFs</a:t>
            </a:r>
            <a:r>
              <a:rPr lang="fr-FR" sz="1100" b="1" dirty="0">
                <a:latin typeface="Helvetica" pitchFamily="2" charset="0"/>
                <a:cs typeface="Arial" panose="020B0604020202020204" pitchFamily="34" charset="0"/>
              </a:rPr>
              <a:t> ?</a:t>
            </a:r>
          </a:p>
        </p:txBody>
      </p:sp>
      <p:cxnSp>
        <p:nvCxnSpPr>
          <p:cNvPr id="262" name="Connecteur droit avec flèche 261">
            <a:extLst>
              <a:ext uri="{FF2B5EF4-FFF2-40B4-BE49-F238E27FC236}">
                <a16:creationId xmlns:a16="http://schemas.microsoft.com/office/drawing/2014/main" id="{0DBE0539-A01C-4755-AF54-E2A06417AAB8}"/>
              </a:ext>
            </a:extLst>
          </p:cNvPr>
          <p:cNvCxnSpPr>
            <a:stCxn id="255" idx="2"/>
            <a:endCxn id="260" idx="0"/>
          </p:cNvCxnSpPr>
          <p:nvPr/>
        </p:nvCxnSpPr>
        <p:spPr>
          <a:xfrm flipH="1">
            <a:off x="10253064" y="5936074"/>
            <a:ext cx="1" cy="28883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 name="Image 101">
            <a:extLst>
              <a:ext uri="{FF2B5EF4-FFF2-40B4-BE49-F238E27FC236}">
                <a16:creationId xmlns:a16="http://schemas.microsoft.com/office/drawing/2014/main" id="{D8F75B77-0B9C-40BC-A86E-DCB88434BC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770" y="6452497"/>
            <a:ext cx="785156" cy="274707"/>
          </a:xfrm>
          <a:prstGeom prst="rect">
            <a:avLst/>
          </a:prstGeom>
        </p:spPr>
      </p:pic>
      <p:sp>
        <p:nvSpPr>
          <p:cNvPr id="3" name="ZoneTexte 2">
            <a:extLst>
              <a:ext uri="{FF2B5EF4-FFF2-40B4-BE49-F238E27FC236}">
                <a16:creationId xmlns:a16="http://schemas.microsoft.com/office/drawing/2014/main" id="{F3D997E2-A6B3-4C0F-B643-A6CD1FD3F294}"/>
              </a:ext>
            </a:extLst>
          </p:cNvPr>
          <p:cNvSpPr txBox="1"/>
          <p:nvPr/>
        </p:nvSpPr>
        <p:spPr>
          <a:xfrm>
            <a:off x="8459644" y="2782171"/>
            <a:ext cx="490840" cy="523220"/>
          </a:xfrm>
          <a:prstGeom prst="rect">
            <a:avLst/>
          </a:prstGeom>
        </p:spPr>
        <p:txBody>
          <a:bodyPr wrap="none" rtlCol="0">
            <a:spAutoFit/>
          </a:bodyPr>
          <a:lstStyle/>
          <a:p>
            <a:r>
              <a:rPr lang="en-GB" sz="2800" b="1" dirty="0">
                <a:ln>
                  <a:solidFill>
                    <a:schemeClr val="bg2"/>
                  </a:solidFill>
                </a:ln>
                <a:solidFill>
                  <a:schemeClr val="bg1"/>
                </a:solidFill>
              </a:rPr>
              <a:t>1.</a:t>
            </a:r>
          </a:p>
        </p:txBody>
      </p:sp>
      <p:sp>
        <p:nvSpPr>
          <p:cNvPr id="104" name="ZoneTexte 103">
            <a:extLst>
              <a:ext uri="{FF2B5EF4-FFF2-40B4-BE49-F238E27FC236}">
                <a16:creationId xmlns:a16="http://schemas.microsoft.com/office/drawing/2014/main" id="{F6A650A6-2734-4C56-A4FC-C579194025F1}"/>
              </a:ext>
            </a:extLst>
          </p:cNvPr>
          <p:cNvSpPr txBox="1"/>
          <p:nvPr/>
        </p:nvSpPr>
        <p:spPr>
          <a:xfrm>
            <a:off x="8803564" y="1992919"/>
            <a:ext cx="490840" cy="523220"/>
          </a:xfrm>
          <a:prstGeom prst="rect">
            <a:avLst/>
          </a:prstGeom>
          <a:noFill/>
        </p:spPr>
        <p:txBody>
          <a:bodyPr wrap="none" rtlCol="0">
            <a:spAutoFit/>
          </a:bodyPr>
          <a:lstStyle/>
          <a:p>
            <a:r>
              <a:rPr lang="en-GB" sz="2800" b="1" dirty="0">
                <a:ln>
                  <a:solidFill>
                    <a:schemeClr val="bg2"/>
                  </a:solidFill>
                </a:ln>
                <a:solidFill>
                  <a:schemeClr val="bg1"/>
                </a:solidFill>
              </a:rPr>
              <a:t>2.</a:t>
            </a:r>
          </a:p>
        </p:txBody>
      </p:sp>
      <p:sp>
        <p:nvSpPr>
          <p:cNvPr id="105" name="ZoneTexte 104">
            <a:extLst>
              <a:ext uri="{FF2B5EF4-FFF2-40B4-BE49-F238E27FC236}">
                <a16:creationId xmlns:a16="http://schemas.microsoft.com/office/drawing/2014/main" id="{6848029E-EDB7-4E3C-A5AB-49D07EA31BB3}"/>
              </a:ext>
            </a:extLst>
          </p:cNvPr>
          <p:cNvSpPr txBox="1"/>
          <p:nvPr/>
        </p:nvSpPr>
        <p:spPr>
          <a:xfrm>
            <a:off x="5756533" y="2253370"/>
            <a:ext cx="490840" cy="523220"/>
          </a:xfrm>
          <a:prstGeom prst="rect">
            <a:avLst/>
          </a:prstGeom>
          <a:noFill/>
        </p:spPr>
        <p:txBody>
          <a:bodyPr wrap="none" rtlCol="0">
            <a:spAutoFit/>
          </a:bodyPr>
          <a:lstStyle/>
          <a:p>
            <a:r>
              <a:rPr lang="en-GB" sz="2800" b="1" dirty="0">
                <a:ln>
                  <a:solidFill>
                    <a:schemeClr val="bg1"/>
                  </a:solidFill>
                </a:ln>
                <a:solidFill>
                  <a:schemeClr val="bg1"/>
                </a:solidFill>
              </a:rPr>
              <a:t>3.</a:t>
            </a:r>
          </a:p>
        </p:txBody>
      </p:sp>
      <p:sp>
        <p:nvSpPr>
          <p:cNvPr id="108" name="ZoneTexte 107">
            <a:extLst>
              <a:ext uri="{FF2B5EF4-FFF2-40B4-BE49-F238E27FC236}">
                <a16:creationId xmlns:a16="http://schemas.microsoft.com/office/drawing/2014/main" id="{F3B7C77E-AC9C-48C3-9D7E-54474FF93CE6}"/>
              </a:ext>
            </a:extLst>
          </p:cNvPr>
          <p:cNvSpPr txBox="1"/>
          <p:nvPr/>
        </p:nvSpPr>
        <p:spPr>
          <a:xfrm>
            <a:off x="4176436" y="3401368"/>
            <a:ext cx="490840" cy="523220"/>
          </a:xfrm>
          <a:prstGeom prst="rect">
            <a:avLst/>
          </a:prstGeom>
          <a:noFill/>
        </p:spPr>
        <p:txBody>
          <a:bodyPr wrap="none" rtlCol="0">
            <a:spAutoFit/>
          </a:bodyPr>
          <a:lstStyle/>
          <a:p>
            <a:r>
              <a:rPr lang="en-GB" sz="2800" b="1" dirty="0">
                <a:ln>
                  <a:solidFill>
                    <a:schemeClr val="bg2"/>
                  </a:solidFill>
                </a:ln>
                <a:solidFill>
                  <a:schemeClr val="bg1"/>
                </a:solidFill>
              </a:rPr>
              <a:t>4.</a:t>
            </a:r>
          </a:p>
        </p:txBody>
      </p:sp>
      <p:sp>
        <p:nvSpPr>
          <p:cNvPr id="7" name="Espace réservé du numéro de diapositive 6">
            <a:extLst>
              <a:ext uri="{FF2B5EF4-FFF2-40B4-BE49-F238E27FC236}">
                <a16:creationId xmlns:a16="http://schemas.microsoft.com/office/drawing/2014/main" id="{6F00BD85-A419-4594-9D51-9AA105F5DCC7}"/>
              </a:ext>
            </a:extLst>
          </p:cNvPr>
          <p:cNvSpPr>
            <a:spLocks noGrp="1"/>
          </p:cNvSpPr>
          <p:nvPr>
            <p:ph type="sldNum" sz="quarter" idx="12"/>
          </p:nvPr>
        </p:nvSpPr>
        <p:spPr>
          <a:xfrm>
            <a:off x="11430741" y="6488979"/>
            <a:ext cx="753545" cy="365125"/>
          </a:xfrm>
        </p:spPr>
        <p:txBody>
          <a:bodyPr/>
          <a:lstStyle/>
          <a:p>
            <a:fld id="{778F8052-4A12-4049-AD08-A4E4390F3E7A}" type="slidenum">
              <a:rPr lang="fr-FR" smtClean="0"/>
              <a:t>9</a:t>
            </a:fld>
            <a:endParaRPr lang="fr-FR" dirty="0"/>
          </a:p>
        </p:txBody>
      </p:sp>
      <p:sp>
        <p:nvSpPr>
          <p:cNvPr id="100" name="Bouton d’action : avant ou précédent 99">
            <a:hlinkClick r:id="rId7" action="ppaction://hlinksldjump" highlightClick="1"/>
            <a:extLst>
              <a:ext uri="{FF2B5EF4-FFF2-40B4-BE49-F238E27FC236}">
                <a16:creationId xmlns:a16="http://schemas.microsoft.com/office/drawing/2014/main" id="{A8B848FC-9770-4BAA-AB66-6CD6B5C6FBAB}"/>
              </a:ext>
            </a:extLst>
          </p:cNvPr>
          <p:cNvSpPr/>
          <p:nvPr/>
        </p:nvSpPr>
        <p:spPr>
          <a:xfrm>
            <a:off x="10761218" y="231069"/>
            <a:ext cx="352424" cy="352424"/>
          </a:xfrm>
          <a:prstGeom prst="actionButtonForwardNex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1" name="ZoneTexte 100">
            <a:extLst>
              <a:ext uri="{FF2B5EF4-FFF2-40B4-BE49-F238E27FC236}">
                <a16:creationId xmlns:a16="http://schemas.microsoft.com/office/drawing/2014/main" id="{DB37E8DC-F2EA-4CE6-9220-35D4E97F89F5}"/>
              </a:ext>
            </a:extLst>
          </p:cNvPr>
          <p:cNvSpPr txBox="1"/>
          <p:nvPr/>
        </p:nvSpPr>
        <p:spPr>
          <a:xfrm>
            <a:off x="9682860" y="663453"/>
            <a:ext cx="2509140" cy="276999"/>
          </a:xfrm>
          <a:prstGeom prst="rect">
            <a:avLst/>
          </a:prstGeom>
          <a:noFill/>
        </p:spPr>
        <p:txBody>
          <a:bodyPr wrap="square" rtlCol="0">
            <a:spAutoFit/>
          </a:bodyPr>
          <a:lstStyle/>
          <a:p>
            <a:pPr algn="ctr"/>
            <a:r>
              <a:rPr lang="en-GB" sz="1200" dirty="0">
                <a:latin typeface="Helvetica" pitchFamily="2" charset="0"/>
                <a:cs typeface="Arial" panose="020B0604020202020204" pitchFamily="34" charset="0"/>
              </a:rPr>
              <a:t>Back to Motivation</a:t>
            </a:r>
          </a:p>
        </p:txBody>
      </p:sp>
    </p:spTree>
    <p:extLst>
      <p:ext uri="{BB962C8B-B14F-4D97-AF65-F5344CB8AC3E}">
        <p14:creationId xmlns:p14="http://schemas.microsoft.com/office/powerpoint/2010/main" val="9846838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doise">
  <a:themeElements>
    <a:clrScheme name="Ardois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Ardois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rdois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Ardoise</Template>
  <TotalTime>5293</TotalTime>
  <Words>3065</Words>
  <Application>Microsoft Office PowerPoint</Application>
  <PresentationFormat>Grand écran</PresentationFormat>
  <Paragraphs>294</Paragraphs>
  <Slides>19</Slides>
  <Notes>0</Notes>
  <HiddenSlides>0</HiddenSlides>
  <MMClips>1</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19</vt:i4>
      </vt:variant>
    </vt:vector>
  </HeadingPairs>
  <TitlesOfParts>
    <vt:vector size="29" baseType="lpstr">
      <vt:lpstr>Arial Black</vt:lpstr>
      <vt:lpstr>Cambria Math</vt:lpstr>
      <vt:lpstr>Arial</vt:lpstr>
      <vt:lpstr>Times New Roman</vt:lpstr>
      <vt:lpstr>Helvetica</vt:lpstr>
      <vt:lpstr>Calibri</vt:lpstr>
      <vt:lpstr>Wingdings 2</vt:lpstr>
      <vt:lpstr>Calisto MT</vt:lpstr>
      <vt:lpstr>Wingdings</vt:lpstr>
      <vt:lpstr>Ardoise</vt:lpstr>
      <vt:lpstr>Modelling the effects of the ice sediment transport and sediments sources on the detrital thermochronological age distributions from glacial settings</vt:lpstr>
      <vt:lpstr>Introduction</vt:lpstr>
      <vt:lpstr>Présentation PowerPoint</vt:lpstr>
      <vt:lpstr>Results: Role of the ice transport</vt:lpstr>
      <vt:lpstr>Results: Role of sediments sources</vt:lpstr>
      <vt:lpstr>Présentation PowerPoint</vt:lpstr>
      <vt:lpstr>Discussions and conclusion</vt:lpstr>
      <vt:lpstr>References</vt:lpstr>
      <vt:lpstr>A1. Sampling for low-temperature thermochronology</vt:lpstr>
      <vt:lpstr>Présentation PowerPoint</vt:lpstr>
      <vt:lpstr>Présentation PowerPoint</vt:lpstr>
      <vt:lpstr>Présentation PowerPoint</vt:lpstr>
      <vt:lpstr>A5. How sediment trackers are formed?</vt:lpstr>
      <vt:lpstr>A6. Sampling detrital probability age distributions</vt:lpstr>
      <vt:lpstr>A7. The bedrock and detrital probability age distributions</vt:lpstr>
      <vt:lpstr>A8. Results: Role of sediment sources</vt:lpstr>
      <vt:lpstr>Présentation PowerPoint</vt:lpstr>
      <vt:lpstr>Présentation PowerPoint</vt:lpstr>
      <vt:lpstr>A11. Model assumptions and limits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Modelling the effects of the ice sediment transport and sediments sources on the detrital thermochronological age distributions from glacial settings</dc:title>
  <dc:creator>maxime bernard</dc:creator>
  <cp:lastModifiedBy>maxime bernard</cp:lastModifiedBy>
  <cp:revision>462</cp:revision>
  <dcterms:created xsi:type="dcterms:W3CDTF">2020-04-07T12:37:42Z</dcterms:created>
  <dcterms:modified xsi:type="dcterms:W3CDTF">2020-04-30T13:48:07Z</dcterms:modified>
</cp:coreProperties>
</file>