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9" r:id="rId2"/>
  </p:sldIdLst>
  <p:sldSz cx="42483088" cy="30243463"/>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48"/>
  </p:normalViewPr>
  <p:slideViewPr>
    <p:cSldViewPr snapToGrid="0">
      <p:cViewPr>
        <p:scale>
          <a:sx n="40" d="100"/>
          <a:sy n="40" d="100"/>
        </p:scale>
        <p:origin x="4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8FF21CED-92C6-40E7-B158-424909119E2B}" type="datetimeFigureOut">
              <a:rPr lang="de-DE" smtClean="0"/>
              <a:t>29.04.2020</a:t>
            </a:fld>
            <a:endParaRPr lang="de-DE"/>
          </a:p>
        </p:txBody>
      </p:sp>
      <p:sp>
        <p:nvSpPr>
          <p:cNvPr id="4" name="Folienbildplatzhalter 3"/>
          <p:cNvSpPr>
            <a:spLocks noGrp="1" noRot="1" noChangeAspect="1"/>
          </p:cNvSpPr>
          <p:nvPr>
            <p:ph type="sldImg" idx="2"/>
          </p:nvPr>
        </p:nvSpPr>
        <p:spPr>
          <a:xfrm>
            <a:off x="1246188" y="1336675"/>
            <a:ext cx="5067300" cy="36083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2354A614-DD23-43E1-A4EE-EB4F45080DF6}" type="slidenum">
              <a:rPr lang="de-DE" smtClean="0"/>
              <a:t>‹#›</a:t>
            </a:fld>
            <a:endParaRPr lang="de-DE"/>
          </a:p>
        </p:txBody>
      </p:sp>
    </p:spTree>
    <p:extLst>
      <p:ext uri="{BB962C8B-B14F-4D97-AF65-F5344CB8AC3E}">
        <p14:creationId xmlns:p14="http://schemas.microsoft.com/office/powerpoint/2010/main" val="15558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54A614-DD23-43E1-A4EE-EB4F45080DF6}" type="slidenum">
              <a:rPr lang="de-DE" smtClean="0"/>
              <a:t>1</a:t>
            </a:fld>
            <a:endParaRPr lang="de-DE"/>
          </a:p>
        </p:txBody>
      </p:sp>
    </p:spTree>
    <p:extLst>
      <p:ext uri="{BB962C8B-B14F-4D97-AF65-F5344CB8AC3E}">
        <p14:creationId xmlns:p14="http://schemas.microsoft.com/office/powerpoint/2010/main" val="244737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35" name="PlaceHolder 2"/>
          <p:cNvSpPr>
            <a:spLocks noGrp="1"/>
          </p:cNvSpPr>
          <p:nvPr>
            <p:ph type="body"/>
          </p:nvPr>
        </p:nvSpPr>
        <p:spPr>
          <a:xfrm>
            <a:off x="2124000" y="7076880"/>
            <a:ext cx="3823452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36" name="PlaceHolder 3"/>
          <p:cNvSpPr>
            <a:spLocks noGrp="1"/>
          </p:cNvSpPr>
          <p:nvPr>
            <p:ph type="body"/>
          </p:nvPr>
        </p:nvSpPr>
        <p:spPr>
          <a:xfrm>
            <a:off x="2124000" y="16238880"/>
            <a:ext cx="3823452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38" name="PlaceHolder 2"/>
          <p:cNvSpPr>
            <a:spLocks noGrp="1"/>
          </p:cNvSpPr>
          <p:nvPr>
            <p:ph type="body"/>
          </p:nvPr>
        </p:nvSpPr>
        <p:spPr>
          <a:xfrm>
            <a:off x="2124000" y="7076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39" name="PlaceHolder 3"/>
          <p:cNvSpPr>
            <a:spLocks noGrp="1"/>
          </p:cNvSpPr>
          <p:nvPr>
            <p:ph type="body"/>
          </p:nvPr>
        </p:nvSpPr>
        <p:spPr>
          <a:xfrm>
            <a:off x="21715920" y="7076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40" name="PlaceHolder 4"/>
          <p:cNvSpPr>
            <a:spLocks noGrp="1"/>
          </p:cNvSpPr>
          <p:nvPr>
            <p:ph type="body"/>
          </p:nvPr>
        </p:nvSpPr>
        <p:spPr>
          <a:xfrm>
            <a:off x="2124000" y="16238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41" name="PlaceHolder 5"/>
          <p:cNvSpPr>
            <a:spLocks noGrp="1"/>
          </p:cNvSpPr>
          <p:nvPr>
            <p:ph type="body"/>
          </p:nvPr>
        </p:nvSpPr>
        <p:spPr>
          <a:xfrm>
            <a:off x="21715920" y="16238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43" name="PlaceHolder 2"/>
          <p:cNvSpPr>
            <a:spLocks noGrp="1"/>
          </p:cNvSpPr>
          <p:nvPr>
            <p:ph type="body"/>
          </p:nvPr>
        </p:nvSpPr>
        <p:spPr>
          <a:xfrm>
            <a:off x="2124000" y="7076880"/>
            <a:ext cx="1231128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44" name="PlaceHolder 3"/>
          <p:cNvSpPr>
            <a:spLocks noGrp="1"/>
          </p:cNvSpPr>
          <p:nvPr>
            <p:ph type="body"/>
          </p:nvPr>
        </p:nvSpPr>
        <p:spPr>
          <a:xfrm>
            <a:off x="15051240" y="7076880"/>
            <a:ext cx="1231128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45" name="PlaceHolder 4"/>
          <p:cNvSpPr>
            <a:spLocks noGrp="1"/>
          </p:cNvSpPr>
          <p:nvPr>
            <p:ph type="body"/>
          </p:nvPr>
        </p:nvSpPr>
        <p:spPr>
          <a:xfrm>
            <a:off x="27978480" y="7076880"/>
            <a:ext cx="1231128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46" name="PlaceHolder 5"/>
          <p:cNvSpPr>
            <a:spLocks noGrp="1"/>
          </p:cNvSpPr>
          <p:nvPr>
            <p:ph type="body"/>
          </p:nvPr>
        </p:nvSpPr>
        <p:spPr>
          <a:xfrm>
            <a:off x="2124000" y="16238880"/>
            <a:ext cx="1231128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47" name="PlaceHolder 6"/>
          <p:cNvSpPr>
            <a:spLocks noGrp="1"/>
          </p:cNvSpPr>
          <p:nvPr>
            <p:ph type="body"/>
          </p:nvPr>
        </p:nvSpPr>
        <p:spPr>
          <a:xfrm>
            <a:off x="15051240" y="16238880"/>
            <a:ext cx="1231128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48" name="PlaceHolder 7"/>
          <p:cNvSpPr>
            <a:spLocks noGrp="1"/>
          </p:cNvSpPr>
          <p:nvPr>
            <p:ph type="body"/>
          </p:nvPr>
        </p:nvSpPr>
        <p:spPr>
          <a:xfrm>
            <a:off x="27978480" y="16238880"/>
            <a:ext cx="1231128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14" name="PlaceHolder 2"/>
          <p:cNvSpPr>
            <a:spLocks noGrp="1"/>
          </p:cNvSpPr>
          <p:nvPr>
            <p:ph type="subTitle"/>
          </p:nvPr>
        </p:nvSpPr>
        <p:spPr>
          <a:xfrm>
            <a:off x="2124000" y="7076880"/>
            <a:ext cx="38234520" cy="175406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16" name="PlaceHolder 2"/>
          <p:cNvSpPr>
            <a:spLocks noGrp="1"/>
          </p:cNvSpPr>
          <p:nvPr>
            <p:ph type="body"/>
          </p:nvPr>
        </p:nvSpPr>
        <p:spPr>
          <a:xfrm>
            <a:off x="2124000" y="7076880"/>
            <a:ext cx="38234520" cy="1754064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18" name="PlaceHolder 2"/>
          <p:cNvSpPr>
            <a:spLocks noGrp="1"/>
          </p:cNvSpPr>
          <p:nvPr>
            <p:ph type="body"/>
          </p:nvPr>
        </p:nvSpPr>
        <p:spPr>
          <a:xfrm>
            <a:off x="2124000" y="7076880"/>
            <a:ext cx="18658440" cy="1754064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19" name="PlaceHolder 3"/>
          <p:cNvSpPr>
            <a:spLocks noGrp="1"/>
          </p:cNvSpPr>
          <p:nvPr>
            <p:ph type="body"/>
          </p:nvPr>
        </p:nvSpPr>
        <p:spPr>
          <a:xfrm>
            <a:off x="21715920" y="7076880"/>
            <a:ext cx="18658440" cy="1754064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2124000" y="1206360"/>
            <a:ext cx="38234520" cy="234104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23" name="PlaceHolder 2"/>
          <p:cNvSpPr>
            <a:spLocks noGrp="1"/>
          </p:cNvSpPr>
          <p:nvPr>
            <p:ph type="body"/>
          </p:nvPr>
        </p:nvSpPr>
        <p:spPr>
          <a:xfrm>
            <a:off x="2124000" y="7076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24" name="PlaceHolder 3"/>
          <p:cNvSpPr>
            <a:spLocks noGrp="1"/>
          </p:cNvSpPr>
          <p:nvPr>
            <p:ph type="body"/>
          </p:nvPr>
        </p:nvSpPr>
        <p:spPr>
          <a:xfrm>
            <a:off x="21715920" y="7076880"/>
            <a:ext cx="18658440" cy="1754064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25" name="PlaceHolder 4"/>
          <p:cNvSpPr>
            <a:spLocks noGrp="1"/>
          </p:cNvSpPr>
          <p:nvPr>
            <p:ph type="body"/>
          </p:nvPr>
        </p:nvSpPr>
        <p:spPr>
          <a:xfrm>
            <a:off x="2124000" y="16238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27" name="PlaceHolder 2"/>
          <p:cNvSpPr>
            <a:spLocks noGrp="1"/>
          </p:cNvSpPr>
          <p:nvPr>
            <p:ph type="body"/>
          </p:nvPr>
        </p:nvSpPr>
        <p:spPr>
          <a:xfrm>
            <a:off x="2124000" y="7076880"/>
            <a:ext cx="18658440" cy="1754064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28" name="PlaceHolder 3"/>
          <p:cNvSpPr>
            <a:spLocks noGrp="1"/>
          </p:cNvSpPr>
          <p:nvPr>
            <p:ph type="body"/>
          </p:nvPr>
        </p:nvSpPr>
        <p:spPr>
          <a:xfrm>
            <a:off x="21715920" y="7076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29" name="PlaceHolder 4"/>
          <p:cNvSpPr>
            <a:spLocks noGrp="1"/>
          </p:cNvSpPr>
          <p:nvPr>
            <p:ph type="body"/>
          </p:nvPr>
        </p:nvSpPr>
        <p:spPr>
          <a:xfrm>
            <a:off x="21715920" y="16238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124000" y="1206360"/>
            <a:ext cx="38234520" cy="5050080"/>
          </a:xfrm>
          <a:prstGeom prst="rect">
            <a:avLst/>
          </a:prstGeom>
        </p:spPr>
        <p:txBody>
          <a:bodyPr lIns="0" tIns="0" rIns="0" bIns="0" anchor="ctr"/>
          <a:lstStyle/>
          <a:p>
            <a:endParaRPr lang="en-US" sz="1600" b="0" strike="noStrike" spc="-1">
              <a:solidFill>
                <a:srgbClr val="000000"/>
              </a:solidFill>
              <a:latin typeface="Times New Roman"/>
            </a:endParaRPr>
          </a:p>
        </p:txBody>
      </p:sp>
      <p:sp>
        <p:nvSpPr>
          <p:cNvPr id="31" name="PlaceHolder 2"/>
          <p:cNvSpPr>
            <a:spLocks noGrp="1"/>
          </p:cNvSpPr>
          <p:nvPr>
            <p:ph type="body"/>
          </p:nvPr>
        </p:nvSpPr>
        <p:spPr>
          <a:xfrm>
            <a:off x="2124000" y="7076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32" name="PlaceHolder 3"/>
          <p:cNvSpPr>
            <a:spLocks noGrp="1"/>
          </p:cNvSpPr>
          <p:nvPr>
            <p:ph type="body"/>
          </p:nvPr>
        </p:nvSpPr>
        <p:spPr>
          <a:xfrm>
            <a:off x="21715920" y="7076880"/>
            <a:ext cx="1865844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
        <p:nvSpPr>
          <p:cNvPr id="33" name="PlaceHolder 4"/>
          <p:cNvSpPr>
            <a:spLocks noGrp="1"/>
          </p:cNvSpPr>
          <p:nvPr>
            <p:ph type="body"/>
          </p:nvPr>
        </p:nvSpPr>
        <p:spPr>
          <a:xfrm>
            <a:off x="2124000" y="16238880"/>
            <a:ext cx="38234520" cy="8366760"/>
          </a:xfrm>
          <a:prstGeom prst="rect">
            <a:avLst/>
          </a:prstGeom>
        </p:spPr>
        <p:txBody>
          <a:bodyPr lIns="0" tIns="0" rIns="0" bIns="0">
            <a:normAutofit/>
          </a:bodyPr>
          <a:lstStyle/>
          <a:p>
            <a:endParaRPr lang="en-US" sz="15030" b="0" strike="noStrike" spc="-1">
              <a:solidFill>
                <a:srgbClr val="000000"/>
              </a:solidFill>
              <a:latin typeface="Century School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CustomShape 1"/>
          <p:cNvSpPr/>
          <p:nvPr/>
        </p:nvSpPr>
        <p:spPr>
          <a:xfrm>
            <a:off x="-159120" y="35280"/>
            <a:ext cx="42641640" cy="6961680"/>
          </a:xfrm>
          <a:custGeom>
            <a:avLst/>
            <a:gdLst/>
            <a:ahLst/>
            <a:cxnLst/>
            <a:rect l="l" t="t" r="r" b="b"/>
            <a:pathLst>
              <a:path w="13551" h="4611">
                <a:moveTo>
                  <a:pt x="45" y="0"/>
                </a:moveTo>
                <a:cubicBezTo>
                  <a:pt x="885" y="481"/>
                  <a:pt x="2210" y="482"/>
                  <a:pt x="3923" y="509"/>
                </a:cubicBezTo>
                <a:cubicBezTo>
                  <a:pt x="5686" y="509"/>
                  <a:pt x="8217" y="1013"/>
                  <a:pt x="9808" y="869"/>
                </a:cubicBezTo>
                <a:cubicBezTo>
                  <a:pt x="11897" y="877"/>
                  <a:pt x="12982" y="345"/>
                  <a:pt x="13524" y="54"/>
                </a:cubicBezTo>
                <a:cubicBezTo>
                  <a:pt x="13551" y="570"/>
                  <a:pt x="13524" y="380"/>
                  <a:pt x="13524" y="1385"/>
                </a:cubicBezTo>
                <a:cubicBezTo>
                  <a:pt x="12814" y="1759"/>
                  <a:pt x="11357" y="2084"/>
                  <a:pt x="9782" y="2173"/>
                </a:cubicBezTo>
                <a:cubicBezTo>
                  <a:pt x="8195" y="2249"/>
                  <a:pt x="5397" y="1862"/>
                  <a:pt x="4004" y="1839"/>
                </a:cubicBezTo>
                <a:cubicBezTo>
                  <a:pt x="1535" y="1844"/>
                  <a:pt x="868" y="2221"/>
                  <a:pt x="868" y="4611"/>
                </a:cubicBezTo>
                <a:cubicBezTo>
                  <a:pt x="0" y="4611"/>
                  <a:pt x="641" y="2879"/>
                  <a:pt x="45" y="2960"/>
                </a:cubicBezTo>
                <a:cubicBezTo>
                  <a:pt x="45" y="1874"/>
                  <a:pt x="45" y="1195"/>
                  <a:pt x="45" y="0"/>
                </a:cubicBezTo>
                <a:close/>
              </a:path>
            </a:pathLst>
          </a:custGeom>
          <a:solidFill>
            <a:srgbClr val="DEE7F2"/>
          </a:solidFill>
          <a:ln w="9360">
            <a:noFill/>
          </a:ln>
        </p:spPr>
        <p:style>
          <a:lnRef idx="0">
            <a:scrgbClr r="0" g="0" b="0"/>
          </a:lnRef>
          <a:fillRef idx="0">
            <a:scrgbClr r="0" g="0" b="0"/>
          </a:fillRef>
          <a:effectRef idx="0">
            <a:scrgbClr r="0" g="0" b="0"/>
          </a:effectRef>
          <a:fontRef idx="minor"/>
        </p:style>
      </p:sp>
      <p:sp>
        <p:nvSpPr>
          <p:cNvPr id="14" name="CustomShape 2"/>
          <p:cNvSpPr/>
          <p:nvPr/>
        </p:nvSpPr>
        <p:spPr>
          <a:xfrm>
            <a:off x="0" y="3684960"/>
            <a:ext cx="2591280" cy="26557920"/>
          </a:xfrm>
          <a:prstGeom prst="rect">
            <a:avLst/>
          </a:prstGeom>
          <a:solidFill>
            <a:srgbClr val="DEE7F2"/>
          </a:solidFill>
          <a:ln w="9360">
            <a:noFill/>
          </a:ln>
        </p:spPr>
        <p:style>
          <a:lnRef idx="0">
            <a:scrgbClr r="0" g="0" b="0"/>
          </a:lnRef>
          <a:fillRef idx="0">
            <a:scrgbClr r="0" g="0" b="0"/>
          </a:fillRef>
          <a:effectRef idx="0">
            <a:scrgbClr r="0" g="0" b="0"/>
          </a:effectRef>
          <a:fontRef idx="minor"/>
        </p:style>
      </p:sp>
      <p:sp>
        <p:nvSpPr>
          <p:cNvPr id="2" name="CustomShape 3"/>
          <p:cNvSpPr/>
          <p:nvPr/>
        </p:nvSpPr>
        <p:spPr>
          <a:xfrm>
            <a:off x="-32040" y="27732600"/>
            <a:ext cx="42626880" cy="115920"/>
          </a:xfrm>
          <a:prstGeom prst="rect">
            <a:avLst/>
          </a:prstGeom>
          <a:solidFill>
            <a:srgbClr val="3F6CB0"/>
          </a:solidFill>
          <a:ln w="57240">
            <a:solidFill>
              <a:srgbClr val="2C4978"/>
            </a:solidFill>
            <a:miter/>
          </a:ln>
        </p:spPr>
        <p:style>
          <a:lnRef idx="0">
            <a:scrgbClr r="0" g="0" b="0"/>
          </a:lnRef>
          <a:fillRef idx="0">
            <a:scrgbClr r="0" g="0" b="0"/>
          </a:fillRef>
          <a:effectRef idx="0">
            <a:scrgbClr r="0" g="0" b="0"/>
          </a:effectRef>
          <a:fontRef idx="minor"/>
        </p:style>
      </p:sp>
      <p:sp>
        <p:nvSpPr>
          <p:cNvPr id="3" name="CustomShape 4"/>
          <p:cNvSpPr/>
          <p:nvPr/>
        </p:nvSpPr>
        <p:spPr>
          <a:xfrm>
            <a:off x="-28080" y="27961920"/>
            <a:ext cx="42629040" cy="192960"/>
          </a:xfrm>
          <a:prstGeom prst="rect">
            <a:avLst/>
          </a:prstGeom>
          <a:solidFill>
            <a:srgbClr val="3F6CB0"/>
          </a:solidFill>
          <a:ln w="57240">
            <a:solidFill>
              <a:srgbClr val="2C4978"/>
            </a:solidFill>
            <a:miter/>
          </a:ln>
        </p:spPr>
        <p:style>
          <a:lnRef idx="0">
            <a:scrgbClr r="0" g="0" b="0"/>
          </a:lnRef>
          <a:fillRef idx="0">
            <a:scrgbClr r="0" g="0" b="0"/>
          </a:fillRef>
          <a:effectRef idx="0">
            <a:scrgbClr r="0" g="0" b="0"/>
          </a:effectRef>
          <a:fontRef idx="minor"/>
        </p:style>
      </p:sp>
      <p:sp>
        <p:nvSpPr>
          <p:cNvPr id="4" name="CustomShape 5"/>
          <p:cNvSpPr/>
          <p:nvPr/>
        </p:nvSpPr>
        <p:spPr>
          <a:xfrm>
            <a:off x="-59760" y="27552600"/>
            <a:ext cx="42629040" cy="65880"/>
          </a:xfrm>
          <a:prstGeom prst="rect">
            <a:avLst/>
          </a:prstGeom>
          <a:solidFill>
            <a:srgbClr val="3F6CB0"/>
          </a:solidFill>
          <a:ln w="57240">
            <a:solidFill>
              <a:srgbClr val="2C4978"/>
            </a:solidFill>
            <a:miter/>
          </a:ln>
        </p:spPr>
        <p:style>
          <a:lnRef idx="0">
            <a:scrgbClr r="0" g="0" b="0"/>
          </a:lnRef>
          <a:fillRef idx="0">
            <a:scrgbClr r="0" g="0" b="0"/>
          </a:fillRef>
          <a:effectRef idx="0">
            <a:scrgbClr r="0" g="0" b="0"/>
          </a:effectRef>
          <a:fontRef idx="minor"/>
        </p:style>
      </p:sp>
      <p:pic>
        <p:nvPicPr>
          <p:cNvPr id="5" name="Picture 13"/>
          <p:cNvPicPr/>
          <p:nvPr/>
        </p:nvPicPr>
        <p:blipFill>
          <a:blip r:embed="rId14"/>
          <a:stretch/>
        </p:blipFill>
        <p:spPr>
          <a:xfrm>
            <a:off x="30890520" y="28515240"/>
            <a:ext cx="10994400" cy="1405440"/>
          </a:xfrm>
          <a:prstGeom prst="rect">
            <a:avLst/>
          </a:prstGeom>
          <a:ln w="9360">
            <a:noFill/>
          </a:ln>
        </p:spPr>
      </p:pic>
      <p:sp>
        <p:nvSpPr>
          <p:cNvPr id="6" name="CustomShape 6"/>
          <p:cNvSpPr/>
          <p:nvPr/>
        </p:nvSpPr>
        <p:spPr>
          <a:xfrm rot="16200000">
            <a:off x="-7766280" y="14168520"/>
            <a:ext cx="18278280" cy="2248920"/>
          </a:xfrm>
          <a:prstGeom prst="rect">
            <a:avLst/>
          </a:prstGeom>
          <a:noFill/>
          <a:ln w="9360">
            <a:noFill/>
          </a:ln>
        </p:spPr>
        <p:style>
          <a:lnRef idx="0">
            <a:scrgbClr r="0" g="0" b="0"/>
          </a:lnRef>
          <a:fillRef idx="0">
            <a:scrgbClr r="0" g="0" b="0"/>
          </a:fillRef>
          <a:effectRef idx="0">
            <a:scrgbClr r="0" g="0" b="0"/>
          </a:effectRef>
          <a:fontRef idx="minor"/>
        </p:style>
        <p:txBody>
          <a:bodyPr lIns="115920" tIns="57960" rIns="115920" bIns="57960"/>
          <a:lstStyle/>
          <a:p>
            <a:pPr algn="ctr">
              <a:lnSpc>
                <a:spcPct val="100000"/>
              </a:lnSpc>
            </a:pPr>
            <a:r>
              <a:rPr lang="en-GB" sz="7000" b="1" strike="noStrike" spc="-1" dirty="0">
                <a:solidFill>
                  <a:srgbClr val="5F5F5F"/>
                </a:solidFill>
                <a:latin typeface="Calibri"/>
              </a:rPr>
              <a:t>I N S T I T U T E   F O R   E N V I R O N M E N T A L   S C I E N C E S   L A N D A U</a:t>
            </a:r>
            <a:endParaRPr lang="en-GB" sz="7000" b="0" strike="noStrike" spc="-1" dirty="0">
              <a:latin typeface="Arial"/>
            </a:endParaRPr>
          </a:p>
        </p:txBody>
      </p:sp>
      <p:pic>
        <p:nvPicPr>
          <p:cNvPr id="7" name="Grafik 4"/>
          <p:cNvPicPr/>
          <p:nvPr/>
        </p:nvPicPr>
        <p:blipFill>
          <a:blip r:embed="rId15"/>
          <a:stretch/>
        </p:blipFill>
        <p:spPr>
          <a:xfrm>
            <a:off x="624240" y="1037160"/>
            <a:ext cx="6591240" cy="3376080"/>
          </a:xfrm>
          <a:prstGeom prst="rect">
            <a:avLst/>
          </a:prstGeom>
          <a:ln w="9360">
            <a:noFill/>
          </a:ln>
        </p:spPr>
      </p:pic>
      <p:sp>
        <p:nvSpPr>
          <p:cNvPr id="8" name="PlaceHolder 7"/>
          <p:cNvSpPr>
            <a:spLocks noGrp="1"/>
          </p:cNvSpPr>
          <p:nvPr>
            <p:ph type="dt"/>
          </p:nvPr>
        </p:nvSpPr>
        <p:spPr>
          <a:xfrm rot="5400000">
            <a:off x="35498520" y="4725360"/>
            <a:ext cx="8871120" cy="1783800"/>
          </a:xfrm>
          <a:prstGeom prst="rect">
            <a:avLst/>
          </a:prstGeom>
        </p:spPr>
        <p:txBody>
          <a:bodyPr lIns="90000" tIns="45000" rIns="90000" bIns="45000"/>
          <a:lstStyle/>
          <a:p>
            <a:pPr>
              <a:lnSpc>
                <a:spcPct val="100000"/>
              </a:lnSpc>
            </a:pPr>
            <a:fld id="{CCFA5942-9961-4C8F-9E7F-CA949C93C468}" type="datetime1">
              <a:rPr lang="en-GB" sz="1600" b="1" strike="noStrike" spc="-1">
                <a:solidFill>
                  <a:srgbClr val="000000"/>
                </a:solidFill>
                <a:latin typeface="Times New Roman"/>
              </a:rPr>
              <a:t>29/04/2020</a:t>
            </a:fld>
            <a:endParaRPr lang="en-GB" sz="1600" b="0" strike="noStrike" spc="-1" dirty="0">
              <a:latin typeface="Times New Roman"/>
            </a:endParaRPr>
          </a:p>
        </p:txBody>
      </p:sp>
      <p:sp>
        <p:nvSpPr>
          <p:cNvPr id="9" name="PlaceHolder 8"/>
          <p:cNvSpPr>
            <a:spLocks noGrp="1"/>
          </p:cNvSpPr>
          <p:nvPr>
            <p:ph type="ftr"/>
          </p:nvPr>
        </p:nvSpPr>
        <p:spPr>
          <a:xfrm rot="5400000">
            <a:off x="32854680" y="16437960"/>
            <a:ext cx="14113080" cy="1698840"/>
          </a:xfrm>
          <a:prstGeom prst="rect">
            <a:avLst/>
          </a:prstGeom>
        </p:spPr>
        <p:txBody>
          <a:bodyPr lIns="90000" tIns="45000" rIns="90000" bIns="45000"/>
          <a:lstStyle/>
          <a:p>
            <a:endParaRPr lang="en-GB" sz="2400" b="0" strike="noStrike" spc="-1" dirty="0">
              <a:latin typeface="Times New Roman"/>
            </a:endParaRPr>
          </a:p>
        </p:txBody>
      </p:sp>
      <p:sp>
        <p:nvSpPr>
          <p:cNvPr id="10" name="PlaceHolder 9"/>
          <p:cNvSpPr>
            <a:spLocks noGrp="1"/>
          </p:cNvSpPr>
          <p:nvPr>
            <p:ph type="sldNum"/>
          </p:nvPr>
        </p:nvSpPr>
        <p:spPr>
          <a:xfrm>
            <a:off x="37767600" y="25286760"/>
            <a:ext cx="2831760" cy="2298240"/>
          </a:xfrm>
          <a:prstGeom prst="rect">
            <a:avLst/>
          </a:prstGeom>
        </p:spPr>
        <p:txBody>
          <a:bodyPr lIns="90000" tIns="45000" rIns="90000" bIns="45000"/>
          <a:lstStyle/>
          <a:p>
            <a:pPr>
              <a:lnSpc>
                <a:spcPct val="100000"/>
              </a:lnSpc>
            </a:pPr>
            <a:fld id="{98E1E1FC-9123-46EA-A60B-F8B42AF2C88B}" type="slidenum">
              <a:rPr lang="en-GB" sz="1600" b="1" strike="noStrike" spc="-1">
                <a:solidFill>
                  <a:srgbClr val="000000"/>
                </a:solidFill>
                <a:latin typeface="Times New Roman"/>
              </a:rPr>
              <a:t>‹#›</a:t>
            </a:fld>
            <a:endParaRPr lang="en-GB" sz="1600" b="0" strike="noStrike" spc="-1" dirty="0">
              <a:latin typeface="Times New Roman"/>
            </a:endParaRPr>
          </a:p>
        </p:txBody>
      </p:sp>
      <p:sp>
        <p:nvSpPr>
          <p:cNvPr id="11" name="PlaceHolder 10"/>
          <p:cNvSpPr>
            <a:spLocks noGrp="1"/>
          </p:cNvSpPr>
          <p:nvPr>
            <p:ph type="title"/>
          </p:nvPr>
        </p:nvSpPr>
        <p:spPr>
          <a:xfrm>
            <a:off x="2124000" y="1206360"/>
            <a:ext cx="38234520" cy="5050080"/>
          </a:xfrm>
          <a:prstGeom prst="rect">
            <a:avLst/>
          </a:prstGeom>
        </p:spPr>
        <p:txBody>
          <a:bodyPr lIns="0" tIns="0" rIns="0" bIns="0" anchor="ctr"/>
          <a:lstStyle/>
          <a:p>
            <a:r>
              <a:rPr lang="en-US" sz="1600" b="0" strike="noStrike" spc="-1">
                <a:solidFill>
                  <a:srgbClr val="000000"/>
                </a:solidFill>
                <a:latin typeface="Times New Roman"/>
              </a:rPr>
              <a:t>Format des Titeltextes durch Klicken bearbeiten</a:t>
            </a:r>
          </a:p>
        </p:txBody>
      </p:sp>
      <p:sp>
        <p:nvSpPr>
          <p:cNvPr id="12" name="PlaceHolder 11"/>
          <p:cNvSpPr>
            <a:spLocks noGrp="1"/>
          </p:cNvSpPr>
          <p:nvPr>
            <p:ph type="body"/>
          </p:nvPr>
        </p:nvSpPr>
        <p:spPr>
          <a:xfrm>
            <a:off x="2124000" y="7076880"/>
            <a:ext cx="38234520" cy="175406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5030" b="0" strike="noStrike" spc="-1">
                <a:solidFill>
                  <a:srgbClr val="000000"/>
                </a:solidFill>
                <a:latin typeface="Century Schoolbook"/>
              </a:rPr>
              <a:t>Format des Gliederungstextes durch Klicken bearbeiten</a:t>
            </a:r>
          </a:p>
          <a:p>
            <a:pPr marL="864000" lvl="1" indent="-324000">
              <a:spcBef>
                <a:spcPts val="1134"/>
              </a:spcBef>
              <a:buClr>
                <a:srgbClr val="000000"/>
              </a:buClr>
              <a:buSzPct val="75000"/>
              <a:buFont typeface="Symbol" charset="2"/>
              <a:buChar char=""/>
            </a:pPr>
            <a:r>
              <a:rPr lang="en-US" sz="11520" b="0" strike="noStrike" spc="-1">
                <a:solidFill>
                  <a:srgbClr val="000000"/>
                </a:solidFill>
                <a:latin typeface="Century Schoolbook"/>
              </a:rPr>
              <a:t>Zweite Gliederungsebene</a:t>
            </a:r>
          </a:p>
          <a:p>
            <a:pPr marL="1296000" lvl="2" indent="-288000">
              <a:spcBef>
                <a:spcPts val="850"/>
              </a:spcBef>
              <a:buClr>
                <a:srgbClr val="000000"/>
              </a:buClr>
              <a:buSzPct val="45000"/>
              <a:buFont typeface="Wingdings" charset="2"/>
              <a:buChar char=""/>
            </a:pPr>
            <a:r>
              <a:rPr lang="en-US" sz="11520" b="0" strike="noStrike" spc="-1">
                <a:solidFill>
                  <a:srgbClr val="000000"/>
                </a:solidFill>
                <a:latin typeface="Century Schoolbook"/>
              </a:rPr>
              <a:t>Dritte Gliederungsebene</a:t>
            </a:r>
          </a:p>
          <a:p>
            <a:pPr marL="1728000" lvl="3" indent="-216000">
              <a:spcBef>
                <a:spcPts val="567"/>
              </a:spcBef>
              <a:buClr>
                <a:srgbClr val="000000"/>
              </a:buClr>
              <a:buSzPct val="75000"/>
              <a:buFont typeface="Symbol" charset="2"/>
              <a:buChar char=""/>
            </a:pPr>
            <a:r>
              <a:rPr lang="en-US" sz="10400" b="0" strike="noStrike" spc="-1">
                <a:solidFill>
                  <a:srgbClr val="000000"/>
                </a:solidFill>
                <a:latin typeface="Century Schoolbook"/>
              </a:rPr>
              <a:t>Vierte Gliederungsebene</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entury Schoolbook"/>
              </a:rPr>
              <a:t>Fünfte Gliederungsebene</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entury Schoolbook"/>
              </a:rPr>
              <a:t>Sechste Gliederungsebene</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entury Schoolbook"/>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4706308" y="1177920"/>
            <a:ext cx="33051240" cy="3508380"/>
          </a:xfrm>
          <a:prstGeom prst="rect">
            <a:avLst/>
          </a:prstGeom>
          <a:noFill/>
          <a:ln>
            <a:noFill/>
          </a:ln>
        </p:spPr>
        <p:style>
          <a:lnRef idx="0">
            <a:scrgbClr r="0" g="0" b="0"/>
          </a:lnRef>
          <a:fillRef idx="0">
            <a:scrgbClr r="0" g="0" b="0"/>
          </a:fillRef>
          <a:effectRef idx="0">
            <a:scrgbClr r="0" g="0" b="0"/>
          </a:effectRef>
          <a:fontRef idx="minor"/>
        </p:style>
        <p:txBody>
          <a:bodyPr lIns="186120" tIns="93240" rIns="186120" bIns="93240"/>
          <a:lstStyle/>
          <a:p>
            <a:pPr algn="ctr">
              <a:spcAft>
                <a:spcPts val="1576"/>
              </a:spcAft>
            </a:pPr>
            <a:r>
              <a:rPr lang="en-GB" sz="9600" b="1" dirty="0">
                <a:latin typeface="Calibri" panose="020F0502020204030204" pitchFamily="34" charset="0"/>
                <a:cs typeface="Calibri" panose="020F0502020204030204" pitchFamily="34" charset="0"/>
              </a:rPr>
              <a:t>Pore scale simulations of how mucilage alters connectivity of liquid and gas phase in the rhizosphere</a:t>
            </a:r>
            <a:endParaRPr lang="en-GB" sz="9600" b="1" strike="noStrike" spc="-1" dirty="0">
              <a:latin typeface="Calibri" panose="020F0502020204030204" pitchFamily="34" charset="0"/>
              <a:cs typeface="Calibri" panose="020F0502020204030204" pitchFamily="34" charset="0"/>
            </a:endParaRPr>
          </a:p>
        </p:txBody>
      </p:sp>
      <p:sp>
        <p:nvSpPr>
          <p:cNvPr id="50" name="CustomShape 2"/>
          <p:cNvSpPr/>
          <p:nvPr/>
        </p:nvSpPr>
        <p:spPr>
          <a:xfrm>
            <a:off x="4725540" y="4072322"/>
            <a:ext cx="33051240" cy="1965240"/>
          </a:xfrm>
          <a:prstGeom prst="rect">
            <a:avLst/>
          </a:prstGeom>
          <a:noFill/>
          <a:ln>
            <a:noFill/>
          </a:ln>
        </p:spPr>
        <p:style>
          <a:lnRef idx="0">
            <a:scrgbClr r="0" g="0" b="0"/>
          </a:lnRef>
          <a:fillRef idx="0">
            <a:scrgbClr r="0" g="0" b="0"/>
          </a:fillRef>
          <a:effectRef idx="0">
            <a:scrgbClr r="0" g="0" b="0"/>
          </a:effectRef>
          <a:fontRef idx="minor"/>
        </p:style>
        <p:txBody>
          <a:bodyPr lIns="186120" tIns="93240" rIns="186120" bIns="93240"/>
          <a:lstStyle/>
          <a:p>
            <a:pPr algn="ctr">
              <a:lnSpc>
                <a:spcPct val="110000"/>
              </a:lnSpc>
              <a:spcAft>
                <a:spcPts val="1576"/>
              </a:spcAft>
            </a:pPr>
            <a:r>
              <a:rPr lang="en-GB" sz="4000" b="1" strike="noStrike" spc="-1" dirty="0">
                <a:solidFill>
                  <a:srgbClr val="000000"/>
                </a:solidFill>
                <a:latin typeface="Calibri"/>
              </a:rPr>
              <a:t>Omid Esmaeelipoor Jahromi</a:t>
            </a:r>
            <a:r>
              <a:rPr lang="en-GB" sz="4000" b="1" strike="noStrike" spc="-1" baseline="30000" dirty="0">
                <a:solidFill>
                  <a:srgbClr val="000000"/>
                </a:solidFill>
                <a:latin typeface="Calibri"/>
              </a:rPr>
              <a:t>1</a:t>
            </a:r>
            <a:r>
              <a:rPr lang="en-GB" sz="4000" b="1" strike="noStrike" spc="-1" dirty="0">
                <a:solidFill>
                  <a:srgbClr val="000000"/>
                </a:solidFill>
                <a:latin typeface="Calibri"/>
              </a:rPr>
              <a:t>, Jonas Bentz</a:t>
            </a:r>
            <a:r>
              <a:rPr lang="en-GB" sz="4000" b="1" strike="noStrike" spc="-1" baseline="30000" dirty="0">
                <a:solidFill>
                  <a:srgbClr val="000000"/>
                </a:solidFill>
                <a:latin typeface="Calibri"/>
              </a:rPr>
              <a:t>1</a:t>
            </a:r>
            <a:r>
              <a:rPr lang="en-GB" sz="4000" b="1" strike="noStrike" spc="-1" dirty="0">
                <a:solidFill>
                  <a:srgbClr val="000000"/>
                </a:solidFill>
                <a:latin typeface="Calibri"/>
              </a:rPr>
              <a:t>, Adrian Haupenthal</a:t>
            </a:r>
            <a:r>
              <a:rPr lang="en-GB" sz="4000" b="1" strike="noStrike" spc="-1" baseline="30000" dirty="0">
                <a:solidFill>
                  <a:srgbClr val="000000"/>
                </a:solidFill>
                <a:latin typeface="Calibri"/>
              </a:rPr>
              <a:t>1</a:t>
            </a:r>
            <a:r>
              <a:rPr lang="en-GB" sz="4000" b="1" strike="noStrike" spc="-1" dirty="0">
                <a:solidFill>
                  <a:srgbClr val="000000"/>
                </a:solidFill>
                <a:latin typeface="Calibri"/>
              </a:rPr>
              <a:t>, Ravi Patel</a:t>
            </a:r>
            <a:r>
              <a:rPr lang="en-GB" sz="4000" b="1" strike="noStrike" spc="-1" baseline="30000" dirty="0">
                <a:solidFill>
                  <a:srgbClr val="000000"/>
                </a:solidFill>
                <a:latin typeface="Calibri"/>
              </a:rPr>
              <a:t>2</a:t>
            </a:r>
            <a:r>
              <a:rPr lang="en-GB" sz="4000" b="1" strike="noStrike" spc="-1" dirty="0">
                <a:solidFill>
                  <a:srgbClr val="000000"/>
                </a:solidFill>
                <a:latin typeface="Calibri"/>
              </a:rPr>
              <a:t>, Eva </a:t>
            </a:r>
            <a:r>
              <a:rPr lang="en-GB" sz="4000" b="1" strike="noStrike" spc="-1" dirty="0" err="1">
                <a:solidFill>
                  <a:srgbClr val="000000"/>
                </a:solidFill>
                <a:latin typeface="Calibri"/>
              </a:rPr>
              <a:t>Kröner</a:t>
            </a:r>
            <a:r>
              <a:rPr lang="en-GB" sz="4000" b="1" strike="noStrike" spc="-1" baseline="30000" dirty="0">
                <a:solidFill>
                  <a:srgbClr val="000000"/>
                </a:solidFill>
                <a:latin typeface="Calibri"/>
              </a:rPr>
              <a:t> 1</a:t>
            </a:r>
            <a:endParaRPr lang="en-GB" sz="4000" b="0" strike="noStrike" spc="-1" dirty="0">
              <a:latin typeface="Arial"/>
            </a:endParaRPr>
          </a:p>
          <a:p>
            <a:pPr>
              <a:lnSpc>
                <a:spcPct val="100000"/>
              </a:lnSpc>
            </a:pPr>
            <a:r>
              <a:rPr lang="en-GB" sz="4000" b="1" strike="noStrike" spc="-1" baseline="30000" dirty="0">
                <a:solidFill>
                  <a:srgbClr val="000000"/>
                </a:solidFill>
                <a:latin typeface="Calibri" panose="020F0502020204030204" pitchFamily="34" charset="0"/>
                <a:cs typeface="Calibri" panose="020F0502020204030204" pitchFamily="34" charset="0"/>
              </a:rPr>
              <a:t>1 </a:t>
            </a:r>
            <a:r>
              <a:rPr lang="en-GB" sz="4000" b="1" strike="noStrike" spc="-1" dirty="0">
                <a:solidFill>
                  <a:srgbClr val="000000"/>
                </a:solidFill>
                <a:latin typeface="Calibri" panose="020F0502020204030204" pitchFamily="34" charset="0"/>
                <a:cs typeface="Calibri" panose="020F0502020204030204" pitchFamily="34" charset="0"/>
              </a:rPr>
              <a:t>Universität Koblenz-Landau, Institute for Environmental Sciences, Geophysics, Landau, Germany</a:t>
            </a:r>
          </a:p>
          <a:p>
            <a:pPr>
              <a:lnSpc>
                <a:spcPct val="100000"/>
              </a:lnSpc>
            </a:pPr>
            <a:r>
              <a:rPr lang="en-GB" sz="4000" b="1" strike="noStrike" spc="-1" baseline="30000" dirty="0">
                <a:solidFill>
                  <a:srgbClr val="000000"/>
                </a:solidFill>
                <a:latin typeface="Calibri" panose="020F0502020204030204" pitchFamily="34" charset="0"/>
                <a:cs typeface="Calibri" panose="020F0502020204030204" pitchFamily="34" charset="0"/>
              </a:rPr>
              <a:t>2 </a:t>
            </a:r>
            <a:r>
              <a:rPr lang="en-US" sz="4000" b="1" dirty="0">
                <a:latin typeface="Calibri" panose="020F0502020204030204" pitchFamily="34" charset="0"/>
                <a:cs typeface="Calibri" panose="020F0502020204030204" pitchFamily="34" charset="0"/>
              </a:rPr>
              <a:t>Laboratory for Waste Management (LES), Paul Scherrer Institute, </a:t>
            </a:r>
            <a:r>
              <a:rPr lang="en-US" sz="4000" b="1" dirty="0" err="1">
                <a:latin typeface="Calibri" panose="020F0502020204030204" pitchFamily="34" charset="0"/>
                <a:cs typeface="Calibri" panose="020F0502020204030204" pitchFamily="34" charset="0"/>
              </a:rPr>
              <a:t>Villigen</a:t>
            </a:r>
            <a:r>
              <a:rPr lang="en-US" sz="4000" b="1" dirty="0">
                <a:latin typeface="Calibri" panose="020F0502020204030204" pitchFamily="34" charset="0"/>
                <a:cs typeface="Calibri" panose="020F0502020204030204" pitchFamily="34" charset="0"/>
              </a:rPr>
              <a:t>, Switzerland</a:t>
            </a:r>
            <a:endParaRPr lang="en-GB" sz="4000" b="1" strike="noStrike" spc="-1" dirty="0">
              <a:latin typeface="Calibri" panose="020F0502020204030204" pitchFamily="34" charset="0"/>
              <a:cs typeface="Calibri" panose="020F0502020204030204" pitchFamily="34" charset="0"/>
            </a:endParaRPr>
          </a:p>
        </p:txBody>
      </p:sp>
      <p:sp>
        <p:nvSpPr>
          <p:cNvPr id="51" name="CustomShape 3"/>
          <p:cNvSpPr/>
          <p:nvPr/>
        </p:nvSpPr>
        <p:spPr>
          <a:xfrm>
            <a:off x="3818139" y="6389470"/>
            <a:ext cx="36443530" cy="3508381"/>
          </a:xfrm>
          <a:prstGeom prst="roundRect">
            <a:avLst>
              <a:gd name="adj" fmla="val 16667"/>
            </a:avLst>
          </a:prstGeom>
          <a:solidFill>
            <a:schemeClr val="bg1"/>
          </a:solidFill>
          <a:ln>
            <a:solidFill>
              <a:srgbClr val="0000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50000"/>
              </a:lnSpc>
            </a:pPr>
            <a:r>
              <a:rPr lang="en-GB" sz="4000" b="1" strike="noStrike" spc="-1" dirty="0">
                <a:solidFill>
                  <a:srgbClr val="000000"/>
                </a:solidFill>
              </a:rPr>
              <a:t>Introduction</a:t>
            </a:r>
            <a:endParaRPr lang="en-US" sz="2400" dirty="0"/>
          </a:p>
          <a:p>
            <a:pPr algn="just"/>
            <a:r>
              <a:rPr lang="en-GB" sz="3600" dirty="0"/>
              <a:t>Compared to bulk soil, rhizosphere has different properties because of the existence of root mucilage which affects the physical, chemical and also microbial processes. Hydraulic phenomena like limiting water flow at certain dry soil conditions, modulating extreme water contents by slow response to water potential changes; and also influencing solute transport and gas diffusion by varying the connectivity of liquid and gas phases are all classified under the set of the physical processes which are affected by mucilage in the rhizosphere.</a:t>
            </a:r>
            <a:r>
              <a:rPr lang="en-US" sz="3600" dirty="0"/>
              <a:t> </a:t>
            </a:r>
            <a:r>
              <a:rPr lang="en-GB" sz="3600" dirty="0"/>
              <a:t>Here a pore-scale model for more accurate simulation and study of distribution of phases, during physical processes in the rhizosphere will be presented.</a:t>
            </a:r>
            <a:endParaRPr lang="en-GB" sz="3600" spc="-1" dirty="0">
              <a:solidFill>
                <a:srgbClr val="000000"/>
              </a:solidFill>
            </a:endParaRPr>
          </a:p>
        </p:txBody>
      </p:sp>
      <p:sp>
        <p:nvSpPr>
          <p:cNvPr id="53" name="CustomShape 5"/>
          <p:cNvSpPr/>
          <p:nvPr/>
        </p:nvSpPr>
        <p:spPr>
          <a:xfrm>
            <a:off x="21545117" y="10260474"/>
            <a:ext cx="18716552" cy="15489030"/>
          </a:xfrm>
          <a:prstGeom prst="roundRect">
            <a:avLst>
              <a:gd name="adj" fmla="val 16667"/>
            </a:avLst>
          </a:prstGeom>
          <a:solidFill>
            <a:schemeClr val="bg1"/>
          </a:solidFill>
          <a:ln>
            <a:solidFill>
              <a:srgbClr val="0000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GB" sz="4000" b="1" strike="noStrike" spc="-1" dirty="0">
                <a:solidFill>
                  <a:srgbClr val="000000"/>
                </a:solidFill>
                <a:latin typeface="+mj-lt"/>
              </a:rPr>
              <a:t>Results</a:t>
            </a:r>
          </a:p>
          <a:p>
            <a:pPr>
              <a:lnSpc>
                <a:spcPct val="100000"/>
              </a:lnSpc>
            </a:pPr>
            <a:endParaRPr lang="en-GB" sz="3200" b="1" spc="-1" dirty="0">
              <a:solidFill>
                <a:srgbClr val="000000"/>
              </a:solidFill>
              <a:latin typeface="Century Schoolbook"/>
            </a:endParaRPr>
          </a:p>
          <a:p>
            <a:pPr>
              <a:lnSpc>
                <a:spcPct val="100000"/>
              </a:lnSpc>
            </a:pPr>
            <a:endParaRPr lang="en-GB" sz="3200" b="0" strike="noStrike" spc="-1" dirty="0">
              <a:latin typeface="Arial"/>
            </a:endParaRPr>
          </a:p>
        </p:txBody>
      </p:sp>
      <p:sp>
        <p:nvSpPr>
          <p:cNvPr id="54" name="CustomShape 6"/>
          <p:cNvSpPr/>
          <p:nvPr/>
        </p:nvSpPr>
        <p:spPr>
          <a:xfrm>
            <a:off x="3728068" y="21474844"/>
            <a:ext cx="17209904" cy="5880956"/>
          </a:xfrm>
          <a:prstGeom prst="roundRect">
            <a:avLst>
              <a:gd name="adj" fmla="val 16667"/>
            </a:avLst>
          </a:prstGeom>
          <a:solidFill>
            <a:schemeClr val="bg1"/>
          </a:solidFill>
          <a:ln>
            <a:solidFill>
              <a:srgbClr val="0000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50000"/>
              </a:lnSpc>
            </a:pPr>
            <a:r>
              <a:rPr lang="en-GB" sz="4000" b="1" strike="noStrike" spc="-1" dirty="0">
                <a:solidFill>
                  <a:srgbClr val="000000"/>
                </a:solidFill>
                <a:latin typeface="+mj-lt"/>
              </a:rPr>
              <a:t>Conclusion &amp; Outlook</a:t>
            </a:r>
          </a:p>
          <a:p>
            <a:pPr marL="457200" indent="-457200" algn="just">
              <a:buFont typeface="Arial" panose="020B0604020202020204" pitchFamily="34" charset="0"/>
              <a:buChar char="•"/>
            </a:pPr>
            <a:r>
              <a:rPr lang="en-GB" sz="3600" spc="-1" dirty="0">
                <a:solidFill>
                  <a:srgbClr val="000000"/>
                </a:solidFill>
              </a:rPr>
              <a:t>The proposed model is </a:t>
            </a:r>
            <a:r>
              <a:rPr lang="en-US" sz="3600" spc="-1" dirty="0">
                <a:solidFill>
                  <a:srgbClr val="000000"/>
                </a:solidFill>
              </a:rPr>
              <a:t>still preliminary and will get more accurate and closer to real systems by:</a:t>
            </a:r>
            <a:endParaRPr lang="en-GB" sz="3600" spc="-1" dirty="0">
              <a:solidFill>
                <a:srgbClr val="000000"/>
              </a:solidFill>
            </a:endParaRPr>
          </a:p>
          <a:p>
            <a:pPr marL="914400" lvl="1" indent="-457200" algn="just">
              <a:buFont typeface="Arial" panose="020B0604020202020204" pitchFamily="34" charset="0"/>
              <a:buChar char="•"/>
            </a:pPr>
            <a:r>
              <a:rPr lang="en-GB" sz="3600" spc="-1" dirty="0">
                <a:solidFill>
                  <a:srgbClr val="000000"/>
                </a:solidFill>
              </a:rPr>
              <a:t>Coupling two separate models based on viscous and elastic behaviours together.</a:t>
            </a:r>
          </a:p>
          <a:p>
            <a:pPr marL="914400" lvl="1" indent="-457200" algn="just">
              <a:buFont typeface="Arial" panose="020B0604020202020204" pitchFamily="34" charset="0"/>
              <a:buChar char="•"/>
            </a:pPr>
            <a:r>
              <a:rPr lang="en-GB" sz="3600" spc="-1" dirty="0">
                <a:solidFill>
                  <a:srgbClr val="000000"/>
                </a:solidFill>
              </a:rPr>
              <a:t>Considering multiphase systems in the pore-scale by adding capillary forces and contact angles.</a:t>
            </a:r>
          </a:p>
          <a:p>
            <a:pPr marL="914400" lvl="1" indent="-457200" algn="just">
              <a:buFont typeface="Arial" panose="020B0604020202020204" pitchFamily="34" charset="0"/>
              <a:buChar char="•"/>
            </a:pPr>
            <a:r>
              <a:rPr lang="en-GB" sz="3600" spc="-1" dirty="0">
                <a:solidFill>
                  <a:srgbClr val="000000"/>
                </a:solidFill>
              </a:rPr>
              <a:t>And finally, a solute transport model can be employed and more reliable results will be obtained.</a:t>
            </a:r>
          </a:p>
          <a:p>
            <a:pPr marL="457200" indent="-457200">
              <a:lnSpc>
                <a:spcPct val="100000"/>
              </a:lnSpc>
              <a:buFont typeface="Arial" panose="020B0604020202020204" pitchFamily="34" charset="0"/>
              <a:buChar char="•"/>
            </a:pPr>
            <a:endParaRPr lang="en-GB" sz="2400" strike="noStrike" spc="-1" dirty="0">
              <a:latin typeface="Arial"/>
            </a:endParaRPr>
          </a:p>
        </p:txBody>
      </p:sp>
      <p:sp>
        <p:nvSpPr>
          <p:cNvPr id="10" name="CustomShape 4">
            <a:extLst>
              <a:ext uri="{FF2B5EF4-FFF2-40B4-BE49-F238E27FC236}">
                <a16:creationId xmlns:a16="http://schemas.microsoft.com/office/drawing/2014/main" id="{BF3A7ED7-BAE4-4C6F-96A3-1DAE70FCD726}"/>
              </a:ext>
            </a:extLst>
          </p:cNvPr>
          <p:cNvSpPr/>
          <p:nvPr/>
        </p:nvSpPr>
        <p:spPr>
          <a:xfrm>
            <a:off x="3728068" y="10249759"/>
            <a:ext cx="17209904" cy="11025799"/>
          </a:xfrm>
          <a:prstGeom prst="roundRect">
            <a:avLst>
              <a:gd name="adj" fmla="val 16667"/>
            </a:avLst>
          </a:prstGeom>
          <a:solidFill>
            <a:schemeClr val="bg1"/>
          </a:solidFill>
          <a:ln>
            <a:solidFill>
              <a:srgbClr val="0000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r>
              <a:rPr lang="en-GB" sz="4000" b="1" spc="-1" dirty="0">
                <a:solidFill>
                  <a:srgbClr val="000000"/>
                </a:solidFill>
              </a:rPr>
              <a:t>Material and Methods</a:t>
            </a:r>
            <a:endParaRPr lang="en-GB" sz="3200" b="1" spc="-1" dirty="0">
              <a:solidFill>
                <a:srgbClr val="000000"/>
              </a:solidFill>
              <a:latin typeface="Century Schoolbook"/>
            </a:endParaRPr>
          </a:p>
          <a:p>
            <a:pPr marL="457200" indent="-457200" algn="just">
              <a:buFont typeface="Arial" panose="020B0604020202020204" pitchFamily="34" charset="0"/>
              <a:buChar char="•"/>
            </a:pPr>
            <a:r>
              <a:rPr lang="en-GB" sz="3600" dirty="0"/>
              <a:t>Mucilage is composed out of polymers which form a network and build a hydrogel, something between a solid and a liquid.</a:t>
            </a:r>
            <a:endParaRPr lang="en-GB" sz="3600" spc="-1" dirty="0">
              <a:solidFill>
                <a:srgbClr val="000000"/>
              </a:solidFill>
            </a:endParaRPr>
          </a:p>
          <a:p>
            <a:pPr marL="457200" indent="-457200" algn="just">
              <a:buFont typeface="Arial" panose="020B0604020202020204" pitchFamily="34" charset="0"/>
              <a:buChar char="•"/>
            </a:pPr>
            <a:r>
              <a:rPr lang="en-GB" sz="3600" dirty="0"/>
              <a:t>At low concentrations, Mucilage is more like a liquid while at higher concentration, when it is almost dry, it becomes a solid and then, usual numerical methods of CFD such as Lattice Boltzmann Method (LBM), won’t be helpful anymore.</a:t>
            </a:r>
            <a:endParaRPr lang="en-GB" sz="3600" strike="noStrike" spc="-1" dirty="0">
              <a:solidFill>
                <a:srgbClr val="000000"/>
              </a:solidFill>
            </a:endParaRPr>
          </a:p>
          <a:p>
            <a:pPr marL="457200" indent="-457200" algn="just">
              <a:buFont typeface="Arial" panose="020B0604020202020204" pitchFamily="34" charset="0"/>
              <a:buChar char="•"/>
            </a:pPr>
            <a:r>
              <a:rPr lang="en-GB" sz="3600" dirty="0"/>
              <a:t>Here, a simple simulation using Discrete Element Method (DEM) is presented to observe the distribution of mucilage in the pore space.</a:t>
            </a:r>
            <a:endParaRPr lang="en-DE" sz="3600" dirty="0"/>
          </a:p>
          <a:p>
            <a:pPr marL="457200" indent="-457200">
              <a:buFont typeface="Arial" panose="020B0604020202020204" pitchFamily="34" charset="0"/>
              <a:buChar char="•"/>
            </a:pPr>
            <a:endParaRPr lang="en-GB" sz="3600" strike="noStrike" spc="-1" dirty="0">
              <a:solidFill>
                <a:srgbClr val="000000"/>
              </a:solidFill>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endParaRPr lang="en-GB" sz="3200" b="1" spc="-1" dirty="0">
              <a:solidFill>
                <a:srgbClr val="000000"/>
              </a:solidFill>
              <a:latin typeface="Century Schoolbook"/>
            </a:endParaRPr>
          </a:p>
          <a:p>
            <a:pPr marL="457200" indent="-457200">
              <a:lnSpc>
                <a:spcPct val="100000"/>
              </a:lnSpc>
              <a:buFont typeface="Arial" panose="020B0604020202020204" pitchFamily="34" charset="0"/>
              <a:buChar char="•"/>
            </a:pPr>
            <a:endParaRPr lang="en-GB" sz="3200" b="1" spc="-1" dirty="0">
              <a:solidFill>
                <a:srgbClr val="000000"/>
              </a:solidFill>
              <a:latin typeface="Century Schoolbook"/>
            </a:endParaRPr>
          </a:p>
        </p:txBody>
      </p:sp>
      <p:sp>
        <p:nvSpPr>
          <p:cNvPr id="11" name="CustomShape 6">
            <a:extLst>
              <a:ext uri="{FF2B5EF4-FFF2-40B4-BE49-F238E27FC236}">
                <a16:creationId xmlns:a16="http://schemas.microsoft.com/office/drawing/2014/main" id="{11F2B7A1-4466-4577-85A3-3CC0B480B7FA}"/>
              </a:ext>
            </a:extLst>
          </p:cNvPr>
          <p:cNvSpPr/>
          <p:nvPr/>
        </p:nvSpPr>
        <p:spPr>
          <a:xfrm>
            <a:off x="21545117" y="26015999"/>
            <a:ext cx="18716552" cy="1339800"/>
          </a:xfrm>
          <a:prstGeom prst="roundRect">
            <a:avLst>
              <a:gd name="adj" fmla="val 16667"/>
            </a:avLst>
          </a:prstGeom>
          <a:solidFill>
            <a:schemeClr val="bg1"/>
          </a:solidFill>
          <a:ln>
            <a:solidFill>
              <a:srgbClr val="0000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GB" sz="4000" b="1" spc="-1" dirty="0">
                <a:solidFill>
                  <a:srgbClr val="000000"/>
                </a:solidFill>
              </a:rPr>
              <a:t>References</a:t>
            </a:r>
          </a:p>
          <a:p>
            <a:pPr lvl="0"/>
            <a:r>
              <a:rPr lang="en-GB" sz="2800" spc="-1" dirty="0">
                <a:solidFill>
                  <a:srgbClr val="000000"/>
                </a:solidFill>
              </a:rPr>
              <a:t>[1] Carminati A et al. 2017. Liquid Bridges at the root-soil interface. Plant and Soil</a:t>
            </a:r>
          </a:p>
          <a:p>
            <a:pPr>
              <a:lnSpc>
                <a:spcPct val="100000"/>
              </a:lnSpc>
            </a:pPr>
            <a:endParaRPr lang="en-GB" sz="4000" b="1" spc="-1" dirty="0">
              <a:solidFill>
                <a:srgbClr val="000000"/>
              </a:solidFill>
            </a:endParaRPr>
          </a:p>
        </p:txBody>
      </p:sp>
      <p:pic>
        <p:nvPicPr>
          <p:cNvPr id="4" name="Picture 3">
            <a:extLst>
              <a:ext uri="{FF2B5EF4-FFF2-40B4-BE49-F238E27FC236}">
                <a16:creationId xmlns:a16="http://schemas.microsoft.com/office/drawing/2014/main" id="{43B050C4-6F5B-4127-8A1B-B31CC64D0259}"/>
              </a:ext>
            </a:extLst>
          </p:cNvPr>
          <p:cNvPicPr>
            <a:picLocks noChangeAspect="1"/>
          </p:cNvPicPr>
          <p:nvPr/>
        </p:nvPicPr>
        <p:blipFill>
          <a:blip r:embed="rId3"/>
          <a:stretch>
            <a:fillRect/>
          </a:stretch>
        </p:blipFill>
        <p:spPr>
          <a:xfrm>
            <a:off x="12320720" y="16499527"/>
            <a:ext cx="8156956" cy="3099176"/>
          </a:xfrm>
          <a:prstGeom prst="rect">
            <a:avLst/>
          </a:prstGeom>
        </p:spPr>
      </p:pic>
      <p:pic>
        <p:nvPicPr>
          <p:cNvPr id="14" name="Grafik 4">
            <a:extLst>
              <a:ext uri="{FF2B5EF4-FFF2-40B4-BE49-F238E27FC236}">
                <a16:creationId xmlns:a16="http://schemas.microsoft.com/office/drawing/2014/main" id="{F75C8703-CF7C-441D-A255-C963E13B2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260" y="15848531"/>
            <a:ext cx="8437456" cy="3822570"/>
          </a:xfrm>
          <a:prstGeom prst="rect">
            <a:avLst/>
          </a:prstGeom>
        </p:spPr>
      </p:pic>
      <mc:AlternateContent xmlns:mc="http://schemas.openxmlformats.org/markup-compatibility/2006" xmlns:a14="http://schemas.microsoft.com/office/drawing/2010/main">
        <mc:Choice Requires="a14">
          <p:sp>
            <p:nvSpPr>
              <p:cNvPr id="15" name="Textfeld 13">
                <a:extLst>
                  <a:ext uri="{FF2B5EF4-FFF2-40B4-BE49-F238E27FC236}">
                    <a16:creationId xmlns:a16="http://schemas.microsoft.com/office/drawing/2014/main" id="{7F69AFF2-625B-420F-8AAA-63233F7111B9}"/>
                  </a:ext>
                </a:extLst>
              </p:cNvPr>
              <p:cNvSpPr txBox="1"/>
              <p:nvPr/>
            </p:nvSpPr>
            <p:spPr>
              <a:xfrm>
                <a:off x="4617306" y="19865244"/>
                <a:ext cx="7703414" cy="1200329"/>
              </a:xfrm>
              <a:prstGeom prst="rect">
                <a:avLst/>
              </a:prstGeom>
              <a:noFill/>
            </p:spPr>
            <p:txBody>
              <a:bodyPr wrap="square" rtlCol="0">
                <a:spAutoFit/>
              </a:bodyPr>
              <a:lstStyle/>
              <a:p>
                <a:pPr algn="ctr"/>
                <a:r>
                  <a:rPr lang="de-DE" sz="2400" dirty="0">
                    <a:latin typeface="+mj-lt"/>
                  </a:rPr>
                  <a:t>Figure </a:t>
                </a:r>
                <a14:m>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1</m:t>
                        </m:r>
                      </m:e>
                      <m:sup>
                        <m:r>
                          <a:rPr lang="de-DE" sz="2400" b="0" i="1" smtClean="0">
                            <a:latin typeface="Cambria Math" panose="02040503050406030204" pitchFamily="18" charset="0"/>
                          </a:rPr>
                          <m:t>1</m:t>
                        </m:r>
                      </m:sup>
                    </m:sSup>
                  </m:oMath>
                </a14:m>
                <a:r>
                  <a:rPr lang="de-DE" sz="2400" dirty="0">
                    <a:latin typeface="+mj-lt"/>
                  </a:rPr>
                  <a:t>: </a:t>
                </a:r>
                <a:r>
                  <a:rPr lang="en-GB" sz="2400" dirty="0">
                    <a:latin typeface="+mj-lt"/>
                  </a:rPr>
                  <a:t>During</a:t>
                </a:r>
                <a:r>
                  <a:rPr lang="de-DE" sz="2400" dirty="0">
                    <a:latin typeface="+mj-lt"/>
                  </a:rPr>
                  <a:t> </a:t>
                </a:r>
                <a:r>
                  <a:rPr lang="en-GB" sz="2400" dirty="0">
                    <a:latin typeface="+mj-lt"/>
                  </a:rPr>
                  <a:t>drying</a:t>
                </a:r>
                <a:r>
                  <a:rPr lang="de-DE" sz="2400" dirty="0">
                    <a:latin typeface="+mj-lt"/>
                  </a:rPr>
                  <a:t>, </a:t>
                </a:r>
                <a:r>
                  <a:rPr lang="en-GB" sz="2400" dirty="0">
                    <a:latin typeface="+mj-lt"/>
                  </a:rPr>
                  <a:t>mucilage</a:t>
                </a:r>
                <a:r>
                  <a:rPr lang="de-DE" sz="2400" dirty="0">
                    <a:latin typeface="+mj-lt"/>
                  </a:rPr>
                  <a:t> </a:t>
                </a:r>
                <a:r>
                  <a:rPr lang="en-US" sz="2400" dirty="0">
                    <a:latin typeface="+mj-lt"/>
                  </a:rPr>
                  <a:t>forms </a:t>
                </a:r>
                <a:r>
                  <a:rPr lang="en-GB" sz="2400" dirty="0">
                    <a:latin typeface="+mj-lt"/>
                  </a:rPr>
                  <a:t>thin</a:t>
                </a:r>
                <a:r>
                  <a:rPr lang="de-DE" sz="2400" dirty="0">
                    <a:latin typeface="+mj-lt"/>
                  </a:rPr>
                  <a:t> </a:t>
                </a:r>
                <a:r>
                  <a:rPr lang="en-GB" sz="2400" dirty="0">
                    <a:latin typeface="+mj-lt"/>
                  </a:rPr>
                  <a:t>filaments</a:t>
                </a:r>
                <a:r>
                  <a:rPr lang="de-DE" sz="2400" dirty="0">
                    <a:latin typeface="+mj-lt"/>
                  </a:rPr>
                  <a:t> </a:t>
                </a:r>
                <a:r>
                  <a:rPr lang="en-US" sz="2400" dirty="0">
                    <a:latin typeface="+mj-lt"/>
                  </a:rPr>
                  <a:t>, </a:t>
                </a:r>
                <a:r>
                  <a:rPr lang="de-DE" sz="2400" dirty="0" err="1">
                    <a:latin typeface="+mj-lt"/>
                  </a:rPr>
                  <a:t>wide</a:t>
                </a:r>
                <a:r>
                  <a:rPr lang="de-DE" sz="2400" dirty="0">
                    <a:latin typeface="+mj-lt"/>
                  </a:rPr>
                  <a:t> spread </a:t>
                </a:r>
                <a:r>
                  <a:rPr lang="en-GB" sz="2400" dirty="0">
                    <a:latin typeface="+mj-lt"/>
                  </a:rPr>
                  <a:t>bridges</a:t>
                </a:r>
                <a:r>
                  <a:rPr lang="de-DE" sz="2400" dirty="0">
                    <a:latin typeface="+mj-lt"/>
                  </a:rPr>
                  <a:t> </a:t>
                </a:r>
                <a:r>
                  <a:rPr lang="en-US" sz="2400" dirty="0">
                    <a:latin typeface="+mj-lt"/>
                  </a:rPr>
                  <a:t>and </a:t>
                </a:r>
                <a:r>
                  <a:rPr lang="en-GB" sz="2400" dirty="0">
                    <a:latin typeface="+mj-lt"/>
                  </a:rPr>
                  <a:t>interconnected</a:t>
                </a:r>
                <a:r>
                  <a:rPr lang="de-DE" sz="2400" dirty="0">
                    <a:latin typeface="+mj-lt"/>
                  </a:rPr>
                  <a:t> </a:t>
                </a:r>
                <a:r>
                  <a:rPr lang="en-GB" sz="2400" dirty="0">
                    <a:latin typeface="+mj-lt"/>
                  </a:rPr>
                  <a:t>surfaces at low, mean and high concentrations, respectively. </a:t>
                </a:r>
                <a:r>
                  <a:rPr lang="de-DE" sz="2400" dirty="0">
                    <a:latin typeface="+mj-lt"/>
                  </a:rPr>
                  <a:t> </a:t>
                </a:r>
              </a:p>
            </p:txBody>
          </p:sp>
        </mc:Choice>
        <mc:Fallback xmlns="">
          <p:sp>
            <p:nvSpPr>
              <p:cNvPr id="15" name="Textfeld 13">
                <a:extLst>
                  <a:ext uri="{FF2B5EF4-FFF2-40B4-BE49-F238E27FC236}">
                    <a16:creationId xmlns:a16="http://schemas.microsoft.com/office/drawing/2014/main" id="{7F69AFF2-625B-420F-8AAA-63233F7111B9}"/>
                  </a:ext>
                </a:extLst>
              </p:cNvPr>
              <p:cNvSpPr txBox="1">
                <a:spLocks noRot="1" noChangeAspect="1" noMove="1" noResize="1" noEditPoints="1" noAdjustHandles="1" noChangeArrowheads="1" noChangeShapeType="1" noTextEdit="1"/>
              </p:cNvSpPr>
              <p:nvPr/>
            </p:nvSpPr>
            <p:spPr>
              <a:xfrm>
                <a:off x="4617306" y="19865244"/>
                <a:ext cx="7703414" cy="1200329"/>
              </a:xfrm>
              <a:prstGeom prst="rect">
                <a:avLst/>
              </a:prstGeom>
              <a:blipFill>
                <a:blip r:embed="rId5"/>
                <a:stretch>
                  <a:fillRect l="-158" t="-3553" r="-158" b="-11168"/>
                </a:stretch>
              </a:blipFill>
            </p:spPr>
            <p:txBody>
              <a:bodyPr/>
              <a:lstStyle/>
              <a:p>
                <a:r>
                  <a:rPr lang="en-DE">
                    <a:noFill/>
                  </a:rPr>
                  <a:t> </a:t>
                </a:r>
              </a:p>
            </p:txBody>
          </p:sp>
        </mc:Fallback>
      </mc:AlternateContent>
      <p:pic>
        <p:nvPicPr>
          <p:cNvPr id="3" name="Picture 2">
            <a:extLst>
              <a:ext uri="{FF2B5EF4-FFF2-40B4-BE49-F238E27FC236}">
                <a16:creationId xmlns:a16="http://schemas.microsoft.com/office/drawing/2014/main" id="{61286639-B69F-4181-88BC-9DDA3C138E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39904" y="11601021"/>
            <a:ext cx="5315896" cy="5155248"/>
          </a:xfrm>
          <a:prstGeom prst="rect">
            <a:avLst/>
          </a:prstGeom>
        </p:spPr>
      </p:pic>
      <p:pic>
        <p:nvPicPr>
          <p:cNvPr id="5" name="Picture 4">
            <a:extLst>
              <a:ext uri="{FF2B5EF4-FFF2-40B4-BE49-F238E27FC236}">
                <a16:creationId xmlns:a16="http://schemas.microsoft.com/office/drawing/2014/main" id="{AD49DC90-4764-4C7B-B58B-74EE163F9BA1}"/>
              </a:ext>
            </a:extLst>
          </p:cNvPr>
          <p:cNvPicPr>
            <a:picLocks noChangeAspect="1"/>
          </p:cNvPicPr>
          <p:nvPr/>
        </p:nvPicPr>
        <p:blipFill>
          <a:blip r:embed="rId7"/>
          <a:stretch>
            <a:fillRect/>
          </a:stretch>
        </p:blipFill>
        <p:spPr>
          <a:xfrm>
            <a:off x="27355800" y="11691275"/>
            <a:ext cx="12488108" cy="6967798"/>
          </a:xfrm>
          <a:prstGeom prst="rect">
            <a:avLst/>
          </a:prstGeom>
        </p:spPr>
      </p:pic>
      <p:pic>
        <p:nvPicPr>
          <p:cNvPr id="7" name="Picture 6">
            <a:extLst>
              <a:ext uri="{FF2B5EF4-FFF2-40B4-BE49-F238E27FC236}">
                <a16:creationId xmlns:a16="http://schemas.microsoft.com/office/drawing/2014/main" id="{9E8383E9-D921-40C4-85F1-CA641D99E2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52642" y="19214693"/>
            <a:ext cx="14104906" cy="5894587"/>
          </a:xfrm>
          <a:prstGeom prst="rect">
            <a:avLst/>
          </a:prstGeom>
        </p:spPr>
      </p:pic>
      <p:sp>
        <p:nvSpPr>
          <p:cNvPr id="18" name="Textfeld 13">
            <a:extLst>
              <a:ext uri="{FF2B5EF4-FFF2-40B4-BE49-F238E27FC236}">
                <a16:creationId xmlns:a16="http://schemas.microsoft.com/office/drawing/2014/main" id="{773C1B42-DF97-430A-96F7-69AB4D9AFA95}"/>
              </a:ext>
            </a:extLst>
          </p:cNvPr>
          <p:cNvSpPr txBox="1"/>
          <p:nvPr/>
        </p:nvSpPr>
        <p:spPr>
          <a:xfrm>
            <a:off x="12464716" y="19865243"/>
            <a:ext cx="7703414" cy="830997"/>
          </a:xfrm>
          <a:prstGeom prst="rect">
            <a:avLst/>
          </a:prstGeom>
          <a:noFill/>
        </p:spPr>
        <p:txBody>
          <a:bodyPr wrap="square" rtlCol="0">
            <a:spAutoFit/>
          </a:bodyPr>
          <a:lstStyle/>
          <a:p>
            <a:pPr algn="ctr"/>
            <a:r>
              <a:rPr lang="de-DE" sz="2400" dirty="0">
                <a:latin typeface="+mj-lt"/>
              </a:rPr>
              <a:t>Figure 2: </a:t>
            </a:r>
            <a:r>
              <a:rPr lang="en-US" sz="2400" dirty="0">
                <a:latin typeface="+mj-lt"/>
              </a:rPr>
              <a:t>Dominant mechanisms and corresponding numerical methods are employed for the simulations.</a:t>
            </a:r>
            <a:endParaRPr lang="de-DE" sz="2400" dirty="0">
              <a:latin typeface="+mj-lt"/>
            </a:endParaRPr>
          </a:p>
        </p:txBody>
      </p:sp>
      <p:sp>
        <p:nvSpPr>
          <p:cNvPr id="19" name="Textfeld 13">
            <a:extLst>
              <a:ext uri="{FF2B5EF4-FFF2-40B4-BE49-F238E27FC236}">
                <a16:creationId xmlns:a16="http://schemas.microsoft.com/office/drawing/2014/main" id="{3436BE51-B789-4A1B-A9C8-F7B06C84BED1}"/>
              </a:ext>
            </a:extLst>
          </p:cNvPr>
          <p:cNvSpPr txBox="1"/>
          <p:nvPr/>
        </p:nvSpPr>
        <p:spPr>
          <a:xfrm>
            <a:off x="22039904" y="16707492"/>
            <a:ext cx="5315896" cy="1200329"/>
          </a:xfrm>
          <a:prstGeom prst="rect">
            <a:avLst/>
          </a:prstGeom>
          <a:noFill/>
        </p:spPr>
        <p:txBody>
          <a:bodyPr wrap="square" rtlCol="0">
            <a:spAutoFit/>
          </a:bodyPr>
          <a:lstStyle/>
          <a:p>
            <a:pPr algn="ctr"/>
            <a:r>
              <a:rPr lang="de-DE" sz="2400" dirty="0">
                <a:latin typeface="+mj-lt"/>
              </a:rPr>
              <a:t>Figure 3: </a:t>
            </a:r>
            <a:r>
              <a:rPr lang="en-US" sz="2400" dirty="0">
                <a:latin typeface="+mj-lt"/>
              </a:rPr>
              <a:t>Pure water (normal liquid) and mucilage (hydrogel) behavior during drying.</a:t>
            </a:r>
            <a:endParaRPr lang="de-DE" sz="2400" dirty="0">
              <a:latin typeface="+mj-lt"/>
            </a:endParaRPr>
          </a:p>
        </p:txBody>
      </p:sp>
      <p:sp>
        <p:nvSpPr>
          <p:cNvPr id="20" name="Textfeld 13">
            <a:extLst>
              <a:ext uri="{FF2B5EF4-FFF2-40B4-BE49-F238E27FC236}">
                <a16:creationId xmlns:a16="http://schemas.microsoft.com/office/drawing/2014/main" id="{F1B890C5-1655-49F7-A2A9-DE024277E7A3}"/>
              </a:ext>
            </a:extLst>
          </p:cNvPr>
          <p:cNvSpPr txBox="1"/>
          <p:nvPr/>
        </p:nvSpPr>
        <p:spPr>
          <a:xfrm>
            <a:off x="27355801" y="18549693"/>
            <a:ext cx="12179967" cy="461665"/>
          </a:xfrm>
          <a:prstGeom prst="rect">
            <a:avLst/>
          </a:prstGeom>
          <a:noFill/>
        </p:spPr>
        <p:txBody>
          <a:bodyPr wrap="square" rtlCol="0">
            <a:spAutoFit/>
          </a:bodyPr>
          <a:lstStyle/>
          <a:p>
            <a:pPr algn="ctr"/>
            <a:r>
              <a:rPr lang="de-DE" sz="2400" dirty="0">
                <a:latin typeface="+mj-lt"/>
              </a:rPr>
              <a:t>Figure </a:t>
            </a:r>
            <a:r>
              <a:rPr lang="en-US" sz="2400" dirty="0">
                <a:latin typeface="+mj-lt"/>
              </a:rPr>
              <a:t>4</a:t>
            </a:r>
            <a:r>
              <a:rPr lang="de-DE" sz="2400" dirty="0">
                <a:latin typeface="+mj-lt"/>
              </a:rPr>
              <a:t>: </a:t>
            </a:r>
            <a:r>
              <a:rPr lang="en-GB" sz="2400" dirty="0">
                <a:latin typeface="+mj-lt"/>
              </a:rPr>
              <a:t>Drying of the mucilage due to its polymeric network.</a:t>
            </a:r>
            <a:endParaRPr lang="de-DE" sz="2400" dirty="0">
              <a:latin typeface="+mj-lt"/>
            </a:endParaRPr>
          </a:p>
        </p:txBody>
      </p:sp>
      <p:sp>
        <p:nvSpPr>
          <p:cNvPr id="21" name="Textfeld 13">
            <a:extLst>
              <a:ext uri="{FF2B5EF4-FFF2-40B4-BE49-F238E27FC236}">
                <a16:creationId xmlns:a16="http://schemas.microsoft.com/office/drawing/2014/main" id="{EEBE7476-7D23-46CB-84A3-9FB8CC69A12C}"/>
              </a:ext>
            </a:extLst>
          </p:cNvPr>
          <p:cNvSpPr txBox="1"/>
          <p:nvPr/>
        </p:nvSpPr>
        <p:spPr>
          <a:xfrm>
            <a:off x="23652642" y="25159121"/>
            <a:ext cx="14104906" cy="461665"/>
          </a:xfrm>
          <a:prstGeom prst="rect">
            <a:avLst/>
          </a:prstGeom>
          <a:noFill/>
        </p:spPr>
        <p:txBody>
          <a:bodyPr wrap="square" rtlCol="0">
            <a:spAutoFit/>
          </a:bodyPr>
          <a:lstStyle/>
          <a:p>
            <a:pPr algn="ctr"/>
            <a:r>
              <a:rPr lang="de-DE" sz="2400" dirty="0">
                <a:latin typeface="+mj-lt"/>
              </a:rPr>
              <a:t>Figure </a:t>
            </a:r>
            <a:r>
              <a:rPr lang="fa-IR" sz="2400" dirty="0">
                <a:latin typeface="+mj-lt"/>
              </a:rPr>
              <a:t>5</a:t>
            </a:r>
            <a:r>
              <a:rPr lang="de-DE" sz="2400" dirty="0">
                <a:latin typeface="+mj-lt"/>
              </a:rPr>
              <a:t>: 3D </a:t>
            </a:r>
            <a:r>
              <a:rPr lang="de-DE" sz="2400" dirty="0" err="1">
                <a:latin typeface="+mj-lt"/>
              </a:rPr>
              <a:t>distribution</a:t>
            </a:r>
            <a:r>
              <a:rPr lang="de-DE" sz="2400" dirty="0">
                <a:latin typeface="+mj-lt"/>
              </a:rPr>
              <a:t> </a:t>
            </a:r>
            <a:r>
              <a:rPr lang="de-DE" sz="2400" dirty="0" err="1">
                <a:latin typeface="+mj-lt"/>
              </a:rPr>
              <a:t>of</a:t>
            </a:r>
            <a:r>
              <a:rPr lang="de-DE" sz="2400" dirty="0">
                <a:latin typeface="+mj-lt"/>
              </a:rPr>
              <a:t> mucilage and gas phase in </a:t>
            </a:r>
            <a:r>
              <a:rPr lang="de-DE" sz="2400" dirty="0" err="1">
                <a:latin typeface="+mj-lt"/>
              </a:rPr>
              <a:t>the</a:t>
            </a:r>
            <a:r>
              <a:rPr lang="de-DE" sz="2400" dirty="0">
                <a:latin typeface="+mj-lt"/>
              </a:rPr>
              <a:t> </a:t>
            </a:r>
            <a:r>
              <a:rPr lang="de-DE" sz="2400" dirty="0" err="1">
                <a:latin typeface="+mj-lt"/>
              </a:rPr>
              <a:t>pore</a:t>
            </a:r>
            <a:r>
              <a:rPr lang="de-DE" sz="2400" dirty="0">
                <a:latin typeface="+mj-lt"/>
              </a:rPr>
              <a:t> </a:t>
            </a:r>
            <a:r>
              <a:rPr lang="de-DE" sz="2400" dirty="0" err="1">
                <a:latin typeface="+mj-lt"/>
              </a:rPr>
              <a:t>space</a:t>
            </a:r>
            <a:r>
              <a:rPr lang="de-DE" sz="2400" dirty="0">
                <a:latin typeface="+mj-lt"/>
              </a:rPr>
              <a:t>, </a:t>
            </a:r>
            <a:r>
              <a:rPr lang="de-DE" sz="2400" dirty="0" err="1">
                <a:latin typeface="+mj-lt"/>
              </a:rPr>
              <a:t>during</a:t>
            </a:r>
            <a:r>
              <a:rPr lang="de-DE" sz="2400" dirty="0">
                <a:latin typeface="+mj-lt"/>
              </a:rPr>
              <a:t> </a:t>
            </a:r>
            <a:r>
              <a:rPr lang="de-DE" sz="2400" dirty="0" err="1">
                <a:latin typeface="+mj-lt"/>
              </a:rPr>
              <a:t>the</a:t>
            </a:r>
            <a:r>
              <a:rPr lang="de-DE" sz="2400" dirty="0">
                <a:latin typeface="+mj-lt"/>
              </a:rPr>
              <a:t> </a:t>
            </a:r>
            <a:r>
              <a:rPr lang="de-DE" sz="2400" dirty="0" err="1">
                <a:latin typeface="+mj-lt"/>
              </a:rPr>
              <a:t>drainage</a:t>
            </a:r>
            <a:r>
              <a:rPr lang="de-DE" sz="2400" dirty="0">
                <a:latin typeface="+mj-lt"/>
              </a:rPr>
              <a:t> </a:t>
            </a:r>
            <a:r>
              <a:rPr lang="de-DE" sz="2400" dirty="0" err="1">
                <a:latin typeface="+mj-lt"/>
              </a:rPr>
              <a:t>process</a:t>
            </a:r>
            <a:r>
              <a:rPr lang="en-GB" sz="2400" dirty="0">
                <a:latin typeface="+mj-lt"/>
              </a:rPr>
              <a:t>.</a:t>
            </a:r>
            <a:endParaRPr lang="de-DE" sz="2400" dirty="0">
              <a:latin typeface="+mj-lt"/>
            </a:endParaRPr>
          </a:p>
        </p:txBody>
      </p:sp>
    </p:spTree>
    <p:extLst>
      <p:ext uri="{BB962C8B-B14F-4D97-AF65-F5344CB8AC3E}">
        <p14:creationId xmlns:p14="http://schemas.microsoft.com/office/powerpoint/2010/main" val="41034255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994</TotalTime>
  <Words>452</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Cambria Math</vt:lpstr>
      <vt:lpstr>Century Schoolbook</vt:lpstr>
      <vt:lpstr>DejaVu Sans</vt:lpstr>
      <vt:lpstr>Symbol</vt:lpstr>
      <vt:lpstr>Times New Roman</vt:lpstr>
      <vt:lpstr>Wingdings</vt:lpstr>
      <vt:lpstr>Office Theme</vt:lpstr>
      <vt:lpstr>PowerPoint Presentation</vt:lpstr>
    </vt:vector>
  </TitlesOfParts>
  <Company>Lawrence Berkeley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Walter Denn</dc:creator>
  <dc:description/>
  <cp:lastModifiedBy>Omid Esmaeelipoor Jahromi</cp:lastModifiedBy>
  <cp:revision>656</cp:revision>
  <cp:lastPrinted>2011-09-05T13:32:39Z</cp:lastPrinted>
  <dcterms:created xsi:type="dcterms:W3CDTF">2004-11-16T23:33:31Z</dcterms:created>
  <dcterms:modified xsi:type="dcterms:W3CDTF">2020-04-29T20:21:54Z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Lawrence Berkeley National Laboratory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Benutzerdefiniert</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