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14.png" ContentType="image/png"/>
  <Override PartName="/ppt/media/image13.png" ContentType="image/png"/>
  <Override PartName="/ppt/media/image12.jpeg" ContentType="image/jpeg"/>
  <Override PartName="/ppt/media/image11.jpeg" ContentType="image/jpeg"/>
  <Override PartName="/ppt/media/image10.jpeg" ContentType="image/jpeg"/>
  <Override PartName="/ppt/media/image9.jpeg" ContentType="image/jpeg"/>
  <Override PartName="/ppt/media/image8.jpeg" ContentType="image/jpeg"/>
  <Override PartName="/ppt/media/image7.jpeg" ContentType="image/jpeg"/>
  <Override PartName="/ppt/media/image2.jpeg" ContentType="image/jpeg"/>
  <Override PartName="/ppt/media/image1.jpeg" ContentType="image/jpeg"/>
  <Override PartName="/ppt/media/image3.jpeg" ContentType="image/jpeg"/>
  <Override PartName="/ppt/media/image4.png" ContentType="image/png"/>
  <Override PartName="/ppt/media/image5.png" ContentType="image/png"/>
  <Override PartName="/ppt/media/image6.jpeg" ContentType="image/jpe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1.xml" ContentType="application/vnd.openxmlformats-officedocument.them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8458200" y="0"/>
            <a:ext cx="681120" cy="6853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8458200" y="5486400"/>
            <a:ext cx="681120" cy="68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jpe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CustomShape 1"/>
          <p:cNvSpPr/>
          <p:nvPr/>
        </p:nvSpPr>
        <p:spPr>
          <a:xfrm>
            <a:off x="1097280" y="1463040"/>
            <a:ext cx="6675120" cy="5212080"/>
          </a:xfrm>
          <a:prstGeom prst="rect">
            <a:avLst/>
          </a:prstGeom>
          <a:noFill/>
          <a:ln>
            <a:noFill/>
          </a:ln>
        </p:spPr>
        <p:style>
          <a:lnRef idx="0"/>
          <a:fillRef idx="0"/>
          <a:effectRef idx="0"/>
          <a:fontRef idx="minor"/>
        </p:style>
        <p:txBody>
          <a:bodyPr lIns="90000" rIns="90000" tIns="45000" bIns="45000" anchor="ctr"/>
          <a:p>
            <a:pPr algn="ctr">
              <a:lnSpc>
                <a:spcPct val="100000"/>
              </a:lnSpc>
              <a:spcBef>
                <a:spcPts val="641"/>
              </a:spcBef>
            </a:pPr>
            <a:endParaRPr b="0" lang="en-US" sz="1800" spc="-1" strike="noStrike">
              <a:latin typeface="Arial"/>
            </a:endParaRPr>
          </a:p>
          <a:p>
            <a:pPr algn="ctr">
              <a:lnSpc>
                <a:spcPct val="100000"/>
              </a:lnSpc>
              <a:spcBef>
                <a:spcPts val="641"/>
              </a:spcBef>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r>
              <a:rPr b="1" i="1" lang="en-US" sz="3200" spc="-1" strike="noStrike">
                <a:solidFill>
                  <a:srgbClr val="8f8e8d"/>
                </a:solidFill>
                <a:latin typeface="Calibri"/>
                <a:ea typeface="DejaVu Sans"/>
              </a:rPr>
              <a:t>An up-to-date assessment of temperature extremes over the MENA region from observational and CIMP5 </a:t>
            </a:r>
            <a:endParaRPr b="0" lang="en-US" sz="3200" spc="-1" strike="noStrike">
              <a:latin typeface="Arial"/>
            </a:endParaRPr>
          </a:p>
          <a:p>
            <a:pPr algn="ctr">
              <a:lnSpc>
                <a:spcPct val="100000"/>
              </a:lnSpc>
            </a:pPr>
            <a:r>
              <a:rPr b="1" i="1" lang="en-US" sz="3200" spc="-1" strike="noStrike">
                <a:solidFill>
                  <a:srgbClr val="8f8e8d"/>
                </a:solidFill>
                <a:latin typeface="Calibri"/>
                <a:ea typeface="DejaVu Sans"/>
              </a:rPr>
              <a:t>data</a:t>
            </a:r>
            <a:endParaRPr b="0" lang="en-US" sz="3200" spc="-1" strike="noStrike">
              <a:latin typeface="Arial"/>
            </a:endParaRPr>
          </a:p>
          <a:p>
            <a:pPr>
              <a:lnSpc>
                <a:spcPct val="100000"/>
              </a:lnSpc>
              <a:spcBef>
                <a:spcPts val="641"/>
              </a:spcBef>
            </a:pPr>
            <a:endParaRPr b="0" lang="en-US" sz="3200" spc="-1" strike="noStrike">
              <a:latin typeface="Arial"/>
            </a:endParaRPr>
          </a:p>
          <a:p>
            <a:pPr>
              <a:lnSpc>
                <a:spcPct val="100000"/>
              </a:lnSpc>
              <a:spcBef>
                <a:spcPts val="641"/>
              </a:spcBef>
            </a:pPr>
            <a:r>
              <a:rPr b="0" lang="en-US" sz="2400" spc="-1" strike="noStrike">
                <a:solidFill>
                  <a:srgbClr val="8f8e8d"/>
                </a:solidFill>
                <a:latin typeface="Calibri"/>
                <a:ea typeface="DejaVu Sans"/>
              </a:rPr>
              <a:t>Athanasios Ntoumos</a:t>
            </a:r>
            <a:r>
              <a:rPr b="0" lang="en-US" sz="2400" spc="-1" strike="noStrike" baseline="33000">
                <a:solidFill>
                  <a:srgbClr val="8f8e8d"/>
                </a:solidFill>
                <a:latin typeface="Calibri"/>
                <a:ea typeface="DejaVu Sans"/>
              </a:rPr>
              <a:t>1</a:t>
            </a:r>
            <a:r>
              <a:rPr b="0" lang="en-US" sz="2400" spc="-1" strike="noStrike">
                <a:solidFill>
                  <a:srgbClr val="8f8e8d"/>
                </a:solidFill>
                <a:latin typeface="Calibri"/>
                <a:ea typeface="DejaVu Sans"/>
              </a:rPr>
              <a:t> , Panos Hadjinicolaou</a:t>
            </a:r>
            <a:r>
              <a:rPr b="0" lang="en-US" sz="2400" spc="-1" strike="noStrike" baseline="33000">
                <a:solidFill>
                  <a:srgbClr val="8f8e8d"/>
                </a:solidFill>
                <a:latin typeface="Calibri"/>
                <a:ea typeface="DejaVu Sans"/>
              </a:rPr>
              <a:t>1</a:t>
            </a:r>
            <a:r>
              <a:rPr b="0" lang="en-US" sz="2400" spc="-1" strike="noStrike">
                <a:solidFill>
                  <a:srgbClr val="8f8e8d"/>
                </a:solidFill>
                <a:latin typeface="Calibri"/>
                <a:ea typeface="DejaVu Sans"/>
              </a:rPr>
              <a:t> ,George Zittis</a:t>
            </a:r>
            <a:r>
              <a:rPr b="0" lang="en-US" sz="2400" spc="-1" strike="noStrike" baseline="33000">
                <a:solidFill>
                  <a:srgbClr val="8f8e8d"/>
                </a:solidFill>
                <a:latin typeface="Calibri"/>
                <a:ea typeface="DejaVu Sans"/>
              </a:rPr>
              <a:t>1</a:t>
            </a:r>
            <a:r>
              <a:rPr b="0" lang="en-US" sz="2400" spc="-1" strike="noStrike">
                <a:solidFill>
                  <a:srgbClr val="8f8e8d"/>
                </a:solidFill>
                <a:latin typeface="Calibri"/>
                <a:ea typeface="DejaVu Sans"/>
              </a:rPr>
              <a:t> and Jos Lelieveld</a:t>
            </a:r>
            <a:r>
              <a:rPr b="0" lang="en-US" sz="2400" spc="-1" strike="noStrike" baseline="33000">
                <a:solidFill>
                  <a:srgbClr val="8f8e8d"/>
                </a:solidFill>
                <a:latin typeface="Calibri"/>
                <a:ea typeface="DejaVu Sans"/>
              </a:rPr>
              <a:t>1,2</a:t>
            </a:r>
            <a:endParaRPr b="0" lang="en-US" sz="2400" spc="-1" strike="noStrike">
              <a:latin typeface="Arial"/>
            </a:endParaRPr>
          </a:p>
          <a:p>
            <a:pPr>
              <a:lnSpc>
                <a:spcPct val="100000"/>
              </a:lnSpc>
              <a:spcBef>
                <a:spcPts val="641"/>
              </a:spcBef>
            </a:pPr>
            <a:endParaRPr b="0" lang="en-US" sz="2400" spc="-1" strike="noStrike">
              <a:latin typeface="Arial"/>
            </a:endParaRPr>
          </a:p>
          <a:p>
            <a:pPr>
              <a:lnSpc>
                <a:spcPct val="100000"/>
              </a:lnSpc>
              <a:spcBef>
                <a:spcPts val="641"/>
              </a:spcBef>
            </a:pPr>
            <a:r>
              <a:rPr b="0" lang="en-US" sz="2600" spc="-1" strike="noStrike" baseline="33000">
                <a:solidFill>
                  <a:srgbClr val="8f8e8d"/>
                </a:solidFill>
                <a:latin typeface="Calibri"/>
                <a:ea typeface="DejaVu Sans"/>
              </a:rPr>
              <a:t>1 Climate and Atmosphere Research Center (CARE-C), The Cyprus Institute – 20 Konstantinou Kavafi Street, Nicosia, 2121, Cyprus</a:t>
            </a:r>
            <a:endParaRPr b="0" lang="en-US" sz="2600" spc="-1" strike="noStrike">
              <a:latin typeface="Arial"/>
            </a:endParaRPr>
          </a:p>
          <a:p>
            <a:pPr>
              <a:lnSpc>
                <a:spcPct val="100000"/>
              </a:lnSpc>
              <a:spcBef>
                <a:spcPts val="641"/>
              </a:spcBef>
            </a:pPr>
            <a:r>
              <a:rPr b="0" lang="en-US" sz="2600" spc="-1" strike="noStrike" baseline="33000">
                <a:solidFill>
                  <a:srgbClr val="8f8e8d"/>
                </a:solidFill>
                <a:latin typeface="Calibri"/>
                <a:ea typeface="DejaVu Sans"/>
              </a:rPr>
              <a:t>2 Max Planck Institute for Chemistry (MPIC) – Hahn-Meitner-Weg 1, 55128 Mainz, Germany</a:t>
            </a:r>
            <a:endParaRPr b="0" lang="en-US" sz="2600" spc="-1" strike="noStrike">
              <a:latin typeface="Arial"/>
            </a:endParaRPr>
          </a:p>
          <a:p>
            <a:pPr algn="ctr">
              <a:lnSpc>
                <a:spcPct val="100000"/>
              </a:lnSpc>
              <a:spcBef>
                <a:spcPts val="641"/>
              </a:spcBef>
            </a:pPr>
            <a:endParaRPr b="0" lang="en-US" sz="2600" spc="-1" strike="noStrike">
              <a:latin typeface="Arial"/>
            </a:endParaRPr>
          </a:p>
          <a:p>
            <a:pPr algn="ctr">
              <a:lnSpc>
                <a:spcPct val="100000"/>
              </a:lnSpc>
              <a:spcBef>
                <a:spcPts val="641"/>
              </a:spcBef>
            </a:pPr>
            <a:endParaRPr b="0" lang="en-US" sz="2600" spc="-1" strike="noStrike">
              <a:latin typeface="Arial"/>
            </a:endParaRPr>
          </a:p>
          <a:p>
            <a:pPr algn="ctr">
              <a:lnSpc>
                <a:spcPct val="100000"/>
              </a:lnSpc>
              <a:spcBef>
                <a:spcPts val="641"/>
              </a:spcBef>
            </a:pPr>
            <a:endParaRPr b="0" lang="en-US" sz="2600" spc="-1" strike="noStrike">
              <a:latin typeface="Arial"/>
            </a:endParaRPr>
          </a:p>
          <a:p>
            <a:pPr algn="ctr">
              <a:lnSpc>
                <a:spcPct val="100000"/>
              </a:lnSpc>
              <a:spcBef>
                <a:spcPts val="641"/>
              </a:spcBef>
            </a:pPr>
            <a:endParaRPr b="0" lang="en-US" sz="2600" spc="-1" strike="noStrike">
              <a:latin typeface="Arial"/>
            </a:endParaRPr>
          </a:p>
          <a:p>
            <a:pPr>
              <a:lnSpc>
                <a:spcPct val="100000"/>
              </a:lnSpc>
              <a:spcBef>
                <a:spcPts val="400"/>
              </a:spcBef>
            </a:pP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2560320" y="113400"/>
            <a:ext cx="4015440" cy="3438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Quantification of Models Biases</a:t>
            </a:r>
            <a:endParaRPr b="0" lang="en-US" sz="1800" spc="-1" strike="noStrike">
              <a:latin typeface="Arial"/>
            </a:endParaRPr>
          </a:p>
        </p:txBody>
      </p:sp>
      <p:sp>
        <p:nvSpPr>
          <p:cNvPr id="82" name="CustomShape 2"/>
          <p:cNvSpPr/>
          <p:nvPr/>
        </p:nvSpPr>
        <p:spPr>
          <a:xfrm>
            <a:off x="223920" y="3859560"/>
            <a:ext cx="8030160" cy="1318680"/>
          </a:xfrm>
          <a:prstGeom prst="rect">
            <a:avLst/>
          </a:prstGeom>
          <a:noFill/>
          <a:ln>
            <a:noFill/>
          </a:ln>
        </p:spPr>
        <p:style>
          <a:lnRef idx="0"/>
          <a:fillRef idx="0"/>
          <a:effectRef idx="0"/>
          <a:fontRef idx="minor"/>
        </p:style>
        <p:txBody>
          <a:bodyPr lIns="90000" rIns="90000" tIns="45000" bIns="45000"/>
          <a:p>
            <a:pPr algn="just">
              <a:lnSpc>
                <a:spcPct val="100000"/>
              </a:lnSpc>
            </a:pPr>
            <a:endParaRPr b="0" lang="en-US" sz="1800" spc="-1" strike="noStrike">
              <a:latin typeface="Arial"/>
            </a:endParaRPr>
          </a:p>
          <a:p>
            <a:pPr algn="just">
              <a:lnSpc>
                <a:spcPct val="100000"/>
              </a:lnSpc>
            </a:pPr>
            <a:r>
              <a:rPr b="0" lang="en-US" sz="1300" spc="-1" strike="noStrike">
                <a:solidFill>
                  <a:srgbClr val="000000"/>
                </a:solidFill>
                <a:latin typeface="Arial"/>
                <a:ea typeface="DejaVu Sans"/>
              </a:rPr>
              <a:t>The “portrait” diagrams of averaged biases in the 1980–2018 climatology (left) and the 1980-2018 average decadal trend (right) of temperature indices simulated by the CMIP5 models with respect to ERA-Interim reanalyses. The relative magnitude of spatially averaged bias for each index (rows) and for each model (columns) is displayed. The biases are spatially averaged over MENA region land grid points.</a:t>
            </a:r>
            <a:endParaRPr b="0" lang="en-US" sz="1300" spc="-1" strike="noStrike">
              <a:latin typeface="Arial"/>
            </a:endParaRPr>
          </a:p>
          <a:p>
            <a:pPr algn="just">
              <a:lnSpc>
                <a:spcPct val="100000"/>
              </a:lnSpc>
            </a:pPr>
            <a:endParaRPr b="0" lang="en-US" sz="1300" spc="-1" strike="noStrike">
              <a:latin typeface="Arial"/>
            </a:endParaRPr>
          </a:p>
          <a:p>
            <a:pPr algn="just">
              <a:lnSpc>
                <a:spcPct val="100000"/>
              </a:lnSpc>
            </a:pPr>
            <a:endParaRPr b="0" lang="en-US" sz="1300" spc="-1" strike="noStrike">
              <a:latin typeface="Arial"/>
            </a:endParaRPr>
          </a:p>
          <a:p>
            <a:pPr algn="just">
              <a:lnSpc>
                <a:spcPct val="100000"/>
              </a:lnSpc>
            </a:pPr>
            <a:r>
              <a:rPr b="0" lang="en-US" sz="1600" spc="-1" strike="noStrike">
                <a:solidFill>
                  <a:srgbClr val="000000"/>
                </a:solidFill>
                <a:latin typeface="Arial"/>
                <a:ea typeface="Droid Sans Fallback"/>
              </a:rPr>
              <a:t> </a:t>
            </a:r>
            <a:endParaRPr b="0" lang="en-US" sz="1600" spc="-1" strike="noStrike">
              <a:latin typeface="Arial"/>
            </a:endParaRPr>
          </a:p>
        </p:txBody>
      </p:sp>
      <p:pic>
        <p:nvPicPr>
          <p:cNvPr id="83" name="" descr=""/>
          <p:cNvPicPr/>
          <p:nvPr/>
        </p:nvPicPr>
        <p:blipFill>
          <a:blip r:embed="rId1"/>
          <a:stretch/>
        </p:blipFill>
        <p:spPr>
          <a:xfrm>
            <a:off x="4190760" y="548640"/>
            <a:ext cx="4161240" cy="3566160"/>
          </a:xfrm>
          <a:prstGeom prst="rect">
            <a:avLst/>
          </a:prstGeom>
          <a:ln>
            <a:noFill/>
          </a:ln>
        </p:spPr>
      </p:pic>
      <p:sp>
        <p:nvSpPr>
          <p:cNvPr id="84" name="CustomShape 3"/>
          <p:cNvSpPr/>
          <p:nvPr/>
        </p:nvSpPr>
        <p:spPr>
          <a:xfrm>
            <a:off x="223920" y="5073120"/>
            <a:ext cx="4348080" cy="1693440"/>
          </a:xfrm>
          <a:prstGeom prst="rect">
            <a:avLst/>
          </a:prstGeom>
          <a:noFill/>
          <a:ln>
            <a:noFill/>
          </a:ln>
        </p:spPr>
        <p:style>
          <a:lnRef idx="0"/>
          <a:fillRef idx="0"/>
          <a:effectRef idx="0"/>
          <a:fontRef idx="minor"/>
        </p:style>
        <p:txBody>
          <a:bodyPr lIns="90000" rIns="90000" tIns="45000" bIns="45000"/>
          <a:p>
            <a:pPr marL="219600" indent="-217800" algn="just">
              <a:lnSpc>
                <a:spcPct val="100000"/>
              </a:lnSpc>
              <a:buClr>
                <a:srgbClr val="000000"/>
              </a:buClr>
              <a:buSzPct val="55000"/>
              <a:buFont typeface="Wingdings" charset="2"/>
              <a:buChar char=""/>
            </a:pPr>
            <a:r>
              <a:rPr b="0" lang="en-US" sz="1400" spc="-1" strike="noStrike">
                <a:solidFill>
                  <a:srgbClr val="000000"/>
                </a:solidFill>
                <a:latin typeface="Arial"/>
                <a:ea typeface="DejaVu Sans"/>
              </a:rPr>
              <a:t>Ensemble </a:t>
            </a:r>
            <a:r>
              <a:rPr b="1" lang="en-US" sz="1400" spc="-1" strike="noStrike">
                <a:solidFill>
                  <a:srgbClr val="000000"/>
                </a:solidFill>
                <a:latin typeface="Arial"/>
                <a:ea typeface="DejaVu Sans"/>
              </a:rPr>
              <a:t>mean</a:t>
            </a:r>
            <a:r>
              <a:rPr b="0" lang="en-US" sz="1400" spc="-1" strike="noStrike">
                <a:solidFill>
                  <a:srgbClr val="000000"/>
                </a:solidFill>
                <a:latin typeface="Arial"/>
                <a:ea typeface="DejaVu Sans"/>
              </a:rPr>
              <a:t> and ensemble </a:t>
            </a:r>
            <a:r>
              <a:rPr b="1" lang="en-US" sz="1400" spc="-1" strike="noStrike">
                <a:solidFill>
                  <a:srgbClr val="000000"/>
                </a:solidFill>
                <a:latin typeface="Arial"/>
                <a:ea typeface="DejaVu Sans"/>
              </a:rPr>
              <a:t>median</a:t>
            </a:r>
            <a:r>
              <a:rPr b="0" lang="en-US" sz="1400" spc="-1" strike="noStrike">
                <a:solidFill>
                  <a:srgbClr val="000000"/>
                </a:solidFill>
                <a:latin typeface="Arial"/>
                <a:ea typeface="DejaVu Sans"/>
              </a:rPr>
              <a:t> </a:t>
            </a:r>
            <a:r>
              <a:rPr b="1" lang="en-US" sz="1400" spc="-1" strike="noStrike">
                <a:solidFill>
                  <a:srgbClr val="000000"/>
                </a:solidFill>
                <a:latin typeface="Arial"/>
                <a:ea typeface="DejaVu Sans"/>
              </a:rPr>
              <a:t>outperform</a:t>
            </a:r>
            <a:r>
              <a:rPr b="0" lang="en-US" sz="1400" spc="-1" strike="noStrike">
                <a:solidFill>
                  <a:srgbClr val="000000"/>
                </a:solidFill>
                <a:latin typeface="Arial"/>
                <a:ea typeface="DejaVu Sans"/>
              </a:rPr>
              <a:t> </a:t>
            </a:r>
            <a:r>
              <a:rPr b="1" lang="en-US" sz="1400" spc="-1" strike="noStrike">
                <a:solidFill>
                  <a:srgbClr val="000000"/>
                </a:solidFill>
                <a:latin typeface="Arial"/>
                <a:ea typeface="DejaVu Sans"/>
              </a:rPr>
              <a:t>individual models</a:t>
            </a:r>
            <a:r>
              <a:rPr b="0" lang="en-US" sz="1400" spc="-1" strike="noStrike">
                <a:solidFill>
                  <a:srgbClr val="000000"/>
                </a:solidFill>
                <a:latin typeface="Arial"/>
                <a:ea typeface="DejaVu Sans"/>
              </a:rPr>
              <a:t> </a:t>
            </a:r>
            <a:endParaRPr b="0" lang="en-US" sz="1400" spc="-1" strike="noStrike">
              <a:latin typeface="Arial"/>
            </a:endParaRPr>
          </a:p>
          <a:p>
            <a:pPr algn="just">
              <a:lnSpc>
                <a:spcPct val="100000"/>
              </a:lnSpc>
            </a:pPr>
            <a:endParaRPr b="0" lang="en-US" sz="1400" spc="-1" strike="noStrike">
              <a:latin typeface="Arial"/>
            </a:endParaRPr>
          </a:p>
          <a:p>
            <a:pPr marL="219600" indent="-217800" algn="just">
              <a:lnSpc>
                <a:spcPct val="100000"/>
              </a:lnSpc>
              <a:buClr>
                <a:srgbClr val="000000"/>
              </a:buClr>
              <a:buSzPct val="55000"/>
              <a:buFont typeface="Wingdings" charset="2"/>
              <a:buChar char=""/>
            </a:pPr>
            <a:r>
              <a:rPr b="1" lang="en-US" sz="1400" spc="-1" strike="noStrike">
                <a:solidFill>
                  <a:srgbClr val="000000"/>
                </a:solidFill>
                <a:latin typeface="Arial"/>
                <a:ea typeface="DejaVu Sans"/>
              </a:rPr>
              <a:t>Insignificant biases</a:t>
            </a:r>
            <a:r>
              <a:rPr b="0" lang="en-US" sz="1400" spc="-1" strike="noStrike">
                <a:solidFill>
                  <a:srgbClr val="000000"/>
                </a:solidFill>
                <a:latin typeface="Arial"/>
                <a:ea typeface="DejaVu Sans"/>
              </a:rPr>
              <a:t> for </a:t>
            </a:r>
            <a:r>
              <a:rPr b="1" lang="en-US" sz="1400" spc="-1" strike="noStrike">
                <a:solidFill>
                  <a:srgbClr val="000000"/>
                </a:solidFill>
                <a:latin typeface="Arial"/>
                <a:ea typeface="DejaVu Sans"/>
              </a:rPr>
              <a:t>percentile</a:t>
            </a:r>
            <a:r>
              <a:rPr b="0" lang="en-US" sz="1400" spc="-1" strike="noStrike">
                <a:solidFill>
                  <a:srgbClr val="000000"/>
                </a:solidFill>
                <a:latin typeface="Arial"/>
                <a:ea typeface="DejaVu Sans"/>
              </a:rPr>
              <a:t> indices (TX90p, TX10p, TN90p, TN10p) in climatology diagram as expected by their definition (base period 1980-2010</a:t>
            </a:r>
            <a:r>
              <a:rPr b="0" lang="en-US" sz="1600" spc="-1" strike="noStrike">
                <a:solidFill>
                  <a:srgbClr val="000000"/>
                </a:solidFill>
                <a:latin typeface="Arial"/>
                <a:ea typeface="DejaVu Sans"/>
              </a:rPr>
              <a:t>)</a:t>
            </a:r>
            <a:endParaRPr b="0" lang="en-US" sz="1600" spc="-1" strike="noStrike">
              <a:latin typeface="Arial"/>
            </a:endParaRPr>
          </a:p>
          <a:p>
            <a:pPr algn="just">
              <a:lnSpc>
                <a:spcPct val="100000"/>
              </a:lnSpc>
            </a:pPr>
            <a:r>
              <a:rPr b="0" lang="en-US" sz="1600" spc="-1" strike="noStrike">
                <a:solidFill>
                  <a:srgbClr val="000000"/>
                </a:solidFill>
                <a:latin typeface="Arial"/>
                <a:ea typeface="Droid Sans Fallback"/>
              </a:rPr>
              <a:t> </a:t>
            </a:r>
            <a:endParaRPr b="0" lang="en-US" sz="1600" spc="-1" strike="noStrike">
              <a:latin typeface="Arial"/>
            </a:endParaRPr>
          </a:p>
        </p:txBody>
      </p:sp>
      <p:sp>
        <p:nvSpPr>
          <p:cNvPr id="85" name="TextShape 4"/>
          <p:cNvSpPr txBox="1"/>
          <p:nvPr/>
        </p:nvSpPr>
        <p:spPr>
          <a:xfrm>
            <a:off x="4663440" y="5061960"/>
            <a:ext cx="3657600" cy="1704600"/>
          </a:xfrm>
          <a:prstGeom prst="rect">
            <a:avLst/>
          </a:prstGeom>
          <a:noFill/>
          <a:ln>
            <a:noFill/>
          </a:ln>
        </p:spPr>
        <p:txBody>
          <a:bodyPr lIns="90000" rIns="90000" tIns="45000" bIns="45000"/>
          <a:p>
            <a:pPr marL="216000" indent="-216000" algn="just">
              <a:buClr>
                <a:srgbClr val="000000"/>
              </a:buClr>
              <a:buSzPct val="45000"/>
              <a:buFont typeface="Wingdings" charset="2"/>
              <a:buChar char=""/>
            </a:pPr>
            <a:r>
              <a:rPr b="0" lang="en-US" sz="1400" spc="-1" strike="noStrike">
                <a:solidFill>
                  <a:srgbClr val="000000"/>
                </a:solidFill>
                <a:latin typeface="Arial"/>
                <a:ea typeface="DejaVu Sans"/>
              </a:rPr>
              <a:t>On average, </a:t>
            </a:r>
            <a:r>
              <a:rPr b="1" lang="en-US" sz="1400" spc="-1" strike="noStrike">
                <a:solidFill>
                  <a:srgbClr val="000000"/>
                </a:solidFill>
                <a:latin typeface="Arial"/>
                <a:ea typeface="DejaVu Sans"/>
              </a:rPr>
              <a:t>most indices</a:t>
            </a:r>
            <a:r>
              <a:rPr b="0" lang="en-US" sz="1400" spc="-1" strike="noStrike">
                <a:solidFill>
                  <a:srgbClr val="000000"/>
                </a:solidFill>
                <a:latin typeface="Arial"/>
                <a:ea typeface="DejaVu Sans"/>
              </a:rPr>
              <a:t> are </a:t>
            </a:r>
            <a:r>
              <a:rPr b="1" lang="en-US" sz="1400" spc="-1" strike="noStrike">
                <a:solidFill>
                  <a:srgbClr val="000000"/>
                </a:solidFill>
                <a:latin typeface="Arial"/>
                <a:ea typeface="DejaVu Sans"/>
              </a:rPr>
              <a:t>well represented</a:t>
            </a:r>
            <a:r>
              <a:rPr b="0" lang="en-US" sz="1400" spc="-1" strike="noStrike">
                <a:solidFill>
                  <a:srgbClr val="000000"/>
                </a:solidFill>
                <a:latin typeface="Arial"/>
                <a:ea typeface="DejaVu Sans"/>
              </a:rPr>
              <a:t> by the models especially by </a:t>
            </a:r>
            <a:r>
              <a:rPr b="1" lang="en-US" sz="1400" spc="-1" strike="noStrike">
                <a:solidFill>
                  <a:srgbClr val="000000"/>
                </a:solidFill>
                <a:latin typeface="Arial"/>
                <a:ea typeface="Droid Sans Fallback"/>
              </a:rPr>
              <a:t>MRI-CGCM3</a:t>
            </a:r>
            <a:r>
              <a:rPr b="0" lang="en-US" sz="1400" spc="-1" strike="noStrike">
                <a:solidFill>
                  <a:srgbClr val="000000"/>
                </a:solidFill>
                <a:latin typeface="Arial"/>
                <a:ea typeface="Droid Sans Fallback"/>
              </a:rPr>
              <a:t>, </a:t>
            </a:r>
            <a:r>
              <a:rPr b="1" lang="en-US" sz="1400" spc="-1" strike="noStrike">
                <a:solidFill>
                  <a:srgbClr val="000000"/>
                </a:solidFill>
                <a:latin typeface="Arial"/>
                <a:ea typeface="Droid Sans Fallback"/>
              </a:rPr>
              <a:t>CCSM4</a:t>
            </a:r>
            <a:r>
              <a:rPr b="0" lang="en-US" sz="1400" spc="-1" strike="noStrike">
                <a:solidFill>
                  <a:srgbClr val="000000"/>
                </a:solidFill>
                <a:latin typeface="Arial"/>
                <a:ea typeface="Droid Sans Fallback"/>
              </a:rPr>
              <a:t> and</a:t>
            </a:r>
            <a:r>
              <a:rPr b="0" lang="en-US" sz="1400" spc="-1" strike="noStrike">
                <a:solidFill>
                  <a:srgbClr val="000000"/>
                </a:solidFill>
                <a:latin typeface="Liberation Sans;Arial"/>
                <a:ea typeface="Droid Sans Fallback"/>
              </a:rPr>
              <a:t> </a:t>
            </a:r>
            <a:r>
              <a:rPr b="1" lang="en-US" sz="1400" spc="-1" strike="noStrike">
                <a:solidFill>
                  <a:srgbClr val="000000"/>
                </a:solidFill>
                <a:latin typeface="Liberation Sans;Arial"/>
                <a:ea typeface="Droid Sans Fallback"/>
              </a:rPr>
              <a:t>CSIRO_Mk3.6.0</a:t>
            </a:r>
            <a:r>
              <a:rPr b="0" lang="en-US" sz="1400" spc="-1" strike="noStrike">
                <a:solidFill>
                  <a:srgbClr val="000000"/>
                </a:solidFill>
                <a:latin typeface="Arial"/>
                <a:ea typeface="Droid Sans Fallback"/>
              </a:rPr>
              <a:t> </a:t>
            </a:r>
            <a:endParaRPr b="0" lang="en-US" sz="1400" spc="-1" strike="noStrike">
              <a:latin typeface="Arial"/>
            </a:endParaRPr>
          </a:p>
          <a:p>
            <a:pPr marL="216000" indent="-216000" algn="just">
              <a:buClr>
                <a:srgbClr val="000000"/>
              </a:buClr>
              <a:buSzPct val="45000"/>
              <a:buFont typeface="Wingdings" charset="2"/>
              <a:buChar char=""/>
            </a:pPr>
            <a:endParaRPr b="0" lang="en-US" sz="1400" spc="-1" strike="noStrike">
              <a:latin typeface="Arial"/>
            </a:endParaRPr>
          </a:p>
          <a:p>
            <a:pPr marL="216000" indent="-216000" algn="just">
              <a:buClr>
                <a:srgbClr val="000000"/>
              </a:buClr>
              <a:buSzPct val="45000"/>
              <a:buFont typeface="Wingdings" charset="2"/>
              <a:buChar char=""/>
            </a:pPr>
            <a:r>
              <a:rPr b="1" lang="en-US" sz="1400" spc="-1" strike="noStrike">
                <a:solidFill>
                  <a:srgbClr val="000000"/>
                </a:solidFill>
                <a:latin typeface="Arial"/>
                <a:ea typeface="Droid Sans Fallback"/>
              </a:rPr>
              <a:t>Larger biases</a:t>
            </a:r>
            <a:r>
              <a:rPr b="0" lang="en-US" sz="1400" spc="-1" strike="noStrike">
                <a:solidFill>
                  <a:srgbClr val="000000"/>
                </a:solidFill>
                <a:latin typeface="Arial"/>
                <a:ea typeface="Droid Sans Fallback"/>
              </a:rPr>
              <a:t> are observed for </a:t>
            </a:r>
            <a:r>
              <a:rPr b="1" lang="en-US" sz="1400" spc="-1" strike="noStrike">
                <a:solidFill>
                  <a:srgbClr val="000000"/>
                </a:solidFill>
                <a:latin typeface="Arial"/>
                <a:ea typeface="Droid Sans Fallback"/>
              </a:rPr>
              <a:t>FD</a:t>
            </a:r>
            <a:r>
              <a:rPr b="0" lang="en-US" sz="1400" spc="-1" strike="noStrike">
                <a:solidFill>
                  <a:srgbClr val="000000"/>
                </a:solidFill>
                <a:latin typeface="Arial"/>
                <a:ea typeface="Droid Sans Fallback"/>
              </a:rPr>
              <a:t> index (climatology) and WSDI/CSDI indices (trends)</a:t>
            </a:r>
            <a:endParaRPr b="0" lang="en-US" sz="1400" spc="-1" strike="noStrike">
              <a:latin typeface="Arial"/>
            </a:endParaRPr>
          </a:p>
        </p:txBody>
      </p:sp>
      <p:pic>
        <p:nvPicPr>
          <p:cNvPr id="86" name="" descr=""/>
          <p:cNvPicPr/>
          <p:nvPr/>
        </p:nvPicPr>
        <p:blipFill>
          <a:blip r:embed="rId2"/>
          <a:stretch/>
        </p:blipFill>
        <p:spPr>
          <a:xfrm>
            <a:off x="182880" y="547200"/>
            <a:ext cx="4095000" cy="3510000"/>
          </a:xfrm>
          <a:prstGeom prst="rect">
            <a:avLst/>
          </a:prstGeom>
          <a:ln>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descr=""/>
          <p:cNvPicPr/>
          <p:nvPr/>
        </p:nvPicPr>
        <p:blipFill>
          <a:blip r:embed="rId1"/>
          <a:stretch/>
        </p:blipFill>
        <p:spPr>
          <a:xfrm>
            <a:off x="4665960" y="551160"/>
            <a:ext cx="3746520" cy="3746520"/>
          </a:xfrm>
          <a:prstGeom prst="rect">
            <a:avLst/>
          </a:prstGeom>
          <a:ln>
            <a:noFill/>
          </a:ln>
        </p:spPr>
      </p:pic>
      <p:sp>
        <p:nvSpPr>
          <p:cNvPr id="88" name="CustomShape 1"/>
          <p:cNvSpPr/>
          <p:nvPr/>
        </p:nvSpPr>
        <p:spPr>
          <a:xfrm>
            <a:off x="3063240" y="91440"/>
            <a:ext cx="2880360" cy="3438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Box and whisker plots</a:t>
            </a:r>
            <a:endParaRPr b="0" lang="en-US" sz="1800" spc="-1" strike="noStrike">
              <a:latin typeface="Arial"/>
            </a:endParaRPr>
          </a:p>
        </p:txBody>
      </p:sp>
      <p:pic>
        <p:nvPicPr>
          <p:cNvPr id="89" name="" descr=""/>
          <p:cNvPicPr/>
          <p:nvPr/>
        </p:nvPicPr>
        <p:blipFill>
          <a:blip r:embed="rId2"/>
          <a:stretch/>
        </p:blipFill>
        <p:spPr>
          <a:xfrm>
            <a:off x="457200" y="600120"/>
            <a:ext cx="3746520" cy="3647520"/>
          </a:xfrm>
          <a:prstGeom prst="rect">
            <a:avLst/>
          </a:prstGeom>
          <a:ln>
            <a:noFill/>
          </a:ln>
        </p:spPr>
      </p:pic>
      <p:sp>
        <p:nvSpPr>
          <p:cNvPr id="90" name="CustomShape 2"/>
          <p:cNvSpPr/>
          <p:nvPr/>
        </p:nvSpPr>
        <p:spPr>
          <a:xfrm>
            <a:off x="457200" y="4572000"/>
            <a:ext cx="7769880" cy="1954080"/>
          </a:xfrm>
          <a:prstGeom prst="rect">
            <a:avLst/>
          </a:prstGeom>
          <a:noFill/>
          <a:ln>
            <a:noFill/>
          </a:ln>
        </p:spPr>
        <p:style>
          <a:lnRef idx="0"/>
          <a:fillRef idx="0"/>
          <a:effectRef idx="0"/>
          <a:fontRef idx="minor"/>
        </p:style>
      </p:sp>
      <p:sp>
        <p:nvSpPr>
          <p:cNvPr id="91" name="CustomShape 3"/>
          <p:cNvSpPr/>
          <p:nvPr/>
        </p:nvSpPr>
        <p:spPr>
          <a:xfrm>
            <a:off x="363960" y="4297680"/>
            <a:ext cx="7863120" cy="19695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300" spc="-1" strike="noStrike">
                <a:solidFill>
                  <a:srgbClr val="000000"/>
                </a:solidFill>
                <a:latin typeface="Arial"/>
                <a:ea typeface="DejaVu Sans"/>
              </a:rPr>
              <a:t>Box-and-whisker plots for temperature indices climatology calculated from 18 CMIP5 models for MENA region over the time period (1980-2018). The boxes indicate the interquartile model spread (range between the 25th and 75th quantiles), the black/grey solid marks within the boxes show the multimodel median and the whiskers indicate the total intermodel range. The reanalyses and observations are indicated in different shapes for ERA-Interim (red), MERRA2 (blue) and Berkeley (green). Displayed are the absolute (top left), threshold/duration (top right) and percentile (bottom) indices</a:t>
            </a:r>
            <a:r>
              <a:rPr b="0" lang="en-US" sz="1400" spc="-1" strike="noStrike">
                <a:solidFill>
                  <a:srgbClr val="000000"/>
                </a:solidFill>
                <a:latin typeface="Arial"/>
                <a:ea typeface="DejaVu Sans"/>
              </a:rPr>
              <a:t>.</a:t>
            </a:r>
            <a:endParaRPr b="0" lang="en-US" sz="1400" spc="-1" strike="noStrike">
              <a:latin typeface="Arial"/>
            </a:endParaRPr>
          </a:p>
        </p:txBody>
      </p:sp>
      <p:sp>
        <p:nvSpPr>
          <p:cNvPr id="92" name="TextShape 4"/>
          <p:cNvSpPr txBox="1"/>
          <p:nvPr/>
        </p:nvSpPr>
        <p:spPr>
          <a:xfrm>
            <a:off x="182880" y="5760720"/>
            <a:ext cx="4264920" cy="993600"/>
          </a:xfrm>
          <a:prstGeom prst="rect">
            <a:avLst/>
          </a:prstGeom>
          <a:noFill/>
          <a:ln>
            <a:noFill/>
          </a:ln>
        </p:spPr>
        <p:txBody>
          <a:bodyPr lIns="90000" rIns="90000" tIns="45000" bIns="45000"/>
          <a:p>
            <a:pPr marL="216000" indent="-216000">
              <a:buClr>
                <a:srgbClr val="000000"/>
              </a:buClr>
              <a:buSzPct val="45000"/>
              <a:buFont typeface="Wingdings" charset="2"/>
              <a:buChar char=""/>
            </a:pPr>
            <a:r>
              <a:rPr b="1" lang="en-US" sz="1400" spc="-1" strike="noStrike">
                <a:solidFill>
                  <a:srgbClr val="000000"/>
                </a:solidFill>
                <a:latin typeface="Arial"/>
                <a:ea typeface="DejaVu Sans"/>
              </a:rPr>
              <a:t>Reanalyses </a:t>
            </a:r>
            <a:r>
              <a:rPr b="0" lang="en-US" sz="1400" spc="-1" strike="noStrike">
                <a:solidFill>
                  <a:srgbClr val="000000"/>
                </a:solidFill>
                <a:latin typeface="Arial"/>
                <a:ea typeface="DejaVu Sans"/>
              </a:rPr>
              <a:t>– </a:t>
            </a:r>
            <a:r>
              <a:rPr b="1" lang="en-US" sz="1400" spc="-1" strike="noStrike">
                <a:solidFill>
                  <a:srgbClr val="000000"/>
                </a:solidFill>
                <a:latin typeface="Arial"/>
                <a:ea typeface="DejaVu Sans"/>
              </a:rPr>
              <a:t>observational</a:t>
            </a:r>
            <a:r>
              <a:rPr b="0" lang="en-US" sz="1400" spc="-1" strike="noStrike">
                <a:solidFill>
                  <a:srgbClr val="000000"/>
                </a:solidFill>
                <a:latin typeface="Arial"/>
                <a:ea typeface="DejaVu Sans"/>
              </a:rPr>
              <a:t> data in </a:t>
            </a:r>
            <a:r>
              <a:rPr b="1" lang="en-US" sz="1400" spc="-1" strike="noStrike">
                <a:solidFill>
                  <a:srgbClr val="000000"/>
                </a:solidFill>
                <a:latin typeface="Arial"/>
                <a:ea typeface="DejaVu Sans"/>
              </a:rPr>
              <a:t>agreement </a:t>
            </a:r>
            <a:r>
              <a:rPr b="0" lang="en-US" sz="1400" spc="-1" strike="noStrike">
                <a:solidFill>
                  <a:srgbClr val="000000"/>
                </a:solidFill>
                <a:latin typeface="Arial"/>
                <a:ea typeface="DejaVu Sans"/>
              </a:rPr>
              <a:t>with the </a:t>
            </a:r>
            <a:r>
              <a:rPr b="1" lang="en-US" sz="1400" spc="-1" strike="noStrike">
                <a:solidFill>
                  <a:srgbClr val="000000"/>
                </a:solidFill>
                <a:latin typeface="Arial"/>
                <a:ea typeface="DejaVu Sans"/>
              </a:rPr>
              <a:t>model spread</a:t>
            </a:r>
            <a:r>
              <a:rPr b="0" lang="en-US" sz="1400" spc="-1" strike="noStrike">
                <a:solidFill>
                  <a:srgbClr val="000000"/>
                </a:solidFill>
                <a:latin typeface="Arial"/>
                <a:ea typeface="DejaVu Sans"/>
              </a:rPr>
              <a:t> in most cases</a:t>
            </a:r>
            <a:endParaRPr b="0" lang="en-US" sz="1400" spc="-1" strike="noStrike">
              <a:latin typeface="Arial"/>
            </a:endParaRPr>
          </a:p>
          <a:p>
            <a:pPr marL="216000" indent="-216000">
              <a:buClr>
                <a:srgbClr val="000000"/>
              </a:buClr>
              <a:buSzPct val="45000"/>
              <a:buFont typeface="Wingdings" charset="2"/>
              <a:buChar char=""/>
            </a:pPr>
            <a:endParaRPr b="0" lang="en-US" sz="1400" spc="-1" strike="noStrike">
              <a:latin typeface="Arial"/>
            </a:endParaRPr>
          </a:p>
        </p:txBody>
      </p:sp>
      <p:sp>
        <p:nvSpPr>
          <p:cNvPr id="93" name="TextShape 5"/>
          <p:cNvSpPr txBox="1"/>
          <p:nvPr/>
        </p:nvSpPr>
        <p:spPr>
          <a:xfrm>
            <a:off x="4591440" y="5760720"/>
            <a:ext cx="3729600" cy="883800"/>
          </a:xfrm>
          <a:prstGeom prst="rect">
            <a:avLst/>
          </a:prstGeom>
          <a:noFill/>
          <a:ln>
            <a:noFill/>
          </a:ln>
        </p:spPr>
        <p:txBody>
          <a:bodyPr lIns="90000" rIns="90000" tIns="45000" bIns="45000"/>
          <a:p>
            <a:pPr marL="216000" indent="-216000">
              <a:buClr>
                <a:srgbClr val="000000"/>
              </a:buClr>
              <a:buSzPct val="45000"/>
              <a:buFont typeface="Wingdings" charset="2"/>
              <a:buChar char=""/>
            </a:pPr>
            <a:r>
              <a:rPr b="0" lang="en-US" sz="1400" spc="-1" strike="noStrike">
                <a:solidFill>
                  <a:srgbClr val="000000"/>
                </a:solidFill>
                <a:latin typeface="Arial"/>
                <a:ea typeface="DejaVu Sans"/>
              </a:rPr>
              <a:t>Most models seem to </a:t>
            </a:r>
            <a:r>
              <a:rPr b="1" lang="en-US" sz="1400" spc="-1" strike="noStrike">
                <a:solidFill>
                  <a:srgbClr val="000000"/>
                </a:solidFill>
                <a:latin typeface="Arial"/>
                <a:ea typeface="DejaVu Sans"/>
              </a:rPr>
              <a:t>overestimate</a:t>
            </a:r>
            <a:r>
              <a:rPr b="0" lang="en-US" sz="1400" spc="-1" strike="noStrike">
                <a:solidFill>
                  <a:srgbClr val="000000"/>
                </a:solidFill>
                <a:latin typeface="Arial"/>
                <a:ea typeface="DejaVu Sans"/>
              </a:rPr>
              <a:t> </a:t>
            </a:r>
            <a:r>
              <a:rPr b="1" lang="en-US" sz="1400" spc="-1" strike="noStrike">
                <a:solidFill>
                  <a:srgbClr val="000000"/>
                </a:solidFill>
                <a:latin typeface="Arial"/>
                <a:ea typeface="DejaVu Sans"/>
              </a:rPr>
              <a:t>Warm Spell Duration</a:t>
            </a:r>
            <a:r>
              <a:rPr b="0" lang="en-US" sz="1400" spc="-1" strike="noStrike">
                <a:solidFill>
                  <a:srgbClr val="000000"/>
                </a:solidFill>
                <a:latin typeface="Arial"/>
                <a:ea typeface="DejaVu Sans"/>
              </a:rPr>
              <a:t> (WSDI) and </a:t>
            </a:r>
            <a:r>
              <a:rPr b="1" lang="en-US" sz="1400" spc="-1" strike="noStrike">
                <a:solidFill>
                  <a:srgbClr val="000000"/>
                </a:solidFill>
                <a:latin typeface="Arial"/>
                <a:ea typeface="DejaVu Sans"/>
              </a:rPr>
              <a:t>underestimate</a:t>
            </a:r>
            <a:r>
              <a:rPr b="0" lang="en-US" sz="1400" spc="-1" strike="noStrike">
                <a:solidFill>
                  <a:srgbClr val="000000"/>
                </a:solidFill>
                <a:latin typeface="Arial"/>
                <a:ea typeface="DejaVu Sans"/>
              </a:rPr>
              <a:t> the annual</a:t>
            </a:r>
            <a:r>
              <a:rPr b="1" lang="en-US" sz="1400" spc="-1" strike="noStrike">
                <a:solidFill>
                  <a:srgbClr val="000000"/>
                </a:solidFill>
                <a:latin typeface="Arial"/>
                <a:ea typeface="DejaVu Sans"/>
              </a:rPr>
              <a:t> minimum of TX</a:t>
            </a:r>
            <a:r>
              <a:rPr b="0" lang="en-US" sz="1400" spc="-1" strike="noStrike">
                <a:solidFill>
                  <a:srgbClr val="000000"/>
                </a:solidFill>
                <a:latin typeface="Arial"/>
                <a:ea typeface="DejaVu Sans"/>
              </a:rPr>
              <a:t> (TXn)</a:t>
            </a: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1384560" y="274320"/>
            <a:ext cx="6204960" cy="403200"/>
          </a:xfrm>
          <a:prstGeom prst="rect">
            <a:avLst/>
          </a:prstGeom>
          <a:noFill/>
          <a:ln>
            <a:noFill/>
          </a:ln>
        </p:spPr>
        <p:txBody>
          <a:bodyPr lIns="90000" rIns="90000" tIns="45000" bIns="45000"/>
          <a:p>
            <a:r>
              <a:rPr b="1" lang="en-US" sz="2200" spc="-1" strike="noStrike">
                <a:solidFill>
                  <a:srgbClr val="000000"/>
                </a:solidFill>
                <a:latin typeface="Arial"/>
                <a:ea typeface="DejaVu Sans"/>
              </a:rPr>
              <a:t>Purpose of the analysis - Expected outcomes</a:t>
            </a:r>
            <a:endParaRPr b="0" lang="en-US" sz="2200" spc="-1" strike="noStrike">
              <a:latin typeface="Arial"/>
            </a:endParaRPr>
          </a:p>
        </p:txBody>
      </p:sp>
      <p:sp>
        <p:nvSpPr>
          <p:cNvPr id="42" name="CustomShape 2"/>
          <p:cNvSpPr/>
          <p:nvPr/>
        </p:nvSpPr>
        <p:spPr>
          <a:xfrm>
            <a:off x="276480" y="1236960"/>
            <a:ext cx="8044560" cy="3975120"/>
          </a:xfrm>
          <a:prstGeom prst="rect">
            <a:avLst/>
          </a:prstGeom>
          <a:noFill/>
          <a:ln>
            <a:noFill/>
          </a:ln>
        </p:spPr>
        <p:style>
          <a:lnRef idx="0"/>
          <a:fillRef idx="0"/>
          <a:effectRef idx="0"/>
          <a:fontRef idx="minor"/>
        </p:style>
        <p:txBody>
          <a:bodyPr lIns="0" rIns="0" tIns="0" bIns="0"/>
          <a:p>
            <a:pPr marL="219600" indent="-217440" algn="just">
              <a:lnSpc>
                <a:spcPct val="100000"/>
              </a:lnSpc>
              <a:buClr>
                <a:srgbClr val="000000"/>
              </a:buClr>
              <a:buSzPct val="55000"/>
              <a:buFont typeface="Wingdings" charset="2"/>
              <a:buChar char=""/>
            </a:pPr>
            <a:r>
              <a:rPr b="0" lang="en-US" sz="2000" spc="-1" strike="noStrike">
                <a:solidFill>
                  <a:srgbClr val="000000"/>
                </a:solidFill>
                <a:latin typeface="Arial"/>
                <a:ea typeface="DejaVu Sans"/>
              </a:rPr>
              <a:t>Derive </a:t>
            </a:r>
            <a:r>
              <a:rPr b="1" lang="en-US" sz="2000" spc="-1" strike="noStrike">
                <a:solidFill>
                  <a:srgbClr val="000000"/>
                </a:solidFill>
                <a:latin typeface="Arial"/>
                <a:ea typeface="DejaVu Sans"/>
              </a:rPr>
              <a:t>indices statistics</a:t>
            </a:r>
            <a:r>
              <a:rPr b="0" lang="en-US" sz="2000" spc="-1" strike="noStrike">
                <a:solidFill>
                  <a:srgbClr val="000000"/>
                </a:solidFill>
                <a:latin typeface="Arial"/>
                <a:ea typeface="DejaVu Sans"/>
              </a:rPr>
              <a:t> (climatological average,trends) and </a:t>
            </a:r>
            <a:r>
              <a:rPr b="1" lang="en-US" sz="2000" spc="-1" strike="noStrike">
                <a:solidFill>
                  <a:srgbClr val="000000"/>
                </a:solidFill>
                <a:latin typeface="Arial"/>
                <a:ea typeface="DejaVu Sans"/>
              </a:rPr>
              <a:t>maps</a:t>
            </a:r>
            <a:r>
              <a:rPr b="0" lang="en-US" sz="2000" spc="-1" strike="noStrike">
                <a:solidFill>
                  <a:srgbClr val="000000"/>
                </a:solidFill>
                <a:latin typeface="Arial"/>
                <a:ea typeface="DejaVu Sans"/>
              </a:rPr>
              <a:t> for the </a:t>
            </a:r>
            <a:r>
              <a:rPr b="1" lang="en-US" sz="2000" spc="-1" strike="noStrike">
                <a:solidFill>
                  <a:srgbClr val="000000"/>
                </a:solidFill>
                <a:latin typeface="Arial"/>
                <a:ea typeface="DejaVu Sans"/>
              </a:rPr>
              <a:t>MENA region</a:t>
            </a:r>
            <a:r>
              <a:rPr b="0" lang="en-US" sz="2000" spc="-1" strike="noStrike">
                <a:solidFill>
                  <a:srgbClr val="000000"/>
                </a:solidFill>
                <a:latin typeface="Arial"/>
                <a:ea typeface="DejaVu Sans"/>
              </a:rPr>
              <a:t> using CMIP5, reanalysis and observational datasets </a:t>
            </a:r>
            <a:endParaRPr b="0" lang="en-US" sz="2000" spc="-1" strike="noStrike">
              <a:latin typeface="Arial"/>
            </a:endParaRPr>
          </a:p>
          <a:p>
            <a:pPr algn="just">
              <a:lnSpc>
                <a:spcPct val="100000"/>
              </a:lnSpc>
            </a:pPr>
            <a:endParaRPr b="0" lang="en-US" sz="2000" spc="-1" strike="noStrike">
              <a:latin typeface="Arial"/>
            </a:endParaRPr>
          </a:p>
          <a:p>
            <a:pPr marL="219600" indent="-217440" algn="just">
              <a:lnSpc>
                <a:spcPct val="100000"/>
              </a:lnSpc>
              <a:buClr>
                <a:srgbClr val="000000"/>
              </a:buClr>
              <a:buSzPct val="55000"/>
              <a:buFont typeface="Wingdings" charset="2"/>
              <a:buChar char=""/>
            </a:pPr>
            <a:r>
              <a:rPr b="1" lang="en-US" sz="2000" spc="-1" strike="noStrike">
                <a:solidFill>
                  <a:srgbClr val="000000"/>
                </a:solidFill>
                <a:latin typeface="Arial"/>
                <a:ea typeface="DejaVu Sans"/>
              </a:rPr>
              <a:t>Spatial</a:t>
            </a:r>
            <a:r>
              <a:rPr b="0" lang="en-US" sz="2000" spc="-1" strike="noStrike">
                <a:solidFill>
                  <a:srgbClr val="000000"/>
                </a:solidFill>
                <a:latin typeface="Arial"/>
                <a:ea typeface="DejaVu Sans"/>
              </a:rPr>
              <a:t> and </a:t>
            </a:r>
            <a:r>
              <a:rPr b="1" lang="en-US" sz="2000" spc="-1" strike="noStrike">
                <a:solidFill>
                  <a:srgbClr val="000000"/>
                </a:solidFill>
                <a:latin typeface="Arial"/>
                <a:ea typeface="DejaVu Sans"/>
              </a:rPr>
              <a:t>temporal comparison</a:t>
            </a:r>
            <a:r>
              <a:rPr b="0" lang="en-US" sz="2000" spc="-1" strike="noStrike">
                <a:solidFill>
                  <a:srgbClr val="000000"/>
                </a:solidFill>
                <a:latin typeface="Arial"/>
                <a:ea typeface="DejaVu Sans"/>
              </a:rPr>
              <a:t> of CMIP5 model indices with indices from reanalyses and observational datasets </a:t>
            </a:r>
            <a:endParaRPr b="0" lang="en-US" sz="2000" spc="-1" strike="noStrike">
              <a:latin typeface="Arial"/>
            </a:endParaRPr>
          </a:p>
          <a:p>
            <a:pPr algn="just">
              <a:lnSpc>
                <a:spcPct val="100000"/>
              </a:lnSpc>
            </a:pPr>
            <a:endParaRPr b="0" lang="en-US" sz="2000" spc="-1" strike="noStrike">
              <a:latin typeface="Arial"/>
            </a:endParaRPr>
          </a:p>
          <a:p>
            <a:pPr marL="219600" indent="-217440" algn="just">
              <a:lnSpc>
                <a:spcPct val="100000"/>
              </a:lnSpc>
              <a:buClr>
                <a:srgbClr val="000000"/>
              </a:buClr>
              <a:buSzPct val="55000"/>
              <a:buFont typeface="Wingdings" charset="2"/>
              <a:buChar char=""/>
            </a:pPr>
            <a:r>
              <a:rPr b="1" lang="en-US" sz="2000" spc="-1" strike="noStrike">
                <a:solidFill>
                  <a:srgbClr val="000000"/>
                </a:solidFill>
                <a:latin typeface="Arial"/>
                <a:ea typeface="DejaVu Sans"/>
              </a:rPr>
              <a:t>Reveal</a:t>
            </a:r>
            <a:r>
              <a:rPr b="0" lang="en-US" sz="2000" spc="-1" strike="noStrike">
                <a:solidFill>
                  <a:srgbClr val="000000"/>
                </a:solidFill>
                <a:latin typeface="Arial"/>
                <a:ea typeface="DejaVu Sans"/>
              </a:rPr>
              <a:t> the </a:t>
            </a:r>
            <a:r>
              <a:rPr b="1" lang="en-US" sz="2000" spc="-1" strike="noStrike">
                <a:solidFill>
                  <a:srgbClr val="000000"/>
                </a:solidFill>
                <a:latin typeface="Arial"/>
                <a:ea typeface="DejaVu Sans"/>
              </a:rPr>
              <a:t>best performing</a:t>
            </a:r>
            <a:r>
              <a:rPr b="0" lang="en-US" sz="2000" spc="-1" strike="noStrike">
                <a:solidFill>
                  <a:srgbClr val="000000"/>
                </a:solidFill>
                <a:latin typeface="Arial"/>
                <a:ea typeface="DejaVu Sans"/>
              </a:rPr>
              <a:t> global model realizations for the temperature extremes</a:t>
            </a:r>
            <a:endParaRPr b="0" lang="en-US" sz="2000" spc="-1" strike="noStrike">
              <a:latin typeface="Arial"/>
            </a:endParaRPr>
          </a:p>
          <a:p>
            <a:pPr algn="just">
              <a:lnSpc>
                <a:spcPct val="100000"/>
              </a:lnSpc>
            </a:pPr>
            <a:endParaRPr b="0" lang="en-US" sz="2000" spc="-1" strike="noStrike">
              <a:latin typeface="Arial"/>
            </a:endParaRPr>
          </a:p>
          <a:p>
            <a:pPr marL="219600" indent="-217440" algn="just">
              <a:lnSpc>
                <a:spcPct val="100000"/>
              </a:lnSpc>
              <a:buClr>
                <a:srgbClr val="000000"/>
              </a:buClr>
              <a:buSzPct val="55000"/>
              <a:buFont typeface="Wingdings" charset="2"/>
              <a:buChar char=""/>
            </a:pPr>
            <a:r>
              <a:rPr b="0" lang="en-US" sz="2000" spc="-1" strike="noStrike">
                <a:solidFill>
                  <a:srgbClr val="000000"/>
                </a:solidFill>
                <a:latin typeface="Arial"/>
                <a:ea typeface="DejaVu Sans"/>
              </a:rPr>
              <a:t>Explore possible </a:t>
            </a:r>
            <a:r>
              <a:rPr b="1" lang="en-US" sz="2000" spc="-1" strike="noStrike">
                <a:solidFill>
                  <a:srgbClr val="000000"/>
                </a:solidFill>
                <a:latin typeface="Arial"/>
                <a:ea typeface="DejaVu Sans"/>
              </a:rPr>
              <a:t>role</a:t>
            </a:r>
            <a:r>
              <a:rPr b="0" lang="en-US" sz="2000" spc="-1" strike="noStrike">
                <a:solidFill>
                  <a:srgbClr val="000000"/>
                </a:solidFill>
                <a:latin typeface="Arial"/>
                <a:ea typeface="DejaVu Sans"/>
              </a:rPr>
              <a:t> </a:t>
            </a:r>
            <a:r>
              <a:rPr b="1" lang="en-US" sz="2000" spc="-1" strike="noStrike">
                <a:solidFill>
                  <a:srgbClr val="000000"/>
                </a:solidFill>
                <a:latin typeface="Arial"/>
                <a:ea typeface="DejaVu Sans"/>
              </a:rPr>
              <a:t>in biases</a:t>
            </a:r>
            <a:r>
              <a:rPr b="0" lang="en-US" sz="2000" spc="-1" strike="noStrike">
                <a:solidFill>
                  <a:srgbClr val="000000"/>
                </a:solidFill>
                <a:latin typeface="Arial"/>
                <a:ea typeface="DejaVu Sans"/>
              </a:rPr>
              <a:t> of model </a:t>
            </a:r>
            <a:r>
              <a:rPr b="1" lang="en-US" sz="2000" spc="-1" strike="noStrike">
                <a:solidFill>
                  <a:srgbClr val="000000"/>
                </a:solidFill>
                <a:latin typeface="Arial"/>
                <a:ea typeface="DejaVu Sans"/>
              </a:rPr>
              <a:t>resolution</a:t>
            </a:r>
            <a:r>
              <a:rPr b="0" lang="en-US" sz="2000" spc="-1" strike="noStrike">
                <a:solidFill>
                  <a:srgbClr val="000000"/>
                </a:solidFill>
                <a:latin typeface="Arial"/>
                <a:ea typeface="DejaVu Sans"/>
              </a:rPr>
              <a:t> and </a:t>
            </a:r>
            <a:r>
              <a:rPr b="1" lang="en-US" sz="2000" spc="-1" strike="noStrike">
                <a:solidFill>
                  <a:srgbClr val="000000"/>
                </a:solidFill>
                <a:latin typeface="Arial"/>
                <a:ea typeface="DejaVu Sans"/>
              </a:rPr>
              <a:t>climate sensitivity</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TextShape 1"/>
          <p:cNvSpPr txBox="1"/>
          <p:nvPr/>
        </p:nvSpPr>
        <p:spPr>
          <a:xfrm>
            <a:off x="274320" y="5847840"/>
            <a:ext cx="8046720" cy="1193040"/>
          </a:xfrm>
          <a:prstGeom prst="rect">
            <a:avLst/>
          </a:prstGeom>
          <a:noFill/>
          <a:ln>
            <a:noFill/>
          </a:ln>
        </p:spPr>
        <p:txBody>
          <a:bodyPr lIns="90000" rIns="90000" tIns="45000" bIns="45000"/>
          <a:p>
            <a:pPr algn="just"/>
            <a:r>
              <a:rPr b="0" lang="en-US" sz="1500" spc="-1" strike="noStrike">
                <a:latin typeface="Arial"/>
              </a:rPr>
              <a:t>Set of 18 CMIP5 global models used in the present analysis with their respective resolution, the values Equilibrium Climate Sensitivity (ECS) and Transient Climate Response (TCR)</a:t>
            </a:r>
            <a:endParaRPr b="0" lang="en-US" sz="1500" spc="-1" strike="noStrike">
              <a:latin typeface="Arial"/>
            </a:endParaRPr>
          </a:p>
          <a:p>
            <a:r>
              <a:rPr b="0" lang="en-US" sz="1500" spc="-1" strike="noStrike">
                <a:latin typeface="Arial"/>
              </a:rPr>
              <a:t> </a:t>
            </a:r>
            <a:endParaRPr b="0" lang="en-US" sz="1500" spc="-1" strike="noStrike">
              <a:latin typeface="Arial"/>
            </a:endParaRPr>
          </a:p>
          <a:p>
            <a:r>
              <a:rPr b="0" lang="en-US" sz="1500" spc="-1" strike="noStrike">
                <a:latin typeface="Arial"/>
              </a:rPr>
              <a:t> </a:t>
            </a:r>
            <a:r>
              <a:rPr b="0" lang="en-US" sz="1800" spc="-1" strike="noStrike">
                <a:latin typeface="Arial"/>
              </a:rPr>
              <a:t> </a:t>
            </a:r>
            <a:endParaRPr b="0" lang="en-US" sz="1800" spc="-1" strike="noStrike">
              <a:latin typeface="Arial"/>
            </a:endParaRPr>
          </a:p>
        </p:txBody>
      </p:sp>
      <p:sp>
        <p:nvSpPr>
          <p:cNvPr id="44" name="TextShape 2"/>
          <p:cNvSpPr txBox="1"/>
          <p:nvPr/>
        </p:nvSpPr>
        <p:spPr>
          <a:xfrm>
            <a:off x="3328920" y="124920"/>
            <a:ext cx="2340360" cy="457200"/>
          </a:xfrm>
          <a:prstGeom prst="rect">
            <a:avLst/>
          </a:prstGeom>
          <a:noFill/>
          <a:ln>
            <a:noFill/>
          </a:ln>
        </p:spPr>
        <p:txBody>
          <a:bodyPr lIns="90000" rIns="90000" tIns="45000" bIns="45000"/>
          <a:p>
            <a:r>
              <a:rPr b="1" lang="en-US" sz="1800" spc="-1" strike="noStrike">
                <a:solidFill>
                  <a:srgbClr val="000000"/>
                </a:solidFill>
                <a:latin typeface="Arial"/>
                <a:ea typeface="DejaVu Sans"/>
              </a:rPr>
              <a:t>CMIP5 models table</a:t>
            </a:r>
            <a:endParaRPr b="0" lang="en-US" sz="1800" spc="-1" strike="noStrike">
              <a:latin typeface="Arial"/>
            </a:endParaRPr>
          </a:p>
        </p:txBody>
      </p:sp>
      <p:graphicFrame>
        <p:nvGraphicFramePr>
          <p:cNvPr id="45" name="Table 3"/>
          <p:cNvGraphicFramePr/>
          <p:nvPr/>
        </p:nvGraphicFramePr>
        <p:xfrm>
          <a:off x="353160" y="582120"/>
          <a:ext cx="7804080" cy="5008680"/>
        </p:xfrm>
        <a:graphic>
          <a:graphicData uri="http://schemas.openxmlformats.org/drawingml/2006/table">
            <a:tbl>
              <a:tblPr/>
              <a:tblGrid>
                <a:gridCol w="1646280"/>
                <a:gridCol w="1646280"/>
                <a:gridCol w="1647360"/>
                <a:gridCol w="1388880"/>
                <a:gridCol w="1475640"/>
              </a:tblGrid>
              <a:tr h="262440">
                <a:tc>
                  <a:txBody>
                    <a:bodyPr lIns="90000" rIns="90000"/>
                    <a:p>
                      <a:pPr>
                        <a:lnSpc>
                          <a:spcPct val="100000"/>
                        </a:lnSpc>
                      </a:pPr>
                      <a:r>
                        <a:rPr b="1" lang="en-US" sz="1200" spc="-1" strike="noStrike">
                          <a:latin typeface="Arial"/>
                        </a:rPr>
                        <a:t>Models</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nSpc>
                          <a:spcPct val="100000"/>
                        </a:lnSpc>
                      </a:pPr>
                      <a:r>
                        <a:rPr b="1" lang="en-US" sz="1200" spc="-1" strike="noStrike">
                          <a:latin typeface="Arial"/>
                          <a:ea typeface="Droid Sans Fallback"/>
                        </a:rPr>
                        <a:t>       </a:t>
                      </a:r>
                      <a:r>
                        <a:rPr b="1" lang="en-US" sz="1200" spc="-1" strike="noStrike">
                          <a:latin typeface="Arial"/>
                          <a:ea typeface="Droid Sans Fallback"/>
                        </a:rPr>
                        <a:t>longitude(°) </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nSpc>
                          <a:spcPct val="100000"/>
                        </a:lnSpc>
                      </a:pPr>
                      <a:r>
                        <a:rPr b="1" lang="en-US" sz="1200" spc="-1" strike="noStrike">
                          <a:latin typeface="Arial"/>
                          <a:ea typeface="Droid Sans Fallback"/>
                        </a:rPr>
                        <a:t>          </a:t>
                      </a:r>
                      <a:r>
                        <a:rPr b="1" lang="en-US" sz="1200" spc="-1" strike="noStrike">
                          <a:latin typeface="Arial"/>
                          <a:ea typeface="Droid Sans Fallback"/>
                        </a:rPr>
                        <a:t>latitude(°)</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nSpc>
                          <a:spcPct val="100000"/>
                        </a:lnSpc>
                      </a:pPr>
                      <a:r>
                        <a:rPr b="1" lang="en-US" sz="1200" spc="-1" strike="noStrike">
                          <a:latin typeface="Arial"/>
                          <a:ea typeface="Droid Sans Fallback"/>
                        </a:rPr>
                        <a:t>          </a:t>
                      </a:r>
                      <a:r>
                        <a:rPr b="1" lang="en-US" sz="1200" spc="-1" strike="noStrike">
                          <a:latin typeface="Arial"/>
                          <a:ea typeface="Droid Sans Fallback"/>
                        </a:rPr>
                        <a:t>ECS</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nSpc>
                          <a:spcPct val="100000"/>
                        </a:lnSpc>
                      </a:pPr>
                      <a:r>
                        <a:rPr b="1" lang="en-US" sz="1200" spc="-1" strike="noStrike">
                          <a:latin typeface="Arial"/>
                          <a:ea typeface="Droid Sans Fallback"/>
                        </a:rPr>
                        <a:t>           </a:t>
                      </a:r>
                      <a:r>
                        <a:rPr b="1" lang="en-US" sz="1200" spc="-1" strike="noStrike">
                          <a:latin typeface="Arial"/>
                          <a:ea typeface="Droid Sans Fallback"/>
                        </a:rPr>
                        <a:t>TCR</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r>
              <a:tr h="276120">
                <a:tc>
                  <a:txBody>
                    <a:bodyPr lIns="90000" rIns="90000"/>
                    <a:p>
                      <a:pPr>
                        <a:lnSpc>
                          <a:spcPct val="100000"/>
                        </a:lnSpc>
                      </a:pPr>
                      <a:r>
                        <a:rPr b="0" lang="en-US" sz="1100" spc="-1" strike="noStrike">
                          <a:latin typeface="Arial"/>
                        </a:rPr>
                        <a:t>CCSM4</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0.94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2.9</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1.8</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CSIRO_Mk3.6.0</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1.87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1.87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4.1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1.8</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HadGEM2-ES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1.87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4.6</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IPSL_CM5A-MR</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1.26</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4.1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IPSL-CM5A-LR</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3.75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1.89</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4.1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MIROC5</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MPI-ESM-LR</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1.87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1.87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3.6</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MRI-CGCM3</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1.12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1.12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2.6</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1.6</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CNRM-CM5</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3.3</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GFDL-ESM2M</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1.3</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CanESM2</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2.81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2.79</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3.7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GFDL-CM3</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GFDL-ESM2G</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HadGEM2-AO</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1.87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1.25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4.6</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2.4</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MIROC-ESM</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2.81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2.79</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4.7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76120">
                <a:tc>
                  <a:txBody>
                    <a:bodyPr lIns="90000" rIns="90000"/>
                    <a:p>
                      <a:pPr>
                        <a:lnSpc>
                          <a:spcPct val="100000"/>
                        </a:lnSpc>
                      </a:pPr>
                      <a:r>
                        <a:rPr b="0" lang="en-US" sz="1100" spc="-1" strike="noStrike">
                          <a:latin typeface="Arial"/>
                        </a:rPr>
                        <a:t>MIROC-ESM-CHEM</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2.81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2.79</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4.55</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2.2</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276120">
                <a:tc>
                  <a:txBody>
                    <a:bodyPr lIns="90000" rIns="90000"/>
                    <a:p>
                      <a:pPr>
                        <a:lnSpc>
                          <a:spcPct val="100000"/>
                        </a:lnSpc>
                      </a:pPr>
                      <a:r>
                        <a:rPr b="0" lang="en-US" sz="1100" spc="-1" strike="noStrike">
                          <a:latin typeface="Arial"/>
                        </a:rPr>
                        <a:t>BCC-CSM1.1 </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2.81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2.79</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2.8</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300" spc="-1" strike="noStrike">
                          <a:latin typeface="Arial"/>
                        </a:rPr>
                        <a:t>1.7</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216000">
                <a:tc>
                  <a:txBody>
                    <a:bodyPr lIns="90000" rIns="90000"/>
                    <a:p>
                      <a:pPr>
                        <a:lnSpc>
                          <a:spcPct val="100000"/>
                        </a:lnSpc>
                      </a:pPr>
                      <a:r>
                        <a:rPr b="0" lang="en-US" sz="1100" spc="-1" strike="noStrike">
                          <a:latin typeface="Arial"/>
                        </a:rPr>
                        <a:t>BNU-ESM</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2.81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2.79</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4.1</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300" spc="-1" strike="noStrike">
                          <a:latin typeface="Arial"/>
                        </a:rPr>
                        <a:t>2.6</a:t>
                      </a:r>
                      <a:endParaRPr b="0" lang="en-US" sz="13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bl>
          </a:graphicData>
        </a:graphic>
      </p:graphicFrame>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CustomShape 1"/>
          <p:cNvSpPr/>
          <p:nvPr/>
        </p:nvSpPr>
        <p:spPr>
          <a:xfrm>
            <a:off x="274320" y="131760"/>
            <a:ext cx="8227080" cy="5997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List of Temperature Expert Team On Climate Detection Indices (ETCCDI)</a:t>
            </a:r>
            <a:endParaRPr b="0" lang="en-US" sz="1800" spc="-1" strike="noStrike">
              <a:latin typeface="Arial"/>
            </a:endParaRPr>
          </a:p>
        </p:txBody>
      </p:sp>
      <p:graphicFrame>
        <p:nvGraphicFramePr>
          <p:cNvPr id="47" name="Table 2"/>
          <p:cNvGraphicFramePr/>
          <p:nvPr/>
        </p:nvGraphicFramePr>
        <p:xfrm>
          <a:off x="633240" y="751320"/>
          <a:ext cx="7406280" cy="5632560"/>
        </p:xfrm>
        <a:graphic>
          <a:graphicData uri="http://schemas.openxmlformats.org/drawingml/2006/table">
            <a:tbl>
              <a:tblPr/>
              <a:tblGrid>
                <a:gridCol w="1597680"/>
                <a:gridCol w="1584720"/>
                <a:gridCol w="2848680"/>
                <a:gridCol w="1375560"/>
              </a:tblGrid>
              <a:tr h="433440">
                <a:tc>
                  <a:txBody>
                    <a:bodyPr lIns="90000" rIns="90000"/>
                    <a:p>
                      <a:pPr>
                        <a:lnSpc>
                          <a:spcPct val="100000"/>
                        </a:lnSpc>
                      </a:pPr>
                      <a:r>
                        <a:rPr b="1" lang="en-US" sz="1600" spc="-1" strike="noStrike">
                          <a:latin typeface="Arial"/>
                        </a:rPr>
                        <a:t>Label</a:t>
                      </a:r>
                      <a:endParaRPr b="0" lang="en-US" sz="16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nSpc>
                          <a:spcPct val="100000"/>
                        </a:lnSpc>
                      </a:pPr>
                      <a:r>
                        <a:rPr b="1" lang="en-US" sz="1500" spc="-1" strike="noStrike">
                          <a:latin typeface="Arial"/>
                        </a:rPr>
                        <a:t>Index name</a:t>
                      </a:r>
                      <a:endParaRPr b="0" lang="en-US" sz="15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gn="ctr">
                        <a:lnSpc>
                          <a:spcPct val="100000"/>
                        </a:lnSpc>
                      </a:pPr>
                      <a:r>
                        <a:rPr b="1" lang="en-US" sz="1500" spc="-1" strike="noStrike">
                          <a:latin typeface="Arial"/>
                        </a:rPr>
                        <a:t>Description</a:t>
                      </a:r>
                      <a:endParaRPr b="0" lang="en-US" sz="15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gn="ctr">
                        <a:lnSpc>
                          <a:spcPct val="100000"/>
                        </a:lnSpc>
                      </a:pPr>
                      <a:r>
                        <a:rPr b="1" lang="en-US" sz="1500" spc="-1" strike="noStrike">
                          <a:latin typeface="Arial"/>
                        </a:rPr>
                        <a:t>Units</a:t>
                      </a:r>
                      <a:endParaRPr b="0" lang="en-US" sz="15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r>
              <a:tr h="433440">
                <a:tc>
                  <a:txBody>
                    <a:bodyPr lIns="90000" rIns="90000"/>
                    <a:p>
                      <a:pPr>
                        <a:lnSpc>
                          <a:spcPct val="100000"/>
                        </a:lnSpc>
                      </a:pPr>
                      <a:r>
                        <a:rPr b="0" lang="en-US" sz="1100" spc="-1" strike="noStrike">
                          <a:latin typeface="Arial"/>
                        </a:rPr>
                        <a:t>TN10p</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100" spc="-1" strike="noStrike">
                          <a:latin typeface="Arial"/>
                        </a:rPr>
                        <a:t>Cold nights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200" spc="-1" strike="noStrike">
                          <a:latin typeface="Arial"/>
                        </a:rPr>
                        <a:t>TN &lt;TN</a:t>
                      </a:r>
                      <a:r>
                        <a:rPr b="0" lang="en-US" sz="1200" spc="-1" strike="noStrike" baseline="-33000">
                          <a:latin typeface="Arial"/>
                        </a:rPr>
                        <a:t>in</a:t>
                      </a:r>
                      <a:r>
                        <a:rPr b="0" lang="en-US" sz="1200" spc="-1" strike="noStrike">
                          <a:latin typeface="Arial"/>
                        </a:rPr>
                        <a:t>10</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100" spc="-1" strike="noStrike">
                          <a:latin typeface="Arial"/>
                        </a:rPr>
                        <a:t>%</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433440">
                <a:tc>
                  <a:txBody>
                    <a:bodyPr lIns="90000" rIns="90000"/>
                    <a:p>
                      <a:pPr>
                        <a:lnSpc>
                          <a:spcPct val="100000"/>
                        </a:lnSpc>
                      </a:pPr>
                      <a:r>
                        <a:rPr b="0" lang="en-US" sz="1100" spc="-1" strike="noStrike">
                          <a:latin typeface="Arial"/>
                        </a:rPr>
                        <a:t>ΤΧ10p</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nSpc>
                          <a:spcPct val="100000"/>
                        </a:lnSpc>
                      </a:pPr>
                      <a:r>
                        <a:rPr b="0" lang="en-US" sz="1100" spc="-1" strike="noStrike">
                          <a:latin typeface="Arial"/>
                        </a:rPr>
                        <a:t>Cold 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200" spc="-1" strike="noStrike">
                          <a:latin typeface="Arial"/>
                        </a:rPr>
                        <a:t>TX &lt;TX</a:t>
                      </a:r>
                      <a:r>
                        <a:rPr b="0" lang="en-US" sz="1200" spc="-1" strike="noStrike" baseline="-33000">
                          <a:latin typeface="Arial"/>
                        </a:rPr>
                        <a:t>in</a:t>
                      </a:r>
                      <a:r>
                        <a:rPr b="0" lang="en-US" sz="1200" spc="-1" strike="noStrike">
                          <a:latin typeface="Arial"/>
                        </a:rPr>
                        <a:t>10</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100" spc="-1" strike="noStrike">
                          <a:latin typeface="Arial"/>
                        </a:rPr>
                        <a:t>%</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433440">
                <a:tc>
                  <a:txBody>
                    <a:bodyPr lIns="90000" rIns="90000"/>
                    <a:p>
                      <a:pPr>
                        <a:lnSpc>
                          <a:spcPct val="100000"/>
                        </a:lnSpc>
                      </a:pPr>
                      <a:r>
                        <a:rPr b="0" lang="en-US" sz="1100" spc="-1" strike="noStrike">
                          <a:latin typeface="Arial"/>
                        </a:rPr>
                        <a:t>TN90p</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100" spc="-1" strike="noStrike">
                          <a:latin typeface="Arial"/>
                        </a:rPr>
                        <a:t>Warm nights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200" spc="-1" strike="noStrike">
                          <a:latin typeface="Arial"/>
                        </a:rPr>
                        <a:t>TN &gt;TN</a:t>
                      </a:r>
                      <a:r>
                        <a:rPr b="0" lang="en-US" sz="1200" spc="-1" strike="noStrike" baseline="-33000">
                          <a:latin typeface="Arial"/>
                        </a:rPr>
                        <a:t>in</a:t>
                      </a:r>
                      <a:r>
                        <a:rPr b="0" lang="en-US" sz="1200" spc="-1" strike="noStrike">
                          <a:latin typeface="Arial"/>
                        </a:rPr>
                        <a:t>90</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100" spc="-1" strike="noStrike">
                          <a:latin typeface="Arial"/>
                        </a:rPr>
                        <a:t>%</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433440">
                <a:tc>
                  <a:txBody>
                    <a:bodyPr lIns="90000" rIns="90000"/>
                    <a:p>
                      <a:pPr>
                        <a:lnSpc>
                          <a:spcPct val="100000"/>
                        </a:lnSpc>
                      </a:pPr>
                      <a:r>
                        <a:rPr b="0" lang="en-US" sz="1100" spc="-1" strike="noStrike">
                          <a:latin typeface="Arial"/>
                        </a:rPr>
                        <a:t>TX90p</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nSpc>
                          <a:spcPct val="100000"/>
                        </a:lnSpc>
                      </a:pPr>
                      <a:r>
                        <a:rPr b="0" lang="en-US" sz="1100" spc="-1" strike="noStrike">
                          <a:latin typeface="Arial"/>
                        </a:rPr>
                        <a:t>Warm 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200" spc="-1" strike="noStrike">
                          <a:latin typeface="Arial"/>
                        </a:rPr>
                        <a:t>TX &gt;TX</a:t>
                      </a:r>
                      <a:r>
                        <a:rPr b="0" lang="en-US" sz="1200" spc="-1" strike="noStrike" baseline="-33000">
                          <a:latin typeface="Arial"/>
                        </a:rPr>
                        <a:t>in</a:t>
                      </a:r>
                      <a:r>
                        <a:rPr b="0" lang="en-US" sz="1200" spc="-1" strike="noStrike">
                          <a:latin typeface="Arial"/>
                        </a:rPr>
                        <a:t>90</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100" spc="-1" strike="noStrike">
                          <a:latin typeface="Arial"/>
                        </a:rPr>
                        <a:t>%</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433440">
                <a:tc>
                  <a:txBody>
                    <a:bodyPr lIns="90000" rIns="90000"/>
                    <a:p>
                      <a:pPr>
                        <a:lnSpc>
                          <a:spcPct val="100000"/>
                        </a:lnSpc>
                      </a:pPr>
                      <a:r>
                        <a:rPr b="0" lang="en-US" sz="1100" spc="-1" strike="noStrike">
                          <a:latin typeface="Arial"/>
                        </a:rPr>
                        <a:t>WSDI</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100" spc="-1" strike="noStrike">
                          <a:latin typeface="Arial"/>
                        </a:rPr>
                        <a:t>Warm spell duration</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200" spc="-1" strike="noStrike">
                          <a:latin typeface="Arial"/>
                        </a:rPr>
                        <a:t>At least 6 consecutive days with TX &gt;TX</a:t>
                      </a:r>
                      <a:r>
                        <a:rPr b="1" lang="en-US" sz="1200" spc="-1" strike="noStrike" baseline="-33000">
                          <a:latin typeface="Arial"/>
                        </a:rPr>
                        <a:t>in</a:t>
                      </a:r>
                      <a:r>
                        <a:rPr b="0" lang="en-US" sz="1200" spc="-1" strike="noStrike">
                          <a:latin typeface="Arial"/>
                        </a:rPr>
                        <a:t>90 </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100" spc="-1" strike="noStrike">
                          <a:latin typeface="Arial"/>
                        </a:rPr>
                        <a:t>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433440">
                <a:tc>
                  <a:txBody>
                    <a:bodyPr lIns="90000" rIns="90000"/>
                    <a:p>
                      <a:pPr>
                        <a:lnSpc>
                          <a:spcPct val="100000"/>
                        </a:lnSpc>
                      </a:pPr>
                      <a:r>
                        <a:rPr b="0" lang="en-US" sz="1100" spc="-1" strike="noStrike">
                          <a:latin typeface="Arial"/>
                        </a:rPr>
                        <a:t>CSDI</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nSpc>
                          <a:spcPct val="100000"/>
                        </a:lnSpc>
                      </a:pPr>
                      <a:r>
                        <a:rPr b="0" lang="en-US" sz="1100" spc="-1" strike="noStrike">
                          <a:latin typeface="Arial"/>
                        </a:rPr>
                        <a:t>Cold spell duration</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200" spc="-1" strike="noStrike">
                          <a:latin typeface="Arial"/>
                        </a:rPr>
                        <a:t>At least 6 consecutive days with TN &lt;TN</a:t>
                      </a:r>
                      <a:r>
                        <a:rPr b="0" lang="en-US" sz="1200" spc="-1" strike="noStrike" baseline="-33000">
                          <a:latin typeface="Arial"/>
                        </a:rPr>
                        <a:t>in</a:t>
                      </a:r>
                      <a:r>
                        <a:rPr b="0" lang="en-US" sz="1200" spc="-1" strike="noStrike">
                          <a:latin typeface="Arial"/>
                        </a:rPr>
                        <a:t>10 </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100" spc="-1" strike="noStrike">
                          <a:latin typeface="Arial"/>
                        </a:rPr>
                        <a:t>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433440">
                <a:tc>
                  <a:txBody>
                    <a:bodyPr lIns="90000" rIns="90000"/>
                    <a:p>
                      <a:pPr>
                        <a:lnSpc>
                          <a:spcPct val="100000"/>
                        </a:lnSpc>
                      </a:pPr>
                      <a:r>
                        <a:rPr b="0" lang="en-US" sz="1100" spc="-1" strike="noStrike">
                          <a:latin typeface="Arial"/>
                        </a:rPr>
                        <a:t>TXx</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100" spc="-1" strike="noStrike">
                          <a:latin typeface="Arial"/>
                        </a:rPr>
                        <a:t>Max TX</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200" spc="-1" strike="noStrike">
                          <a:latin typeface="Arial"/>
                        </a:rPr>
                        <a:t>Absolute maximum daily temperature</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100" spc="-1" strike="noStrike">
                          <a:latin typeface="Arial"/>
                        </a:rPr>
                        <a:t>º C</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433440">
                <a:tc>
                  <a:txBody>
                    <a:bodyPr lIns="90000" rIns="90000"/>
                    <a:p>
                      <a:pPr>
                        <a:lnSpc>
                          <a:spcPct val="100000"/>
                        </a:lnSpc>
                      </a:pPr>
                      <a:r>
                        <a:rPr b="0" lang="en-US" sz="1100" spc="-1" strike="noStrike">
                          <a:latin typeface="Arial"/>
                        </a:rPr>
                        <a:t>TXn</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nSpc>
                          <a:spcPct val="100000"/>
                        </a:lnSpc>
                      </a:pPr>
                      <a:r>
                        <a:rPr b="0" lang="en-US" sz="1100" spc="-1" strike="noStrike">
                          <a:latin typeface="Arial"/>
                        </a:rPr>
                        <a:t>Min TX</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200" spc="-1" strike="noStrike">
                          <a:latin typeface="Arial"/>
                        </a:rPr>
                        <a:t>Absolute minimum daily maximum temperature</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100" spc="-1" strike="noStrike">
                          <a:latin typeface="Arial"/>
                        </a:rPr>
                        <a:t>º C</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433440">
                <a:tc>
                  <a:txBody>
                    <a:bodyPr lIns="90000" rIns="90000"/>
                    <a:p>
                      <a:pPr>
                        <a:lnSpc>
                          <a:spcPct val="100000"/>
                        </a:lnSpc>
                      </a:pPr>
                      <a:r>
                        <a:rPr b="0" lang="en-US" sz="1100" spc="-1" strike="noStrike">
                          <a:latin typeface="Arial"/>
                        </a:rPr>
                        <a:t>TNx</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100" spc="-1" strike="noStrike">
                          <a:latin typeface="Arial"/>
                        </a:rPr>
                        <a:t>Max TN</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200" spc="-1" strike="noStrike">
                          <a:latin typeface="Arial"/>
                        </a:rPr>
                        <a:t>Absolute maximum daily minimum temperature</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100" spc="-1" strike="noStrike">
                          <a:latin typeface="Arial"/>
                        </a:rPr>
                        <a:t>º C</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433440">
                <a:tc>
                  <a:txBody>
                    <a:bodyPr lIns="90000" rIns="90000"/>
                    <a:p>
                      <a:pPr>
                        <a:lnSpc>
                          <a:spcPct val="100000"/>
                        </a:lnSpc>
                      </a:pPr>
                      <a:r>
                        <a:rPr b="0" lang="en-US" sz="1100" spc="-1" strike="noStrike">
                          <a:latin typeface="Arial"/>
                        </a:rPr>
                        <a:t>TNn</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nSpc>
                          <a:spcPct val="100000"/>
                        </a:lnSpc>
                      </a:pPr>
                      <a:r>
                        <a:rPr b="0" lang="en-US" sz="1100" spc="-1" strike="noStrike">
                          <a:latin typeface="Arial"/>
                        </a:rPr>
                        <a:t>Min TN</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200" spc="-1" strike="noStrike">
                          <a:latin typeface="Arial"/>
                        </a:rPr>
                        <a:t>Absolute minimum daily temperature</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100" spc="-1" strike="noStrike">
                          <a:latin typeface="Arial"/>
                        </a:rPr>
                        <a:t>º C</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433440">
                <a:tc>
                  <a:txBody>
                    <a:bodyPr lIns="90000" rIns="90000"/>
                    <a:p>
                      <a:pPr>
                        <a:lnSpc>
                          <a:spcPct val="100000"/>
                        </a:lnSpc>
                      </a:pPr>
                      <a:r>
                        <a:rPr b="0" lang="en-US" sz="1100" spc="-1" strike="noStrike">
                          <a:latin typeface="Arial"/>
                        </a:rPr>
                        <a:t>FD</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100" spc="-1" strike="noStrike">
                          <a:latin typeface="Arial"/>
                        </a:rPr>
                        <a:t>Frost 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200" spc="-1" strike="noStrike">
                          <a:latin typeface="Arial"/>
                        </a:rPr>
                        <a:t>days with TN&lt;0 º C</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gn="ctr">
                        <a:lnSpc>
                          <a:spcPct val="100000"/>
                        </a:lnSpc>
                      </a:pPr>
                      <a:r>
                        <a:rPr b="0" lang="en-US" sz="1100" spc="-1" strike="noStrike">
                          <a:latin typeface="Arial"/>
                        </a:rPr>
                        <a:t>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431640">
                <a:tc>
                  <a:txBody>
                    <a:bodyPr lIns="90000" rIns="90000"/>
                    <a:p>
                      <a:pPr>
                        <a:lnSpc>
                          <a:spcPct val="100000"/>
                        </a:lnSpc>
                      </a:pPr>
                      <a:r>
                        <a:rPr b="0" lang="en-US" sz="1100" spc="-1" strike="noStrike">
                          <a:latin typeface="Arial"/>
                        </a:rPr>
                        <a:t>ID</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nSpc>
                          <a:spcPct val="100000"/>
                        </a:lnSpc>
                      </a:pPr>
                      <a:r>
                        <a:rPr b="0" lang="en-US" sz="1100" spc="-1" strike="noStrike">
                          <a:latin typeface="Arial"/>
                        </a:rPr>
                        <a:t>Ice 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200" spc="-1" strike="noStrike">
                          <a:latin typeface="Arial"/>
                        </a:rPr>
                        <a:t>days with TX&lt;0 º C</a:t>
                      </a:r>
                      <a:endParaRPr b="0" lang="en-US" sz="12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gn="ctr">
                        <a:lnSpc>
                          <a:spcPct val="100000"/>
                        </a:lnSpc>
                      </a:pPr>
                      <a:r>
                        <a:rPr b="0" lang="en-US" sz="1100" spc="-1" strike="noStrike">
                          <a:latin typeface="Arial"/>
                        </a:rPr>
                        <a:t>days</a:t>
                      </a:r>
                      <a:endParaRPr b="0" lang="en-US" sz="11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bl>
          </a:graphicData>
        </a:graphic>
      </p:graphicFrame>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2283840" y="294120"/>
            <a:ext cx="4572000" cy="3438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Reanalyses and Observational datasets</a:t>
            </a:r>
            <a:endParaRPr b="0" lang="en-US" sz="1800" spc="-1" strike="noStrike">
              <a:latin typeface="Arial"/>
            </a:endParaRPr>
          </a:p>
        </p:txBody>
      </p:sp>
      <p:graphicFrame>
        <p:nvGraphicFramePr>
          <p:cNvPr id="49" name="Table 2"/>
          <p:cNvGraphicFramePr/>
          <p:nvPr/>
        </p:nvGraphicFramePr>
        <p:xfrm>
          <a:off x="2034720" y="1398600"/>
          <a:ext cx="5077080" cy="2881080"/>
        </p:xfrm>
        <a:graphic>
          <a:graphicData uri="http://schemas.openxmlformats.org/drawingml/2006/table">
            <a:tbl>
              <a:tblPr/>
              <a:tblGrid>
                <a:gridCol w="2538000"/>
                <a:gridCol w="2539080"/>
              </a:tblGrid>
              <a:tr h="719640">
                <a:tc>
                  <a:txBody>
                    <a:bodyPr lIns="90000" rIns="90000"/>
                    <a:p>
                      <a:pPr>
                        <a:lnSpc>
                          <a:spcPct val="100000"/>
                        </a:lnSpc>
                      </a:pPr>
                      <a:r>
                        <a:rPr b="0" lang="en-US" sz="1800" spc="-1" strike="noStrike">
                          <a:latin typeface="Arial"/>
                        </a:rPr>
                        <a:t>Dataset</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c>
                  <a:txBody>
                    <a:bodyPr lIns="90000" rIns="90000"/>
                    <a:p>
                      <a:pPr>
                        <a:lnSpc>
                          <a:spcPct val="100000"/>
                        </a:lnSpc>
                      </a:pPr>
                      <a:r>
                        <a:rPr b="0" lang="en-US" sz="1800" spc="-1" strike="noStrike">
                          <a:latin typeface="Arial"/>
                          <a:ea typeface="Droid Sans Fallback"/>
                        </a:rPr>
                        <a:t>Resolution(°)</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b3b3b3"/>
                    </a:solidFill>
                  </a:tcPr>
                </a:tc>
              </a:tr>
              <a:tr h="719640">
                <a:tc>
                  <a:txBody>
                    <a:bodyPr lIns="90000" rIns="90000"/>
                    <a:p>
                      <a:pPr>
                        <a:lnSpc>
                          <a:spcPct val="100000"/>
                        </a:lnSpc>
                      </a:pPr>
                      <a:r>
                        <a:rPr b="0" lang="en-US" sz="1800" spc="-1" strike="noStrike">
                          <a:latin typeface="Arial"/>
                        </a:rPr>
                        <a:t>ERA-Interim</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800" spc="-1" strike="noStrike">
                          <a:latin typeface="Arial"/>
                          <a:ea typeface="Droid Sans Fallback"/>
                        </a:rPr>
                        <a:t>0.75 x 0.75</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r h="719640">
                <a:tc>
                  <a:txBody>
                    <a:bodyPr lIns="90000" rIns="90000"/>
                    <a:p>
                      <a:pPr>
                        <a:lnSpc>
                          <a:spcPct val="100000"/>
                        </a:lnSpc>
                      </a:pPr>
                      <a:r>
                        <a:rPr b="0" lang="en-US" sz="1800" spc="-1" strike="noStrike">
                          <a:latin typeface="Arial"/>
                        </a:rPr>
                        <a:t>MERRA2</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c>
                  <a:txBody>
                    <a:bodyPr lIns="90000" rIns="90000"/>
                    <a:p>
                      <a:pPr>
                        <a:lnSpc>
                          <a:spcPct val="100000"/>
                        </a:lnSpc>
                      </a:pPr>
                      <a:r>
                        <a:rPr b="0" lang="en-US" sz="1800" spc="-1" strike="noStrike">
                          <a:latin typeface="Arial"/>
                          <a:ea typeface="Droid Sans Fallback"/>
                        </a:rPr>
                        <a:t>0.6</a:t>
                      </a:r>
                      <a:r>
                        <a:rPr b="1" lang="en-US" sz="1800" spc="-1" strike="noStrike" baseline="33000">
                          <a:latin typeface="Arial"/>
                          <a:ea typeface="Droid Sans Fallback"/>
                        </a:rPr>
                        <a:t>  </a:t>
                      </a:r>
                      <a:r>
                        <a:rPr b="0" lang="en-US" sz="1800" spc="-1" strike="noStrike">
                          <a:latin typeface="Arial"/>
                          <a:ea typeface="Droid Sans Fallback"/>
                        </a:rPr>
                        <a:t>x 0.5</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e6e6e6"/>
                    </a:solidFill>
                  </a:tcPr>
                </a:tc>
              </a:tr>
              <a:tr h="722160">
                <a:tc>
                  <a:txBody>
                    <a:bodyPr lIns="90000" rIns="90000"/>
                    <a:p>
                      <a:pPr>
                        <a:lnSpc>
                          <a:spcPct val="100000"/>
                        </a:lnSpc>
                      </a:pPr>
                      <a:r>
                        <a:rPr b="0" lang="en-US" sz="1800" spc="-1" strike="noStrike">
                          <a:latin typeface="Arial"/>
                        </a:rPr>
                        <a:t>Berkeley</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c>
                  <a:txBody>
                    <a:bodyPr lIns="90000" rIns="90000"/>
                    <a:p>
                      <a:pPr>
                        <a:lnSpc>
                          <a:spcPct val="100000"/>
                        </a:lnSpc>
                      </a:pPr>
                      <a:r>
                        <a:rPr b="0" lang="en-US" sz="1800" spc="-1" strike="noStrike">
                          <a:latin typeface="Arial"/>
                        </a:rPr>
                        <a:t>1 x 1 </a:t>
                      </a:r>
                      <a:endParaRPr b="0" lang="en-US" sz="1800" spc="-1" strike="noStrike">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cccccc"/>
                    </a:solidFill>
                  </a:tcPr>
                </a:tc>
              </a:tr>
            </a:tbl>
          </a:graphicData>
        </a:graphic>
      </p:graphicFrame>
      <p:sp>
        <p:nvSpPr>
          <p:cNvPr id="50" name="TextShape 3"/>
          <p:cNvSpPr txBox="1"/>
          <p:nvPr/>
        </p:nvSpPr>
        <p:spPr>
          <a:xfrm>
            <a:off x="2011680" y="4464360"/>
            <a:ext cx="5120640" cy="937080"/>
          </a:xfrm>
          <a:prstGeom prst="rect">
            <a:avLst/>
          </a:prstGeom>
          <a:noFill/>
          <a:ln>
            <a:noFill/>
          </a:ln>
        </p:spPr>
        <p:txBody>
          <a:bodyPr lIns="90000" rIns="90000" tIns="45000" bIns="45000"/>
          <a:p>
            <a:pPr algn="just"/>
            <a:r>
              <a:rPr b="0" lang="en-US" sz="1500" spc="-1" strike="noStrike">
                <a:latin typeface="Arial"/>
                <a:ea typeface="Droid Sans Fallback"/>
              </a:rPr>
              <a:t>Reanalyses and observational datasets used in the present analysis with their respective resolution.</a:t>
            </a:r>
            <a:r>
              <a:rPr b="0" lang="en-US" sz="1200" spc="-1" strike="noStrike">
                <a:latin typeface="Arial"/>
                <a:ea typeface="Droid Sans Fallback"/>
              </a:rPr>
              <a:t> </a:t>
            </a:r>
            <a:r>
              <a:rPr b="0" lang="en-US" sz="1500" spc="-1" strike="noStrike">
                <a:solidFill>
                  <a:srgbClr val="000000"/>
                </a:solidFill>
                <a:latin typeface="Arial"/>
                <a:ea typeface="Droid Sans Fallback"/>
              </a:rPr>
              <a:t>For the purposes of the analysis all datasets were regridded in common grid of resolution 1.87° x 1.87°</a:t>
            </a:r>
            <a:endParaRPr b="0" lang="en-US" sz="15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93960" y="624960"/>
            <a:ext cx="3746520" cy="2666880"/>
          </a:xfrm>
          <a:prstGeom prst="rect">
            <a:avLst/>
          </a:prstGeom>
          <a:ln>
            <a:noFill/>
          </a:ln>
        </p:spPr>
      </p:pic>
      <p:pic>
        <p:nvPicPr>
          <p:cNvPr id="52" name="" descr=""/>
          <p:cNvPicPr/>
          <p:nvPr/>
        </p:nvPicPr>
        <p:blipFill>
          <a:blip r:embed="rId2"/>
          <a:stretch/>
        </p:blipFill>
        <p:spPr>
          <a:xfrm>
            <a:off x="4595040" y="567720"/>
            <a:ext cx="3726000" cy="2998440"/>
          </a:xfrm>
          <a:prstGeom prst="rect">
            <a:avLst/>
          </a:prstGeom>
          <a:ln>
            <a:noFill/>
          </a:ln>
        </p:spPr>
      </p:pic>
      <p:pic>
        <p:nvPicPr>
          <p:cNvPr id="53" name="" descr=""/>
          <p:cNvPicPr/>
          <p:nvPr/>
        </p:nvPicPr>
        <p:blipFill>
          <a:blip r:embed="rId3"/>
          <a:stretch/>
        </p:blipFill>
        <p:spPr>
          <a:xfrm>
            <a:off x="4572000" y="3733560"/>
            <a:ext cx="3840480" cy="3124440"/>
          </a:xfrm>
          <a:prstGeom prst="rect">
            <a:avLst/>
          </a:prstGeom>
          <a:ln>
            <a:noFill/>
          </a:ln>
        </p:spPr>
      </p:pic>
      <p:sp>
        <p:nvSpPr>
          <p:cNvPr id="54" name="CustomShape 1"/>
          <p:cNvSpPr/>
          <p:nvPr/>
        </p:nvSpPr>
        <p:spPr>
          <a:xfrm>
            <a:off x="2194560" y="112680"/>
            <a:ext cx="4969440" cy="3438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Climatology maps comparison – TXx index</a:t>
            </a:r>
            <a:endParaRPr b="0" lang="en-US" sz="1800" spc="-1" strike="noStrike">
              <a:latin typeface="Arial"/>
            </a:endParaRPr>
          </a:p>
        </p:txBody>
      </p:sp>
      <p:sp>
        <p:nvSpPr>
          <p:cNvPr id="55" name="CustomShape 2"/>
          <p:cNvSpPr/>
          <p:nvPr/>
        </p:nvSpPr>
        <p:spPr>
          <a:xfrm>
            <a:off x="225360" y="1533600"/>
            <a:ext cx="5059440" cy="1216440"/>
          </a:xfrm>
          <a:prstGeom prst="rect">
            <a:avLst/>
          </a:prstGeom>
          <a:noFill/>
          <a:ln>
            <a:noFill/>
          </a:ln>
        </p:spPr>
        <p:style>
          <a:lnRef idx="0"/>
          <a:fillRef idx="0"/>
          <a:effectRef idx="0"/>
          <a:fontRef idx="minor"/>
        </p:style>
        <p:txBody>
          <a:bodyPr lIns="90000" rIns="90000" tIns="45000" bIns="45000"/>
          <a:p>
            <a:pPr marL="216000" indent="-213480">
              <a:lnSpc>
                <a:spcPct val="100000"/>
              </a:lnSpc>
              <a:buClr>
                <a:srgbClr val="000000"/>
              </a:buClr>
              <a:buSzPct val="55000"/>
              <a:buFont typeface="Wingdings" charset="2"/>
              <a:buChar char=""/>
            </a:pPr>
            <a:r>
              <a:rPr b="0" lang="en-US" sz="1600" spc="-1" strike="noStrike">
                <a:solidFill>
                  <a:srgbClr val="000000"/>
                </a:solidFill>
                <a:latin typeface="Arial"/>
                <a:ea typeface="DejaVu Sans"/>
              </a:rPr>
              <a:t> </a:t>
            </a:r>
            <a:endParaRPr b="0" lang="en-US" sz="1600" spc="-1" strike="noStrike">
              <a:latin typeface="Arial"/>
            </a:endParaRPr>
          </a:p>
        </p:txBody>
      </p:sp>
      <p:sp>
        <p:nvSpPr>
          <p:cNvPr id="56" name="CustomShape 3"/>
          <p:cNvSpPr/>
          <p:nvPr/>
        </p:nvSpPr>
        <p:spPr>
          <a:xfrm>
            <a:off x="366480" y="457200"/>
            <a:ext cx="365040" cy="4564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a</a:t>
            </a:r>
            <a:endParaRPr b="0" lang="en-US" sz="1800" spc="-1" strike="noStrike">
              <a:latin typeface="Arial"/>
            </a:endParaRPr>
          </a:p>
        </p:txBody>
      </p:sp>
      <p:sp>
        <p:nvSpPr>
          <p:cNvPr id="57" name="CustomShape 4"/>
          <p:cNvSpPr/>
          <p:nvPr/>
        </p:nvSpPr>
        <p:spPr>
          <a:xfrm>
            <a:off x="4754880" y="457920"/>
            <a:ext cx="273600" cy="4564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b</a:t>
            </a:r>
            <a:endParaRPr b="0" lang="en-US" sz="1800" spc="-1" strike="noStrike">
              <a:latin typeface="Arial"/>
            </a:endParaRPr>
          </a:p>
        </p:txBody>
      </p:sp>
      <p:sp>
        <p:nvSpPr>
          <p:cNvPr id="58" name="CustomShape 5"/>
          <p:cNvSpPr/>
          <p:nvPr/>
        </p:nvSpPr>
        <p:spPr>
          <a:xfrm>
            <a:off x="4846320" y="3638520"/>
            <a:ext cx="365760" cy="3848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c</a:t>
            </a:r>
            <a:endParaRPr b="0" lang="en-US" sz="1800" spc="-1" strike="noStrike">
              <a:latin typeface="Arial"/>
            </a:endParaRPr>
          </a:p>
        </p:txBody>
      </p:sp>
      <p:sp>
        <p:nvSpPr>
          <p:cNvPr id="59" name="CustomShape 6"/>
          <p:cNvSpPr/>
          <p:nvPr/>
        </p:nvSpPr>
        <p:spPr>
          <a:xfrm>
            <a:off x="183600" y="3383280"/>
            <a:ext cx="4022640" cy="23932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300" spc="-1" strike="noStrike" u="sng">
                <a:solidFill>
                  <a:srgbClr val="000000"/>
                </a:solidFill>
                <a:uFillTx/>
                <a:latin typeface="Arial"/>
                <a:ea typeface="DejaVu Sans"/>
              </a:rPr>
              <a:t>Figures a,b </a:t>
            </a:r>
            <a:r>
              <a:rPr b="0" lang="en-US" sz="1300" spc="-1" strike="noStrike">
                <a:solidFill>
                  <a:srgbClr val="000000"/>
                </a:solidFill>
                <a:latin typeface="Arial"/>
                <a:ea typeface="DejaVu Sans"/>
              </a:rPr>
              <a:t>: 1980-2018 mean of the annual maximum of TX (Txx) for CMIP5 multimodel ensemble mean and ERA-Interim reanalyses for the MENA region</a:t>
            </a:r>
            <a:endParaRPr b="0" lang="en-US" sz="1300" spc="-1" strike="noStrike">
              <a:latin typeface="Arial"/>
            </a:endParaRPr>
          </a:p>
          <a:p>
            <a:pPr>
              <a:lnSpc>
                <a:spcPct val="100000"/>
              </a:lnSpc>
            </a:pPr>
            <a:r>
              <a:rPr b="0" lang="en-US" sz="1400" spc="-1" strike="noStrike" u="sng">
                <a:solidFill>
                  <a:srgbClr val="000000"/>
                </a:solidFill>
                <a:uFillTx/>
                <a:latin typeface="Arial"/>
                <a:ea typeface="Droid Sans Fallback"/>
              </a:rPr>
              <a:t>Figure c </a:t>
            </a:r>
            <a:r>
              <a:rPr b="0" lang="en-US" sz="1400" spc="-1" strike="noStrike">
                <a:solidFill>
                  <a:srgbClr val="000000"/>
                </a:solidFill>
                <a:latin typeface="Arial"/>
                <a:ea typeface="Droid Sans Fallback"/>
              </a:rPr>
              <a:t>:difference between CMIP5 multimodel ensemble and ERA-Interim</a:t>
            </a:r>
            <a:endParaRPr b="0" lang="en-US" sz="1400" spc="-1" strike="noStrike">
              <a:latin typeface="Arial"/>
            </a:endParaRPr>
          </a:p>
        </p:txBody>
      </p:sp>
      <p:sp>
        <p:nvSpPr>
          <p:cNvPr id="60" name="CustomShape 7"/>
          <p:cNvSpPr/>
          <p:nvPr/>
        </p:nvSpPr>
        <p:spPr>
          <a:xfrm>
            <a:off x="36000" y="4917600"/>
            <a:ext cx="4694400" cy="1217160"/>
          </a:xfrm>
          <a:prstGeom prst="rect">
            <a:avLst/>
          </a:prstGeom>
          <a:noFill/>
          <a:ln>
            <a:noFill/>
          </a:ln>
        </p:spPr>
        <p:style>
          <a:lnRef idx="0"/>
          <a:fillRef idx="0"/>
          <a:effectRef idx="0"/>
          <a:fontRef idx="minor"/>
        </p:style>
        <p:txBody>
          <a:bodyPr lIns="90000" rIns="90000" tIns="45000" bIns="45000"/>
          <a:p>
            <a:pPr marL="216000" indent="-214200" algn="just">
              <a:lnSpc>
                <a:spcPct val="100000"/>
              </a:lnSpc>
              <a:buClr>
                <a:srgbClr val="000000"/>
              </a:buClr>
              <a:buSzPct val="55000"/>
              <a:buFont typeface="Wingdings" charset="2"/>
              <a:buChar char=""/>
            </a:pPr>
            <a:r>
              <a:rPr b="0" lang="en-US" sz="1400" spc="-1" strike="noStrike">
                <a:solidFill>
                  <a:srgbClr val="000000"/>
                </a:solidFill>
                <a:latin typeface="Arial"/>
                <a:ea typeface="DejaVu Sans"/>
              </a:rPr>
              <a:t>CMIP5 models </a:t>
            </a:r>
            <a:r>
              <a:rPr b="1" lang="en-US" sz="1400" spc="-1" strike="noStrike">
                <a:solidFill>
                  <a:srgbClr val="000000"/>
                </a:solidFill>
                <a:latin typeface="Arial"/>
                <a:ea typeface="DejaVu Sans"/>
              </a:rPr>
              <a:t>capture</a:t>
            </a:r>
            <a:r>
              <a:rPr b="0" lang="en-US" sz="1400" spc="-1" strike="noStrike">
                <a:solidFill>
                  <a:srgbClr val="000000"/>
                </a:solidFill>
                <a:latin typeface="Arial"/>
                <a:ea typeface="DejaVu Sans"/>
              </a:rPr>
              <a:t> quite </a:t>
            </a:r>
            <a:r>
              <a:rPr b="1" lang="en-US" sz="1400" spc="-1" strike="noStrike">
                <a:solidFill>
                  <a:srgbClr val="000000"/>
                </a:solidFill>
                <a:latin typeface="Arial"/>
                <a:ea typeface="DejaVu Sans"/>
              </a:rPr>
              <a:t>well</a:t>
            </a:r>
            <a:r>
              <a:rPr b="0" lang="en-US" sz="1400" spc="-1" strike="noStrike">
                <a:solidFill>
                  <a:srgbClr val="000000"/>
                </a:solidFill>
                <a:latin typeface="Arial"/>
                <a:ea typeface="DejaVu Sans"/>
              </a:rPr>
              <a:t> the basic </a:t>
            </a:r>
            <a:r>
              <a:rPr b="1" lang="en-US" sz="1400" spc="-1" strike="noStrike">
                <a:solidFill>
                  <a:srgbClr val="000000"/>
                </a:solidFill>
                <a:latin typeface="Arial"/>
                <a:ea typeface="DejaVu Sans"/>
              </a:rPr>
              <a:t>climatological  features</a:t>
            </a:r>
            <a:endParaRPr b="0" lang="en-US" sz="1400" spc="-1" strike="noStrike">
              <a:latin typeface="Arial"/>
            </a:endParaRPr>
          </a:p>
          <a:p>
            <a:pPr algn="just">
              <a:lnSpc>
                <a:spcPct val="100000"/>
              </a:lnSpc>
            </a:pPr>
            <a:endParaRPr b="0" lang="en-US" sz="1400" spc="-1" strike="noStrike">
              <a:latin typeface="Arial"/>
            </a:endParaRPr>
          </a:p>
          <a:p>
            <a:pPr marL="216000" indent="-214200" algn="just">
              <a:lnSpc>
                <a:spcPct val="100000"/>
              </a:lnSpc>
              <a:buClr>
                <a:srgbClr val="000000"/>
              </a:buClr>
              <a:buSzPct val="55000"/>
              <a:buFont typeface="Wingdings" charset="2"/>
              <a:buChar char=""/>
            </a:pPr>
            <a:r>
              <a:rPr b="0" lang="en-US" sz="1400" spc="-1" strike="noStrike">
                <a:solidFill>
                  <a:srgbClr val="000000"/>
                </a:solidFill>
                <a:latin typeface="Arial"/>
                <a:ea typeface="DejaVu Sans"/>
              </a:rPr>
              <a:t>Models </a:t>
            </a:r>
            <a:r>
              <a:rPr b="1" lang="en-US" sz="1400" spc="-1" strike="noStrike">
                <a:solidFill>
                  <a:srgbClr val="000000"/>
                </a:solidFill>
                <a:latin typeface="Arial"/>
                <a:ea typeface="DejaVu Sans"/>
              </a:rPr>
              <a:t>overestimate</a:t>
            </a:r>
            <a:r>
              <a:rPr b="0" lang="en-US" sz="1400" spc="-1" strike="noStrike">
                <a:solidFill>
                  <a:srgbClr val="000000"/>
                </a:solidFill>
                <a:latin typeface="Arial"/>
                <a:ea typeface="DejaVu Sans"/>
              </a:rPr>
              <a:t> the </a:t>
            </a:r>
            <a:r>
              <a:rPr b="1" lang="en-US" sz="1400" spc="-1" strike="noStrike">
                <a:solidFill>
                  <a:srgbClr val="000000"/>
                </a:solidFill>
                <a:latin typeface="Arial"/>
                <a:ea typeface="DejaVu Sans"/>
              </a:rPr>
              <a:t>temperature</a:t>
            </a:r>
            <a:r>
              <a:rPr b="0" lang="en-US" sz="1400" spc="-1" strike="noStrike">
                <a:solidFill>
                  <a:srgbClr val="000000"/>
                </a:solidFill>
                <a:latin typeface="Arial"/>
                <a:ea typeface="DejaVu Sans"/>
              </a:rPr>
              <a:t> at </a:t>
            </a:r>
            <a:r>
              <a:rPr b="1" lang="en-US" sz="1400" spc="-1" strike="noStrike">
                <a:solidFill>
                  <a:srgbClr val="000000"/>
                </a:solidFill>
                <a:latin typeface="Arial"/>
                <a:ea typeface="DejaVu Sans"/>
              </a:rPr>
              <a:t>high terrain</a:t>
            </a:r>
            <a:r>
              <a:rPr b="0" lang="en-US" sz="1400" spc="-1" strike="noStrike">
                <a:solidFill>
                  <a:srgbClr val="000000"/>
                </a:solidFill>
                <a:latin typeface="Arial"/>
                <a:ea typeface="DejaVu Sans"/>
              </a:rPr>
              <a:t> regions              </a:t>
            </a:r>
            <a:r>
              <a:rPr b="1" lang="en-US" sz="1400" spc="-1" strike="noStrike">
                <a:solidFill>
                  <a:srgbClr val="000000"/>
                </a:solidFill>
                <a:latin typeface="Arial"/>
                <a:ea typeface="DejaVu Sans"/>
              </a:rPr>
              <a:t>coarse</a:t>
            </a:r>
            <a:r>
              <a:rPr b="0" lang="en-US" sz="1400" spc="-1" strike="noStrike">
                <a:solidFill>
                  <a:srgbClr val="000000"/>
                </a:solidFill>
                <a:latin typeface="Arial"/>
                <a:ea typeface="DejaVu Sans"/>
              </a:rPr>
              <a:t> spatial resolution</a:t>
            </a:r>
            <a:r>
              <a:rPr b="0" lang="en-US" sz="1600" spc="-1" strike="noStrike">
                <a:solidFill>
                  <a:srgbClr val="000000"/>
                </a:solidFill>
                <a:latin typeface="Arial"/>
                <a:ea typeface="DejaVu Sans"/>
              </a:rPr>
              <a:t> </a:t>
            </a:r>
            <a:endParaRPr b="0" lang="en-US" sz="1600" spc="-1" strike="noStrike">
              <a:latin typeface="Arial"/>
            </a:endParaRPr>
          </a:p>
        </p:txBody>
      </p:sp>
      <p:sp>
        <p:nvSpPr>
          <p:cNvPr id="61" name="Line 8"/>
          <p:cNvSpPr/>
          <p:nvPr/>
        </p:nvSpPr>
        <p:spPr>
          <a:xfrm>
            <a:off x="1554480" y="5943600"/>
            <a:ext cx="548640" cy="0"/>
          </a:xfrm>
          <a:prstGeom prst="line">
            <a:avLst/>
          </a:prstGeom>
          <a:ln>
            <a:solidFill>
              <a:srgbClr val="000000"/>
            </a:solidFill>
            <a:tailEnd len="med" type="triangle" w="med"/>
          </a:ln>
        </p:spPr>
        <p:style>
          <a:lnRef idx="0"/>
          <a:fillRef idx="0"/>
          <a:effectRef idx="0"/>
          <a:fontRef idx="minor"/>
        </p:style>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1737360" y="91440"/>
            <a:ext cx="5119920" cy="6015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Climatology maps comparison – WSDI index</a:t>
            </a:r>
            <a:endParaRPr b="0" lang="en-US" sz="1800" spc="-1" strike="noStrike">
              <a:latin typeface="Arial"/>
            </a:endParaRPr>
          </a:p>
        </p:txBody>
      </p:sp>
      <p:pic>
        <p:nvPicPr>
          <p:cNvPr id="63" name="" descr=""/>
          <p:cNvPicPr/>
          <p:nvPr/>
        </p:nvPicPr>
        <p:blipFill>
          <a:blip r:embed="rId1"/>
          <a:stretch/>
        </p:blipFill>
        <p:spPr>
          <a:xfrm>
            <a:off x="4588560" y="548640"/>
            <a:ext cx="3931200" cy="3144600"/>
          </a:xfrm>
          <a:prstGeom prst="rect">
            <a:avLst/>
          </a:prstGeom>
          <a:ln>
            <a:noFill/>
          </a:ln>
        </p:spPr>
      </p:pic>
      <p:pic>
        <p:nvPicPr>
          <p:cNvPr id="64" name="" descr=""/>
          <p:cNvPicPr/>
          <p:nvPr/>
        </p:nvPicPr>
        <p:blipFill>
          <a:blip r:embed="rId2"/>
          <a:stretch/>
        </p:blipFill>
        <p:spPr>
          <a:xfrm>
            <a:off x="274320" y="548640"/>
            <a:ext cx="4022640" cy="3218040"/>
          </a:xfrm>
          <a:prstGeom prst="rect">
            <a:avLst/>
          </a:prstGeom>
          <a:ln>
            <a:noFill/>
          </a:ln>
        </p:spPr>
      </p:pic>
      <p:pic>
        <p:nvPicPr>
          <p:cNvPr id="65" name="" descr=""/>
          <p:cNvPicPr/>
          <p:nvPr/>
        </p:nvPicPr>
        <p:blipFill>
          <a:blip r:embed="rId3"/>
          <a:stretch/>
        </p:blipFill>
        <p:spPr>
          <a:xfrm>
            <a:off x="4652640" y="3840480"/>
            <a:ext cx="3850560" cy="2925360"/>
          </a:xfrm>
          <a:prstGeom prst="rect">
            <a:avLst/>
          </a:prstGeom>
          <a:ln>
            <a:noFill/>
          </a:ln>
        </p:spPr>
      </p:pic>
      <p:sp>
        <p:nvSpPr>
          <p:cNvPr id="66" name="CustomShape 2"/>
          <p:cNvSpPr/>
          <p:nvPr/>
        </p:nvSpPr>
        <p:spPr>
          <a:xfrm>
            <a:off x="457200" y="3988800"/>
            <a:ext cx="3826800" cy="8575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300" spc="-1" strike="noStrike">
                <a:solidFill>
                  <a:srgbClr val="000000"/>
                </a:solidFill>
                <a:latin typeface="Arial"/>
                <a:ea typeface="DejaVu Sans"/>
              </a:rPr>
              <a:t>Figures similar to the previous slide for the the Warm Spell Duration (WSDI) index</a:t>
            </a:r>
            <a:r>
              <a:rPr b="0" lang="en-US" sz="1800" spc="-1" strike="noStrike">
                <a:solidFill>
                  <a:srgbClr val="000000"/>
                </a:solidFill>
                <a:latin typeface="Arial"/>
                <a:ea typeface="DejaVu Sans"/>
              </a:rPr>
              <a:t>  </a:t>
            </a:r>
            <a:endParaRPr b="0" lang="en-US" sz="1800" spc="-1" strike="noStrike">
              <a:latin typeface="Arial"/>
            </a:endParaRPr>
          </a:p>
        </p:txBody>
      </p:sp>
      <p:sp>
        <p:nvSpPr>
          <p:cNvPr id="67" name="TextShape 3"/>
          <p:cNvSpPr txBox="1"/>
          <p:nvPr/>
        </p:nvSpPr>
        <p:spPr>
          <a:xfrm>
            <a:off x="354960" y="4968720"/>
            <a:ext cx="4297680" cy="1193040"/>
          </a:xfrm>
          <a:prstGeom prst="rect">
            <a:avLst/>
          </a:prstGeom>
          <a:noFill/>
          <a:ln>
            <a:noFill/>
          </a:ln>
        </p:spPr>
        <p:txBody>
          <a:bodyPr lIns="90000" rIns="90000" tIns="45000" bIns="45000"/>
          <a:p>
            <a:pPr marL="216000" indent="-216000">
              <a:buClr>
                <a:srgbClr val="000000"/>
              </a:buClr>
              <a:buSzPct val="50000"/>
              <a:buFont typeface="Wingdings" charset="2"/>
              <a:buChar char=""/>
            </a:pPr>
            <a:r>
              <a:rPr b="0" lang="en-US" sz="1500" spc="-1" strike="noStrike">
                <a:latin typeface="Arial"/>
              </a:rPr>
              <a:t>CMIP5 models are able to </a:t>
            </a:r>
            <a:r>
              <a:rPr b="1" lang="en-US" sz="1500" spc="-1" strike="noStrike">
                <a:latin typeface="Arial"/>
              </a:rPr>
              <a:t>identify</a:t>
            </a:r>
            <a:r>
              <a:rPr b="0" lang="en-US" sz="1500" spc="-1" strike="noStrike">
                <a:latin typeface="Arial"/>
              </a:rPr>
              <a:t> the </a:t>
            </a:r>
            <a:r>
              <a:rPr b="1" lang="en-US" sz="1500" spc="-1" strike="noStrike">
                <a:latin typeface="Arial"/>
              </a:rPr>
              <a:t>regions</a:t>
            </a:r>
            <a:r>
              <a:rPr b="0" lang="en-US" sz="1500" spc="-1" strike="noStrike">
                <a:latin typeface="Arial"/>
              </a:rPr>
              <a:t> with the </a:t>
            </a:r>
            <a:r>
              <a:rPr b="1" lang="en-US" sz="1500" spc="-1" strike="noStrike">
                <a:latin typeface="Arial"/>
              </a:rPr>
              <a:t>highes</a:t>
            </a:r>
            <a:r>
              <a:rPr b="0" lang="en-US" sz="1500" spc="-1" strike="noStrike">
                <a:latin typeface="Arial"/>
              </a:rPr>
              <a:t>t value of </a:t>
            </a:r>
            <a:r>
              <a:rPr b="1" lang="en-US" sz="1500" spc="-1" strike="noStrike">
                <a:latin typeface="Arial"/>
              </a:rPr>
              <a:t>WSDI</a:t>
            </a:r>
            <a:endParaRPr b="0" lang="en-US" sz="1500" spc="-1" strike="noStrike">
              <a:latin typeface="Arial"/>
            </a:endParaRPr>
          </a:p>
          <a:p>
            <a:pPr marL="216000" indent="-216000">
              <a:buClr>
                <a:srgbClr val="000000"/>
              </a:buClr>
              <a:buSzPct val="50000"/>
              <a:buFont typeface="Wingdings" charset="2"/>
              <a:buChar char=""/>
            </a:pPr>
            <a:endParaRPr b="0" lang="en-US" sz="1500" spc="-1" strike="noStrike">
              <a:latin typeface="Arial"/>
            </a:endParaRPr>
          </a:p>
          <a:p>
            <a:pPr marL="216000" indent="-216000">
              <a:buClr>
                <a:srgbClr val="000000"/>
              </a:buClr>
              <a:buSzPct val="50000"/>
              <a:buFont typeface="Wingdings" charset="2"/>
              <a:buChar char=""/>
            </a:pPr>
            <a:r>
              <a:rPr b="1" lang="en-US" sz="1500" spc="-1" strike="noStrike">
                <a:latin typeface="Arial"/>
              </a:rPr>
              <a:t>Overestimate</a:t>
            </a:r>
            <a:r>
              <a:rPr b="0" lang="en-US" sz="1500" spc="-1" strike="noStrike">
                <a:latin typeface="Arial"/>
              </a:rPr>
              <a:t> the index in most locations of the MENA</a:t>
            </a:r>
            <a:endParaRPr b="0" lang="en-US" sz="15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4647240" y="734040"/>
            <a:ext cx="4459680" cy="3380760"/>
          </a:xfrm>
          <a:prstGeom prst="rect">
            <a:avLst/>
          </a:prstGeom>
          <a:ln>
            <a:noFill/>
          </a:ln>
        </p:spPr>
      </p:pic>
      <p:pic>
        <p:nvPicPr>
          <p:cNvPr id="69" name="" descr=""/>
          <p:cNvPicPr/>
          <p:nvPr/>
        </p:nvPicPr>
        <p:blipFill>
          <a:blip r:embed="rId2"/>
          <a:stretch/>
        </p:blipFill>
        <p:spPr>
          <a:xfrm>
            <a:off x="92160" y="734040"/>
            <a:ext cx="4461840" cy="3380760"/>
          </a:xfrm>
          <a:prstGeom prst="rect">
            <a:avLst/>
          </a:prstGeom>
          <a:ln>
            <a:noFill/>
          </a:ln>
        </p:spPr>
      </p:pic>
      <p:sp>
        <p:nvSpPr>
          <p:cNvPr id="70" name="CustomShape 1"/>
          <p:cNvSpPr/>
          <p:nvPr/>
        </p:nvSpPr>
        <p:spPr>
          <a:xfrm>
            <a:off x="1828800" y="182880"/>
            <a:ext cx="5394240" cy="3438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WSDI – TXx MENA Region Temporal Evolution</a:t>
            </a:r>
            <a:endParaRPr b="0" lang="en-US" sz="1800" spc="-1" strike="noStrike">
              <a:latin typeface="Arial"/>
            </a:endParaRPr>
          </a:p>
        </p:txBody>
      </p:sp>
      <p:sp>
        <p:nvSpPr>
          <p:cNvPr id="71" name="CustomShape 2"/>
          <p:cNvSpPr/>
          <p:nvPr/>
        </p:nvSpPr>
        <p:spPr>
          <a:xfrm>
            <a:off x="457200" y="4297680"/>
            <a:ext cx="7769880" cy="1867680"/>
          </a:xfrm>
          <a:prstGeom prst="rect">
            <a:avLst/>
          </a:prstGeom>
          <a:noFill/>
          <a:ln>
            <a:noFill/>
          </a:ln>
        </p:spPr>
        <p:style>
          <a:lnRef idx="0"/>
          <a:fillRef idx="0"/>
          <a:effectRef idx="0"/>
          <a:fontRef idx="minor"/>
        </p:style>
      </p:sp>
      <p:sp>
        <p:nvSpPr>
          <p:cNvPr id="72" name="TextShape 3"/>
          <p:cNvSpPr txBox="1"/>
          <p:nvPr/>
        </p:nvSpPr>
        <p:spPr>
          <a:xfrm>
            <a:off x="4846320" y="5156280"/>
            <a:ext cx="3451680" cy="1518840"/>
          </a:xfrm>
          <a:prstGeom prst="rect">
            <a:avLst/>
          </a:prstGeom>
          <a:noFill/>
          <a:ln>
            <a:noFill/>
          </a:ln>
        </p:spPr>
        <p:txBody>
          <a:bodyPr lIns="90000" rIns="90000" tIns="45000" bIns="45000"/>
          <a:p>
            <a:pPr marL="216000" indent="-216000">
              <a:buClr>
                <a:srgbClr val="000000"/>
              </a:buClr>
              <a:buSzPct val="50000"/>
              <a:buFont typeface="Wingdings" charset="2"/>
              <a:buChar char=""/>
            </a:pPr>
            <a:r>
              <a:rPr b="0" lang="en-US" sz="1400" spc="-1" strike="noStrike" u="sng">
                <a:solidFill>
                  <a:srgbClr val="000000"/>
                </a:solidFill>
                <a:uFillTx/>
                <a:latin typeface="Arial"/>
                <a:ea typeface="DejaVu Sans"/>
              </a:rPr>
              <a:t>WSDI:</a:t>
            </a:r>
            <a:r>
              <a:rPr b="0" lang="en-US" sz="1400" spc="-1" strike="noStrike">
                <a:solidFill>
                  <a:srgbClr val="000000"/>
                </a:solidFill>
                <a:latin typeface="Arial"/>
                <a:ea typeface="DejaVu Sans"/>
              </a:rPr>
              <a:t> CMIP5 </a:t>
            </a:r>
            <a:r>
              <a:rPr b="1" lang="en-US" sz="1400" spc="-1" strike="noStrike">
                <a:solidFill>
                  <a:srgbClr val="000000"/>
                </a:solidFill>
                <a:latin typeface="Arial"/>
                <a:ea typeface="DejaVu Sans"/>
              </a:rPr>
              <a:t>historical runs</a:t>
            </a:r>
            <a:r>
              <a:rPr b="0" lang="en-US" sz="1400" spc="-1" strike="noStrike">
                <a:solidFill>
                  <a:srgbClr val="000000"/>
                </a:solidFill>
                <a:latin typeface="Arial"/>
                <a:ea typeface="DejaVu Sans"/>
              </a:rPr>
              <a:t> (1950-2005) capture </a:t>
            </a:r>
            <a:r>
              <a:rPr b="1" lang="en-US" sz="1400" spc="-1" strike="noStrike">
                <a:solidFill>
                  <a:srgbClr val="000000"/>
                </a:solidFill>
                <a:latin typeface="Arial"/>
                <a:ea typeface="DejaVu Sans"/>
              </a:rPr>
              <a:t>well</a:t>
            </a:r>
            <a:r>
              <a:rPr b="0" lang="en-US" sz="1400" spc="-1" strike="noStrike">
                <a:solidFill>
                  <a:srgbClr val="000000"/>
                </a:solidFill>
                <a:latin typeface="Arial"/>
                <a:ea typeface="DejaVu Sans"/>
              </a:rPr>
              <a:t> the</a:t>
            </a:r>
            <a:r>
              <a:rPr b="1" lang="en-US" sz="1400" spc="-1" strike="noStrike">
                <a:solidFill>
                  <a:srgbClr val="000000"/>
                </a:solidFill>
                <a:latin typeface="Arial"/>
                <a:ea typeface="DejaVu Sans"/>
              </a:rPr>
              <a:t> inter-annual variability</a:t>
            </a:r>
            <a:r>
              <a:rPr b="0" lang="en-US" sz="1400" spc="-1" strike="noStrike">
                <a:solidFill>
                  <a:srgbClr val="000000"/>
                </a:solidFill>
                <a:latin typeface="Arial"/>
                <a:ea typeface="DejaVu Sans"/>
              </a:rPr>
              <a:t>  </a:t>
            </a:r>
            <a:r>
              <a:rPr b="1" lang="en-US" sz="1400" spc="-1" strike="noStrike">
                <a:solidFill>
                  <a:srgbClr val="000000"/>
                </a:solidFill>
                <a:latin typeface="Arial"/>
                <a:ea typeface="DejaVu Sans"/>
              </a:rPr>
              <a:t>scenario runs</a:t>
            </a:r>
            <a:r>
              <a:rPr b="0" lang="en-US" sz="1400" spc="-1" strike="noStrike">
                <a:solidFill>
                  <a:srgbClr val="000000"/>
                </a:solidFill>
                <a:latin typeface="Arial"/>
                <a:ea typeface="DejaVu Sans"/>
              </a:rPr>
              <a:t> (2006-2018) tend to </a:t>
            </a:r>
            <a:r>
              <a:rPr b="1" lang="en-US" sz="1400" spc="-1" strike="noStrike">
                <a:solidFill>
                  <a:srgbClr val="000000"/>
                </a:solidFill>
                <a:latin typeface="Arial"/>
                <a:ea typeface="DejaVu Sans"/>
              </a:rPr>
              <a:t>overestimate</a:t>
            </a:r>
            <a:r>
              <a:rPr b="0" lang="en-US" sz="1400" spc="-1" strike="noStrike">
                <a:solidFill>
                  <a:srgbClr val="000000"/>
                </a:solidFill>
                <a:latin typeface="Arial"/>
                <a:ea typeface="DejaVu Sans"/>
              </a:rPr>
              <a:t> the index</a:t>
            </a:r>
            <a:endParaRPr b="0" lang="en-US" sz="1400" spc="-1" strike="noStrike">
              <a:latin typeface="Arial"/>
            </a:endParaRPr>
          </a:p>
          <a:p>
            <a:pPr marL="216000" indent="-216000">
              <a:buClr>
                <a:srgbClr val="000000"/>
              </a:buClr>
              <a:buSzPct val="50000"/>
              <a:buFont typeface="Wingdings" charset="2"/>
              <a:buChar char=""/>
            </a:pPr>
            <a:endParaRPr b="0" lang="en-US" sz="1400" spc="-1" strike="noStrike">
              <a:latin typeface="Arial"/>
            </a:endParaRPr>
          </a:p>
          <a:p>
            <a:pPr marL="216000" indent="-216000">
              <a:buClr>
                <a:srgbClr val="000000"/>
              </a:buClr>
              <a:buSzPct val="50000"/>
              <a:buFont typeface="Wingdings" charset="2"/>
              <a:buChar char=""/>
            </a:pPr>
            <a:r>
              <a:rPr b="0" lang="en-US" sz="1500" spc="-1" strike="noStrike" u="sng">
                <a:solidFill>
                  <a:srgbClr val="000000"/>
                </a:solidFill>
                <a:uFillTx/>
                <a:latin typeface="Arial"/>
                <a:ea typeface="Droid Sans Fallback"/>
              </a:rPr>
              <a:t>TXx:</a:t>
            </a:r>
            <a:r>
              <a:rPr b="0" lang="en-US" sz="1500" spc="-1" strike="noStrike">
                <a:solidFill>
                  <a:srgbClr val="000000"/>
                </a:solidFill>
                <a:latin typeface="Arial"/>
                <a:ea typeface="Droid Sans Fallback"/>
              </a:rPr>
              <a:t> CMIP5 </a:t>
            </a:r>
            <a:r>
              <a:rPr b="1" lang="en-US" sz="1500" spc="-1" strike="noStrike">
                <a:solidFill>
                  <a:srgbClr val="000000"/>
                </a:solidFill>
                <a:latin typeface="Arial"/>
                <a:ea typeface="Droid Sans Fallback"/>
              </a:rPr>
              <a:t>overestimation</a:t>
            </a:r>
            <a:r>
              <a:rPr b="0" lang="en-US" sz="1500" spc="-1" strike="noStrike">
                <a:solidFill>
                  <a:srgbClr val="000000"/>
                </a:solidFill>
                <a:latin typeface="Arial"/>
                <a:ea typeface="Droid Sans Fallback"/>
              </a:rPr>
              <a:t> of the index by </a:t>
            </a:r>
            <a:r>
              <a:rPr b="1" lang="en-US" sz="1500" spc="-1" strike="noStrike">
                <a:solidFill>
                  <a:srgbClr val="000000"/>
                </a:solidFill>
                <a:latin typeface="Arial"/>
                <a:ea typeface="Droid Sans Fallback"/>
              </a:rPr>
              <a:t>1-2 </a:t>
            </a:r>
            <a:r>
              <a:rPr b="1" lang="en-US" sz="1400" spc="-1" strike="noStrike">
                <a:solidFill>
                  <a:srgbClr val="000000"/>
                </a:solidFill>
                <a:latin typeface="Arial"/>
                <a:ea typeface="Droid Sans Fallback"/>
              </a:rPr>
              <a:t>ºC</a:t>
            </a:r>
            <a:r>
              <a:rPr b="0" lang="en-US" sz="1500" spc="-1" strike="noStrike">
                <a:solidFill>
                  <a:srgbClr val="000000"/>
                </a:solidFill>
                <a:latin typeface="Arial"/>
                <a:ea typeface="Droid Sans Fallback"/>
              </a:rPr>
              <a:t> </a:t>
            </a:r>
            <a:endParaRPr b="0" lang="en-US" sz="1500" spc="-1" strike="noStrike">
              <a:latin typeface="Arial"/>
            </a:endParaRPr>
          </a:p>
        </p:txBody>
      </p:sp>
      <p:sp>
        <p:nvSpPr>
          <p:cNvPr id="73" name="CustomShape 4"/>
          <p:cNvSpPr/>
          <p:nvPr/>
        </p:nvSpPr>
        <p:spPr>
          <a:xfrm>
            <a:off x="92160" y="4098600"/>
            <a:ext cx="8137440" cy="239364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400" spc="-1" strike="noStrike">
                <a:solidFill>
                  <a:srgbClr val="000000"/>
                </a:solidFill>
                <a:latin typeface="Arial"/>
                <a:ea typeface="DejaVu Sans"/>
              </a:rPr>
              <a:t>M</a:t>
            </a:r>
            <a:r>
              <a:rPr b="0" lang="en-US" sz="1300" spc="-1" strike="noStrike">
                <a:solidFill>
                  <a:srgbClr val="000000"/>
                </a:solidFill>
                <a:latin typeface="Arial"/>
                <a:ea typeface="DejaVu Sans"/>
              </a:rPr>
              <a:t>ENA region time series of WSDI and TXx indices over land grid boxes from 1950 to 2018 of the ensemble mean of historical runs until 2005 (blue) and three scenario runs (RCP2.6 - green, RCP4.5 -yellow, RCP8.5 - red) for 18 CMIP5 models. Also shown are the reanalysis ERA-Interim (dashed) from 1979 to 2018, MERRA2 (fine dashed) from 1980 to 2018 and Berkeley observational data (solid) from 1950 to 2017.</a:t>
            </a:r>
            <a:endParaRPr b="0" lang="en-US" sz="1300" spc="-1" strike="noStrike">
              <a:latin typeface="Arial"/>
            </a:endParaRPr>
          </a:p>
        </p:txBody>
      </p:sp>
      <p:sp>
        <p:nvSpPr>
          <p:cNvPr id="74" name="CustomShape 5"/>
          <p:cNvSpPr/>
          <p:nvPr/>
        </p:nvSpPr>
        <p:spPr>
          <a:xfrm>
            <a:off x="274320" y="5172480"/>
            <a:ext cx="4206240" cy="862560"/>
          </a:xfrm>
          <a:prstGeom prst="rect">
            <a:avLst/>
          </a:prstGeom>
          <a:noFill/>
          <a:ln>
            <a:noFill/>
          </a:ln>
        </p:spPr>
        <p:style>
          <a:lnRef idx="0"/>
          <a:fillRef idx="0"/>
          <a:effectRef idx="0"/>
          <a:fontRef idx="minor"/>
        </p:style>
        <p:txBody>
          <a:bodyPr lIns="90000" rIns="90000" tIns="45000" bIns="45000"/>
          <a:p>
            <a:pPr marL="216000" indent="-216000">
              <a:lnSpc>
                <a:spcPct val="100000"/>
              </a:lnSpc>
              <a:buClr>
                <a:srgbClr val="000000"/>
              </a:buClr>
              <a:buSzPct val="50000"/>
              <a:buFont typeface="Wingdings" charset="2"/>
              <a:buChar char=""/>
            </a:pPr>
            <a:r>
              <a:rPr b="0" lang="en-US" sz="1400" spc="-1" strike="noStrike">
                <a:solidFill>
                  <a:srgbClr val="000000"/>
                </a:solidFill>
                <a:latin typeface="Arial"/>
                <a:ea typeface="DejaVu Sans"/>
              </a:rPr>
              <a:t>Ove</a:t>
            </a:r>
            <a:r>
              <a:rPr b="0" lang="en-US" sz="1400" spc="-1" strike="noStrike">
                <a:solidFill>
                  <a:srgbClr val="000000"/>
                </a:solidFill>
                <a:latin typeface="Arial"/>
                <a:ea typeface="DejaVu Sans"/>
              </a:rPr>
              <a:t>rall </a:t>
            </a:r>
            <a:r>
              <a:rPr b="1" lang="en-US" sz="1400" spc="-1" strike="noStrike">
                <a:solidFill>
                  <a:srgbClr val="000000"/>
                </a:solidFill>
                <a:latin typeface="Arial"/>
                <a:ea typeface="DejaVu Sans"/>
              </a:rPr>
              <a:t>agreement</a:t>
            </a:r>
            <a:r>
              <a:rPr b="0" lang="en-US" sz="1400" spc="-1" strike="noStrike">
                <a:solidFill>
                  <a:srgbClr val="000000"/>
                </a:solidFill>
                <a:latin typeface="Arial"/>
                <a:ea typeface="DejaVu Sans"/>
              </a:rPr>
              <a:t> CMIP5 - reanalyses/observations regarding the </a:t>
            </a:r>
            <a:r>
              <a:rPr b="1" lang="en-US" sz="1400" spc="-1" strike="noStrike">
                <a:solidFill>
                  <a:srgbClr val="000000"/>
                </a:solidFill>
                <a:latin typeface="Arial"/>
                <a:ea typeface="DejaVu Sans"/>
              </a:rPr>
              <a:t>warming trend</a:t>
            </a:r>
            <a:endParaRPr b="0" lang="en-US" sz="1400" spc="-1" strike="noStrike">
              <a:latin typeface="Arial"/>
            </a:endParaRPr>
          </a:p>
          <a:p>
            <a:pPr marL="216000" indent="-216000">
              <a:lnSpc>
                <a:spcPct val="100000"/>
              </a:lnSpc>
              <a:buClr>
                <a:srgbClr val="000000"/>
              </a:buClr>
              <a:buSzPct val="50000"/>
              <a:buFont typeface="Wingdings" charset="2"/>
              <a:buChar char=""/>
            </a:pPr>
            <a:endParaRPr b="0" lang="en-US" sz="1400" spc="-1" strike="noStrike">
              <a:latin typeface="Arial"/>
            </a:endParaRPr>
          </a:p>
          <a:p>
            <a:pPr marL="216000" indent="-216000">
              <a:lnSpc>
                <a:spcPct val="100000"/>
              </a:lnSpc>
              <a:buClr>
                <a:srgbClr val="000000"/>
              </a:buClr>
              <a:buSzPct val="50000"/>
              <a:buFont typeface="Wingdings" charset="2"/>
              <a:buChar char=""/>
            </a:pPr>
            <a:r>
              <a:rPr b="1" lang="en-US" sz="1400" spc="-1" strike="noStrike">
                <a:solidFill>
                  <a:srgbClr val="000000"/>
                </a:solidFill>
                <a:latin typeface="Arial"/>
                <a:ea typeface="DejaVu Sans"/>
              </a:rPr>
              <a:t>No difference</a:t>
            </a:r>
            <a:r>
              <a:rPr b="0" lang="en-US" sz="1400" spc="-1" strike="noStrike">
                <a:solidFill>
                  <a:srgbClr val="000000"/>
                </a:solidFill>
                <a:latin typeface="Arial"/>
                <a:ea typeface="DejaVu Sans"/>
              </a:rPr>
              <a:t> between the </a:t>
            </a:r>
            <a:r>
              <a:rPr b="1" lang="en-US" sz="1400" spc="-1" strike="noStrike">
                <a:solidFill>
                  <a:srgbClr val="000000"/>
                </a:solidFill>
                <a:latin typeface="Arial"/>
                <a:ea typeface="DejaVu Sans"/>
              </a:rPr>
              <a:t>RCP</a:t>
            </a:r>
            <a:r>
              <a:rPr b="0" lang="en-US" sz="1400" spc="-1" strike="noStrike">
                <a:solidFill>
                  <a:srgbClr val="000000"/>
                </a:solidFill>
                <a:latin typeface="Arial"/>
                <a:ea typeface="DejaVu Sans"/>
              </a:rPr>
              <a:t> scenarios (2006-2018)</a:t>
            </a:r>
            <a:endParaRPr b="0" lang="en-US" sz="1400" spc="-1" strike="noStrike">
              <a:latin typeface="Arial"/>
            </a:endParaRPr>
          </a:p>
          <a:p>
            <a:pPr marL="216000" indent="-216000">
              <a:lnSpc>
                <a:spcPct val="100000"/>
              </a:lnSpc>
              <a:buClr>
                <a:srgbClr val="000000"/>
              </a:buClr>
              <a:buSzPct val="50000"/>
              <a:buFont typeface="Wingdings" charset="2"/>
              <a:buChar char=""/>
            </a:pP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CustomShape 1"/>
          <p:cNvSpPr/>
          <p:nvPr/>
        </p:nvSpPr>
        <p:spPr>
          <a:xfrm>
            <a:off x="2834640" y="112680"/>
            <a:ext cx="3793680" cy="3438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Decadal Trends – TXx Index</a:t>
            </a:r>
            <a:endParaRPr b="0" lang="en-US" sz="1800" spc="-1" strike="noStrike">
              <a:latin typeface="Arial"/>
            </a:endParaRPr>
          </a:p>
        </p:txBody>
      </p:sp>
      <p:sp>
        <p:nvSpPr>
          <p:cNvPr id="76" name="CustomShape 2"/>
          <p:cNvSpPr/>
          <p:nvPr/>
        </p:nvSpPr>
        <p:spPr>
          <a:xfrm>
            <a:off x="365760" y="4754880"/>
            <a:ext cx="7299360" cy="181908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77" name="CustomShape 3"/>
          <p:cNvSpPr/>
          <p:nvPr/>
        </p:nvSpPr>
        <p:spPr>
          <a:xfrm>
            <a:off x="91440" y="4463640"/>
            <a:ext cx="8176680" cy="10227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300" spc="-1" strike="noStrike">
                <a:solidFill>
                  <a:srgbClr val="000000"/>
                </a:solidFill>
                <a:latin typeface="Arial"/>
                <a:ea typeface="DejaVu Sans"/>
              </a:rPr>
              <a:t>The above figures show the the average MENA region decadal trends of the TXx index for CMIP5 multimodel ensemble mean and ERA-Interim reanalyses. The statistical significance of the trends are also illustrated with the parallel lines.</a:t>
            </a:r>
            <a:r>
              <a:rPr b="0" lang="en-US" sz="1600" spc="-1" strike="noStrike">
                <a:solidFill>
                  <a:srgbClr val="000000"/>
                </a:solidFill>
                <a:latin typeface="Arial"/>
                <a:ea typeface="DejaVu Sans"/>
              </a:rPr>
              <a:t>  </a:t>
            </a:r>
            <a:endParaRPr b="0" lang="en-US" sz="1600" spc="-1" strike="noStrike">
              <a:latin typeface="Arial"/>
            </a:endParaRPr>
          </a:p>
          <a:p>
            <a:pPr>
              <a:lnSpc>
                <a:spcPct val="100000"/>
              </a:lnSpc>
            </a:pPr>
            <a:r>
              <a:rPr b="0" lang="en-US" sz="1600" spc="-1" strike="noStrike">
                <a:solidFill>
                  <a:srgbClr val="000000"/>
                </a:solidFill>
                <a:latin typeface="Arial"/>
                <a:ea typeface="DejaVu Sans"/>
              </a:rPr>
              <a:t>   </a:t>
            </a:r>
            <a:r>
              <a:rPr b="0" lang="en-US" sz="1800" spc="-1" strike="noStrike">
                <a:solidFill>
                  <a:srgbClr val="000000"/>
                </a:solidFill>
                <a:latin typeface="Arial"/>
                <a:ea typeface="DejaVu Sans"/>
              </a:rPr>
              <a:t>  </a:t>
            </a:r>
            <a:endParaRPr b="0" lang="en-US" sz="1800" spc="-1" strike="noStrike">
              <a:latin typeface="Arial"/>
            </a:endParaRPr>
          </a:p>
        </p:txBody>
      </p:sp>
      <p:pic>
        <p:nvPicPr>
          <p:cNvPr id="78" name="" descr=""/>
          <p:cNvPicPr/>
          <p:nvPr/>
        </p:nvPicPr>
        <p:blipFill>
          <a:blip r:embed="rId1"/>
          <a:stretch/>
        </p:blipFill>
        <p:spPr>
          <a:xfrm>
            <a:off x="4389120" y="731520"/>
            <a:ext cx="4296960" cy="3610440"/>
          </a:xfrm>
          <a:prstGeom prst="rect">
            <a:avLst/>
          </a:prstGeom>
          <a:ln>
            <a:noFill/>
          </a:ln>
        </p:spPr>
      </p:pic>
      <p:pic>
        <p:nvPicPr>
          <p:cNvPr id="79" name="" descr=""/>
          <p:cNvPicPr/>
          <p:nvPr/>
        </p:nvPicPr>
        <p:blipFill>
          <a:blip r:embed="rId2"/>
          <a:stretch/>
        </p:blipFill>
        <p:spPr>
          <a:xfrm>
            <a:off x="91440" y="731520"/>
            <a:ext cx="4114080" cy="3565440"/>
          </a:xfrm>
          <a:prstGeom prst="rect">
            <a:avLst/>
          </a:prstGeom>
          <a:ln>
            <a:noFill/>
          </a:ln>
        </p:spPr>
      </p:pic>
      <p:sp>
        <p:nvSpPr>
          <p:cNvPr id="80" name="CustomShape 4"/>
          <p:cNvSpPr/>
          <p:nvPr/>
        </p:nvSpPr>
        <p:spPr>
          <a:xfrm>
            <a:off x="472320" y="5303520"/>
            <a:ext cx="7300080" cy="1362600"/>
          </a:xfrm>
          <a:prstGeom prst="rect">
            <a:avLst/>
          </a:prstGeom>
          <a:noFill/>
          <a:ln>
            <a:noFill/>
          </a:ln>
        </p:spPr>
        <p:style>
          <a:lnRef idx="0"/>
          <a:fillRef idx="0"/>
          <a:effectRef idx="0"/>
          <a:fontRef idx="minor"/>
        </p:style>
        <p:txBody>
          <a:bodyPr lIns="90000" rIns="90000" tIns="45000" bIns="45000"/>
          <a:p>
            <a:pPr marL="216000" indent="-214200">
              <a:lnSpc>
                <a:spcPct val="100000"/>
              </a:lnSpc>
              <a:buClr>
                <a:srgbClr val="000000"/>
              </a:buClr>
              <a:buSzPct val="45000"/>
              <a:buFont typeface="Wingdings" charset="2"/>
              <a:buChar char=""/>
            </a:pPr>
            <a:r>
              <a:rPr b="0" lang="en-US" sz="1400" spc="-1" strike="noStrike">
                <a:solidFill>
                  <a:srgbClr val="000000"/>
                </a:solidFill>
                <a:latin typeface="Arial"/>
                <a:ea typeface="DejaVu Sans"/>
              </a:rPr>
              <a:t>CMIP5 models and ERA-Interim show </a:t>
            </a:r>
            <a:r>
              <a:rPr b="1" lang="en-US" sz="1400" spc="-1" strike="noStrike">
                <a:solidFill>
                  <a:srgbClr val="000000"/>
                </a:solidFill>
                <a:latin typeface="Arial"/>
                <a:ea typeface="DejaVu Sans"/>
              </a:rPr>
              <a:t>similar range of warming trend</a:t>
            </a:r>
            <a:endParaRPr b="0" lang="en-US" sz="1400" spc="-1" strike="noStrike">
              <a:latin typeface="Arial"/>
            </a:endParaRPr>
          </a:p>
          <a:p>
            <a:pPr>
              <a:lnSpc>
                <a:spcPct val="100000"/>
              </a:lnSpc>
            </a:pPr>
            <a:endParaRPr b="0" lang="en-US" sz="1400" spc="-1" strike="noStrike">
              <a:latin typeface="Arial"/>
            </a:endParaRPr>
          </a:p>
          <a:p>
            <a:pPr marL="216000" indent="-214200">
              <a:lnSpc>
                <a:spcPct val="100000"/>
              </a:lnSpc>
              <a:buClr>
                <a:srgbClr val="000000"/>
              </a:buClr>
              <a:buSzPct val="45000"/>
              <a:buFont typeface="Wingdings" charset="2"/>
              <a:buChar char=""/>
            </a:pPr>
            <a:r>
              <a:rPr b="0" lang="en-US" sz="1400" spc="-1" strike="noStrike">
                <a:solidFill>
                  <a:srgbClr val="000000"/>
                </a:solidFill>
                <a:latin typeface="Arial"/>
                <a:ea typeface="DejaVu Sans"/>
              </a:rPr>
              <a:t>More </a:t>
            </a:r>
            <a:r>
              <a:rPr b="1" lang="en-US" sz="1400" spc="-1" strike="noStrike">
                <a:solidFill>
                  <a:srgbClr val="000000"/>
                </a:solidFill>
                <a:latin typeface="Arial"/>
                <a:ea typeface="DejaVu Sans"/>
              </a:rPr>
              <a:t>intense warming trend</a:t>
            </a:r>
            <a:r>
              <a:rPr b="0" lang="en-US" sz="1400" spc="-1" strike="noStrike">
                <a:solidFill>
                  <a:srgbClr val="000000"/>
                </a:solidFill>
                <a:latin typeface="Arial"/>
                <a:ea typeface="DejaVu Sans"/>
              </a:rPr>
              <a:t> for CMIP5 models </a:t>
            </a:r>
            <a:endParaRPr b="0" lang="en-US" sz="1400" spc="-1" strike="noStrike">
              <a:latin typeface="Arial"/>
            </a:endParaRPr>
          </a:p>
          <a:p>
            <a:pPr>
              <a:lnSpc>
                <a:spcPct val="100000"/>
              </a:lnSpc>
            </a:pPr>
            <a:endParaRPr b="0" lang="en-US" sz="1400" spc="-1" strike="noStrike">
              <a:latin typeface="Arial"/>
            </a:endParaRPr>
          </a:p>
          <a:p>
            <a:pPr marL="216000" indent="-214200">
              <a:lnSpc>
                <a:spcPct val="100000"/>
              </a:lnSpc>
              <a:buClr>
                <a:srgbClr val="000000"/>
              </a:buClr>
              <a:buSzPct val="45000"/>
              <a:buFont typeface="Wingdings" charset="2"/>
              <a:buChar char=""/>
            </a:pPr>
            <a:r>
              <a:rPr b="0" lang="en-US" sz="1400" spc="-1" strike="noStrike">
                <a:solidFill>
                  <a:srgbClr val="000000"/>
                </a:solidFill>
                <a:latin typeface="Arial"/>
                <a:ea typeface="DejaVu Sans"/>
              </a:rPr>
              <a:t>ERA-Interim warming </a:t>
            </a:r>
            <a:r>
              <a:rPr b="1" lang="en-US" sz="1400" spc="-1" strike="noStrike">
                <a:solidFill>
                  <a:srgbClr val="000000"/>
                </a:solidFill>
                <a:latin typeface="Arial"/>
                <a:ea typeface="DejaVu Sans"/>
              </a:rPr>
              <a:t>trend more spatial variable</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Adjacency</Template>
  <TotalTime>3813</TotalTime>
  <Application>LibreOffice/6.0.4.2$Linux_X86_64 LibreOffice_project/00m0$Build-2</Application>
  <Words>23</Words>
  <Paragraphs>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2019-10-20T09:15:14Z</dcterms:created>
  <dc:creator>Thanos</dc:creator>
  <dc:description/>
  <dc:language>en-US</dc:language>
  <cp:lastModifiedBy/>
  <dcterms:modified xsi:type="dcterms:W3CDTF">2020-05-03T10:50:15Z</dcterms:modified>
  <cp:revision>95</cp:revision>
  <dc:subject/>
  <dc:title>Παρουσίαση του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0</vt:bool>
  </property>
  <property fmtid="{D5CDD505-2E9C-101B-9397-08002B2CF9AE}" pid="10" name="ShareDoc">
    <vt:bool>0</vt:bool>
  </property>
  <property fmtid="{D5CDD505-2E9C-101B-9397-08002B2CF9AE}" pid="11" name="Slides">
    <vt:i4>2</vt:i4>
  </property>
</Properties>
</file>