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30275213" cy="4280376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6357" autoAdjust="0"/>
  </p:normalViewPr>
  <p:slideViewPr>
    <p:cSldViewPr snapToGrid="0">
      <p:cViewPr>
        <p:scale>
          <a:sx n="33" d="100"/>
          <a:sy n="33" d="100"/>
        </p:scale>
        <p:origin x="1464" y="-3720"/>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BB4760-10CC-4418-9DA8-4693D61CFF5F}" type="datetimeFigureOut">
              <a:rPr lang="en-GB" smtClean="0"/>
              <a:t>02/05/2020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601AF-99B7-4E32-97E2-C64D669588DD}" type="slidenum">
              <a:rPr lang="en-GB" smtClean="0"/>
              <a:t>‹#›</a:t>
            </a:fld>
            <a:endParaRPr lang="en-GB"/>
          </a:p>
        </p:txBody>
      </p:sp>
    </p:spTree>
    <p:extLst>
      <p:ext uri="{BB962C8B-B14F-4D97-AF65-F5344CB8AC3E}">
        <p14:creationId xmlns:p14="http://schemas.microsoft.com/office/powerpoint/2010/main" val="385393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B4760-10CC-4418-9DA8-4693D61CFF5F}" type="datetimeFigureOut">
              <a:rPr lang="en-GB" smtClean="0"/>
              <a:t>02/05/2020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601AF-99B7-4E32-97E2-C64D669588DD}" type="slidenum">
              <a:rPr lang="en-GB" smtClean="0"/>
              <a:t>‹#›</a:t>
            </a:fld>
            <a:endParaRPr lang="en-GB"/>
          </a:p>
        </p:txBody>
      </p:sp>
    </p:spTree>
    <p:extLst>
      <p:ext uri="{BB962C8B-B14F-4D97-AF65-F5344CB8AC3E}">
        <p14:creationId xmlns:p14="http://schemas.microsoft.com/office/powerpoint/2010/main" val="3356194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B4760-10CC-4418-9DA8-4693D61CFF5F}" type="datetimeFigureOut">
              <a:rPr lang="en-GB" smtClean="0"/>
              <a:t>02/05/2020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601AF-99B7-4E32-97E2-C64D669588DD}" type="slidenum">
              <a:rPr lang="en-GB" smtClean="0"/>
              <a:t>‹#›</a:t>
            </a:fld>
            <a:endParaRPr lang="en-GB"/>
          </a:p>
        </p:txBody>
      </p:sp>
    </p:spTree>
    <p:extLst>
      <p:ext uri="{BB962C8B-B14F-4D97-AF65-F5344CB8AC3E}">
        <p14:creationId xmlns:p14="http://schemas.microsoft.com/office/powerpoint/2010/main" val="245388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B4760-10CC-4418-9DA8-4693D61CFF5F}" type="datetimeFigureOut">
              <a:rPr lang="en-GB" smtClean="0"/>
              <a:t>02/05/2020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601AF-99B7-4E32-97E2-C64D669588DD}" type="slidenum">
              <a:rPr lang="en-GB" smtClean="0"/>
              <a:t>‹#›</a:t>
            </a:fld>
            <a:endParaRPr lang="en-GB"/>
          </a:p>
        </p:txBody>
      </p:sp>
    </p:spTree>
    <p:extLst>
      <p:ext uri="{BB962C8B-B14F-4D97-AF65-F5344CB8AC3E}">
        <p14:creationId xmlns:p14="http://schemas.microsoft.com/office/powerpoint/2010/main" val="3351695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BB4760-10CC-4418-9DA8-4693D61CFF5F}" type="datetimeFigureOut">
              <a:rPr lang="en-GB" smtClean="0"/>
              <a:t>02/05/2020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601AF-99B7-4E32-97E2-C64D669588DD}" type="slidenum">
              <a:rPr lang="en-GB" smtClean="0"/>
              <a:t>‹#›</a:t>
            </a:fld>
            <a:endParaRPr lang="en-GB"/>
          </a:p>
        </p:txBody>
      </p:sp>
    </p:spTree>
    <p:extLst>
      <p:ext uri="{BB962C8B-B14F-4D97-AF65-F5344CB8AC3E}">
        <p14:creationId xmlns:p14="http://schemas.microsoft.com/office/powerpoint/2010/main" val="114896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BB4760-10CC-4418-9DA8-4693D61CFF5F}" type="datetimeFigureOut">
              <a:rPr lang="en-GB" smtClean="0"/>
              <a:t>02/05/2020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3601AF-99B7-4E32-97E2-C64D669588DD}" type="slidenum">
              <a:rPr lang="en-GB" smtClean="0"/>
              <a:t>‹#›</a:t>
            </a:fld>
            <a:endParaRPr lang="en-GB"/>
          </a:p>
        </p:txBody>
      </p:sp>
    </p:spTree>
    <p:extLst>
      <p:ext uri="{BB962C8B-B14F-4D97-AF65-F5344CB8AC3E}">
        <p14:creationId xmlns:p14="http://schemas.microsoft.com/office/powerpoint/2010/main" val="72926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BB4760-10CC-4418-9DA8-4693D61CFF5F}" type="datetimeFigureOut">
              <a:rPr lang="en-GB" smtClean="0"/>
              <a:t>02/05/2020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3601AF-99B7-4E32-97E2-C64D669588DD}" type="slidenum">
              <a:rPr lang="en-GB" smtClean="0"/>
              <a:t>‹#›</a:t>
            </a:fld>
            <a:endParaRPr lang="en-GB"/>
          </a:p>
        </p:txBody>
      </p:sp>
    </p:spTree>
    <p:extLst>
      <p:ext uri="{BB962C8B-B14F-4D97-AF65-F5344CB8AC3E}">
        <p14:creationId xmlns:p14="http://schemas.microsoft.com/office/powerpoint/2010/main" val="84416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BB4760-10CC-4418-9DA8-4693D61CFF5F}" type="datetimeFigureOut">
              <a:rPr lang="en-GB" smtClean="0"/>
              <a:t>02/05/2020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3601AF-99B7-4E32-97E2-C64D669588DD}" type="slidenum">
              <a:rPr lang="en-GB" smtClean="0"/>
              <a:t>‹#›</a:t>
            </a:fld>
            <a:endParaRPr lang="en-GB"/>
          </a:p>
        </p:txBody>
      </p:sp>
    </p:spTree>
    <p:extLst>
      <p:ext uri="{BB962C8B-B14F-4D97-AF65-F5344CB8AC3E}">
        <p14:creationId xmlns:p14="http://schemas.microsoft.com/office/powerpoint/2010/main" val="18007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B4760-10CC-4418-9DA8-4693D61CFF5F}" type="datetimeFigureOut">
              <a:rPr lang="en-GB" smtClean="0"/>
              <a:t>02/05/2020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3601AF-99B7-4E32-97E2-C64D669588DD}" type="slidenum">
              <a:rPr lang="en-GB" smtClean="0"/>
              <a:t>‹#›</a:t>
            </a:fld>
            <a:endParaRPr lang="en-GB"/>
          </a:p>
        </p:txBody>
      </p:sp>
    </p:spTree>
    <p:extLst>
      <p:ext uri="{BB962C8B-B14F-4D97-AF65-F5344CB8AC3E}">
        <p14:creationId xmlns:p14="http://schemas.microsoft.com/office/powerpoint/2010/main" val="186911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CFBB4760-10CC-4418-9DA8-4693D61CFF5F}" type="datetimeFigureOut">
              <a:rPr lang="en-GB" smtClean="0"/>
              <a:t>02/05/2020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3601AF-99B7-4E32-97E2-C64D669588DD}" type="slidenum">
              <a:rPr lang="en-GB" smtClean="0"/>
              <a:t>‹#›</a:t>
            </a:fld>
            <a:endParaRPr lang="en-GB"/>
          </a:p>
        </p:txBody>
      </p:sp>
    </p:spTree>
    <p:extLst>
      <p:ext uri="{BB962C8B-B14F-4D97-AF65-F5344CB8AC3E}">
        <p14:creationId xmlns:p14="http://schemas.microsoft.com/office/powerpoint/2010/main" val="2158451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CFBB4760-10CC-4418-9DA8-4693D61CFF5F}" type="datetimeFigureOut">
              <a:rPr lang="en-GB" smtClean="0"/>
              <a:t>02/05/2020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3601AF-99B7-4E32-97E2-C64D669588DD}" type="slidenum">
              <a:rPr lang="en-GB" smtClean="0"/>
              <a:t>‹#›</a:t>
            </a:fld>
            <a:endParaRPr lang="en-GB"/>
          </a:p>
        </p:txBody>
      </p:sp>
    </p:spTree>
    <p:extLst>
      <p:ext uri="{BB962C8B-B14F-4D97-AF65-F5344CB8AC3E}">
        <p14:creationId xmlns:p14="http://schemas.microsoft.com/office/powerpoint/2010/main" val="311810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CFBB4760-10CC-4418-9DA8-4693D61CFF5F}" type="datetimeFigureOut">
              <a:rPr lang="en-GB" smtClean="0"/>
              <a:t>02/05/2020</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113601AF-99B7-4E32-97E2-C64D669588DD}" type="slidenum">
              <a:rPr lang="en-GB" smtClean="0"/>
              <a:t>‹#›</a:t>
            </a:fld>
            <a:endParaRPr lang="en-GB"/>
          </a:p>
        </p:txBody>
      </p:sp>
    </p:spTree>
    <p:extLst>
      <p:ext uri="{BB962C8B-B14F-4D97-AF65-F5344CB8AC3E}">
        <p14:creationId xmlns:p14="http://schemas.microsoft.com/office/powerpoint/2010/main" val="279475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TextBox 24"/>
          <p:cNvSpPr txBox="1"/>
          <p:nvPr/>
        </p:nvSpPr>
        <p:spPr>
          <a:xfrm>
            <a:off x="14720663" y="24748939"/>
            <a:ext cx="15084000" cy="1404000"/>
          </a:xfrm>
          <a:prstGeom prst="rect">
            <a:avLst/>
          </a:prstGeom>
          <a:solidFill>
            <a:schemeClr val="accent1"/>
          </a:solidFill>
          <a:ln w="25400">
            <a:noFill/>
          </a:ln>
        </p:spPr>
        <p:txBody>
          <a:bodyPr wrap="square" rtlCol="0">
            <a:spAutoFit/>
          </a:bodyPr>
          <a:lstStyle/>
          <a:p>
            <a:endParaRPr lang="en-GB" dirty="0"/>
          </a:p>
        </p:txBody>
      </p:sp>
      <p:sp>
        <p:nvSpPr>
          <p:cNvPr id="7" name="Content Placeholder 6"/>
          <p:cNvSpPr>
            <a:spLocks noGrp="1"/>
          </p:cNvSpPr>
          <p:nvPr>
            <p:ph idx="1"/>
          </p:nvPr>
        </p:nvSpPr>
        <p:spPr>
          <a:xfrm>
            <a:off x="14724215" y="24748939"/>
            <a:ext cx="15084000" cy="17794649"/>
          </a:xfrm>
          <a:ln>
            <a:solidFill>
              <a:schemeClr val="tx1"/>
            </a:solidFill>
          </a:ln>
        </p:spPr>
        <p:txBody>
          <a:bodyPr lIns="720000" tIns="720000" rIns="720000" bIns="720000">
            <a:normAutofit/>
          </a:bodyPr>
          <a:lstStyle/>
          <a:p>
            <a:pPr marL="0" indent="0">
              <a:buNone/>
            </a:pPr>
            <a:r>
              <a:rPr lang="en-GB" sz="4000" b="1" dirty="0">
                <a:solidFill>
                  <a:schemeClr val="bg1"/>
                </a:solidFill>
              </a:rPr>
              <a:t>Building the 3D models</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b="1" dirty="0"/>
          </a:p>
          <a:p>
            <a:pPr marL="0" indent="0">
              <a:buNone/>
            </a:pPr>
            <a:r>
              <a:rPr lang="en-GB" sz="2400" b="1" dirty="0"/>
              <a:t>Figure 4 - (A) </a:t>
            </a:r>
            <a:r>
              <a:rPr lang="en-GB" sz="2400" dirty="0"/>
              <a:t>As gravity provides information about the total mass of a structure, knowing the density would allow us to determine the geometry of the target body. As the bedrock underlying the valleys is of the same composition as all the neighbouring hills, including the Belpberg, we employ the Nettleton profiling to model the density of the bedrock.</a:t>
            </a:r>
          </a:p>
          <a:p>
            <a:pPr marL="0" indent="0">
              <a:buNone/>
            </a:pPr>
            <a:r>
              <a:rPr lang="en-GB" sz="2400" b="1" dirty="0"/>
              <a:t>Figure 4 - (B) </a:t>
            </a:r>
            <a:r>
              <a:rPr lang="en-GB" sz="2400" dirty="0"/>
              <a:t>We developed a 3D forward model to determine the shape of the overdeepenings, because the gravity effect provides non unique solutions as illustrated in figure 4 – (B).</a:t>
            </a:r>
          </a:p>
          <a:p>
            <a:pPr marL="0" indent="0">
              <a:buNone/>
            </a:pPr>
            <a:r>
              <a:rPr lang="en-GB" sz="2400" dirty="0"/>
              <a:t>This is accomplished in two steps:</a:t>
            </a:r>
            <a:br>
              <a:rPr lang="en-GB" sz="2400" dirty="0"/>
            </a:br>
            <a:r>
              <a:rPr lang="en-GB" sz="2400" dirty="0"/>
              <a:t>- First, the extent of the model space is estimated by using prisms (figure 3 (B)) through the Prisma routine.</a:t>
            </a:r>
            <a:br>
              <a:rPr lang="en-GB" sz="2400" dirty="0"/>
            </a:br>
            <a:r>
              <a:rPr lang="en-GB" sz="2400" dirty="0"/>
              <a:t>-Second, a first geometry constrain is taken from the bedrock topography model (figure 2) for constructing polygons, using in the BGPoly routine. </a:t>
            </a:r>
          </a:p>
          <a:p>
            <a:pPr marL="0" indent="0">
              <a:buNone/>
            </a:pPr>
            <a:r>
              <a:rPr lang="en-GB" sz="2400" dirty="0"/>
              <a:t>The bedrock model of the target area is then improved by trial and error, until a best fit between the modelled and the measured residual anomaly is found.</a:t>
            </a:r>
          </a:p>
        </p:txBody>
      </p:sp>
      <p:sp>
        <p:nvSpPr>
          <p:cNvPr id="2" name="TextBox 1"/>
          <p:cNvSpPr txBox="1"/>
          <p:nvPr/>
        </p:nvSpPr>
        <p:spPr>
          <a:xfrm>
            <a:off x="492231" y="4706909"/>
            <a:ext cx="13018424" cy="1724371"/>
          </a:xfrm>
          <a:prstGeom prst="rect">
            <a:avLst/>
          </a:prstGeom>
          <a:solidFill>
            <a:schemeClr val="accent1"/>
          </a:solidFill>
          <a:ln w="25400">
            <a:noFill/>
          </a:ln>
        </p:spPr>
        <p:txBody>
          <a:bodyPr wrap="square" rtlCol="0">
            <a:spAutoFit/>
          </a:bodyPr>
          <a:lstStyle/>
          <a:p>
            <a:endParaRPr lang="en-GB" dirty="0"/>
          </a:p>
        </p:txBody>
      </p:sp>
      <p:sp>
        <p:nvSpPr>
          <p:cNvPr id="12" name="Content Placeholder 6"/>
          <p:cNvSpPr txBox="1">
            <a:spLocks/>
          </p:cNvSpPr>
          <p:nvPr/>
        </p:nvSpPr>
        <p:spPr>
          <a:xfrm>
            <a:off x="492232" y="4706909"/>
            <a:ext cx="13018423" cy="9472032"/>
          </a:xfrm>
          <a:prstGeom prst="rect">
            <a:avLst/>
          </a:prstGeom>
          <a:noFill/>
          <a:ln w="12700">
            <a:solidFill>
              <a:schemeClr val="tx1"/>
            </a:solidFill>
          </a:ln>
        </p:spPr>
        <p:txBody>
          <a:bodyPr vert="horz" lIns="720000" tIns="720000" rIns="720000" bIns="720000" rtlCol="0">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nSpc>
                <a:spcPct val="160000"/>
              </a:lnSpc>
              <a:buNone/>
            </a:pPr>
            <a:r>
              <a:rPr lang="en-GB" sz="4000" b="1" dirty="0">
                <a:solidFill>
                  <a:schemeClr val="bg1"/>
                </a:solidFill>
              </a:rPr>
              <a:t>Introduction</a:t>
            </a:r>
          </a:p>
          <a:p>
            <a:pPr marL="0" indent="0">
              <a:lnSpc>
                <a:spcPct val="170000"/>
              </a:lnSpc>
              <a:buNone/>
            </a:pPr>
            <a:r>
              <a:rPr lang="en-GB" sz="2400" dirty="0"/>
              <a:t>The main formation mechanism of overdeepenings, whether it is a mostly a glacial or fluvio-glacial process, or even if these structures are relict features of e.g. riverbeds of yet unknown age, is still matter of debate (Cook and Swift, 2012). In order to answer the question, “how are overdeepenings formed?”, we plan to fill the lack of information on the morphology of overdeepened valleys by using gravimetric data in 3D forward modelling. It will allow us to reconstruct the flank geometries and depth of the overdeepenings, leading to a better understanding of their origin. Here, we present how we acquire density data and how we create our 3D forward model. This allow us to explore the general effect of overdeepenings on the Bouguer anomaly and to show how to estimate the density of the bedrock where the overdeepenings were formed. Last, we present how this data set constrains our 3D models.</a:t>
            </a:r>
          </a:p>
        </p:txBody>
      </p:sp>
      <p:sp>
        <p:nvSpPr>
          <p:cNvPr id="24" name="TextBox 23"/>
          <p:cNvSpPr txBox="1"/>
          <p:nvPr/>
        </p:nvSpPr>
        <p:spPr>
          <a:xfrm>
            <a:off x="14721717" y="4706909"/>
            <a:ext cx="15084000" cy="1724400"/>
          </a:xfrm>
          <a:prstGeom prst="rect">
            <a:avLst/>
          </a:prstGeom>
          <a:solidFill>
            <a:schemeClr val="accent1"/>
          </a:solidFill>
          <a:ln w="25400">
            <a:noFill/>
          </a:ln>
        </p:spPr>
        <p:txBody>
          <a:bodyPr wrap="square" rtlCol="0">
            <a:spAutoFit/>
          </a:bodyPr>
          <a:lstStyle/>
          <a:p>
            <a:endParaRPr lang="en-GB" dirty="0"/>
          </a:p>
        </p:txBody>
      </p:sp>
      <p:sp>
        <p:nvSpPr>
          <p:cNvPr id="6" name="Title 5"/>
          <p:cNvSpPr>
            <a:spLocks noGrp="1"/>
          </p:cNvSpPr>
          <p:nvPr>
            <p:ph type="title"/>
          </p:nvPr>
        </p:nvSpPr>
        <p:spPr>
          <a:xfrm>
            <a:off x="0" y="0"/>
            <a:ext cx="30275213" cy="4353054"/>
          </a:xfrm>
          <a:solidFill>
            <a:schemeClr val="accent1"/>
          </a:solidFill>
          <a:ln w="25400">
            <a:noFill/>
          </a:ln>
        </p:spPr>
        <p:txBody>
          <a:bodyPr anchor="t">
            <a:noAutofit/>
          </a:bodyPr>
          <a:lstStyle/>
          <a:p>
            <a:pPr algn="ctr"/>
            <a:br>
              <a:rPr lang="en-GB" sz="1800" b="1" dirty="0">
                <a:solidFill>
                  <a:schemeClr val="bg1"/>
                </a:solidFill>
              </a:rPr>
            </a:br>
            <a:br>
              <a:rPr lang="en-GB" sz="1800" b="1" dirty="0">
                <a:solidFill>
                  <a:schemeClr val="bg1"/>
                </a:solidFill>
              </a:rPr>
            </a:br>
            <a:br>
              <a:rPr lang="en-GB" sz="1800" b="1" dirty="0">
                <a:solidFill>
                  <a:schemeClr val="bg1"/>
                </a:solidFill>
              </a:rPr>
            </a:br>
            <a:br>
              <a:rPr lang="en-GB" sz="1800" b="1" dirty="0">
                <a:solidFill>
                  <a:schemeClr val="bg1"/>
                </a:solidFill>
              </a:rPr>
            </a:br>
            <a:r>
              <a:rPr lang="en-GB" sz="9600" b="1" dirty="0">
                <a:solidFill>
                  <a:schemeClr val="bg1"/>
                </a:solidFill>
              </a:rPr>
              <a:t>Overdeepenings modelled with gravimetry-based data</a:t>
            </a:r>
          </a:p>
        </p:txBody>
      </p:sp>
      <p:sp>
        <p:nvSpPr>
          <p:cNvPr id="9" name="TextBox 8"/>
          <p:cNvSpPr txBox="1"/>
          <p:nvPr/>
        </p:nvSpPr>
        <p:spPr>
          <a:xfrm>
            <a:off x="504125" y="3067234"/>
            <a:ext cx="22295703" cy="1384995"/>
          </a:xfrm>
          <a:prstGeom prst="rect">
            <a:avLst/>
          </a:prstGeom>
          <a:noFill/>
        </p:spPr>
        <p:txBody>
          <a:bodyPr wrap="square" rtlCol="0">
            <a:spAutoFit/>
          </a:bodyPr>
          <a:lstStyle/>
          <a:p>
            <a:r>
              <a:rPr lang="en-GB" sz="2800" dirty="0">
                <a:solidFill>
                  <a:schemeClr val="bg1"/>
                </a:solidFill>
              </a:rPr>
              <a:t>Dimitri Bandou*, Patrick Schläfli*, Michael Schwenk*, Guilhem A. Douillet*, Edi Kissling** &amp; Fritz Schlunegger*</a:t>
            </a:r>
          </a:p>
          <a:p>
            <a:r>
              <a:rPr lang="de-CH" sz="2800" dirty="0">
                <a:solidFill>
                  <a:schemeClr val="bg1"/>
                </a:solidFill>
              </a:rPr>
              <a:t>*Institut für Geologie, Universität Bern, Balzerstrasse 1+3, CH-3012 Bern (dimitri.bandou@geo.unibe.ch)</a:t>
            </a:r>
            <a:endParaRPr lang="en-GB" sz="2800" dirty="0">
              <a:solidFill>
                <a:schemeClr val="bg1"/>
              </a:solidFill>
            </a:endParaRPr>
          </a:p>
          <a:p>
            <a:r>
              <a:rPr lang="de-CH" sz="2800" dirty="0">
                <a:solidFill>
                  <a:schemeClr val="bg1"/>
                </a:solidFill>
              </a:rPr>
              <a:t>**Institut für Geophysik, ETH Zürich, Sonnegstrasse 5, CH-8092 Zürich</a:t>
            </a:r>
            <a:endParaRPr lang="en-GB" sz="2800" dirty="0">
              <a:solidFill>
                <a:schemeClr val="bg1"/>
              </a:solidFill>
            </a:endParaRPr>
          </a:p>
        </p:txBody>
      </p:sp>
      <p:sp>
        <p:nvSpPr>
          <p:cNvPr id="14" name="Content Placeholder 6"/>
          <p:cNvSpPr txBox="1">
            <a:spLocks/>
          </p:cNvSpPr>
          <p:nvPr/>
        </p:nvSpPr>
        <p:spPr>
          <a:xfrm>
            <a:off x="14720663" y="4706909"/>
            <a:ext cx="15085054" cy="18566111"/>
          </a:xfrm>
          <a:prstGeom prst="rect">
            <a:avLst/>
          </a:prstGeom>
          <a:ln>
            <a:solidFill>
              <a:schemeClr val="tx1"/>
            </a:solidFill>
          </a:ln>
        </p:spPr>
        <p:txBody>
          <a:bodyPr vert="horz" lIns="720000" tIns="720000" rIns="720000" bIns="720000" rtlCol="0">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None/>
            </a:pPr>
            <a:r>
              <a:rPr lang="en-GB" sz="4000" b="1" dirty="0">
                <a:solidFill>
                  <a:schemeClr val="bg1"/>
                </a:solidFill>
              </a:rPr>
              <a:t>Results : Belpberg local Bouguer anomaly</a:t>
            </a:r>
          </a:p>
          <a:p>
            <a:pPr marL="0" indent="0">
              <a:lnSpc>
                <a:spcPct val="170000"/>
              </a:lnSpc>
              <a:buNone/>
            </a:pPr>
            <a:br>
              <a:rPr lang="en-GB" sz="2400" dirty="0"/>
            </a:br>
            <a:endParaRPr lang="en-GB" sz="2400" dirty="0"/>
          </a:p>
        </p:txBody>
      </p:sp>
      <p:sp>
        <p:nvSpPr>
          <p:cNvPr id="4" name="TextBox 3"/>
          <p:cNvSpPr txBox="1"/>
          <p:nvPr/>
        </p:nvSpPr>
        <p:spPr>
          <a:xfrm>
            <a:off x="259235" y="35018621"/>
            <a:ext cx="8895625" cy="6555641"/>
          </a:xfrm>
          <a:prstGeom prst="rect">
            <a:avLst/>
          </a:prstGeom>
          <a:noFill/>
        </p:spPr>
        <p:txBody>
          <a:bodyPr wrap="square" rtlCol="0">
            <a:spAutoFit/>
          </a:bodyPr>
          <a:lstStyle/>
          <a:p>
            <a:r>
              <a:rPr lang="en-GB" sz="2000" b="1" dirty="0"/>
              <a:t>Figure 2– </a:t>
            </a:r>
            <a:r>
              <a:rPr lang="en-GB" sz="2000" dirty="0"/>
              <a:t>Map of the bedrock topography in the Bern area. The subsurface topography has been  modelled from  drilling data by </a:t>
            </a:r>
            <a:r>
              <a:rPr lang="en-GB" sz="2000" dirty="0" err="1"/>
              <a:t>Reber</a:t>
            </a:r>
            <a:r>
              <a:rPr lang="en-GB" sz="2000" dirty="0"/>
              <a:t> and </a:t>
            </a:r>
            <a:r>
              <a:rPr lang="en-GB" sz="2000" dirty="0" err="1"/>
              <a:t>Schlunegger</a:t>
            </a:r>
            <a:r>
              <a:rPr lang="en-GB" sz="2000" dirty="0"/>
              <a:t> (2016). The pale grey area encircled by a solid black line corresponds to the current valley surface. The contour lines show the elevation of the bedrock (equidistance 10 meters). The black arrow represents the view direction of the photo on figure 1. The blue dots denote the new gravity stations taken by this survey and the blue line marks the orientation of the 2D profile shown in Figure 3. The green dots mark the gravity stations used for the calculation and interpolation of the Bouguer map of Switzerland (1:100’000, Olivier et al. 2010) represented by the pink to red isolines. The three green dashed lines represent the regional Bouguer gravity field without the Aare and Gürbe valleys  residual anomalies. </a:t>
            </a:r>
            <a:br>
              <a:rPr lang="en-GB" sz="2000" dirty="0"/>
            </a:br>
            <a:endParaRPr lang="fr-FR" sz="2000" dirty="0"/>
          </a:p>
          <a:p>
            <a:r>
              <a:rPr lang="en-GB" sz="2000" dirty="0"/>
              <a:t>The Bouguer map of Switzerland (1:100’000) clearly shows the gravity effects related to the sedimentary fills of the overdeepened valleys. This is illustrated by the local isoline distortion visible over the Aare valley and in the southern Gürbe valley. The regional map, however, has a to large station spacing to precisely assess the local gravity effects of the two valleys as exemplified, </a:t>
            </a:r>
            <a:r>
              <a:rPr lang="en-GB" sz="2000" dirty="0" err="1"/>
              <a:t>f.e</a:t>
            </a:r>
            <a:r>
              <a:rPr lang="en-GB" sz="2000" dirty="0"/>
              <a:t>., by missing the effect of the sediments in northern Gürbe valley. For this reason we measured additional points (see blue dots stations) along a profile crossing both valleys and the Belpberg between them.</a:t>
            </a:r>
            <a:endParaRPr lang="fr-FR" sz="2000" dirty="0"/>
          </a:p>
          <a:p>
            <a:endParaRPr lang="en-GB" sz="2000" dirty="0"/>
          </a:p>
        </p:txBody>
      </p:sp>
      <p:sp>
        <p:nvSpPr>
          <p:cNvPr id="20" name="Content Placeholder 6"/>
          <p:cNvSpPr txBox="1">
            <a:spLocks/>
          </p:cNvSpPr>
          <p:nvPr/>
        </p:nvSpPr>
        <p:spPr>
          <a:xfrm>
            <a:off x="335673" y="41250885"/>
            <a:ext cx="13251420" cy="1692578"/>
          </a:xfrm>
          <a:prstGeom prst="rect">
            <a:avLst/>
          </a:prstGeom>
          <a:ln>
            <a:noFill/>
          </a:ln>
        </p:spPr>
        <p:txBody>
          <a:bodyPr vert="horz" lIns="0" tIns="0" rIns="0" bIns="0" rtlCol="0">
            <a:normAutofit fontScale="25000" lnSpcReduction="20000"/>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None/>
            </a:pPr>
            <a:r>
              <a:rPr lang="en-GB" sz="7200" b="1" u="sng" dirty="0"/>
              <a:t>References</a:t>
            </a:r>
            <a:br>
              <a:rPr lang="en-GB" sz="5000" u="sng" dirty="0"/>
            </a:br>
            <a:br>
              <a:rPr lang="en-GB" sz="6400" dirty="0"/>
            </a:br>
            <a:r>
              <a:rPr lang="en-GB" sz="6400" dirty="0"/>
              <a:t>Nagy, D., 1966 : The gravitational attraction of a right rectangular prism. Geophysics, Vol 31, No. 2, 362-371</a:t>
            </a:r>
            <a:br>
              <a:rPr lang="en-GB" sz="6400" dirty="0"/>
            </a:br>
            <a:r>
              <a:rPr lang="en-GB" sz="6400" dirty="0"/>
              <a:t>Olivier, R., Dumont, B. and Klingelé, E. 2010 : </a:t>
            </a:r>
            <a:r>
              <a:rPr lang="en-GB" sz="6400" dirty="0" err="1"/>
              <a:t>L’Atlas</a:t>
            </a:r>
            <a:r>
              <a:rPr lang="en-GB" sz="6400" dirty="0"/>
              <a:t> </a:t>
            </a:r>
            <a:r>
              <a:rPr lang="en-GB" sz="6400" dirty="0" err="1"/>
              <a:t>gravimetrique</a:t>
            </a:r>
            <a:r>
              <a:rPr lang="en-GB" sz="6400" dirty="0"/>
              <a:t> de la Suisse 1:100000</a:t>
            </a:r>
            <a:br>
              <a:rPr lang="en-GB" sz="6400" dirty="0"/>
            </a:br>
            <a:r>
              <a:rPr lang="en-GB" sz="6400" dirty="0" err="1"/>
              <a:t>Preusser</a:t>
            </a:r>
            <a:r>
              <a:rPr lang="en-GB" sz="6400" dirty="0"/>
              <a:t>, F., </a:t>
            </a:r>
            <a:r>
              <a:rPr lang="en-GB" sz="6400" dirty="0" err="1"/>
              <a:t>Reitner</a:t>
            </a:r>
            <a:r>
              <a:rPr lang="en-GB" sz="6400" dirty="0"/>
              <a:t>, J.M. and </a:t>
            </a:r>
            <a:r>
              <a:rPr lang="en-GB" sz="6400" dirty="0" err="1"/>
              <a:t>Schlüchter</a:t>
            </a:r>
            <a:r>
              <a:rPr lang="en-GB" sz="6400" dirty="0"/>
              <a:t>, C., 2010: Distribution, geometry, age and origin of overdeepened valleys and basins in the Alps and their foreland. Swiss Journal of Geoscience, 103, 407-426</a:t>
            </a:r>
            <a:br>
              <a:rPr lang="en-GB" sz="6400" dirty="0"/>
            </a:br>
            <a:r>
              <a:rPr lang="en-GB" sz="6400" dirty="0" err="1"/>
              <a:t>Reber</a:t>
            </a:r>
            <a:r>
              <a:rPr lang="en-GB" sz="6400" dirty="0"/>
              <a:t>, R. &amp; </a:t>
            </a:r>
            <a:r>
              <a:rPr lang="en-GB" sz="6400" dirty="0" err="1"/>
              <a:t>Schlunegger</a:t>
            </a:r>
            <a:r>
              <a:rPr lang="en-GB" sz="6400" dirty="0"/>
              <a:t>, F. 2016 : Unravelling the moisture sources of the Alpine glaciers using tunnel valleys as constraints, Terra Nova, Vol 28, No. 3, 202-211</a:t>
            </a:r>
            <a:br>
              <a:rPr lang="en-GB" sz="6400" dirty="0"/>
            </a:br>
            <a:r>
              <a:rPr lang="en-GB" sz="6400" dirty="0"/>
              <a:t>Talwani, M. &amp; Ewing, M., 1960 : Rapid computation of gravitational attraction of three-dimensional bodies of arbitrary shape. GEOPHYSICS 25, 203–225</a:t>
            </a:r>
            <a:br>
              <a:rPr lang="en-GB" sz="6400" dirty="0"/>
            </a:br>
            <a:r>
              <a:rPr lang="de-DE" sz="6400" dirty="0"/>
              <a:t>Geotest A.G., 1995 : Grundlagen für Schutz und Bewirtschaftung der Grundwasser der Kantons Bern. Hydrogeologie Gürbetal und Stockental.</a:t>
            </a:r>
            <a:endParaRPr lang="en-GB" sz="4800" dirty="0"/>
          </a:p>
          <a:p>
            <a:pPr marL="0" indent="0">
              <a:lnSpc>
                <a:spcPct val="120000"/>
              </a:lnSpc>
              <a:buNone/>
            </a:pPr>
            <a:endParaRPr lang="en-GB" sz="4800" u="sng" dirty="0"/>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16079" y="2991383"/>
            <a:ext cx="1589638" cy="1225191"/>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8952" y="3316698"/>
            <a:ext cx="5486400" cy="942975"/>
          </a:xfrm>
          <a:prstGeom prst="rect">
            <a:avLst/>
          </a:prstGeom>
        </p:spPr>
      </p:pic>
      <p:sp>
        <p:nvSpPr>
          <p:cNvPr id="59" name="TextBox 58"/>
          <p:cNvSpPr txBox="1"/>
          <p:nvPr/>
        </p:nvSpPr>
        <p:spPr>
          <a:xfrm>
            <a:off x="14892075" y="14916703"/>
            <a:ext cx="14615660" cy="7909858"/>
          </a:xfrm>
          <a:prstGeom prst="rect">
            <a:avLst/>
          </a:prstGeom>
          <a:noFill/>
        </p:spPr>
        <p:txBody>
          <a:bodyPr wrap="square" rtlCol="0">
            <a:spAutoFit/>
          </a:bodyPr>
          <a:lstStyle/>
          <a:p>
            <a:r>
              <a:rPr lang="en-GB" sz="2000" b="1" dirty="0"/>
              <a:t>Figure 3 – (A) </a:t>
            </a:r>
            <a:r>
              <a:rPr lang="en-GB" sz="2000" dirty="0"/>
              <a:t>Standard Bouguer anomalies (red dots) calculated for the newly measured profile stations (blue dots in figure 2), for a density of 2.67 g/cm3. The green dashed line represents the regional Bouguer gravity field without the local (residual) anomalies as documented by the green dashed lines in figure 2. </a:t>
            </a:r>
            <a:br>
              <a:rPr lang="en-GB" sz="2000" dirty="0"/>
            </a:br>
            <a:r>
              <a:rPr lang="en-GB" sz="2000" dirty="0"/>
              <a:t>The dark blue lines illustrate the local residual gravity effects related to the Gürbe and Aare overdeepenings. The vertical black dashed lines mark the valleys maximum residual anomalies. The light blue line shows the Belpberg residual anomaly. The question marks were placed to mark gravity stations with obvious outliers. In these locations among others, the gravity will be remeasured for verification.</a:t>
            </a:r>
          </a:p>
          <a:p>
            <a:endParaRPr lang="fr-FR" sz="2000" dirty="0"/>
          </a:p>
          <a:p>
            <a:r>
              <a:rPr lang="en-GB" sz="2000" dirty="0"/>
              <a:t>Bouguer gravity anomalies are the expression of a mass deficit (for negative anomalies) or mass excess (for positive anomalies) relative to a layer wise homogenous mass distribution. We clearly observe the mass deficits represented by the sedimentary infills of the two tunnel valleys relative to the bedrock. </a:t>
            </a:r>
            <a:br>
              <a:rPr lang="en-GB" sz="2000" dirty="0"/>
            </a:br>
            <a:r>
              <a:rPr lang="en-GB" sz="2000" dirty="0"/>
              <a:t>Furthermore, the lightly negative gravity anomaly between the two valleys corresponding in profile distance with the Belpberg refers to the fact, that the local bedrock lithology (Upper Marine Molasse) has a bulk average density that is significantly smaller than the standard value of 2.67 that is used for Bouguer anomaly calculation. Subsequently, this anomaly will be used to determine the correct density for the bedrock UMM by so-called “Nettleton modelling” (see below).</a:t>
            </a:r>
            <a:endParaRPr lang="fr-FR" sz="2000" dirty="0"/>
          </a:p>
          <a:p>
            <a:r>
              <a:rPr lang="de-CH" sz="2000" dirty="0"/>
              <a:t> </a:t>
            </a:r>
            <a:endParaRPr lang="fr-FR" sz="2000" dirty="0"/>
          </a:p>
          <a:p>
            <a:r>
              <a:rPr lang="en-GB" sz="2000" dirty="0"/>
              <a:t>For a symmetrical shaped tunnel valley, the residual Bouguer gravity anomaly would yield a symmetrical shape as is nearly the case for the Gürbe valley. The Aare valley gravity anomaly, however, shows a strong asymmetry between the western and the eastern flanks and this suggests a similar asymmetry in the shape of the bedrock. </a:t>
            </a:r>
            <a:endParaRPr lang="fr-FR" sz="2000" dirty="0"/>
          </a:p>
          <a:p>
            <a:endParaRPr lang="en-GB" sz="2000" dirty="0"/>
          </a:p>
          <a:p>
            <a:r>
              <a:rPr lang="en-GB" b="1" dirty="0"/>
              <a:t>Figure 3 – (B) </a:t>
            </a:r>
            <a:r>
              <a:rPr lang="en-GB" dirty="0"/>
              <a:t>The dark blue line represents the surface elevation of the Gürbe valley, Aare valley and the Belpberg, that we followed to conduct the gravity survey (figures 1 and 2). The light blue dots are the gravity stations location. The offset between stations’ positions and the elevation is caused by 2D surface topography interpolation effect along the profile. </a:t>
            </a:r>
          </a:p>
          <a:p>
            <a:endParaRPr lang="fr-FR" dirty="0"/>
          </a:p>
          <a:p>
            <a:r>
              <a:rPr lang="en-GB" dirty="0"/>
              <a:t>The information from this data can be further exploited through modelling in order to determine the density and to reconstruct the geometry of the overdeepenings in 3D.  We developed a new code called Gravi3D, which build on prisms (black dash cube) and polygons (black line). </a:t>
            </a:r>
            <a:endParaRPr lang="fr-FR" dirty="0"/>
          </a:p>
          <a:p>
            <a:endParaRPr lang="en-GB" sz="2000" dirty="0"/>
          </a:p>
        </p:txBody>
      </p:sp>
      <p:grpSp>
        <p:nvGrpSpPr>
          <p:cNvPr id="61" name="Group 60">
            <a:extLst>
              <a:ext uri="{FF2B5EF4-FFF2-40B4-BE49-F238E27FC236}">
                <a16:creationId xmlns:a16="http://schemas.microsoft.com/office/drawing/2014/main" id="{7E5E546C-1355-424B-9286-FFA007530180}"/>
              </a:ext>
            </a:extLst>
          </p:cNvPr>
          <p:cNvGrpSpPr/>
          <p:nvPr/>
        </p:nvGrpSpPr>
        <p:grpSpPr>
          <a:xfrm>
            <a:off x="22262663" y="26152939"/>
            <a:ext cx="7637742" cy="5991404"/>
            <a:chOff x="22016424" y="26433484"/>
            <a:chExt cx="7637742" cy="5991404"/>
          </a:xfrm>
        </p:grpSpPr>
        <p:grpSp>
          <p:nvGrpSpPr>
            <p:cNvPr id="40" name="Group 39">
              <a:extLst>
                <a:ext uri="{FF2B5EF4-FFF2-40B4-BE49-F238E27FC236}">
                  <a16:creationId xmlns:a16="http://schemas.microsoft.com/office/drawing/2014/main" id="{EE16C4E7-D596-4F7D-94F0-C5A3E1A68E28}"/>
                </a:ext>
              </a:extLst>
            </p:cNvPr>
            <p:cNvGrpSpPr/>
            <p:nvPr/>
          </p:nvGrpSpPr>
          <p:grpSpPr>
            <a:xfrm>
              <a:off x="22016424" y="26433484"/>
              <a:ext cx="7637742" cy="5991404"/>
              <a:chOff x="6073474" y="864479"/>
              <a:chExt cx="7637742" cy="5991404"/>
            </a:xfrm>
          </p:grpSpPr>
          <p:pic>
            <p:nvPicPr>
              <p:cNvPr id="41" name="Picture 40">
                <a:extLst>
                  <a:ext uri="{FF2B5EF4-FFF2-40B4-BE49-F238E27FC236}">
                    <a16:creationId xmlns:a16="http://schemas.microsoft.com/office/drawing/2014/main" id="{FE179372-0CC7-42A1-8492-8919D73C9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870" y="864479"/>
                <a:ext cx="5295900" cy="4791075"/>
              </a:xfrm>
              <a:prstGeom prst="rect">
                <a:avLst/>
              </a:prstGeom>
            </p:spPr>
          </p:pic>
          <p:sp>
            <p:nvSpPr>
              <p:cNvPr id="42" name="TextBox 41">
                <a:extLst>
                  <a:ext uri="{FF2B5EF4-FFF2-40B4-BE49-F238E27FC236}">
                    <a16:creationId xmlns:a16="http://schemas.microsoft.com/office/drawing/2014/main" id="{FCBED446-5079-4223-A0DB-AD63D1CC0646}"/>
                  </a:ext>
                </a:extLst>
              </p:cNvPr>
              <p:cNvSpPr txBox="1"/>
              <p:nvPr/>
            </p:nvSpPr>
            <p:spPr>
              <a:xfrm>
                <a:off x="6073474" y="5655554"/>
                <a:ext cx="7637742" cy="1200329"/>
              </a:xfrm>
              <a:prstGeom prst="rect">
                <a:avLst/>
              </a:prstGeom>
              <a:noFill/>
            </p:spPr>
            <p:txBody>
              <a:bodyPr wrap="square" rtlCol="0">
                <a:spAutoFit/>
              </a:bodyPr>
              <a:lstStyle/>
              <a:p>
                <a:r>
                  <a:rPr lang="en-GB" dirty="0"/>
                  <a:t>Gravity interpretation is non unique (</a:t>
                </a:r>
                <a:r>
                  <a:rPr lang="en-GB" dirty="0" err="1"/>
                  <a:t>Skeels</a:t>
                </a:r>
                <a:r>
                  <a:rPr lang="en-GB" dirty="0"/>
                  <a:t>, 1947) – All these bodies of different geometry and densities can produce the same gravity effect. Hence knowing the density is mandatory to interpret gravity data and model the geometry. http://www.ukm.my/rahim/gravity%20lecture(MSc).htm</a:t>
                </a:r>
              </a:p>
            </p:txBody>
          </p:sp>
        </p:grpSp>
        <p:sp>
          <p:nvSpPr>
            <p:cNvPr id="43" name="TextBox 42">
              <a:extLst>
                <a:ext uri="{FF2B5EF4-FFF2-40B4-BE49-F238E27FC236}">
                  <a16:creationId xmlns:a16="http://schemas.microsoft.com/office/drawing/2014/main" id="{FCAE23CA-8C81-4753-8D8E-6179C6CC9458}"/>
                </a:ext>
              </a:extLst>
            </p:cNvPr>
            <p:cNvSpPr txBox="1"/>
            <p:nvPr/>
          </p:nvSpPr>
          <p:spPr>
            <a:xfrm>
              <a:off x="24609024" y="27570996"/>
              <a:ext cx="1037390" cy="369332"/>
            </a:xfrm>
            <a:prstGeom prst="rect">
              <a:avLst/>
            </a:prstGeom>
            <a:noFill/>
            <a:ln>
              <a:solidFill>
                <a:schemeClr val="tx1"/>
              </a:solidFill>
            </a:ln>
          </p:spPr>
          <p:txBody>
            <a:bodyPr wrap="square" rtlCol="0">
              <a:spAutoFit/>
            </a:bodyPr>
            <a:lstStyle/>
            <a:p>
              <a:r>
                <a:rPr lang="en-GB" dirty="0"/>
                <a:t>Distance</a:t>
              </a:r>
            </a:p>
          </p:txBody>
        </p:sp>
        <p:sp>
          <p:nvSpPr>
            <p:cNvPr id="44" name="TextBox 43">
              <a:extLst>
                <a:ext uri="{FF2B5EF4-FFF2-40B4-BE49-F238E27FC236}">
                  <a16:creationId xmlns:a16="http://schemas.microsoft.com/office/drawing/2014/main" id="{57DC0B89-389B-4359-9347-400470B09F7E}"/>
                </a:ext>
              </a:extLst>
            </p:cNvPr>
            <p:cNvSpPr txBox="1"/>
            <p:nvPr/>
          </p:nvSpPr>
          <p:spPr>
            <a:xfrm rot="16200000">
              <a:off x="21795834" y="29251652"/>
              <a:ext cx="810513" cy="369332"/>
            </a:xfrm>
            <a:prstGeom prst="rect">
              <a:avLst/>
            </a:prstGeom>
            <a:noFill/>
            <a:ln>
              <a:solidFill>
                <a:schemeClr val="tx1"/>
              </a:solidFill>
            </a:ln>
          </p:spPr>
          <p:txBody>
            <a:bodyPr wrap="square" rtlCol="0">
              <a:spAutoFit/>
            </a:bodyPr>
            <a:lstStyle/>
            <a:p>
              <a:r>
                <a:rPr lang="en-GB" dirty="0"/>
                <a:t> Depth</a:t>
              </a:r>
            </a:p>
          </p:txBody>
        </p:sp>
        <p:sp>
          <p:nvSpPr>
            <p:cNvPr id="45" name="TextBox 44">
              <a:extLst>
                <a:ext uri="{FF2B5EF4-FFF2-40B4-BE49-F238E27FC236}">
                  <a16:creationId xmlns:a16="http://schemas.microsoft.com/office/drawing/2014/main" id="{7E595FEE-573D-498D-8788-6F8788D80BDF}"/>
                </a:ext>
              </a:extLst>
            </p:cNvPr>
            <p:cNvSpPr txBox="1"/>
            <p:nvPr/>
          </p:nvSpPr>
          <p:spPr>
            <a:xfrm>
              <a:off x="27526977" y="27940328"/>
              <a:ext cx="1612900" cy="369332"/>
            </a:xfrm>
            <a:prstGeom prst="rect">
              <a:avLst/>
            </a:prstGeom>
            <a:noFill/>
            <a:ln>
              <a:solidFill>
                <a:schemeClr val="tx1"/>
              </a:solidFill>
            </a:ln>
          </p:spPr>
          <p:txBody>
            <a:bodyPr wrap="square" rtlCol="0">
              <a:spAutoFit/>
            </a:bodyPr>
            <a:lstStyle/>
            <a:p>
              <a:r>
                <a:rPr lang="en-GB" dirty="0"/>
                <a:t> Body 1</a:t>
              </a:r>
            </a:p>
          </p:txBody>
        </p:sp>
        <p:sp>
          <p:nvSpPr>
            <p:cNvPr id="47" name="TextBox 46">
              <a:extLst>
                <a:ext uri="{FF2B5EF4-FFF2-40B4-BE49-F238E27FC236}">
                  <a16:creationId xmlns:a16="http://schemas.microsoft.com/office/drawing/2014/main" id="{41FDBA42-FCDC-4DEB-9490-A1D5859A84ED}"/>
                </a:ext>
              </a:extLst>
            </p:cNvPr>
            <p:cNvSpPr txBox="1"/>
            <p:nvPr/>
          </p:nvSpPr>
          <p:spPr>
            <a:xfrm>
              <a:off x="27526977" y="30109417"/>
              <a:ext cx="1612900" cy="369332"/>
            </a:xfrm>
            <a:prstGeom prst="rect">
              <a:avLst/>
            </a:prstGeom>
            <a:noFill/>
            <a:ln>
              <a:solidFill>
                <a:schemeClr val="tx1"/>
              </a:solidFill>
            </a:ln>
          </p:spPr>
          <p:txBody>
            <a:bodyPr wrap="square" rtlCol="0">
              <a:spAutoFit/>
            </a:bodyPr>
            <a:lstStyle/>
            <a:p>
              <a:r>
                <a:rPr lang="en-GB" dirty="0"/>
                <a:t>Body 4</a:t>
              </a:r>
            </a:p>
          </p:txBody>
        </p:sp>
        <p:sp>
          <p:nvSpPr>
            <p:cNvPr id="48" name="TextBox 47">
              <a:extLst>
                <a:ext uri="{FF2B5EF4-FFF2-40B4-BE49-F238E27FC236}">
                  <a16:creationId xmlns:a16="http://schemas.microsoft.com/office/drawing/2014/main" id="{4365FF1E-C9E4-4384-9886-7B21AA08E1E9}"/>
                </a:ext>
              </a:extLst>
            </p:cNvPr>
            <p:cNvSpPr txBox="1"/>
            <p:nvPr/>
          </p:nvSpPr>
          <p:spPr>
            <a:xfrm>
              <a:off x="27526977" y="28494206"/>
              <a:ext cx="1612900" cy="369332"/>
            </a:xfrm>
            <a:prstGeom prst="rect">
              <a:avLst/>
            </a:prstGeom>
            <a:noFill/>
            <a:ln>
              <a:solidFill>
                <a:schemeClr val="tx1"/>
              </a:solidFill>
            </a:ln>
          </p:spPr>
          <p:txBody>
            <a:bodyPr wrap="square" rtlCol="0">
              <a:spAutoFit/>
            </a:bodyPr>
            <a:lstStyle/>
            <a:p>
              <a:r>
                <a:rPr lang="en-GB" dirty="0"/>
                <a:t> Body 2</a:t>
              </a:r>
            </a:p>
          </p:txBody>
        </p:sp>
        <p:sp>
          <p:nvSpPr>
            <p:cNvPr id="49" name="TextBox 48">
              <a:extLst>
                <a:ext uri="{FF2B5EF4-FFF2-40B4-BE49-F238E27FC236}">
                  <a16:creationId xmlns:a16="http://schemas.microsoft.com/office/drawing/2014/main" id="{E98D7C7A-11A3-4BDB-BD6A-2D914C45ED74}"/>
                </a:ext>
              </a:extLst>
            </p:cNvPr>
            <p:cNvSpPr txBox="1"/>
            <p:nvPr/>
          </p:nvSpPr>
          <p:spPr>
            <a:xfrm>
              <a:off x="27526977" y="29267726"/>
              <a:ext cx="1612900" cy="369332"/>
            </a:xfrm>
            <a:prstGeom prst="rect">
              <a:avLst/>
            </a:prstGeom>
            <a:noFill/>
            <a:ln>
              <a:solidFill>
                <a:schemeClr val="tx1"/>
              </a:solidFill>
            </a:ln>
          </p:spPr>
          <p:txBody>
            <a:bodyPr wrap="square" rtlCol="0">
              <a:spAutoFit/>
            </a:bodyPr>
            <a:lstStyle/>
            <a:p>
              <a:r>
                <a:rPr lang="en-GB" dirty="0"/>
                <a:t> Body 3</a:t>
              </a:r>
            </a:p>
          </p:txBody>
        </p:sp>
      </p:grpSp>
      <p:pic>
        <p:nvPicPr>
          <p:cNvPr id="50" name="Picture 49">
            <a:extLst>
              <a:ext uri="{FF2B5EF4-FFF2-40B4-BE49-F238E27FC236}">
                <a16:creationId xmlns:a16="http://schemas.microsoft.com/office/drawing/2014/main" id="{B9076226-5BB5-409E-B401-006133EF431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854486" y="26289614"/>
            <a:ext cx="7161938" cy="4002260"/>
          </a:xfrm>
          <a:prstGeom prst="rect">
            <a:avLst/>
          </a:prstGeom>
        </p:spPr>
      </p:pic>
      <p:sp>
        <p:nvSpPr>
          <p:cNvPr id="51" name="TextBox 50">
            <a:extLst>
              <a:ext uri="{FF2B5EF4-FFF2-40B4-BE49-F238E27FC236}">
                <a16:creationId xmlns:a16="http://schemas.microsoft.com/office/drawing/2014/main" id="{E4B6ED11-7CB4-4520-9CBF-A4BD1936D52A}"/>
              </a:ext>
            </a:extLst>
          </p:cNvPr>
          <p:cNvSpPr txBox="1"/>
          <p:nvPr/>
        </p:nvSpPr>
        <p:spPr>
          <a:xfrm>
            <a:off x="15260541" y="30578228"/>
            <a:ext cx="5950744" cy="646331"/>
          </a:xfrm>
          <a:prstGeom prst="rect">
            <a:avLst/>
          </a:prstGeom>
          <a:noFill/>
        </p:spPr>
        <p:txBody>
          <a:bodyPr wrap="square" rtlCol="0">
            <a:spAutoFit/>
          </a:bodyPr>
          <a:lstStyle/>
          <a:p>
            <a:r>
              <a:rPr lang="en-GB" dirty="0"/>
              <a:t>Density is determined using the Nettleton method. As gravity and topography are independent of each other.</a:t>
            </a:r>
          </a:p>
        </p:txBody>
      </p:sp>
      <p:pic>
        <p:nvPicPr>
          <p:cNvPr id="17" name="Picture 16">
            <a:extLst>
              <a:ext uri="{FF2B5EF4-FFF2-40B4-BE49-F238E27FC236}">
                <a16:creationId xmlns:a16="http://schemas.microsoft.com/office/drawing/2014/main" id="{D5734767-BEBC-49B6-B525-7AD7160E1E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7042" y="24685564"/>
            <a:ext cx="14503867" cy="10257917"/>
          </a:xfrm>
          <a:prstGeom prst="rect">
            <a:avLst/>
          </a:prstGeom>
        </p:spPr>
      </p:pic>
      <p:pic>
        <p:nvPicPr>
          <p:cNvPr id="23" name="Picture 22" descr="A large green field with a mountain in the background&#10;&#10;Description automatically generated">
            <a:extLst>
              <a:ext uri="{FF2B5EF4-FFF2-40B4-BE49-F238E27FC236}">
                <a16:creationId xmlns:a16="http://schemas.microsoft.com/office/drawing/2014/main" id="{C3F4CFAC-686D-4A7A-8CEC-12230017CD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671" y="15001317"/>
            <a:ext cx="14238342" cy="9472032"/>
          </a:xfrm>
          <a:prstGeom prst="rect">
            <a:avLst/>
          </a:prstGeom>
        </p:spPr>
      </p:pic>
      <p:pic>
        <p:nvPicPr>
          <p:cNvPr id="30" name="Picture 29">
            <a:extLst>
              <a:ext uri="{FF2B5EF4-FFF2-40B4-BE49-F238E27FC236}">
                <a16:creationId xmlns:a16="http://schemas.microsoft.com/office/drawing/2014/main" id="{5F0DC950-3412-4992-83CF-DF0A3DE9BEE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4816025" y="6655506"/>
            <a:ext cx="14893275" cy="7857009"/>
          </a:xfrm>
          <a:prstGeom prst="rect">
            <a:avLst/>
          </a:prstGeom>
        </p:spPr>
      </p:pic>
      <p:sp>
        <p:nvSpPr>
          <p:cNvPr id="37" name="TextBox 36">
            <a:extLst>
              <a:ext uri="{FF2B5EF4-FFF2-40B4-BE49-F238E27FC236}">
                <a16:creationId xmlns:a16="http://schemas.microsoft.com/office/drawing/2014/main" id="{C9668832-A4AB-47FB-9B6F-2012A8AF0F97}"/>
              </a:ext>
            </a:extLst>
          </p:cNvPr>
          <p:cNvSpPr txBox="1"/>
          <p:nvPr/>
        </p:nvSpPr>
        <p:spPr>
          <a:xfrm>
            <a:off x="16177506" y="18509357"/>
            <a:ext cx="184731" cy="369332"/>
          </a:xfrm>
          <a:prstGeom prst="rect">
            <a:avLst/>
          </a:prstGeom>
          <a:noFill/>
        </p:spPr>
        <p:txBody>
          <a:bodyPr wrap="none" rtlCol="0">
            <a:spAutoFit/>
          </a:bodyPr>
          <a:lstStyle/>
          <a:p>
            <a:endParaRPr lang="en-GB" dirty="0"/>
          </a:p>
        </p:txBody>
      </p:sp>
      <p:sp>
        <p:nvSpPr>
          <p:cNvPr id="39" name="TextBox 38">
            <a:extLst>
              <a:ext uri="{FF2B5EF4-FFF2-40B4-BE49-F238E27FC236}">
                <a16:creationId xmlns:a16="http://schemas.microsoft.com/office/drawing/2014/main" id="{AB786410-F6DA-4C46-A6E4-535D2371C0A3}"/>
              </a:ext>
            </a:extLst>
          </p:cNvPr>
          <p:cNvSpPr txBox="1"/>
          <p:nvPr/>
        </p:nvSpPr>
        <p:spPr>
          <a:xfrm>
            <a:off x="335673" y="23273020"/>
            <a:ext cx="14273340" cy="1200329"/>
          </a:xfrm>
          <a:prstGeom prst="rect">
            <a:avLst/>
          </a:prstGeom>
          <a:solidFill>
            <a:schemeClr val="bg1"/>
          </a:solidFill>
        </p:spPr>
        <p:txBody>
          <a:bodyPr wrap="square" rtlCol="0">
            <a:spAutoFit/>
          </a:bodyPr>
          <a:lstStyle/>
          <a:p>
            <a:r>
              <a:rPr lang="en-GB" b="1" dirty="0"/>
              <a:t>Figure 1 </a:t>
            </a:r>
            <a:r>
              <a:rPr lang="en-GB" dirty="0"/>
              <a:t>– Photograph of the formerly glaciated Gürbe valley. (Photo © Berner Zeitung BZ). The Gürbe valley is bordered on its lateral flanks by bedrock ridges made up of Upper Marine Molasse (UMM) sandstones. A drilling in the middle of the valley disclosed that the valley infill comprises of Quaternary sediments, 80 m of lacustrine clay with a till interbed these deposits are underlined by additional 30 m of fluvial gravels. The bedrock as not been reached (</a:t>
            </a:r>
            <a:r>
              <a:rPr lang="en-GB" dirty="0" err="1"/>
              <a:t>Geotest</a:t>
            </a:r>
            <a:r>
              <a:rPr lang="en-GB" dirty="0"/>
              <a:t>, 1995).</a:t>
            </a:r>
          </a:p>
        </p:txBody>
      </p:sp>
      <p:pic>
        <p:nvPicPr>
          <p:cNvPr id="52" name="Picture 51">
            <a:extLst>
              <a:ext uri="{FF2B5EF4-FFF2-40B4-BE49-F238E27FC236}">
                <a16:creationId xmlns:a16="http://schemas.microsoft.com/office/drawing/2014/main" id="{E59318F7-930F-4F17-9AF9-17CD3049EF57}"/>
              </a:ext>
            </a:extLst>
          </p:cNvPr>
          <p:cNvPicPr>
            <a:picLocks noChangeAspect="1"/>
          </p:cNvPicPr>
          <p:nvPr/>
        </p:nvPicPr>
        <p:blipFill>
          <a:blip r:embed="rId9"/>
          <a:stretch>
            <a:fillRect/>
          </a:stretch>
        </p:blipFill>
        <p:spPr>
          <a:xfrm>
            <a:off x="9154860" y="35018621"/>
            <a:ext cx="5506049" cy="5214979"/>
          </a:xfrm>
          <a:prstGeom prst="rect">
            <a:avLst/>
          </a:prstGeom>
        </p:spPr>
      </p:pic>
      <p:pic>
        <p:nvPicPr>
          <p:cNvPr id="63" name="Picture 62" descr="A group of cattle grazing on a lush green field&#10;&#10;Description automatically generated">
            <a:extLst>
              <a:ext uri="{FF2B5EF4-FFF2-40B4-BE49-F238E27FC236}">
                <a16:creationId xmlns:a16="http://schemas.microsoft.com/office/drawing/2014/main" id="{A244DF18-A39E-4420-B037-C3C737F0452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0541" y="38470671"/>
            <a:ext cx="8228109" cy="3899781"/>
          </a:xfrm>
          <a:prstGeom prst="rect">
            <a:avLst/>
          </a:prstGeom>
        </p:spPr>
      </p:pic>
      <p:sp>
        <p:nvSpPr>
          <p:cNvPr id="64" name="TextBox 63">
            <a:extLst>
              <a:ext uri="{FF2B5EF4-FFF2-40B4-BE49-F238E27FC236}">
                <a16:creationId xmlns:a16="http://schemas.microsoft.com/office/drawing/2014/main" id="{45D48894-EC5E-492F-8DDB-609778FF26E4}"/>
              </a:ext>
            </a:extLst>
          </p:cNvPr>
          <p:cNvSpPr txBox="1"/>
          <p:nvPr/>
        </p:nvSpPr>
        <p:spPr>
          <a:xfrm>
            <a:off x="23564339" y="40218751"/>
            <a:ext cx="4193314" cy="369332"/>
          </a:xfrm>
          <a:prstGeom prst="rect">
            <a:avLst/>
          </a:prstGeom>
          <a:noFill/>
        </p:spPr>
        <p:txBody>
          <a:bodyPr wrap="square" rtlCol="0">
            <a:spAutoFit/>
          </a:bodyPr>
          <a:lstStyle/>
          <a:p>
            <a:r>
              <a:rPr lang="en-GB" dirty="0"/>
              <a:t>&lt;- Measurement perturbation on the field</a:t>
            </a:r>
          </a:p>
        </p:txBody>
      </p:sp>
      <p:sp>
        <p:nvSpPr>
          <p:cNvPr id="66" name="TextBox 65">
            <a:extLst>
              <a:ext uri="{FF2B5EF4-FFF2-40B4-BE49-F238E27FC236}">
                <a16:creationId xmlns:a16="http://schemas.microsoft.com/office/drawing/2014/main" id="{17FB41FC-96AE-494E-895F-6DE339A81276}"/>
              </a:ext>
            </a:extLst>
          </p:cNvPr>
          <p:cNvSpPr txBox="1"/>
          <p:nvPr/>
        </p:nvSpPr>
        <p:spPr>
          <a:xfrm>
            <a:off x="15005311" y="6650449"/>
            <a:ext cx="493486" cy="369332"/>
          </a:xfrm>
          <a:prstGeom prst="rect">
            <a:avLst/>
          </a:prstGeom>
          <a:noFill/>
        </p:spPr>
        <p:txBody>
          <a:bodyPr wrap="square" rtlCol="0">
            <a:spAutoFit/>
          </a:bodyPr>
          <a:lstStyle/>
          <a:p>
            <a:r>
              <a:rPr lang="en-GB" b="1" dirty="0"/>
              <a:t>(A)</a:t>
            </a:r>
          </a:p>
        </p:txBody>
      </p:sp>
      <p:sp>
        <p:nvSpPr>
          <p:cNvPr id="73" name="TextBox 72">
            <a:extLst>
              <a:ext uri="{FF2B5EF4-FFF2-40B4-BE49-F238E27FC236}">
                <a16:creationId xmlns:a16="http://schemas.microsoft.com/office/drawing/2014/main" id="{328E089D-2BDE-4D42-8C1A-983A279C1208}"/>
              </a:ext>
            </a:extLst>
          </p:cNvPr>
          <p:cNvSpPr txBox="1"/>
          <p:nvPr/>
        </p:nvSpPr>
        <p:spPr>
          <a:xfrm>
            <a:off x="15013798" y="12108763"/>
            <a:ext cx="493486" cy="369332"/>
          </a:xfrm>
          <a:prstGeom prst="rect">
            <a:avLst/>
          </a:prstGeom>
          <a:noFill/>
        </p:spPr>
        <p:txBody>
          <a:bodyPr wrap="square" rtlCol="0">
            <a:spAutoFit/>
          </a:bodyPr>
          <a:lstStyle/>
          <a:p>
            <a:r>
              <a:rPr lang="en-GB" b="1" dirty="0"/>
              <a:t>(B)</a:t>
            </a:r>
          </a:p>
        </p:txBody>
      </p:sp>
      <p:sp>
        <p:nvSpPr>
          <p:cNvPr id="75" name="TextBox 74">
            <a:extLst>
              <a:ext uri="{FF2B5EF4-FFF2-40B4-BE49-F238E27FC236}">
                <a16:creationId xmlns:a16="http://schemas.microsoft.com/office/drawing/2014/main" id="{2681C680-1877-4EE5-8C35-D971590813B3}"/>
              </a:ext>
            </a:extLst>
          </p:cNvPr>
          <p:cNvSpPr txBox="1"/>
          <p:nvPr/>
        </p:nvSpPr>
        <p:spPr>
          <a:xfrm>
            <a:off x="15354527" y="26715011"/>
            <a:ext cx="493486" cy="369332"/>
          </a:xfrm>
          <a:prstGeom prst="rect">
            <a:avLst/>
          </a:prstGeom>
          <a:noFill/>
        </p:spPr>
        <p:txBody>
          <a:bodyPr wrap="square" rtlCol="0">
            <a:spAutoFit/>
          </a:bodyPr>
          <a:lstStyle/>
          <a:p>
            <a:r>
              <a:rPr lang="en-GB" b="1" dirty="0"/>
              <a:t>(A)</a:t>
            </a:r>
          </a:p>
        </p:txBody>
      </p:sp>
      <p:sp>
        <p:nvSpPr>
          <p:cNvPr id="76" name="TextBox 75">
            <a:extLst>
              <a:ext uri="{FF2B5EF4-FFF2-40B4-BE49-F238E27FC236}">
                <a16:creationId xmlns:a16="http://schemas.microsoft.com/office/drawing/2014/main" id="{23A9B7AA-FC5F-4A86-AD5B-4F74899A5164}"/>
              </a:ext>
            </a:extLst>
          </p:cNvPr>
          <p:cNvSpPr txBox="1"/>
          <p:nvPr/>
        </p:nvSpPr>
        <p:spPr>
          <a:xfrm>
            <a:off x="22043797" y="26714083"/>
            <a:ext cx="493486" cy="369332"/>
          </a:xfrm>
          <a:prstGeom prst="rect">
            <a:avLst/>
          </a:prstGeom>
          <a:noFill/>
        </p:spPr>
        <p:txBody>
          <a:bodyPr wrap="square" rtlCol="0">
            <a:spAutoFit/>
          </a:bodyPr>
          <a:lstStyle/>
          <a:p>
            <a:r>
              <a:rPr lang="en-GB" b="1" dirty="0"/>
              <a:t>(B)</a:t>
            </a:r>
          </a:p>
        </p:txBody>
      </p:sp>
      <p:pic>
        <p:nvPicPr>
          <p:cNvPr id="5" name="Picture 4" descr="A drawing of a face&#10;&#10;Description automatically generated">
            <a:extLst>
              <a:ext uri="{FF2B5EF4-FFF2-40B4-BE49-F238E27FC236}">
                <a16:creationId xmlns:a16="http://schemas.microsoft.com/office/drawing/2014/main" id="{3914BAAF-3C59-4138-97A7-29AB270378A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874600" y="84892"/>
            <a:ext cx="2272595" cy="795127"/>
          </a:xfrm>
          <a:prstGeom prst="rect">
            <a:avLst/>
          </a:prstGeom>
        </p:spPr>
      </p:pic>
    </p:spTree>
    <p:extLst>
      <p:ext uri="{BB962C8B-B14F-4D97-AF65-F5344CB8AC3E}">
        <p14:creationId xmlns:p14="http://schemas.microsoft.com/office/powerpoint/2010/main" val="923047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1BC8651-0883-43B2-A725-3786610B006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 y="17564100"/>
            <a:ext cx="30275213" cy="14418480"/>
          </a:xfrm>
        </p:spPr>
      </p:pic>
      <p:pic>
        <p:nvPicPr>
          <p:cNvPr id="4" name="Picture 3">
            <a:extLst>
              <a:ext uri="{FF2B5EF4-FFF2-40B4-BE49-F238E27FC236}">
                <a16:creationId xmlns:a16="http://schemas.microsoft.com/office/drawing/2014/main" id="{9180BCE3-7E7E-4A99-BC4C-20DC053A5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750" y="4312893"/>
            <a:ext cx="14591084" cy="12472595"/>
          </a:xfrm>
          <a:prstGeom prst="rect">
            <a:avLst/>
          </a:prstGeom>
        </p:spPr>
      </p:pic>
      <p:sp>
        <p:nvSpPr>
          <p:cNvPr id="10" name="Title 5">
            <a:extLst>
              <a:ext uri="{FF2B5EF4-FFF2-40B4-BE49-F238E27FC236}">
                <a16:creationId xmlns:a16="http://schemas.microsoft.com/office/drawing/2014/main" id="{69E8E884-438F-4152-A3F7-DFC9BF2CBDAF}"/>
              </a:ext>
            </a:extLst>
          </p:cNvPr>
          <p:cNvSpPr txBox="1">
            <a:spLocks/>
          </p:cNvSpPr>
          <p:nvPr/>
        </p:nvSpPr>
        <p:spPr>
          <a:xfrm>
            <a:off x="-1" y="0"/>
            <a:ext cx="30275213" cy="2648138"/>
          </a:xfrm>
          <a:prstGeom prst="rect">
            <a:avLst/>
          </a:prstGeom>
          <a:solidFill>
            <a:schemeClr val="accent1"/>
          </a:solidFill>
          <a:ln w="25400">
            <a:noFill/>
          </a:ln>
        </p:spPr>
        <p:txBody>
          <a:bodyPr vert="horz" lIns="91440" tIns="45720" rIns="91440" bIns="45720" rtlCol="0" anchor="t">
            <a:noAutofit/>
          </a:bodyPr>
          <a:lst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a:lstStyle>
          <a:p>
            <a:br>
              <a:rPr lang="en-GB" sz="1800" b="1" dirty="0">
                <a:solidFill>
                  <a:schemeClr val="bg1"/>
                </a:solidFill>
              </a:rPr>
            </a:br>
            <a:br>
              <a:rPr lang="en-GB" sz="1800" b="1" dirty="0">
                <a:solidFill>
                  <a:schemeClr val="bg1"/>
                </a:solidFill>
              </a:rPr>
            </a:br>
            <a:r>
              <a:rPr lang="en-GB" sz="9600" b="1" dirty="0">
                <a:solidFill>
                  <a:schemeClr val="bg1"/>
                </a:solidFill>
              </a:rPr>
              <a:t>Additional figures</a:t>
            </a:r>
          </a:p>
        </p:txBody>
      </p:sp>
      <p:sp>
        <p:nvSpPr>
          <p:cNvPr id="13" name="TextBox 12">
            <a:extLst>
              <a:ext uri="{FF2B5EF4-FFF2-40B4-BE49-F238E27FC236}">
                <a16:creationId xmlns:a16="http://schemas.microsoft.com/office/drawing/2014/main" id="{385AFD6B-A1E1-47A0-8E65-3569BA55DC11}"/>
              </a:ext>
            </a:extLst>
          </p:cNvPr>
          <p:cNvSpPr txBox="1"/>
          <p:nvPr/>
        </p:nvSpPr>
        <p:spPr>
          <a:xfrm>
            <a:off x="18211800" y="10129381"/>
            <a:ext cx="8305800" cy="1323439"/>
          </a:xfrm>
          <a:prstGeom prst="rect">
            <a:avLst/>
          </a:prstGeom>
          <a:noFill/>
        </p:spPr>
        <p:txBody>
          <a:bodyPr wrap="square" rtlCol="0">
            <a:spAutoFit/>
          </a:bodyPr>
          <a:lstStyle/>
          <a:p>
            <a:r>
              <a:rPr lang="en-GB" sz="4000" dirty="0"/>
              <a:t>Overdeepening formation (Cook &amp; Swift, 2012)</a:t>
            </a:r>
          </a:p>
        </p:txBody>
      </p:sp>
      <p:pic>
        <p:nvPicPr>
          <p:cNvPr id="7" name="Picture 6" descr="A drawing of a face&#10;&#10;Description automatically generated">
            <a:extLst>
              <a:ext uri="{FF2B5EF4-FFF2-40B4-BE49-F238E27FC236}">
                <a16:creationId xmlns:a16="http://schemas.microsoft.com/office/drawing/2014/main" id="{15F9FAFC-E1D0-4063-B424-E4ACDB224F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74600" y="84892"/>
            <a:ext cx="2272595" cy="795127"/>
          </a:xfrm>
          <a:prstGeom prst="rect">
            <a:avLst/>
          </a:prstGeom>
        </p:spPr>
      </p:pic>
    </p:spTree>
    <p:extLst>
      <p:ext uri="{BB962C8B-B14F-4D97-AF65-F5344CB8AC3E}">
        <p14:creationId xmlns:p14="http://schemas.microsoft.com/office/powerpoint/2010/main" val="221433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C37B3-65DF-4C93-AE94-D1AAA409C6D1}"/>
              </a:ext>
            </a:extLst>
          </p:cNvPr>
          <p:cNvSpPr>
            <a:spLocks noGrp="1"/>
          </p:cNvSpPr>
          <p:nvPr>
            <p:ph type="title"/>
          </p:nvPr>
        </p:nvSpPr>
        <p:spPr>
          <a:xfrm>
            <a:off x="15994505" y="9435711"/>
            <a:ext cx="13304395" cy="2184789"/>
          </a:xfrm>
        </p:spPr>
        <p:txBody>
          <a:bodyPr>
            <a:noAutofit/>
          </a:bodyPr>
          <a:lstStyle/>
          <a:p>
            <a:r>
              <a:rPr lang="en-GB" sz="4000" dirty="0"/>
              <a:t>Gürbe valley drill log (</a:t>
            </a:r>
            <a:r>
              <a:rPr lang="en-GB" sz="4000" dirty="0" err="1"/>
              <a:t>Geotest</a:t>
            </a:r>
            <a:r>
              <a:rPr lang="en-GB" sz="4000" dirty="0"/>
              <a:t>, 1995) </a:t>
            </a:r>
          </a:p>
        </p:txBody>
      </p:sp>
      <p:pic>
        <p:nvPicPr>
          <p:cNvPr id="5" name="Content Placeholder 4" descr="A screenshot of a cell phone&#10;&#10;Description automatically generated">
            <a:extLst>
              <a:ext uri="{FF2B5EF4-FFF2-40B4-BE49-F238E27FC236}">
                <a16:creationId xmlns:a16="http://schemas.microsoft.com/office/drawing/2014/main" id="{E9D4A4F4-E9A6-426E-B847-510A50BCFB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8337" y="6378964"/>
            <a:ext cx="12643669" cy="32281709"/>
          </a:xfrm>
        </p:spPr>
      </p:pic>
      <p:sp>
        <p:nvSpPr>
          <p:cNvPr id="6" name="Title 5">
            <a:extLst>
              <a:ext uri="{FF2B5EF4-FFF2-40B4-BE49-F238E27FC236}">
                <a16:creationId xmlns:a16="http://schemas.microsoft.com/office/drawing/2014/main" id="{AFC3CA30-4DBE-47E4-8F2C-B880EF754360}"/>
              </a:ext>
            </a:extLst>
          </p:cNvPr>
          <p:cNvSpPr txBox="1">
            <a:spLocks/>
          </p:cNvSpPr>
          <p:nvPr/>
        </p:nvSpPr>
        <p:spPr>
          <a:xfrm>
            <a:off x="-1" y="0"/>
            <a:ext cx="30275213" cy="2648138"/>
          </a:xfrm>
          <a:prstGeom prst="rect">
            <a:avLst/>
          </a:prstGeom>
          <a:solidFill>
            <a:schemeClr val="accent1"/>
          </a:solidFill>
          <a:ln w="25400">
            <a:noFill/>
          </a:ln>
        </p:spPr>
        <p:txBody>
          <a:bodyPr vert="horz" lIns="91440" tIns="45720" rIns="91440" bIns="45720" rtlCol="0" anchor="t">
            <a:noAutofit/>
          </a:bodyPr>
          <a:lst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a:lstStyle>
          <a:p>
            <a:br>
              <a:rPr lang="en-GB" sz="1800" b="1" dirty="0">
                <a:solidFill>
                  <a:schemeClr val="bg1"/>
                </a:solidFill>
              </a:rPr>
            </a:br>
            <a:br>
              <a:rPr lang="en-GB" sz="1800" b="1" dirty="0">
                <a:solidFill>
                  <a:schemeClr val="bg1"/>
                </a:solidFill>
              </a:rPr>
            </a:br>
            <a:r>
              <a:rPr lang="en-GB" sz="9600" b="1" dirty="0">
                <a:solidFill>
                  <a:schemeClr val="bg1"/>
                </a:solidFill>
              </a:rPr>
              <a:t>Additional figures</a:t>
            </a:r>
          </a:p>
        </p:txBody>
      </p:sp>
      <p:pic>
        <p:nvPicPr>
          <p:cNvPr id="7" name="Picture 6" descr="A drawing of a face&#10;&#10;Description automatically generated">
            <a:extLst>
              <a:ext uri="{FF2B5EF4-FFF2-40B4-BE49-F238E27FC236}">
                <a16:creationId xmlns:a16="http://schemas.microsoft.com/office/drawing/2014/main" id="{5FA7A4C3-8FE7-4A62-A276-5DA8968D9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4600" y="84892"/>
            <a:ext cx="2272595" cy="795127"/>
          </a:xfrm>
          <a:prstGeom prst="rect">
            <a:avLst/>
          </a:prstGeom>
        </p:spPr>
      </p:pic>
    </p:spTree>
    <p:extLst>
      <p:ext uri="{BB962C8B-B14F-4D97-AF65-F5344CB8AC3E}">
        <p14:creationId xmlns:p14="http://schemas.microsoft.com/office/powerpoint/2010/main" val="27010125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4771</TotalTime>
  <Words>1573</Words>
  <Application>Microsoft Office PowerPoint</Application>
  <PresentationFormat>Custom</PresentationFormat>
  <Paragraphs>52</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    Overdeepenings modelled with gravimetry-based data</vt:lpstr>
      <vt:lpstr>PowerPoint Presentation</vt:lpstr>
      <vt:lpstr>Gürbe valley drill log (Geotest, 1995)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 Bandou</dc:creator>
  <cp:lastModifiedBy>Dimitri Bandou</cp:lastModifiedBy>
  <cp:revision>232</cp:revision>
  <cp:lastPrinted>2018-11-23T09:18:53Z</cp:lastPrinted>
  <dcterms:created xsi:type="dcterms:W3CDTF">2018-11-06T13:16:09Z</dcterms:created>
  <dcterms:modified xsi:type="dcterms:W3CDTF">2020-05-02T15:50:39Z</dcterms:modified>
</cp:coreProperties>
</file>