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84" r:id="rId1"/>
    <p:sldMasterId id="2147483685" r:id="rId2"/>
    <p:sldMasterId id="2147483686" r:id="rId3"/>
  </p:sldMasterIdLst>
  <p:notesMasterIdLst>
    <p:notesMasterId r:id="rId4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12192000" cy="6858000"/>
  <p:notesSz cx="6858000" cy="9144000"/>
  <p:embeddedFontLst>
    <p:embeddedFont>
      <p:font typeface="Arial Black" panose="020B0604020202020204" pitchFamily="34" charset="0"/>
      <p:regular r:id="rId44"/>
      <p:bold r:id="rId45"/>
    </p:embeddedFont>
    <p:embeddedFont>
      <p:font typeface="Calibri"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D5E640-C316-43DC-B7C8-B48E36133A19}">
  <a:tblStyle styleId="{6ED5E640-C316-43DC-B7C8-B48E36133A1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6F52D1E-BD44-494F-8443-CEA9A229FD9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69"/>
    <p:restoredTop sz="94705"/>
  </p:normalViewPr>
  <p:slideViewPr>
    <p:cSldViewPr snapToGrid="0">
      <p:cViewPr varScale="1">
        <p:scale>
          <a:sx n="115" d="100"/>
          <a:sy n="115" d="100"/>
        </p:scale>
        <p:origin x="232" y="5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3163dedb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63163dedb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1" name="Google Shape;221;g63163dedb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0</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1" name="Google Shape;3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6" name="Google Shape;3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1" name="Google Shape;3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1" name="Google Shape;42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dirty="0">
                <a:solidFill>
                  <a:schemeClr val="dk1"/>
                </a:solidFill>
                <a:latin typeface="Calibri"/>
                <a:ea typeface="Calibri"/>
                <a:cs typeface="Calibri"/>
                <a:sym typeface="Calibri"/>
              </a:rPr>
              <a:t>What you’ll see here in this gif is the growth of the elephant hill fire that can be visualized using imagery from the multiple sources we just discussed.</a:t>
            </a:r>
            <a:endParaRPr i="1" dirty="0"/>
          </a:p>
        </p:txBody>
      </p:sp>
      <p:sp>
        <p:nvSpPr>
          <p:cNvPr id="437" name="Google Shape;43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a:t>You might ask why we don’t just stack the imagery together in date order. That is because each classification is noisy, and when ordered in a time series, raw, they disagree with eachother which could really impact our further analyses. </a:t>
            </a:r>
            <a:endParaRPr i="1" dirty="0"/>
          </a:p>
        </p:txBody>
      </p:sp>
      <p:sp>
        <p:nvSpPr>
          <p:cNvPr id="448" name="Google Shape;44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a:t>And if we zoom in further, we can really see that they won’t necessarily correspond in each pixel when stacked temporally.</a:t>
            </a:r>
            <a:endParaRPr i="1" dirty="0"/>
          </a:p>
        </p:txBody>
      </p:sp>
      <p:sp>
        <p:nvSpPr>
          <p:cNvPr id="469" name="Google Shape;46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solidFill>
                  <a:schemeClr val="dk1"/>
                </a:solidFill>
                <a:latin typeface="Calibri"/>
                <a:ea typeface="Calibri"/>
                <a:cs typeface="Calibri"/>
                <a:sym typeface="Calibri"/>
              </a:rPr>
              <a:t>First, to be able to map continuous fire progressions, we need an algorithm that can synthesize imagery together from multiple sources. </a:t>
            </a:r>
            <a:endParaRPr i="1" dirty="0"/>
          </a:p>
          <a:p>
            <a:pPr marL="0" lvl="0" indent="0" algn="l" rtl="0">
              <a:spcBef>
                <a:spcPts val="0"/>
              </a:spcBef>
              <a:spcAft>
                <a:spcPts val="0"/>
              </a:spcAft>
              <a:buNone/>
            </a:pPr>
            <a:r>
              <a:rPr lang="en-US" sz="1200" i="1" dirty="0">
                <a:solidFill>
                  <a:schemeClr val="dk1"/>
                </a:solidFill>
                <a:latin typeface="Calibri"/>
                <a:ea typeface="Calibri"/>
                <a:cs typeface="Calibri"/>
                <a:sym typeface="Calibri"/>
              </a:rPr>
              <a:t> </a:t>
            </a:r>
            <a:endParaRPr i="1" dirty="0"/>
          </a:p>
          <a:p>
            <a:pPr marL="0" lvl="0" indent="0" algn="l" rtl="0">
              <a:spcBef>
                <a:spcPts val="0"/>
              </a:spcBef>
              <a:spcAft>
                <a:spcPts val="0"/>
              </a:spcAft>
              <a:buNone/>
            </a:pPr>
            <a:r>
              <a:rPr lang="en-US" sz="1200" i="1" dirty="0">
                <a:solidFill>
                  <a:schemeClr val="dk1"/>
                </a:solidFill>
                <a:latin typeface="Calibri"/>
                <a:ea typeface="Calibri"/>
                <a:cs typeface="Calibri"/>
                <a:sym typeface="Calibri"/>
              </a:rPr>
              <a:t>Our lab has a way to synthesize these classifications, using the Bayesian Updating of Land-Cover algorithm. Essentially, we take each classification and compare it with the previous one for a given area shown in step 1 and 2, to evaluate its probabilities of burned-area within each pixel shown in step 3. From these probabilities, we can create a synthesized, evidence-based time series dataset shown in step 4.</a:t>
            </a:r>
            <a:r>
              <a:rPr lang="en-US" i="1" dirty="0"/>
              <a:t> </a:t>
            </a:r>
            <a:endParaRPr i="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742a9d851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742a9d851b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63163dedb5_0_1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63163dedb5_0_14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2" name="Google Shape;232;g63163dedb5_0_14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742a9d851b_1_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742a9d851b_1_4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742a9d851b_1_8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742a9d851b_1_8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743ab5c64b_5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743ab5c64b_5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743ab5c64b_5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743ab5c64b_5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743ab5c64b_5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743ab5c64b_5_1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What you see here is our prototype for the Elephant Hill fire’s burn progression, with the raw data in panel 1, the provisional classifications in 2, BULC confidences in 3, and final classifications in 4. Below, you can see the cumulative burned area in hectares, with the number of observations corresponding with this top gif.</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We created this prototype relying on 23 provisional classifications images synthesized using BULC to inform the resulting classification. </a:t>
            </a:r>
            <a:endParaRPr dirty="0"/>
          </a:p>
        </p:txBody>
      </p:sp>
      <p:sp>
        <p:nvSpPr>
          <p:cNvPr id="710" name="Google Shape;71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63163dedb5_0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63163dedb5_0_2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4" name="Google Shape;734;g63163dedb5_0_2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743ab5c64b_5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743ab5c64b_5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9" name="Google Shape;759;g743ab5c64b_5_3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63163dedb5_0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63163dedb5_0_3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5" name="Google Shape;775;g63163dedb5_0_3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743ab5c64b_5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743ab5c64b_5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5" name="Google Shape;795;g743ab5c64b_5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46d6adf77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846d6adf77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43ab5c64b_5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743ab5c64b_5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8" name="Google Shape;818;g743ab5c64b_5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42a9d851b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g742a9d851b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i="1" dirty="0">
                <a:latin typeface="Arial"/>
                <a:ea typeface="Arial"/>
                <a:cs typeface="Arial"/>
                <a:sym typeface="Arial"/>
              </a:rPr>
              <a:t>We applied the same mapping protocol to reconstruct the 2018 fire season and compared aggregated fire season progressions for 2017 and the preliminary 2018 dataset. The 2018 fire season started later and burned larger than the 2017 fire season. Further refinement is necessary to finalize the estimated 2018 BULC-Fire progression.</a:t>
            </a:r>
            <a:endParaRPr sz="1100" dirty="0"/>
          </a:p>
        </p:txBody>
      </p:sp>
      <p:sp>
        <p:nvSpPr>
          <p:cNvPr id="843" name="Google Shape;843;g742a9d851b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846d6adf77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846d6adf77_0_1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i="1" dirty="0">
                <a:latin typeface="Arial"/>
                <a:ea typeface="Arial"/>
                <a:cs typeface="Arial"/>
                <a:sym typeface="Arial"/>
              </a:rPr>
              <a:t>We charted the 2017 BULC-Fire progression against the MODIS fire progression to compare their agreement over time. </a:t>
            </a:r>
            <a:r>
              <a:rPr lang="en-US" sz="1100" i="1" dirty="0">
                <a:solidFill>
                  <a:srgbClr val="000000"/>
                </a:solidFill>
                <a:latin typeface="Arial"/>
                <a:ea typeface="Arial"/>
                <a:cs typeface="Arial"/>
                <a:sym typeface="Arial"/>
              </a:rPr>
              <a:t>Coarse resolution sensors provide observations, but can overestimate burned area measurements, it’s important to use fine-scale observations when we’re able. </a:t>
            </a:r>
            <a:r>
              <a:rPr lang="en-US" sz="1100" i="1" dirty="0">
                <a:latin typeface="Arial"/>
                <a:ea typeface="Arial"/>
                <a:cs typeface="Arial"/>
                <a:sym typeface="Arial"/>
              </a:rPr>
              <a:t>Despite the different spatial resolution for BULC-Fire (20m) and MODIS (500m), they frequently agreed about the timing of the fire season's growths in burned area.</a:t>
            </a:r>
            <a:endParaRPr sz="1100" i="1" dirty="0">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742a9d851b_1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742a9d851b_1_8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i="1" dirty="0">
                <a:latin typeface="Arial"/>
                <a:ea typeface="Arial"/>
                <a:cs typeface="Arial"/>
                <a:sym typeface="Arial"/>
              </a:rPr>
              <a:t>We compared a raw Sentinel-2 image of the Elephant Hill fire [1], the final BULC-Fire classification [2], the NBAC dataset [3], CNFDB perimeter [4], and the MODIS burned area estimation [5]. Our BULC-Fire dataset agreed with the unburned islands in the Sentinel-2 raw image, which were undetected by the other datasets. </a:t>
            </a:r>
            <a:r>
              <a:rPr lang="en-US" i="1" dirty="0"/>
              <a:t>Difference in definition? (stand-replacing fires), slightly different target. </a:t>
            </a:r>
            <a:endParaRPr i="1"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742a9d851b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742a9d851b_1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i="1" dirty="0">
                <a:latin typeface="Arial"/>
                <a:ea typeface="Arial"/>
                <a:cs typeface="Arial"/>
                <a:sym typeface="Arial"/>
              </a:rPr>
              <a:t>We compared historic fire season progressions using MODIS burned areas (MCDA64A1) from 2001 to 2019. The 2017 and 2018 fire seasons were very different from other BC fire seasons in the study period. 2017 and 2018 burned more cumulative area despite starting later in the summer.</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743ab5c64b_5_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743ab5c64b_5_4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i="1" dirty="0">
                <a:latin typeface="Arial"/>
                <a:ea typeface="Arial"/>
                <a:cs typeface="Arial"/>
                <a:sym typeface="Arial"/>
              </a:rPr>
              <a:t>Alberta's fire seasons generally tend to start earlier than those in BC but did not grow as large as BC's 2017 and 2018 fire seasons.</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743ab5c64b_5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743ab5c64b_5_4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i="1" dirty="0">
                <a:latin typeface="Arial"/>
                <a:ea typeface="Arial"/>
                <a:cs typeface="Arial"/>
                <a:sym typeface="Arial"/>
              </a:rPr>
              <a:t>At the national scale, fire seasons varied over the last ~20 years. 2013 and 2014 were the largest in burned hectares due to extreme fire seasons in Quebec, Manitoba and the Northwest Territories.</a:t>
            </a:r>
            <a:endParaRPr sz="1100" i="1" dirty="0">
              <a:latin typeface="Arial"/>
              <a:ea typeface="Arial"/>
              <a:cs typeface="Arial"/>
              <a:sym typeface="Arial"/>
            </a:endParaRPr>
          </a:p>
          <a:p>
            <a:pPr marL="0" lvl="0" indent="0" algn="l" rtl="0">
              <a:lnSpc>
                <a:spcPct val="115000"/>
              </a:lnSpc>
              <a:spcBef>
                <a:spcPts val="1200"/>
              </a:spcBef>
              <a:spcAft>
                <a:spcPts val="1200"/>
              </a:spcAft>
              <a:buNone/>
            </a:pPr>
            <a:r>
              <a:rPr lang="en-US" sz="1100" i="1" dirty="0">
                <a:latin typeface="Arial"/>
                <a:ea typeface="Arial"/>
                <a:cs typeface="Arial"/>
                <a:sym typeface="Arial"/>
              </a:rPr>
              <a:t>MODIS burned area estimates are large because of the sensors' coarse spatial resolution. However, the fine temporal resolution that MODIS provides is particularly useful for evaluating the timing of fire seasons.</a:t>
            </a:r>
            <a:endParaRPr sz="1100" i="1" dirty="0">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743ab5c64b_5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743ab5c64b_5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TO summarize the dissertation, I….</a:t>
            </a:r>
            <a:endParaRPr dirty="0"/>
          </a:p>
          <a:p>
            <a:pPr marL="0" lvl="0" indent="0" algn="l" rtl="0">
              <a:spcBef>
                <a:spcPts val="0"/>
              </a:spcBef>
              <a:spcAft>
                <a:spcPts val="0"/>
              </a:spcAft>
              <a:buNone/>
            </a:pPr>
            <a:endParaRPr dirty="0"/>
          </a:p>
        </p:txBody>
      </p:sp>
      <p:sp>
        <p:nvSpPr>
          <p:cNvPr id="940" name="Google Shape;940;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63163dedb5_0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63163dedb5_0_5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5" name="Google Shape;955;g63163dedb5_0_5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46d6adf77_0_214:notes"/>
          <p:cNvSpPr>
            <a:spLocks noGrp="1" noRot="1" noChangeAspect="1"/>
          </p:cNvSpPr>
          <p:nvPr>
            <p:ph type="sldImg" idx="2"/>
          </p:nvPr>
        </p:nvSpPr>
        <p:spPr>
          <a:xfrm>
            <a:off x="381312"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846d6adf77_0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42a9d851b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742a9d851b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42a9d851b_1_7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742a9d851b_1_7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742a9d851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742a9d851b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42a9d851b_1_8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42a9d851b_1_8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6" name="Google Shape;3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lt1"/>
              </a:buClr>
              <a:buSzPts val="2400"/>
              <a:buNone/>
              <a:defRPr sz="2400"/>
            </a:lvl1pPr>
            <a:lvl2pPr lvl="1" algn="ctr" rtl="0">
              <a:lnSpc>
                <a:spcPct val="90000"/>
              </a:lnSpc>
              <a:spcBef>
                <a:spcPts val="500"/>
              </a:spcBef>
              <a:spcAft>
                <a:spcPts val="0"/>
              </a:spcAft>
              <a:buClr>
                <a:schemeClr val="lt1"/>
              </a:buClr>
              <a:buSzPts val="2000"/>
              <a:buNone/>
              <a:defRPr sz="2000"/>
            </a:lvl2pPr>
            <a:lvl3pPr lvl="2" algn="ctr" rtl="0">
              <a:lnSpc>
                <a:spcPct val="90000"/>
              </a:lnSpc>
              <a:spcBef>
                <a:spcPts val="500"/>
              </a:spcBef>
              <a:spcAft>
                <a:spcPts val="0"/>
              </a:spcAft>
              <a:buClr>
                <a:schemeClr val="lt1"/>
              </a:buClr>
              <a:buSzPts val="1800"/>
              <a:buNone/>
              <a:defRPr sz="1800"/>
            </a:lvl3pPr>
            <a:lvl4pPr lvl="3" algn="ctr" rtl="0">
              <a:lnSpc>
                <a:spcPct val="90000"/>
              </a:lnSpc>
              <a:spcBef>
                <a:spcPts val="500"/>
              </a:spcBef>
              <a:spcAft>
                <a:spcPts val="0"/>
              </a:spcAft>
              <a:buClr>
                <a:schemeClr val="lt1"/>
              </a:buClr>
              <a:buSzPts val="1600"/>
              <a:buNone/>
              <a:defRPr sz="1600"/>
            </a:lvl4pPr>
            <a:lvl5pPr lvl="4" algn="ctr" rtl="0">
              <a:lnSpc>
                <a:spcPct val="90000"/>
              </a:lnSpc>
              <a:spcBef>
                <a:spcPts val="500"/>
              </a:spcBef>
              <a:spcAft>
                <a:spcPts val="0"/>
              </a:spcAft>
              <a:buClr>
                <a:schemeClr val="lt1"/>
              </a:buClr>
              <a:buSzPts val="1600"/>
              <a:buNone/>
              <a:defRPr sz="1600"/>
            </a:lvl5pPr>
            <a:lvl6pPr lvl="5" algn="ctr" rtl="0">
              <a:lnSpc>
                <a:spcPct val="90000"/>
              </a:lnSpc>
              <a:spcBef>
                <a:spcPts val="500"/>
              </a:spcBef>
              <a:spcAft>
                <a:spcPts val="0"/>
              </a:spcAft>
              <a:buClr>
                <a:schemeClr val="lt1"/>
              </a:buClr>
              <a:buSzPts val="1600"/>
              <a:buNone/>
              <a:defRPr sz="1600"/>
            </a:lvl6pPr>
            <a:lvl7pPr lvl="6" algn="ctr" rtl="0">
              <a:lnSpc>
                <a:spcPct val="90000"/>
              </a:lnSpc>
              <a:spcBef>
                <a:spcPts val="500"/>
              </a:spcBef>
              <a:spcAft>
                <a:spcPts val="0"/>
              </a:spcAft>
              <a:buClr>
                <a:schemeClr val="lt1"/>
              </a:buClr>
              <a:buSzPts val="1600"/>
              <a:buNone/>
              <a:defRPr sz="1600"/>
            </a:lvl7pPr>
            <a:lvl8pPr lvl="7" algn="ctr" rtl="0">
              <a:lnSpc>
                <a:spcPct val="90000"/>
              </a:lnSpc>
              <a:spcBef>
                <a:spcPts val="500"/>
              </a:spcBef>
              <a:spcAft>
                <a:spcPts val="0"/>
              </a:spcAft>
              <a:buClr>
                <a:schemeClr val="lt1"/>
              </a:buClr>
              <a:buSzPts val="1600"/>
              <a:buNone/>
              <a:defRPr sz="1600"/>
            </a:lvl8pPr>
            <a:lvl9pPr lvl="8" algn="ctr" rtl="0">
              <a:lnSpc>
                <a:spcPct val="90000"/>
              </a:lnSpc>
              <a:spcBef>
                <a:spcPts val="500"/>
              </a:spcBef>
              <a:spcAft>
                <a:spcPts val="0"/>
              </a:spcAft>
              <a:buClr>
                <a:schemeClr val="lt1"/>
              </a:buClr>
              <a:buSzPts val="1600"/>
              <a:buNone/>
              <a:defRPr sz="1600"/>
            </a:lvl9pPr>
          </a:lstStyle>
          <a:p>
            <a:endParaRPr/>
          </a:p>
        </p:txBody>
      </p:sp>
      <p:sp>
        <p:nvSpPr>
          <p:cNvPr id="18" name="Google Shape;1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9" name="Google Shape;19;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0" name="Google Shape;20;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1"/>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dirty="0"/>
          </a:p>
        </p:txBody>
      </p:sp>
      <p:sp>
        <p:nvSpPr>
          <p:cNvPr id="72" name="Google Shape;72;p1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73" name="Google Shape;7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4" name="Google Shape;74;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5" name="Google Shape;75;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9" name="Google Shape;79;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0" name="Google Shape;80;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1" name="Google Shape;81;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5" name="Google Shape;85;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6" name="Google Shape;86;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7" name="Google Shape;87;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914400" y="1122363"/>
            <a:ext cx="103632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lt1"/>
              </a:buClr>
              <a:buSzPts val="2400"/>
              <a:buNone/>
              <a:defRPr sz="2400"/>
            </a:lvl1pPr>
            <a:lvl2pPr lvl="1" algn="ctr" rtl="0">
              <a:lnSpc>
                <a:spcPct val="90000"/>
              </a:lnSpc>
              <a:spcBef>
                <a:spcPts val="500"/>
              </a:spcBef>
              <a:spcAft>
                <a:spcPts val="0"/>
              </a:spcAft>
              <a:buClr>
                <a:schemeClr val="lt1"/>
              </a:buClr>
              <a:buSzPts val="2000"/>
              <a:buNone/>
              <a:defRPr sz="2000"/>
            </a:lvl2pPr>
            <a:lvl3pPr lvl="2" algn="ctr" rtl="0">
              <a:lnSpc>
                <a:spcPct val="90000"/>
              </a:lnSpc>
              <a:spcBef>
                <a:spcPts val="500"/>
              </a:spcBef>
              <a:spcAft>
                <a:spcPts val="0"/>
              </a:spcAft>
              <a:buClr>
                <a:schemeClr val="lt1"/>
              </a:buClr>
              <a:buSzPts val="1800"/>
              <a:buNone/>
              <a:defRPr sz="1800"/>
            </a:lvl3pPr>
            <a:lvl4pPr lvl="3" algn="ctr" rtl="0">
              <a:lnSpc>
                <a:spcPct val="90000"/>
              </a:lnSpc>
              <a:spcBef>
                <a:spcPts val="500"/>
              </a:spcBef>
              <a:spcAft>
                <a:spcPts val="0"/>
              </a:spcAft>
              <a:buClr>
                <a:schemeClr val="lt1"/>
              </a:buClr>
              <a:buSzPts val="1600"/>
              <a:buNone/>
              <a:defRPr sz="1600"/>
            </a:lvl4pPr>
            <a:lvl5pPr lvl="4" algn="ctr" rtl="0">
              <a:lnSpc>
                <a:spcPct val="90000"/>
              </a:lnSpc>
              <a:spcBef>
                <a:spcPts val="500"/>
              </a:spcBef>
              <a:spcAft>
                <a:spcPts val="0"/>
              </a:spcAft>
              <a:buClr>
                <a:schemeClr val="lt1"/>
              </a:buClr>
              <a:buSzPts val="1600"/>
              <a:buNone/>
              <a:defRPr sz="1600"/>
            </a:lvl5pPr>
            <a:lvl6pPr lvl="5" algn="ctr" rtl="0">
              <a:lnSpc>
                <a:spcPct val="90000"/>
              </a:lnSpc>
              <a:spcBef>
                <a:spcPts val="500"/>
              </a:spcBef>
              <a:spcAft>
                <a:spcPts val="0"/>
              </a:spcAft>
              <a:buClr>
                <a:schemeClr val="lt1"/>
              </a:buClr>
              <a:buSzPts val="1600"/>
              <a:buNone/>
              <a:defRPr sz="1600"/>
            </a:lvl6pPr>
            <a:lvl7pPr lvl="6" algn="ctr" rtl="0">
              <a:lnSpc>
                <a:spcPct val="90000"/>
              </a:lnSpc>
              <a:spcBef>
                <a:spcPts val="500"/>
              </a:spcBef>
              <a:spcAft>
                <a:spcPts val="0"/>
              </a:spcAft>
              <a:buClr>
                <a:schemeClr val="lt1"/>
              </a:buClr>
              <a:buSzPts val="1600"/>
              <a:buNone/>
              <a:defRPr sz="1600"/>
            </a:lvl7pPr>
            <a:lvl8pPr lvl="7" algn="ctr" rtl="0">
              <a:lnSpc>
                <a:spcPct val="90000"/>
              </a:lnSpc>
              <a:spcBef>
                <a:spcPts val="500"/>
              </a:spcBef>
              <a:spcAft>
                <a:spcPts val="0"/>
              </a:spcAft>
              <a:buClr>
                <a:schemeClr val="lt1"/>
              </a:buClr>
              <a:buSzPts val="1600"/>
              <a:buNone/>
              <a:defRPr sz="1600"/>
            </a:lvl8pPr>
            <a:lvl9pPr lvl="8" algn="ctr" rtl="0">
              <a:lnSpc>
                <a:spcPct val="90000"/>
              </a:lnSpc>
              <a:spcBef>
                <a:spcPts val="500"/>
              </a:spcBef>
              <a:spcAft>
                <a:spcPts val="0"/>
              </a:spcAft>
              <a:buClr>
                <a:schemeClr val="lt1"/>
              </a:buClr>
              <a:buSzPts val="1600"/>
              <a:buNone/>
              <a:defRPr sz="1600"/>
            </a:lvl9pPr>
          </a:lstStyle>
          <a:p>
            <a:endParaRPr/>
          </a:p>
        </p:txBody>
      </p:sp>
      <p:sp>
        <p:nvSpPr>
          <p:cNvPr id="97" name="Google Shape;97;p1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98" name="Google Shape;98;p1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99" name="Google Shape;99;p1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406400" algn="l" rtl="0">
              <a:lnSpc>
                <a:spcPct val="90000"/>
              </a:lnSpc>
              <a:spcBef>
                <a:spcPts val="0"/>
              </a:spcBef>
              <a:spcAft>
                <a:spcPts val="0"/>
              </a:spcAft>
              <a:buClr>
                <a:schemeClr val="lt1"/>
              </a:buClr>
              <a:buSzPts val="2800"/>
              <a:buChar char="•"/>
              <a:defRPr/>
            </a:lvl1pPr>
            <a:lvl2pPr marL="914400" lvl="1" indent="-381000" algn="l" rtl="0">
              <a:lnSpc>
                <a:spcPct val="90000"/>
              </a:lnSpc>
              <a:spcBef>
                <a:spcPts val="0"/>
              </a:spcBef>
              <a:spcAft>
                <a:spcPts val="0"/>
              </a:spcAft>
              <a:buClr>
                <a:schemeClr val="lt1"/>
              </a:buClr>
              <a:buSzPts val="2400"/>
              <a:buChar char="•"/>
              <a:defRPr/>
            </a:lvl2pPr>
            <a:lvl3pPr marL="1371600" lvl="2" indent="-355600" algn="l" rtl="0">
              <a:lnSpc>
                <a:spcPct val="90000"/>
              </a:lnSpc>
              <a:spcBef>
                <a:spcPts val="0"/>
              </a:spcBef>
              <a:spcAft>
                <a:spcPts val="0"/>
              </a:spcAft>
              <a:buClr>
                <a:schemeClr val="lt1"/>
              </a:buClr>
              <a:buSzPts val="2000"/>
              <a:buChar char="•"/>
              <a:defRPr/>
            </a:lvl3pPr>
            <a:lvl4pPr marL="1828800" lvl="3" indent="-342900" algn="l" rtl="0">
              <a:lnSpc>
                <a:spcPct val="90000"/>
              </a:lnSpc>
              <a:spcBef>
                <a:spcPts val="0"/>
              </a:spcBef>
              <a:spcAft>
                <a:spcPts val="0"/>
              </a:spcAft>
              <a:buClr>
                <a:schemeClr val="lt1"/>
              </a:buClr>
              <a:buSzPts val="1800"/>
              <a:buChar char="•"/>
              <a:defRPr/>
            </a:lvl4pPr>
            <a:lvl5pPr marL="2286000" lvl="4" indent="-342900" algn="l" rtl="0">
              <a:lnSpc>
                <a:spcPct val="90000"/>
              </a:lnSpc>
              <a:spcBef>
                <a:spcPts val="0"/>
              </a:spcBef>
              <a:spcAft>
                <a:spcPts val="0"/>
              </a:spcAft>
              <a:buClr>
                <a:schemeClr val="lt1"/>
              </a:buClr>
              <a:buSzPts val="1800"/>
              <a:buChar char="•"/>
              <a:defRPr/>
            </a:lvl5pPr>
            <a:lvl6pPr marL="2743200" lvl="5" indent="-342900" algn="l" rtl="0">
              <a:lnSpc>
                <a:spcPct val="90000"/>
              </a:lnSpc>
              <a:spcBef>
                <a:spcPts val="0"/>
              </a:spcBef>
              <a:spcAft>
                <a:spcPts val="0"/>
              </a:spcAft>
              <a:buClr>
                <a:schemeClr val="lt1"/>
              </a:buClr>
              <a:buSzPts val="1800"/>
              <a:buChar char="•"/>
              <a:defRPr/>
            </a:lvl6pPr>
            <a:lvl7pPr marL="3200400" lvl="6" indent="-342900" algn="l" rtl="0">
              <a:lnSpc>
                <a:spcPct val="90000"/>
              </a:lnSpc>
              <a:spcBef>
                <a:spcPts val="0"/>
              </a:spcBef>
              <a:spcAft>
                <a:spcPts val="0"/>
              </a:spcAft>
              <a:buClr>
                <a:schemeClr val="lt1"/>
              </a:buClr>
              <a:buSzPts val="1800"/>
              <a:buChar char="•"/>
              <a:defRPr/>
            </a:lvl7pPr>
            <a:lvl8pPr marL="3657600" lvl="7" indent="-342900" algn="l" rtl="0">
              <a:lnSpc>
                <a:spcPct val="90000"/>
              </a:lnSpc>
              <a:spcBef>
                <a:spcPts val="0"/>
              </a:spcBef>
              <a:spcAft>
                <a:spcPts val="0"/>
              </a:spcAft>
              <a:buClr>
                <a:schemeClr val="lt1"/>
              </a:buClr>
              <a:buSzPts val="1800"/>
              <a:buChar char="•"/>
              <a:defRPr/>
            </a:lvl8pPr>
            <a:lvl9pPr marL="4114800" lvl="8" indent="-342900" algn="l" rtl="0">
              <a:lnSpc>
                <a:spcPct val="90000"/>
              </a:lnSpc>
              <a:spcBef>
                <a:spcPts val="0"/>
              </a:spcBef>
              <a:spcAft>
                <a:spcPts val="0"/>
              </a:spcAft>
              <a:buClr>
                <a:schemeClr val="lt1"/>
              </a:buClr>
              <a:buSzPts val="1800"/>
              <a:buChar char="•"/>
              <a:defRPr/>
            </a:lvl9pPr>
          </a:lstStyle>
          <a:p>
            <a:endParaRPr/>
          </a:p>
        </p:txBody>
      </p:sp>
      <p:sp>
        <p:nvSpPr>
          <p:cNvPr id="103" name="Google Shape;103;p16"/>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lvl="0" indent="0" algn="r" rtl="0">
              <a:spcBef>
                <a:spcPts val="0"/>
              </a:spcBef>
              <a:buClr>
                <a:schemeClr val="lt1"/>
              </a:buClr>
              <a:buSzPts val="1200"/>
              <a:buFont typeface="Calibri"/>
              <a:buNone/>
              <a:defRPr/>
            </a:lvl1pPr>
            <a:lvl2pPr marL="0" lvl="1" indent="0" algn="r" rtl="0">
              <a:spcBef>
                <a:spcPts val="0"/>
              </a:spcBef>
              <a:buClr>
                <a:schemeClr val="lt1"/>
              </a:buClr>
              <a:buSzPts val="1200"/>
              <a:buFont typeface="Calibri"/>
              <a:buNone/>
              <a:defRPr/>
            </a:lvl2pPr>
            <a:lvl3pPr marL="0" lvl="2" indent="0" algn="r" rtl="0">
              <a:spcBef>
                <a:spcPts val="0"/>
              </a:spcBef>
              <a:buClr>
                <a:schemeClr val="lt1"/>
              </a:buClr>
              <a:buSzPts val="1200"/>
              <a:buFont typeface="Calibri"/>
              <a:buNone/>
              <a:defRPr/>
            </a:lvl3pPr>
            <a:lvl4pPr marL="0" lvl="3" indent="0" algn="r" rtl="0">
              <a:spcBef>
                <a:spcPts val="0"/>
              </a:spcBef>
              <a:buClr>
                <a:schemeClr val="lt1"/>
              </a:buClr>
              <a:buSzPts val="1200"/>
              <a:buFont typeface="Calibri"/>
              <a:buNone/>
              <a:defRPr/>
            </a:lvl4pPr>
            <a:lvl5pPr marL="0" lvl="4" indent="0" algn="r" rtl="0">
              <a:spcBef>
                <a:spcPts val="0"/>
              </a:spcBef>
              <a:buClr>
                <a:schemeClr val="lt1"/>
              </a:buClr>
              <a:buSzPts val="1200"/>
              <a:buFont typeface="Calibri"/>
              <a:buNone/>
              <a:defRPr/>
            </a:lvl5pPr>
            <a:lvl6pPr marL="0" lvl="5" indent="0" algn="r" rtl="0">
              <a:spcBef>
                <a:spcPts val="0"/>
              </a:spcBef>
              <a:buClr>
                <a:schemeClr val="lt1"/>
              </a:buClr>
              <a:buSzPts val="1200"/>
              <a:buFont typeface="Calibri"/>
              <a:buNone/>
              <a:defRPr/>
            </a:lvl6pPr>
            <a:lvl7pPr marL="0" lvl="6" indent="0" algn="r" rtl="0">
              <a:spcBef>
                <a:spcPts val="0"/>
              </a:spcBef>
              <a:buClr>
                <a:schemeClr val="lt1"/>
              </a:buClr>
              <a:buSzPts val="1200"/>
              <a:buFont typeface="Calibri"/>
              <a:buNone/>
              <a:defRPr/>
            </a:lvl7pPr>
            <a:lvl8pPr marL="0" lvl="7" indent="0" algn="r" rtl="0">
              <a:spcBef>
                <a:spcPts val="0"/>
              </a:spcBef>
              <a:buClr>
                <a:schemeClr val="lt1"/>
              </a:buClr>
              <a:buSzPts val="1200"/>
              <a:buFont typeface="Calibri"/>
              <a:buNone/>
              <a:defRPr/>
            </a:lvl8pPr>
            <a:lvl9pPr marL="0" lvl="8" indent="0" algn="r" rtl="0">
              <a:spcBef>
                <a:spcPts val="0"/>
              </a:spcBef>
              <a:buClr>
                <a:schemeClr val="lt1"/>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7" name="Google Shape;107;p1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8" name="Google Shape;108;p1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9" name="Google Shape;109;p1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a:off x="831851" y="4589464"/>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400"/>
              <a:buNone/>
              <a:defRPr sz="2400">
                <a:solidFill>
                  <a:schemeClr val="lt1"/>
                </a:solidFill>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13" name="Google Shape;113;p1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4" name="Google Shape;114;p1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5" name="Google Shape;115;p1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9" name="Google Shape;119;p1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20" name="Google Shape;120;p1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1" name="Google Shape;121;p1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2" name="Google Shape;122;p1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20"/>
          <p:cNvSpPr txBox="1">
            <a:spLocks noGrp="1"/>
          </p:cNvSpPr>
          <p:nvPr>
            <p:ph type="body" idx="1"/>
          </p:nvPr>
        </p:nvSpPr>
        <p:spPr>
          <a:xfrm>
            <a:off x="839789" y="1681163"/>
            <a:ext cx="51576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26" name="Google Shape;126;p20"/>
          <p:cNvSpPr txBox="1">
            <a:spLocks noGrp="1"/>
          </p:cNvSpPr>
          <p:nvPr>
            <p:ph type="body" idx="2"/>
          </p:nvPr>
        </p:nvSpPr>
        <p:spPr>
          <a:xfrm>
            <a:off x="839789" y="2505075"/>
            <a:ext cx="51576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27" name="Google Shape;127;p2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28" name="Google Shape;128;p2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29" name="Google Shape;129;p2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0" name="Google Shape;130;p2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1" name="Google Shape;131;p2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p2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5" name="Google Shape;135;p2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6" name="Google Shape;136;p2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24" name="Google Shape;24;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5" name="Google Shape;25;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6" name="Google Shape;26;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2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9" name="Google Shape;139;p2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0" name="Google Shape;140;p2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839788" y="457200"/>
            <a:ext cx="39324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p23"/>
          <p:cNvSpPr txBox="1">
            <a:spLocks noGrp="1"/>
          </p:cNvSpPr>
          <p:nvPr>
            <p:ph type="body" idx="1"/>
          </p:nvPr>
        </p:nvSpPr>
        <p:spPr>
          <a:xfrm>
            <a:off x="5183188" y="987426"/>
            <a:ext cx="61725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lt1"/>
              </a:buClr>
              <a:buSzPts val="3200"/>
              <a:buChar char="•"/>
              <a:defRPr sz="3200"/>
            </a:lvl1pPr>
            <a:lvl2pPr marL="914400" lvl="1" indent="-406400" algn="l" rtl="0">
              <a:lnSpc>
                <a:spcPct val="90000"/>
              </a:lnSpc>
              <a:spcBef>
                <a:spcPts val="500"/>
              </a:spcBef>
              <a:spcAft>
                <a:spcPts val="0"/>
              </a:spcAft>
              <a:buClr>
                <a:schemeClr val="lt1"/>
              </a:buClr>
              <a:buSzPts val="2800"/>
              <a:buChar char="•"/>
              <a:defRPr sz="2800"/>
            </a:lvl2pPr>
            <a:lvl3pPr marL="1371600" lvl="2" indent="-381000" algn="l" rtl="0">
              <a:lnSpc>
                <a:spcPct val="90000"/>
              </a:lnSpc>
              <a:spcBef>
                <a:spcPts val="500"/>
              </a:spcBef>
              <a:spcAft>
                <a:spcPts val="0"/>
              </a:spcAft>
              <a:buClr>
                <a:schemeClr val="lt1"/>
              </a:buClr>
              <a:buSzPts val="2400"/>
              <a:buChar char="•"/>
              <a:defRPr sz="2400"/>
            </a:lvl3pPr>
            <a:lvl4pPr marL="1828800" lvl="3" indent="-355600" algn="l" rtl="0">
              <a:lnSpc>
                <a:spcPct val="90000"/>
              </a:lnSpc>
              <a:spcBef>
                <a:spcPts val="500"/>
              </a:spcBef>
              <a:spcAft>
                <a:spcPts val="0"/>
              </a:spcAft>
              <a:buClr>
                <a:schemeClr val="lt1"/>
              </a:buClr>
              <a:buSzPts val="2000"/>
              <a:buChar char="•"/>
              <a:defRPr sz="2000"/>
            </a:lvl4pPr>
            <a:lvl5pPr marL="2286000" lvl="4" indent="-355600" algn="l" rtl="0">
              <a:lnSpc>
                <a:spcPct val="90000"/>
              </a:lnSpc>
              <a:spcBef>
                <a:spcPts val="500"/>
              </a:spcBef>
              <a:spcAft>
                <a:spcPts val="0"/>
              </a:spcAft>
              <a:buClr>
                <a:schemeClr val="lt1"/>
              </a:buClr>
              <a:buSzPts val="2000"/>
              <a:buChar char="•"/>
              <a:defRPr sz="2000"/>
            </a:lvl5pPr>
            <a:lvl6pPr marL="2743200" lvl="5" indent="-355600" algn="l" rtl="0">
              <a:lnSpc>
                <a:spcPct val="90000"/>
              </a:lnSpc>
              <a:spcBef>
                <a:spcPts val="500"/>
              </a:spcBef>
              <a:spcAft>
                <a:spcPts val="0"/>
              </a:spcAft>
              <a:buClr>
                <a:schemeClr val="lt1"/>
              </a:buClr>
              <a:buSzPts val="2000"/>
              <a:buChar char="•"/>
              <a:defRPr sz="2000"/>
            </a:lvl6pPr>
            <a:lvl7pPr marL="3200400" lvl="6" indent="-355600" algn="l" rtl="0">
              <a:lnSpc>
                <a:spcPct val="90000"/>
              </a:lnSpc>
              <a:spcBef>
                <a:spcPts val="500"/>
              </a:spcBef>
              <a:spcAft>
                <a:spcPts val="0"/>
              </a:spcAft>
              <a:buClr>
                <a:schemeClr val="lt1"/>
              </a:buClr>
              <a:buSzPts val="2000"/>
              <a:buChar char="•"/>
              <a:defRPr sz="2000"/>
            </a:lvl7pPr>
            <a:lvl8pPr marL="3657600" lvl="7" indent="-355600" algn="l" rtl="0">
              <a:lnSpc>
                <a:spcPct val="90000"/>
              </a:lnSpc>
              <a:spcBef>
                <a:spcPts val="500"/>
              </a:spcBef>
              <a:spcAft>
                <a:spcPts val="0"/>
              </a:spcAft>
              <a:buClr>
                <a:schemeClr val="lt1"/>
              </a:buClr>
              <a:buSzPts val="2000"/>
              <a:buChar char="•"/>
              <a:defRPr sz="2000"/>
            </a:lvl8pPr>
            <a:lvl9pPr marL="4114800" lvl="8" indent="-355600" algn="l" rtl="0">
              <a:lnSpc>
                <a:spcPct val="90000"/>
              </a:lnSpc>
              <a:spcBef>
                <a:spcPts val="500"/>
              </a:spcBef>
              <a:spcAft>
                <a:spcPts val="0"/>
              </a:spcAft>
              <a:buClr>
                <a:schemeClr val="lt1"/>
              </a:buClr>
              <a:buSzPts val="2000"/>
              <a:buChar char="•"/>
              <a:defRPr sz="2000"/>
            </a:lvl9pPr>
          </a:lstStyle>
          <a:p>
            <a:endParaRPr/>
          </a:p>
        </p:txBody>
      </p:sp>
      <p:sp>
        <p:nvSpPr>
          <p:cNvPr id="144" name="Google Shape;144;p23"/>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145" name="Google Shape;145;p2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6" name="Google Shape;146;p2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7" name="Google Shape;147;p2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839788" y="457200"/>
            <a:ext cx="39324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24"/>
          <p:cNvSpPr>
            <a:spLocks noGrp="1"/>
          </p:cNvSpPr>
          <p:nvPr>
            <p:ph type="pic" idx="2"/>
          </p:nvPr>
        </p:nvSpPr>
        <p:spPr>
          <a:xfrm>
            <a:off x="5183188" y="987426"/>
            <a:ext cx="61725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dirty="0"/>
          </a:p>
        </p:txBody>
      </p:sp>
      <p:sp>
        <p:nvSpPr>
          <p:cNvPr id="151" name="Google Shape;151;p24"/>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152" name="Google Shape;152;p2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3" name="Google Shape;153;p2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4" name="Google Shape;154;p2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 name="Google Shape;157;p2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58" name="Google Shape;158;p2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9" name="Google Shape;159;p2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60" name="Google Shape;160;p2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p2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64" name="Google Shape;164;p2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65" name="Google Shape;165;p2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66" name="Google Shape;166;p2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p28"/>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73" name="Google Shape;173;p28"/>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74" name="Google Shape;174;p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77" name="Google Shape;177;p2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0" name="Google Shape;180;p3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81" name="Google Shape;181;p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4" name="Google Shape;184;p31"/>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85" name="Google Shape;185;p31"/>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86" name="Google Shape;186;p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9" name="Google Shape;189;p3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406400" algn="l" rtl="0">
              <a:lnSpc>
                <a:spcPct val="90000"/>
              </a:lnSpc>
              <a:spcBef>
                <a:spcPts val="0"/>
              </a:spcBef>
              <a:spcAft>
                <a:spcPts val="0"/>
              </a:spcAft>
              <a:buClr>
                <a:schemeClr val="lt1"/>
              </a:buClr>
              <a:buSzPts val="2800"/>
              <a:buChar char="•"/>
              <a:defRPr/>
            </a:lvl1pPr>
            <a:lvl2pPr marL="914400" lvl="1" indent="-381000" algn="l" rtl="0">
              <a:lnSpc>
                <a:spcPct val="90000"/>
              </a:lnSpc>
              <a:spcBef>
                <a:spcPts val="0"/>
              </a:spcBef>
              <a:spcAft>
                <a:spcPts val="0"/>
              </a:spcAft>
              <a:buClr>
                <a:schemeClr val="lt1"/>
              </a:buClr>
              <a:buSzPts val="2400"/>
              <a:buChar char="•"/>
              <a:defRPr/>
            </a:lvl2pPr>
            <a:lvl3pPr marL="1371600" lvl="2" indent="-355600" algn="l" rtl="0">
              <a:lnSpc>
                <a:spcPct val="90000"/>
              </a:lnSpc>
              <a:spcBef>
                <a:spcPts val="0"/>
              </a:spcBef>
              <a:spcAft>
                <a:spcPts val="0"/>
              </a:spcAft>
              <a:buClr>
                <a:schemeClr val="lt1"/>
              </a:buClr>
              <a:buSzPts val="2000"/>
              <a:buChar char="•"/>
              <a:defRPr/>
            </a:lvl3pPr>
            <a:lvl4pPr marL="1828800" lvl="3" indent="-342900" algn="l" rtl="0">
              <a:lnSpc>
                <a:spcPct val="90000"/>
              </a:lnSpc>
              <a:spcBef>
                <a:spcPts val="0"/>
              </a:spcBef>
              <a:spcAft>
                <a:spcPts val="0"/>
              </a:spcAft>
              <a:buClr>
                <a:schemeClr val="lt1"/>
              </a:buClr>
              <a:buSzPts val="1800"/>
              <a:buChar char="•"/>
              <a:defRPr/>
            </a:lvl4pPr>
            <a:lvl5pPr marL="2286000" lvl="4" indent="-342900" algn="l" rtl="0">
              <a:lnSpc>
                <a:spcPct val="90000"/>
              </a:lnSpc>
              <a:spcBef>
                <a:spcPts val="0"/>
              </a:spcBef>
              <a:spcAft>
                <a:spcPts val="0"/>
              </a:spcAft>
              <a:buClr>
                <a:schemeClr val="lt1"/>
              </a:buClr>
              <a:buSzPts val="1800"/>
              <a:buChar char="•"/>
              <a:defRPr/>
            </a:lvl5pPr>
            <a:lvl6pPr marL="2743200" lvl="5" indent="-342900" algn="l" rtl="0">
              <a:lnSpc>
                <a:spcPct val="90000"/>
              </a:lnSpc>
              <a:spcBef>
                <a:spcPts val="0"/>
              </a:spcBef>
              <a:spcAft>
                <a:spcPts val="0"/>
              </a:spcAft>
              <a:buClr>
                <a:schemeClr val="lt1"/>
              </a:buClr>
              <a:buSzPts val="1800"/>
              <a:buChar char="•"/>
              <a:defRPr/>
            </a:lvl6pPr>
            <a:lvl7pPr marL="3200400" lvl="6" indent="-342900" algn="l" rtl="0">
              <a:lnSpc>
                <a:spcPct val="90000"/>
              </a:lnSpc>
              <a:spcBef>
                <a:spcPts val="0"/>
              </a:spcBef>
              <a:spcAft>
                <a:spcPts val="0"/>
              </a:spcAft>
              <a:buClr>
                <a:schemeClr val="lt1"/>
              </a:buClr>
              <a:buSzPts val="1800"/>
              <a:buChar char="•"/>
              <a:defRPr/>
            </a:lvl7pPr>
            <a:lvl8pPr marL="3657600" lvl="7" indent="-342900" algn="l" rtl="0">
              <a:lnSpc>
                <a:spcPct val="90000"/>
              </a:lnSpc>
              <a:spcBef>
                <a:spcPts val="0"/>
              </a:spcBef>
              <a:spcAft>
                <a:spcPts val="0"/>
              </a:spcAft>
              <a:buClr>
                <a:schemeClr val="lt1"/>
              </a:buClr>
              <a:buSzPts val="1800"/>
              <a:buChar char="•"/>
              <a:defRPr/>
            </a:lvl8pPr>
            <a:lvl9pPr marL="4114800" lvl="8" indent="-342900" algn="l" rtl="0">
              <a:lnSpc>
                <a:spcPct val="90000"/>
              </a:lnSpc>
              <a:spcBef>
                <a:spcPts val="0"/>
              </a:spcBef>
              <a:spcAft>
                <a:spcPts val="0"/>
              </a:spcAft>
              <a:buClr>
                <a:schemeClr val="lt1"/>
              </a:buClr>
              <a:buSzPts val="1800"/>
              <a:buChar char="•"/>
              <a:defRPr/>
            </a:lvl9pPr>
          </a:lstStyle>
          <a:p>
            <a:endParaRPr/>
          </a:p>
        </p:txBody>
      </p:sp>
      <p:sp>
        <p:nvSpPr>
          <p:cNvPr id="30" name="Google Shape;30;p4"/>
          <p:cNvSpPr txBox="1">
            <a:spLocks noGrp="1"/>
          </p:cNvSpPr>
          <p:nvPr>
            <p:ph type="sldNum" idx="12"/>
          </p:nvPr>
        </p:nvSpPr>
        <p:spPr>
          <a:xfrm>
            <a:off x="11296611" y="6217622"/>
            <a:ext cx="731700" cy="524700"/>
          </a:xfrm>
          <a:prstGeom prst="rect">
            <a:avLst/>
          </a:prstGeom>
          <a:noFill/>
          <a:ln>
            <a:noFill/>
          </a:ln>
        </p:spPr>
        <p:txBody>
          <a:bodyPr spcFirstLastPara="1" wrap="square" lIns="91425" tIns="91425" rIns="91425" bIns="914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92" name="Google Shape;192;p3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93" name="Google Shape;193;p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96" name="Google Shape;196;p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7"/>
        <p:cNvGrpSpPr/>
        <p:nvPr/>
      </p:nvGrpSpPr>
      <p:grpSpPr>
        <a:xfrm>
          <a:off x="0" y="0"/>
          <a:ext cx="0" cy="0"/>
          <a:chOff x="0" y="0"/>
          <a:chExt cx="0" cy="0"/>
        </a:xfrm>
      </p:grpSpPr>
      <p:sp>
        <p:nvSpPr>
          <p:cNvPr id="198" name="Google Shape;198;p3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199" name="Google Shape;199;p35"/>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00" name="Google Shape;200;p35"/>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1" name="Google Shape;201;p35"/>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02" name="Google Shape;202;p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3"/>
        <p:cNvGrpSpPr/>
        <p:nvPr/>
      </p:nvGrpSpPr>
      <p:grpSpPr>
        <a:xfrm>
          <a:off x="0" y="0"/>
          <a:ext cx="0" cy="0"/>
          <a:chOff x="0" y="0"/>
          <a:chExt cx="0" cy="0"/>
        </a:xfrm>
      </p:grpSpPr>
      <p:sp>
        <p:nvSpPr>
          <p:cNvPr id="204" name="Google Shape;204;p3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rtl="0">
              <a:lnSpc>
                <a:spcPct val="100000"/>
              </a:lnSpc>
              <a:spcBef>
                <a:spcPts val="0"/>
              </a:spcBef>
              <a:spcAft>
                <a:spcPts val="0"/>
              </a:spcAft>
              <a:buSzPts val="2400"/>
              <a:buNone/>
              <a:defRPr/>
            </a:lvl1pPr>
          </a:lstStyle>
          <a:p>
            <a:endParaRPr/>
          </a:p>
        </p:txBody>
      </p:sp>
      <p:sp>
        <p:nvSpPr>
          <p:cNvPr id="205" name="Google Shape;205;p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6"/>
        <p:cNvGrpSpPr/>
        <p:nvPr/>
      </p:nvGrpSpPr>
      <p:grpSpPr>
        <a:xfrm>
          <a:off x="0" y="0"/>
          <a:ext cx="0" cy="0"/>
          <a:chOff x="0" y="0"/>
          <a:chExt cx="0" cy="0"/>
        </a:xfrm>
      </p:grpSpPr>
      <p:sp>
        <p:nvSpPr>
          <p:cNvPr id="207" name="Google Shape;207;p37"/>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08" name="Google Shape;208;p37"/>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209" name="Google Shape;209;p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14" name="Google Shape;214;p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2100"/>
              </a:spcBef>
              <a:spcAft>
                <a:spcPts val="0"/>
              </a:spcAft>
              <a:buClr>
                <a:schemeClr val="lt1"/>
              </a:buClr>
              <a:buSzPts val="1800"/>
              <a:buChar char="○"/>
              <a:defRPr/>
            </a:lvl2pPr>
            <a:lvl3pPr marL="1371600" lvl="2" indent="-342900" algn="l" rtl="0">
              <a:lnSpc>
                <a:spcPct val="90000"/>
              </a:lnSpc>
              <a:spcBef>
                <a:spcPts val="2100"/>
              </a:spcBef>
              <a:spcAft>
                <a:spcPts val="0"/>
              </a:spcAft>
              <a:buClr>
                <a:schemeClr val="lt1"/>
              </a:buClr>
              <a:buSzPts val="1800"/>
              <a:buChar char="■"/>
              <a:defRPr/>
            </a:lvl3pPr>
            <a:lvl4pPr marL="1828800" lvl="3" indent="-342900" algn="l" rtl="0">
              <a:lnSpc>
                <a:spcPct val="90000"/>
              </a:lnSpc>
              <a:spcBef>
                <a:spcPts val="2100"/>
              </a:spcBef>
              <a:spcAft>
                <a:spcPts val="0"/>
              </a:spcAft>
              <a:buClr>
                <a:schemeClr val="lt1"/>
              </a:buClr>
              <a:buSzPts val="1800"/>
              <a:buChar char="●"/>
              <a:defRPr/>
            </a:lvl4pPr>
            <a:lvl5pPr marL="2286000" lvl="4" indent="-342900" algn="l" rtl="0">
              <a:lnSpc>
                <a:spcPct val="90000"/>
              </a:lnSpc>
              <a:spcBef>
                <a:spcPts val="2100"/>
              </a:spcBef>
              <a:spcAft>
                <a:spcPts val="0"/>
              </a:spcAft>
              <a:buClr>
                <a:schemeClr val="lt1"/>
              </a:buClr>
              <a:buSzPts val="1800"/>
              <a:buChar char="○"/>
              <a:defRPr/>
            </a:lvl5pPr>
            <a:lvl6pPr marL="2743200" lvl="5" indent="-342900" algn="l" rtl="0">
              <a:lnSpc>
                <a:spcPct val="90000"/>
              </a:lnSpc>
              <a:spcBef>
                <a:spcPts val="2100"/>
              </a:spcBef>
              <a:spcAft>
                <a:spcPts val="0"/>
              </a:spcAft>
              <a:buClr>
                <a:schemeClr val="lt1"/>
              </a:buClr>
              <a:buSzPts val="1800"/>
              <a:buChar char="■"/>
              <a:defRPr/>
            </a:lvl6pPr>
            <a:lvl7pPr marL="3200400" lvl="6" indent="-342900" algn="l" rtl="0">
              <a:lnSpc>
                <a:spcPct val="90000"/>
              </a:lnSpc>
              <a:spcBef>
                <a:spcPts val="2100"/>
              </a:spcBef>
              <a:spcAft>
                <a:spcPts val="0"/>
              </a:spcAft>
              <a:buClr>
                <a:schemeClr val="lt1"/>
              </a:buClr>
              <a:buSzPts val="1800"/>
              <a:buChar char="●"/>
              <a:defRPr/>
            </a:lvl7pPr>
            <a:lvl8pPr marL="3657600" lvl="7" indent="-342900" algn="l" rtl="0">
              <a:lnSpc>
                <a:spcPct val="90000"/>
              </a:lnSpc>
              <a:spcBef>
                <a:spcPts val="2100"/>
              </a:spcBef>
              <a:spcAft>
                <a:spcPts val="0"/>
              </a:spcAft>
              <a:buClr>
                <a:schemeClr val="lt1"/>
              </a:buClr>
              <a:buSzPts val="1800"/>
              <a:buChar char="○"/>
              <a:defRPr/>
            </a:lvl8pPr>
            <a:lvl9pPr marL="4114800" lvl="8" indent="-342900" algn="l" rtl="0">
              <a:lnSpc>
                <a:spcPct val="90000"/>
              </a:lnSpc>
              <a:spcBef>
                <a:spcPts val="2100"/>
              </a:spcBef>
              <a:spcAft>
                <a:spcPts val="2100"/>
              </a:spcAft>
              <a:buClr>
                <a:schemeClr val="lt1"/>
              </a:buClr>
              <a:buSzPts val="1800"/>
              <a:buChar char="■"/>
              <a:defRPr/>
            </a:lvl9pPr>
          </a:lstStyle>
          <a:p>
            <a:endParaRPr/>
          </a:p>
        </p:txBody>
      </p:sp>
      <p:sp>
        <p:nvSpPr>
          <p:cNvPr id="215" name="Google Shape;215;p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16" name="Google Shape;216;p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17" name="Google Shape;217;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3" name="Google Shape;33;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4" name="Google Shape;34;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400"/>
              <a:buNone/>
              <a:defRPr sz="2400">
                <a:solidFill>
                  <a:schemeClr val="lt1"/>
                </a:solidFill>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8" name="Google Shape;38;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9" name="Google Shape;39;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0" name="Google Shape;40;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44" name="Google Shape;44;p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45" name="Google Shape;45;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6" name="Google Shape;46;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7" name="Google Shape;47;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51" name="Google Shape;51;p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52" name="Google Shape;52;p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53" name="Google Shape;53;p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54" name="Google Shape;54;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5" name="Google Shape;55;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6" name="Google Shape;56;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0" name="Google Shape;60;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1" name="Google Shape;61;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lt1"/>
              </a:buClr>
              <a:buSzPts val="3200"/>
              <a:buChar char="•"/>
              <a:defRPr sz="3200"/>
            </a:lvl1pPr>
            <a:lvl2pPr marL="914400" lvl="1" indent="-406400" algn="l" rtl="0">
              <a:lnSpc>
                <a:spcPct val="90000"/>
              </a:lnSpc>
              <a:spcBef>
                <a:spcPts val="500"/>
              </a:spcBef>
              <a:spcAft>
                <a:spcPts val="0"/>
              </a:spcAft>
              <a:buClr>
                <a:schemeClr val="lt1"/>
              </a:buClr>
              <a:buSzPts val="2800"/>
              <a:buChar char="•"/>
              <a:defRPr sz="2800"/>
            </a:lvl2pPr>
            <a:lvl3pPr marL="1371600" lvl="2" indent="-381000" algn="l" rtl="0">
              <a:lnSpc>
                <a:spcPct val="90000"/>
              </a:lnSpc>
              <a:spcBef>
                <a:spcPts val="500"/>
              </a:spcBef>
              <a:spcAft>
                <a:spcPts val="0"/>
              </a:spcAft>
              <a:buClr>
                <a:schemeClr val="lt1"/>
              </a:buClr>
              <a:buSzPts val="2400"/>
              <a:buChar char="•"/>
              <a:defRPr sz="2400"/>
            </a:lvl3pPr>
            <a:lvl4pPr marL="1828800" lvl="3" indent="-355600" algn="l" rtl="0">
              <a:lnSpc>
                <a:spcPct val="90000"/>
              </a:lnSpc>
              <a:spcBef>
                <a:spcPts val="500"/>
              </a:spcBef>
              <a:spcAft>
                <a:spcPts val="0"/>
              </a:spcAft>
              <a:buClr>
                <a:schemeClr val="lt1"/>
              </a:buClr>
              <a:buSzPts val="2000"/>
              <a:buChar char="•"/>
              <a:defRPr sz="2000"/>
            </a:lvl4pPr>
            <a:lvl5pPr marL="2286000" lvl="4" indent="-355600" algn="l" rtl="0">
              <a:lnSpc>
                <a:spcPct val="90000"/>
              </a:lnSpc>
              <a:spcBef>
                <a:spcPts val="500"/>
              </a:spcBef>
              <a:spcAft>
                <a:spcPts val="0"/>
              </a:spcAft>
              <a:buClr>
                <a:schemeClr val="lt1"/>
              </a:buClr>
              <a:buSzPts val="2000"/>
              <a:buChar char="•"/>
              <a:defRPr sz="2000"/>
            </a:lvl5pPr>
            <a:lvl6pPr marL="2743200" lvl="5" indent="-355600" algn="l" rtl="0">
              <a:lnSpc>
                <a:spcPct val="90000"/>
              </a:lnSpc>
              <a:spcBef>
                <a:spcPts val="500"/>
              </a:spcBef>
              <a:spcAft>
                <a:spcPts val="0"/>
              </a:spcAft>
              <a:buClr>
                <a:schemeClr val="lt1"/>
              </a:buClr>
              <a:buSzPts val="2000"/>
              <a:buChar char="•"/>
              <a:defRPr sz="2000"/>
            </a:lvl6pPr>
            <a:lvl7pPr marL="3200400" lvl="6" indent="-355600" algn="l" rtl="0">
              <a:lnSpc>
                <a:spcPct val="90000"/>
              </a:lnSpc>
              <a:spcBef>
                <a:spcPts val="500"/>
              </a:spcBef>
              <a:spcAft>
                <a:spcPts val="0"/>
              </a:spcAft>
              <a:buClr>
                <a:schemeClr val="lt1"/>
              </a:buClr>
              <a:buSzPts val="2000"/>
              <a:buChar char="•"/>
              <a:defRPr sz="2000"/>
            </a:lvl7pPr>
            <a:lvl8pPr marL="3657600" lvl="7" indent="-355600" algn="l" rtl="0">
              <a:lnSpc>
                <a:spcPct val="90000"/>
              </a:lnSpc>
              <a:spcBef>
                <a:spcPts val="500"/>
              </a:spcBef>
              <a:spcAft>
                <a:spcPts val="0"/>
              </a:spcAft>
              <a:buClr>
                <a:schemeClr val="lt1"/>
              </a:buClr>
              <a:buSzPts val="2000"/>
              <a:buChar char="•"/>
              <a:defRPr sz="2000"/>
            </a:lvl8pPr>
            <a:lvl9pPr marL="4114800" lvl="8" indent="-355600" algn="l" rtl="0">
              <a:lnSpc>
                <a:spcPct val="90000"/>
              </a:lnSpc>
              <a:spcBef>
                <a:spcPts val="500"/>
              </a:spcBef>
              <a:spcAft>
                <a:spcPts val="0"/>
              </a:spcAft>
              <a:buClr>
                <a:schemeClr val="lt1"/>
              </a:buClr>
              <a:buSzPts val="2000"/>
              <a:buChar char="•"/>
              <a:defRPr sz="2000"/>
            </a:lvl9pPr>
          </a:lstStyle>
          <a:p>
            <a:endParaRPr/>
          </a:p>
        </p:txBody>
      </p:sp>
      <p:sp>
        <p:nvSpPr>
          <p:cNvPr id="65" name="Google Shape;65;p1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66" name="Google Shape;66;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7" name="Google Shape;67;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8" name="Google Shape;6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0" name="Google Shape;90;p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1" name="Google Shape;91;p1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dirty="0"/>
          </a:p>
        </p:txBody>
      </p:sp>
      <p:sp>
        <p:nvSpPr>
          <p:cNvPr id="92" name="Google Shape;92;p1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dirty="0"/>
          </a:p>
        </p:txBody>
      </p:sp>
      <p:sp>
        <p:nvSpPr>
          <p:cNvPr id="93" name="Google Shape;93;p1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69" name="Google Shape;169;p2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170" name="Google Shape;170;p2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etingorganizer.copernicus.org/EGU2020/EGU2020-1586.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6.jp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gi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hyperlink" Target="https://meetingorganizer.copernicus.org/EGU2020/EGU2020-1586.html"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6.gif"/><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p:nvPr/>
        </p:nvSpPr>
        <p:spPr>
          <a:xfrm>
            <a:off x="176700" y="687850"/>
            <a:ext cx="11838600" cy="1556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US" sz="4000" dirty="0">
                <a:solidFill>
                  <a:schemeClr val="bg1"/>
                </a:solidFill>
                <a:uFill>
                  <a:noFill/>
                </a:uFill>
                <a:latin typeface="Arial Black"/>
                <a:ea typeface="Arial Black"/>
                <a:cs typeface="Arial Black"/>
                <a:sym typeface="Arial Black"/>
                <a:hlinkClick r:id="rId3">
                  <a:extLst>
                    <a:ext uri="{A12FA001-AC4F-418D-AE19-62706E023703}">
                      <ahyp:hlinkClr xmlns:ahyp="http://schemas.microsoft.com/office/drawing/2018/hyperlinkcolor" val="tx"/>
                    </a:ext>
                  </a:extLst>
                </a:hlinkClick>
              </a:rPr>
              <a:t>Mapping and comparing wildfire progressions using freely available, multi-source satellite data</a:t>
            </a:r>
            <a:r>
              <a:rPr lang="en-US" sz="4000" dirty="0">
                <a:solidFill>
                  <a:schemeClr val="bg1"/>
                </a:solidFill>
                <a:latin typeface="Arial Black"/>
                <a:ea typeface="Arial Black"/>
                <a:cs typeface="Arial Black"/>
                <a:sym typeface="Arial Black"/>
              </a:rPr>
              <a:t> </a:t>
            </a:r>
            <a:endParaRPr sz="4000" dirty="0">
              <a:solidFill>
                <a:schemeClr val="bg1"/>
              </a:solidFill>
              <a:latin typeface="Arial Black"/>
              <a:ea typeface="Arial Black"/>
              <a:cs typeface="Arial Black"/>
              <a:sym typeface="Arial Black"/>
            </a:endParaRPr>
          </a:p>
          <a:p>
            <a:pPr marL="0" marR="0" lvl="0" indent="0" algn="ctr" rtl="0">
              <a:lnSpc>
                <a:spcPct val="100000"/>
              </a:lnSpc>
              <a:spcBef>
                <a:spcPts val="0"/>
              </a:spcBef>
              <a:spcAft>
                <a:spcPts val="0"/>
              </a:spcAft>
              <a:buNone/>
            </a:pPr>
            <a:endParaRPr sz="4000" dirty="0">
              <a:solidFill>
                <a:schemeClr val="bg1"/>
              </a:solidFill>
              <a:latin typeface="Arial Black"/>
              <a:ea typeface="Arial Black"/>
              <a:cs typeface="Arial Black"/>
              <a:sym typeface="Arial Black"/>
            </a:endParaRPr>
          </a:p>
        </p:txBody>
      </p:sp>
      <p:sp>
        <p:nvSpPr>
          <p:cNvPr id="224" name="Google Shape;224;p40"/>
          <p:cNvSpPr txBox="1"/>
          <p:nvPr/>
        </p:nvSpPr>
        <p:spPr>
          <a:xfrm>
            <a:off x="176700" y="6291195"/>
            <a:ext cx="7228200" cy="4764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dirty="0">
                <a:solidFill>
                  <a:schemeClr val="lt1"/>
                </a:solidFill>
              </a:rPr>
              <a:t>European Geosciences Union- May 6, 2020</a:t>
            </a:r>
          </a:p>
        </p:txBody>
      </p:sp>
      <p:pic>
        <p:nvPicPr>
          <p:cNvPr id="225" name="Google Shape;225;p40" descr="Image result for twitter without background transparen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22514" y="6057535"/>
            <a:ext cx="432048" cy="432048"/>
          </a:xfrm>
          <a:prstGeom prst="rect">
            <a:avLst/>
          </a:prstGeom>
          <a:noFill/>
          <a:ln>
            <a:noFill/>
          </a:ln>
        </p:spPr>
      </p:pic>
      <p:sp>
        <p:nvSpPr>
          <p:cNvPr id="226" name="Google Shape;226;p40"/>
          <p:cNvSpPr txBox="1"/>
          <p:nvPr/>
        </p:nvSpPr>
        <p:spPr>
          <a:xfrm>
            <a:off x="2665800" y="2933725"/>
            <a:ext cx="6860400" cy="2463466"/>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US" sz="2400" b="1" dirty="0">
                <a:solidFill>
                  <a:schemeClr val="lt1"/>
                </a:solidFill>
                <a:latin typeface="Arial Black"/>
                <a:ea typeface="Arial Black"/>
                <a:cs typeface="Arial Black"/>
                <a:sym typeface="Arial Black"/>
              </a:rPr>
              <a:t>Morgan A. Crowley</a:t>
            </a:r>
            <a:r>
              <a:rPr lang="en-US" sz="2400" b="1" baseline="30000" dirty="0">
                <a:solidFill>
                  <a:schemeClr val="lt1"/>
                </a:solidFill>
                <a:latin typeface="Arial Black"/>
                <a:ea typeface="Arial Black"/>
                <a:cs typeface="Arial Black"/>
                <a:sym typeface="Arial Black"/>
              </a:rPr>
              <a:t>1</a:t>
            </a:r>
            <a:endParaRPr sz="2400" b="1" dirty="0">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Font typeface="Arial"/>
              <a:buNone/>
            </a:pPr>
            <a:r>
              <a:rPr lang="en-US" sz="2400" b="1" dirty="0">
                <a:solidFill>
                  <a:schemeClr val="lt1"/>
                </a:solidFill>
                <a:latin typeface="Arial Black"/>
                <a:ea typeface="Arial Black"/>
                <a:cs typeface="Arial Black"/>
                <a:sym typeface="Arial Black"/>
              </a:rPr>
              <a:t>Jeffrey A. Cardille</a:t>
            </a:r>
            <a:r>
              <a:rPr lang="en-US" sz="2400" b="1" baseline="30000" dirty="0">
                <a:solidFill>
                  <a:schemeClr val="lt1"/>
                </a:solidFill>
                <a:latin typeface="Arial Black"/>
                <a:ea typeface="Arial Black"/>
                <a:cs typeface="Arial Black"/>
                <a:sym typeface="Arial Black"/>
              </a:rPr>
              <a:t>1</a:t>
            </a:r>
            <a:endParaRPr sz="2400" dirty="0">
              <a:solidFill>
                <a:schemeClr val="dk1"/>
              </a:solidFill>
            </a:endParaRPr>
          </a:p>
          <a:p>
            <a:pPr marL="0" lvl="0" indent="0" algn="ctr" rtl="0">
              <a:spcBef>
                <a:spcPts val="0"/>
              </a:spcBef>
              <a:spcAft>
                <a:spcPts val="0"/>
              </a:spcAft>
              <a:buClr>
                <a:schemeClr val="dk1"/>
              </a:buClr>
              <a:buFont typeface="Arial"/>
              <a:buNone/>
            </a:pPr>
            <a:r>
              <a:rPr lang="en-US" sz="2400" b="1" dirty="0">
                <a:solidFill>
                  <a:schemeClr val="lt1"/>
                </a:solidFill>
                <a:latin typeface="Arial Black"/>
                <a:ea typeface="Arial Black"/>
                <a:cs typeface="Arial Black"/>
                <a:sym typeface="Arial Black"/>
              </a:rPr>
              <a:t>Joanne C. White</a:t>
            </a:r>
            <a:r>
              <a:rPr lang="en-US" sz="2400" b="1" baseline="30000" dirty="0">
                <a:solidFill>
                  <a:schemeClr val="lt1"/>
                </a:solidFill>
                <a:latin typeface="Arial Black"/>
                <a:ea typeface="Arial Black"/>
                <a:cs typeface="Arial Black"/>
                <a:sym typeface="Arial Black"/>
              </a:rPr>
              <a:t>2</a:t>
            </a:r>
            <a:endParaRPr sz="2400" b="1" dirty="0">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Font typeface="Arial"/>
              <a:buNone/>
            </a:pPr>
            <a:r>
              <a:rPr lang="en-US" sz="2400" b="1" dirty="0">
                <a:solidFill>
                  <a:schemeClr val="lt1"/>
                </a:solidFill>
                <a:latin typeface="Arial Black"/>
                <a:ea typeface="Arial Black"/>
                <a:cs typeface="Arial Black"/>
                <a:sym typeface="Arial Black"/>
              </a:rPr>
              <a:t>Michael A. Wulder</a:t>
            </a:r>
            <a:r>
              <a:rPr lang="en-US" sz="2400" b="1" baseline="30000" dirty="0">
                <a:solidFill>
                  <a:schemeClr val="lt1"/>
                </a:solidFill>
                <a:latin typeface="Arial Black"/>
                <a:ea typeface="Arial Black"/>
                <a:cs typeface="Arial Black"/>
                <a:sym typeface="Arial Black"/>
              </a:rPr>
              <a:t>2</a:t>
            </a:r>
            <a:endParaRPr sz="2400" b="1" dirty="0">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Font typeface="Arial"/>
              <a:buNone/>
            </a:pPr>
            <a:r>
              <a:rPr lang="en-US" sz="1800" dirty="0">
                <a:solidFill>
                  <a:schemeClr val="lt1"/>
                </a:solidFill>
              </a:rPr>
              <a:t> </a:t>
            </a:r>
            <a:endParaRPr sz="1800" dirty="0">
              <a:solidFill>
                <a:schemeClr val="lt1"/>
              </a:solidFill>
            </a:endParaRPr>
          </a:p>
          <a:p>
            <a:pPr marL="0" lvl="0" indent="0" algn="ctr" rtl="0">
              <a:spcBef>
                <a:spcPts val="0"/>
              </a:spcBef>
              <a:spcAft>
                <a:spcPts val="0"/>
              </a:spcAft>
              <a:buClr>
                <a:schemeClr val="dk1"/>
              </a:buClr>
              <a:buFont typeface="Arial"/>
              <a:buNone/>
            </a:pPr>
            <a:r>
              <a:rPr lang="en-US" sz="1800" i="1" baseline="30000" dirty="0">
                <a:solidFill>
                  <a:schemeClr val="lt1"/>
                </a:solidFill>
              </a:rPr>
              <a:t>1 </a:t>
            </a:r>
            <a:r>
              <a:rPr lang="en-US" sz="1800" i="1" dirty="0">
                <a:solidFill>
                  <a:schemeClr val="lt1"/>
                </a:solidFill>
              </a:rPr>
              <a:t>McGill University</a:t>
            </a:r>
            <a:endParaRPr dirty="0">
              <a:solidFill>
                <a:schemeClr val="dk1"/>
              </a:solidFill>
            </a:endParaRPr>
          </a:p>
          <a:p>
            <a:pPr marL="0" lvl="0" indent="0" algn="ctr" rtl="0">
              <a:spcBef>
                <a:spcPts val="0"/>
              </a:spcBef>
              <a:spcAft>
                <a:spcPts val="0"/>
              </a:spcAft>
              <a:buClr>
                <a:schemeClr val="dk1"/>
              </a:buClr>
              <a:buFont typeface="Arial"/>
              <a:buNone/>
            </a:pPr>
            <a:r>
              <a:rPr lang="en-US" sz="1800" i="1" baseline="30000" dirty="0">
                <a:solidFill>
                  <a:schemeClr val="lt1"/>
                </a:solidFill>
              </a:rPr>
              <a:t>2</a:t>
            </a:r>
            <a:r>
              <a:rPr lang="en-US" sz="1800" i="1" dirty="0">
                <a:solidFill>
                  <a:schemeClr val="lt1"/>
                </a:solidFill>
              </a:rPr>
              <a:t> Canadian Forest Service (Pacific Forestry Centre)  </a:t>
            </a:r>
            <a:endParaRPr dirty="0">
              <a:solidFill>
                <a:schemeClr val="dk1"/>
              </a:solidFill>
            </a:endParaRPr>
          </a:p>
          <a:p>
            <a:pPr marL="0" marR="0" lvl="0" indent="0" algn="ctr" rtl="0">
              <a:spcBef>
                <a:spcPts val="0"/>
              </a:spcBef>
              <a:spcAft>
                <a:spcPts val="0"/>
              </a:spcAft>
              <a:buNone/>
            </a:pPr>
            <a:endParaRPr sz="3600" b="1" u="sng" dirty="0">
              <a:solidFill>
                <a:schemeClr val="lt1"/>
              </a:solidFill>
            </a:endParaRPr>
          </a:p>
        </p:txBody>
      </p:sp>
      <p:sp>
        <p:nvSpPr>
          <p:cNvPr id="227" name="Google Shape;227;p40"/>
          <p:cNvSpPr txBox="1"/>
          <p:nvPr/>
        </p:nvSpPr>
        <p:spPr>
          <a:xfrm>
            <a:off x="9454575" y="6057541"/>
            <a:ext cx="2625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u="none" strike="noStrike" cap="none" dirty="0">
                <a:solidFill>
                  <a:srgbClr val="FFFFFF"/>
                </a:solidFill>
              </a:rPr>
              <a:t>@morganahcrowley</a:t>
            </a:r>
            <a:endParaRPr sz="2000" b="1" i="1" dirty="0">
              <a:solidFill>
                <a:srgbClr val="FFFFFF"/>
              </a:solidFill>
            </a:endParaRPr>
          </a:p>
        </p:txBody>
      </p:sp>
      <p:sp>
        <p:nvSpPr>
          <p:cNvPr id="228" name="Google Shape;228;p40"/>
          <p:cNvSpPr txBox="1"/>
          <p:nvPr/>
        </p:nvSpPr>
        <p:spPr>
          <a:xfrm>
            <a:off x="6690732" y="6384491"/>
            <a:ext cx="5425093"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i="1" dirty="0">
                <a:solidFill>
                  <a:srgbClr val="FFFFFF"/>
                </a:solidFill>
              </a:rPr>
              <a:t>morgan.crowley@mail.mcgill.ca</a:t>
            </a:r>
          </a:p>
          <a:p>
            <a:pPr marL="0" marR="0" lvl="0" indent="0" algn="r" rtl="0">
              <a:spcBef>
                <a:spcPts val="0"/>
              </a:spcBef>
              <a:spcAft>
                <a:spcPts val="0"/>
              </a:spcAft>
              <a:buNone/>
            </a:pPr>
            <a:endParaRPr sz="2000" b="1" i="1" dirty="0">
              <a:solidFill>
                <a:srgbClr val="FFFFFF"/>
              </a:solidFill>
            </a:endParaRPr>
          </a:p>
        </p:txBody>
      </p:sp>
      <p:pic>
        <p:nvPicPr>
          <p:cNvPr id="2" name="Picture 1">
            <a:extLst>
              <a:ext uri="{FF2B5EF4-FFF2-40B4-BE49-F238E27FC236}">
                <a16:creationId xmlns:a16="http://schemas.microsoft.com/office/drawing/2014/main" id="{CEDC39F7-B8D0-E745-951F-146BF9F76D73}"/>
              </a:ext>
            </a:extLst>
          </p:cNvPr>
          <p:cNvPicPr>
            <a:picLocks noChangeAspect="1"/>
          </p:cNvPicPr>
          <p:nvPr/>
        </p:nvPicPr>
        <p:blipFill>
          <a:blip r:embed="rId5"/>
          <a:stretch>
            <a:fillRect/>
          </a:stretch>
        </p:blipFill>
        <p:spPr>
          <a:xfrm>
            <a:off x="10767075" y="5613038"/>
            <a:ext cx="1270000" cy="444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49"/>
          <p:cNvPicPr preferRelativeResize="0"/>
          <p:nvPr/>
        </p:nvPicPr>
        <p:blipFill rotWithShape="1">
          <a:blip r:embed="rId3">
            <a:alphaModFix/>
          </a:blip>
          <a:srcRect/>
          <a:stretch/>
        </p:blipFill>
        <p:spPr>
          <a:xfrm>
            <a:off x="0" y="1081481"/>
            <a:ext cx="11973580" cy="2469094"/>
          </a:xfrm>
          <a:prstGeom prst="rect">
            <a:avLst/>
          </a:prstGeom>
          <a:noFill/>
          <a:ln>
            <a:noFill/>
          </a:ln>
        </p:spPr>
      </p:pic>
      <p:sp>
        <p:nvSpPr>
          <p:cNvPr id="364" name="Google Shape;364;p49"/>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Observations are available throughout fire season</a:t>
            </a:r>
            <a:endParaRPr sz="3200" b="1" dirty="0">
              <a:solidFill>
                <a:schemeClr val="lt1"/>
              </a:solidFill>
              <a:latin typeface="Arial Black"/>
              <a:ea typeface="Arial Black"/>
              <a:cs typeface="Arial Black"/>
              <a:sym typeface="Arial Black"/>
            </a:endParaRPr>
          </a:p>
        </p:txBody>
      </p:sp>
      <p:sp>
        <p:nvSpPr>
          <p:cNvPr id="365" name="Google Shape;365;p49"/>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9</a:t>
            </a:fld>
            <a:endParaRPr sz="1800" dirty="0">
              <a:latin typeface="Arial"/>
              <a:ea typeface="Arial"/>
              <a:cs typeface="Arial"/>
              <a:sym typeface="Arial"/>
            </a:endParaRPr>
          </a:p>
        </p:txBody>
      </p:sp>
      <p:sp>
        <p:nvSpPr>
          <p:cNvPr id="366" name="Google Shape;366;p49"/>
          <p:cNvSpPr/>
          <p:nvPr/>
        </p:nvSpPr>
        <p:spPr>
          <a:xfrm>
            <a:off x="1756763" y="2316028"/>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67" name="Google Shape;367;p49"/>
          <p:cNvSpPr/>
          <p:nvPr/>
        </p:nvSpPr>
        <p:spPr>
          <a:xfrm>
            <a:off x="11326194" y="1479580"/>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68" name="Google Shape;368;p49"/>
          <p:cNvCxnSpPr/>
          <p:nvPr/>
        </p:nvCxnSpPr>
        <p:spPr>
          <a:xfrm rot="10800000" flipH="1">
            <a:off x="830058" y="2594792"/>
            <a:ext cx="834000" cy="655200"/>
          </a:xfrm>
          <a:prstGeom prst="straightConnector1">
            <a:avLst/>
          </a:prstGeom>
          <a:noFill/>
          <a:ln w="38100" cap="flat" cmpd="sng">
            <a:solidFill>
              <a:schemeClr val="lt1"/>
            </a:solidFill>
            <a:prstDash val="solid"/>
            <a:miter lim="800000"/>
            <a:headEnd type="none" w="sm" len="sm"/>
            <a:tailEnd type="triangle" w="med" len="med"/>
          </a:ln>
        </p:spPr>
      </p:cxnSp>
      <p:pic>
        <p:nvPicPr>
          <p:cNvPr id="369" name="Google Shape;369;p49"/>
          <p:cNvPicPr preferRelativeResize="0"/>
          <p:nvPr/>
        </p:nvPicPr>
        <p:blipFill rotWithShape="1">
          <a:blip r:embed="rId4" cstate="screen">
            <a:alphaModFix/>
            <a:extLst>
              <a:ext uri="{28A0092B-C50C-407E-A947-70E740481C1C}">
                <a14:useLocalDpi xmlns:a14="http://schemas.microsoft.com/office/drawing/2010/main"/>
              </a:ext>
            </a:extLst>
          </a:blip>
          <a:srcRect t="-1"/>
          <a:stretch/>
        </p:blipFill>
        <p:spPr>
          <a:xfrm>
            <a:off x="834177" y="3249992"/>
            <a:ext cx="2340432" cy="3324109"/>
          </a:xfrm>
          <a:prstGeom prst="rect">
            <a:avLst/>
          </a:prstGeom>
          <a:noFill/>
          <a:ln w="28575" cap="flat" cmpd="sng">
            <a:solidFill>
              <a:schemeClr val="lt1"/>
            </a:solidFill>
            <a:prstDash val="solid"/>
            <a:round/>
            <a:headEnd type="none" w="sm" len="sm"/>
            <a:tailEnd type="none" w="sm" len="sm"/>
          </a:ln>
        </p:spPr>
      </p:pic>
      <p:cxnSp>
        <p:nvCxnSpPr>
          <p:cNvPr id="370" name="Google Shape;370;p49"/>
          <p:cNvCxnSpPr/>
          <p:nvPr/>
        </p:nvCxnSpPr>
        <p:spPr>
          <a:xfrm rot="10800000">
            <a:off x="11508934" y="1752391"/>
            <a:ext cx="274500" cy="1555500"/>
          </a:xfrm>
          <a:prstGeom prst="straightConnector1">
            <a:avLst/>
          </a:prstGeom>
          <a:noFill/>
          <a:ln w="38100" cap="flat" cmpd="sng">
            <a:solidFill>
              <a:schemeClr val="lt1"/>
            </a:solidFill>
            <a:prstDash val="solid"/>
            <a:miter lim="800000"/>
            <a:headEnd type="none" w="sm" len="sm"/>
            <a:tailEnd type="triangle" w="med" len="med"/>
          </a:ln>
        </p:spPr>
      </p:cxnSp>
      <p:pic>
        <p:nvPicPr>
          <p:cNvPr id="371" name="Google Shape;371;p49"/>
          <p:cNvPicPr preferRelativeResize="0"/>
          <p:nvPr/>
        </p:nvPicPr>
        <p:blipFill rotWithShape="1">
          <a:blip r:embed="rId5">
            <a:alphaModFix/>
          </a:blip>
          <a:srcRect/>
          <a:stretch/>
        </p:blipFill>
        <p:spPr>
          <a:xfrm>
            <a:off x="9478848" y="3307891"/>
            <a:ext cx="2326507" cy="3324110"/>
          </a:xfrm>
          <a:prstGeom prst="rect">
            <a:avLst/>
          </a:prstGeom>
          <a:noFill/>
          <a:ln w="28575" cap="flat" cmpd="sng">
            <a:solidFill>
              <a:schemeClr val="lt1"/>
            </a:solidFill>
            <a:prstDash val="solid"/>
            <a:round/>
            <a:headEnd type="none" w="sm" len="sm"/>
            <a:tailEnd type="none" w="sm" len="sm"/>
          </a:ln>
        </p:spPr>
      </p:pic>
      <p:sp>
        <p:nvSpPr>
          <p:cNvPr id="372" name="Google Shape;372;p49"/>
          <p:cNvSpPr/>
          <p:nvPr/>
        </p:nvSpPr>
        <p:spPr>
          <a:xfrm>
            <a:off x="3468130" y="3138616"/>
            <a:ext cx="4687200" cy="411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50"/>
          <p:cNvPicPr preferRelativeResize="0"/>
          <p:nvPr/>
        </p:nvPicPr>
        <p:blipFill rotWithShape="1">
          <a:blip r:embed="rId3">
            <a:alphaModFix/>
          </a:blip>
          <a:srcRect/>
          <a:stretch/>
        </p:blipFill>
        <p:spPr>
          <a:xfrm>
            <a:off x="0" y="1081481"/>
            <a:ext cx="11973580" cy="2469094"/>
          </a:xfrm>
          <a:prstGeom prst="rect">
            <a:avLst/>
          </a:prstGeom>
          <a:noFill/>
          <a:ln>
            <a:noFill/>
          </a:ln>
        </p:spPr>
      </p:pic>
      <p:sp>
        <p:nvSpPr>
          <p:cNvPr id="379" name="Google Shape;379;p50"/>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Other satellites collect active fire images, as well</a:t>
            </a:r>
            <a:endParaRPr sz="2800" b="1" dirty="0">
              <a:solidFill>
                <a:schemeClr val="lt1"/>
              </a:solidFill>
              <a:latin typeface="Arial Black"/>
              <a:ea typeface="Arial Black"/>
              <a:cs typeface="Arial Black"/>
              <a:sym typeface="Arial Black"/>
            </a:endParaRPr>
          </a:p>
        </p:txBody>
      </p:sp>
      <p:sp>
        <p:nvSpPr>
          <p:cNvPr id="380" name="Google Shape;380;p50"/>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10</a:t>
            </a:fld>
            <a:endParaRPr sz="1800" dirty="0">
              <a:latin typeface="Arial"/>
              <a:ea typeface="Arial"/>
              <a:cs typeface="Arial"/>
              <a:sym typeface="Arial"/>
            </a:endParaRPr>
          </a:p>
        </p:txBody>
      </p:sp>
      <p:sp>
        <p:nvSpPr>
          <p:cNvPr id="381" name="Google Shape;381;p50"/>
          <p:cNvSpPr/>
          <p:nvPr/>
        </p:nvSpPr>
        <p:spPr>
          <a:xfrm>
            <a:off x="1756763" y="2316028"/>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2" name="Google Shape;382;p50"/>
          <p:cNvSpPr/>
          <p:nvPr/>
        </p:nvSpPr>
        <p:spPr>
          <a:xfrm>
            <a:off x="11326194" y="1479580"/>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83" name="Google Shape;383;p50"/>
          <p:cNvCxnSpPr/>
          <p:nvPr/>
        </p:nvCxnSpPr>
        <p:spPr>
          <a:xfrm rot="10800000" flipH="1">
            <a:off x="830058" y="2594792"/>
            <a:ext cx="834000" cy="655200"/>
          </a:xfrm>
          <a:prstGeom prst="straightConnector1">
            <a:avLst/>
          </a:prstGeom>
          <a:noFill/>
          <a:ln w="38100" cap="flat" cmpd="sng">
            <a:solidFill>
              <a:schemeClr val="lt1"/>
            </a:solidFill>
            <a:prstDash val="solid"/>
            <a:miter lim="800000"/>
            <a:headEnd type="none" w="sm" len="sm"/>
            <a:tailEnd type="triangle" w="med" len="med"/>
          </a:ln>
        </p:spPr>
      </p:cxnSp>
      <p:pic>
        <p:nvPicPr>
          <p:cNvPr id="384" name="Google Shape;384;p50"/>
          <p:cNvPicPr preferRelativeResize="0"/>
          <p:nvPr/>
        </p:nvPicPr>
        <p:blipFill rotWithShape="1">
          <a:blip r:embed="rId4" cstate="screen">
            <a:alphaModFix/>
            <a:extLst>
              <a:ext uri="{28A0092B-C50C-407E-A947-70E740481C1C}">
                <a14:useLocalDpi xmlns:a14="http://schemas.microsoft.com/office/drawing/2010/main"/>
              </a:ext>
            </a:extLst>
          </a:blip>
          <a:srcRect t="-1"/>
          <a:stretch/>
        </p:blipFill>
        <p:spPr>
          <a:xfrm>
            <a:off x="834177" y="3249992"/>
            <a:ext cx="2340432" cy="3324109"/>
          </a:xfrm>
          <a:prstGeom prst="rect">
            <a:avLst/>
          </a:prstGeom>
          <a:noFill/>
          <a:ln w="28575" cap="flat" cmpd="sng">
            <a:solidFill>
              <a:schemeClr val="lt1"/>
            </a:solidFill>
            <a:prstDash val="solid"/>
            <a:round/>
            <a:headEnd type="none" w="sm" len="sm"/>
            <a:tailEnd type="none" w="sm" len="sm"/>
          </a:ln>
        </p:spPr>
      </p:pic>
      <p:cxnSp>
        <p:nvCxnSpPr>
          <p:cNvPr id="385" name="Google Shape;385;p50"/>
          <p:cNvCxnSpPr/>
          <p:nvPr/>
        </p:nvCxnSpPr>
        <p:spPr>
          <a:xfrm rot="10800000">
            <a:off x="11508934" y="1752391"/>
            <a:ext cx="274500" cy="1555500"/>
          </a:xfrm>
          <a:prstGeom prst="straightConnector1">
            <a:avLst/>
          </a:prstGeom>
          <a:noFill/>
          <a:ln w="38100" cap="flat" cmpd="sng">
            <a:solidFill>
              <a:schemeClr val="lt1"/>
            </a:solidFill>
            <a:prstDash val="solid"/>
            <a:miter lim="800000"/>
            <a:headEnd type="none" w="sm" len="sm"/>
            <a:tailEnd type="triangle" w="med" len="med"/>
          </a:ln>
        </p:spPr>
      </p:cxnSp>
      <p:pic>
        <p:nvPicPr>
          <p:cNvPr id="386" name="Google Shape;386;p50"/>
          <p:cNvPicPr preferRelativeResize="0"/>
          <p:nvPr/>
        </p:nvPicPr>
        <p:blipFill rotWithShape="1">
          <a:blip r:embed="rId5">
            <a:alphaModFix/>
          </a:blip>
          <a:srcRect/>
          <a:stretch/>
        </p:blipFill>
        <p:spPr>
          <a:xfrm>
            <a:off x="9478848" y="3307891"/>
            <a:ext cx="2326507" cy="3324110"/>
          </a:xfrm>
          <a:prstGeom prst="rect">
            <a:avLst/>
          </a:prstGeom>
          <a:noFill/>
          <a:ln w="28575" cap="flat" cmpd="sng">
            <a:solidFill>
              <a:schemeClr val="lt1"/>
            </a:solidFill>
            <a:prstDash val="solid"/>
            <a:round/>
            <a:headEnd type="none" w="sm" len="sm"/>
            <a:tailEnd type="none" w="sm" len="sm"/>
          </a:ln>
        </p:spPr>
      </p:pic>
      <p:sp>
        <p:nvSpPr>
          <p:cNvPr id="387" name="Google Shape;387;p50"/>
          <p:cNvSpPr/>
          <p:nvPr/>
        </p:nvSpPr>
        <p:spPr>
          <a:xfrm>
            <a:off x="3468131" y="3138616"/>
            <a:ext cx="3855300" cy="411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51"/>
          <p:cNvPicPr preferRelativeResize="0"/>
          <p:nvPr/>
        </p:nvPicPr>
        <p:blipFill rotWithShape="1">
          <a:blip r:embed="rId3">
            <a:alphaModFix/>
          </a:blip>
          <a:srcRect/>
          <a:stretch/>
        </p:blipFill>
        <p:spPr>
          <a:xfrm>
            <a:off x="0" y="1081481"/>
            <a:ext cx="11973580" cy="2469094"/>
          </a:xfrm>
          <a:prstGeom prst="rect">
            <a:avLst/>
          </a:prstGeom>
          <a:noFill/>
          <a:ln>
            <a:noFill/>
          </a:ln>
        </p:spPr>
      </p:pic>
      <p:sp>
        <p:nvSpPr>
          <p:cNvPr id="394" name="Google Shape;394;p51"/>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Observations from multiple satellites fill in time series</a:t>
            </a:r>
            <a:endParaRPr sz="3200" b="1" dirty="0">
              <a:solidFill>
                <a:schemeClr val="lt1"/>
              </a:solidFill>
              <a:latin typeface="Arial Black"/>
              <a:ea typeface="Arial Black"/>
              <a:cs typeface="Arial Black"/>
              <a:sym typeface="Arial Black"/>
            </a:endParaRPr>
          </a:p>
        </p:txBody>
      </p:sp>
      <p:sp>
        <p:nvSpPr>
          <p:cNvPr id="395" name="Google Shape;395;p51"/>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11</a:t>
            </a:fld>
            <a:endParaRPr sz="1800" dirty="0">
              <a:latin typeface="Arial"/>
              <a:ea typeface="Arial"/>
              <a:cs typeface="Arial"/>
              <a:sym typeface="Arial"/>
            </a:endParaRPr>
          </a:p>
        </p:txBody>
      </p:sp>
      <p:sp>
        <p:nvSpPr>
          <p:cNvPr id="396" name="Google Shape;396;p51"/>
          <p:cNvSpPr/>
          <p:nvPr/>
        </p:nvSpPr>
        <p:spPr>
          <a:xfrm>
            <a:off x="1756763" y="2316028"/>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7" name="Google Shape;397;p51"/>
          <p:cNvSpPr/>
          <p:nvPr/>
        </p:nvSpPr>
        <p:spPr>
          <a:xfrm>
            <a:off x="11326194" y="1479580"/>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98" name="Google Shape;398;p51"/>
          <p:cNvCxnSpPr/>
          <p:nvPr/>
        </p:nvCxnSpPr>
        <p:spPr>
          <a:xfrm rot="10800000" flipH="1">
            <a:off x="830058" y="2594792"/>
            <a:ext cx="834000" cy="655200"/>
          </a:xfrm>
          <a:prstGeom prst="straightConnector1">
            <a:avLst/>
          </a:prstGeom>
          <a:noFill/>
          <a:ln w="38100" cap="flat" cmpd="sng">
            <a:solidFill>
              <a:schemeClr val="lt1"/>
            </a:solidFill>
            <a:prstDash val="solid"/>
            <a:miter lim="800000"/>
            <a:headEnd type="none" w="sm" len="sm"/>
            <a:tailEnd type="triangle" w="med" len="med"/>
          </a:ln>
        </p:spPr>
      </p:cxnSp>
      <p:pic>
        <p:nvPicPr>
          <p:cNvPr id="399" name="Google Shape;399;p51"/>
          <p:cNvPicPr preferRelativeResize="0"/>
          <p:nvPr/>
        </p:nvPicPr>
        <p:blipFill rotWithShape="1">
          <a:blip r:embed="rId4" cstate="screen">
            <a:alphaModFix/>
            <a:extLst>
              <a:ext uri="{28A0092B-C50C-407E-A947-70E740481C1C}">
                <a14:useLocalDpi xmlns:a14="http://schemas.microsoft.com/office/drawing/2010/main"/>
              </a:ext>
            </a:extLst>
          </a:blip>
          <a:srcRect t="-1"/>
          <a:stretch/>
        </p:blipFill>
        <p:spPr>
          <a:xfrm>
            <a:off x="834177" y="3249992"/>
            <a:ext cx="2340432" cy="3324109"/>
          </a:xfrm>
          <a:prstGeom prst="rect">
            <a:avLst/>
          </a:prstGeom>
          <a:noFill/>
          <a:ln w="28575" cap="flat" cmpd="sng">
            <a:solidFill>
              <a:schemeClr val="lt1"/>
            </a:solidFill>
            <a:prstDash val="solid"/>
            <a:round/>
            <a:headEnd type="none" w="sm" len="sm"/>
            <a:tailEnd type="none" w="sm" len="sm"/>
          </a:ln>
        </p:spPr>
      </p:pic>
      <p:cxnSp>
        <p:nvCxnSpPr>
          <p:cNvPr id="400" name="Google Shape;400;p51"/>
          <p:cNvCxnSpPr/>
          <p:nvPr/>
        </p:nvCxnSpPr>
        <p:spPr>
          <a:xfrm rot="10800000">
            <a:off x="11508934" y="1752391"/>
            <a:ext cx="274500" cy="1555500"/>
          </a:xfrm>
          <a:prstGeom prst="straightConnector1">
            <a:avLst/>
          </a:prstGeom>
          <a:noFill/>
          <a:ln w="38100" cap="flat" cmpd="sng">
            <a:solidFill>
              <a:schemeClr val="lt1"/>
            </a:solidFill>
            <a:prstDash val="solid"/>
            <a:miter lim="800000"/>
            <a:headEnd type="none" w="sm" len="sm"/>
            <a:tailEnd type="triangle" w="med" len="med"/>
          </a:ln>
        </p:spPr>
      </p:cxnSp>
      <p:pic>
        <p:nvPicPr>
          <p:cNvPr id="401" name="Google Shape;401;p51"/>
          <p:cNvPicPr preferRelativeResize="0"/>
          <p:nvPr/>
        </p:nvPicPr>
        <p:blipFill rotWithShape="1">
          <a:blip r:embed="rId5">
            <a:alphaModFix/>
          </a:blip>
          <a:srcRect/>
          <a:stretch/>
        </p:blipFill>
        <p:spPr>
          <a:xfrm>
            <a:off x="9478848" y="3307891"/>
            <a:ext cx="2326507" cy="3324110"/>
          </a:xfrm>
          <a:prstGeom prst="rect">
            <a:avLst/>
          </a:prstGeom>
          <a:noFill/>
          <a:ln w="28575" cap="flat" cmpd="sng">
            <a:solidFill>
              <a:schemeClr val="lt1"/>
            </a:solidFill>
            <a:prstDash val="solid"/>
            <a:round/>
            <a:headEnd type="none" w="sm" len="sm"/>
            <a:tailEnd type="none" w="sm" len="sm"/>
          </a:ln>
        </p:spPr>
      </p:pic>
      <p:sp>
        <p:nvSpPr>
          <p:cNvPr id="402" name="Google Shape;402;p51"/>
          <p:cNvSpPr/>
          <p:nvPr/>
        </p:nvSpPr>
        <p:spPr>
          <a:xfrm>
            <a:off x="3468131" y="3138616"/>
            <a:ext cx="2949000" cy="411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2"/>
          <p:cNvPicPr preferRelativeResize="0"/>
          <p:nvPr/>
        </p:nvPicPr>
        <p:blipFill rotWithShape="1">
          <a:blip r:embed="rId3">
            <a:alphaModFix/>
          </a:blip>
          <a:srcRect/>
          <a:stretch/>
        </p:blipFill>
        <p:spPr>
          <a:xfrm>
            <a:off x="0" y="1081481"/>
            <a:ext cx="11973580" cy="2469094"/>
          </a:xfrm>
          <a:prstGeom prst="rect">
            <a:avLst/>
          </a:prstGeom>
          <a:noFill/>
          <a:ln>
            <a:noFill/>
          </a:ln>
        </p:spPr>
      </p:pic>
      <p:sp>
        <p:nvSpPr>
          <p:cNvPr id="409" name="Google Shape;409;p52"/>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Until we have images of the entire actively burning period</a:t>
            </a:r>
            <a:endParaRPr sz="3200" b="1" dirty="0">
              <a:solidFill>
                <a:schemeClr val="lt1"/>
              </a:solidFill>
              <a:latin typeface="Arial Black"/>
              <a:ea typeface="Arial Black"/>
              <a:cs typeface="Arial Black"/>
              <a:sym typeface="Arial Black"/>
            </a:endParaRPr>
          </a:p>
        </p:txBody>
      </p:sp>
      <p:sp>
        <p:nvSpPr>
          <p:cNvPr id="410" name="Google Shape;410;p52"/>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12</a:t>
            </a:fld>
            <a:endParaRPr sz="1800" dirty="0">
              <a:latin typeface="Arial"/>
              <a:ea typeface="Arial"/>
              <a:cs typeface="Arial"/>
              <a:sym typeface="Arial"/>
            </a:endParaRPr>
          </a:p>
        </p:txBody>
      </p:sp>
      <p:sp>
        <p:nvSpPr>
          <p:cNvPr id="411" name="Google Shape;411;p52"/>
          <p:cNvSpPr/>
          <p:nvPr/>
        </p:nvSpPr>
        <p:spPr>
          <a:xfrm>
            <a:off x="1756763" y="2316028"/>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12" name="Google Shape;412;p52"/>
          <p:cNvSpPr/>
          <p:nvPr/>
        </p:nvSpPr>
        <p:spPr>
          <a:xfrm>
            <a:off x="11326194" y="1479580"/>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413" name="Google Shape;413;p52"/>
          <p:cNvCxnSpPr/>
          <p:nvPr/>
        </p:nvCxnSpPr>
        <p:spPr>
          <a:xfrm rot="10800000" flipH="1">
            <a:off x="830058" y="2594792"/>
            <a:ext cx="834000" cy="655200"/>
          </a:xfrm>
          <a:prstGeom prst="straightConnector1">
            <a:avLst/>
          </a:prstGeom>
          <a:noFill/>
          <a:ln w="38100" cap="flat" cmpd="sng">
            <a:solidFill>
              <a:schemeClr val="lt1"/>
            </a:solidFill>
            <a:prstDash val="solid"/>
            <a:miter lim="800000"/>
            <a:headEnd type="none" w="sm" len="sm"/>
            <a:tailEnd type="triangle" w="med" len="med"/>
          </a:ln>
        </p:spPr>
      </p:cxnSp>
      <p:pic>
        <p:nvPicPr>
          <p:cNvPr id="414" name="Google Shape;414;p52"/>
          <p:cNvPicPr preferRelativeResize="0"/>
          <p:nvPr/>
        </p:nvPicPr>
        <p:blipFill rotWithShape="1">
          <a:blip r:embed="rId4" cstate="screen">
            <a:alphaModFix/>
            <a:extLst>
              <a:ext uri="{28A0092B-C50C-407E-A947-70E740481C1C}">
                <a14:useLocalDpi xmlns:a14="http://schemas.microsoft.com/office/drawing/2010/main"/>
              </a:ext>
            </a:extLst>
          </a:blip>
          <a:srcRect t="-1"/>
          <a:stretch/>
        </p:blipFill>
        <p:spPr>
          <a:xfrm>
            <a:off x="834177" y="3249992"/>
            <a:ext cx="2340432" cy="3324109"/>
          </a:xfrm>
          <a:prstGeom prst="rect">
            <a:avLst/>
          </a:prstGeom>
          <a:noFill/>
          <a:ln w="28575" cap="flat" cmpd="sng">
            <a:solidFill>
              <a:schemeClr val="lt1"/>
            </a:solidFill>
            <a:prstDash val="solid"/>
            <a:round/>
            <a:headEnd type="none" w="sm" len="sm"/>
            <a:tailEnd type="none" w="sm" len="sm"/>
          </a:ln>
        </p:spPr>
      </p:pic>
      <p:cxnSp>
        <p:nvCxnSpPr>
          <p:cNvPr id="415" name="Google Shape;415;p52"/>
          <p:cNvCxnSpPr/>
          <p:nvPr/>
        </p:nvCxnSpPr>
        <p:spPr>
          <a:xfrm rot="10800000">
            <a:off x="11508934" y="1752391"/>
            <a:ext cx="274500" cy="1555500"/>
          </a:xfrm>
          <a:prstGeom prst="straightConnector1">
            <a:avLst/>
          </a:prstGeom>
          <a:noFill/>
          <a:ln w="38100" cap="flat" cmpd="sng">
            <a:solidFill>
              <a:schemeClr val="lt1"/>
            </a:solidFill>
            <a:prstDash val="solid"/>
            <a:miter lim="800000"/>
            <a:headEnd type="none" w="sm" len="sm"/>
            <a:tailEnd type="triangle" w="med" len="med"/>
          </a:ln>
        </p:spPr>
      </p:cxnSp>
      <p:pic>
        <p:nvPicPr>
          <p:cNvPr id="416" name="Google Shape;416;p52"/>
          <p:cNvPicPr preferRelativeResize="0"/>
          <p:nvPr/>
        </p:nvPicPr>
        <p:blipFill rotWithShape="1">
          <a:blip r:embed="rId5">
            <a:alphaModFix/>
          </a:blip>
          <a:srcRect/>
          <a:stretch/>
        </p:blipFill>
        <p:spPr>
          <a:xfrm>
            <a:off x="9478848" y="3307891"/>
            <a:ext cx="2326507" cy="3324110"/>
          </a:xfrm>
          <a:prstGeom prst="rect">
            <a:avLst/>
          </a:prstGeom>
          <a:noFill/>
          <a:ln w="28575" cap="flat" cmpd="sng">
            <a:solidFill>
              <a:schemeClr val="lt1"/>
            </a:solidFill>
            <a:prstDash val="solid"/>
            <a:round/>
            <a:headEnd type="none" w="sm" len="sm"/>
            <a:tailEnd type="none" w="sm" len="sm"/>
          </a:ln>
        </p:spPr>
      </p:pic>
      <p:sp>
        <p:nvSpPr>
          <p:cNvPr id="417" name="Google Shape;417;p52"/>
          <p:cNvSpPr/>
          <p:nvPr/>
        </p:nvSpPr>
        <p:spPr>
          <a:xfrm>
            <a:off x="3468131" y="3138616"/>
            <a:ext cx="1736700" cy="411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53"/>
          <p:cNvPicPr preferRelativeResize="0"/>
          <p:nvPr/>
        </p:nvPicPr>
        <p:blipFill rotWithShape="1">
          <a:blip r:embed="rId3">
            <a:alphaModFix/>
          </a:blip>
          <a:srcRect/>
          <a:stretch/>
        </p:blipFill>
        <p:spPr>
          <a:xfrm>
            <a:off x="0" y="1081481"/>
            <a:ext cx="11973580" cy="2469094"/>
          </a:xfrm>
          <a:prstGeom prst="rect">
            <a:avLst/>
          </a:prstGeom>
          <a:noFill/>
          <a:ln>
            <a:noFill/>
          </a:ln>
        </p:spPr>
      </p:pic>
      <p:sp>
        <p:nvSpPr>
          <p:cNvPr id="424" name="Google Shape;424;p53"/>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From data stack, we calculate fire’s growth progression</a:t>
            </a:r>
            <a:endParaRPr sz="2800" b="1" dirty="0">
              <a:solidFill>
                <a:schemeClr val="lt1"/>
              </a:solidFill>
              <a:latin typeface="Arial Black"/>
              <a:ea typeface="Arial Black"/>
              <a:cs typeface="Arial Black"/>
              <a:sym typeface="Arial Black"/>
            </a:endParaRPr>
          </a:p>
        </p:txBody>
      </p:sp>
      <p:sp>
        <p:nvSpPr>
          <p:cNvPr id="425" name="Google Shape;425;p53"/>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13</a:t>
            </a:fld>
            <a:endParaRPr sz="1800" dirty="0">
              <a:latin typeface="Arial"/>
              <a:ea typeface="Arial"/>
              <a:cs typeface="Arial"/>
              <a:sym typeface="Arial"/>
            </a:endParaRPr>
          </a:p>
        </p:txBody>
      </p:sp>
      <p:sp>
        <p:nvSpPr>
          <p:cNvPr id="426" name="Google Shape;426;p53"/>
          <p:cNvSpPr/>
          <p:nvPr/>
        </p:nvSpPr>
        <p:spPr>
          <a:xfrm>
            <a:off x="1756763" y="2316028"/>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27" name="Google Shape;427;p53"/>
          <p:cNvSpPr/>
          <p:nvPr/>
        </p:nvSpPr>
        <p:spPr>
          <a:xfrm>
            <a:off x="11326194" y="1479580"/>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428" name="Google Shape;428;p53"/>
          <p:cNvCxnSpPr/>
          <p:nvPr/>
        </p:nvCxnSpPr>
        <p:spPr>
          <a:xfrm rot="10800000" flipH="1">
            <a:off x="830058" y="2594792"/>
            <a:ext cx="834000" cy="655200"/>
          </a:xfrm>
          <a:prstGeom prst="straightConnector1">
            <a:avLst/>
          </a:prstGeom>
          <a:noFill/>
          <a:ln w="38100" cap="flat" cmpd="sng">
            <a:solidFill>
              <a:schemeClr val="lt1"/>
            </a:solidFill>
            <a:prstDash val="solid"/>
            <a:miter lim="800000"/>
            <a:headEnd type="none" w="sm" len="sm"/>
            <a:tailEnd type="triangle" w="med" len="med"/>
          </a:ln>
        </p:spPr>
      </p:cxnSp>
      <p:pic>
        <p:nvPicPr>
          <p:cNvPr id="429" name="Google Shape;429;p53"/>
          <p:cNvPicPr preferRelativeResize="0"/>
          <p:nvPr/>
        </p:nvPicPr>
        <p:blipFill rotWithShape="1">
          <a:blip r:embed="rId4" cstate="screen">
            <a:alphaModFix/>
            <a:extLst>
              <a:ext uri="{28A0092B-C50C-407E-A947-70E740481C1C}">
                <a14:useLocalDpi xmlns:a14="http://schemas.microsoft.com/office/drawing/2010/main"/>
              </a:ext>
            </a:extLst>
          </a:blip>
          <a:srcRect t="-1"/>
          <a:stretch/>
        </p:blipFill>
        <p:spPr>
          <a:xfrm>
            <a:off x="834177" y="3249992"/>
            <a:ext cx="2340432" cy="3324109"/>
          </a:xfrm>
          <a:prstGeom prst="rect">
            <a:avLst/>
          </a:prstGeom>
          <a:noFill/>
          <a:ln w="28575" cap="flat" cmpd="sng">
            <a:solidFill>
              <a:schemeClr val="lt1"/>
            </a:solidFill>
            <a:prstDash val="solid"/>
            <a:round/>
            <a:headEnd type="none" w="sm" len="sm"/>
            <a:tailEnd type="none" w="sm" len="sm"/>
          </a:ln>
        </p:spPr>
      </p:pic>
      <p:cxnSp>
        <p:nvCxnSpPr>
          <p:cNvPr id="430" name="Google Shape;430;p53"/>
          <p:cNvCxnSpPr/>
          <p:nvPr/>
        </p:nvCxnSpPr>
        <p:spPr>
          <a:xfrm rot="10800000">
            <a:off x="11508934" y="1752391"/>
            <a:ext cx="274500" cy="1555500"/>
          </a:xfrm>
          <a:prstGeom prst="straightConnector1">
            <a:avLst/>
          </a:prstGeom>
          <a:noFill/>
          <a:ln w="38100" cap="flat" cmpd="sng">
            <a:solidFill>
              <a:schemeClr val="lt1"/>
            </a:solidFill>
            <a:prstDash val="solid"/>
            <a:miter lim="800000"/>
            <a:headEnd type="none" w="sm" len="sm"/>
            <a:tailEnd type="triangle" w="med" len="med"/>
          </a:ln>
        </p:spPr>
      </p:cxnSp>
      <p:pic>
        <p:nvPicPr>
          <p:cNvPr id="431" name="Google Shape;431;p53"/>
          <p:cNvPicPr preferRelativeResize="0"/>
          <p:nvPr/>
        </p:nvPicPr>
        <p:blipFill rotWithShape="1">
          <a:blip r:embed="rId5">
            <a:alphaModFix/>
          </a:blip>
          <a:srcRect/>
          <a:stretch/>
        </p:blipFill>
        <p:spPr>
          <a:xfrm>
            <a:off x="9478848" y="3307891"/>
            <a:ext cx="2326507" cy="3324110"/>
          </a:xfrm>
          <a:prstGeom prst="rect">
            <a:avLst/>
          </a:prstGeom>
          <a:noFill/>
          <a:ln w="28575" cap="flat" cmpd="sng">
            <a:solidFill>
              <a:schemeClr val="lt1"/>
            </a:solidFill>
            <a:prstDash val="solid"/>
            <a:round/>
            <a:headEnd type="none" w="sm" len="sm"/>
            <a:tailEnd type="none" w="sm" len="sm"/>
          </a:ln>
        </p:spPr>
      </p:pic>
      <p:sp>
        <p:nvSpPr>
          <p:cNvPr id="432" name="Google Shape;432;p53"/>
          <p:cNvSpPr/>
          <p:nvPr/>
        </p:nvSpPr>
        <p:spPr>
          <a:xfrm>
            <a:off x="5305168" y="3188110"/>
            <a:ext cx="3674100" cy="411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33" name="Google Shape;433;p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305168" y="3204519"/>
            <a:ext cx="3608172" cy="3460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4"/>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What happens at a fine spatial scale as a fire burns?</a:t>
            </a:r>
            <a:endParaRPr sz="2800" b="1" dirty="0">
              <a:solidFill>
                <a:schemeClr val="lt1"/>
              </a:solidFill>
              <a:latin typeface="Arial Black"/>
              <a:ea typeface="Arial Black"/>
              <a:cs typeface="Arial Black"/>
              <a:sym typeface="Arial Black"/>
            </a:endParaRPr>
          </a:p>
        </p:txBody>
      </p:sp>
      <p:sp>
        <p:nvSpPr>
          <p:cNvPr id="440" name="Google Shape;440;p54"/>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14</a:t>
            </a:fld>
            <a:endParaRPr sz="1800" dirty="0">
              <a:latin typeface="Arial"/>
              <a:ea typeface="Arial"/>
              <a:cs typeface="Arial"/>
              <a:sym typeface="Arial"/>
            </a:endParaRPr>
          </a:p>
        </p:txBody>
      </p:sp>
      <p:sp>
        <p:nvSpPr>
          <p:cNvPr id="441" name="Google Shape;441;p54"/>
          <p:cNvSpPr txBox="1"/>
          <p:nvPr/>
        </p:nvSpPr>
        <p:spPr>
          <a:xfrm>
            <a:off x="5551974" y="1838307"/>
            <a:ext cx="6102600" cy="4896600"/>
          </a:xfrm>
          <a:prstGeom prst="rect">
            <a:avLst/>
          </a:prstGeom>
          <a:noFill/>
          <a:ln>
            <a:noFill/>
          </a:ln>
        </p:spPr>
        <p:txBody>
          <a:bodyPr spcFirstLastPara="1" wrap="square" lIns="91425" tIns="91425" rIns="91425" bIns="91425" anchor="t" anchorCtr="0">
            <a:noAutofit/>
          </a:bodyPr>
          <a:lstStyle/>
          <a:p>
            <a:pPr marL="11430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We answer this by…</a:t>
            </a:r>
            <a:endParaRPr sz="2400" b="1" dirty="0">
              <a:solidFill>
                <a:schemeClr val="lt1"/>
              </a:solidFill>
              <a:latin typeface="Arial Black"/>
              <a:ea typeface="Arial Black"/>
              <a:cs typeface="Arial Black"/>
              <a:sym typeface="Arial Black"/>
            </a:endParaRPr>
          </a:p>
          <a:p>
            <a:pPr marL="114300" marR="0" lvl="0" indent="0" algn="l" rtl="0">
              <a:spcBef>
                <a:spcPts val="0"/>
              </a:spcBef>
              <a:spcAft>
                <a:spcPts val="0"/>
              </a:spcAft>
              <a:buNone/>
            </a:pPr>
            <a:endParaRPr sz="2400" dirty="0">
              <a:solidFill>
                <a:schemeClr val="lt1"/>
              </a:solidFill>
              <a:latin typeface="Arial"/>
              <a:ea typeface="Arial"/>
              <a:cs typeface="Arial"/>
              <a:sym typeface="Arial"/>
            </a:endParaRPr>
          </a:p>
          <a:p>
            <a:pPr marL="457200" marR="0" lvl="0" indent="-342900" algn="l" rtl="0">
              <a:spcBef>
                <a:spcPts val="0"/>
              </a:spcBef>
              <a:spcAft>
                <a:spcPts val="0"/>
              </a:spcAft>
              <a:buClr>
                <a:schemeClr val="lt1"/>
              </a:buClr>
              <a:buSzPts val="2400"/>
              <a:buFont typeface="Arial"/>
              <a:buChar char="•"/>
            </a:pPr>
            <a:r>
              <a:rPr lang="en-US" sz="2400" dirty="0">
                <a:solidFill>
                  <a:schemeClr val="lt1"/>
                </a:solidFill>
                <a:latin typeface="Arial"/>
                <a:ea typeface="Arial"/>
                <a:cs typeface="Arial"/>
                <a:sym typeface="Arial"/>
              </a:rPr>
              <a:t>Combining sensors to improve </a:t>
            </a:r>
            <a:r>
              <a:rPr lang="en-US" sz="2400" b="1" dirty="0">
                <a:solidFill>
                  <a:schemeClr val="lt1"/>
                </a:solidFill>
                <a:latin typeface="Arial Black"/>
                <a:ea typeface="Arial Black"/>
                <a:cs typeface="Arial Black"/>
                <a:sym typeface="Arial Black"/>
              </a:rPr>
              <a:t>spatial and temporal resolution</a:t>
            </a:r>
            <a:endParaRPr dirty="0"/>
          </a:p>
          <a:p>
            <a:pPr marL="457200" marR="0" lvl="0" indent="-190500" algn="l" rtl="0">
              <a:spcBef>
                <a:spcPts val="0"/>
              </a:spcBef>
              <a:spcAft>
                <a:spcPts val="0"/>
              </a:spcAft>
              <a:buClr>
                <a:schemeClr val="lt1"/>
              </a:buClr>
              <a:buSzPts val="2400"/>
              <a:buFont typeface="Arial"/>
              <a:buNone/>
            </a:pPr>
            <a:endParaRPr sz="2400" dirty="0">
              <a:solidFill>
                <a:schemeClr val="lt1"/>
              </a:solidFill>
              <a:latin typeface="Arial"/>
              <a:ea typeface="Arial"/>
              <a:cs typeface="Arial"/>
              <a:sym typeface="Arial"/>
            </a:endParaRPr>
          </a:p>
          <a:p>
            <a:pPr marL="457200" marR="0" lvl="0" indent="-342900" algn="l" rtl="0">
              <a:spcBef>
                <a:spcPts val="0"/>
              </a:spcBef>
              <a:spcAft>
                <a:spcPts val="0"/>
              </a:spcAft>
              <a:buClr>
                <a:schemeClr val="lt1"/>
              </a:buClr>
              <a:buSzPts val="2400"/>
              <a:buFont typeface="Arial"/>
              <a:buChar char="•"/>
            </a:pPr>
            <a:r>
              <a:rPr lang="en-US" sz="2400" b="1" dirty="0">
                <a:solidFill>
                  <a:schemeClr val="lt1"/>
                </a:solidFill>
                <a:latin typeface="Arial Black"/>
                <a:ea typeface="Arial Black"/>
                <a:cs typeface="Arial Black"/>
                <a:sym typeface="Arial Black"/>
              </a:rPr>
              <a:t>Time-series analysis </a:t>
            </a:r>
            <a:r>
              <a:rPr lang="en-US" sz="2400" dirty="0">
                <a:solidFill>
                  <a:schemeClr val="lt1"/>
                </a:solidFill>
                <a:latin typeface="Arial"/>
                <a:ea typeface="Arial"/>
                <a:cs typeface="Arial"/>
                <a:sym typeface="Arial"/>
              </a:rPr>
              <a:t>of fire progressions</a:t>
            </a:r>
            <a:endParaRPr dirty="0"/>
          </a:p>
          <a:p>
            <a:pPr marL="457200" marR="0" lvl="0" indent="-190500" algn="l" rtl="0">
              <a:spcBef>
                <a:spcPts val="0"/>
              </a:spcBef>
              <a:spcAft>
                <a:spcPts val="0"/>
              </a:spcAft>
              <a:buClr>
                <a:schemeClr val="lt1"/>
              </a:buClr>
              <a:buSzPts val="2400"/>
              <a:buFont typeface="Arial"/>
              <a:buNone/>
            </a:pPr>
            <a:endParaRPr sz="2400" dirty="0">
              <a:solidFill>
                <a:schemeClr val="lt1"/>
              </a:solidFill>
              <a:latin typeface="Arial"/>
              <a:ea typeface="Arial"/>
              <a:cs typeface="Arial"/>
              <a:sym typeface="Arial"/>
            </a:endParaRPr>
          </a:p>
          <a:p>
            <a:pPr marL="457200" marR="0" lvl="0" indent="-342900" algn="l" rtl="0">
              <a:spcBef>
                <a:spcPts val="0"/>
              </a:spcBef>
              <a:spcAft>
                <a:spcPts val="0"/>
              </a:spcAft>
              <a:buClr>
                <a:schemeClr val="lt1"/>
              </a:buClr>
              <a:buSzPts val="2400"/>
              <a:buFont typeface="Arial"/>
              <a:buChar char="•"/>
            </a:pPr>
            <a:r>
              <a:rPr lang="en-US" sz="2400" dirty="0">
                <a:solidFill>
                  <a:schemeClr val="lt1"/>
                </a:solidFill>
                <a:latin typeface="Arial"/>
                <a:ea typeface="Arial"/>
                <a:cs typeface="Arial"/>
                <a:sym typeface="Arial"/>
              </a:rPr>
              <a:t>Increasing processing speeds and capacity using </a:t>
            </a:r>
            <a:r>
              <a:rPr lang="en-US" sz="2400" b="1" dirty="0">
                <a:solidFill>
                  <a:schemeClr val="lt1"/>
                </a:solidFill>
                <a:latin typeface="Arial Black"/>
                <a:ea typeface="Arial Black"/>
                <a:cs typeface="Arial Black"/>
                <a:sym typeface="Arial Black"/>
              </a:rPr>
              <a:t>Google Earth Engine</a:t>
            </a:r>
            <a:endParaRPr dirty="0"/>
          </a:p>
          <a:p>
            <a:pPr marL="457200" marR="0" lvl="0" indent="-190500" algn="l" rtl="0">
              <a:spcBef>
                <a:spcPts val="0"/>
              </a:spcBef>
              <a:spcAft>
                <a:spcPts val="0"/>
              </a:spcAft>
              <a:buClr>
                <a:schemeClr val="lt1"/>
              </a:buClr>
              <a:buSzPts val="2400"/>
              <a:buFont typeface="Arial"/>
              <a:buNone/>
            </a:pPr>
            <a:endParaRPr sz="2400" dirty="0">
              <a:solidFill>
                <a:schemeClr val="lt1"/>
              </a:solidFill>
              <a:latin typeface="Arial"/>
              <a:ea typeface="Arial"/>
              <a:cs typeface="Arial"/>
              <a:sym typeface="Arial"/>
            </a:endParaRPr>
          </a:p>
          <a:p>
            <a:pPr marL="457200" marR="0" lvl="0" indent="-190500" algn="l" rtl="0">
              <a:spcBef>
                <a:spcPts val="0"/>
              </a:spcBef>
              <a:spcAft>
                <a:spcPts val="0"/>
              </a:spcAft>
              <a:buClr>
                <a:schemeClr val="lt1"/>
              </a:buClr>
              <a:buSzPts val="2400"/>
              <a:buFont typeface="Arial"/>
              <a:buNone/>
            </a:pPr>
            <a:endParaRPr sz="2400" dirty="0">
              <a:solidFill>
                <a:schemeClr val="lt1"/>
              </a:solidFill>
              <a:latin typeface="Arial"/>
              <a:ea typeface="Arial"/>
              <a:cs typeface="Arial"/>
              <a:sym typeface="Arial"/>
            </a:endParaRPr>
          </a:p>
          <a:p>
            <a:pPr marL="457200" marR="0" lvl="0" indent="-190500" algn="l" rtl="0">
              <a:spcBef>
                <a:spcPts val="0"/>
              </a:spcBef>
              <a:spcAft>
                <a:spcPts val="0"/>
              </a:spcAft>
              <a:buClr>
                <a:schemeClr val="lt1"/>
              </a:buClr>
              <a:buSzPts val="2400"/>
              <a:buFont typeface="Arial"/>
              <a:buNone/>
            </a:pPr>
            <a:endParaRPr sz="2400" dirty="0">
              <a:solidFill>
                <a:schemeClr val="lt1"/>
              </a:solidFill>
              <a:latin typeface="Arial"/>
              <a:ea typeface="Arial"/>
              <a:cs typeface="Arial"/>
              <a:sym typeface="Arial"/>
            </a:endParaRPr>
          </a:p>
        </p:txBody>
      </p:sp>
      <p:pic>
        <p:nvPicPr>
          <p:cNvPr id="442" name="Google Shape;442;p54"/>
          <p:cNvPicPr preferRelativeResize="0"/>
          <p:nvPr/>
        </p:nvPicPr>
        <p:blipFill rotWithShape="1">
          <a:blip r:embed="rId3">
            <a:alphaModFix/>
          </a:blip>
          <a:srcRect/>
          <a:stretch/>
        </p:blipFill>
        <p:spPr>
          <a:xfrm>
            <a:off x="533752" y="1303016"/>
            <a:ext cx="4831577" cy="5008734"/>
          </a:xfrm>
          <a:prstGeom prst="rect">
            <a:avLst/>
          </a:prstGeom>
          <a:noFill/>
          <a:ln w="9525" cap="flat" cmpd="sng">
            <a:solidFill>
              <a:schemeClr val="lt1"/>
            </a:solidFill>
            <a:prstDash val="solid"/>
            <a:round/>
            <a:headEnd type="none" w="sm" len="sm"/>
            <a:tailEnd type="none" w="sm" len="sm"/>
          </a:ln>
        </p:spPr>
      </p:pic>
      <p:pic>
        <p:nvPicPr>
          <p:cNvPr id="443" name="Google Shape;443;p54" descr="Image result for twitter without background transparen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444" name="Google Shape;444;p54"/>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5"/>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We can’t just stack classifications directly...</a:t>
            </a:r>
            <a:endParaRPr sz="2800" b="1" dirty="0">
              <a:solidFill>
                <a:schemeClr val="lt1"/>
              </a:solidFill>
              <a:latin typeface="Arial Black"/>
              <a:ea typeface="Arial Black"/>
              <a:cs typeface="Arial Black"/>
              <a:sym typeface="Arial Black"/>
            </a:endParaRPr>
          </a:p>
        </p:txBody>
      </p:sp>
      <p:pic>
        <p:nvPicPr>
          <p:cNvPr id="451" name="Google Shape;451;p55"/>
          <p:cNvPicPr preferRelativeResize="0"/>
          <p:nvPr/>
        </p:nvPicPr>
        <p:blipFill rotWithShape="1">
          <a:blip r:embed="rId3">
            <a:alphaModFix/>
          </a:blip>
          <a:srcRect/>
          <a:stretch/>
        </p:blipFill>
        <p:spPr>
          <a:xfrm>
            <a:off x="4774448" y="1401746"/>
            <a:ext cx="2676697" cy="4582418"/>
          </a:xfrm>
          <a:prstGeom prst="rect">
            <a:avLst/>
          </a:prstGeom>
          <a:noFill/>
          <a:ln>
            <a:noFill/>
          </a:ln>
        </p:spPr>
      </p:pic>
      <p:pic>
        <p:nvPicPr>
          <p:cNvPr id="452" name="Google Shape;452;p55"/>
          <p:cNvPicPr preferRelativeResize="0"/>
          <p:nvPr/>
        </p:nvPicPr>
        <p:blipFill rotWithShape="1">
          <a:blip r:embed="rId4">
            <a:alphaModFix/>
          </a:blip>
          <a:srcRect/>
          <a:stretch/>
        </p:blipFill>
        <p:spPr>
          <a:xfrm>
            <a:off x="1871597" y="1381421"/>
            <a:ext cx="2673519" cy="4623071"/>
          </a:xfrm>
          <a:prstGeom prst="rect">
            <a:avLst/>
          </a:prstGeom>
          <a:noFill/>
          <a:ln>
            <a:noFill/>
          </a:ln>
        </p:spPr>
      </p:pic>
      <p:pic>
        <p:nvPicPr>
          <p:cNvPr id="453" name="Google Shape;453;p55"/>
          <p:cNvPicPr preferRelativeResize="0"/>
          <p:nvPr/>
        </p:nvPicPr>
        <p:blipFill rotWithShape="1">
          <a:blip r:embed="rId5">
            <a:alphaModFix/>
          </a:blip>
          <a:srcRect/>
          <a:stretch/>
        </p:blipFill>
        <p:spPr>
          <a:xfrm>
            <a:off x="7680477" y="1361094"/>
            <a:ext cx="2683628" cy="4623071"/>
          </a:xfrm>
          <a:prstGeom prst="rect">
            <a:avLst/>
          </a:prstGeom>
          <a:noFill/>
          <a:ln>
            <a:noFill/>
          </a:ln>
        </p:spPr>
      </p:pic>
      <p:sp>
        <p:nvSpPr>
          <p:cNvPr id="454" name="Google Shape;454;p55"/>
          <p:cNvSpPr txBox="1"/>
          <p:nvPr/>
        </p:nvSpPr>
        <p:spPr>
          <a:xfrm>
            <a:off x="7680477" y="1361093"/>
            <a:ext cx="10245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dirty="0">
                <a:solidFill>
                  <a:schemeClr val="dk1"/>
                </a:solidFill>
                <a:latin typeface="Arial"/>
                <a:ea typeface="Arial"/>
                <a:cs typeface="Arial"/>
                <a:sym typeface="Arial"/>
              </a:rPr>
              <a:t>MODIS</a:t>
            </a:r>
            <a:endParaRPr sz="2000" b="1" i="1" dirty="0">
              <a:solidFill>
                <a:schemeClr val="dk1"/>
              </a:solidFill>
              <a:latin typeface="Arial"/>
              <a:ea typeface="Arial"/>
              <a:cs typeface="Arial"/>
              <a:sym typeface="Arial"/>
            </a:endParaRPr>
          </a:p>
        </p:txBody>
      </p:sp>
      <p:sp>
        <p:nvSpPr>
          <p:cNvPr id="455" name="Google Shape;455;p55"/>
          <p:cNvSpPr txBox="1"/>
          <p:nvPr/>
        </p:nvSpPr>
        <p:spPr>
          <a:xfrm>
            <a:off x="4774446" y="1409147"/>
            <a:ext cx="13950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dirty="0">
                <a:solidFill>
                  <a:schemeClr val="dk1"/>
                </a:solidFill>
                <a:latin typeface="Arial"/>
                <a:ea typeface="Arial"/>
                <a:cs typeface="Arial"/>
                <a:sym typeface="Arial"/>
              </a:rPr>
              <a:t>Sentinel 2</a:t>
            </a:r>
            <a:endParaRPr dirty="0"/>
          </a:p>
        </p:txBody>
      </p:sp>
      <p:sp>
        <p:nvSpPr>
          <p:cNvPr id="456" name="Google Shape;456;p55"/>
          <p:cNvSpPr txBox="1"/>
          <p:nvPr/>
        </p:nvSpPr>
        <p:spPr>
          <a:xfrm>
            <a:off x="1871597" y="1381420"/>
            <a:ext cx="13821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dirty="0">
                <a:solidFill>
                  <a:schemeClr val="dk1"/>
                </a:solidFill>
                <a:latin typeface="Arial"/>
                <a:ea typeface="Arial"/>
                <a:cs typeface="Arial"/>
                <a:sym typeface="Arial"/>
              </a:rPr>
              <a:t>Landsat 8</a:t>
            </a:r>
            <a:endParaRPr dirty="0"/>
          </a:p>
        </p:txBody>
      </p:sp>
      <p:sp>
        <p:nvSpPr>
          <p:cNvPr id="457" name="Google Shape;457;p55"/>
          <p:cNvSpPr/>
          <p:nvPr/>
        </p:nvSpPr>
        <p:spPr>
          <a:xfrm>
            <a:off x="2556890" y="5074092"/>
            <a:ext cx="531900" cy="864600"/>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8" name="Google Shape;458;p55"/>
          <p:cNvSpPr/>
          <p:nvPr/>
        </p:nvSpPr>
        <p:spPr>
          <a:xfrm>
            <a:off x="5471914" y="5074092"/>
            <a:ext cx="531900" cy="864600"/>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9" name="Google Shape;459;p55"/>
          <p:cNvSpPr/>
          <p:nvPr/>
        </p:nvSpPr>
        <p:spPr>
          <a:xfrm>
            <a:off x="8372609" y="5074091"/>
            <a:ext cx="531900" cy="864600"/>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60" name="Google Shape;460;p55"/>
          <p:cNvSpPr txBox="1"/>
          <p:nvPr/>
        </p:nvSpPr>
        <p:spPr>
          <a:xfrm>
            <a:off x="4687227" y="5989932"/>
            <a:ext cx="2274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September 15, 2017</a:t>
            </a:r>
            <a:endParaRPr dirty="0"/>
          </a:p>
        </p:txBody>
      </p:sp>
      <p:sp>
        <p:nvSpPr>
          <p:cNvPr id="461" name="Google Shape;461;p55"/>
          <p:cNvSpPr txBox="1"/>
          <p:nvPr/>
        </p:nvSpPr>
        <p:spPr>
          <a:xfrm>
            <a:off x="7639555" y="5969605"/>
            <a:ext cx="2274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September 16, 2017</a:t>
            </a:r>
            <a:endParaRPr dirty="0"/>
          </a:p>
        </p:txBody>
      </p:sp>
      <p:sp>
        <p:nvSpPr>
          <p:cNvPr id="462" name="Google Shape;462;p55"/>
          <p:cNvSpPr txBox="1"/>
          <p:nvPr/>
        </p:nvSpPr>
        <p:spPr>
          <a:xfrm>
            <a:off x="1857237" y="5976700"/>
            <a:ext cx="1864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August 22, 2017</a:t>
            </a:r>
            <a:endParaRPr dirty="0"/>
          </a:p>
        </p:txBody>
      </p:sp>
      <p:pic>
        <p:nvPicPr>
          <p:cNvPr id="463" name="Google Shape;463;p55" descr="Image result for twitter without background transparent"/>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464" name="Google Shape;464;p55"/>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465" name="Google Shape;465;p55"/>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15</a:t>
            </a:fld>
            <a:endParaRPr sz="1800" dirty="0">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56"/>
          <p:cNvPicPr preferRelativeResize="0"/>
          <p:nvPr/>
        </p:nvPicPr>
        <p:blipFill rotWithShape="1">
          <a:blip r:embed="rId3">
            <a:alphaModFix/>
          </a:blip>
          <a:srcRect/>
          <a:stretch/>
        </p:blipFill>
        <p:spPr>
          <a:xfrm>
            <a:off x="7678364" y="1340768"/>
            <a:ext cx="2636710" cy="4563271"/>
          </a:xfrm>
          <a:prstGeom prst="rect">
            <a:avLst/>
          </a:prstGeom>
          <a:noFill/>
          <a:ln>
            <a:noFill/>
          </a:ln>
        </p:spPr>
      </p:pic>
      <p:pic>
        <p:nvPicPr>
          <p:cNvPr id="472" name="Google Shape;472;p56"/>
          <p:cNvPicPr preferRelativeResize="0"/>
          <p:nvPr/>
        </p:nvPicPr>
        <p:blipFill rotWithShape="1">
          <a:blip r:embed="rId4">
            <a:alphaModFix/>
          </a:blip>
          <a:srcRect/>
          <a:stretch/>
        </p:blipFill>
        <p:spPr>
          <a:xfrm>
            <a:off x="1869483" y="1385676"/>
            <a:ext cx="2758983" cy="4532613"/>
          </a:xfrm>
          <a:prstGeom prst="rect">
            <a:avLst/>
          </a:prstGeom>
          <a:noFill/>
          <a:ln>
            <a:noFill/>
          </a:ln>
        </p:spPr>
      </p:pic>
      <p:pic>
        <p:nvPicPr>
          <p:cNvPr id="473" name="Google Shape;473;p56"/>
          <p:cNvPicPr preferRelativeResize="0"/>
          <p:nvPr/>
        </p:nvPicPr>
        <p:blipFill rotWithShape="1">
          <a:blip r:embed="rId5">
            <a:alphaModFix/>
          </a:blip>
          <a:srcRect/>
          <a:stretch/>
        </p:blipFill>
        <p:spPr>
          <a:xfrm>
            <a:off x="4772334" y="1420904"/>
            <a:ext cx="2676699" cy="4497955"/>
          </a:xfrm>
          <a:prstGeom prst="rect">
            <a:avLst/>
          </a:prstGeom>
          <a:noFill/>
          <a:ln>
            <a:noFill/>
          </a:ln>
        </p:spPr>
      </p:pic>
      <p:sp>
        <p:nvSpPr>
          <p:cNvPr id="474" name="Google Shape;474;p56"/>
          <p:cNvSpPr txBox="1"/>
          <p:nvPr/>
        </p:nvSpPr>
        <p:spPr>
          <a:xfrm>
            <a:off x="7678365" y="1340768"/>
            <a:ext cx="10245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dirty="0">
                <a:solidFill>
                  <a:schemeClr val="dk1"/>
                </a:solidFill>
                <a:latin typeface="Arial"/>
                <a:ea typeface="Arial"/>
                <a:cs typeface="Arial"/>
                <a:sym typeface="Arial"/>
              </a:rPr>
              <a:t>MODIS</a:t>
            </a:r>
            <a:endParaRPr sz="2000" b="1" i="1" dirty="0">
              <a:solidFill>
                <a:schemeClr val="dk1"/>
              </a:solidFill>
              <a:latin typeface="Arial"/>
              <a:ea typeface="Arial"/>
              <a:cs typeface="Arial"/>
              <a:sym typeface="Arial"/>
            </a:endParaRPr>
          </a:p>
        </p:txBody>
      </p:sp>
      <p:sp>
        <p:nvSpPr>
          <p:cNvPr id="475" name="Google Shape;475;p56"/>
          <p:cNvSpPr txBox="1"/>
          <p:nvPr/>
        </p:nvSpPr>
        <p:spPr>
          <a:xfrm>
            <a:off x="4772334" y="1388822"/>
            <a:ext cx="13950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dirty="0">
                <a:solidFill>
                  <a:schemeClr val="dk1"/>
                </a:solidFill>
                <a:latin typeface="Arial"/>
                <a:ea typeface="Arial"/>
                <a:cs typeface="Arial"/>
                <a:sym typeface="Arial"/>
              </a:rPr>
              <a:t>Sentinel 2</a:t>
            </a:r>
            <a:endParaRPr dirty="0"/>
          </a:p>
        </p:txBody>
      </p:sp>
      <p:sp>
        <p:nvSpPr>
          <p:cNvPr id="476" name="Google Shape;476;p56"/>
          <p:cNvSpPr txBox="1"/>
          <p:nvPr/>
        </p:nvSpPr>
        <p:spPr>
          <a:xfrm>
            <a:off x="1869485" y="1361095"/>
            <a:ext cx="13821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dirty="0">
                <a:solidFill>
                  <a:schemeClr val="dk1"/>
                </a:solidFill>
                <a:latin typeface="Arial"/>
                <a:ea typeface="Arial"/>
                <a:cs typeface="Arial"/>
                <a:sym typeface="Arial"/>
              </a:rPr>
              <a:t>Landsat 8</a:t>
            </a:r>
            <a:endParaRPr dirty="0"/>
          </a:p>
        </p:txBody>
      </p:sp>
      <p:sp>
        <p:nvSpPr>
          <p:cNvPr id="477" name="Google Shape;477;p56"/>
          <p:cNvSpPr txBox="1"/>
          <p:nvPr/>
        </p:nvSpPr>
        <p:spPr>
          <a:xfrm>
            <a:off x="1855124" y="5970934"/>
            <a:ext cx="1864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August 22, 2017</a:t>
            </a:r>
            <a:endParaRPr dirty="0"/>
          </a:p>
        </p:txBody>
      </p:sp>
      <p:sp>
        <p:nvSpPr>
          <p:cNvPr id="478" name="Google Shape;478;p56"/>
          <p:cNvSpPr txBox="1"/>
          <p:nvPr/>
        </p:nvSpPr>
        <p:spPr>
          <a:xfrm>
            <a:off x="4685114" y="5984166"/>
            <a:ext cx="2274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September 15, 2017</a:t>
            </a:r>
            <a:endParaRPr dirty="0"/>
          </a:p>
        </p:txBody>
      </p:sp>
      <p:sp>
        <p:nvSpPr>
          <p:cNvPr id="479" name="Google Shape;479;p56"/>
          <p:cNvSpPr txBox="1"/>
          <p:nvPr/>
        </p:nvSpPr>
        <p:spPr>
          <a:xfrm>
            <a:off x="7637442" y="5963839"/>
            <a:ext cx="2274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September 16, 2017</a:t>
            </a:r>
            <a:endParaRPr dirty="0"/>
          </a:p>
        </p:txBody>
      </p:sp>
      <p:sp>
        <p:nvSpPr>
          <p:cNvPr id="480" name="Google Shape;480;p56"/>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...because individual classifications are noisy</a:t>
            </a:r>
            <a:endParaRPr sz="2800" b="1" dirty="0">
              <a:solidFill>
                <a:schemeClr val="lt1"/>
              </a:solidFill>
              <a:latin typeface="Arial Black"/>
              <a:ea typeface="Arial Black"/>
              <a:cs typeface="Arial Black"/>
              <a:sym typeface="Arial Black"/>
            </a:endParaRPr>
          </a:p>
        </p:txBody>
      </p:sp>
      <p:pic>
        <p:nvPicPr>
          <p:cNvPr id="481" name="Google Shape;481;p56" descr="Image result for twitter without background transparent"/>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482" name="Google Shape;482;p56"/>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483" name="Google Shape;483;p56"/>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16</a:t>
            </a:fld>
            <a:endParaRPr sz="1800" dirty="0">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57"/>
          <p:cNvPicPr preferRelativeResize="0"/>
          <p:nvPr/>
        </p:nvPicPr>
        <p:blipFill rotWithShape="1">
          <a:blip r:embed="rId3">
            <a:alphaModFix/>
          </a:blip>
          <a:srcRect/>
          <a:stretch/>
        </p:blipFill>
        <p:spPr>
          <a:xfrm>
            <a:off x="1138310" y="780387"/>
            <a:ext cx="9725628" cy="6078517"/>
          </a:xfrm>
          <a:prstGeom prst="rect">
            <a:avLst/>
          </a:prstGeom>
          <a:noFill/>
          <a:ln>
            <a:noFill/>
          </a:ln>
        </p:spPr>
      </p:pic>
      <p:sp>
        <p:nvSpPr>
          <p:cNvPr id="489" name="Google Shape;489;p57"/>
          <p:cNvSpPr/>
          <p:nvPr/>
        </p:nvSpPr>
        <p:spPr>
          <a:xfrm>
            <a:off x="0" y="6364800"/>
            <a:ext cx="12192000" cy="493200"/>
          </a:xfrm>
          <a:prstGeom prst="rect">
            <a:avLst/>
          </a:prstGeom>
          <a:solidFill>
            <a:srgbClr val="3F3F3F"/>
          </a:solidFill>
          <a:ln>
            <a:noFill/>
          </a:ln>
        </p:spPr>
        <p:txBody>
          <a:bodyPr spcFirstLastPara="1" wrap="square" lIns="91425" tIns="45700" rIns="91425" bIns="45700" anchor="t" anchorCtr="0">
            <a:noAutofit/>
          </a:bodyPr>
          <a:lstStyle/>
          <a:p>
            <a:pPr marL="2286000" marR="0" lvl="5"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Cardille &amp; Fortin 2016, </a:t>
            </a:r>
            <a:r>
              <a:rPr lang="en-US" sz="1400" b="0" i="1" u="none" strike="noStrike" cap="none" dirty="0">
                <a:solidFill>
                  <a:schemeClr val="lt1"/>
                </a:solidFill>
                <a:latin typeface="Arial"/>
                <a:ea typeface="Arial"/>
                <a:cs typeface="Arial"/>
                <a:sym typeface="Arial"/>
              </a:rPr>
              <a:t>RSE </a:t>
            </a:r>
            <a:r>
              <a:rPr lang="en-US" sz="1400" b="0" i="0" u="none" strike="noStrike" cap="none" dirty="0">
                <a:solidFill>
                  <a:schemeClr val="lt1"/>
                </a:solidFill>
                <a:latin typeface="Arial"/>
                <a:ea typeface="Arial"/>
                <a:cs typeface="Arial"/>
                <a:sym typeface="Arial"/>
              </a:rPr>
              <a:t>186: 234-249; Lee et al. 2018, </a:t>
            </a:r>
            <a:r>
              <a:rPr lang="en-US" sz="1400" b="0" i="1" u="none" strike="noStrike" cap="none" dirty="0">
                <a:solidFill>
                  <a:schemeClr val="lt1"/>
                </a:solidFill>
                <a:latin typeface="Arial"/>
                <a:ea typeface="Arial"/>
                <a:cs typeface="Arial"/>
                <a:sym typeface="Arial"/>
              </a:rPr>
              <a:t>Remote Sensing 10</a:t>
            </a:r>
            <a:r>
              <a:rPr lang="en-US" sz="1400" b="0" i="0" u="none" strike="noStrike" cap="none" dirty="0">
                <a:solidFill>
                  <a:schemeClr val="lt1"/>
                </a:solidFill>
                <a:latin typeface="Arial"/>
                <a:ea typeface="Arial"/>
                <a:cs typeface="Arial"/>
                <a:sym typeface="Arial"/>
              </a:rPr>
              <a:t>(9): 1455; Crowley et al. 2019a, </a:t>
            </a:r>
            <a:r>
              <a:rPr lang="en-US" sz="1400" b="0" i="1" u="none" strike="noStrike" cap="none" dirty="0">
                <a:solidFill>
                  <a:schemeClr val="lt1"/>
                </a:solidFill>
                <a:latin typeface="Arial"/>
                <a:ea typeface="Arial"/>
                <a:cs typeface="Arial"/>
                <a:sym typeface="Arial"/>
              </a:rPr>
              <a:t>Remote Sens. Lett. </a:t>
            </a:r>
            <a:r>
              <a:rPr lang="en-US" sz="1400" b="0" i="0" u="none" strike="noStrike" cap="none" dirty="0">
                <a:solidFill>
                  <a:schemeClr val="lt1"/>
                </a:solidFill>
                <a:latin typeface="Arial"/>
                <a:ea typeface="Arial"/>
                <a:cs typeface="Arial"/>
                <a:sym typeface="Arial"/>
              </a:rPr>
              <a:t>10:3, 302-311; Crowley et al</a:t>
            </a:r>
            <a:r>
              <a:rPr lang="en-US" sz="1400" b="0" i="1" u="none" strike="noStrike" cap="none" dirty="0">
                <a:solidFill>
                  <a:schemeClr val="lt1"/>
                </a:solidFill>
                <a:latin typeface="Arial"/>
                <a:ea typeface="Arial"/>
                <a:cs typeface="Arial"/>
                <a:sym typeface="Arial"/>
              </a:rPr>
              <a:t>. </a:t>
            </a:r>
            <a:r>
              <a:rPr lang="en-US" dirty="0">
                <a:solidFill>
                  <a:schemeClr val="lt1"/>
                </a:solidFill>
              </a:rPr>
              <a:t>2019b, </a:t>
            </a:r>
            <a:r>
              <a:rPr lang="en-US" i="1" dirty="0">
                <a:solidFill>
                  <a:schemeClr val="lt1"/>
                </a:solidFill>
              </a:rPr>
              <a:t>RSE </a:t>
            </a:r>
            <a:r>
              <a:rPr lang="en-US" dirty="0">
                <a:solidFill>
                  <a:schemeClr val="lt1"/>
                </a:solidFill>
              </a:rPr>
              <a:t>232: 111295</a:t>
            </a:r>
            <a:r>
              <a:rPr lang="en-US" i="1" dirty="0">
                <a:solidFill>
                  <a:schemeClr val="lt1"/>
                </a:solidFill>
              </a:rPr>
              <a:t>;</a:t>
            </a:r>
            <a:r>
              <a:rPr lang="en-US" sz="1400" b="0" i="0" u="none" strike="noStrike" cap="none" dirty="0">
                <a:solidFill>
                  <a:schemeClr val="lt1"/>
                </a:solidFill>
                <a:latin typeface="Arial"/>
                <a:ea typeface="Arial"/>
                <a:cs typeface="Arial"/>
                <a:sym typeface="Arial"/>
              </a:rPr>
              <a:t> Deines et al</a:t>
            </a:r>
            <a:r>
              <a:rPr lang="en-US" sz="1400" b="0" i="1" u="none" strike="noStrike" cap="none" dirty="0">
                <a:solidFill>
                  <a:schemeClr val="lt1"/>
                </a:solidFill>
                <a:latin typeface="Arial"/>
                <a:ea typeface="Arial"/>
                <a:cs typeface="Arial"/>
                <a:sym typeface="Arial"/>
              </a:rPr>
              <a:t>. </a:t>
            </a:r>
            <a:r>
              <a:rPr lang="en-US" dirty="0">
                <a:solidFill>
                  <a:schemeClr val="lt1"/>
                </a:solidFill>
              </a:rPr>
              <a:t>2019</a:t>
            </a:r>
            <a:r>
              <a:rPr lang="en-US" sz="1400" b="0" i="0" u="none" strike="noStrike" cap="none" dirty="0">
                <a:solidFill>
                  <a:schemeClr val="lt1"/>
                </a:solidFill>
                <a:latin typeface="Arial"/>
                <a:ea typeface="Arial"/>
                <a:cs typeface="Arial"/>
                <a:sym typeface="Arial"/>
              </a:rPr>
              <a:t>, </a:t>
            </a:r>
            <a:r>
              <a:rPr lang="en-US" sz="1400" b="0" i="1" u="none" strike="noStrike" cap="none" dirty="0">
                <a:solidFill>
                  <a:schemeClr val="lt1"/>
                </a:solidFill>
                <a:latin typeface="Arial"/>
                <a:ea typeface="Arial"/>
                <a:cs typeface="Arial"/>
                <a:sym typeface="Arial"/>
              </a:rPr>
              <a:t>RSE</a:t>
            </a:r>
            <a:r>
              <a:rPr lang="en-US" dirty="0">
                <a:solidFill>
                  <a:schemeClr val="lt1"/>
                </a:solidFill>
              </a:rPr>
              <a:t> 233: 111400</a:t>
            </a:r>
            <a:endParaRPr sz="1400" b="0" i="0" u="none" strike="noStrike" cap="none" dirty="0">
              <a:solidFill>
                <a:schemeClr val="lt1"/>
              </a:solidFill>
              <a:latin typeface="Calibri"/>
              <a:ea typeface="Calibri"/>
              <a:cs typeface="Calibri"/>
              <a:sym typeface="Calibri"/>
            </a:endParaRPr>
          </a:p>
        </p:txBody>
      </p:sp>
      <p:pic>
        <p:nvPicPr>
          <p:cNvPr id="490" name="Google Shape;490;p57"/>
          <p:cNvPicPr preferRelativeResize="0"/>
          <p:nvPr/>
        </p:nvPicPr>
        <p:blipFill rotWithShape="1">
          <a:blip r:embed="rId4">
            <a:alphaModFix/>
          </a:blip>
          <a:srcRect/>
          <a:stretch/>
        </p:blipFill>
        <p:spPr>
          <a:xfrm>
            <a:off x="163853" y="5897263"/>
            <a:ext cx="670859" cy="874800"/>
          </a:xfrm>
          <a:prstGeom prst="rect">
            <a:avLst/>
          </a:prstGeom>
          <a:noFill/>
          <a:ln>
            <a:noFill/>
          </a:ln>
        </p:spPr>
      </p:pic>
      <p:pic>
        <p:nvPicPr>
          <p:cNvPr id="491" name="Google Shape;491;p57"/>
          <p:cNvPicPr preferRelativeResize="0"/>
          <p:nvPr/>
        </p:nvPicPr>
        <p:blipFill rotWithShape="1">
          <a:blip r:embed="rId5">
            <a:alphaModFix/>
          </a:blip>
          <a:srcRect/>
          <a:stretch/>
        </p:blipFill>
        <p:spPr>
          <a:xfrm>
            <a:off x="1661510" y="5919911"/>
            <a:ext cx="623219" cy="839591"/>
          </a:xfrm>
          <a:prstGeom prst="rect">
            <a:avLst/>
          </a:prstGeom>
          <a:noFill/>
          <a:ln w="19050" cap="flat" cmpd="sng">
            <a:solidFill>
              <a:schemeClr val="lt1"/>
            </a:solidFill>
            <a:prstDash val="solid"/>
            <a:miter lim="800000"/>
            <a:headEnd type="none" w="sm" len="sm"/>
            <a:tailEnd type="none" w="sm" len="sm"/>
          </a:ln>
        </p:spPr>
      </p:pic>
      <p:pic>
        <p:nvPicPr>
          <p:cNvPr id="492" name="Google Shape;492;p5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24037" y="5919911"/>
            <a:ext cx="637467" cy="839591"/>
          </a:xfrm>
          <a:prstGeom prst="rect">
            <a:avLst/>
          </a:prstGeom>
          <a:noFill/>
          <a:ln w="19050" cap="flat" cmpd="sng">
            <a:solidFill>
              <a:schemeClr val="lt1"/>
            </a:solidFill>
            <a:prstDash val="solid"/>
            <a:miter lim="800000"/>
            <a:headEnd type="none" w="sm" len="sm"/>
            <a:tailEnd type="none" w="sm" len="sm"/>
          </a:ln>
        </p:spPr>
      </p:pic>
      <p:sp>
        <p:nvSpPr>
          <p:cNvPr id="493" name="Google Shape;493;p57"/>
          <p:cNvSpPr txBox="1"/>
          <p:nvPr/>
        </p:nvSpPr>
        <p:spPr>
          <a:xfrm>
            <a:off x="8009287" y="1259314"/>
            <a:ext cx="864000" cy="649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800"/>
              <a:buFont typeface="Arial Black"/>
              <a:buNone/>
            </a:pPr>
            <a:r>
              <a:rPr lang="en-US" sz="4800" b="1" dirty="0">
                <a:solidFill>
                  <a:schemeClr val="dk1"/>
                </a:solidFill>
                <a:latin typeface="Arial Black"/>
                <a:ea typeface="Arial Black"/>
                <a:cs typeface="Arial Black"/>
                <a:sym typeface="Arial Black"/>
              </a:rPr>
              <a:t>1.</a:t>
            </a:r>
            <a:endParaRPr dirty="0"/>
          </a:p>
        </p:txBody>
      </p:sp>
      <p:sp>
        <p:nvSpPr>
          <p:cNvPr id="494" name="Google Shape;494;p57"/>
          <p:cNvSpPr txBox="1"/>
          <p:nvPr/>
        </p:nvSpPr>
        <p:spPr>
          <a:xfrm>
            <a:off x="9068533" y="5207861"/>
            <a:ext cx="864000" cy="649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800"/>
              <a:buFont typeface="Arial Black"/>
              <a:buNone/>
            </a:pPr>
            <a:r>
              <a:rPr lang="en-US" sz="4800" b="1" dirty="0">
                <a:solidFill>
                  <a:schemeClr val="dk1"/>
                </a:solidFill>
                <a:latin typeface="Arial Black"/>
                <a:ea typeface="Arial Black"/>
                <a:cs typeface="Arial Black"/>
                <a:sym typeface="Arial Black"/>
              </a:rPr>
              <a:t>2.</a:t>
            </a:r>
            <a:endParaRPr dirty="0"/>
          </a:p>
        </p:txBody>
      </p:sp>
      <p:sp>
        <p:nvSpPr>
          <p:cNvPr id="495" name="Google Shape;495;p57"/>
          <p:cNvSpPr txBox="1"/>
          <p:nvPr/>
        </p:nvSpPr>
        <p:spPr>
          <a:xfrm>
            <a:off x="1973119" y="4049454"/>
            <a:ext cx="864000" cy="649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800"/>
              <a:buFont typeface="Arial Black"/>
              <a:buNone/>
            </a:pPr>
            <a:r>
              <a:rPr lang="en-US" sz="4800" b="1" dirty="0">
                <a:solidFill>
                  <a:schemeClr val="dk1"/>
                </a:solidFill>
                <a:latin typeface="Arial Black"/>
                <a:ea typeface="Arial Black"/>
                <a:cs typeface="Arial Black"/>
                <a:sym typeface="Arial Black"/>
              </a:rPr>
              <a:t>3.</a:t>
            </a:r>
            <a:endParaRPr dirty="0"/>
          </a:p>
        </p:txBody>
      </p:sp>
      <p:sp>
        <p:nvSpPr>
          <p:cNvPr id="496" name="Google Shape;496;p57"/>
          <p:cNvSpPr txBox="1"/>
          <p:nvPr/>
        </p:nvSpPr>
        <p:spPr>
          <a:xfrm>
            <a:off x="4747687" y="2387522"/>
            <a:ext cx="864000" cy="649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800"/>
              <a:buFont typeface="Arial Black"/>
              <a:buNone/>
            </a:pPr>
            <a:r>
              <a:rPr lang="en-US" sz="4800" b="1" dirty="0">
                <a:solidFill>
                  <a:schemeClr val="dk1"/>
                </a:solidFill>
                <a:latin typeface="Arial Black"/>
                <a:ea typeface="Arial Black"/>
                <a:cs typeface="Arial Black"/>
                <a:sym typeface="Arial Black"/>
              </a:rPr>
              <a:t>4.</a:t>
            </a:r>
            <a:endParaRPr dirty="0"/>
          </a:p>
        </p:txBody>
      </p:sp>
      <p:sp>
        <p:nvSpPr>
          <p:cNvPr id="497" name="Google Shape;497;p57"/>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BULC is our lab’s Bayesian synthesis algorithm</a:t>
            </a:r>
            <a:endParaRPr sz="2800" b="1" dirty="0">
              <a:solidFill>
                <a:schemeClr val="lt1"/>
              </a:solidFill>
              <a:latin typeface="Arial Black"/>
              <a:ea typeface="Arial Black"/>
              <a:cs typeface="Arial Black"/>
              <a:sym typeface="Arial Black"/>
            </a:endParaRPr>
          </a:p>
        </p:txBody>
      </p:sp>
      <p:sp>
        <p:nvSpPr>
          <p:cNvPr id="498" name="Google Shape;498;p57"/>
          <p:cNvSpPr txBox="1">
            <a:spLocks noGrp="1"/>
          </p:cNvSpPr>
          <p:nvPr>
            <p:ph type="sldNum" idx="12"/>
          </p:nvPr>
        </p:nvSpPr>
        <p:spPr>
          <a:xfrm>
            <a:off x="11417634" y="6311751"/>
            <a:ext cx="731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17</a:t>
            </a:fld>
            <a:endParaRPr sz="1800" dirty="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8"/>
          <p:cNvSpPr txBox="1"/>
          <p:nvPr/>
        </p:nvSpPr>
        <p:spPr>
          <a:xfrm>
            <a:off x="0" y="0"/>
            <a:ext cx="12192000" cy="9600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Google Earth Engine platform stores and processes images </a:t>
            </a:r>
            <a:endParaRPr sz="3200" b="1" dirty="0">
              <a:solidFill>
                <a:schemeClr val="lt1"/>
              </a:solidFill>
              <a:latin typeface="Arial Black"/>
              <a:ea typeface="Arial Black"/>
              <a:cs typeface="Arial Black"/>
              <a:sym typeface="Arial Black"/>
            </a:endParaRPr>
          </a:p>
        </p:txBody>
      </p:sp>
      <p:pic>
        <p:nvPicPr>
          <p:cNvPr id="504" name="Google Shape;504;p58" descr="Image result for twitter without background transpare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505" name="Google Shape;505;p58"/>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506" name="Google Shape;506;p58"/>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18</a:t>
            </a:fld>
            <a:endParaRPr sz="1800" dirty="0">
              <a:solidFill>
                <a:srgbClr val="FFFFFF"/>
              </a:solidFill>
              <a:latin typeface="Arial"/>
              <a:ea typeface="Arial"/>
              <a:cs typeface="Arial"/>
              <a:sym typeface="Arial"/>
            </a:endParaRPr>
          </a:p>
        </p:txBody>
      </p:sp>
      <p:pic>
        <p:nvPicPr>
          <p:cNvPr id="507" name="Google Shape;507;p5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93700" y="1173025"/>
            <a:ext cx="10004597" cy="513872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1"/>
          <p:cNvSpPr txBox="1">
            <a:spLocks noGrp="1"/>
          </p:cNvSpPr>
          <p:nvPr>
            <p:ph type="body" idx="1"/>
          </p:nvPr>
        </p:nvSpPr>
        <p:spPr>
          <a:xfrm>
            <a:off x="653750" y="1148575"/>
            <a:ext cx="10843800" cy="964200"/>
          </a:xfrm>
          <a:prstGeom prst="rect">
            <a:avLst/>
          </a:prstGeom>
          <a:solidFill>
            <a:schemeClr val="lt1"/>
          </a:solidFill>
          <a:ln w="381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sz="3000" dirty="0">
                <a:solidFill>
                  <a:schemeClr val="dk1"/>
                </a:solidFill>
                <a:latin typeface="Arial"/>
                <a:ea typeface="Arial"/>
                <a:cs typeface="Arial"/>
                <a:sym typeface="Arial"/>
              </a:rPr>
              <a:t>To </a:t>
            </a:r>
            <a:r>
              <a:rPr lang="en-US" sz="3000" b="1" dirty="0">
                <a:solidFill>
                  <a:schemeClr val="dk1"/>
                </a:solidFill>
                <a:latin typeface="Arial Black"/>
                <a:ea typeface="Arial Black"/>
                <a:cs typeface="Arial Black"/>
                <a:sym typeface="Arial Black"/>
              </a:rPr>
              <a:t>map</a:t>
            </a:r>
            <a:r>
              <a:rPr lang="en-US" sz="3000" dirty="0">
                <a:solidFill>
                  <a:schemeClr val="dk1"/>
                </a:solidFill>
                <a:latin typeface="Arial"/>
                <a:ea typeface="Arial"/>
                <a:cs typeface="Arial"/>
                <a:sym typeface="Arial"/>
              </a:rPr>
              <a:t> and </a:t>
            </a:r>
            <a:r>
              <a:rPr lang="en-US" sz="3000" b="1" dirty="0">
                <a:solidFill>
                  <a:schemeClr val="dk1"/>
                </a:solidFill>
                <a:latin typeface="Arial Black"/>
                <a:ea typeface="Arial Black"/>
                <a:cs typeface="Arial Black"/>
                <a:sym typeface="Arial Black"/>
              </a:rPr>
              <a:t>analyze</a:t>
            </a:r>
            <a:r>
              <a:rPr lang="en-US" sz="3000" dirty="0">
                <a:solidFill>
                  <a:schemeClr val="dk1"/>
                </a:solidFill>
                <a:latin typeface="Arial"/>
                <a:ea typeface="Arial"/>
                <a:cs typeface="Arial"/>
                <a:sym typeface="Arial"/>
              </a:rPr>
              <a:t> fire progressions using a </a:t>
            </a:r>
            <a:r>
              <a:rPr lang="en-US" sz="3000" b="1" dirty="0">
                <a:solidFill>
                  <a:schemeClr val="dk1"/>
                </a:solidFill>
                <a:latin typeface="Arial Black"/>
                <a:ea typeface="Arial Black"/>
                <a:cs typeface="Arial Black"/>
                <a:sym typeface="Arial Black"/>
              </a:rPr>
              <a:t>multi­-source </a:t>
            </a:r>
            <a:r>
              <a:rPr lang="en-US" sz="3000" dirty="0">
                <a:solidFill>
                  <a:schemeClr val="dk1"/>
                </a:solidFill>
                <a:latin typeface="Arial"/>
                <a:ea typeface="Arial"/>
                <a:cs typeface="Arial"/>
                <a:sym typeface="Arial"/>
              </a:rPr>
              <a:t>approach in</a:t>
            </a:r>
            <a:r>
              <a:rPr lang="en-US" sz="3000" b="1" dirty="0">
                <a:solidFill>
                  <a:schemeClr val="dk1"/>
                </a:solidFill>
                <a:latin typeface="Arial Black"/>
                <a:ea typeface="Arial Black"/>
                <a:cs typeface="Arial Black"/>
                <a:sym typeface="Arial Black"/>
              </a:rPr>
              <a:t> Google Earth Engine</a:t>
            </a:r>
            <a:r>
              <a:rPr lang="en-US" sz="3000" dirty="0">
                <a:solidFill>
                  <a:schemeClr val="dk1"/>
                </a:solidFill>
                <a:latin typeface="Arial"/>
                <a:ea typeface="Arial"/>
                <a:cs typeface="Arial"/>
                <a:sym typeface="Arial"/>
              </a:rPr>
              <a:t>.</a:t>
            </a:r>
            <a:endParaRPr sz="3000" dirty="0">
              <a:solidFill>
                <a:schemeClr val="dk1"/>
              </a:solidFill>
              <a:latin typeface="Arial"/>
              <a:ea typeface="Arial"/>
              <a:cs typeface="Arial"/>
              <a:sym typeface="Arial"/>
            </a:endParaRPr>
          </a:p>
          <a:p>
            <a:pPr marL="1943100" lvl="3" indent="-406400" algn="l" rtl="0">
              <a:lnSpc>
                <a:spcPct val="90000"/>
              </a:lnSpc>
              <a:spcBef>
                <a:spcPts val="500"/>
              </a:spcBef>
              <a:spcAft>
                <a:spcPts val="0"/>
              </a:spcAft>
              <a:buClr>
                <a:schemeClr val="lt1"/>
              </a:buClr>
              <a:buSzPts val="2600"/>
              <a:buFont typeface="Calibri"/>
              <a:buNone/>
            </a:pPr>
            <a:endParaRPr sz="3000" dirty="0">
              <a:solidFill>
                <a:schemeClr val="dk1"/>
              </a:solidFill>
              <a:latin typeface="Arial"/>
              <a:ea typeface="Arial"/>
              <a:cs typeface="Arial"/>
              <a:sym typeface="Arial"/>
            </a:endParaRPr>
          </a:p>
        </p:txBody>
      </p:sp>
      <p:sp>
        <p:nvSpPr>
          <p:cNvPr id="235" name="Google Shape;235;p41"/>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Research Objective and Presentation Outline</a:t>
            </a:r>
            <a:endParaRPr sz="2800" b="1" dirty="0">
              <a:solidFill>
                <a:schemeClr val="lt1"/>
              </a:solidFill>
              <a:latin typeface="Arial Black"/>
              <a:ea typeface="Arial Black"/>
              <a:cs typeface="Arial Black"/>
              <a:sym typeface="Arial Black"/>
            </a:endParaRPr>
          </a:p>
        </p:txBody>
      </p:sp>
      <p:sp>
        <p:nvSpPr>
          <p:cNvPr id="236" name="Google Shape;236;p41"/>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1</a:t>
            </a:fld>
            <a:endParaRPr sz="1800" dirty="0">
              <a:latin typeface="Arial"/>
              <a:ea typeface="Arial"/>
              <a:cs typeface="Arial"/>
              <a:sym typeface="Arial"/>
            </a:endParaRPr>
          </a:p>
        </p:txBody>
      </p:sp>
      <p:sp>
        <p:nvSpPr>
          <p:cNvPr id="237" name="Google Shape;237;p41"/>
          <p:cNvSpPr/>
          <p:nvPr/>
        </p:nvSpPr>
        <p:spPr>
          <a:xfrm>
            <a:off x="1804800" y="2183275"/>
            <a:ext cx="8808600" cy="287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u="sng" dirty="0">
                <a:solidFill>
                  <a:srgbClr val="FFFFFF"/>
                </a:solidFill>
                <a:latin typeface="Arial Black"/>
                <a:ea typeface="Arial Black"/>
                <a:cs typeface="Arial Black"/>
                <a:sym typeface="Arial Black"/>
              </a:rPr>
              <a:t>Today’s Presentation:</a:t>
            </a:r>
            <a:endParaRPr sz="2800" dirty="0">
              <a:solidFill>
                <a:srgbClr val="FFFFFF"/>
              </a:solidFill>
              <a:latin typeface="Arial Black"/>
              <a:ea typeface="Arial Black"/>
              <a:cs typeface="Arial Black"/>
              <a:sym typeface="Arial Black"/>
            </a:endParaRPr>
          </a:p>
          <a:p>
            <a:pPr marL="914400" marR="0" lvl="0" indent="-368300" algn="l" rtl="0">
              <a:lnSpc>
                <a:spcPct val="115000"/>
              </a:lnSpc>
              <a:spcBef>
                <a:spcPts val="0"/>
              </a:spcBef>
              <a:spcAft>
                <a:spcPts val="0"/>
              </a:spcAft>
              <a:buClr>
                <a:srgbClr val="FFFFFF"/>
              </a:buClr>
              <a:buSzPts val="2200"/>
              <a:buAutoNum type="arabicPeriod"/>
            </a:pPr>
            <a:r>
              <a:rPr lang="en-US" sz="2200" dirty="0">
                <a:solidFill>
                  <a:srgbClr val="FFFFFF"/>
                </a:solidFill>
              </a:rPr>
              <a:t>Background</a:t>
            </a:r>
            <a:endParaRPr sz="2200" dirty="0">
              <a:solidFill>
                <a:srgbClr val="FFFFFF"/>
              </a:solidFill>
            </a:endParaRPr>
          </a:p>
          <a:p>
            <a:pPr marL="1371600" marR="0" lvl="0" indent="-368300" algn="l" rtl="0">
              <a:lnSpc>
                <a:spcPct val="115000"/>
              </a:lnSpc>
              <a:spcBef>
                <a:spcPts val="0"/>
              </a:spcBef>
              <a:spcAft>
                <a:spcPts val="0"/>
              </a:spcAft>
              <a:buClr>
                <a:srgbClr val="FFFFFF"/>
              </a:buClr>
              <a:buSzPts val="2200"/>
              <a:buChar char="●"/>
            </a:pPr>
            <a:r>
              <a:rPr lang="en-US" sz="2200" i="1" dirty="0">
                <a:solidFill>
                  <a:srgbClr val="FFFFFF"/>
                </a:solidFill>
              </a:rPr>
              <a:t>Satellite earth observations and fire progressions</a:t>
            </a:r>
            <a:endParaRPr sz="2200" i="1" dirty="0">
              <a:solidFill>
                <a:srgbClr val="FFFFFF"/>
              </a:solidFill>
            </a:endParaRPr>
          </a:p>
          <a:p>
            <a:pPr marL="914400" marR="0" lvl="0" indent="-368300" algn="l" rtl="0">
              <a:lnSpc>
                <a:spcPct val="115000"/>
              </a:lnSpc>
              <a:spcBef>
                <a:spcPts val="0"/>
              </a:spcBef>
              <a:spcAft>
                <a:spcPts val="0"/>
              </a:spcAft>
              <a:buClr>
                <a:srgbClr val="FFFFFF"/>
              </a:buClr>
              <a:buSzPts val="2200"/>
              <a:buAutoNum type="arabicPeriod"/>
            </a:pPr>
            <a:r>
              <a:rPr lang="en-US" sz="2200" dirty="0">
                <a:solidFill>
                  <a:srgbClr val="FFFFFF"/>
                </a:solidFill>
              </a:rPr>
              <a:t>Methods</a:t>
            </a:r>
            <a:endParaRPr sz="2200" dirty="0">
              <a:solidFill>
                <a:srgbClr val="FFFFFF"/>
              </a:solidFill>
            </a:endParaRPr>
          </a:p>
          <a:p>
            <a:pPr marL="1371600" marR="0" lvl="0" indent="-368300" algn="l" rtl="0">
              <a:lnSpc>
                <a:spcPct val="115000"/>
              </a:lnSpc>
              <a:spcBef>
                <a:spcPts val="0"/>
              </a:spcBef>
              <a:spcAft>
                <a:spcPts val="0"/>
              </a:spcAft>
              <a:buClr>
                <a:srgbClr val="FFFFFF"/>
              </a:buClr>
              <a:buSzPts val="2200"/>
              <a:buChar char="●"/>
            </a:pPr>
            <a:r>
              <a:rPr lang="en-US" sz="2200" i="1" dirty="0">
                <a:solidFill>
                  <a:srgbClr val="FFFFFF"/>
                </a:solidFill>
              </a:rPr>
              <a:t>Bayesian Updating of Land Cover (BULC) Algorithm</a:t>
            </a:r>
            <a:endParaRPr sz="2200" i="1" dirty="0">
              <a:solidFill>
                <a:srgbClr val="FFFFFF"/>
              </a:solidFill>
            </a:endParaRPr>
          </a:p>
          <a:p>
            <a:pPr marL="1371600" marR="0" lvl="0" indent="-368300" algn="l" rtl="0">
              <a:lnSpc>
                <a:spcPct val="115000"/>
              </a:lnSpc>
              <a:spcBef>
                <a:spcPts val="0"/>
              </a:spcBef>
              <a:spcAft>
                <a:spcPts val="0"/>
              </a:spcAft>
              <a:buClr>
                <a:srgbClr val="FFFFFF"/>
              </a:buClr>
              <a:buSzPts val="2200"/>
              <a:buChar char="●"/>
            </a:pPr>
            <a:r>
              <a:rPr lang="en-US" sz="2200" i="1" dirty="0">
                <a:solidFill>
                  <a:srgbClr val="FFFFFF"/>
                </a:solidFill>
              </a:rPr>
              <a:t>Google Earth Engine</a:t>
            </a:r>
            <a:endParaRPr sz="2200" i="1" dirty="0">
              <a:solidFill>
                <a:srgbClr val="FFFFFF"/>
              </a:solidFill>
            </a:endParaRPr>
          </a:p>
          <a:p>
            <a:pPr marL="914400" marR="0" lvl="0" indent="-368300" algn="l" rtl="0">
              <a:lnSpc>
                <a:spcPct val="115000"/>
              </a:lnSpc>
              <a:spcBef>
                <a:spcPts val="0"/>
              </a:spcBef>
              <a:spcAft>
                <a:spcPts val="0"/>
              </a:spcAft>
              <a:buClr>
                <a:srgbClr val="FFFFFF"/>
              </a:buClr>
              <a:buSzPts val="2200"/>
              <a:buAutoNum type="arabicPeriod"/>
            </a:pPr>
            <a:r>
              <a:rPr lang="en-US" sz="2200" dirty="0">
                <a:solidFill>
                  <a:srgbClr val="FFFFFF"/>
                </a:solidFill>
              </a:rPr>
              <a:t>Applications</a:t>
            </a:r>
            <a:endParaRPr sz="2200" dirty="0">
              <a:solidFill>
                <a:srgbClr val="FFFFFF"/>
              </a:solidFill>
            </a:endParaRPr>
          </a:p>
          <a:p>
            <a:pPr marL="1371600" marR="0" lvl="0" indent="-368300" algn="l" rtl="0">
              <a:lnSpc>
                <a:spcPct val="115000"/>
              </a:lnSpc>
              <a:spcBef>
                <a:spcPts val="0"/>
              </a:spcBef>
              <a:spcAft>
                <a:spcPts val="0"/>
              </a:spcAft>
              <a:buClr>
                <a:srgbClr val="FFFFFF"/>
              </a:buClr>
              <a:buSzPts val="2200"/>
              <a:buChar char="●"/>
            </a:pPr>
            <a:r>
              <a:rPr lang="en-US" sz="2200" i="1" dirty="0">
                <a:solidFill>
                  <a:srgbClr val="FFFFFF"/>
                </a:solidFill>
              </a:rPr>
              <a:t>Prototype</a:t>
            </a:r>
            <a:endParaRPr sz="2200" i="1" dirty="0">
              <a:solidFill>
                <a:srgbClr val="FFFFFF"/>
              </a:solidFill>
            </a:endParaRPr>
          </a:p>
          <a:p>
            <a:pPr marL="1371600" marR="0" lvl="0" indent="-368300" algn="l" rtl="0">
              <a:lnSpc>
                <a:spcPct val="115000"/>
              </a:lnSpc>
              <a:spcBef>
                <a:spcPts val="0"/>
              </a:spcBef>
              <a:spcAft>
                <a:spcPts val="0"/>
              </a:spcAft>
              <a:buClr>
                <a:srgbClr val="FFFFFF"/>
              </a:buClr>
              <a:buSzPts val="2200"/>
              <a:buChar char="●"/>
            </a:pPr>
            <a:r>
              <a:rPr lang="en-US" sz="2200" i="1" dirty="0">
                <a:solidFill>
                  <a:srgbClr val="FFFFFF"/>
                </a:solidFill>
              </a:rPr>
              <a:t>2017 and 2018 fire seasons in British Columbia, Canada</a:t>
            </a:r>
            <a:endParaRPr sz="2200" i="1" dirty="0">
              <a:solidFill>
                <a:srgbClr val="FFFFFF"/>
              </a:solidFill>
            </a:endParaRPr>
          </a:p>
          <a:p>
            <a:pPr marL="1371600" marR="0" lvl="0" indent="-368300" algn="l" rtl="0">
              <a:lnSpc>
                <a:spcPct val="115000"/>
              </a:lnSpc>
              <a:spcBef>
                <a:spcPts val="0"/>
              </a:spcBef>
              <a:spcAft>
                <a:spcPts val="0"/>
              </a:spcAft>
              <a:buClr>
                <a:srgbClr val="FFFFFF"/>
              </a:buClr>
              <a:buSzPts val="2200"/>
              <a:buChar char="●"/>
            </a:pPr>
            <a:r>
              <a:rPr lang="en-US" sz="2200" i="1" dirty="0">
                <a:solidFill>
                  <a:srgbClr val="FFFFFF"/>
                </a:solidFill>
              </a:rPr>
              <a:t>Comparison with MODIS fire progressions </a:t>
            </a:r>
            <a:endParaRPr sz="2200" i="1" dirty="0">
              <a:solidFill>
                <a:srgbClr val="FFFFFF"/>
              </a:solidFill>
            </a:endParaRPr>
          </a:p>
          <a:p>
            <a:pPr marL="914400" marR="0" lvl="0" indent="-368300" algn="l" rtl="0">
              <a:lnSpc>
                <a:spcPct val="115000"/>
              </a:lnSpc>
              <a:spcBef>
                <a:spcPts val="0"/>
              </a:spcBef>
              <a:spcAft>
                <a:spcPts val="0"/>
              </a:spcAft>
              <a:buClr>
                <a:srgbClr val="FFFFFF"/>
              </a:buClr>
              <a:buSzPts val="2200"/>
              <a:buAutoNum type="arabicPeriod"/>
            </a:pPr>
            <a:r>
              <a:rPr lang="en-US" sz="2200" dirty="0">
                <a:solidFill>
                  <a:srgbClr val="FFFFFF"/>
                </a:solidFill>
              </a:rPr>
              <a:t>Future research opportunities</a:t>
            </a:r>
            <a:endParaRPr sz="2200" dirty="0">
              <a:solidFill>
                <a:srgbClr val="FFFFFF"/>
              </a:solidFill>
            </a:endParaRPr>
          </a:p>
        </p:txBody>
      </p:sp>
      <p:pic>
        <p:nvPicPr>
          <p:cNvPr id="238" name="Google Shape;238;p41" descr="Image result for twitter without background transpare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239" name="Google Shape;239;p41"/>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9"/>
          <p:cNvSpPr txBox="1"/>
          <p:nvPr/>
        </p:nvSpPr>
        <p:spPr>
          <a:xfrm>
            <a:off x="0" y="0"/>
            <a:ext cx="12192000" cy="9600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The code editor enables replicable large-scale analyses</a:t>
            </a:r>
            <a:endParaRPr sz="3200" b="1" dirty="0">
              <a:solidFill>
                <a:schemeClr val="lt1"/>
              </a:solidFill>
              <a:latin typeface="Arial Black"/>
              <a:ea typeface="Arial Black"/>
              <a:cs typeface="Arial Black"/>
              <a:sym typeface="Arial Black"/>
            </a:endParaRPr>
          </a:p>
        </p:txBody>
      </p:sp>
      <p:pic>
        <p:nvPicPr>
          <p:cNvPr id="513" name="Google Shape;513;p59" descr="Image result for twitter without background transpare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514" name="Google Shape;514;p59"/>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515" name="Google Shape;515;p59"/>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19</a:t>
            </a:fld>
            <a:endParaRPr sz="1800" dirty="0">
              <a:solidFill>
                <a:srgbClr val="FFFFFF"/>
              </a:solidFill>
              <a:latin typeface="Arial"/>
              <a:ea typeface="Arial"/>
              <a:cs typeface="Arial"/>
              <a:sym typeface="Arial"/>
            </a:endParaRPr>
          </a:p>
        </p:txBody>
      </p:sp>
      <p:pic>
        <p:nvPicPr>
          <p:cNvPr id="516" name="Google Shape;516;p5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93700" y="1156325"/>
            <a:ext cx="10004599" cy="5172121"/>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0"/>
          <p:cNvSpPr txBox="1"/>
          <p:nvPr/>
        </p:nvSpPr>
        <p:spPr>
          <a:xfrm>
            <a:off x="0" y="0"/>
            <a:ext cx="12192000" cy="9600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rgbClr val="FFFFFF"/>
                </a:solidFill>
                <a:latin typeface="Arial Black"/>
                <a:ea typeface="Arial Black"/>
                <a:cs typeface="Arial Black"/>
                <a:sym typeface="Arial Black"/>
              </a:rPr>
              <a:t>  First, we create the provisional fire classifications</a:t>
            </a:r>
            <a:endParaRPr sz="3200" b="1" dirty="0">
              <a:solidFill>
                <a:srgbClr val="FFFFFF"/>
              </a:solidFill>
              <a:latin typeface="Arial Black"/>
              <a:ea typeface="Arial Black"/>
              <a:cs typeface="Arial Black"/>
              <a:sym typeface="Arial Black"/>
            </a:endParaRPr>
          </a:p>
        </p:txBody>
      </p:sp>
      <p:pic>
        <p:nvPicPr>
          <p:cNvPr id="522" name="Google Shape;522;p60" descr="Image result for twitter without background transpare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523" name="Google Shape;523;p60"/>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524" name="Google Shape;524;p60"/>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20</a:t>
            </a:fld>
            <a:endParaRPr sz="1800" dirty="0">
              <a:solidFill>
                <a:srgbClr val="FFFFFF"/>
              </a:solidFill>
              <a:latin typeface="Arial"/>
              <a:ea typeface="Arial"/>
              <a:cs typeface="Arial"/>
              <a:sym typeface="Arial"/>
            </a:endParaRPr>
          </a:p>
        </p:txBody>
      </p:sp>
      <p:sp>
        <p:nvSpPr>
          <p:cNvPr id="525" name="Google Shape;525;p60"/>
          <p:cNvSpPr/>
          <p:nvPr/>
        </p:nvSpPr>
        <p:spPr>
          <a:xfrm>
            <a:off x="904450" y="1137800"/>
            <a:ext cx="2604300" cy="5196600"/>
          </a:xfrm>
          <a:prstGeom prst="rect">
            <a:avLst/>
          </a:prstGeom>
          <a:noFill/>
          <a:ln w="38100" cap="flat" cmpd="sng">
            <a:solidFill>
              <a:srgbClr val="4C8E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26" name="Google Shape;526;p60"/>
          <p:cNvSpPr/>
          <p:nvPr/>
        </p:nvSpPr>
        <p:spPr>
          <a:xfrm>
            <a:off x="904500" y="1111550"/>
            <a:ext cx="2604300" cy="324600"/>
          </a:xfrm>
          <a:prstGeom prst="rect">
            <a:avLst/>
          </a:prstGeom>
          <a:solidFill>
            <a:srgbClr val="4C8EFC"/>
          </a:solidFill>
          <a:ln w="38100" cap="flat" cmpd="sng">
            <a:solidFill>
              <a:srgbClr val="4C8E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27" name="Google Shape;527;p60"/>
          <p:cNvSpPr txBox="1"/>
          <p:nvPr/>
        </p:nvSpPr>
        <p:spPr>
          <a:xfrm>
            <a:off x="904451" y="1046038"/>
            <a:ext cx="16035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0" u="none" strike="noStrike" cap="none" dirty="0">
                <a:solidFill>
                  <a:schemeClr val="lt1"/>
                </a:solidFill>
                <a:latin typeface="Arial Black"/>
                <a:ea typeface="Arial Black"/>
                <a:cs typeface="Arial Black"/>
                <a:sym typeface="Arial Black"/>
              </a:rPr>
              <a:t>Stage 1</a:t>
            </a:r>
            <a:endParaRPr sz="2400" dirty="0">
              <a:latin typeface="Arial Black"/>
              <a:ea typeface="Arial Black"/>
              <a:cs typeface="Arial Black"/>
              <a:sym typeface="Arial Black"/>
            </a:endParaRPr>
          </a:p>
        </p:txBody>
      </p:sp>
      <p:sp>
        <p:nvSpPr>
          <p:cNvPr id="528" name="Google Shape;528;p60"/>
          <p:cNvSpPr txBox="1"/>
          <p:nvPr/>
        </p:nvSpPr>
        <p:spPr>
          <a:xfrm>
            <a:off x="1333898" y="4184891"/>
            <a:ext cx="1762200" cy="78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Provisional Classification Creation</a:t>
            </a:r>
            <a:endParaRPr dirty="0"/>
          </a:p>
        </p:txBody>
      </p:sp>
      <p:cxnSp>
        <p:nvCxnSpPr>
          <p:cNvPr id="529" name="Google Shape;529;p60"/>
          <p:cNvCxnSpPr/>
          <p:nvPr/>
        </p:nvCxnSpPr>
        <p:spPr>
          <a:xfrm>
            <a:off x="1349313" y="2126423"/>
            <a:ext cx="0" cy="1667400"/>
          </a:xfrm>
          <a:prstGeom prst="straightConnector1">
            <a:avLst/>
          </a:prstGeom>
          <a:noFill/>
          <a:ln w="38100" cap="flat" cmpd="sng">
            <a:solidFill>
              <a:srgbClr val="8F8F8F"/>
            </a:solidFill>
            <a:prstDash val="solid"/>
            <a:miter lim="800000"/>
            <a:headEnd type="none" w="sm" len="sm"/>
            <a:tailEnd type="none" w="sm" len="sm"/>
          </a:ln>
        </p:spPr>
      </p:cxnSp>
      <p:cxnSp>
        <p:nvCxnSpPr>
          <p:cNvPr id="530" name="Google Shape;530;p60"/>
          <p:cNvCxnSpPr/>
          <p:nvPr/>
        </p:nvCxnSpPr>
        <p:spPr>
          <a:xfrm>
            <a:off x="1514426" y="2821045"/>
            <a:ext cx="0" cy="972900"/>
          </a:xfrm>
          <a:prstGeom prst="straightConnector1">
            <a:avLst/>
          </a:prstGeom>
          <a:noFill/>
          <a:ln w="38100" cap="flat" cmpd="sng">
            <a:solidFill>
              <a:srgbClr val="8F8F8F"/>
            </a:solidFill>
            <a:prstDash val="solid"/>
            <a:miter lim="800000"/>
            <a:headEnd type="none" w="sm" len="sm"/>
            <a:tailEnd type="none" w="sm" len="sm"/>
          </a:ln>
        </p:spPr>
      </p:cxnSp>
      <p:cxnSp>
        <p:nvCxnSpPr>
          <p:cNvPr id="531" name="Google Shape;531;p60"/>
          <p:cNvCxnSpPr/>
          <p:nvPr/>
        </p:nvCxnSpPr>
        <p:spPr>
          <a:xfrm>
            <a:off x="2189783" y="3510093"/>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532" name="Google Shape;532;p60"/>
          <p:cNvSpPr/>
          <p:nvPr/>
        </p:nvSpPr>
        <p:spPr>
          <a:xfrm>
            <a:off x="1210199" y="1561717"/>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33" name="Google Shape;533;p60"/>
          <p:cNvSpPr/>
          <p:nvPr/>
        </p:nvSpPr>
        <p:spPr>
          <a:xfrm>
            <a:off x="1428311" y="2256338"/>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34" name="Google Shape;534;p60"/>
          <p:cNvSpPr/>
          <p:nvPr/>
        </p:nvSpPr>
        <p:spPr>
          <a:xfrm>
            <a:off x="1570970" y="2952049"/>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35" name="Google Shape;535;p60"/>
          <p:cNvSpPr txBox="1"/>
          <p:nvPr/>
        </p:nvSpPr>
        <p:spPr>
          <a:xfrm>
            <a:off x="1261976" y="1524125"/>
            <a:ext cx="1766400" cy="62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i="1" dirty="0">
                <a:solidFill>
                  <a:srgbClr val="FFFFFF"/>
                </a:solidFill>
              </a:rPr>
              <a:t>Satellite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rPr>
              <a:t>Images</a:t>
            </a:r>
            <a:endParaRPr sz="1600" dirty="0">
              <a:solidFill>
                <a:srgbClr val="FFFFFF"/>
              </a:solidFill>
            </a:endParaRPr>
          </a:p>
        </p:txBody>
      </p:sp>
      <p:sp>
        <p:nvSpPr>
          <p:cNvPr id="536" name="Google Shape;536;p60"/>
          <p:cNvSpPr txBox="1"/>
          <p:nvPr/>
        </p:nvSpPr>
        <p:spPr>
          <a:xfrm>
            <a:off x="1624325" y="2256350"/>
            <a:ext cx="1420800" cy="56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rPr>
              <a:t>Fire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rPr>
              <a:t>Perimeters</a:t>
            </a:r>
            <a:endParaRPr sz="1600" dirty="0">
              <a:solidFill>
                <a:srgbClr val="FFFFFF"/>
              </a:solidFill>
            </a:endParaRPr>
          </a:p>
        </p:txBody>
      </p:sp>
      <p:sp>
        <p:nvSpPr>
          <p:cNvPr id="537" name="Google Shape;537;p60"/>
          <p:cNvSpPr txBox="1"/>
          <p:nvPr/>
        </p:nvSpPr>
        <p:spPr>
          <a:xfrm>
            <a:off x="1771925" y="2935450"/>
            <a:ext cx="14208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BAP </a:t>
            </a:r>
            <a:endParaRPr sz="1600" i="1" dirty="0">
              <a:solidFill>
                <a:srgbClr val="FFFFFF"/>
              </a:solidFill>
              <a:latin typeface="Arial"/>
              <a:ea typeface="Arial"/>
              <a:cs typeface="Arial"/>
              <a:sym typeface="Arial"/>
            </a:endParaRPr>
          </a:p>
          <a:p>
            <a:pPr marL="0" marR="0" lvl="0" indent="0" algn="ctr" rtl="0">
              <a:spcBef>
                <a:spcPts val="0"/>
              </a:spcBef>
              <a:spcAft>
                <a:spcPts val="0"/>
              </a:spcAft>
              <a:buNone/>
            </a:pPr>
            <a:r>
              <a:rPr lang="en-US" sz="1600" i="1" dirty="0">
                <a:solidFill>
                  <a:srgbClr val="FFFFFF"/>
                </a:solidFill>
                <a:latin typeface="Arial"/>
                <a:ea typeface="Arial"/>
                <a:cs typeface="Arial"/>
                <a:sym typeface="Arial"/>
              </a:rPr>
              <a:t>Composite</a:t>
            </a:r>
            <a:endParaRPr sz="1600" dirty="0">
              <a:solidFill>
                <a:srgbClr val="FFFFFF"/>
              </a:solidFill>
            </a:endParaRPr>
          </a:p>
        </p:txBody>
      </p:sp>
      <p:sp>
        <p:nvSpPr>
          <p:cNvPr id="538" name="Google Shape;538;p60"/>
          <p:cNvSpPr/>
          <p:nvPr/>
        </p:nvSpPr>
        <p:spPr>
          <a:xfrm>
            <a:off x="1323552" y="4144766"/>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sp>
        <p:nvSpPr>
          <p:cNvPr id="539" name="Google Shape;539;p60"/>
          <p:cNvSpPr/>
          <p:nvPr/>
        </p:nvSpPr>
        <p:spPr>
          <a:xfrm>
            <a:off x="1263749" y="5634141"/>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40" name="Google Shape;540;p60"/>
          <p:cNvSpPr txBox="1"/>
          <p:nvPr/>
        </p:nvSpPr>
        <p:spPr>
          <a:xfrm>
            <a:off x="1428300" y="5604900"/>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Provisional Burned</a:t>
            </a:r>
            <a:r>
              <a:rPr lang="en-US" sz="1600" i="1" dirty="0">
                <a:solidFill>
                  <a:srgbClr val="FFFFFF"/>
                </a:solidFill>
              </a:rPr>
              <a:t> </a:t>
            </a:r>
            <a:r>
              <a:rPr lang="en-US" sz="1600" i="1" dirty="0">
                <a:solidFill>
                  <a:srgbClr val="FFFFFF"/>
                </a:solidFill>
                <a:latin typeface="Arial"/>
                <a:ea typeface="Arial"/>
                <a:cs typeface="Arial"/>
                <a:sym typeface="Arial"/>
              </a:rPr>
              <a:t>Area</a:t>
            </a:r>
            <a:r>
              <a:rPr lang="en-US" sz="1600" i="1" dirty="0">
                <a:solidFill>
                  <a:srgbClr val="FFFFFF"/>
                </a:solidFill>
              </a:rPr>
              <a:t>s</a:t>
            </a:r>
            <a:endParaRPr sz="1600" dirty="0">
              <a:solidFill>
                <a:srgbClr val="FFFFFF"/>
              </a:solidFill>
            </a:endParaRPr>
          </a:p>
        </p:txBody>
      </p:sp>
      <p:cxnSp>
        <p:nvCxnSpPr>
          <p:cNvPr id="541" name="Google Shape;541;p60"/>
          <p:cNvCxnSpPr/>
          <p:nvPr/>
        </p:nvCxnSpPr>
        <p:spPr>
          <a:xfrm>
            <a:off x="1333897" y="3782729"/>
            <a:ext cx="846000" cy="0"/>
          </a:xfrm>
          <a:prstGeom prst="straightConnector1">
            <a:avLst/>
          </a:prstGeom>
          <a:noFill/>
          <a:ln w="38100" cap="flat" cmpd="sng">
            <a:solidFill>
              <a:srgbClr val="8F8F8F"/>
            </a:solidFill>
            <a:prstDash val="solid"/>
            <a:miter lim="800000"/>
            <a:headEnd type="none" w="sm" len="sm"/>
            <a:tailEnd type="none" w="sm" len="sm"/>
          </a:ln>
        </p:spPr>
      </p:cxnSp>
      <p:cxnSp>
        <p:nvCxnSpPr>
          <p:cNvPr id="542" name="Google Shape;542;p60"/>
          <p:cNvCxnSpPr/>
          <p:nvPr/>
        </p:nvCxnSpPr>
        <p:spPr>
          <a:xfrm>
            <a:off x="2189783" y="5024327"/>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543" name="Google Shape;543;p60"/>
          <p:cNvSpPr txBox="1"/>
          <p:nvPr/>
        </p:nvSpPr>
        <p:spPr>
          <a:xfrm>
            <a:off x="1338773" y="4165782"/>
            <a:ext cx="1762200" cy="70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Provisional Classification Creation</a:t>
            </a:r>
            <a:endParaRPr sz="1600" dirty="0">
              <a:solidFill>
                <a:srgbClr val="FFFFFF"/>
              </a:solidFill>
              <a:latin typeface="Arial Black"/>
              <a:ea typeface="Arial Black"/>
              <a:cs typeface="Arial Black"/>
              <a:sym typeface="Arial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1"/>
          <p:cNvSpPr/>
          <p:nvPr/>
        </p:nvSpPr>
        <p:spPr>
          <a:xfrm>
            <a:off x="3909698" y="1978892"/>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sp>
        <p:nvSpPr>
          <p:cNvPr id="549" name="Google Shape;549;p61"/>
          <p:cNvSpPr txBox="1"/>
          <p:nvPr/>
        </p:nvSpPr>
        <p:spPr>
          <a:xfrm>
            <a:off x="0" y="0"/>
            <a:ext cx="12192000" cy="9600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rgbClr val="FFFFFF"/>
                </a:solidFill>
                <a:latin typeface="Arial Black"/>
                <a:ea typeface="Arial Black"/>
                <a:cs typeface="Arial Black"/>
                <a:sym typeface="Arial Black"/>
              </a:rPr>
              <a:t>  Second, we synthesize these classifications using BULC  </a:t>
            </a:r>
            <a:endParaRPr sz="3200" b="1" dirty="0">
              <a:solidFill>
                <a:srgbClr val="FFFFFF"/>
              </a:solidFill>
              <a:latin typeface="Arial Black"/>
              <a:ea typeface="Arial Black"/>
              <a:cs typeface="Arial Black"/>
              <a:sym typeface="Arial Black"/>
            </a:endParaRPr>
          </a:p>
        </p:txBody>
      </p:sp>
      <p:pic>
        <p:nvPicPr>
          <p:cNvPr id="550" name="Google Shape;550;p61" descr="Image result for twitter without background transpare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551" name="Google Shape;551;p61"/>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552" name="Google Shape;552;p61"/>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21</a:t>
            </a:fld>
            <a:endParaRPr sz="1800" dirty="0">
              <a:solidFill>
                <a:srgbClr val="FFFFFF"/>
              </a:solidFill>
              <a:latin typeface="Arial"/>
              <a:ea typeface="Arial"/>
              <a:cs typeface="Arial"/>
              <a:sym typeface="Arial"/>
            </a:endParaRPr>
          </a:p>
        </p:txBody>
      </p:sp>
      <p:sp>
        <p:nvSpPr>
          <p:cNvPr id="553" name="Google Shape;553;p61"/>
          <p:cNvSpPr/>
          <p:nvPr/>
        </p:nvSpPr>
        <p:spPr>
          <a:xfrm>
            <a:off x="904500" y="1111550"/>
            <a:ext cx="5202900" cy="324600"/>
          </a:xfrm>
          <a:prstGeom prst="rect">
            <a:avLst/>
          </a:prstGeom>
          <a:solidFill>
            <a:srgbClr val="4C8EFC"/>
          </a:solidFill>
          <a:ln w="38100" cap="flat" cmpd="sng">
            <a:solidFill>
              <a:srgbClr val="4C8E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cxnSp>
        <p:nvCxnSpPr>
          <p:cNvPr id="554" name="Google Shape;554;p61"/>
          <p:cNvCxnSpPr/>
          <p:nvPr/>
        </p:nvCxnSpPr>
        <p:spPr>
          <a:xfrm>
            <a:off x="3508930" y="1141121"/>
            <a:ext cx="0" cy="5193600"/>
          </a:xfrm>
          <a:prstGeom prst="straightConnector1">
            <a:avLst/>
          </a:prstGeom>
          <a:noFill/>
          <a:ln w="38100" cap="flat" cmpd="sng">
            <a:solidFill>
              <a:srgbClr val="4C8EFC"/>
            </a:solidFill>
            <a:prstDash val="solid"/>
            <a:miter lim="800000"/>
            <a:headEnd type="none" w="sm" len="sm"/>
            <a:tailEnd type="none" w="sm" len="sm"/>
          </a:ln>
        </p:spPr>
      </p:cxnSp>
      <p:sp>
        <p:nvSpPr>
          <p:cNvPr id="555" name="Google Shape;555;p61"/>
          <p:cNvSpPr txBox="1"/>
          <p:nvPr/>
        </p:nvSpPr>
        <p:spPr>
          <a:xfrm>
            <a:off x="904451" y="1046038"/>
            <a:ext cx="16035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0" u="none" strike="noStrike" cap="none" dirty="0">
                <a:solidFill>
                  <a:schemeClr val="lt1"/>
                </a:solidFill>
                <a:latin typeface="Arial Black"/>
                <a:ea typeface="Arial Black"/>
                <a:cs typeface="Arial Black"/>
                <a:sym typeface="Arial Black"/>
              </a:rPr>
              <a:t>Stage 1</a:t>
            </a:r>
            <a:endParaRPr sz="2400" dirty="0">
              <a:latin typeface="Arial Black"/>
              <a:ea typeface="Arial Black"/>
              <a:cs typeface="Arial Black"/>
              <a:sym typeface="Arial Black"/>
            </a:endParaRPr>
          </a:p>
        </p:txBody>
      </p:sp>
      <p:sp>
        <p:nvSpPr>
          <p:cNvPr id="556" name="Google Shape;556;p61"/>
          <p:cNvSpPr txBox="1"/>
          <p:nvPr/>
        </p:nvSpPr>
        <p:spPr>
          <a:xfrm>
            <a:off x="3532373" y="1046038"/>
            <a:ext cx="15789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Arial Black"/>
                <a:ea typeface="Arial Black"/>
                <a:cs typeface="Arial Black"/>
                <a:sym typeface="Arial Black"/>
              </a:rPr>
              <a:t>Stage 2</a:t>
            </a:r>
            <a:endParaRPr sz="2400" dirty="0">
              <a:latin typeface="Arial Black"/>
              <a:ea typeface="Arial Black"/>
              <a:cs typeface="Arial Black"/>
              <a:sym typeface="Arial Black"/>
            </a:endParaRPr>
          </a:p>
        </p:txBody>
      </p:sp>
      <p:sp>
        <p:nvSpPr>
          <p:cNvPr id="557" name="Google Shape;557;p61"/>
          <p:cNvSpPr txBox="1"/>
          <p:nvPr/>
        </p:nvSpPr>
        <p:spPr>
          <a:xfrm>
            <a:off x="1333898" y="4184891"/>
            <a:ext cx="1762200" cy="78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Provisional Classification Creation</a:t>
            </a:r>
            <a:endParaRPr dirty="0"/>
          </a:p>
        </p:txBody>
      </p:sp>
      <p:sp>
        <p:nvSpPr>
          <p:cNvPr id="558" name="Google Shape;558;p61"/>
          <p:cNvSpPr/>
          <p:nvPr/>
        </p:nvSpPr>
        <p:spPr>
          <a:xfrm>
            <a:off x="3898072" y="3150483"/>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59" name="Google Shape;559;p61"/>
          <p:cNvSpPr txBox="1"/>
          <p:nvPr/>
        </p:nvSpPr>
        <p:spPr>
          <a:xfrm>
            <a:off x="3997650" y="3162375"/>
            <a:ext cx="1578900" cy="87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BULC Algorithm</a:t>
            </a:r>
            <a:endParaRPr sz="1600" dirty="0">
              <a:solidFill>
                <a:srgbClr val="FFFFFF"/>
              </a:solidFill>
              <a:latin typeface="Arial Black"/>
              <a:ea typeface="Arial Black"/>
              <a:cs typeface="Arial Black"/>
              <a:sym typeface="Arial Black"/>
            </a:endParaRPr>
          </a:p>
        </p:txBody>
      </p:sp>
      <p:sp>
        <p:nvSpPr>
          <p:cNvPr id="560" name="Google Shape;560;p61"/>
          <p:cNvSpPr/>
          <p:nvPr/>
        </p:nvSpPr>
        <p:spPr>
          <a:xfrm>
            <a:off x="3649088" y="4634395"/>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561" name="Google Shape;561;p61"/>
          <p:cNvCxnSpPr/>
          <p:nvPr/>
        </p:nvCxnSpPr>
        <p:spPr>
          <a:xfrm>
            <a:off x="1349313" y="2126423"/>
            <a:ext cx="0" cy="1667400"/>
          </a:xfrm>
          <a:prstGeom prst="straightConnector1">
            <a:avLst/>
          </a:prstGeom>
          <a:noFill/>
          <a:ln w="38100" cap="flat" cmpd="sng">
            <a:solidFill>
              <a:srgbClr val="8F8F8F"/>
            </a:solidFill>
            <a:prstDash val="solid"/>
            <a:miter lim="800000"/>
            <a:headEnd type="none" w="sm" len="sm"/>
            <a:tailEnd type="none" w="sm" len="sm"/>
          </a:ln>
        </p:spPr>
      </p:cxnSp>
      <p:cxnSp>
        <p:nvCxnSpPr>
          <p:cNvPr id="562" name="Google Shape;562;p61"/>
          <p:cNvCxnSpPr/>
          <p:nvPr/>
        </p:nvCxnSpPr>
        <p:spPr>
          <a:xfrm>
            <a:off x="1514426" y="2821045"/>
            <a:ext cx="0" cy="972900"/>
          </a:xfrm>
          <a:prstGeom prst="straightConnector1">
            <a:avLst/>
          </a:prstGeom>
          <a:noFill/>
          <a:ln w="38100" cap="flat" cmpd="sng">
            <a:solidFill>
              <a:srgbClr val="8F8F8F"/>
            </a:solidFill>
            <a:prstDash val="solid"/>
            <a:miter lim="800000"/>
            <a:headEnd type="none" w="sm" len="sm"/>
            <a:tailEnd type="none" w="sm" len="sm"/>
          </a:ln>
        </p:spPr>
      </p:cxnSp>
      <p:cxnSp>
        <p:nvCxnSpPr>
          <p:cNvPr id="563" name="Google Shape;563;p61"/>
          <p:cNvCxnSpPr/>
          <p:nvPr/>
        </p:nvCxnSpPr>
        <p:spPr>
          <a:xfrm>
            <a:off x="2189783" y="3510093"/>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564" name="Google Shape;564;p61"/>
          <p:cNvSpPr/>
          <p:nvPr/>
        </p:nvSpPr>
        <p:spPr>
          <a:xfrm>
            <a:off x="1210199" y="1561717"/>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65" name="Google Shape;565;p61"/>
          <p:cNvSpPr/>
          <p:nvPr/>
        </p:nvSpPr>
        <p:spPr>
          <a:xfrm>
            <a:off x="1428311" y="2256338"/>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66" name="Google Shape;566;p61"/>
          <p:cNvSpPr/>
          <p:nvPr/>
        </p:nvSpPr>
        <p:spPr>
          <a:xfrm>
            <a:off x="1570970" y="2952049"/>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67" name="Google Shape;567;p61"/>
          <p:cNvSpPr txBox="1"/>
          <p:nvPr/>
        </p:nvSpPr>
        <p:spPr>
          <a:xfrm>
            <a:off x="1261976" y="1524125"/>
            <a:ext cx="1766400" cy="62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i="1" dirty="0">
                <a:solidFill>
                  <a:srgbClr val="FFFFFF"/>
                </a:solidFill>
              </a:rPr>
              <a:t>Satellite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rPr>
              <a:t>Images</a:t>
            </a:r>
            <a:endParaRPr sz="1600" dirty="0">
              <a:solidFill>
                <a:srgbClr val="FFFFFF"/>
              </a:solidFill>
            </a:endParaRPr>
          </a:p>
        </p:txBody>
      </p:sp>
      <p:sp>
        <p:nvSpPr>
          <p:cNvPr id="568" name="Google Shape;568;p61"/>
          <p:cNvSpPr txBox="1"/>
          <p:nvPr/>
        </p:nvSpPr>
        <p:spPr>
          <a:xfrm>
            <a:off x="1624325" y="2256350"/>
            <a:ext cx="1420800" cy="56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rPr>
              <a:t>Fire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rPr>
              <a:t>Perimeters</a:t>
            </a:r>
            <a:endParaRPr sz="1600" dirty="0">
              <a:solidFill>
                <a:srgbClr val="FFFFFF"/>
              </a:solidFill>
            </a:endParaRPr>
          </a:p>
        </p:txBody>
      </p:sp>
      <p:sp>
        <p:nvSpPr>
          <p:cNvPr id="569" name="Google Shape;569;p61"/>
          <p:cNvSpPr txBox="1"/>
          <p:nvPr/>
        </p:nvSpPr>
        <p:spPr>
          <a:xfrm>
            <a:off x="1771925" y="2935450"/>
            <a:ext cx="14208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BAP </a:t>
            </a:r>
            <a:endParaRPr sz="1600" i="1" dirty="0">
              <a:solidFill>
                <a:srgbClr val="FFFFFF"/>
              </a:solidFill>
              <a:latin typeface="Arial"/>
              <a:ea typeface="Arial"/>
              <a:cs typeface="Arial"/>
              <a:sym typeface="Arial"/>
            </a:endParaRPr>
          </a:p>
          <a:p>
            <a:pPr marL="0" marR="0" lvl="0" indent="0" algn="ctr" rtl="0">
              <a:spcBef>
                <a:spcPts val="0"/>
              </a:spcBef>
              <a:spcAft>
                <a:spcPts val="0"/>
              </a:spcAft>
              <a:buNone/>
            </a:pPr>
            <a:r>
              <a:rPr lang="en-US" sz="1600" i="1" dirty="0">
                <a:solidFill>
                  <a:srgbClr val="FFFFFF"/>
                </a:solidFill>
                <a:latin typeface="Arial"/>
                <a:ea typeface="Arial"/>
                <a:cs typeface="Arial"/>
                <a:sym typeface="Arial"/>
              </a:rPr>
              <a:t>Composite</a:t>
            </a:r>
            <a:endParaRPr sz="1600" dirty="0">
              <a:solidFill>
                <a:srgbClr val="FFFFFF"/>
              </a:solidFill>
            </a:endParaRPr>
          </a:p>
        </p:txBody>
      </p:sp>
      <p:sp>
        <p:nvSpPr>
          <p:cNvPr id="570" name="Google Shape;570;p61"/>
          <p:cNvSpPr/>
          <p:nvPr/>
        </p:nvSpPr>
        <p:spPr>
          <a:xfrm>
            <a:off x="1323552" y="4144766"/>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cxnSp>
        <p:nvCxnSpPr>
          <p:cNvPr id="571" name="Google Shape;571;p61"/>
          <p:cNvCxnSpPr/>
          <p:nvPr/>
        </p:nvCxnSpPr>
        <p:spPr>
          <a:xfrm>
            <a:off x="4717323" y="2543599"/>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572" name="Google Shape;572;p61"/>
          <p:cNvSpPr/>
          <p:nvPr/>
        </p:nvSpPr>
        <p:spPr>
          <a:xfrm>
            <a:off x="1263749" y="5634141"/>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73" name="Google Shape;573;p61"/>
          <p:cNvSpPr txBox="1"/>
          <p:nvPr/>
        </p:nvSpPr>
        <p:spPr>
          <a:xfrm>
            <a:off x="1428300" y="5604900"/>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Provisional Burned</a:t>
            </a:r>
            <a:r>
              <a:rPr lang="en-US" sz="1600" i="1" dirty="0">
                <a:solidFill>
                  <a:srgbClr val="FFFFFF"/>
                </a:solidFill>
              </a:rPr>
              <a:t> </a:t>
            </a:r>
            <a:r>
              <a:rPr lang="en-US" sz="1600" i="1" dirty="0">
                <a:solidFill>
                  <a:srgbClr val="FFFFFF"/>
                </a:solidFill>
                <a:latin typeface="Arial"/>
                <a:ea typeface="Arial"/>
                <a:cs typeface="Arial"/>
                <a:sym typeface="Arial"/>
              </a:rPr>
              <a:t>Area</a:t>
            </a:r>
            <a:r>
              <a:rPr lang="en-US" sz="1600" i="1" dirty="0">
                <a:solidFill>
                  <a:srgbClr val="FFFFFF"/>
                </a:solidFill>
              </a:rPr>
              <a:t>s</a:t>
            </a:r>
            <a:endParaRPr sz="1600" dirty="0">
              <a:solidFill>
                <a:srgbClr val="FFFFFF"/>
              </a:solidFill>
            </a:endParaRPr>
          </a:p>
        </p:txBody>
      </p:sp>
      <p:sp>
        <p:nvSpPr>
          <p:cNvPr id="574" name="Google Shape;574;p61"/>
          <p:cNvSpPr/>
          <p:nvPr/>
        </p:nvSpPr>
        <p:spPr>
          <a:xfrm>
            <a:off x="4051282" y="5462999"/>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75" name="Google Shape;575;p61"/>
          <p:cNvSpPr txBox="1"/>
          <p:nvPr/>
        </p:nvSpPr>
        <p:spPr>
          <a:xfrm>
            <a:off x="3781800" y="4627700"/>
            <a:ext cx="1488900" cy="56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Probabilit</a:t>
            </a:r>
            <a:r>
              <a:rPr lang="en-US" sz="1600" i="1" dirty="0">
                <a:solidFill>
                  <a:srgbClr val="FFFFFF"/>
                </a:solidFill>
              </a:rPr>
              <a:t>ies</a:t>
            </a:r>
            <a:endParaRPr sz="1600" dirty="0">
              <a:solidFill>
                <a:srgbClr val="FFFFFF"/>
              </a:solidFill>
            </a:endParaRPr>
          </a:p>
        </p:txBody>
      </p:sp>
      <p:cxnSp>
        <p:nvCxnSpPr>
          <p:cNvPr id="576" name="Google Shape;576;p61"/>
          <p:cNvCxnSpPr/>
          <p:nvPr/>
        </p:nvCxnSpPr>
        <p:spPr>
          <a:xfrm>
            <a:off x="4726053" y="4030045"/>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577" name="Google Shape;577;p61"/>
          <p:cNvSpPr txBox="1"/>
          <p:nvPr/>
        </p:nvSpPr>
        <p:spPr>
          <a:xfrm>
            <a:off x="4177675" y="5435075"/>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Classifications</a:t>
            </a:r>
            <a:endParaRPr sz="1600" dirty="0">
              <a:solidFill>
                <a:srgbClr val="FFFFFF"/>
              </a:solidFill>
            </a:endParaRPr>
          </a:p>
        </p:txBody>
      </p:sp>
      <p:cxnSp>
        <p:nvCxnSpPr>
          <p:cNvPr id="578" name="Google Shape;578;p61"/>
          <p:cNvCxnSpPr/>
          <p:nvPr/>
        </p:nvCxnSpPr>
        <p:spPr>
          <a:xfrm>
            <a:off x="5611648" y="4281110"/>
            <a:ext cx="0" cy="1136400"/>
          </a:xfrm>
          <a:prstGeom prst="straightConnector1">
            <a:avLst/>
          </a:prstGeom>
          <a:noFill/>
          <a:ln w="38100" cap="flat" cmpd="sng">
            <a:solidFill>
              <a:srgbClr val="8F8F8F"/>
            </a:solidFill>
            <a:prstDash val="solid"/>
            <a:miter lim="800000"/>
            <a:headEnd type="none" w="sm" len="sm"/>
            <a:tailEnd type="triangle" w="med" len="med"/>
          </a:ln>
        </p:spPr>
      </p:cxnSp>
      <p:cxnSp>
        <p:nvCxnSpPr>
          <p:cNvPr id="579" name="Google Shape;579;p61"/>
          <p:cNvCxnSpPr/>
          <p:nvPr/>
        </p:nvCxnSpPr>
        <p:spPr>
          <a:xfrm>
            <a:off x="1333897" y="3782729"/>
            <a:ext cx="846000" cy="0"/>
          </a:xfrm>
          <a:prstGeom prst="straightConnector1">
            <a:avLst/>
          </a:prstGeom>
          <a:noFill/>
          <a:ln w="38100" cap="flat" cmpd="sng">
            <a:solidFill>
              <a:srgbClr val="8F8F8F"/>
            </a:solidFill>
            <a:prstDash val="solid"/>
            <a:miter lim="800000"/>
            <a:headEnd type="none" w="sm" len="sm"/>
            <a:tailEnd type="none" w="sm" len="sm"/>
          </a:ln>
        </p:spPr>
      </p:cxnSp>
      <p:cxnSp>
        <p:nvCxnSpPr>
          <p:cNvPr id="580" name="Google Shape;580;p61"/>
          <p:cNvCxnSpPr/>
          <p:nvPr/>
        </p:nvCxnSpPr>
        <p:spPr>
          <a:xfrm>
            <a:off x="4732415" y="4294998"/>
            <a:ext cx="900000" cy="0"/>
          </a:xfrm>
          <a:prstGeom prst="straightConnector1">
            <a:avLst/>
          </a:prstGeom>
          <a:noFill/>
          <a:ln w="38100" cap="flat" cmpd="sng">
            <a:solidFill>
              <a:srgbClr val="8F8F8F"/>
            </a:solidFill>
            <a:prstDash val="solid"/>
            <a:miter lim="800000"/>
            <a:headEnd type="none" w="sm" len="sm"/>
            <a:tailEnd type="none" w="sm" len="sm"/>
          </a:ln>
        </p:spPr>
      </p:cxnSp>
      <p:cxnSp>
        <p:nvCxnSpPr>
          <p:cNvPr id="581" name="Google Shape;581;p61"/>
          <p:cNvCxnSpPr/>
          <p:nvPr/>
        </p:nvCxnSpPr>
        <p:spPr>
          <a:xfrm>
            <a:off x="2189783" y="5024327"/>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582" name="Google Shape;582;p61"/>
          <p:cNvSpPr txBox="1"/>
          <p:nvPr/>
        </p:nvSpPr>
        <p:spPr>
          <a:xfrm>
            <a:off x="1338773" y="4165782"/>
            <a:ext cx="1762200" cy="70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Provisional Classification Creation</a:t>
            </a:r>
            <a:endParaRPr sz="1600" dirty="0">
              <a:solidFill>
                <a:srgbClr val="FFFFFF"/>
              </a:solidFill>
              <a:latin typeface="Arial Black"/>
              <a:ea typeface="Arial Black"/>
              <a:cs typeface="Arial Black"/>
              <a:sym typeface="Arial Black"/>
            </a:endParaRPr>
          </a:p>
        </p:txBody>
      </p:sp>
      <p:sp>
        <p:nvSpPr>
          <p:cNvPr id="583" name="Google Shape;583;p61"/>
          <p:cNvSpPr txBox="1"/>
          <p:nvPr/>
        </p:nvSpPr>
        <p:spPr>
          <a:xfrm>
            <a:off x="4090488" y="1978613"/>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Provisional Burned</a:t>
            </a:r>
            <a:r>
              <a:rPr lang="en-US" sz="1600" i="1" dirty="0">
                <a:solidFill>
                  <a:srgbClr val="FFFFFF"/>
                </a:solidFill>
              </a:rPr>
              <a:t> </a:t>
            </a:r>
            <a:r>
              <a:rPr lang="en-US" sz="1600" i="1" dirty="0">
                <a:solidFill>
                  <a:srgbClr val="FFFFFF"/>
                </a:solidFill>
                <a:latin typeface="Arial"/>
                <a:ea typeface="Arial"/>
                <a:cs typeface="Arial"/>
                <a:sym typeface="Arial"/>
              </a:rPr>
              <a:t>Area</a:t>
            </a:r>
            <a:r>
              <a:rPr lang="en-US" sz="1600" i="1" dirty="0">
                <a:solidFill>
                  <a:srgbClr val="FFFFFF"/>
                </a:solidFill>
              </a:rPr>
              <a:t>s</a:t>
            </a:r>
            <a:endParaRPr sz="1600" dirty="0">
              <a:solidFill>
                <a:srgbClr val="FFFFFF"/>
              </a:solidFill>
            </a:endParaRPr>
          </a:p>
        </p:txBody>
      </p:sp>
      <p:sp>
        <p:nvSpPr>
          <p:cNvPr id="584" name="Google Shape;584;p61"/>
          <p:cNvSpPr/>
          <p:nvPr/>
        </p:nvSpPr>
        <p:spPr>
          <a:xfrm>
            <a:off x="904450" y="1137800"/>
            <a:ext cx="5202900" cy="5196600"/>
          </a:xfrm>
          <a:prstGeom prst="rect">
            <a:avLst/>
          </a:prstGeom>
          <a:noFill/>
          <a:ln w="38100" cap="flat" cmpd="sng">
            <a:solidFill>
              <a:srgbClr val="4C8E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2"/>
          <p:cNvSpPr/>
          <p:nvPr/>
        </p:nvSpPr>
        <p:spPr>
          <a:xfrm>
            <a:off x="3909698" y="1978892"/>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sp>
        <p:nvSpPr>
          <p:cNvPr id="590" name="Google Shape;590;p62"/>
          <p:cNvSpPr txBox="1"/>
          <p:nvPr/>
        </p:nvSpPr>
        <p:spPr>
          <a:xfrm>
            <a:off x="0" y="0"/>
            <a:ext cx="12192000" cy="9600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rgbClr val="FFFFFF"/>
                </a:solidFill>
                <a:latin typeface="Arial Black"/>
                <a:ea typeface="Arial Black"/>
                <a:cs typeface="Arial Black"/>
                <a:sym typeface="Arial Black"/>
              </a:rPr>
              <a:t>  Third, we compare our findings with NBAC dataset  </a:t>
            </a:r>
            <a:endParaRPr sz="3200" b="1" dirty="0">
              <a:solidFill>
                <a:srgbClr val="FFFFFF"/>
              </a:solidFill>
              <a:latin typeface="Arial Black"/>
              <a:ea typeface="Arial Black"/>
              <a:cs typeface="Arial Black"/>
              <a:sym typeface="Arial Black"/>
            </a:endParaRPr>
          </a:p>
        </p:txBody>
      </p:sp>
      <p:pic>
        <p:nvPicPr>
          <p:cNvPr id="591" name="Google Shape;591;p62" descr="Image result for twitter without background transpare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592" name="Google Shape;592;p62"/>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593" name="Google Shape;593;p62"/>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22</a:t>
            </a:fld>
            <a:endParaRPr sz="1800" dirty="0">
              <a:solidFill>
                <a:srgbClr val="FFFFFF"/>
              </a:solidFill>
              <a:latin typeface="Arial"/>
              <a:ea typeface="Arial"/>
              <a:cs typeface="Arial"/>
              <a:sym typeface="Arial"/>
            </a:endParaRPr>
          </a:p>
        </p:txBody>
      </p:sp>
      <p:sp>
        <p:nvSpPr>
          <p:cNvPr id="594" name="Google Shape;594;p62"/>
          <p:cNvSpPr/>
          <p:nvPr/>
        </p:nvSpPr>
        <p:spPr>
          <a:xfrm>
            <a:off x="904500" y="1111550"/>
            <a:ext cx="7830900" cy="324600"/>
          </a:xfrm>
          <a:prstGeom prst="rect">
            <a:avLst/>
          </a:prstGeom>
          <a:solidFill>
            <a:srgbClr val="4C8EFC"/>
          </a:solidFill>
          <a:ln w="38100" cap="flat" cmpd="sng">
            <a:solidFill>
              <a:srgbClr val="4C8E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cxnSp>
        <p:nvCxnSpPr>
          <p:cNvPr id="595" name="Google Shape;595;p62"/>
          <p:cNvCxnSpPr/>
          <p:nvPr/>
        </p:nvCxnSpPr>
        <p:spPr>
          <a:xfrm>
            <a:off x="3508930" y="1141121"/>
            <a:ext cx="0" cy="5193600"/>
          </a:xfrm>
          <a:prstGeom prst="straightConnector1">
            <a:avLst/>
          </a:prstGeom>
          <a:noFill/>
          <a:ln w="38100" cap="flat" cmpd="sng">
            <a:solidFill>
              <a:srgbClr val="4C8EFC"/>
            </a:solidFill>
            <a:prstDash val="solid"/>
            <a:miter lim="800000"/>
            <a:headEnd type="none" w="sm" len="sm"/>
            <a:tailEnd type="none" w="sm" len="sm"/>
          </a:ln>
        </p:spPr>
      </p:cxnSp>
      <p:cxnSp>
        <p:nvCxnSpPr>
          <p:cNvPr id="596" name="Google Shape;596;p62"/>
          <p:cNvCxnSpPr/>
          <p:nvPr/>
        </p:nvCxnSpPr>
        <p:spPr>
          <a:xfrm>
            <a:off x="6107547" y="1141121"/>
            <a:ext cx="0" cy="5193600"/>
          </a:xfrm>
          <a:prstGeom prst="straightConnector1">
            <a:avLst/>
          </a:prstGeom>
          <a:noFill/>
          <a:ln w="38100" cap="flat" cmpd="sng">
            <a:solidFill>
              <a:srgbClr val="4C8EFC"/>
            </a:solidFill>
            <a:prstDash val="solid"/>
            <a:miter lim="800000"/>
            <a:headEnd type="none" w="sm" len="sm"/>
            <a:tailEnd type="none" w="sm" len="sm"/>
          </a:ln>
        </p:spPr>
      </p:cxnSp>
      <p:sp>
        <p:nvSpPr>
          <p:cNvPr id="597" name="Google Shape;597;p62"/>
          <p:cNvSpPr txBox="1"/>
          <p:nvPr/>
        </p:nvSpPr>
        <p:spPr>
          <a:xfrm>
            <a:off x="904451" y="1046038"/>
            <a:ext cx="16035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0" u="none" strike="noStrike" cap="none" dirty="0">
                <a:solidFill>
                  <a:schemeClr val="lt1"/>
                </a:solidFill>
                <a:latin typeface="Arial Black"/>
                <a:ea typeface="Arial Black"/>
                <a:cs typeface="Arial Black"/>
                <a:sym typeface="Arial Black"/>
              </a:rPr>
              <a:t>Stage 1</a:t>
            </a:r>
            <a:endParaRPr sz="2400" dirty="0">
              <a:latin typeface="Arial Black"/>
              <a:ea typeface="Arial Black"/>
              <a:cs typeface="Arial Black"/>
              <a:sym typeface="Arial Black"/>
            </a:endParaRPr>
          </a:p>
        </p:txBody>
      </p:sp>
      <p:sp>
        <p:nvSpPr>
          <p:cNvPr id="598" name="Google Shape;598;p62"/>
          <p:cNvSpPr txBox="1"/>
          <p:nvPr/>
        </p:nvSpPr>
        <p:spPr>
          <a:xfrm>
            <a:off x="3532373" y="1046038"/>
            <a:ext cx="15789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Arial Black"/>
                <a:ea typeface="Arial Black"/>
                <a:cs typeface="Arial Black"/>
                <a:sym typeface="Arial Black"/>
              </a:rPr>
              <a:t>Stage 2</a:t>
            </a:r>
            <a:endParaRPr sz="2400" dirty="0">
              <a:latin typeface="Arial Black"/>
              <a:ea typeface="Arial Black"/>
              <a:cs typeface="Arial Black"/>
              <a:sym typeface="Arial Black"/>
            </a:endParaRPr>
          </a:p>
        </p:txBody>
      </p:sp>
      <p:sp>
        <p:nvSpPr>
          <p:cNvPr id="599" name="Google Shape;599;p62"/>
          <p:cNvSpPr txBox="1"/>
          <p:nvPr/>
        </p:nvSpPr>
        <p:spPr>
          <a:xfrm>
            <a:off x="6159625" y="1046038"/>
            <a:ext cx="15369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Arial Black"/>
                <a:ea typeface="Arial Black"/>
                <a:cs typeface="Arial Black"/>
                <a:sym typeface="Arial Black"/>
              </a:rPr>
              <a:t>Stage 3</a:t>
            </a:r>
            <a:endParaRPr sz="2400" dirty="0">
              <a:latin typeface="Arial Black"/>
              <a:ea typeface="Arial Black"/>
              <a:cs typeface="Arial Black"/>
              <a:sym typeface="Arial Black"/>
            </a:endParaRPr>
          </a:p>
        </p:txBody>
      </p:sp>
      <p:sp>
        <p:nvSpPr>
          <p:cNvPr id="600" name="Google Shape;600;p62"/>
          <p:cNvSpPr txBox="1"/>
          <p:nvPr/>
        </p:nvSpPr>
        <p:spPr>
          <a:xfrm>
            <a:off x="1333898" y="4184891"/>
            <a:ext cx="1762200" cy="78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Provisional Classification Creation</a:t>
            </a:r>
            <a:endParaRPr dirty="0"/>
          </a:p>
        </p:txBody>
      </p:sp>
      <p:sp>
        <p:nvSpPr>
          <p:cNvPr id="601" name="Google Shape;601;p62"/>
          <p:cNvSpPr/>
          <p:nvPr/>
        </p:nvSpPr>
        <p:spPr>
          <a:xfrm>
            <a:off x="3898072" y="3150483"/>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02" name="Google Shape;602;p62"/>
          <p:cNvSpPr txBox="1"/>
          <p:nvPr/>
        </p:nvSpPr>
        <p:spPr>
          <a:xfrm>
            <a:off x="3997650" y="3162375"/>
            <a:ext cx="1578900" cy="87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BULC Algorithm</a:t>
            </a:r>
            <a:endParaRPr sz="1600" dirty="0">
              <a:solidFill>
                <a:srgbClr val="FFFFFF"/>
              </a:solidFill>
              <a:latin typeface="Arial Black"/>
              <a:ea typeface="Arial Black"/>
              <a:cs typeface="Arial Black"/>
              <a:sym typeface="Arial Black"/>
            </a:endParaRPr>
          </a:p>
        </p:txBody>
      </p:sp>
      <p:sp>
        <p:nvSpPr>
          <p:cNvPr id="603" name="Google Shape;603;p62"/>
          <p:cNvSpPr txBox="1"/>
          <p:nvPr/>
        </p:nvSpPr>
        <p:spPr>
          <a:xfrm>
            <a:off x="6624577" y="4111300"/>
            <a:ext cx="1578900" cy="55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Dataset Validation</a:t>
            </a:r>
            <a:endParaRPr dirty="0"/>
          </a:p>
        </p:txBody>
      </p:sp>
      <p:sp>
        <p:nvSpPr>
          <p:cNvPr id="604" name="Google Shape;604;p62"/>
          <p:cNvSpPr/>
          <p:nvPr/>
        </p:nvSpPr>
        <p:spPr>
          <a:xfrm>
            <a:off x="3649088" y="4634395"/>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605" name="Google Shape;605;p62"/>
          <p:cNvCxnSpPr/>
          <p:nvPr/>
        </p:nvCxnSpPr>
        <p:spPr>
          <a:xfrm>
            <a:off x="1349313" y="2126423"/>
            <a:ext cx="0" cy="1667400"/>
          </a:xfrm>
          <a:prstGeom prst="straightConnector1">
            <a:avLst/>
          </a:prstGeom>
          <a:noFill/>
          <a:ln w="38100" cap="flat" cmpd="sng">
            <a:solidFill>
              <a:srgbClr val="8F8F8F"/>
            </a:solidFill>
            <a:prstDash val="solid"/>
            <a:miter lim="800000"/>
            <a:headEnd type="none" w="sm" len="sm"/>
            <a:tailEnd type="none" w="sm" len="sm"/>
          </a:ln>
        </p:spPr>
      </p:cxnSp>
      <p:cxnSp>
        <p:nvCxnSpPr>
          <p:cNvPr id="606" name="Google Shape;606;p62"/>
          <p:cNvCxnSpPr/>
          <p:nvPr/>
        </p:nvCxnSpPr>
        <p:spPr>
          <a:xfrm>
            <a:off x="1514426" y="2821045"/>
            <a:ext cx="0" cy="972900"/>
          </a:xfrm>
          <a:prstGeom prst="straightConnector1">
            <a:avLst/>
          </a:prstGeom>
          <a:noFill/>
          <a:ln w="38100" cap="flat" cmpd="sng">
            <a:solidFill>
              <a:srgbClr val="8F8F8F"/>
            </a:solidFill>
            <a:prstDash val="solid"/>
            <a:miter lim="800000"/>
            <a:headEnd type="none" w="sm" len="sm"/>
            <a:tailEnd type="none" w="sm" len="sm"/>
          </a:ln>
        </p:spPr>
      </p:cxnSp>
      <p:cxnSp>
        <p:nvCxnSpPr>
          <p:cNvPr id="607" name="Google Shape;607;p62"/>
          <p:cNvCxnSpPr/>
          <p:nvPr/>
        </p:nvCxnSpPr>
        <p:spPr>
          <a:xfrm>
            <a:off x="2189783" y="3510093"/>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08" name="Google Shape;608;p62"/>
          <p:cNvSpPr/>
          <p:nvPr/>
        </p:nvSpPr>
        <p:spPr>
          <a:xfrm>
            <a:off x="1210199" y="1561717"/>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09" name="Google Shape;609;p62"/>
          <p:cNvSpPr/>
          <p:nvPr/>
        </p:nvSpPr>
        <p:spPr>
          <a:xfrm>
            <a:off x="1428311" y="2256338"/>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10" name="Google Shape;610;p62"/>
          <p:cNvSpPr/>
          <p:nvPr/>
        </p:nvSpPr>
        <p:spPr>
          <a:xfrm>
            <a:off x="1570970" y="2952049"/>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11" name="Google Shape;611;p62"/>
          <p:cNvSpPr txBox="1"/>
          <p:nvPr/>
        </p:nvSpPr>
        <p:spPr>
          <a:xfrm>
            <a:off x="1261976" y="1524125"/>
            <a:ext cx="1766400" cy="62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i="1" dirty="0">
                <a:solidFill>
                  <a:srgbClr val="FFFFFF"/>
                </a:solidFill>
              </a:rPr>
              <a:t>Satellite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rPr>
              <a:t>Images</a:t>
            </a:r>
            <a:endParaRPr sz="1600" dirty="0">
              <a:solidFill>
                <a:srgbClr val="FFFFFF"/>
              </a:solidFill>
            </a:endParaRPr>
          </a:p>
        </p:txBody>
      </p:sp>
      <p:sp>
        <p:nvSpPr>
          <p:cNvPr id="612" name="Google Shape;612;p62"/>
          <p:cNvSpPr txBox="1"/>
          <p:nvPr/>
        </p:nvSpPr>
        <p:spPr>
          <a:xfrm>
            <a:off x="1624325" y="2256350"/>
            <a:ext cx="1420800" cy="56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rPr>
              <a:t>Fire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rPr>
              <a:t>Perimeters</a:t>
            </a:r>
            <a:endParaRPr sz="1600" dirty="0">
              <a:solidFill>
                <a:srgbClr val="FFFFFF"/>
              </a:solidFill>
            </a:endParaRPr>
          </a:p>
        </p:txBody>
      </p:sp>
      <p:sp>
        <p:nvSpPr>
          <p:cNvPr id="613" name="Google Shape;613;p62"/>
          <p:cNvSpPr txBox="1"/>
          <p:nvPr/>
        </p:nvSpPr>
        <p:spPr>
          <a:xfrm>
            <a:off x="1771925" y="2935450"/>
            <a:ext cx="14208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BAP </a:t>
            </a:r>
            <a:endParaRPr sz="1600" i="1" dirty="0">
              <a:solidFill>
                <a:srgbClr val="FFFFFF"/>
              </a:solidFill>
              <a:latin typeface="Arial"/>
              <a:ea typeface="Arial"/>
              <a:cs typeface="Arial"/>
              <a:sym typeface="Arial"/>
            </a:endParaRPr>
          </a:p>
          <a:p>
            <a:pPr marL="0" marR="0" lvl="0" indent="0" algn="ctr" rtl="0">
              <a:spcBef>
                <a:spcPts val="0"/>
              </a:spcBef>
              <a:spcAft>
                <a:spcPts val="0"/>
              </a:spcAft>
              <a:buNone/>
            </a:pPr>
            <a:r>
              <a:rPr lang="en-US" sz="1600" i="1" dirty="0">
                <a:solidFill>
                  <a:srgbClr val="FFFFFF"/>
                </a:solidFill>
                <a:latin typeface="Arial"/>
                <a:ea typeface="Arial"/>
                <a:cs typeface="Arial"/>
                <a:sym typeface="Arial"/>
              </a:rPr>
              <a:t>Composite</a:t>
            </a:r>
            <a:endParaRPr sz="1600" dirty="0">
              <a:solidFill>
                <a:srgbClr val="FFFFFF"/>
              </a:solidFill>
            </a:endParaRPr>
          </a:p>
        </p:txBody>
      </p:sp>
      <p:sp>
        <p:nvSpPr>
          <p:cNvPr id="614" name="Google Shape;614;p62"/>
          <p:cNvSpPr/>
          <p:nvPr/>
        </p:nvSpPr>
        <p:spPr>
          <a:xfrm>
            <a:off x="1323552" y="4144766"/>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cxnSp>
        <p:nvCxnSpPr>
          <p:cNvPr id="615" name="Google Shape;615;p62"/>
          <p:cNvCxnSpPr/>
          <p:nvPr/>
        </p:nvCxnSpPr>
        <p:spPr>
          <a:xfrm>
            <a:off x="4717323" y="2543599"/>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16" name="Google Shape;616;p62"/>
          <p:cNvSpPr/>
          <p:nvPr/>
        </p:nvSpPr>
        <p:spPr>
          <a:xfrm>
            <a:off x="1263749" y="5634141"/>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17" name="Google Shape;617;p62"/>
          <p:cNvSpPr txBox="1"/>
          <p:nvPr/>
        </p:nvSpPr>
        <p:spPr>
          <a:xfrm>
            <a:off x="1428300" y="5604900"/>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Provisional Burned</a:t>
            </a:r>
            <a:r>
              <a:rPr lang="en-US" sz="1600" i="1" dirty="0">
                <a:solidFill>
                  <a:srgbClr val="FFFFFF"/>
                </a:solidFill>
              </a:rPr>
              <a:t> </a:t>
            </a:r>
            <a:r>
              <a:rPr lang="en-US" sz="1600" i="1" dirty="0">
                <a:solidFill>
                  <a:srgbClr val="FFFFFF"/>
                </a:solidFill>
                <a:latin typeface="Arial"/>
                <a:ea typeface="Arial"/>
                <a:cs typeface="Arial"/>
                <a:sym typeface="Arial"/>
              </a:rPr>
              <a:t>Area</a:t>
            </a:r>
            <a:r>
              <a:rPr lang="en-US" sz="1600" i="1" dirty="0">
                <a:solidFill>
                  <a:srgbClr val="FFFFFF"/>
                </a:solidFill>
              </a:rPr>
              <a:t>s</a:t>
            </a:r>
            <a:endParaRPr sz="1600" dirty="0">
              <a:solidFill>
                <a:srgbClr val="FFFFFF"/>
              </a:solidFill>
            </a:endParaRPr>
          </a:p>
        </p:txBody>
      </p:sp>
      <p:sp>
        <p:nvSpPr>
          <p:cNvPr id="618" name="Google Shape;618;p62"/>
          <p:cNvSpPr/>
          <p:nvPr/>
        </p:nvSpPr>
        <p:spPr>
          <a:xfrm>
            <a:off x="4051282" y="5462999"/>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19" name="Google Shape;619;p62"/>
          <p:cNvSpPr txBox="1"/>
          <p:nvPr/>
        </p:nvSpPr>
        <p:spPr>
          <a:xfrm>
            <a:off x="3781800" y="4627700"/>
            <a:ext cx="1488900" cy="56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Probabilit</a:t>
            </a:r>
            <a:r>
              <a:rPr lang="en-US" sz="1600" i="1" dirty="0">
                <a:solidFill>
                  <a:srgbClr val="FFFFFF"/>
                </a:solidFill>
              </a:rPr>
              <a:t>ies</a:t>
            </a:r>
            <a:endParaRPr sz="1600" dirty="0">
              <a:solidFill>
                <a:srgbClr val="FFFFFF"/>
              </a:solidFill>
            </a:endParaRPr>
          </a:p>
        </p:txBody>
      </p:sp>
      <p:cxnSp>
        <p:nvCxnSpPr>
          <p:cNvPr id="620" name="Google Shape;620;p62"/>
          <p:cNvCxnSpPr/>
          <p:nvPr/>
        </p:nvCxnSpPr>
        <p:spPr>
          <a:xfrm>
            <a:off x="4726053" y="4030045"/>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21" name="Google Shape;621;p62"/>
          <p:cNvSpPr txBox="1"/>
          <p:nvPr/>
        </p:nvSpPr>
        <p:spPr>
          <a:xfrm>
            <a:off x="4177675" y="5435075"/>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Classifications</a:t>
            </a:r>
            <a:endParaRPr sz="1600" dirty="0">
              <a:solidFill>
                <a:srgbClr val="FFFFFF"/>
              </a:solidFill>
            </a:endParaRPr>
          </a:p>
        </p:txBody>
      </p:sp>
      <p:cxnSp>
        <p:nvCxnSpPr>
          <p:cNvPr id="622" name="Google Shape;622;p62"/>
          <p:cNvCxnSpPr/>
          <p:nvPr/>
        </p:nvCxnSpPr>
        <p:spPr>
          <a:xfrm>
            <a:off x="5611648" y="4281110"/>
            <a:ext cx="0" cy="1136400"/>
          </a:xfrm>
          <a:prstGeom prst="straightConnector1">
            <a:avLst/>
          </a:prstGeom>
          <a:noFill/>
          <a:ln w="38100" cap="flat" cmpd="sng">
            <a:solidFill>
              <a:srgbClr val="8F8F8F"/>
            </a:solidFill>
            <a:prstDash val="solid"/>
            <a:miter lim="800000"/>
            <a:headEnd type="none" w="sm" len="sm"/>
            <a:tailEnd type="triangle" w="med" len="med"/>
          </a:ln>
        </p:spPr>
      </p:cxnSp>
      <p:cxnSp>
        <p:nvCxnSpPr>
          <p:cNvPr id="623" name="Google Shape;623;p62"/>
          <p:cNvCxnSpPr/>
          <p:nvPr/>
        </p:nvCxnSpPr>
        <p:spPr>
          <a:xfrm>
            <a:off x="1333897" y="3782729"/>
            <a:ext cx="846000" cy="0"/>
          </a:xfrm>
          <a:prstGeom prst="straightConnector1">
            <a:avLst/>
          </a:prstGeom>
          <a:noFill/>
          <a:ln w="38100" cap="flat" cmpd="sng">
            <a:solidFill>
              <a:srgbClr val="8F8F8F"/>
            </a:solidFill>
            <a:prstDash val="solid"/>
            <a:miter lim="800000"/>
            <a:headEnd type="none" w="sm" len="sm"/>
            <a:tailEnd type="none" w="sm" len="sm"/>
          </a:ln>
        </p:spPr>
      </p:cxnSp>
      <p:cxnSp>
        <p:nvCxnSpPr>
          <p:cNvPr id="624" name="Google Shape;624;p62"/>
          <p:cNvCxnSpPr/>
          <p:nvPr/>
        </p:nvCxnSpPr>
        <p:spPr>
          <a:xfrm>
            <a:off x="4732415" y="4294998"/>
            <a:ext cx="900000" cy="0"/>
          </a:xfrm>
          <a:prstGeom prst="straightConnector1">
            <a:avLst/>
          </a:prstGeom>
          <a:noFill/>
          <a:ln w="38100" cap="flat" cmpd="sng">
            <a:solidFill>
              <a:srgbClr val="8F8F8F"/>
            </a:solidFill>
            <a:prstDash val="solid"/>
            <a:miter lim="800000"/>
            <a:headEnd type="none" w="sm" len="sm"/>
            <a:tailEnd type="none" w="sm" len="sm"/>
          </a:ln>
        </p:spPr>
      </p:cxnSp>
      <p:cxnSp>
        <p:nvCxnSpPr>
          <p:cNvPr id="625" name="Google Shape;625;p62"/>
          <p:cNvCxnSpPr/>
          <p:nvPr/>
        </p:nvCxnSpPr>
        <p:spPr>
          <a:xfrm>
            <a:off x="6452462" y="2559456"/>
            <a:ext cx="0" cy="1039200"/>
          </a:xfrm>
          <a:prstGeom prst="straightConnector1">
            <a:avLst/>
          </a:prstGeom>
          <a:noFill/>
          <a:ln w="38100" cap="flat" cmpd="sng">
            <a:solidFill>
              <a:srgbClr val="8F8F8F"/>
            </a:solidFill>
            <a:prstDash val="solid"/>
            <a:miter lim="800000"/>
            <a:headEnd type="none" w="sm" len="sm"/>
            <a:tailEnd type="none" w="sm" len="sm"/>
          </a:ln>
        </p:spPr>
      </p:cxnSp>
      <p:cxnSp>
        <p:nvCxnSpPr>
          <p:cNvPr id="626" name="Google Shape;626;p62"/>
          <p:cNvCxnSpPr/>
          <p:nvPr/>
        </p:nvCxnSpPr>
        <p:spPr>
          <a:xfrm>
            <a:off x="7292931" y="3314831"/>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27" name="Google Shape;627;p62"/>
          <p:cNvSpPr/>
          <p:nvPr/>
        </p:nvSpPr>
        <p:spPr>
          <a:xfrm>
            <a:off x="6313348" y="1983551"/>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28" name="Google Shape;628;p62"/>
          <p:cNvSpPr/>
          <p:nvPr/>
        </p:nvSpPr>
        <p:spPr>
          <a:xfrm>
            <a:off x="6674119" y="2756786"/>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29" name="Google Shape;629;p62"/>
          <p:cNvSpPr txBox="1"/>
          <p:nvPr/>
        </p:nvSpPr>
        <p:spPr>
          <a:xfrm>
            <a:off x="6245375" y="1984625"/>
            <a:ext cx="1821900" cy="55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Classifications</a:t>
            </a:r>
            <a:endParaRPr sz="1600" dirty="0">
              <a:solidFill>
                <a:srgbClr val="FFFFFF"/>
              </a:solidFill>
            </a:endParaRPr>
          </a:p>
        </p:txBody>
      </p:sp>
      <p:sp>
        <p:nvSpPr>
          <p:cNvPr id="630" name="Google Shape;630;p62"/>
          <p:cNvSpPr txBox="1"/>
          <p:nvPr/>
        </p:nvSpPr>
        <p:spPr>
          <a:xfrm>
            <a:off x="6875075" y="2740200"/>
            <a:ext cx="1420800" cy="56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NBAC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latin typeface="Arial"/>
                <a:ea typeface="Arial"/>
                <a:cs typeface="Arial"/>
                <a:sym typeface="Arial"/>
              </a:rPr>
              <a:t>Polygons</a:t>
            </a:r>
            <a:endParaRPr sz="1600" dirty="0">
              <a:solidFill>
                <a:srgbClr val="FFFFFF"/>
              </a:solidFill>
            </a:endParaRPr>
          </a:p>
        </p:txBody>
      </p:sp>
      <p:cxnSp>
        <p:nvCxnSpPr>
          <p:cNvPr id="631" name="Google Shape;631;p62"/>
          <p:cNvCxnSpPr/>
          <p:nvPr/>
        </p:nvCxnSpPr>
        <p:spPr>
          <a:xfrm>
            <a:off x="6437046" y="3587466"/>
            <a:ext cx="846000" cy="0"/>
          </a:xfrm>
          <a:prstGeom prst="straightConnector1">
            <a:avLst/>
          </a:prstGeom>
          <a:noFill/>
          <a:ln w="38100" cap="flat" cmpd="sng">
            <a:solidFill>
              <a:srgbClr val="8F8F8F"/>
            </a:solidFill>
            <a:prstDash val="solid"/>
            <a:miter lim="800000"/>
            <a:headEnd type="none" w="sm" len="sm"/>
            <a:tailEnd type="none" w="sm" len="sm"/>
          </a:ln>
        </p:spPr>
      </p:cxnSp>
      <p:sp>
        <p:nvSpPr>
          <p:cNvPr id="632" name="Google Shape;632;p62"/>
          <p:cNvSpPr/>
          <p:nvPr/>
        </p:nvSpPr>
        <p:spPr>
          <a:xfrm>
            <a:off x="6408314" y="5425083"/>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33" name="Google Shape;633;p62"/>
          <p:cNvSpPr txBox="1"/>
          <p:nvPr/>
        </p:nvSpPr>
        <p:spPr>
          <a:xfrm>
            <a:off x="6625925" y="5394475"/>
            <a:ext cx="14208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Fire Progressions</a:t>
            </a:r>
            <a:endParaRPr sz="1600" dirty="0">
              <a:solidFill>
                <a:srgbClr val="FFFFFF"/>
              </a:solidFill>
            </a:endParaRPr>
          </a:p>
        </p:txBody>
      </p:sp>
      <p:sp>
        <p:nvSpPr>
          <p:cNvPr id="634" name="Google Shape;634;p62"/>
          <p:cNvSpPr/>
          <p:nvPr/>
        </p:nvSpPr>
        <p:spPr>
          <a:xfrm>
            <a:off x="6537031" y="3947006"/>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cxnSp>
        <p:nvCxnSpPr>
          <p:cNvPr id="635" name="Google Shape;635;p62"/>
          <p:cNvCxnSpPr/>
          <p:nvPr/>
        </p:nvCxnSpPr>
        <p:spPr>
          <a:xfrm>
            <a:off x="7311053" y="4826567"/>
            <a:ext cx="0" cy="567900"/>
          </a:xfrm>
          <a:prstGeom prst="straightConnector1">
            <a:avLst/>
          </a:prstGeom>
          <a:noFill/>
          <a:ln w="38100" cap="flat" cmpd="sng">
            <a:solidFill>
              <a:srgbClr val="8F8F8F"/>
            </a:solidFill>
            <a:prstDash val="solid"/>
            <a:miter lim="800000"/>
            <a:headEnd type="none" w="sm" len="sm"/>
            <a:tailEnd type="triangle" w="med" len="med"/>
          </a:ln>
        </p:spPr>
      </p:cxnSp>
      <p:cxnSp>
        <p:nvCxnSpPr>
          <p:cNvPr id="636" name="Google Shape;636;p62"/>
          <p:cNvCxnSpPr/>
          <p:nvPr/>
        </p:nvCxnSpPr>
        <p:spPr>
          <a:xfrm>
            <a:off x="2189783" y="5024327"/>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37" name="Google Shape;637;p62"/>
          <p:cNvSpPr txBox="1"/>
          <p:nvPr/>
        </p:nvSpPr>
        <p:spPr>
          <a:xfrm>
            <a:off x="1338773" y="4165782"/>
            <a:ext cx="1762200" cy="70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Provisional Classification Creation</a:t>
            </a:r>
            <a:endParaRPr sz="1600" dirty="0">
              <a:solidFill>
                <a:srgbClr val="FFFFFF"/>
              </a:solidFill>
              <a:latin typeface="Arial Black"/>
              <a:ea typeface="Arial Black"/>
              <a:cs typeface="Arial Black"/>
              <a:sym typeface="Arial Black"/>
            </a:endParaRPr>
          </a:p>
        </p:txBody>
      </p:sp>
      <p:sp>
        <p:nvSpPr>
          <p:cNvPr id="638" name="Google Shape;638;p62"/>
          <p:cNvSpPr txBox="1"/>
          <p:nvPr/>
        </p:nvSpPr>
        <p:spPr>
          <a:xfrm>
            <a:off x="6629450" y="3963200"/>
            <a:ext cx="1578900" cy="87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Dataset Validation</a:t>
            </a:r>
            <a:endParaRPr sz="1600" dirty="0">
              <a:solidFill>
                <a:srgbClr val="FFFFFF"/>
              </a:solidFill>
              <a:latin typeface="Arial Black"/>
              <a:ea typeface="Arial Black"/>
              <a:cs typeface="Arial Black"/>
              <a:sym typeface="Arial Black"/>
            </a:endParaRPr>
          </a:p>
        </p:txBody>
      </p:sp>
      <p:sp>
        <p:nvSpPr>
          <p:cNvPr id="639" name="Google Shape;639;p62"/>
          <p:cNvSpPr txBox="1"/>
          <p:nvPr/>
        </p:nvSpPr>
        <p:spPr>
          <a:xfrm>
            <a:off x="4090488" y="1978613"/>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Provisional Burned</a:t>
            </a:r>
            <a:r>
              <a:rPr lang="en-US" sz="1600" i="1" dirty="0">
                <a:solidFill>
                  <a:srgbClr val="FFFFFF"/>
                </a:solidFill>
              </a:rPr>
              <a:t> </a:t>
            </a:r>
            <a:r>
              <a:rPr lang="en-US" sz="1600" i="1" dirty="0">
                <a:solidFill>
                  <a:srgbClr val="FFFFFF"/>
                </a:solidFill>
                <a:latin typeface="Arial"/>
                <a:ea typeface="Arial"/>
                <a:cs typeface="Arial"/>
                <a:sym typeface="Arial"/>
              </a:rPr>
              <a:t>Area</a:t>
            </a:r>
            <a:r>
              <a:rPr lang="en-US" sz="1600" i="1" dirty="0">
                <a:solidFill>
                  <a:srgbClr val="FFFFFF"/>
                </a:solidFill>
              </a:rPr>
              <a:t>s</a:t>
            </a:r>
            <a:endParaRPr sz="1600" dirty="0">
              <a:solidFill>
                <a:srgbClr val="FFFFFF"/>
              </a:solidFill>
            </a:endParaRPr>
          </a:p>
        </p:txBody>
      </p:sp>
      <p:sp>
        <p:nvSpPr>
          <p:cNvPr id="640" name="Google Shape;640;p62"/>
          <p:cNvSpPr/>
          <p:nvPr/>
        </p:nvSpPr>
        <p:spPr>
          <a:xfrm>
            <a:off x="904450" y="1137800"/>
            <a:ext cx="7830900" cy="5196600"/>
          </a:xfrm>
          <a:prstGeom prst="rect">
            <a:avLst/>
          </a:prstGeom>
          <a:noFill/>
          <a:ln w="38100" cap="flat" cmpd="sng">
            <a:solidFill>
              <a:srgbClr val="4C8E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63"/>
          <p:cNvSpPr/>
          <p:nvPr/>
        </p:nvSpPr>
        <p:spPr>
          <a:xfrm>
            <a:off x="3909698" y="1978892"/>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sp>
        <p:nvSpPr>
          <p:cNvPr id="646" name="Google Shape;646;p63"/>
          <p:cNvSpPr txBox="1"/>
          <p:nvPr/>
        </p:nvSpPr>
        <p:spPr>
          <a:xfrm>
            <a:off x="0" y="0"/>
            <a:ext cx="12192000" cy="9600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rgbClr val="FFFFFF"/>
                </a:solidFill>
                <a:latin typeface="Arial Black"/>
                <a:ea typeface="Arial Black"/>
                <a:cs typeface="Arial Black"/>
                <a:sym typeface="Arial Black"/>
              </a:rPr>
              <a:t>  Fourth, we analyze progressions per fire and per season  </a:t>
            </a:r>
            <a:endParaRPr sz="3200" b="1" dirty="0">
              <a:solidFill>
                <a:srgbClr val="FFFFFF"/>
              </a:solidFill>
              <a:latin typeface="Arial Black"/>
              <a:ea typeface="Arial Black"/>
              <a:cs typeface="Arial Black"/>
              <a:sym typeface="Arial Black"/>
            </a:endParaRPr>
          </a:p>
        </p:txBody>
      </p:sp>
      <p:pic>
        <p:nvPicPr>
          <p:cNvPr id="647" name="Google Shape;647;p63" descr="Image result for twitter without background transpare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648" name="Google Shape;648;p63"/>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649" name="Google Shape;649;p63"/>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23</a:t>
            </a:fld>
            <a:endParaRPr sz="1800" dirty="0">
              <a:solidFill>
                <a:srgbClr val="FFFFFF"/>
              </a:solidFill>
              <a:latin typeface="Arial"/>
              <a:ea typeface="Arial"/>
              <a:cs typeface="Arial"/>
              <a:sym typeface="Arial"/>
            </a:endParaRPr>
          </a:p>
        </p:txBody>
      </p:sp>
      <p:sp>
        <p:nvSpPr>
          <p:cNvPr id="650" name="Google Shape;650;p63"/>
          <p:cNvSpPr/>
          <p:nvPr/>
        </p:nvSpPr>
        <p:spPr>
          <a:xfrm>
            <a:off x="904450" y="1137791"/>
            <a:ext cx="10454100" cy="5196600"/>
          </a:xfrm>
          <a:prstGeom prst="rect">
            <a:avLst/>
          </a:prstGeom>
          <a:noFill/>
          <a:ln w="38100" cap="flat" cmpd="sng">
            <a:solidFill>
              <a:srgbClr val="4C8E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51" name="Google Shape;651;p63"/>
          <p:cNvSpPr/>
          <p:nvPr/>
        </p:nvSpPr>
        <p:spPr>
          <a:xfrm>
            <a:off x="904500" y="1111550"/>
            <a:ext cx="10454100" cy="324600"/>
          </a:xfrm>
          <a:prstGeom prst="rect">
            <a:avLst/>
          </a:prstGeom>
          <a:solidFill>
            <a:srgbClr val="4C8EFC"/>
          </a:solidFill>
          <a:ln w="38100" cap="flat" cmpd="sng">
            <a:solidFill>
              <a:srgbClr val="4C8E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cxnSp>
        <p:nvCxnSpPr>
          <p:cNvPr id="652" name="Google Shape;652;p63"/>
          <p:cNvCxnSpPr/>
          <p:nvPr/>
        </p:nvCxnSpPr>
        <p:spPr>
          <a:xfrm>
            <a:off x="3508930" y="1141121"/>
            <a:ext cx="0" cy="5193600"/>
          </a:xfrm>
          <a:prstGeom prst="straightConnector1">
            <a:avLst/>
          </a:prstGeom>
          <a:noFill/>
          <a:ln w="38100" cap="flat" cmpd="sng">
            <a:solidFill>
              <a:srgbClr val="4C8EFC"/>
            </a:solidFill>
            <a:prstDash val="solid"/>
            <a:miter lim="800000"/>
            <a:headEnd type="none" w="sm" len="sm"/>
            <a:tailEnd type="none" w="sm" len="sm"/>
          </a:ln>
        </p:spPr>
      </p:cxnSp>
      <p:cxnSp>
        <p:nvCxnSpPr>
          <p:cNvPr id="653" name="Google Shape;653;p63"/>
          <p:cNvCxnSpPr/>
          <p:nvPr/>
        </p:nvCxnSpPr>
        <p:spPr>
          <a:xfrm>
            <a:off x="6107547" y="1141121"/>
            <a:ext cx="0" cy="5193600"/>
          </a:xfrm>
          <a:prstGeom prst="straightConnector1">
            <a:avLst/>
          </a:prstGeom>
          <a:noFill/>
          <a:ln w="38100" cap="flat" cmpd="sng">
            <a:solidFill>
              <a:srgbClr val="4C8EFC"/>
            </a:solidFill>
            <a:prstDash val="solid"/>
            <a:miter lim="800000"/>
            <a:headEnd type="none" w="sm" len="sm"/>
            <a:tailEnd type="none" w="sm" len="sm"/>
          </a:ln>
        </p:spPr>
      </p:cxnSp>
      <p:sp>
        <p:nvSpPr>
          <p:cNvPr id="654" name="Google Shape;654;p63"/>
          <p:cNvSpPr txBox="1"/>
          <p:nvPr/>
        </p:nvSpPr>
        <p:spPr>
          <a:xfrm>
            <a:off x="904451" y="1046038"/>
            <a:ext cx="16035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0" u="none" strike="noStrike" cap="none" dirty="0">
                <a:solidFill>
                  <a:schemeClr val="lt1"/>
                </a:solidFill>
                <a:latin typeface="Arial Black"/>
                <a:ea typeface="Arial Black"/>
                <a:cs typeface="Arial Black"/>
                <a:sym typeface="Arial Black"/>
              </a:rPr>
              <a:t>Stage 1</a:t>
            </a:r>
            <a:endParaRPr sz="2400" dirty="0">
              <a:latin typeface="Arial Black"/>
              <a:ea typeface="Arial Black"/>
              <a:cs typeface="Arial Black"/>
              <a:sym typeface="Arial Black"/>
            </a:endParaRPr>
          </a:p>
        </p:txBody>
      </p:sp>
      <p:sp>
        <p:nvSpPr>
          <p:cNvPr id="655" name="Google Shape;655;p63"/>
          <p:cNvSpPr txBox="1"/>
          <p:nvPr/>
        </p:nvSpPr>
        <p:spPr>
          <a:xfrm>
            <a:off x="3532373" y="1046038"/>
            <a:ext cx="15789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Arial Black"/>
                <a:ea typeface="Arial Black"/>
                <a:cs typeface="Arial Black"/>
                <a:sym typeface="Arial Black"/>
              </a:rPr>
              <a:t>Stage 2</a:t>
            </a:r>
            <a:endParaRPr sz="2400" dirty="0">
              <a:latin typeface="Arial Black"/>
              <a:ea typeface="Arial Black"/>
              <a:cs typeface="Arial Black"/>
              <a:sym typeface="Arial Black"/>
            </a:endParaRPr>
          </a:p>
        </p:txBody>
      </p:sp>
      <p:sp>
        <p:nvSpPr>
          <p:cNvPr id="656" name="Google Shape;656;p63"/>
          <p:cNvSpPr txBox="1"/>
          <p:nvPr/>
        </p:nvSpPr>
        <p:spPr>
          <a:xfrm>
            <a:off x="6159625" y="1046038"/>
            <a:ext cx="15369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Arial Black"/>
                <a:ea typeface="Arial Black"/>
                <a:cs typeface="Arial Black"/>
                <a:sym typeface="Arial Black"/>
              </a:rPr>
              <a:t>Stage 3</a:t>
            </a:r>
            <a:endParaRPr sz="2400" dirty="0">
              <a:latin typeface="Arial Black"/>
              <a:ea typeface="Arial Black"/>
              <a:cs typeface="Arial Black"/>
              <a:sym typeface="Arial Black"/>
            </a:endParaRPr>
          </a:p>
        </p:txBody>
      </p:sp>
      <p:sp>
        <p:nvSpPr>
          <p:cNvPr id="657" name="Google Shape;657;p63"/>
          <p:cNvSpPr txBox="1"/>
          <p:nvPr/>
        </p:nvSpPr>
        <p:spPr>
          <a:xfrm>
            <a:off x="1333898" y="4184891"/>
            <a:ext cx="1762200" cy="78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Provisional Classification Creation</a:t>
            </a:r>
            <a:endParaRPr dirty="0"/>
          </a:p>
        </p:txBody>
      </p:sp>
      <p:sp>
        <p:nvSpPr>
          <p:cNvPr id="658" name="Google Shape;658;p63"/>
          <p:cNvSpPr/>
          <p:nvPr/>
        </p:nvSpPr>
        <p:spPr>
          <a:xfrm>
            <a:off x="3898072" y="3150483"/>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59" name="Google Shape;659;p63"/>
          <p:cNvSpPr txBox="1"/>
          <p:nvPr/>
        </p:nvSpPr>
        <p:spPr>
          <a:xfrm>
            <a:off x="3997650" y="3162375"/>
            <a:ext cx="1578900" cy="87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BULC Algorithm</a:t>
            </a:r>
            <a:endParaRPr sz="1600" dirty="0">
              <a:solidFill>
                <a:srgbClr val="FFFFFF"/>
              </a:solidFill>
              <a:latin typeface="Arial Black"/>
              <a:ea typeface="Arial Black"/>
              <a:cs typeface="Arial Black"/>
              <a:sym typeface="Arial Black"/>
            </a:endParaRPr>
          </a:p>
        </p:txBody>
      </p:sp>
      <p:sp>
        <p:nvSpPr>
          <p:cNvPr id="660" name="Google Shape;660;p63"/>
          <p:cNvSpPr txBox="1"/>
          <p:nvPr/>
        </p:nvSpPr>
        <p:spPr>
          <a:xfrm>
            <a:off x="6624577" y="4111300"/>
            <a:ext cx="1578900" cy="55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Dataset Validation</a:t>
            </a:r>
            <a:endParaRPr dirty="0"/>
          </a:p>
        </p:txBody>
      </p:sp>
      <p:sp>
        <p:nvSpPr>
          <p:cNvPr id="661" name="Google Shape;661;p63"/>
          <p:cNvSpPr/>
          <p:nvPr/>
        </p:nvSpPr>
        <p:spPr>
          <a:xfrm>
            <a:off x="3649088" y="4634395"/>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662" name="Google Shape;662;p63"/>
          <p:cNvCxnSpPr/>
          <p:nvPr/>
        </p:nvCxnSpPr>
        <p:spPr>
          <a:xfrm>
            <a:off x="1349313" y="2126423"/>
            <a:ext cx="0" cy="1667400"/>
          </a:xfrm>
          <a:prstGeom prst="straightConnector1">
            <a:avLst/>
          </a:prstGeom>
          <a:noFill/>
          <a:ln w="38100" cap="flat" cmpd="sng">
            <a:solidFill>
              <a:srgbClr val="8F8F8F"/>
            </a:solidFill>
            <a:prstDash val="solid"/>
            <a:miter lim="800000"/>
            <a:headEnd type="none" w="sm" len="sm"/>
            <a:tailEnd type="none" w="sm" len="sm"/>
          </a:ln>
        </p:spPr>
      </p:cxnSp>
      <p:cxnSp>
        <p:nvCxnSpPr>
          <p:cNvPr id="663" name="Google Shape;663;p63"/>
          <p:cNvCxnSpPr/>
          <p:nvPr/>
        </p:nvCxnSpPr>
        <p:spPr>
          <a:xfrm>
            <a:off x="1514426" y="2821045"/>
            <a:ext cx="0" cy="972900"/>
          </a:xfrm>
          <a:prstGeom prst="straightConnector1">
            <a:avLst/>
          </a:prstGeom>
          <a:noFill/>
          <a:ln w="38100" cap="flat" cmpd="sng">
            <a:solidFill>
              <a:srgbClr val="8F8F8F"/>
            </a:solidFill>
            <a:prstDash val="solid"/>
            <a:miter lim="800000"/>
            <a:headEnd type="none" w="sm" len="sm"/>
            <a:tailEnd type="none" w="sm" len="sm"/>
          </a:ln>
        </p:spPr>
      </p:cxnSp>
      <p:cxnSp>
        <p:nvCxnSpPr>
          <p:cNvPr id="664" name="Google Shape;664;p63"/>
          <p:cNvCxnSpPr/>
          <p:nvPr/>
        </p:nvCxnSpPr>
        <p:spPr>
          <a:xfrm>
            <a:off x="2189783" y="3510093"/>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65" name="Google Shape;665;p63"/>
          <p:cNvSpPr/>
          <p:nvPr/>
        </p:nvSpPr>
        <p:spPr>
          <a:xfrm>
            <a:off x="1210199" y="1561717"/>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66" name="Google Shape;666;p63"/>
          <p:cNvSpPr/>
          <p:nvPr/>
        </p:nvSpPr>
        <p:spPr>
          <a:xfrm>
            <a:off x="1428311" y="2256338"/>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67" name="Google Shape;667;p63"/>
          <p:cNvSpPr/>
          <p:nvPr/>
        </p:nvSpPr>
        <p:spPr>
          <a:xfrm>
            <a:off x="1570970" y="2952049"/>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68" name="Google Shape;668;p63"/>
          <p:cNvSpPr txBox="1"/>
          <p:nvPr/>
        </p:nvSpPr>
        <p:spPr>
          <a:xfrm>
            <a:off x="1261976" y="1524125"/>
            <a:ext cx="1766400" cy="62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i="1" dirty="0">
                <a:solidFill>
                  <a:srgbClr val="FFFFFF"/>
                </a:solidFill>
              </a:rPr>
              <a:t>Satellite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rPr>
              <a:t>Images</a:t>
            </a:r>
            <a:endParaRPr sz="1600" dirty="0">
              <a:solidFill>
                <a:srgbClr val="FFFFFF"/>
              </a:solidFill>
            </a:endParaRPr>
          </a:p>
        </p:txBody>
      </p:sp>
      <p:sp>
        <p:nvSpPr>
          <p:cNvPr id="669" name="Google Shape;669;p63"/>
          <p:cNvSpPr txBox="1"/>
          <p:nvPr/>
        </p:nvSpPr>
        <p:spPr>
          <a:xfrm>
            <a:off x="1624325" y="2256350"/>
            <a:ext cx="1420800" cy="56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rPr>
              <a:t>Fire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rPr>
              <a:t>Perimeters</a:t>
            </a:r>
            <a:endParaRPr sz="1600" dirty="0">
              <a:solidFill>
                <a:srgbClr val="FFFFFF"/>
              </a:solidFill>
            </a:endParaRPr>
          </a:p>
        </p:txBody>
      </p:sp>
      <p:sp>
        <p:nvSpPr>
          <p:cNvPr id="670" name="Google Shape;670;p63"/>
          <p:cNvSpPr txBox="1"/>
          <p:nvPr/>
        </p:nvSpPr>
        <p:spPr>
          <a:xfrm>
            <a:off x="1771925" y="2935450"/>
            <a:ext cx="14208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BAP </a:t>
            </a:r>
            <a:endParaRPr sz="1600" i="1" dirty="0">
              <a:solidFill>
                <a:srgbClr val="FFFFFF"/>
              </a:solidFill>
              <a:latin typeface="Arial"/>
              <a:ea typeface="Arial"/>
              <a:cs typeface="Arial"/>
              <a:sym typeface="Arial"/>
            </a:endParaRPr>
          </a:p>
          <a:p>
            <a:pPr marL="0" marR="0" lvl="0" indent="0" algn="ctr" rtl="0">
              <a:spcBef>
                <a:spcPts val="0"/>
              </a:spcBef>
              <a:spcAft>
                <a:spcPts val="0"/>
              </a:spcAft>
              <a:buNone/>
            </a:pPr>
            <a:r>
              <a:rPr lang="en-US" sz="1600" i="1" dirty="0">
                <a:solidFill>
                  <a:srgbClr val="FFFFFF"/>
                </a:solidFill>
                <a:latin typeface="Arial"/>
                <a:ea typeface="Arial"/>
                <a:cs typeface="Arial"/>
                <a:sym typeface="Arial"/>
              </a:rPr>
              <a:t>Composite</a:t>
            </a:r>
            <a:endParaRPr sz="1600" dirty="0">
              <a:solidFill>
                <a:srgbClr val="FFFFFF"/>
              </a:solidFill>
            </a:endParaRPr>
          </a:p>
        </p:txBody>
      </p:sp>
      <p:sp>
        <p:nvSpPr>
          <p:cNvPr id="671" name="Google Shape;671;p63"/>
          <p:cNvSpPr/>
          <p:nvPr/>
        </p:nvSpPr>
        <p:spPr>
          <a:xfrm>
            <a:off x="1323552" y="4144766"/>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cxnSp>
        <p:nvCxnSpPr>
          <p:cNvPr id="672" name="Google Shape;672;p63"/>
          <p:cNvCxnSpPr/>
          <p:nvPr/>
        </p:nvCxnSpPr>
        <p:spPr>
          <a:xfrm>
            <a:off x="4717323" y="2543599"/>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73" name="Google Shape;673;p63"/>
          <p:cNvSpPr/>
          <p:nvPr/>
        </p:nvSpPr>
        <p:spPr>
          <a:xfrm>
            <a:off x="1263749" y="5634141"/>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74" name="Google Shape;674;p63"/>
          <p:cNvSpPr txBox="1"/>
          <p:nvPr/>
        </p:nvSpPr>
        <p:spPr>
          <a:xfrm>
            <a:off x="1428300" y="5604900"/>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Provisional Burned</a:t>
            </a:r>
            <a:r>
              <a:rPr lang="en-US" sz="1600" i="1" dirty="0">
                <a:solidFill>
                  <a:srgbClr val="FFFFFF"/>
                </a:solidFill>
              </a:rPr>
              <a:t> </a:t>
            </a:r>
            <a:r>
              <a:rPr lang="en-US" sz="1600" i="1" dirty="0">
                <a:solidFill>
                  <a:srgbClr val="FFFFFF"/>
                </a:solidFill>
                <a:latin typeface="Arial"/>
                <a:ea typeface="Arial"/>
                <a:cs typeface="Arial"/>
                <a:sym typeface="Arial"/>
              </a:rPr>
              <a:t>Area</a:t>
            </a:r>
            <a:r>
              <a:rPr lang="en-US" sz="1600" i="1" dirty="0">
                <a:solidFill>
                  <a:srgbClr val="FFFFFF"/>
                </a:solidFill>
              </a:rPr>
              <a:t>s</a:t>
            </a:r>
            <a:endParaRPr sz="1600" dirty="0">
              <a:solidFill>
                <a:srgbClr val="FFFFFF"/>
              </a:solidFill>
            </a:endParaRPr>
          </a:p>
        </p:txBody>
      </p:sp>
      <p:sp>
        <p:nvSpPr>
          <p:cNvPr id="675" name="Google Shape;675;p63"/>
          <p:cNvSpPr/>
          <p:nvPr/>
        </p:nvSpPr>
        <p:spPr>
          <a:xfrm>
            <a:off x="4051282" y="5462999"/>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76" name="Google Shape;676;p63"/>
          <p:cNvSpPr txBox="1"/>
          <p:nvPr/>
        </p:nvSpPr>
        <p:spPr>
          <a:xfrm>
            <a:off x="3781800" y="4627700"/>
            <a:ext cx="1488900" cy="56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Probabilit</a:t>
            </a:r>
            <a:r>
              <a:rPr lang="en-US" sz="1600" i="1" dirty="0">
                <a:solidFill>
                  <a:srgbClr val="FFFFFF"/>
                </a:solidFill>
              </a:rPr>
              <a:t>ies</a:t>
            </a:r>
            <a:endParaRPr sz="1600" dirty="0">
              <a:solidFill>
                <a:srgbClr val="FFFFFF"/>
              </a:solidFill>
            </a:endParaRPr>
          </a:p>
        </p:txBody>
      </p:sp>
      <p:cxnSp>
        <p:nvCxnSpPr>
          <p:cNvPr id="677" name="Google Shape;677;p63"/>
          <p:cNvCxnSpPr/>
          <p:nvPr/>
        </p:nvCxnSpPr>
        <p:spPr>
          <a:xfrm>
            <a:off x="4726053" y="4030045"/>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78" name="Google Shape;678;p63"/>
          <p:cNvSpPr txBox="1"/>
          <p:nvPr/>
        </p:nvSpPr>
        <p:spPr>
          <a:xfrm>
            <a:off x="4177675" y="5435075"/>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Classifications</a:t>
            </a:r>
            <a:endParaRPr sz="1600" dirty="0">
              <a:solidFill>
                <a:srgbClr val="FFFFFF"/>
              </a:solidFill>
            </a:endParaRPr>
          </a:p>
        </p:txBody>
      </p:sp>
      <p:cxnSp>
        <p:nvCxnSpPr>
          <p:cNvPr id="679" name="Google Shape;679;p63"/>
          <p:cNvCxnSpPr/>
          <p:nvPr/>
        </p:nvCxnSpPr>
        <p:spPr>
          <a:xfrm>
            <a:off x="5611648" y="4281110"/>
            <a:ext cx="0" cy="1136400"/>
          </a:xfrm>
          <a:prstGeom prst="straightConnector1">
            <a:avLst/>
          </a:prstGeom>
          <a:noFill/>
          <a:ln w="38100" cap="flat" cmpd="sng">
            <a:solidFill>
              <a:srgbClr val="8F8F8F"/>
            </a:solidFill>
            <a:prstDash val="solid"/>
            <a:miter lim="800000"/>
            <a:headEnd type="none" w="sm" len="sm"/>
            <a:tailEnd type="triangle" w="med" len="med"/>
          </a:ln>
        </p:spPr>
      </p:cxnSp>
      <p:cxnSp>
        <p:nvCxnSpPr>
          <p:cNvPr id="680" name="Google Shape;680;p63"/>
          <p:cNvCxnSpPr/>
          <p:nvPr/>
        </p:nvCxnSpPr>
        <p:spPr>
          <a:xfrm>
            <a:off x="1333897" y="3782729"/>
            <a:ext cx="846000" cy="0"/>
          </a:xfrm>
          <a:prstGeom prst="straightConnector1">
            <a:avLst/>
          </a:prstGeom>
          <a:noFill/>
          <a:ln w="38100" cap="flat" cmpd="sng">
            <a:solidFill>
              <a:srgbClr val="8F8F8F"/>
            </a:solidFill>
            <a:prstDash val="solid"/>
            <a:miter lim="800000"/>
            <a:headEnd type="none" w="sm" len="sm"/>
            <a:tailEnd type="none" w="sm" len="sm"/>
          </a:ln>
        </p:spPr>
      </p:cxnSp>
      <p:cxnSp>
        <p:nvCxnSpPr>
          <p:cNvPr id="681" name="Google Shape;681;p63"/>
          <p:cNvCxnSpPr/>
          <p:nvPr/>
        </p:nvCxnSpPr>
        <p:spPr>
          <a:xfrm>
            <a:off x="4732415" y="4294998"/>
            <a:ext cx="900000" cy="0"/>
          </a:xfrm>
          <a:prstGeom prst="straightConnector1">
            <a:avLst/>
          </a:prstGeom>
          <a:noFill/>
          <a:ln w="38100" cap="flat" cmpd="sng">
            <a:solidFill>
              <a:srgbClr val="8F8F8F"/>
            </a:solidFill>
            <a:prstDash val="solid"/>
            <a:miter lim="800000"/>
            <a:headEnd type="none" w="sm" len="sm"/>
            <a:tailEnd type="none" w="sm" len="sm"/>
          </a:ln>
        </p:spPr>
      </p:cxnSp>
      <p:cxnSp>
        <p:nvCxnSpPr>
          <p:cNvPr id="682" name="Google Shape;682;p63"/>
          <p:cNvCxnSpPr/>
          <p:nvPr/>
        </p:nvCxnSpPr>
        <p:spPr>
          <a:xfrm>
            <a:off x="6452462" y="2559456"/>
            <a:ext cx="0" cy="1039200"/>
          </a:xfrm>
          <a:prstGeom prst="straightConnector1">
            <a:avLst/>
          </a:prstGeom>
          <a:noFill/>
          <a:ln w="38100" cap="flat" cmpd="sng">
            <a:solidFill>
              <a:srgbClr val="8F8F8F"/>
            </a:solidFill>
            <a:prstDash val="solid"/>
            <a:miter lim="800000"/>
            <a:headEnd type="none" w="sm" len="sm"/>
            <a:tailEnd type="none" w="sm" len="sm"/>
          </a:ln>
        </p:spPr>
      </p:cxnSp>
      <p:cxnSp>
        <p:nvCxnSpPr>
          <p:cNvPr id="683" name="Google Shape;683;p63"/>
          <p:cNvCxnSpPr/>
          <p:nvPr/>
        </p:nvCxnSpPr>
        <p:spPr>
          <a:xfrm>
            <a:off x="7292931" y="3314831"/>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84" name="Google Shape;684;p63"/>
          <p:cNvSpPr/>
          <p:nvPr/>
        </p:nvSpPr>
        <p:spPr>
          <a:xfrm>
            <a:off x="6313348" y="1983551"/>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85" name="Google Shape;685;p63"/>
          <p:cNvSpPr/>
          <p:nvPr/>
        </p:nvSpPr>
        <p:spPr>
          <a:xfrm>
            <a:off x="6674119" y="2756786"/>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86" name="Google Shape;686;p63"/>
          <p:cNvSpPr txBox="1"/>
          <p:nvPr/>
        </p:nvSpPr>
        <p:spPr>
          <a:xfrm>
            <a:off x="6245375" y="1984625"/>
            <a:ext cx="1821900" cy="55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Classifications</a:t>
            </a:r>
            <a:endParaRPr sz="1600" dirty="0">
              <a:solidFill>
                <a:srgbClr val="FFFFFF"/>
              </a:solidFill>
            </a:endParaRPr>
          </a:p>
        </p:txBody>
      </p:sp>
      <p:sp>
        <p:nvSpPr>
          <p:cNvPr id="687" name="Google Shape;687;p63"/>
          <p:cNvSpPr txBox="1"/>
          <p:nvPr/>
        </p:nvSpPr>
        <p:spPr>
          <a:xfrm>
            <a:off x="6875075" y="2740200"/>
            <a:ext cx="1420800" cy="56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NBAC </a:t>
            </a:r>
            <a:endParaRPr sz="1600" i="1" dirty="0">
              <a:solidFill>
                <a:srgbClr val="FFFFFF"/>
              </a:solidFill>
            </a:endParaRPr>
          </a:p>
          <a:p>
            <a:pPr marL="0" marR="0" lvl="0" indent="0" algn="ctr" rtl="0">
              <a:spcBef>
                <a:spcPts val="0"/>
              </a:spcBef>
              <a:spcAft>
                <a:spcPts val="0"/>
              </a:spcAft>
              <a:buNone/>
            </a:pPr>
            <a:r>
              <a:rPr lang="en-US" sz="1600" i="1" dirty="0">
                <a:solidFill>
                  <a:srgbClr val="FFFFFF"/>
                </a:solidFill>
                <a:latin typeface="Arial"/>
                <a:ea typeface="Arial"/>
                <a:cs typeface="Arial"/>
                <a:sym typeface="Arial"/>
              </a:rPr>
              <a:t>Polygons</a:t>
            </a:r>
            <a:endParaRPr sz="1600" dirty="0">
              <a:solidFill>
                <a:srgbClr val="FFFFFF"/>
              </a:solidFill>
            </a:endParaRPr>
          </a:p>
        </p:txBody>
      </p:sp>
      <p:cxnSp>
        <p:nvCxnSpPr>
          <p:cNvPr id="688" name="Google Shape;688;p63"/>
          <p:cNvCxnSpPr/>
          <p:nvPr/>
        </p:nvCxnSpPr>
        <p:spPr>
          <a:xfrm>
            <a:off x="6437046" y="3587466"/>
            <a:ext cx="846000" cy="0"/>
          </a:xfrm>
          <a:prstGeom prst="straightConnector1">
            <a:avLst/>
          </a:prstGeom>
          <a:noFill/>
          <a:ln w="38100" cap="flat" cmpd="sng">
            <a:solidFill>
              <a:srgbClr val="8F8F8F"/>
            </a:solidFill>
            <a:prstDash val="solid"/>
            <a:miter lim="800000"/>
            <a:headEnd type="none" w="sm" len="sm"/>
            <a:tailEnd type="none" w="sm" len="sm"/>
          </a:ln>
        </p:spPr>
      </p:cxnSp>
      <p:sp>
        <p:nvSpPr>
          <p:cNvPr id="689" name="Google Shape;689;p63"/>
          <p:cNvSpPr/>
          <p:nvPr/>
        </p:nvSpPr>
        <p:spPr>
          <a:xfrm>
            <a:off x="6408314" y="5425083"/>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90" name="Google Shape;690;p63"/>
          <p:cNvSpPr txBox="1"/>
          <p:nvPr/>
        </p:nvSpPr>
        <p:spPr>
          <a:xfrm>
            <a:off x="6625925" y="5394475"/>
            <a:ext cx="14208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BULC Fire Progressions</a:t>
            </a:r>
            <a:endParaRPr sz="1600" dirty="0">
              <a:solidFill>
                <a:srgbClr val="FFFFFF"/>
              </a:solidFill>
            </a:endParaRPr>
          </a:p>
        </p:txBody>
      </p:sp>
      <p:sp>
        <p:nvSpPr>
          <p:cNvPr id="691" name="Google Shape;691;p63"/>
          <p:cNvSpPr/>
          <p:nvPr/>
        </p:nvSpPr>
        <p:spPr>
          <a:xfrm>
            <a:off x="6537031" y="3947006"/>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FFFFFF"/>
              </a:solidFill>
              <a:latin typeface="Calibri"/>
              <a:ea typeface="Calibri"/>
              <a:cs typeface="Calibri"/>
              <a:sym typeface="Calibri"/>
            </a:endParaRPr>
          </a:p>
        </p:txBody>
      </p:sp>
      <p:cxnSp>
        <p:nvCxnSpPr>
          <p:cNvPr id="692" name="Google Shape;692;p63"/>
          <p:cNvCxnSpPr/>
          <p:nvPr/>
        </p:nvCxnSpPr>
        <p:spPr>
          <a:xfrm>
            <a:off x="8735470" y="1164734"/>
            <a:ext cx="0" cy="5193600"/>
          </a:xfrm>
          <a:prstGeom prst="straightConnector1">
            <a:avLst/>
          </a:prstGeom>
          <a:noFill/>
          <a:ln w="38100" cap="flat" cmpd="sng">
            <a:solidFill>
              <a:srgbClr val="4C8EFC"/>
            </a:solidFill>
            <a:prstDash val="solid"/>
            <a:miter lim="800000"/>
            <a:headEnd type="none" w="sm" len="sm"/>
            <a:tailEnd type="none" w="sm" len="sm"/>
          </a:ln>
        </p:spPr>
      </p:cxnSp>
      <p:sp>
        <p:nvSpPr>
          <p:cNvPr id="693" name="Google Shape;693;p63"/>
          <p:cNvSpPr txBox="1"/>
          <p:nvPr/>
        </p:nvSpPr>
        <p:spPr>
          <a:xfrm>
            <a:off x="8729130" y="1046038"/>
            <a:ext cx="1536900" cy="3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Arial Black"/>
                <a:ea typeface="Arial Black"/>
                <a:cs typeface="Arial Black"/>
                <a:sym typeface="Arial Black"/>
              </a:rPr>
              <a:t>Stage 4</a:t>
            </a:r>
            <a:endParaRPr sz="2400" dirty="0">
              <a:latin typeface="Arial Black"/>
              <a:ea typeface="Arial Black"/>
              <a:cs typeface="Arial Black"/>
              <a:sym typeface="Arial Black"/>
            </a:endParaRPr>
          </a:p>
        </p:txBody>
      </p:sp>
      <p:sp>
        <p:nvSpPr>
          <p:cNvPr id="694" name="Google Shape;694;p63"/>
          <p:cNvSpPr/>
          <p:nvPr/>
        </p:nvSpPr>
        <p:spPr>
          <a:xfrm>
            <a:off x="9190445" y="2035590"/>
            <a:ext cx="1885884" cy="564707"/>
          </a:xfrm>
          <a:prstGeom prst="flowChartInputOutput">
            <a:avLst/>
          </a:prstGeom>
          <a:noFill/>
          <a:ln w="38100" cap="flat" cmpd="sng">
            <a:solidFill>
              <a:srgbClr val="F4B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95" name="Google Shape;695;p63"/>
          <p:cNvSpPr txBox="1"/>
          <p:nvPr/>
        </p:nvSpPr>
        <p:spPr>
          <a:xfrm>
            <a:off x="9320581" y="2003102"/>
            <a:ext cx="1601400" cy="629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1600" i="1" dirty="0">
                <a:solidFill>
                  <a:schemeClr val="lt1"/>
                </a:solidFill>
              </a:rPr>
              <a:t>BULC Fire Progressions</a:t>
            </a:r>
            <a:endParaRPr sz="1600" dirty="0">
              <a:solidFill>
                <a:schemeClr val="lt1"/>
              </a:solidFill>
            </a:endParaRPr>
          </a:p>
          <a:p>
            <a:pPr marL="0" marR="0" lvl="0" indent="0" algn="ctr" rtl="0">
              <a:spcBef>
                <a:spcPts val="0"/>
              </a:spcBef>
              <a:spcAft>
                <a:spcPts val="0"/>
              </a:spcAft>
              <a:buNone/>
            </a:pPr>
            <a:endParaRPr sz="1200" i="1" dirty="0">
              <a:solidFill>
                <a:srgbClr val="FFFFFF"/>
              </a:solidFill>
            </a:endParaRPr>
          </a:p>
        </p:txBody>
      </p:sp>
      <p:cxnSp>
        <p:nvCxnSpPr>
          <p:cNvPr id="696" name="Google Shape;696;p63"/>
          <p:cNvCxnSpPr/>
          <p:nvPr/>
        </p:nvCxnSpPr>
        <p:spPr>
          <a:xfrm>
            <a:off x="10012729" y="2618307"/>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697" name="Google Shape;697;p63"/>
          <p:cNvSpPr/>
          <p:nvPr/>
        </p:nvSpPr>
        <p:spPr>
          <a:xfrm>
            <a:off x="9186393" y="3211888"/>
            <a:ext cx="1766400" cy="879600"/>
          </a:xfrm>
          <a:prstGeom prst="roundRect">
            <a:avLst>
              <a:gd name="adj" fmla="val 0"/>
            </a:avLst>
          </a:prstGeom>
          <a:noFill/>
          <a:ln w="38100" cap="flat" cmpd="sng">
            <a:solidFill>
              <a:srgbClr val="93C4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98" name="Google Shape;698;p63"/>
          <p:cNvSpPr txBox="1"/>
          <p:nvPr/>
        </p:nvSpPr>
        <p:spPr>
          <a:xfrm>
            <a:off x="9190725" y="3339425"/>
            <a:ext cx="17622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Fire Attribute Analysis</a:t>
            </a:r>
            <a:endParaRPr sz="1600" dirty="0">
              <a:solidFill>
                <a:srgbClr val="FFFFFF"/>
              </a:solidFill>
              <a:latin typeface="Arial Black"/>
              <a:ea typeface="Arial Black"/>
              <a:cs typeface="Arial Black"/>
              <a:sym typeface="Arial Black"/>
            </a:endParaRPr>
          </a:p>
        </p:txBody>
      </p:sp>
      <p:sp>
        <p:nvSpPr>
          <p:cNvPr id="699" name="Google Shape;699;p63"/>
          <p:cNvSpPr/>
          <p:nvPr/>
        </p:nvSpPr>
        <p:spPr>
          <a:xfrm>
            <a:off x="9104111" y="4689641"/>
            <a:ext cx="1885884" cy="564707"/>
          </a:xfrm>
          <a:prstGeom prst="flowChartInputOutput">
            <a:avLst/>
          </a:prstGeom>
          <a:noFill/>
          <a:ln w="38100" cap="flat" cmpd="sng">
            <a:solidFill>
              <a:srgbClr val="EA43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00" name="Google Shape;700;p63"/>
          <p:cNvSpPr txBox="1"/>
          <p:nvPr/>
        </p:nvSpPr>
        <p:spPr>
          <a:xfrm>
            <a:off x="9262600" y="4690975"/>
            <a:ext cx="1621800" cy="70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Progression Insights</a:t>
            </a:r>
            <a:endParaRPr sz="1600" dirty="0">
              <a:solidFill>
                <a:srgbClr val="FFFFFF"/>
              </a:solidFill>
            </a:endParaRPr>
          </a:p>
        </p:txBody>
      </p:sp>
      <p:cxnSp>
        <p:nvCxnSpPr>
          <p:cNvPr id="701" name="Google Shape;701;p63"/>
          <p:cNvCxnSpPr/>
          <p:nvPr/>
        </p:nvCxnSpPr>
        <p:spPr>
          <a:xfrm>
            <a:off x="7311053" y="4826567"/>
            <a:ext cx="0" cy="567900"/>
          </a:xfrm>
          <a:prstGeom prst="straightConnector1">
            <a:avLst/>
          </a:prstGeom>
          <a:noFill/>
          <a:ln w="38100" cap="flat" cmpd="sng">
            <a:solidFill>
              <a:srgbClr val="8F8F8F"/>
            </a:solidFill>
            <a:prstDash val="solid"/>
            <a:miter lim="800000"/>
            <a:headEnd type="none" w="sm" len="sm"/>
            <a:tailEnd type="triangle" w="med" len="med"/>
          </a:ln>
        </p:spPr>
      </p:cxnSp>
      <p:cxnSp>
        <p:nvCxnSpPr>
          <p:cNvPr id="702" name="Google Shape;702;p63"/>
          <p:cNvCxnSpPr/>
          <p:nvPr/>
        </p:nvCxnSpPr>
        <p:spPr>
          <a:xfrm>
            <a:off x="2189783" y="5024327"/>
            <a:ext cx="0" cy="567900"/>
          </a:xfrm>
          <a:prstGeom prst="straightConnector1">
            <a:avLst/>
          </a:prstGeom>
          <a:noFill/>
          <a:ln w="38100" cap="flat" cmpd="sng">
            <a:solidFill>
              <a:srgbClr val="8F8F8F"/>
            </a:solidFill>
            <a:prstDash val="solid"/>
            <a:miter lim="800000"/>
            <a:headEnd type="none" w="sm" len="sm"/>
            <a:tailEnd type="triangle" w="med" len="med"/>
          </a:ln>
        </p:spPr>
      </p:cxnSp>
      <p:cxnSp>
        <p:nvCxnSpPr>
          <p:cNvPr id="703" name="Google Shape;703;p63"/>
          <p:cNvCxnSpPr/>
          <p:nvPr/>
        </p:nvCxnSpPr>
        <p:spPr>
          <a:xfrm>
            <a:off x="10012729" y="4091449"/>
            <a:ext cx="0" cy="567900"/>
          </a:xfrm>
          <a:prstGeom prst="straightConnector1">
            <a:avLst/>
          </a:prstGeom>
          <a:noFill/>
          <a:ln w="38100" cap="flat" cmpd="sng">
            <a:solidFill>
              <a:srgbClr val="8F8F8F"/>
            </a:solidFill>
            <a:prstDash val="solid"/>
            <a:miter lim="800000"/>
            <a:headEnd type="none" w="sm" len="sm"/>
            <a:tailEnd type="triangle" w="med" len="med"/>
          </a:ln>
        </p:spPr>
      </p:cxnSp>
      <p:sp>
        <p:nvSpPr>
          <p:cNvPr id="704" name="Google Shape;704;p63"/>
          <p:cNvSpPr txBox="1"/>
          <p:nvPr/>
        </p:nvSpPr>
        <p:spPr>
          <a:xfrm>
            <a:off x="1338773" y="4165782"/>
            <a:ext cx="1762200" cy="70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Provisional Classification Creation</a:t>
            </a:r>
            <a:endParaRPr sz="1600" dirty="0">
              <a:solidFill>
                <a:srgbClr val="FFFFFF"/>
              </a:solidFill>
              <a:latin typeface="Arial Black"/>
              <a:ea typeface="Arial Black"/>
              <a:cs typeface="Arial Black"/>
              <a:sym typeface="Arial Black"/>
            </a:endParaRPr>
          </a:p>
        </p:txBody>
      </p:sp>
      <p:sp>
        <p:nvSpPr>
          <p:cNvPr id="705" name="Google Shape;705;p63"/>
          <p:cNvSpPr txBox="1"/>
          <p:nvPr/>
        </p:nvSpPr>
        <p:spPr>
          <a:xfrm>
            <a:off x="6629450" y="3963200"/>
            <a:ext cx="1578900" cy="87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FFFFFF"/>
                </a:solidFill>
                <a:latin typeface="Arial Black"/>
                <a:ea typeface="Arial Black"/>
                <a:cs typeface="Arial Black"/>
                <a:sym typeface="Arial Black"/>
              </a:rPr>
              <a:t>Dataset Validation</a:t>
            </a:r>
            <a:endParaRPr sz="1600" dirty="0">
              <a:solidFill>
                <a:srgbClr val="FFFFFF"/>
              </a:solidFill>
              <a:latin typeface="Arial Black"/>
              <a:ea typeface="Arial Black"/>
              <a:cs typeface="Arial Black"/>
              <a:sym typeface="Arial Black"/>
            </a:endParaRPr>
          </a:p>
        </p:txBody>
      </p:sp>
      <p:sp>
        <p:nvSpPr>
          <p:cNvPr id="706" name="Google Shape;706;p63"/>
          <p:cNvSpPr txBox="1"/>
          <p:nvPr/>
        </p:nvSpPr>
        <p:spPr>
          <a:xfrm>
            <a:off x="4090488" y="1978613"/>
            <a:ext cx="1488900" cy="629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dirty="0">
                <a:solidFill>
                  <a:srgbClr val="FFFFFF"/>
                </a:solidFill>
                <a:latin typeface="Arial"/>
                <a:ea typeface="Arial"/>
                <a:cs typeface="Arial"/>
                <a:sym typeface="Arial"/>
              </a:rPr>
              <a:t>Provisional Burned</a:t>
            </a:r>
            <a:r>
              <a:rPr lang="en-US" sz="1600" i="1" dirty="0">
                <a:solidFill>
                  <a:srgbClr val="FFFFFF"/>
                </a:solidFill>
              </a:rPr>
              <a:t> </a:t>
            </a:r>
            <a:r>
              <a:rPr lang="en-US" sz="1600" i="1" dirty="0">
                <a:solidFill>
                  <a:srgbClr val="FFFFFF"/>
                </a:solidFill>
                <a:latin typeface="Arial"/>
                <a:ea typeface="Arial"/>
                <a:cs typeface="Arial"/>
                <a:sym typeface="Arial"/>
              </a:rPr>
              <a:t>Area</a:t>
            </a:r>
            <a:r>
              <a:rPr lang="en-US" sz="1600" i="1" dirty="0">
                <a:solidFill>
                  <a:srgbClr val="FFFFFF"/>
                </a:solidFill>
              </a:rPr>
              <a:t>s</a:t>
            </a:r>
            <a:endParaRPr sz="1600" dirty="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10489" y="1233702"/>
            <a:ext cx="8797806" cy="3864534"/>
          </a:xfrm>
          <a:prstGeom prst="rect">
            <a:avLst/>
          </a:prstGeom>
          <a:noFill/>
          <a:ln>
            <a:noFill/>
          </a:ln>
        </p:spPr>
      </p:pic>
      <p:pic>
        <p:nvPicPr>
          <p:cNvPr id="713" name="Google Shape;713;p64"/>
          <p:cNvPicPr preferRelativeResize="0"/>
          <p:nvPr/>
        </p:nvPicPr>
        <p:blipFill rotWithShape="1">
          <a:blip r:embed="rId4" cstate="screen">
            <a:alphaModFix/>
            <a:extLst>
              <a:ext uri="{28A0092B-C50C-407E-A947-70E740481C1C}">
                <a14:useLocalDpi xmlns:a14="http://schemas.microsoft.com/office/drawing/2010/main"/>
              </a:ext>
            </a:extLst>
          </a:blip>
          <a:srcRect t="12716" b="8443"/>
          <a:stretch/>
        </p:blipFill>
        <p:spPr>
          <a:xfrm>
            <a:off x="1712975" y="5098744"/>
            <a:ext cx="8794911" cy="1170043"/>
          </a:xfrm>
          <a:prstGeom prst="rect">
            <a:avLst/>
          </a:prstGeom>
          <a:noFill/>
          <a:ln>
            <a:noFill/>
          </a:ln>
        </p:spPr>
      </p:pic>
      <p:grpSp>
        <p:nvGrpSpPr>
          <p:cNvPr id="714" name="Google Shape;714;p64"/>
          <p:cNvGrpSpPr/>
          <p:nvPr/>
        </p:nvGrpSpPr>
        <p:grpSpPr>
          <a:xfrm>
            <a:off x="1698682" y="1180292"/>
            <a:ext cx="9459703" cy="534077"/>
            <a:chOff x="540838" y="4196375"/>
            <a:chExt cx="8408625" cy="468900"/>
          </a:xfrm>
        </p:grpSpPr>
        <p:sp>
          <p:nvSpPr>
            <p:cNvPr id="715" name="Google Shape;715;p64"/>
            <p:cNvSpPr txBox="1"/>
            <p:nvPr/>
          </p:nvSpPr>
          <p:spPr>
            <a:xfrm>
              <a:off x="540838" y="4196375"/>
              <a:ext cx="2529000" cy="468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700" i="1" dirty="0">
                  <a:solidFill>
                    <a:srgbClr val="FFFFFF"/>
                  </a:solidFill>
                  <a:latin typeface="Arial"/>
                  <a:ea typeface="Arial"/>
                  <a:cs typeface="Arial"/>
                  <a:sym typeface="Arial"/>
                </a:rPr>
                <a:t>1. Raw</a:t>
              </a:r>
              <a:endParaRPr sz="1700" i="1" dirty="0">
                <a:solidFill>
                  <a:srgbClr val="FFFFFF"/>
                </a:solidFill>
                <a:latin typeface="Arial"/>
                <a:ea typeface="Arial"/>
                <a:cs typeface="Arial"/>
                <a:sym typeface="Arial"/>
              </a:endParaRPr>
            </a:p>
          </p:txBody>
        </p:sp>
        <p:sp>
          <p:nvSpPr>
            <p:cNvPr id="716" name="Google Shape;716;p64"/>
            <p:cNvSpPr txBox="1"/>
            <p:nvPr/>
          </p:nvSpPr>
          <p:spPr>
            <a:xfrm>
              <a:off x="2419313" y="4196375"/>
              <a:ext cx="2529000" cy="468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700" i="1" dirty="0">
                  <a:solidFill>
                    <a:srgbClr val="FFFFFF"/>
                  </a:solidFill>
                  <a:latin typeface="Arial"/>
                  <a:ea typeface="Arial"/>
                  <a:cs typeface="Arial"/>
                  <a:sym typeface="Arial"/>
                </a:rPr>
                <a:t>2. Provisional</a:t>
              </a:r>
              <a:endParaRPr sz="1700" dirty="0"/>
            </a:p>
            <a:p>
              <a:pPr marL="0" marR="0" lvl="0" indent="0" algn="l" rtl="0">
                <a:spcBef>
                  <a:spcPts val="0"/>
                </a:spcBef>
                <a:spcAft>
                  <a:spcPts val="0"/>
                </a:spcAft>
                <a:buNone/>
              </a:pPr>
              <a:r>
                <a:rPr lang="en-US" sz="1700" i="1" dirty="0">
                  <a:solidFill>
                    <a:srgbClr val="FFFFFF"/>
                  </a:solidFill>
                  <a:latin typeface="Arial"/>
                  <a:ea typeface="Arial"/>
                  <a:cs typeface="Arial"/>
                  <a:sym typeface="Arial"/>
                </a:rPr>
                <a:t>Classification</a:t>
              </a:r>
              <a:endParaRPr sz="1700" i="1" dirty="0">
                <a:solidFill>
                  <a:srgbClr val="FFFFFF"/>
                </a:solidFill>
                <a:latin typeface="Arial"/>
                <a:ea typeface="Arial"/>
                <a:cs typeface="Arial"/>
                <a:sym typeface="Arial"/>
              </a:endParaRPr>
            </a:p>
          </p:txBody>
        </p:sp>
        <p:sp>
          <p:nvSpPr>
            <p:cNvPr id="717" name="Google Shape;717;p64"/>
            <p:cNvSpPr txBox="1"/>
            <p:nvPr/>
          </p:nvSpPr>
          <p:spPr>
            <a:xfrm>
              <a:off x="4422163" y="4196375"/>
              <a:ext cx="2529000" cy="468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700" i="1" dirty="0">
                  <a:solidFill>
                    <a:srgbClr val="FFFFFF"/>
                  </a:solidFill>
                  <a:latin typeface="Arial"/>
                  <a:ea typeface="Arial"/>
                  <a:cs typeface="Arial"/>
                  <a:sym typeface="Arial"/>
                </a:rPr>
                <a:t>3. Confidence</a:t>
              </a:r>
              <a:endParaRPr sz="1700" i="1" dirty="0">
                <a:solidFill>
                  <a:srgbClr val="FFFFFF"/>
                </a:solidFill>
                <a:latin typeface="Arial"/>
                <a:ea typeface="Arial"/>
                <a:cs typeface="Arial"/>
                <a:sym typeface="Arial"/>
              </a:endParaRPr>
            </a:p>
          </p:txBody>
        </p:sp>
        <p:sp>
          <p:nvSpPr>
            <p:cNvPr id="718" name="Google Shape;718;p64"/>
            <p:cNvSpPr txBox="1"/>
            <p:nvPr/>
          </p:nvSpPr>
          <p:spPr>
            <a:xfrm>
              <a:off x="6420463" y="4196375"/>
              <a:ext cx="2529000" cy="468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700" i="1" dirty="0">
                  <a:solidFill>
                    <a:srgbClr val="FFFFFF"/>
                  </a:solidFill>
                  <a:latin typeface="Arial"/>
                  <a:ea typeface="Arial"/>
                  <a:cs typeface="Arial"/>
                  <a:sym typeface="Arial"/>
                </a:rPr>
                <a:t>4. BULC</a:t>
              </a:r>
              <a:endParaRPr sz="1700" i="1" dirty="0">
                <a:solidFill>
                  <a:srgbClr val="FFFFFF"/>
                </a:solidFill>
                <a:latin typeface="Arial"/>
                <a:ea typeface="Arial"/>
                <a:cs typeface="Arial"/>
                <a:sym typeface="Arial"/>
              </a:endParaRPr>
            </a:p>
          </p:txBody>
        </p:sp>
      </p:grpSp>
      <p:sp>
        <p:nvSpPr>
          <p:cNvPr id="719" name="Google Shape;719;p64"/>
          <p:cNvSpPr txBox="1"/>
          <p:nvPr/>
        </p:nvSpPr>
        <p:spPr>
          <a:xfrm rot="-939309">
            <a:off x="1666563" y="4793835"/>
            <a:ext cx="2310201" cy="56921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200" i="1" dirty="0">
                <a:solidFill>
                  <a:srgbClr val="FFFFFF"/>
                </a:solidFill>
                <a:latin typeface="Arial"/>
                <a:ea typeface="Arial"/>
                <a:cs typeface="Arial"/>
                <a:sym typeface="Arial"/>
              </a:rPr>
              <a:t>July </a:t>
            </a:r>
            <a:endParaRPr sz="1200" i="1" dirty="0">
              <a:solidFill>
                <a:srgbClr val="FFFFFF"/>
              </a:solidFill>
              <a:latin typeface="Arial"/>
              <a:ea typeface="Arial"/>
              <a:cs typeface="Arial"/>
              <a:sym typeface="Arial"/>
            </a:endParaRPr>
          </a:p>
          <a:p>
            <a:pPr marL="0" marR="0" lvl="0" indent="0" algn="l" rtl="0">
              <a:spcBef>
                <a:spcPts val="0"/>
              </a:spcBef>
              <a:spcAft>
                <a:spcPts val="0"/>
              </a:spcAft>
              <a:buNone/>
            </a:pPr>
            <a:r>
              <a:rPr lang="en-US" sz="1200" i="1" dirty="0">
                <a:solidFill>
                  <a:srgbClr val="FFFFFF"/>
                </a:solidFill>
                <a:latin typeface="Arial"/>
                <a:ea typeface="Arial"/>
                <a:cs typeface="Arial"/>
                <a:sym typeface="Arial"/>
              </a:rPr>
              <a:t>2017</a:t>
            </a:r>
            <a:endParaRPr sz="1200" i="1" dirty="0">
              <a:solidFill>
                <a:srgbClr val="FFFFFF"/>
              </a:solidFill>
              <a:latin typeface="Arial"/>
              <a:ea typeface="Arial"/>
              <a:cs typeface="Arial"/>
              <a:sym typeface="Arial"/>
            </a:endParaRPr>
          </a:p>
        </p:txBody>
      </p:sp>
      <p:grpSp>
        <p:nvGrpSpPr>
          <p:cNvPr id="720" name="Google Shape;720;p64"/>
          <p:cNvGrpSpPr/>
          <p:nvPr/>
        </p:nvGrpSpPr>
        <p:grpSpPr>
          <a:xfrm>
            <a:off x="1712968" y="1233225"/>
            <a:ext cx="8794772" cy="3866934"/>
            <a:chOff x="708325" y="831775"/>
            <a:chExt cx="7817575" cy="3395025"/>
          </a:xfrm>
        </p:grpSpPr>
        <p:sp>
          <p:nvSpPr>
            <p:cNvPr id="721" name="Google Shape;721;p64"/>
            <p:cNvSpPr/>
            <p:nvPr/>
          </p:nvSpPr>
          <p:spPr>
            <a:xfrm>
              <a:off x="2586925" y="831775"/>
              <a:ext cx="2015400" cy="3393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722" name="Google Shape;722;p64"/>
            <p:cNvSpPr/>
            <p:nvPr/>
          </p:nvSpPr>
          <p:spPr>
            <a:xfrm>
              <a:off x="4596850" y="831775"/>
              <a:ext cx="1989900" cy="3393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723" name="Google Shape;723;p64"/>
            <p:cNvSpPr/>
            <p:nvPr/>
          </p:nvSpPr>
          <p:spPr>
            <a:xfrm>
              <a:off x="6586700" y="831775"/>
              <a:ext cx="1939200" cy="3393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724" name="Google Shape;724;p64"/>
            <p:cNvSpPr/>
            <p:nvPr/>
          </p:nvSpPr>
          <p:spPr>
            <a:xfrm>
              <a:off x="708325" y="833800"/>
              <a:ext cx="1878600" cy="3393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grpSp>
      <p:sp>
        <p:nvSpPr>
          <p:cNvPr id="725" name="Google Shape;725;p64"/>
          <p:cNvSpPr txBox="1"/>
          <p:nvPr/>
        </p:nvSpPr>
        <p:spPr>
          <a:xfrm rot="-939309">
            <a:off x="9918274" y="4813635"/>
            <a:ext cx="2310201" cy="56921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200" i="1" dirty="0">
                <a:solidFill>
                  <a:srgbClr val="FFFFFF"/>
                </a:solidFill>
                <a:latin typeface="Arial"/>
                <a:ea typeface="Arial"/>
                <a:cs typeface="Arial"/>
                <a:sym typeface="Arial"/>
              </a:rPr>
              <a:t>Oct.</a:t>
            </a:r>
            <a:endParaRPr sz="1200" i="1" dirty="0">
              <a:solidFill>
                <a:srgbClr val="FFFFFF"/>
              </a:solidFill>
              <a:latin typeface="Arial"/>
              <a:ea typeface="Arial"/>
              <a:cs typeface="Arial"/>
              <a:sym typeface="Arial"/>
            </a:endParaRPr>
          </a:p>
          <a:p>
            <a:pPr marL="0" marR="0" lvl="0" indent="0" algn="l" rtl="0">
              <a:spcBef>
                <a:spcPts val="0"/>
              </a:spcBef>
              <a:spcAft>
                <a:spcPts val="0"/>
              </a:spcAft>
              <a:buNone/>
            </a:pPr>
            <a:r>
              <a:rPr lang="en-US" sz="1200" i="1" dirty="0">
                <a:solidFill>
                  <a:srgbClr val="FFFFFF"/>
                </a:solidFill>
                <a:latin typeface="Arial"/>
                <a:ea typeface="Arial"/>
                <a:cs typeface="Arial"/>
                <a:sym typeface="Arial"/>
              </a:rPr>
              <a:t>2017</a:t>
            </a:r>
            <a:endParaRPr sz="1200" i="1" dirty="0">
              <a:solidFill>
                <a:srgbClr val="FFFFFF"/>
              </a:solidFill>
              <a:latin typeface="Arial"/>
              <a:ea typeface="Arial"/>
              <a:cs typeface="Arial"/>
              <a:sym typeface="Arial"/>
            </a:endParaRPr>
          </a:p>
        </p:txBody>
      </p:sp>
      <p:sp>
        <p:nvSpPr>
          <p:cNvPr id="726" name="Google Shape;726;p64"/>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The time series prototype captures the fire’s growth.</a:t>
            </a:r>
            <a:endParaRPr sz="2800" b="1" dirty="0">
              <a:solidFill>
                <a:schemeClr val="lt1"/>
              </a:solidFill>
              <a:latin typeface="Arial Black"/>
              <a:ea typeface="Arial Black"/>
              <a:cs typeface="Arial Black"/>
              <a:sym typeface="Arial Black"/>
            </a:endParaRPr>
          </a:p>
        </p:txBody>
      </p:sp>
      <p:sp>
        <p:nvSpPr>
          <p:cNvPr id="727" name="Google Shape;727;p64"/>
          <p:cNvSpPr/>
          <p:nvPr/>
        </p:nvSpPr>
        <p:spPr>
          <a:xfrm>
            <a:off x="0" y="6374524"/>
            <a:ext cx="12192000" cy="493200"/>
          </a:xfrm>
          <a:prstGeom prst="rect">
            <a:avLst/>
          </a:prstGeom>
          <a:solidFill>
            <a:srgbClr val="3F3F3F"/>
          </a:solidFill>
          <a:ln>
            <a:noFill/>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Crowley, Cardille, White &amp; Wulder (2019) Multi-sensor, multi-scale, Bayesian data synthesis for mapping within-year </a:t>
            </a:r>
            <a:endParaRPr dirty="0"/>
          </a:p>
          <a:p>
            <a:pPr marL="914400" marR="0" lvl="2"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wildfire progression, </a:t>
            </a:r>
            <a:r>
              <a:rPr lang="en-US" sz="1400" b="0" i="1" u="none" strike="noStrike" cap="none" dirty="0">
                <a:solidFill>
                  <a:schemeClr val="lt1"/>
                </a:solidFill>
                <a:latin typeface="Arial"/>
                <a:ea typeface="Arial"/>
                <a:cs typeface="Arial"/>
                <a:sym typeface="Arial"/>
              </a:rPr>
              <a:t>Remote Sensing Letters</a:t>
            </a:r>
            <a:r>
              <a:rPr lang="en-US" sz="1400" b="0" i="0" u="none" strike="noStrike" cap="none" dirty="0">
                <a:solidFill>
                  <a:schemeClr val="lt1"/>
                </a:solidFill>
                <a:latin typeface="Arial"/>
                <a:ea typeface="Arial"/>
                <a:cs typeface="Arial"/>
                <a:sym typeface="Arial"/>
              </a:rPr>
              <a:t>, 10:3, 302-311, DOI: 10.1080/2150704X.2018.1536300</a:t>
            </a:r>
            <a:endParaRPr sz="1400" b="0" i="0" u="none" strike="noStrike" cap="none" dirty="0">
              <a:solidFill>
                <a:schemeClr val="lt1"/>
              </a:solidFill>
              <a:latin typeface="Arial"/>
              <a:ea typeface="Arial"/>
              <a:cs typeface="Arial"/>
              <a:sym typeface="Arial"/>
            </a:endParaRPr>
          </a:p>
        </p:txBody>
      </p:sp>
      <p:pic>
        <p:nvPicPr>
          <p:cNvPr id="728" name="Google Shape;728;p64"/>
          <p:cNvPicPr preferRelativeResize="0"/>
          <p:nvPr/>
        </p:nvPicPr>
        <p:blipFill rotWithShape="1">
          <a:blip r:embed="rId5">
            <a:alphaModFix/>
          </a:blip>
          <a:srcRect/>
          <a:stretch/>
        </p:blipFill>
        <p:spPr>
          <a:xfrm>
            <a:off x="180743" y="5945862"/>
            <a:ext cx="657457" cy="857323"/>
          </a:xfrm>
          <a:prstGeom prst="rect">
            <a:avLst/>
          </a:prstGeom>
          <a:noFill/>
          <a:ln>
            <a:noFill/>
          </a:ln>
        </p:spPr>
      </p:pic>
      <p:sp>
        <p:nvSpPr>
          <p:cNvPr id="729" name="Google Shape;729;p64"/>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24</a:t>
            </a:fld>
            <a:endParaRPr sz="1800" dirty="0">
              <a:latin typeface="Arial"/>
              <a:ea typeface="Arial"/>
              <a:cs typeface="Arial"/>
              <a:sym typeface="Arial"/>
            </a:endParaRPr>
          </a:p>
        </p:txBody>
      </p:sp>
      <p:sp>
        <p:nvSpPr>
          <p:cNvPr id="730" name="Google Shape;730;p64"/>
          <p:cNvSpPr txBox="1"/>
          <p:nvPr/>
        </p:nvSpPr>
        <p:spPr>
          <a:xfrm>
            <a:off x="-152400" y="4111300"/>
            <a:ext cx="1832400" cy="338700"/>
          </a:xfrm>
          <a:prstGeom prst="rect">
            <a:avLst/>
          </a:prstGeom>
          <a:noFill/>
          <a:ln>
            <a:noFill/>
          </a:ln>
        </p:spPr>
        <p:txBody>
          <a:bodyPr spcFirstLastPara="1" wrap="square" lIns="91425" tIns="45700" rIns="91425" bIns="45700" anchor="t" anchorCtr="0">
            <a:noAutofit/>
          </a:bodyPr>
          <a:lstStyle/>
          <a:p>
            <a:pPr marL="457200" marR="0" lvl="0" indent="-330200" algn="ctr" rtl="0">
              <a:spcBef>
                <a:spcPts val="0"/>
              </a:spcBef>
              <a:spcAft>
                <a:spcPts val="0"/>
              </a:spcAft>
              <a:buClr>
                <a:schemeClr val="lt1"/>
              </a:buClr>
              <a:buSzPts val="1600"/>
              <a:buFont typeface="Arial Black"/>
              <a:buChar char="●"/>
            </a:pPr>
            <a:r>
              <a:rPr lang="en-US" sz="1600" b="1" dirty="0">
                <a:solidFill>
                  <a:schemeClr val="lt1"/>
                </a:solidFill>
                <a:latin typeface="Arial Black"/>
                <a:ea typeface="Arial Black"/>
                <a:cs typeface="Arial Black"/>
                <a:sym typeface="Arial Black"/>
              </a:rPr>
              <a:t>Landsat-8</a:t>
            </a:r>
            <a:endParaRPr sz="1600" b="1" dirty="0">
              <a:solidFill>
                <a:schemeClr val="lt1"/>
              </a:solidFill>
              <a:latin typeface="Arial Black"/>
              <a:ea typeface="Arial Black"/>
              <a:cs typeface="Arial Black"/>
              <a:sym typeface="Arial Black"/>
            </a:endParaRPr>
          </a:p>
          <a:p>
            <a:pPr marL="457200" marR="0" lvl="0" indent="-330200" algn="ctr" rtl="0">
              <a:spcBef>
                <a:spcPts val="0"/>
              </a:spcBef>
              <a:spcAft>
                <a:spcPts val="0"/>
              </a:spcAft>
              <a:buClr>
                <a:schemeClr val="lt1"/>
              </a:buClr>
              <a:buSzPts val="1600"/>
              <a:buFont typeface="Arial Black"/>
              <a:buChar char="●"/>
            </a:pPr>
            <a:r>
              <a:rPr lang="en-US" sz="1600" b="1" dirty="0">
                <a:solidFill>
                  <a:schemeClr val="lt1"/>
                </a:solidFill>
                <a:latin typeface="Arial Black"/>
                <a:ea typeface="Arial Black"/>
                <a:cs typeface="Arial Black"/>
                <a:sym typeface="Arial Black"/>
              </a:rPr>
              <a:t>Sentinel-2</a:t>
            </a:r>
            <a:endParaRPr sz="1600" b="1" dirty="0">
              <a:solidFill>
                <a:schemeClr val="lt1"/>
              </a:solidFill>
              <a:latin typeface="Arial Black"/>
              <a:ea typeface="Arial Black"/>
              <a:cs typeface="Arial Black"/>
              <a:sym typeface="Arial Black"/>
            </a:endParaRPr>
          </a:p>
          <a:p>
            <a:pPr marL="457200" marR="0" lvl="0" indent="-330200" algn="ctr" rtl="0">
              <a:spcBef>
                <a:spcPts val="0"/>
              </a:spcBef>
              <a:spcAft>
                <a:spcPts val="0"/>
              </a:spcAft>
              <a:buClr>
                <a:schemeClr val="lt1"/>
              </a:buClr>
              <a:buSzPts val="1600"/>
              <a:buFont typeface="Arial Black"/>
              <a:buChar char="●"/>
            </a:pPr>
            <a:r>
              <a:rPr lang="en-US" sz="1600" b="1" dirty="0">
                <a:solidFill>
                  <a:schemeClr val="lt1"/>
                </a:solidFill>
                <a:latin typeface="Arial Black"/>
                <a:ea typeface="Arial Black"/>
                <a:cs typeface="Arial Black"/>
                <a:sym typeface="Arial Black"/>
              </a:rPr>
              <a:t>MCD64A1</a:t>
            </a:r>
            <a:endParaRPr sz="1600" b="1" dirty="0">
              <a:solidFill>
                <a:schemeClr val="lt1"/>
              </a:solidFill>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65"/>
          <p:cNvPicPr preferRelativeResize="0"/>
          <p:nvPr/>
        </p:nvPicPr>
        <p:blipFill>
          <a:blip r:embed="rId3">
            <a:alphaModFix/>
          </a:blip>
          <a:stretch>
            <a:fillRect/>
          </a:stretch>
        </p:blipFill>
        <p:spPr>
          <a:xfrm>
            <a:off x="3169563" y="1608413"/>
            <a:ext cx="8860535" cy="2224363"/>
          </a:xfrm>
          <a:prstGeom prst="rect">
            <a:avLst/>
          </a:prstGeom>
          <a:noFill/>
          <a:ln>
            <a:noFill/>
          </a:ln>
        </p:spPr>
      </p:pic>
      <p:pic>
        <p:nvPicPr>
          <p:cNvPr id="737" name="Google Shape;737;p65"/>
          <p:cNvPicPr preferRelativeResize="0"/>
          <p:nvPr/>
        </p:nvPicPr>
        <p:blipFill rotWithShape="1">
          <a:blip r:embed="rId4">
            <a:alphaModFix/>
          </a:blip>
          <a:srcRect/>
          <a:stretch/>
        </p:blipFill>
        <p:spPr>
          <a:xfrm>
            <a:off x="648571" y="1619782"/>
            <a:ext cx="2418158" cy="2189614"/>
          </a:xfrm>
          <a:prstGeom prst="rect">
            <a:avLst/>
          </a:prstGeom>
          <a:noFill/>
          <a:ln w="38100" cap="flat" cmpd="sng">
            <a:solidFill>
              <a:schemeClr val="lt1"/>
            </a:solidFill>
            <a:prstDash val="solid"/>
            <a:round/>
            <a:headEnd type="none" w="sm" len="sm"/>
            <a:tailEnd type="none" w="sm" len="sm"/>
          </a:ln>
        </p:spPr>
      </p:pic>
      <p:cxnSp>
        <p:nvCxnSpPr>
          <p:cNvPr id="738" name="Google Shape;738;p65"/>
          <p:cNvCxnSpPr/>
          <p:nvPr/>
        </p:nvCxnSpPr>
        <p:spPr>
          <a:xfrm flipH="1">
            <a:off x="5789007" y="1161683"/>
            <a:ext cx="755700" cy="631800"/>
          </a:xfrm>
          <a:prstGeom prst="straightConnector1">
            <a:avLst/>
          </a:prstGeom>
          <a:noFill/>
          <a:ln w="38100" cap="flat" cmpd="sng">
            <a:solidFill>
              <a:schemeClr val="lt1"/>
            </a:solidFill>
            <a:prstDash val="solid"/>
            <a:miter lim="800000"/>
            <a:headEnd type="none" w="sm" len="sm"/>
            <a:tailEnd type="triangle" w="med" len="med"/>
          </a:ln>
        </p:spPr>
      </p:cxnSp>
      <p:sp>
        <p:nvSpPr>
          <p:cNvPr id="739" name="Google Shape;739;p65"/>
          <p:cNvSpPr txBox="1"/>
          <p:nvPr/>
        </p:nvSpPr>
        <p:spPr>
          <a:xfrm>
            <a:off x="6551470" y="1034516"/>
            <a:ext cx="1544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lt1"/>
                </a:solidFill>
                <a:latin typeface="Arial"/>
                <a:ea typeface="Arial"/>
                <a:cs typeface="Arial"/>
                <a:sym typeface="Arial"/>
              </a:rPr>
              <a:t>Observations</a:t>
            </a:r>
            <a:endParaRPr dirty="0"/>
          </a:p>
        </p:txBody>
      </p:sp>
      <p:cxnSp>
        <p:nvCxnSpPr>
          <p:cNvPr id="740" name="Google Shape;740;p65"/>
          <p:cNvCxnSpPr/>
          <p:nvPr/>
        </p:nvCxnSpPr>
        <p:spPr>
          <a:xfrm flipH="1">
            <a:off x="8147278" y="1265625"/>
            <a:ext cx="300000" cy="1631100"/>
          </a:xfrm>
          <a:prstGeom prst="straightConnector1">
            <a:avLst/>
          </a:prstGeom>
          <a:noFill/>
          <a:ln w="38100" cap="flat" cmpd="sng">
            <a:solidFill>
              <a:schemeClr val="lt1"/>
            </a:solidFill>
            <a:prstDash val="solid"/>
            <a:miter lim="800000"/>
            <a:headEnd type="none" w="sm" len="sm"/>
            <a:tailEnd type="triangle" w="med" len="med"/>
          </a:ln>
        </p:spPr>
      </p:cxnSp>
      <p:sp>
        <p:nvSpPr>
          <p:cNvPr id="741" name="Google Shape;741;p65"/>
          <p:cNvSpPr txBox="1"/>
          <p:nvPr/>
        </p:nvSpPr>
        <p:spPr>
          <a:xfrm>
            <a:off x="8500650" y="1034525"/>
            <a:ext cx="28146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lt1"/>
                </a:solidFill>
                <a:latin typeface="Arial"/>
                <a:ea typeface="Arial"/>
                <a:cs typeface="Arial"/>
                <a:sym typeface="Arial"/>
              </a:rPr>
              <a:t>Cumulative burn progression area</a:t>
            </a:r>
            <a:endParaRPr dirty="0"/>
          </a:p>
        </p:txBody>
      </p:sp>
      <p:sp>
        <p:nvSpPr>
          <p:cNvPr id="742" name="Google Shape;742;p65"/>
          <p:cNvSpPr txBox="1"/>
          <p:nvPr/>
        </p:nvSpPr>
        <p:spPr>
          <a:xfrm>
            <a:off x="107475" y="1177075"/>
            <a:ext cx="33912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Arial Black"/>
                <a:ea typeface="Arial Black"/>
                <a:cs typeface="Arial Black"/>
                <a:sym typeface="Arial Black"/>
              </a:rPr>
              <a:t>All 2017 Fires in BC, Canada</a:t>
            </a:r>
            <a:endParaRPr dirty="0"/>
          </a:p>
        </p:txBody>
      </p:sp>
      <p:cxnSp>
        <p:nvCxnSpPr>
          <p:cNvPr id="743" name="Google Shape;743;p65"/>
          <p:cNvCxnSpPr/>
          <p:nvPr/>
        </p:nvCxnSpPr>
        <p:spPr>
          <a:xfrm flipH="1">
            <a:off x="3970455" y="1265624"/>
            <a:ext cx="317700" cy="350700"/>
          </a:xfrm>
          <a:prstGeom prst="straightConnector1">
            <a:avLst/>
          </a:prstGeom>
          <a:noFill/>
          <a:ln w="38100" cap="flat" cmpd="sng">
            <a:solidFill>
              <a:schemeClr val="lt1"/>
            </a:solidFill>
            <a:prstDash val="solid"/>
            <a:miter lim="800000"/>
            <a:headEnd type="none" w="sm" len="sm"/>
            <a:tailEnd type="triangle" w="med" len="med"/>
          </a:ln>
        </p:spPr>
      </p:cxnSp>
      <p:sp>
        <p:nvSpPr>
          <p:cNvPr id="744" name="Google Shape;744;p65"/>
          <p:cNvSpPr txBox="1"/>
          <p:nvPr/>
        </p:nvSpPr>
        <p:spPr>
          <a:xfrm>
            <a:off x="4322928" y="1034516"/>
            <a:ext cx="1107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lt1"/>
                </a:solidFill>
                <a:latin typeface="Arial"/>
                <a:ea typeface="Arial"/>
                <a:cs typeface="Arial"/>
                <a:sym typeface="Arial"/>
              </a:rPr>
              <a:t>Hectares</a:t>
            </a:r>
            <a:endParaRPr dirty="0"/>
          </a:p>
        </p:txBody>
      </p:sp>
      <p:sp>
        <p:nvSpPr>
          <p:cNvPr id="745" name="Google Shape;745;p65"/>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Methods were scaled up to entire 2017 fire season </a:t>
            </a:r>
            <a:endParaRPr sz="2800" b="1" dirty="0">
              <a:solidFill>
                <a:schemeClr val="lt1"/>
              </a:solidFill>
              <a:latin typeface="Arial Black"/>
              <a:ea typeface="Arial Black"/>
              <a:cs typeface="Arial Black"/>
              <a:sym typeface="Arial Black"/>
            </a:endParaRPr>
          </a:p>
        </p:txBody>
      </p:sp>
      <p:sp>
        <p:nvSpPr>
          <p:cNvPr id="746" name="Google Shape;746;p65"/>
          <p:cNvSpPr/>
          <p:nvPr/>
        </p:nvSpPr>
        <p:spPr>
          <a:xfrm>
            <a:off x="0" y="6374524"/>
            <a:ext cx="12192000" cy="493200"/>
          </a:xfrm>
          <a:prstGeom prst="rect">
            <a:avLst/>
          </a:prstGeom>
          <a:solidFill>
            <a:srgbClr val="3F3F3F"/>
          </a:solidFill>
          <a:ln>
            <a:noFill/>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Crowley, Cardille, White &amp; Wulder (2019</a:t>
            </a:r>
            <a:r>
              <a:rPr lang="en-US" dirty="0">
                <a:solidFill>
                  <a:schemeClr val="lt1"/>
                </a:solidFill>
              </a:rPr>
              <a:t>b) Generating intra-year metrics of wildfire progression using multiple open-access satellite data streams</a:t>
            </a:r>
            <a:r>
              <a:rPr lang="en-US" sz="1400" b="0" i="0" u="none" strike="noStrike" cap="none" dirty="0">
                <a:solidFill>
                  <a:schemeClr val="lt1"/>
                </a:solidFill>
                <a:latin typeface="Arial"/>
                <a:ea typeface="Arial"/>
                <a:cs typeface="Arial"/>
                <a:sym typeface="Arial"/>
              </a:rPr>
              <a:t>, </a:t>
            </a:r>
            <a:r>
              <a:rPr lang="en-US" sz="1400" b="0" i="1" u="none" strike="noStrike" cap="none" dirty="0">
                <a:solidFill>
                  <a:schemeClr val="lt1"/>
                </a:solidFill>
                <a:latin typeface="Arial"/>
                <a:ea typeface="Arial"/>
                <a:cs typeface="Arial"/>
                <a:sym typeface="Arial"/>
              </a:rPr>
              <a:t>Remote Sensing </a:t>
            </a:r>
            <a:r>
              <a:rPr lang="en-US" i="1" dirty="0">
                <a:solidFill>
                  <a:schemeClr val="lt1"/>
                </a:solidFill>
              </a:rPr>
              <a:t>of Environm</a:t>
            </a:r>
            <a:r>
              <a:rPr lang="en-US" dirty="0">
                <a:solidFill>
                  <a:schemeClr val="lt1"/>
                </a:solidFill>
              </a:rPr>
              <a:t>ent, 232, 111295, https://doi.org/10.1016/j.rse.2019.111295</a:t>
            </a:r>
            <a:endParaRPr sz="1400" b="0" i="0" u="none" strike="noStrike" cap="none" dirty="0">
              <a:solidFill>
                <a:schemeClr val="lt1"/>
              </a:solidFill>
              <a:latin typeface="Arial"/>
              <a:ea typeface="Arial"/>
              <a:cs typeface="Arial"/>
              <a:sym typeface="Arial"/>
            </a:endParaRPr>
          </a:p>
        </p:txBody>
      </p:sp>
      <p:pic>
        <p:nvPicPr>
          <p:cNvPr id="747" name="Google Shape;747;p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0750" y="6042100"/>
            <a:ext cx="584375" cy="769700"/>
          </a:xfrm>
          <a:prstGeom prst="rect">
            <a:avLst/>
          </a:prstGeom>
          <a:noFill/>
          <a:ln w="19050" cap="flat" cmpd="sng">
            <a:solidFill>
              <a:srgbClr val="FFFFFF"/>
            </a:solidFill>
            <a:prstDash val="solid"/>
            <a:miter lim="800000"/>
            <a:headEnd type="none" w="sm" len="sm"/>
            <a:tailEnd type="none" w="sm" len="sm"/>
          </a:ln>
        </p:spPr>
      </p:pic>
      <p:sp>
        <p:nvSpPr>
          <p:cNvPr id="748" name="Google Shape;748;p65"/>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25</a:t>
            </a:fld>
            <a:endParaRPr sz="1800" dirty="0">
              <a:latin typeface="Arial"/>
              <a:ea typeface="Arial"/>
              <a:cs typeface="Arial"/>
              <a:sym typeface="Arial"/>
            </a:endParaRPr>
          </a:p>
        </p:txBody>
      </p:sp>
      <p:graphicFrame>
        <p:nvGraphicFramePr>
          <p:cNvPr id="749" name="Google Shape;749;p65"/>
          <p:cNvGraphicFramePr/>
          <p:nvPr/>
        </p:nvGraphicFramePr>
        <p:xfrm>
          <a:off x="604277" y="4477000"/>
          <a:ext cx="10953275" cy="1371510"/>
        </p:xfrm>
        <a:graphic>
          <a:graphicData uri="http://schemas.openxmlformats.org/drawingml/2006/table">
            <a:tbl>
              <a:tblPr>
                <a:noFill/>
                <a:tableStyleId>{6ED5E640-C316-43DC-B7C8-B48E36133A19}</a:tableStyleId>
              </a:tblPr>
              <a:tblGrid>
                <a:gridCol w="1040600">
                  <a:extLst>
                    <a:ext uri="{9D8B030D-6E8A-4147-A177-3AD203B41FA5}">
                      <a16:colId xmlns:a16="http://schemas.microsoft.com/office/drawing/2014/main" val="20000"/>
                    </a:ext>
                  </a:extLst>
                </a:gridCol>
                <a:gridCol w="2153375">
                  <a:extLst>
                    <a:ext uri="{9D8B030D-6E8A-4147-A177-3AD203B41FA5}">
                      <a16:colId xmlns:a16="http://schemas.microsoft.com/office/drawing/2014/main" val="20001"/>
                    </a:ext>
                  </a:extLst>
                </a:gridCol>
                <a:gridCol w="1492125">
                  <a:extLst>
                    <a:ext uri="{9D8B030D-6E8A-4147-A177-3AD203B41FA5}">
                      <a16:colId xmlns:a16="http://schemas.microsoft.com/office/drawing/2014/main" val="20002"/>
                    </a:ext>
                  </a:extLst>
                </a:gridCol>
                <a:gridCol w="1617450">
                  <a:extLst>
                    <a:ext uri="{9D8B030D-6E8A-4147-A177-3AD203B41FA5}">
                      <a16:colId xmlns:a16="http://schemas.microsoft.com/office/drawing/2014/main" val="20003"/>
                    </a:ext>
                  </a:extLst>
                </a:gridCol>
                <a:gridCol w="2518600">
                  <a:extLst>
                    <a:ext uri="{9D8B030D-6E8A-4147-A177-3AD203B41FA5}">
                      <a16:colId xmlns:a16="http://schemas.microsoft.com/office/drawing/2014/main" val="20004"/>
                    </a:ext>
                  </a:extLst>
                </a:gridCol>
                <a:gridCol w="2131125">
                  <a:extLst>
                    <a:ext uri="{9D8B030D-6E8A-4147-A177-3AD203B41FA5}">
                      <a16:colId xmlns:a16="http://schemas.microsoft.com/office/drawing/2014/main" val="20005"/>
                    </a:ext>
                  </a:extLst>
                </a:gridCol>
              </a:tblGrid>
              <a:tr h="426700">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Fires</a:t>
                      </a:r>
                      <a:endParaRPr sz="1800" i="1" dirty="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Coverage (km</a:t>
                      </a:r>
                      <a:r>
                        <a:rPr lang="en-US" sz="1800" i="1" u="none" strike="noStrike" cap="none" baseline="30000" dirty="0">
                          <a:solidFill>
                            <a:schemeClr val="dk1"/>
                          </a:solidFill>
                        </a:rPr>
                        <a:t>2</a:t>
                      </a:r>
                      <a:r>
                        <a:rPr lang="en-US" sz="1800" i="1" u="none" strike="noStrike" cap="none" dirty="0">
                          <a:solidFill>
                            <a:schemeClr val="dk1"/>
                          </a:solidFill>
                        </a:rPr>
                        <a:t>)</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Sensors</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Images</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Temporal Res.</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i="1" dirty="0">
                          <a:solidFill>
                            <a:schemeClr val="dk1"/>
                          </a:solidFill>
                        </a:rPr>
                        <a:t>Ecozones</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26700">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1</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1,000</a:t>
                      </a:r>
                      <a:endParaRPr sz="1800" i="1" u="none" strike="noStrike" cap="none" baseline="30000"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3</a:t>
                      </a:r>
                      <a:endParaRPr sz="1800" i="1" u="none" strike="noStrike" cap="none" baseline="30000"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23</a:t>
                      </a:r>
                      <a:endParaRPr sz="1800" dirty="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weekly</a:t>
                      </a:r>
                      <a:endParaRPr sz="1800" dirty="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1</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26700">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89</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15,000</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4</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1500+</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dirty="0">
                          <a:solidFill>
                            <a:schemeClr val="lt1"/>
                          </a:solidFill>
                        </a:rPr>
                        <a:t>sub-</a:t>
                      </a:r>
                      <a:r>
                        <a:rPr lang="en-US" sz="1800" i="1" u="none" strike="noStrike" cap="none" dirty="0">
                          <a:solidFill>
                            <a:schemeClr val="lt1"/>
                          </a:solidFill>
                          <a:latin typeface="Arial"/>
                          <a:ea typeface="Arial"/>
                          <a:cs typeface="Arial"/>
                          <a:sym typeface="Arial"/>
                        </a:rPr>
                        <a:t>weekly</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7</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50" name="Google Shape;750;p65"/>
          <p:cNvSpPr txBox="1"/>
          <p:nvPr/>
        </p:nvSpPr>
        <p:spPr>
          <a:xfrm>
            <a:off x="604275" y="3913400"/>
            <a:ext cx="3476700" cy="617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2400" b="1" u="sng" dirty="0">
                <a:solidFill>
                  <a:schemeClr val="lt1"/>
                </a:solidFill>
                <a:latin typeface="Arial Black"/>
                <a:ea typeface="Arial Black"/>
                <a:cs typeface="Arial Black"/>
                <a:sym typeface="Arial Black"/>
              </a:rPr>
              <a:t>Dataset features:</a:t>
            </a:r>
            <a:endParaRPr dirty="0"/>
          </a:p>
        </p:txBody>
      </p:sp>
      <p:sp>
        <p:nvSpPr>
          <p:cNvPr id="751" name="Google Shape;751;p65"/>
          <p:cNvSpPr/>
          <p:nvPr/>
        </p:nvSpPr>
        <p:spPr>
          <a:xfrm>
            <a:off x="525150" y="5315500"/>
            <a:ext cx="1197900" cy="617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52" name="Google Shape;752;p65"/>
          <p:cNvSpPr/>
          <p:nvPr/>
        </p:nvSpPr>
        <p:spPr>
          <a:xfrm>
            <a:off x="7398555" y="5348212"/>
            <a:ext cx="1502100" cy="617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53" name="Google Shape;753;p65"/>
          <p:cNvSpPr/>
          <p:nvPr/>
        </p:nvSpPr>
        <p:spPr>
          <a:xfrm>
            <a:off x="1930301" y="5315512"/>
            <a:ext cx="1502100" cy="617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54" name="Google Shape;754;p65"/>
          <p:cNvSpPr/>
          <p:nvPr/>
        </p:nvSpPr>
        <p:spPr>
          <a:xfrm>
            <a:off x="5329863" y="5348212"/>
            <a:ext cx="1502100" cy="617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55" name="Google Shape;755;p65"/>
          <p:cNvSpPr/>
          <p:nvPr/>
        </p:nvSpPr>
        <p:spPr>
          <a:xfrm>
            <a:off x="9716655" y="5348212"/>
            <a:ext cx="1502100" cy="617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6"/>
          <p:cNvSpPr/>
          <p:nvPr/>
        </p:nvSpPr>
        <p:spPr>
          <a:xfrm>
            <a:off x="0" y="6374524"/>
            <a:ext cx="12192000" cy="493200"/>
          </a:xfrm>
          <a:prstGeom prst="rect">
            <a:avLst/>
          </a:prstGeom>
          <a:solidFill>
            <a:srgbClr val="3F3F3F"/>
          </a:solidFill>
          <a:ln>
            <a:noFill/>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Crowley, Cardille, White &amp; Wulder (2019</a:t>
            </a:r>
            <a:r>
              <a:rPr lang="en-US" dirty="0">
                <a:solidFill>
                  <a:schemeClr val="lt1"/>
                </a:solidFill>
              </a:rPr>
              <a:t>b) Generating intra-year metrics of wildfire progression using multiple open-access satellite data streams</a:t>
            </a:r>
            <a:r>
              <a:rPr lang="en-US" sz="1400" b="0" i="0" u="none" strike="noStrike" cap="none" dirty="0">
                <a:solidFill>
                  <a:schemeClr val="lt1"/>
                </a:solidFill>
                <a:latin typeface="Arial"/>
                <a:ea typeface="Arial"/>
                <a:cs typeface="Arial"/>
                <a:sym typeface="Arial"/>
              </a:rPr>
              <a:t>, </a:t>
            </a:r>
            <a:r>
              <a:rPr lang="en-US" sz="1400" b="0" i="1" u="none" strike="noStrike" cap="none" dirty="0">
                <a:solidFill>
                  <a:schemeClr val="lt1"/>
                </a:solidFill>
                <a:latin typeface="Arial"/>
                <a:ea typeface="Arial"/>
                <a:cs typeface="Arial"/>
                <a:sym typeface="Arial"/>
              </a:rPr>
              <a:t>Remote Sensing </a:t>
            </a:r>
            <a:r>
              <a:rPr lang="en-US" i="1" dirty="0">
                <a:solidFill>
                  <a:schemeClr val="lt1"/>
                </a:solidFill>
              </a:rPr>
              <a:t>of Environm</a:t>
            </a:r>
            <a:r>
              <a:rPr lang="en-US" dirty="0">
                <a:solidFill>
                  <a:schemeClr val="lt1"/>
                </a:solidFill>
              </a:rPr>
              <a:t>ent, 232, 111295, https://doi.org/10.1016/j.rse.2019.111295</a:t>
            </a:r>
            <a:endParaRPr sz="1400" b="0" i="0" u="none" strike="noStrike" cap="none" dirty="0">
              <a:solidFill>
                <a:schemeClr val="lt1"/>
              </a:solidFill>
              <a:latin typeface="Arial"/>
              <a:ea typeface="Arial"/>
              <a:cs typeface="Arial"/>
              <a:sym typeface="Arial"/>
            </a:endParaRPr>
          </a:p>
        </p:txBody>
      </p:sp>
      <p:sp>
        <p:nvSpPr>
          <p:cNvPr id="762" name="Google Shape;762;p66"/>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Burned-area metrics highlight large fire patterns</a:t>
            </a:r>
            <a:endParaRPr sz="3200" b="1" dirty="0">
              <a:solidFill>
                <a:schemeClr val="lt1"/>
              </a:solidFill>
              <a:latin typeface="Arial Black"/>
              <a:ea typeface="Arial Black"/>
              <a:cs typeface="Arial Black"/>
              <a:sym typeface="Arial Black"/>
            </a:endParaRPr>
          </a:p>
        </p:txBody>
      </p:sp>
      <p:sp>
        <p:nvSpPr>
          <p:cNvPr id="763" name="Google Shape;763;p66"/>
          <p:cNvSpPr/>
          <p:nvPr/>
        </p:nvSpPr>
        <p:spPr>
          <a:xfrm>
            <a:off x="-2962272" y="4383177"/>
            <a:ext cx="184800" cy="369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764" name="Google Shape;764;p66"/>
          <p:cNvSpPr txBox="1"/>
          <p:nvPr/>
        </p:nvSpPr>
        <p:spPr>
          <a:xfrm>
            <a:off x="362075" y="1018675"/>
            <a:ext cx="2840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1. Burned-areas</a:t>
            </a:r>
            <a:endParaRPr sz="2400" dirty="0"/>
          </a:p>
        </p:txBody>
      </p:sp>
      <p:sp>
        <p:nvSpPr>
          <p:cNvPr id="765" name="Google Shape;765;p66"/>
          <p:cNvSpPr txBox="1"/>
          <p:nvPr/>
        </p:nvSpPr>
        <p:spPr>
          <a:xfrm rot="-5400000">
            <a:off x="2995133" y="1151999"/>
            <a:ext cx="11697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dirty="0">
                <a:solidFill>
                  <a:schemeClr val="lt1"/>
                </a:solidFill>
                <a:latin typeface="Arial"/>
                <a:ea typeface="Arial"/>
                <a:cs typeface="Arial"/>
                <a:sym typeface="Arial"/>
              </a:rPr>
              <a:t>hectares</a:t>
            </a:r>
            <a:endParaRPr dirty="0"/>
          </a:p>
        </p:txBody>
      </p:sp>
      <p:sp>
        <p:nvSpPr>
          <p:cNvPr id="766" name="Google Shape;766;p66"/>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26</a:t>
            </a:fld>
            <a:endParaRPr sz="1800" dirty="0">
              <a:latin typeface="Arial"/>
              <a:ea typeface="Arial"/>
              <a:cs typeface="Arial"/>
              <a:sym typeface="Arial"/>
            </a:endParaRPr>
          </a:p>
        </p:txBody>
      </p:sp>
      <p:pic>
        <p:nvPicPr>
          <p:cNvPr id="767" name="Google Shape;767;p66"/>
          <p:cNvPicPr preferRelativeResize="0"/>
          <p:nvPr/>
        </p:nvPicPr>
        <p:blipFill rotWithShape="1">
          <a:blip r:embed="rId3">
            <a:alphaModFix/>
          </a:blip>
          <a:srcRect/>
          <a:stretch/>
        </p:blipFill>
        <p:spPr>
          <a:xfrm>
            <a:off x="3624834" y="721050"/>
            <a:ext cx="8437594" cy="1786283"/>
          </a:xfrm>
          <a:prstGeom prst="rect">
            <a:avLst/>
          </a:prstGeom>
          <a:noFill/>
          <a:ln>
            <a:noFill/>
          </a:ln>
        </p:spPr>
      </p:pic>
      <p:sp>
        <p:nvSpPr>
          <p:cNvPr id="768" name="Google Shape;768;p66"/>
          <p:cNvSpPr/>
          <p:nvPr/>
        </p:nvSpPr>
        <p:spPr>
          <a:xfrm>
            <a:off x="5226097" y="978089"/>
            <a:ext cx="819000" cy="861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69" name="Google Shape;769;p66"/>
          <p:cNvSpPr txBox="1"/>
          <p:nvPr/>
        </p:nvSpPr>
        <p:spPr>
          <a:xfrm>
            <a:off x="5149351" y="975475"/>
            <a:ext cx="1591500" cy="861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lt1"/>
                </a:solidFill>
                <a:latin typeface="Arial"/>
                <a:ea typeface="Arial"/>
                <a:cs typeface="Arial"/>
                <a:sym typeface="Arial"/>
              </a:rPr>
              <a:t>Plateau Fire</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Hanceville-Riske Creek</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Elephant Hill</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White River</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All Other Fires</a:t>
            </a:r>
            <a:endParaRPr dirty="0"/>
          </a:p>
        </p:txBody>
      </p:sp>
      <p:pic>
        <p:nvPicPr>
          <p:cNvPr id="770" name="Google Shape;770;p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0750" y="6042100"/>
            <a:ext cx="584375" cy="769700"/>
          </a:xfrm>
          <a:prstGeom prst="rect">
            <a:avLst/>
          </a:prstGeom>
          <a:noFill/>
          <a:ln w="19050" cap="flat" cmpd="sng">
            <a:solidFill>
              <a:srgbClr val="FFFFFF"/>
            </a:solidFill>
            <a:prstDash val="solid"/>
            <a:miter lim="800000"/>
            <a:headEnd type="none" w="sm" len="sm"/>
            <a:tailEnd type="none" w="sm" len="sm"/>
          </a:ln>
        </p:spPr>
      </p:pic>
      <p:pic>
        <p:nvPicPr>
          <p:cNvPr id="771" name="Google Shape;771;p6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182900" y="2219450"/>
            <a:ext cx="7501547" cy="493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67"/>
          <p:cNvSpPr/>
          <p:nvPr/>
        </p:nvSpPr>
        <p:spPr>
          <a:xfrm>
            <a:off x="0" y="6374524"/>
            <a:ext cx="12192000" cy="493200"/>
          </a:xfrm>
          <a:prstGeom prst="rect">
            <a:avLst/>
          </a:prstGeom>
          <a:solidFill>
            <a:srgbClr val="3F3F3F"/>
          </a:solidFill>
          <a:ln>
            <a:noFill/>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Crowley, Cardille, White &amp; Wulder (2019</a:t>
            </a:r>
            <a:r>
              <a:rPr lang="en-US" dirty="0">
                <a:solidFill>
                  <a:schemeClr val="lt1"/>
                </a:solidFill>
              </a:rPr>
              <a:t>b) Generating intra-year metrics of wildfire progression using multiple open-access satellite data streams</a:t>
            </a:r>
            <a:r>
              <a:rPr lang="en-US" sz="1400" b="0" i="0" u="none" strike="noStrike" cap="none" dirty="0">
                <a:solidFill>
                  <a:schemeClr val="lt1"/>
                </a:solidFill>
                <a:latin typeface="Arial"/>
                <a:ea typeface="Arial"/>
                <a:cs typeface="Arial"/>
                <a:sym typeface="Arial"/>
              </a:rPr>
              <a:t>, </a:t>
            </a:r>
            <a:r>
              <a:rPr lang="en-US" sz="1400" b="0" i="1" u="none" strike="noStrike" cap="none" dirty="0">
                <a:solidFill>
                  <a:schemeClr val="lt1"/>
                </a:solidFill>
                <a:latin typeface="Arial"/>
                <a:ea typeface="Arial"/>
                <a:cs typeface="Arial"/>
                <a:sym typeface="Arial"/>
              </a:rPr>
              <a:t>Remote Sensing </a:t>
            </a:r>
            <a:r>
              <a:rPr lang="en-US" i="1" dirty="0">
                <a:solidFill>
                  <a:schemeClr val="lt1"/>
                </a:solidFill>
              </a:rPr>
              <a:t>of Environm</a:t>
            </a:r>
            <a:r>
              <a:rPr lang="en-US" dirty="0">
                <a:solidFill>
                  <a:schemeClr val="lt1"/>
                </a:solidFill>
              </a:rPr>
              <a:t>ent, 232, 111295, https://doi.org/10.1016/j.rse.2019.111295</a:t>
            </a:r>
            <a:endParaRPr sz="1400" b="0" i="0" u="none" strike="noStrike" cap="none" dirty="0">
              <a:solidFill>
                <a:schemeClr val="lt1"/>
              </a:solidFill>
              <a:latin typeface="Arial"/>
              <a:ea typeface="Arial"/>
              <a:cs typeface="Arial"/>
              <a:sym typeface="Arial"/>
            </a:endParaRPr>
          </a:p>
        </p:txBody>
      </p:sp>
      <p:sp>
        <p:nvSpPr>
          <p:cNvPr id="778" name="Google Shape;778;p67"/>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Second, counts show when most fire ignitions occurred</a:t>
            </a:r>
            <a:endParaRPr sz="3200" b="1" dirty="0">
              <a:solidFill>
                <a:schemeClr val="lt1"/>
              </a:solidFill>
              <a:latin typeface="Arial Black"/>
              <a:ea typeface="Arial Black"/>
              <a:cs typeface="Arial Black"/>
              <a:sym typeface="Arial Black"/>
            </a:endParaRPr>
          </a:p>
        </p:txBody>
      </p:sp>
      <p:sp>
        <p:nvSpPr>
          <p:cNvPr id="779" name="Google Shape;779;p67"/>
          <p:cNvSpPr/>
          <p:nvPr/>
        </p:nvSpPr>
        <p:spPr>
          <a:xfrm>
            <a:off x="-2962272" y="4383177"/>
            <a:ext cx="184800" cy="369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780" name="Google Shape;780;p67"/>
          <p:cNvSpPr txBox="1"/>
          <p:nvPr/>
        </p:nvSpPr>
        <p:spPr>
          <a:xfrm>
            <a:off x="362075" y="1018675"/>
            <a:ext cx="2840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1. Burned-areas</a:t>
            </a:r>
            <a:endParaRPr sz="2400" dirty="0"/>
          </a:p>
        </p:txBody>
      </p:sp>
      <p:sp>
        <p:nvSpPr>
          <p:cNvPr id="781" name="Google Shape;781;p67"/>
          <p:cNvSpPr txBox="1"/>
          <p:nvPr/>
        </p:nvSpPr>
        <p:spPr>
          <a:xfrm>
            <a:off x="362075" y="2246069"/>
            <a:ext cx="2840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2. # of active fires</a:t>
            </a:r>
            <a:endParaRPr sz="2400" dirty="0"/>
          </a:p>
        </p:txBody>
      </p:sp>
      <p:grpSp>
        <p:nvGrpSpPr>
          <p:cNvPr id="782" name="Google Shape;782;p67"/>
          <p:cNvGrpSpPr/>
          <p:nvPr/>
        </p:nvGrpSpPr>
        <p:grpSpPr>
          <a:xfrm>
            <a:off x="3426082" y="721049"/>
            <a:ext cx="307800" cy="2427865"/>
            <a:chOff x="584127" y="895221"/>
            <a:chExt cx="307800" cy="2427865"/>
          </a:xfrm>
        </p:grpSpPr>
        <p:sp>
          <p:nvSpPr>
            <p:cNvPr id="783" name="Google Shape;783;p67"/>
            <p:cNvSpPr txBox="1"/>
            <p:nvPr/>
          </p:nvSpPr>
          <p:spPr>
            <a:xfrm rot="-5400000">
              <a:off x="153177" y="1326171"/>
              <a:ext cx="11697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dirty="0">
                  <a:solidFill>
                    <a:schemeClr val="lt1"/>
                  </a:solidFill>
                  <a:latin typeface="Arial"/>
                  <a:ea typeface="Arial"/>
                  <a:cs typeface="Arial"/>
                  <a:sym typeface="Arial"/>
                </a:rPr>
                <a:t>hectares</a:t>
              </a:r>
              <a:endParaRPr dirty="0"/>
            </a:p>
          </p:txBody>
        </p:sp>
        <p:sp>
          <p:nvSpPr>
            <p:cNvPr id="784" name="Google Shape;784;p67"/>
            <p:cNvSpPr txBox="1"/>
            <p:nvPr/>
          </p:nvSpPr>
          <p:spPr>
            <a:xfrm rot="-5400000">
              <a:off x="249027" y="2680186"/>
              <a:ext cx="9780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dirty="0">
                  <a:solidFill>
                    <a:schemeClr val="lt1"/>
                  </a:solidFill>
                  <a:latin typeface="Arial"/>
                  <a:ea typeface="Arial"/>
                  <a:cs typeface="Arial"/>
                  <a:sym typeface="Arial"/>
                </a:rPr>
                <a:t>count</a:t>
              </a:r>
              <a:endParaRPr dirty="0"/>
            </a:p>
          </p:txBody>
        </p:sp>
      </p:grpSp>
      <p:sp>
        <p:nvSpPr>
          <p:cNvPr id="785" name="Google Shape;785;p67"/>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27</a:t>
            </a:fld>
            <a:endParaRPr sz="1800" dirty="0">
              <a:latin typeface="Arial"/>
              <a:ea typeface="Arial"/>
              <a:cs typeface="Arial"/>
              <a:sym typeface="Arial"/>
            </a:endParaRPr>
          </a:p>
        </p:txBody>
      </p:sp>
      <p:pic>
        <p:nvPicPr>
          <p:cNvPr id="786" name="Google Shape;786;p67"/>
          <p:cNvPicPr preferRelativeResize="0"/>
          <p:nvPr/>
        </p:nvPicPr>
        <p:blipFill rotWithShape="1">
          <a:blip r:embed="rId3">
            <a:alphaModFix/>
          </a:blip>
          <a:srcRect/>
          <a:stretch/>
        </p:blipFill>
        <p:spPr>
          <a:xfrm>
            <a:off x="3624834" y="721050"/>
            <a:ext cx="8437594" cy="1786283"/>
          </a:xfrm>
          <a:prstGeom prst="rect">
            <a:avLst/>
          </a:prstGeom>
          <a:noFill/>
          <a:ln>
            <a:noFill/>
          </a:ln>
        </p:spPr>
      </p:pic>
      <p:pic>
        <p:nvPicPr>
          <p:cNvPr id="787" name="Google Shape;787;p67"/>
          <p:cNvPicPr preferRelativeResize="0"/>
          <p:nvPr/>
        </p:nvPicPr>
        <p:blipFill rotWithShape="1">
          <a:blip r:embed="rId4">
            <a:alphaModFix/>
          </a:blip>
          <a:srcRect/>
          <a:stretch/>
        </p:blipFill>
        <p:spPr>
          <a:xfrm>
            <a:off x="3027385" y="1866965"/>
            <a:ext cx="8657069" cy="1499746"/>
          </a:xfrm>
          <a:prstGeom prst="rect">
            <a:avLst/>
          </a:prstGeom>
          <a:noFill/>
          <a:ln>
            <a:noFill/>
          </a:ln>
        </p:spPr>
      </p:pic>
      <p:sp>
        <p:nvSpPr>
          <p:cNvPr id="788" name="Google Shape;788;p67"/>
          <p:cNvSpPr/>
          <p:nvPr/>
        </p:nvSpPr>
        <p:spPr>
          <a:xfrm>
            <a:off x="5226097" y="978089"/>
            <a:ext cx="819000" cy="861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89" name="Google Shape;789;p67"/>
          <p:cNvSpPr txBox="1"/>
          <p:nvPr/>
        </p:nvSpPr>
        <p:spPr>
          <a:xfrm>
            <a:off x="5149351" y="975475"/>
            <a:ext cx="1591500" cy="861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lt1"/>
                </a:solidFill>
                <a:latin typeface="Arial"/>
                <a:ea typeface="Arial"/>
                <a:cs typeface="Arial"/>
                <a:sym typeface="Arial"/>
              </a:rPr>
              <a:t>Plateau Fire</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Hanceville-Riske Creek</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Elephant Hill</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White River</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All Other Fires</a:t>
            </a:r>
            <a:endParaRPr dirty="0"/>
          </a:p>
        </p:txBody>
      </p:sp>
      <p:pic>
        <p:nvPicPr>
          <p:cNvPr id="790" name="Google Shape;790;p6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0750" y="6042100"/>
            <a:ext cx="584375" cy="769700"/>
          </a:xfrm>
          <a:prstGeom prst="rect">
            <a:avLst/>
          </a:prstGeom>
          <a:noFill/>
          <a:ln w="19050" cap="flat" cmpd="sng">
            <a:solidFill>
              <a:srgbClr val="FFFFFF"/>
            </a:solidFill>
            <a:prstDash val="solid"/>
            <a:miter lim="800000"/>
            <a:headEnd type="none" w="sm" len="sm"/>
            <a:tailEnd type="none" w="sm" len="sm"/>
          </a:ln>
        </p:spPr>
      </p:pic>
      <p:pic>
        <p:nvPicPr>
          <p:cNvPr id="791" name="Google Shape;791;p6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182900" y="3366700"/>
            <a:ext cx="7501547" cy="493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68"/>
          <p:cNvSpPr/>
          <p:nvPr/>
        </p:nvSpPr>
        <p:spPr>
          <a:xfrm>
            <a:off x="0" y="6374524"/>
            <a:ext cx="12192000" cy="493200"/>
          </a:xfrm>
          <a:prstGeom prst="rect">
            <a:avLst/>
          </a:prstGeom>
          <a:solidFill>
            <a:srgbClr val="3F3F3F"/>
          </a:solidFill>
          <a:ln>
            <a:noFill/>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Crowley, Cardille, White &amp; Wulder (2019</a:t>
            </a:r>
            <a:r>
              <a:rPr lang="en-US" dirty="0">
                <a:solidFill>
                  <a:schemeClr val="lt1"/>
                </a:solidFill>
              </a:rPr>
              <a:t>b) Generating intra-year metrics of wildfire progression using multiple open-access satellite data streams</a:t>
            </a:r>
            <a:r>
              <a:rPr lang="en-US" sz="1400" b="0" i="0" u="none" strike="noStrike" cap="none" dirty="0">
                <a:solidFill>
                  <a:schemeClr val="lt1"/>
                </a:solidFill>
                <a:latin typeface="Arial"/>
                <a:ea typeface="Arial"/>
                <a:cs typeface="Arial"/>
                <a:sym typeface="Arial"/>
              </a:rPr>
              <a:t>, </a:t>
            </a:r>
            <a:r>
              <a:rPr lang="en-US" sz="1400" b="0" i="1" u="none" strike="noStrike" cap="none" dirty="0">
                <a:solidFill>
                  <a:schemeClr val="lt1"/>
                </a:solidFill>
                <a:latin typeface="Arial"/>
                <a:ea typeface="Arial"/>
                <a:cs typeface="Arial"/>
                <a:sym typeface="Arial"/>
              </a:rPr>
              <a:t>Remote Sensing </a:t>
            </a:r>
            <a:r>
              <a:rPr lang="en-US" i="1" dirty="0">
                <a:solidFill>
                  <a:schemeClr val="lt1"/>
                </a:solidFill>
              </a:rPr>
              <a:t>of Environm</a:t>
            </a:r>
            <a:r>
              <a:rPr lang="en-US" dirty="0">
                <a:solidFill>
                  <a:schemeClr val="lt1"/>
                </a:solidFill>
              </a:rPr>
              <a:t>ent, 232, 111295, https://doi.org/10.1016/j.rse.2019.111295</a:t>
            </a:r>
            <a:endParaRPr sz="1400" b="0" i="0" u="none" strike="noStrike" cap="none" dirty="0">
              <a:solidFill>
                <a:schemeClr val="lt1"/>
              </a:solidFill>
              <a:latin typeface="Arial"/>
              <a:ea typeface="Arial"/>
              <a:cs typeface="Arial"/>
              <a:sym typeface="Arial"/>
            </a:endParaRPr>
          </a:p>
        </p:txBody>
      </p:sp>
      <p:sp>
        <p:nvSpPr>
          <p:cNvPr id="798" name="Google Shape;798;p68"/>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Third, we can identify slow or fast growing fires</a:t>
            </a:r>
            <a:endParaRPr sz="3200" b="1" dirty="0">
              <a:solidFill>
                <a:schemeClr val="lt1"/>
              </a:solidFill>
              <a:latin typeface="Arial Black"/>
              <a:ea typeface="Arial Black"/>
              <a:cs typeface="Arial Black"/>
              <a:sym typeface="Arial Black"/>
            </a:endParaRPr>
          </a:p>
        </p:txBody>
      </p:sp>
      <p:sp>
        <p:nvSpPr>
          <p:cNvPr id="799" name="Google Shape;799;p68"/>
          <p:cNvSpPr/>
          <p:nvPr/>
        </p:nvSpPr>
        <p:spPr>
          <a:xfrm>
            <a:off x="-2962272" y="4383177"/>
            <a:ext cx="184800" cy="369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800" name="Google Shape;800;p68"/>
          <p:cNvSpPr txBox="1"/>
          <p:nvPr/>
        </p:nvSpPr>
        <p:spPr>
          <a:xfrm>
            <a:off x="362075" y="1018675"/>
            <a:ext cx="2840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1. Burned-areas</a:t>
            </a:r>
            <a:endParaRPr sz="2400" dirty="0"/>
          </a:p>
        </p:txBody>
      </p:sp>
      <p:sp>
        <p:nvSpPr>
          <p:cNvPr id="801" name="Google Shape;801;p68"/>
          <p:cNvSpPr txBox="1"/>
          <p:nvPr/>
        </p:nvSpPr>
        <p:spPr>
          <a:xfrm>
            <a:off x="362075" y="2246069"/>
            <a:ext cx="2840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2. # of active fires</a:t>
            </a:r>
            <a:endParaRPr sz="2400" dirty="0"/>
          </a:p>
        </p:txBody>
      </p:sp>
      <p:sp>
        <p:nvSpPr>
          <p:cNvPr id="802" name="Google Shape;802;p68"/>
          <p:cNvSpPr txBox="1"/>
          <p:nvPr/>
        </p:nvSpPr>
        <p:spPr>
          <a:xfrm>
            <a:off x="362076" y="3520468"/>
            <a:ext cx="2726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3. Prop. total burned</a:t>
            </a:r>
            <a:endParaRPr sz="2400" dirty="0"/>
          </a:p>
        </p:txBody>
      </p:sp>
      <p:sp>
        <p:nvSpPr>
          <p:cNvPr id="803" name="Google Shape;803;p68"/>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28</a:t>
            </a:fld>
            <a:endParaRPr sz="1800" dirty="0">
              <a:latin typeface="Arial"/>
              <a:ea typeface="Arial"/>
              <a:cs typeface="Arial"/>
              <a:sym typeface="Arial"/>
            </a:endParaRPr>
          </a:p>
        </p:txBody>
      </p:sp>
      <p:pic>
        <p:nvPicPr>
          <p:cNvPr id="804" name="Google Shape;804;p68"/>
          <p:cNvPicPr preferRelativeResize="0"/>
          <p:nvPr/>
        </p:nvPicPr>
        <p:blipFill rotWithShape="1">
          <a:blip r:embed="rId3">
            <a:alphaModFix/>
          </a:blip>
          <a:srcRect/>
          <a:stretch/>
        </p:blipFill>
        <p:spPr>
          <a:xfrm>
            <a:off x="3624834" y="721050"/>
            <a:ext cx="8437594" cy="1786283"/>
          </a:xfrm>
          <a:prstGeom prst="rect">
            <a:avLst/>
          </a:prstGeom>
          <a:noFill/>
          <a:ln>
            <a:noFill/>
          </a:ln>
        </p:spPr>
      </p:pic>
      <p:pic>
        <p:nvPicPr>
          <p:cNvPr id="805" name="Google Shape;805;p68"/>
          <p:cNvPicPr preferRelativeResize="0"/>
          <p:nvPr/>
        </p:nvPicPr>
        <p:blipFill rotWithShape="1">
          <a:blip r:embed="rId4">
            <a:alphaModFix/>
          </a:blip>
          <a:srcRect/>
          <a:stretch/>
        </p:blipFill>
        <p:spPr>
          <a:xfrm>
            <a:off x="3027385" y="1866965"/>
            <a:ext cx="8657069" cy="1499746"/>
          </a:xfrm>
          <a:prstGeom prst="rect">
            <a:avLst/>
          </a:prstGeom>
          <a:noFill/>
          <a:ln>
            <a:noFill/>
          </a:ln>
        </p:spPr>
      </p:pic>
      <p:pic>
        <p:nvPicPr>
          <p:cNvPr id="806" name="Google Shape;806;p68"/>
          <p:cNvPicPr preferRelativeResize="0"/>
          <p:nvPr/>
        </p:nvPicPr>
        <p:blipFill rotWithShape="1">
          <a:blip r:embed="rId5">
            <a:alphaModFix/>
          </a:blip>
          <a:srcRect/>
          <a:stretch/>
        </p:blipFill>
        <p:spPr>
          <a:xfrm>
            <a:off x="3829741" y="3030481"/>
            <a:ext cx="8047416" cy="1579001"/>
          </a:xfrm>
          <a:prstGeom prst="rect">
            <a:avLst/>
          </a:prstGeom>
          <a:noFill/>
          <a:ln>
            <a:noFill/>
          </a:ln>
        </p:spPr>
      </p:pic>
      <p:sp>
        <p:nvSpPr>
          <p:cNvPr id="807" name="Google Shape;807;p68"/>
          <p:cNvSpPr/>
          <p:nvPr/>
        </p:nvSpPr>
        <p:spPr>
          <a:xfrm>
            <a:off x="5226097" y="978089"/>
            <a:ext cx="819000" cy="861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08" name="Google Shape;808;p68"/>
          <p:cNvSpPr txBox="1"/>
          <p:nvPr/>
        </p:nvSpPr>
        <p:spPr>
          <a:xfrm>
            <a:off x="5149351" y="975475"/>
            <a:ext cx="1591500" cy="861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lt1"/>
                </a:solidFill>
                <a:latin typeface="Arial"/>
                <a:ea typeface="Arial"/>
                <a:cs typeface="Arial"/>
                <a:sym typeface="Arial"/>
              </a:rPr>
              <a:t>Plateau Fire</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Hanceville-Riske Creek</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Elephant Hill</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White River</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All Other Fires</a:t>
            </a:r>
            <a:endParaRPr dirty="0"/>
          </a:p>
        </p:txBody>
      </p:sp>
      <p:pic>
        <p:nvPicPr>
          <p:cNvPr id="809" name="Google Shape;809;p6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0750" y="6042100"/>
            <a:ext cx="584375" cy="769700"/>
          </a:xfrm>
          <a:prstGeom prst="rect">
            <a:avLst/>
          </a:prstGeom>
          <a:noFill/>
          <a:ln w="19050" cap="flat" cmpd="sng">
            <a:solidFill>
              <a:srgbClr val="FFFFFF"/>
            </a:solidFill>
            <a:prstDash val="solid"/>
            <a:miter lim="800000"/>
            <a:headEnd type="none" w="sm" len="sm"/>
            <a:tailEnd type="none" w="sm" len="sm"/>
          </a:ln>
        </p:spPr>
      </p:pic>
      <p:grpSp>
        <p:nvGrpSpPr>
          <p:cNvPr id="810" name="Google Shape;810;p68"/>
          <p:cNvGrpSpPr/>
          <p:nvPr/>
        </p:nvGrpSpPr>
        <p:grpSpPr>
          <a:xfrm>
            <a:off x="3426081" y="721049"/>
            <a:ext cx="738600" cy="3780312"/>
            <a:chOff x="584126" y="895221"/>
            <a:chExt cx="738600" cy="3780312"/>
          </a:xfrm>
        </p:grpSpPr>
        <p:sp>
          <p:nvSpPr>
            <p:cNvPr id="811" name="Google Shape;811;p68"/>
            <p:cNvSpPr txBox="1"/>
            <p:nvPr/>
          </p:nvSpPr>
          <p:spPr>
            <a:xfrm rot="-5400000">
              <a:off x="153177" y="1326171"/>
              <a:ext cx="11697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dirty="0">
                  <a:solidFill>
                    <a:schemeClr val="lt1"/>
                  </a:solidFill>
                  <a:latin typeface="Arial"/>
                  <a:ea typeface="Arial"/>
                  <a:cs typeface="Arial"/>
                  <a:sym typeface="Arial"/>
                </a:rPr>
                <a:t>hectares</a:t>
              </a:r>
              <a:endParaRPr dirty="0"/>
            </a:p>
          </p:txBody>
        </p:sp>
        <p:sp>
          <p:nvSpPr>
            <p:cNvPr id="812" name="Google Shape;812;p68"/>
            <p:cNvSpPr txBox="1"/>
            <p:nvPr/>
          </p:nvSpPr>
          <p:spPr>
            <a:xfrm rot="-5400000">
              <a:off x="368576" y="3721383"/>
              <a:ext cx="1169700" cy="7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i="1" dirty="0">
                  <a:solidFill>
                    <a:schemeClr val="lt1"/>
                  </a:solidFill>
                  <a:latin typeface="Arial"/>
                  <a:ea typeface="Arial"/>
                  <a:cs typeface="Arial"/>
                  <a:sym typeface="Arial"/>
                </a:rPr>
                <a:t>prop. total burned per fire</a:t>
              </a:r>
              <a:endParaRPr dirty="0"/>
            </a:p>
          </p:txBody>
        </p:sp>
        <p:sp>
          <p:nvSpPr>
            <p:cNvPr id="813" name="Google Shape;813;p68"/>
            <p:cNvSpPr txBox="1"/>
            <p:nvPr/>
          </p:nvSpPr>
          <p:spPr>
            <a:xfrm rot="-5400000">
              <a:off x="249027" y="2680186"/>
              <a:ext cx="9780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dirty="0">
                  <a:solidFill>
                    <a:schemeClr val="lt1"/>
                  </a:solidFill>
                  <a:latin typeface="Arial"/>
                  <a:ea typeface="Arial"/>
                  <a:cs typeface="Arial"/>
                  <a:sym typeface="Arial"/>
                </a:rPr>
                <a:t>count</a:t>
              </a:r>
              <a:endParaRPr dirty="0"/>
            </a:p>
          </p:txBody>
        </p:sp>
      </p:grpSp>
      <p:pic>
        <p:nvPicPr>
          <p:cNvPr id="814" name="Google Shape;814;p6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182900" y="4581650"/>
            <a:ext cx="7501547" cy="49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3"/>
        <p:cNvGrpSpPr/>
        <p:nvPr/>
      </p:nvGrpSpPr>
      <p:grpSpPr>
        <a:xfrm>
          <a:off x="0" y="0"/>
          <a:ext cx="0" cy="0"/>
          <a:chOff x="0" y="0"/>
          <a:chExt cx="0" cy="0"/>
        </a:xfrm>
      </p:grpSpPr>
      <p:sp>
        <p:nvSpPr>
          <p:cNvPr id="244" name="Google Shape;244;p42"/>
          <p:cNvSpPr txBox="1"/>
          <p:nvPr/>
        </p:nvSpPr>
        <p:spPr>
          <a:xfrm>
            <a:off x="12686260" y="5259793"/>
            <a:ext cx="813000" cy="437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rPr>
              <a:t>2</a:t>
            </a:fld>
            <a:endParaRPr sz="1800" dirty="0">
              <a:solidFill>
                <a:srgbClr val="FFFFFF"/>
              </a:solidFill>
            </a:endParaRPr>
          </a:p>
        </p:txBody>
      </p:sp>
      <p:pic>
        <p:nvPicPr>
          <p:cNvPr id="245" name="Google Shape;245;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47600" y="1126501"/>
            <a:ext cx="6036787" cy="2042053"/>
          </a:xfrm>
          <a:prstGeom prst="rect">
            <a:avLst/>
          </a:prstGeom>
          <a:noFill/>
          <a:ln w="9525" cap="flat" cmpd="sng">
            <a:solidFill>
              <a:srgbClr val="FFFFFF"/>
            </a:solidFill>
            <a:prstDash val="solid"/>
            <a:round/>
            <a:headEnd type="none" w="sm" len="sm"/>
            <a:tailEnd type="none" w="sm" len="sm"/>
          </a:ln>
        </p:spPr>
      </p:pic>
      <p:pic>
        <p:nvPicPr>
          <p:cNvPr id="246" name="Google Shape;246;p4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26378" y="3352026"/>
            <a:ext cx="4692393" cy="3108800"/>
          </a:xfrm>
          <a:prstGeom prst="rect">
            <a:avLst/>
          </a:prstGeom>
          <a:noFill/>
          <a:ln w="9525" cap="flat" cmpd="sng">
            <a:solidFill>
              <a:srgbClr val="FFFFFF"/>
            </a:solidFill>
            <a:prstDash val="solid"/>
            <a:round/>
            <a:headEnd type="none" w="sm" len="sm"/>
            <a:tailEnd type="none" w="sm" len="sm"/>
          </a:ln>
        </p:spPr>
      </p:pic>
      <p:pic>
        <p:nvPicPr>
          <p:cNvPr id="247" name="Google Shape;247;p4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96618" y="4377655"/>
            <a:ext cx="5947784" cy="2042052"/>
          </a:xfrm>
          <a:prstGeom prst="rect">
            <a:avLst/>
          </a:prstGeom>
          <a:noFill/>
          <a:ln w="9525" cap="flat" cmpd="sng">
            <a:solidFill>
              <a:srgbClr val="FFFFFF"/>
            </a:solidFill>
            <a:prstDash val="solid"/>
            <a:round/>
            <a:headEnd type="none" w="sm" len="sm"/>
            <a:tailEnd type="none" w="sm" len="sm"/>
          </a:ln>
        </p:spPr>
      </p:pic>
      <p:pic>
        <p:nvPicPr>
          <p:cNvPr id="248" name="Google Shape;248;p4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687036" y="1204431"/>
            <a:ext cx="4339729" cy="2911840"/>
          </a:xfrm>
          <a:prstGeom prst="rect">
            <a:avLst/>
          </a:prstGeom>
          <a:noFill/>
          <a:ln w="9525" cap="flat" cmpd="sng">
            <a:solidFill>
              <a:srgbClr val="000000"/>
            </a:solidFill>
            <a:prstDash val="solid"/>
            <a:round/>
            <a:headEnd type="none" w="sm" len="sm"/>
            <a:tailEnd type="none" w="sm" len="sm"/>
          </a:ln>
        </p:spPr>
      </p:pic>
      <p:sp>
        <p:nvSpPr>
          <p:cNvPr id="249" name="Google Shape;249;p42"/>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Canada has been facing extreme fire seasons</a:t>
            </a:r>
            <a:endParaRPr sz="2800" b="1" dirty="0">
              <a:solidFill>
                <a:schemeClr val="lt1"/>
              </a:solidFill>
              <a:latin typeface="Arial Black"/>
              <a:ea typeface="Arial Black"/>
              <a:cs typeface="Arial Black"/>
              <a:sym typeface="Arial Black"/>
            </a:endParaRPr>
          </a:p>
        </p:txBody>
      </p:sp>
      <p:sp>
        <p:nvSpPr>
          <p:cNvPr id="250" name="Google Shape;250;p42"/>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2</a:t>
            </a:fld>
            <a:endParaRPr sz="1800" dirty="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69"/>
          <p:cNvPicPr preferRelativeResize="0"/>
          <p:nvPr/>
        </p:nvPicPr>
        <p:blipFill rotWithShape="1">
          <a:blip r:embed="rId3">
            <a:alphaModFix/>
          </a:blip>
          <a:srcRect/>
          <a:stretch/>
        </p:blipFill>
        <p:spPr>
          <a:xfrm>
            <a:off x="3010530" y="4435362"/>
            <a:ext cx="8772903" cy="2225233"/>
          </a:xfrm>
          <a:prstGeom prst="rect">
            <a:avLst/>
          </a:prstGeom>
          <a:noFill/>
          <a:ln>
            <a:noFill/>
          </a:ln>
        </p:spPr>
      </p:pic>
      <p:sp>
        <p:nvSpPr>
          <p:cNvPr id="821" name="Google Shape;821;p69"/>
          <p:cNvSpPr/>
          <p:nvPr/>
        </p:nvSpPr>
        <p:spPr>
          <a:xfrm>
            <a:off x="0" y="6374524"/>
            <a:ext cx="12192000" cy="493200"/>
          </a:xfrm>
          <a:prstGeom prst="rect">
            <a:avLst/>
          </a:prstGeom>
          <a:solidFill>
            <a:srgbClr val="3F3F3F"/>
          </a:solidFill>
          <a:ln>
            <a:noFill/>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Crowley, Cardille, White &amp; Wulder (2019</a:t>
            </a:r>
            <a:r>
              <a:rPr lang="en-US" dirty="0">
                <a:solidFill>
                  <a:schemeClr val="lt1"/>
                </a:solidFill>
              </a:rPr>
              <a:t>b) Generating intra-year metrics of wildfire progression using multiple open-access satellite data streams</a:t>
            </a:r>
            <a:r>
              <a:rPr lang="en-US" sz="1400" b="0" i="0" u="none" strike="noStrike" cap="none" dirty="0">
                <a:solidFill>
                  <a:schemeClr val="lt1"/>
                </a:solidFill>
                <a:latin typeface="Arial"/>
                <a:ea typeface="Arial"/>
                <a:cs typeface="Arial"/>
                <a:sym typeface="Arial"/>
              </a:rPr>
              <a:t>, </a:t>
            </a:r>
            <a:r>
              <a:rPr lang="en-US" sz="1400" b="0" i="1" u="none" strike="noStrike" cap="none" dirty="0">
                <a:solidFill>
                  <a:schemeClr val="lt1"/>
                </a:solidFill>
                <a:latin typeface="Arial"/>
                <a:ea typeface="Arial"/>
                <a:cs typeface="Arial"/>
                <a:sym typeface="Arial"/>
              </a:rPr>
              <a:t>Remote Sensing </a:t>
            </a:r>
            <a:r>
              <a:rPr lang="en-US" i="1" dirty="0">
                <a:solidFill>
                  <a:schemeClr val="lt1"/>
                </a:solidFill>
              </a:rPr>
              <a:t>of Environm</a:t>
            </a:r>
            <a:r>
              <a:rPr lang="en-US" dirty="0">
                <a:solidFill>
                  <a:schemeClr val="lt1"/>
                </a:solidFill>
              </a:rPr>
              <a:t>ent, 232, 111295, https://doi.org/10.1016/j.rse.2019.111295</a:t>
            </a:r>
            <a:endParaRPr sz="1400" b="0" i="0" u="none" strike="noStrike" cap="none" dirty="0">
              <a:solidFill>
                <a:schemeClr val="lt1"/>
              </a:solidFill>
              <a:latin typeface="Arial"/>
              <a:ea typeface="Arial"/>
              <a:cs typeface="Arial"/>
              <a:sym typeface="Arial"/>
            </a:endParaRPr>
          </a:p>
        </p:txBody>
      </p:sp>
      <p:sp>
        <p:nvSpPr>
          <p:cNvPr id="822" name="Google Shape;822;p69"/>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Fourth, spikes due to lightning and wind storms</a:t>
            </a:r>
            <a:endParaRPr sz="3200" b="1" dirty="0">
              <a:solidFill>
                <a:schemeClr val="lt1"/>
              </a:solidFill>
              <a:latin typeface="Arial Black"/>
              <a:ea typeface="Arial Black"/>
              <a:cs typeface="Arial Black"/>
              <a:sym typeface="Arial Black"/>
            </a:endParaRPr>
          </a:p>
        </p:txBody>
      </p:sp>
      <p:sp>
        <p:nvSpPr>
          <p:cNvPr id="823" name="Google Shape;823;p69"/>
          <p:cNvSpPr/>
          <p:nvPr/>
        </p:nvSpPr>
        <p:spPr>
          <a:xfrm>
            <a:off x="-2962272" y="4383177"/>
            <a:ext cx="184800" cy="369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824" name="Google Shape;824;p69"/>
          <p:cNvSpPr txBox="1"/>
          <p:nvPr/>
        </p:nvSpPr>
        <p:spPr>
          <a:xfrm>
            <a:off x="362075" y="1018675"/>
            <a:ext cx="2840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1. Burned-areas</a:t>
            </a:r>
            <a:endParaRPr sz="2400" dirty="0"/>
          </a:p>
        </p:txBody>
      </p:sp>
      <p:sp>
        <p:nvSpPr>
          <p:cNvPr id="825" name="Google Shape;825;p69"/>
          <p:cNvSpPr txBox="1"/>
          <p:nvPr/>
        </p:nvSpPr>
        <p:spPr>
          <a:xfrm>
            <a:off x="362075" y="2246069"/>
            <a:ext cx="2840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2. # of active fires</a:t>
            </a:r>
            <a:endParaRPr sz="2400" dirty="0"/>
          </a:p>
        </p:txBody>
      </p:sp>
      <p:sp>
        <p:nvSpPr>
          <p:cNvPr id="826" name="Google Shape;826;p69"/>
          <p:cNvSpPr txBox="1"/>
          <p:nvPr/>
        </p:nvSpPr>
        <p:spPr>
          <a:xfrm>
            <a:off x="362076" y="3520468"/>
            <a:ext cx="2726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3. Prop. total burned</a:t>
            </a:r>
            <a:endParaRPr sz="2400" dirty="0"/>
          </a:p>
        </p:txBody>
      </p:sp>
      <p:sp>
        <p:nvSpPr>
          <p:cNvPr id="827" name="Google Shape;827;p69"/>
          <p:cNvSpPr txBox="1"/>
          <p:nvPr/>
        </p:nvSpPr>
        <p:spPr>
          <a:xfrm>
            <a:off x="362076" y="4769673"/>
            <a:ext cx="2879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Black"/>
                <a:ea typeface="Arial Black"/>
                <a:cs typeface="Arial Black"/>
                <a:sym typeface="Arial Black"/>
              </a:rPr>
              <a:t>4. Fire spread rates</a:t>
            </a:r>
            <a:endParaRPr sz="2400" dirty="0"/>
          </a:p>
        </p:txBody>
      </p:sp>
      <p:grpSp>
        <p:nvGrpSpPr>
          <p:cNvPr id="828" name="Google Shape;828;p69"/>
          <p:cNvGrpSpPr/>
          <p:nvPr/>
        </p:nvGrpSpPr>
        <p:grpSpPr>
          <a:xfrm>
            <a:off x="3426081" y="721049"/>
            <a:ext cx="738600" cy="5105542"/>
            <a:chOff x="584126" y="895221"/>
            <a:chExt cx="738600" cy="5105542"/>
          </a:xfrm>
        </p:grpSpPr>
        <p:sp>
          <p:nvSpPr>
            <p:cNvPr id="829" name="Google Shape;829;p69"/>
            <p:cNvSpPr txBox="1"/>
            <p:nvPr/>
          </p:nvSpPr>
          <p:spPr>
            <a:xfrm rot="-5400000">
              <a:off x="153177" y="1326171"/>
              <a:ext cx="11697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dirty="0">
                  <a:solidFill>
                    <a:schemeClr val="lt1"/>
                  </a:solidFill>
                  <a:latin typeface="Arial"/>
                  <a:ea typeface="Arial"/>
                  <a:cs typeface="Arial"/>
                  <a:sym typeface="Arial"/>
                </a:rPr>
                <a:t>hectares</a:t>
              </a:r>
              <a:endParaRPr dirty="0"/>
            </a:p>
          </p:txBody>
        </p:sp>
        <p:sp>
          <p:nvSpPr>
            <p:cNvPr id="830" name="Google Shape;830;p69"/>
            <p:cNvSpPr txBox="1"/>
            <p:nvPr/>
          </p:nvSpPr>
          <p:spPr>
            <a:xfrm rot="-5400000">
              <a:off x="153177" y="5262013"/>
              <a:ext cx="11697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dirty="0">
                  <a:solidFill>
                    <a:schemeClr val="lt1"/>
                  </a:solidFill>
                  <a:latin typeface="Arial"/>
                  <a:ea typeface="Arial"/>
                  <a:cs typeface="Arial"/>
                  <a:sym typeface="Arial"/>
                </a:rPr>
                <a:t>ha per day</a:t>
              </a:r>
              <a:endParaRPr dirty="0"/>
            </a:p>
          </p:txBody>
        </p:sp>
        <p:sp>
          <p:nvSpPr>
            <p:cNvPr id="831" name="Google Shape;831;p69"/>
            <p:cNvSpPr txBox="1"/>
            <p:nvPr/>
          </p:nvSpPr>
          <p:spPr>
            <a:xfrm rot="-5400000">
              <a:off x="368576" y="3721383"/>
              <a:ext cx="1169700" cy="7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i="1" dirty="0">
                  <a:solidFill>
                    <a:schemeClr val="lt1"/>
                  </a:solidFill>
                  <a:latin typeface="Arial"/>
                  <a:ea typeface="Arial"/>
                  <a:cs typeface="Arial"/>
                  <a:sym typeface="Arial"/>
                </a:rPr>
                <a:t>prop. total burned per fire</a:t>
              </a:r>
              <a:endParaRPr dirty="0"/>
            </a:p>
          </p:txBody>
        </p:sp>
        <p:sp>
          <p:nvSpPr>
            <p:cNvPr id="832" name="Google Shape;832;p69"/>
            <p:cNvSpPr txBox="1"/>
            <p:nvPr/>
          </p:nvSpPr>
          <p:spPr>
            <a:xfrm rot="-5400000">
              <a:off x="249027" y="2680186"/>
              <a:ext cx="9780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dirty="0">
                  <a:solidFill>
                    <a:schemeClr val="lt1"/>
                  </a:solidFill>
                  <a:latin typeface="Arial"/>
                  <a:ea typeface="Arial"/>
                  <a:cs typeface="Arial"/>
                  <a:sym typeface="Arial"/>
                </a:rPr>
                <a:t>count</a:t>
              </a:r>
              <a:endParaRPr dirty="0"/>
            </a:p>
          </p:txBody>
        </p:sp>
      </p:grpSp>
      <p:sp>
        <p:nvSpPr>
          <p:cNvPr id="833" name="Google Shape;833;p69"/>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29</a:t>
            </a:fld>
            <a:endParaRPr sz="1800" dirty="0">
              <a:latin typeface="Arial"/>
              <a:ea typeface="Arial"/>
              <a:cs typeface="Arial"/>
              <a:sym typeface="Arial"/>
            </a:endParaRPr>
          </a:p>
        </p:txBody>
      </p:sp>
      <p:pic>
        <p:nvPicPr>
          <p:cNvPr id="834" name="Google Shape;834;p69"/>
          <p:cNvPicPr preferRelativeResize="0"/>
          <p:nvPr/>
        </p:nvPicPr>
        <p:blipFill rotWithShape="1">
          <a:blip r:embed="rId4">
            <a:alphaModFix/>
          </a:blip>
          <a:srcRect/>
          <a:stretch/>
        </p:blipFill>
        <p:spPr>
          <a:xfrm>
            <a:off x="3624834" y="721050"/>
            <a:ext cx="8437594" cy="1786283"/>
          </a:xfrm>
          <a:prstGeom prst="rect">
            <a:avLst/>
          </a:prstGeom>
          <a:noFill/>
          <a:ln>
            <a:noFill/>
          </a:ln>
        </p:spPr>
      </p:pic>
      <p:pic>
        <p:nvPicPr>
          <p:cNvPr id="835" name="Google Shape;835;p69"/>
          <p:cNvPicPr preferRelativeResize="0"/>
          <p:nvPr/>
        </p:nvPicPr>
        <p:blipFill rotWithShape="1">
          <a:blip r:embed="rId5">
            <a:alphaModFix/>
          </a:blip>
          <a:srcRect/>
          <a:stretch/>
        </p:blipFill>
        <p:spPr>
          <a:xfrm>
            <a:off x="3027385" y="1866965"/>
            <a:ext cx="8657069" cy="1499746"/>
          </a:xfrm>
          <a:prstGeom prst="rect">
            <a:avLst/>
          </a:prstGeom>
          <a:noFill/>
          <a:ln>
            <a:noFill/>
          </a:ln>
        </p:spPr>
      </p:pic>
      <p:pic>
        <p:nvPicPr>
          <p:cNvPr id="836" name="Google Shape;836;p69"/>
          <p:cNvPicPr preferRelativeResize="0"/>
          <p:nvPr/>
        </p:nvPicPr>
        <p:blipFill rotWithShape="1">
          <a:blip r:embed="rId6">
            <a:alphaModFix/>
          </a:blip>
          <a:srcRect/>
          <a:stretch/>
        </p:blipFill>
        <p:spPr>
          <a:xfrm>
            <a:off x="3829741" y="3030481"/>
            <a:ext cx="8047416" cy="1579001"/>
          </a:xfrm>
          <a:prstGeom prst="rect">
            <a:avLst/>
          </a:prstGeom>
          <a:noFill/>
          <a:ln>
            <a:noFill/>
          </a:ln>
        </p:spPr>
      </p:pic>
      <p:sp>
        <p:nvSpPr>
          <p:cNvPr id="837" name="Google Shape;837;p69"/>
          <p:cNvSpPr/>
          <p:nvPr/>
        </p:nvSpPr>
        <p:spPr>
          <a:xfrm>
            <a:off x="5226097" y="978089"/>
            <a:ext cx="819000" cy="861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38" name="Google Shape;838;p69"/>
          <p:cNvSpPr txBox="1"/>
          <p:nvPr/>
        </p:nvSpPr>
        <p:spPr>
          <a:xfrm>
            <a:off x="5149351" y="975475"/>
            <a:ext cx="1591500" cy="861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lt1"/>
                </a:solidFill>
                <a:latin typeface="Arial"/>
                <a:ea typeface="Arial"/>
                <a:cs typeface="Arial"/>
                <a:sym typeface="Arial"/>
              </a:rPr>
              <a:t>Plateau Fire</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Hanceville-Riske Creek</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Elephant Hill</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White River</a:t>
            </a:r>
            <a:endParaRPr dirty="0"/>
          </a:p>
          <a:p>
            <a:pPr marL="0" marR="0" lvl="0" indent="0" algn="l" rtl="0">
              <a:spcBef>
                <a:spcPts val="0"/>
              </a:spcBef>
              <a:spcAft>
                <a:spcPts val="0"/>
              </a:spcAft>
              <a:buNone/>
            </a:pPr>
            <a:r>
              <a:rPr lang="en-US" sz="1000" dirty="0">
                <a:solidFill>
                  <a:schemeClr val="lt1"/>
                </a:solidFill>
                <a:latin typeface="Arial"/>
                <a:ea typeface="Arial"/>
                <a:cs typeface="Arial"/>
                <a:sym typeface="Arial"/>
              </a:rPr>
              <a:t>All Other Fires</a:t>
            </a:r>
            <a:endParaRPr dirty="0"/>
          </a:p>
        </p:txBody>
      </p:sp>
      <p:pic>
        <p:nvPicPr>
          <p:cNvPr id="839" name="Google Shape;839;p6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0750" y="6042100"/>
            <a:ext cx="584375" cy="769700"/>
          </a:xfrm>
          <a:prstGeom prst="rect">
            <a:avLst/>
          </a:prstGeom>
          <a:noFill/>
          <a:ln w="19050" cap="flat" cmpd="sng">
            <a:solidFill>
              <a:srgbClr val="FFFFFF"/>
            </a:solidFill>
            <a:prstDash val="solid"/>
            <a:miter lim="800000"/>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70"/>
          <p:cNvPicPr preferRelativeResize="0"/>
          <p:nvPr/>
        </p:nvPicPr>
        <p:blipFill>
          <a:blip r:embed="rId3">
            <a:alphaModFix/>
          </a:blip>
          <a:stretch>
            <a:fillRect/>
          </a:stretch>
        </p:blipFill>
        <p:spPr>
          <a:xfrm>
            <a:off x="3169550" y="1626875"/>
            <a:ext cx="8860535" cy="2224363"/>
          </a:xfrm>
          <a:prstGeom prst="rect">
            <a:avLst/>
          </a:prstGeom>
          <a:noFill/>
          <a:ln>
            <a:noFill/>
          </a:ln>
        </p:spPr>
      </p:pic>
      <p:sp>
        <p:nvSpPr>
          <p:cNvPr id="846" name="Google Shape;846;p70"/>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We are applying methods to examine 2018 fire season </a:t>
            </a:r>
            <a:endParaRPr sz="2800" b="1" dirty="0">
              <a:solidFill>
                <a:schemeClr val="lt1"/>
              </a:solidFill>
              <a:latin typeface="Arial Black"/>
              <a:ea typeface="Arial Black"/>
              <a:cs typeface="Arial Black"/>
              <a:sym typeface="Arial Black"/>
            </a:endParaRPr>
          </a:p>
        </p:txBody>
      </p:sp>
      <p:sp>
        <p:nvSpPr>
          <p:cNvPr id="847" name="Google Shape;847;p70"/>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30</a:t>
            </a:fld>
            <a:endParaRPr sz="1800" dirty="0">
              <a:latin typeface="Arial"/>
              <a:ea typeface="Arial"/>
              <a:cs typeface="Arial"/>
              <a:sym typeface="Arial"/>
            </a:endParaRPr>
          </a:p>
        </p:txBody>
      </p:sp>
      <p:pic>
        <p:nvPicPr>
          <p:cNvPr id="848" name="Google Shape;848;p70" descr="Image result for twitter without background transparen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849" name="Google Shape;849;p70"/>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cxnSp>
        <p:nvCxnSpPr>
          <p:cNvPr id="850" name="Google Shape;850;p70"/>
          <p:cNvCxnSpPr/>
          <p:nvPr/>
        </p:nvCxnSpPr>
        <p:spPr>
          <a:xfrm flipH="1">
            <a:off x="5789007" y="1161683"/>
            <a:ext cx="755700" cy="631800"/>
          </a:xfrm>
          <a:prstGeom prst="straightConnector1">
            <a:avLst/>
          </a:prstGeom>
          <a:noFill/>
          <a:ln w="38100" cap="flat" cmpd="sng">
            <a:solidFill>
              <a:schemeClr val="lt1"/>
            </a:solidFill>
            <a:prstDash val="solid"/>
            <a:miter lim="800000"/>
            <a:headEnd type="none" w="sm" len="sm"/>
            <a:tailEnd type="triangle" w="med" len="med"/>
          </a:ln>
        </p:spPr>
      </p:cxnSp>
      <p:sp>
        <p:nvSpPr>
          <p:cNvPr id="851" name="Google Shape;851;p70"/>
          <p:cNvSpPr txBox="1"/>
          <p:nvPr/>
        </p:nvSpPr>
        <p:spPr>
          <a:xfrm>
            <a:off x="6551470" y="1034516"/>
            <a:ext cx="1544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lt1"/>
                </a:solidFill>
                <a:latin typeface="Arial"/>
                <a:ea typeface="Arial"/>
                <a:cs typeface="Arial"/>
                <a:sym typeface="Arial"/>
              </a:rPr>
              <a:t>Observations</a:t>
            </a:r>
            <a:endParaRPr dirty="0"/>
          </a:p>
        </p:txBody>
      </p:sp>
      <p:cxnSp>
        <p:nvCxnSpPr>
          <p:cNvPr id="852" name="Google Shape;852;p70"/>
          <p:cNvCxnSpPr/>
          <p:nvPr/>
        </p:nvCxnSpPr>
        <p:spPr>
          <a:xfrm>
            <a:off x="8447278" y="1265625"/>
            <a:ext cx="112500" cy="2061000"/>
          </a:xfrm>
          <a:prstGeom prst="straightConnector1">
            <a:avLst/>
          </a:prstGeom>
          <a:noFill/>
          <a:ln w="38100" cap="flat" cmpd="sng">
            <a:solidFill>
              <a:schemeClr val="lt1"/>
            </a:solidFill>
            <a:prstDash val="solid"/>
            <a:miter lim="800000"/>
            <a:headEnd type="none" w="sm" len="sm"/>
            <a:tailEnd type="triangle" w="med" len="med"/>
          </a:ln>
        </p:spPr>
      </p:cxnSp>
      <p:sp>
        <p:nvSpPr>
          <p:cNvPr id="853" name="Google Shape;853;p70"/>
          <p:cNvSpPr txBox="1"/>
          <p:nvPr/>
        </p:nvSpPr>
        <p:spPr>
          <a:xfrm>
            <a:off x="8500650" y="1034525"/>
            <a:ext cx="3573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lt1"/>
                </a:solidFill>
              </a:rPr>
              <a:t>Preliminary cumulative </a:t>
            </a:r>
            <a:r>
              <a:rPr lang="en-US" sz="1800" i="1" dirty="0">
                <a:solidFill>
                  <a:schemeClr val="lt1"/>
                </a:solidFill>
                <a:latin typeface="Arial"/>
                <a:ea typeface="Arial"/>
                <a:cs typeface="Arial"/>
                <a:sym typeface="Arial"/>
              </a:rPr>
              <a:t>burn progression (overestimat</a:t>
            </a:r>
            <a:r>
              <a:rPr lang="en-US" sz="1800" i="1" dirty="0">
                <a:solidFill>
                  <a:schemeClr val="lt1"/>
                </a:solidFill>
              </a:rPr>
              <a:t>ion</a:t>
            </a:r>
            <a:r>
              <a:rPr lang="en-US" sz="1800" i="1" dirty="0">
                <a:solidFill>
                  <a:schemeClr val="lt1"/>
                </a:solidFill>
                <a:latin typeface="Arial"/>
                <a:ea typeface="Arial"/>
                <a:cs typeface="Arial"/>
                <a:sym typeface="Arial"/>
              </a:rPr>
              <a:t>)</a:t>
            </a:r>
            <a:endParaRPr dirty="0"/>
          </a:p>
        </p:txBody>
      </p:sp>
      <p:cxnSp>
        <p:nvCxnSpPr>
          <p:cNvPr id="854" name="Google Shape;854;p70"/>
          <p:cNvCxnSpPr/>
          <p:nvPr/>
        </p:nvCxnSpPr>
        <p:spPr>
          <a:xfrm flipH="1">
            <a:off x="3841455" y="1265624"/>
            <a:ext cx="446700" cy="299100"/>
          </a:xfrm>
          <a:prstGeom prst="straightConnector1">
            <a:avLst/>
          </a:prstGeom>
          <a:noFill/>
          <a:ln w="38100" cap="flat" cmpd="sng">
            <a:solidFill>
              <a:schemeClr val="lt1"/>
            </a:solidFill>
            <a:prstDash val="solid"/>
            <a:miter lim="800000"/>
            <a:headEnd type="none" w="sm" len="sm"/>
            <a:tailEnd type="triangle" w="med" len="med"/>
          </a:ln>
        </p:spPr>
      </p:cxnSp>
      <p:sp>
        <p:nvSpPr>
          <p:cNvPr id="855" name="Google Shape;855;p70"/>
          <p:cNvSpPr txBox="1"/>
          <p:nvPr/>
        </p:nvSpPr>
        <p:spPr>
          <a:xfrm>
            <a:off x="4322928" y="1034516"/>
            <a:ext cx="1107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lt1"/>
                </a:solidFill>
                <a:latin typeface="Arial"/>
                <a:ea typeface="Arial"/>
                <a:cs typeface="Arial"/>
                <a:sym typeface="Arial"/>
              </a:rPr>
              <a:t>Hectares</a:t>
            </a:r>
            <a:endParaRPr dirty="0"/>
          </a:p>
        </p:txBody>
      </p:sp>
      <p:graphicFrame>
        <p:nvGraphicFramePr>
          <p:cNvPr id="856" name="Google Shape;856;p70"/>
          <p:cNvGraphicFramePr/>
          <p:nvPr/>
        </p:nvGraphicFramePr>
        <p:xfrm>
          <a:off x="604277" y="4477000"/>
          <a:ext cx="10953275" cy="1828680"/>
        </p:xfrm>
        <a:graphic>
          <a:graphicData uri="http://schemas.openxmlformats.org/drawingml/2006/table">
            <a:tbl>
              <a:tblPr>
                <a:noFill/>
                <a:tableStyleId>{6ED5E640-C316-43DC-B7C8-B48E36133A19}</a:tableStyleId>
              </a:tblPr>
              <a:tblGrid>
                <a:gridCol w="1040600">
                  <a:extLst>
                    <a:ext uri="{9D8B030D-6E8A-4147-A177-3AD203B41FA5}">
                      <a16:colId xmlns:a16="http://schemas.microsoft.com/office/drawing/2014/main" val="20000"/>
                    </a:ext>
                  </a:extLst>
                </a:gridCol>
                <a:gridCol w="2153375">
                  <a:extLst>
                    <a:ext uri="{9D8B030D-6E8A-4147-A177-3AD203B41FA5}">
                      <a16:colId xmlns:a16="http://schemas.microsoft.com/office/drawing/2014/main" val="20001"/>
                    </a:ext>
                  </a:extLst>
                </a:gridCol>
                <a:gridCol w="1492125">
                  <a:extLst>
                    <a:ext uri="{9D8B030D-6E8A-4147-A177-3AD203B41FA5}">
                      <a16:colId xmlns:a16="http://schemas.microsoft.com/office/drawing/2014/main" val="20002"/>
                    </a:ext>
                  </a:extLst>
                </a:gridCol>
                <a:gridCol w="1617450">
                  <a:extLst>
                    <a:ext uri="{9D8B030D-6E8A-4147-A177-3AD203B41FA5}">
                      <a16:colId xmlns:a16="http://schemas.microsoft.com/office/drawing/2014/main" val="20003"/>
                    </a:ext>
                  </a:extLst>
                </a:gridCol>
                <a:gridCol w="2518600">
                  <a:extLst>
                    <a:ext uri="{9D8B030D-6E8A-4147-A177-3AD203B41FA5}">
                      <a16:colId xmlns:a16="http://schemas.microsoft.com/office/drawing/2014/main" val="20004"/>
                    </a:ext>
                  </a:extLst>
                </a:gridCol>
                <a:gridCol w="2131125">
                  <a:extLst>
                    <a:ext uri="{9D8B030D-6E8A-4147-A177-3AD203B41FA5}">
                      <a16:colId xmlns:a16="http://schemas.microsoft.com/office/drawing/2014/main" val="20005"/>
                    </a:ext>
                  </a:extLst>
                </a:gridCol>
              </a:tblGrid>
              <a:tr h="426700">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Fires</a:t>
                      </a:r>
                      <a:endParaRPr sz="1800" i="1" dirty="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Coverage (km</a:t>
                      </a:r>
                      <a:r>
                        <a:rPr lang="en-US" sz="1800" i="1" u="none" strike="noStrike" cap="none" baseline="30000" dirty="0">
                          <a:solidFill>
                            <a:schemeClr val="dk1"/>
                          </a:solidFill>
                        </a:rPr>
                        <a:t>2</a:t>
                      </a:r>
                      <a:r>
                        <a:rPr lang="en-US" sz="1800" i="1" u="none" strike="noStrike" cap="none" dirty="0">
                          <a:solidFill>
                            <a:schemeClr val="dk1"/>
                          </a:solidFill>
                        </a:rPr>
                        <a:t>)</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Sensors</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Images</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chemeClr val="dk1"/>
                        </a:buClr>
                        <a:buSzPts val="1400"/>
                        <a:buFont typeface="Arial"/>
                        <a:buNone/>
                      </a:pPr>
                      <a:r>
                        <a:rPr lang="en-US" sz="1800" i="1" u="none" strike="noStrike" cap="none" dirty="0">
                          <a:solidFill>
                            <a:schemeClr val="dk1"/>
                          </a:solidFill>
                        </a:rPr>
                        <a:t>Temporal Res.</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i="1" dirty="0">
                          <a:solidFill>
                            <a:schemeClr val="dk1"/>
                          </a:solidFill>
                        </a:rPr>
                        <a:t>Ecozones</a:t>
                      </a:r>
                      <a:endParaRPr sz="1800" i="1" u="none" strike="noStrike" cap="none" dirty="0">
                        <a:solidFill>
                          <a:schemeClr val="dk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26700">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1</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1,000</a:t>
                      </a:r>
                      <a:endParaRPr sz="1800" i="1" u="none" strike="noStrike" cap="none" baseline="30000"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3</a:t>
                      </a:r>
                      <a:endParaRPr sz="1800" i="1" u="none" strike="noStrike" cap="none" baseline="30000"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23</a:t>
                      </a:r>
                      <a:endParaRPr sz="1800" dirty="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weekly</a:t>
                      </a:r>
                      <a:endParaRPr sz="1800" dirty="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1</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26700">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89</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15,000</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4</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u="none" strike="noStrike" cap="none" dirty="0">
                          <a:solidFill>
                            <a:schemeClr val="lt1"/>
                          </a:solidFill>
                          <a:latin typeface="Arial"/>
                          <a:ea typeface="Arial"/>
                          <a:cs typeface="Arial"/>
                          <a:sym typeface="Arial"/>
                        </a:rPr>
                        <a:t>1500+</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1600"/>
                        <a:buFont typeface="Arial"/>
                        <a:buNone/>
                      </a:pPr>
                      <a:r>
                        <a:rPr lang="en-US" sz="1800" i="1" dirty="0">
                          <a:solidFill>
                            <a:schemeClr val="lt1"/>
                          </a:solidFill>
                        </a:rPr>
                        <a:t>sub-</a:t>
                      </a:r>
                      <a:r>
                        <a:rPr lang="en-US" sz="1800" i="1" u="none" strike="noStrike" cap="none" dirty="0">
                          <a:solidFill>
                            <a:schemeClr val="lt1"/>
                          </a:solidFill>
                          <a:latin typeface="Arial"/>
                          <a:ea typeface="Arial"/>
                          <a:cs typeface="Arial"/>
                          <a:sym typeface="Arial"/>
                        </a:rPr>
                        <a:t>weekly</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7</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26700">
                <a:tc>
                  <a:txBody>
                    <a:bodyPr/>
                    <a:lstStyle/>
                    <a:p>
                      <a:pPr marL="0" marR="0" lvl="0" indent="0" algn="ctr" rtl="0">
                        <a:spcBef>
                          <a:spcPts val="0"/>
                        </a:spcBef>
                        <a:spcAft>
                          <a:spcPts val="0"/>
                        </a:spcAft>
                        <a:buNone/>
                      </a:pPr>
                      <a:r>
                        <a:rPr lang="en-US" sz="1800" i="1" dirty="0">
                          <a:solidFill>
                            <a:schemeClr val="lt1"/>
                          </a:solidFill>
                        </a:rPr>
                        <a:t>220</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25,000</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4</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2400+</a:t>
                      </a:r>
                      <a:endParaRPr sz="1800" i="1" u="none" strike="noStrike" cap="none" dirty="0">
                        <a:solidFill>
                          <a:schemeClr val="lt1"/>
                        </a:solidFill>
                        <a:latin typeface="Arial"/>
                        <a:ea typeface="Arial"/>
                        <a:cs typeface="Arial"/>
                        <a:sym typeface="Aria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sub-weekly</a:t>
                      </a:r>
                      <a:endParaRPr sz="1800" i="1" dirty="0">
                        <a:solidFill>
                          <a:schemeClr val="lt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i="1" dirty="0">
                          <a:solidFill>
                            <a:schemeClr val="lt1"/>
                          </a:solidFill>
                        </a:rPr>
                        <a:t>6</a:t>
                      </a:r>
                      <a:endParaRPr sz="1800" i="1" dirty="0">
                        <a:solidFill>
                          <a:schemeClr val="lt1"/>
                        </a:solidFill>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857" name="Google Shape;857;p70"/>
          <p:cNvSpPr txBox="1"/>
          <p:nvPr/>
        </p:nvSpPr>
        <p:spPr>
          <a:xfrm>
            <a:off x="604275" y="3913400"/>
            <a:ext cx="3476700" cy="617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2400" b="1" u="sng" dirty="0">
                <a:solidFill>
                  <a:schemeClr val="lt1"/>
                </a:solidFill>
                <a:latin typeface="Arial Black"/>
                <a:ea typeface="Arial Black"/>
                <a:cs typeface="Arial Black"/>
                <a:sym typeface="Arial Black"/>
              </a:rPr>
              <a:t>Dataset features:</a:t>
            </a:r>
            <a:endParaRPr dirty="0"/>
          </a:p>
        </p:txBody>
      </p:sp>
      <p:pic>
        <p:nvPicPr>
          <p:cNvPr id="858" name="Google Shape;858;p70"/>
          <p:cNvPicPr preferRelativeResize="0"/>
          <p:nvPr/>
        </p:nvPicPr>
        <p:blipFill rotWithShape="1">
          <a:blip r:embed="rId5">
            <a:alphaModFix/>
          </a:blip>
          <a:srcRect/>
          <a:stretch/>
        </p:blipFill>
        <p:spPr>
          <a:xfrm>
            <a:off x="648571" y="1619782"/>
            <a:ext cx="2418158" cy="2189614"/>
          </a:xfrm>
          <a:prstGeom prst="rect">
            <a:avLst/>
          </a:prstGeom>
          <a:noFill/>
          <a:ln w="38100" cap="flat" cmpd="sng">
            <a:solidFill>
              <a:schemeClr val="lt1"/>
            </a:solidFill>
            <a:prstDash val="solid"/>
            <a:round/>
            <a:headEnd type="none" w="sm" len="sm"/>
            <a:tailEnd type="none" w="sm" len="sm"/>
          </a:ln>
        </p:spPr>
      </p:pic>
      <p:pic>
        <p:nvPicPr>
          <p:cNvPr id="859" name="Google Shape;859;p7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48571" y="1619775"/>
            <a:ext cx="2418149" cy="2206464"/>
          </a:xfrm>
          <a:prstGeom prst="rect">
            <a:avLst/>
          </a:prstGeom>
          <a:noFill/>
          <a:ln>
            <a:noFill/>
          </a:ln>
        </p:spPr>
      </p:pic>
      <p:sp>
        <p:nvSpPr>
          <p:cNvPr id="860" name="Google Shape;860;p70"/>
          <p:cNvSpPr/>
          <p:nvPr/>
        </p:nvSpPr>
        <p:spPr>
          <a:xfrm>
            <a:off x="525150" y="5772700"/>
            <a:ext cx="1197900" cy="617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61" name="Google Shape;861;p70"/>
          <p:cNvSpPr/>
          <p:nvPr/>
        </p:nvSpPr>
        <p:spPr>
          <a:xfrm>
            <a:off x="5481963" y="5772700"/>
            <a:ext cx="1197900" cy="617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62" name="Google Shape;862;p70"/>
          <p:cNvSpPr/>
          <p:nvPr/>
        </p:nvSpPr>
        <p:spPr>
          <a:xfrm>
            <a:off x="2112875" y="5772700"/>
            <a:ext cx="1197900" cy="617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63" name="Google Shape;863;p70"/>
          <p:cNvSpPr txBox="1"/>
          <p:nvPr/>
        </p:nvSpPr>
        <p:spPr>
          <a:xfrm>
            <a:off x="107475" y="1177075"/>
            <a:ext cx="33912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Arial Black"/>
                <a:ea typeface="Arial Black"/>
                <a:cs typeface="Arial Black"/>
                <a:sym typeface="Arial Black"/>
              </a:rPr>
              <a:t>All 2018 Fires in BC, Canada</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868" name="Google Shape;868;p71" title="Char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65525" y="1057913"/>
            <a:ext cx="10351007" cy="5596874"/>
          </a:xfrm>
          <a:prstGeom prst="rect">
            <a:avLst/>
          </a:prstGeom>
          <a:noFill/>
          <a:ln>
            <a:noFill/>
          </a:ln>
        </p:spPr>
      </p:pic>
      <p:sp>
        <p:nvSpPr>
          <p:cNvPr id="869" name="Google Shape;869;p71"/>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BULC-Fire vs MODIS progressions for 2017 BC fire season</a:t>
            </a:r>
            <a:endParaRPr sz="3200" b="1" dirty="0">
              <a:solidFill>
                <a:schemeClr val="lt1"/>
              </a:solidFill>
              <a:latin typeface="Arial Black"/>
              <a:ea typeface="Arial Black"/>
              <a:cs typeface="Arial Black"/>
              <a:sym typeface="Arial Black"/>
            </a:endParaRPr>
          </a:p>
        </p:txBody>
      </p:sp>
      <p:pic>
        <p:nvPicPr>
          <p:cNvPr id="870" name="Google Shape;870;p71" descr="Image result for twitter without background transparen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871" name="Google Shape;871;p71"/>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872" name="Google Shape;872;p71"/>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31</a:t>
            </a:fld>
            <a:endParaRPr sz="1800" dirty="0">
              <a:solidFill>
                <a:srgbClr val="FFFF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72"/>
          <p:cNvSpPr/>
          <p:nvPr/>
        </p:nvSpPr>
        <p:spPr>
          <a:xfrm>
            <a:off x="0" y="6374524"/>
            <a:ext cx="12192000" cy="493200"/>
          </a:xfrm>
          <a:prstGeom prst="rect">
            <a:avLst/>
          </a:prstGeom>
          <a:solidFill>
            <a:srgbClr val="3F3F3F"/>
          </a:solidFill>
          <a:ln>
            <a:noFill/>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400" b="0" i="0" u="none" strike="noStrike" cap="none" dirty="0">
                <a:solidFill>
                  <a:schemeClr val="lt1"/>
                </a:solidFill>
                <a:latin typeface="Arial"/>
                <a:ea typeface="Arial"/>
                <a:cs typeface="Arial"/>
                <a:sym typeface="Arial"/>
              </a:rPr>
              <a:t>Crowley, Cardille, White &amp; Wulder (2019</a:t>
            </a:r>
            <a:r>
              <a:rPr lang="en-US" dirty="0">
                <a:solidFill>
                  <a:schemeClr val="lt1"/>
                </a:solidFill>
              </a:rPr>
              <a:t>b) Generating intra-year metrics of wildfire progression using multiple open-access satellite data streams</a:t>
            </a:r>
            <a:r>
              <a:rPr lang="en-US" sz="1400" b="0" i="0" u="none" strike="noStrike" cap="none" dirty="0">
                <a:solidFill>
                  <a:schemeClr val="lt1"/>
                </a:solidFill>
                <a:latin typeface="Arial"/>
                <a:ea typeface="Arial"/>
                <a:cs typeface="Arial"/>
                <a:sym typeface="Arial"/>
              </a:rPr>
              <a:t>, </a:t>
            </a:r>
            <a:r>
              <a:rPr lang="en-US" sz="1400" b="0" i="1" u="none" strike="noStrike" cap="none" dirty="0">
                <a:solidFill>
                  <a:schemeClr val="lt1"/>
                </a:solidFill>
                <a:latin typeface="Arial"/>
                <a:ea typeface="Arial"/>
                <a:cs typeface="Arial"/>
                <a:sym typeface="Arial"/>
              </a:rPr>
              <a:t>Remote Sensing </a:t>
            </a:r>
            <a:r>
              <a:rPr lang="en-US" i="1" dirty="0">
                <a:solidFill>
                  <a:schemeClr val="lt1"/>
                </a:solidFill>
              </a:rPr>
              <a:t>of Environm</a:t>
            </a:r>
            <a:r>
              <a:rPr lang="en-US" dirty="0">
                <a:solidFill>
                  <a:schemeClr val="lt1"/>
                </a:solidFill>
              </a:rPr>
              <a:t>ent, 232, 111295, https://doi.org/10.1016/j.rse.2019.111295</a:t>
            </a:r>
            <a:endParaRPr sz="1400" b="0" i="0" u="none" strike="noStrike" cap="none" dirty="0">
              <a:solidFill>
                <a:schemeClr val="lt1"/>
              </a:solidFill>
              <a:latin typeface="Arial"/>
              <a:ea typeface="Arial"/>
              <a:cs typeface="Arial"/>
              <a:sym typeface="Arial"/>
            </a:endParaRPr>
          </a:p>
        </p:txBody>
      </p:sp>
      <p:sp>
        <p:nvSpPr>
          <p:cNvPr id="878" name="Google Shape;878;p72"/>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Spatial resolution impacts burned-area estimations</a:t>
            </a:r>
            <a:endParaRPr sz="3200" b="1" dirty="0">
              <a:solidFill>
                <a:schemeClr val="lt1"/>
              </a:solidFill>
              <a:latin typeface="Arial Black"/>
              <a:ea typeface="Arial Black"/>
              <a:cs typeface="Arial Black"/>
              <a:sym typeface="Arial Black"/>
            </a:endParaRPr>
          </a:p>
        </p:txBody>
      </p:sp>
      <p:sp>
        <p:nvSpPr>
          <p:cNvPr id="879" name="Google Shape;879;p72"/>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32</a:t>
            </a:fld>
            <a:endParaRPr sz="1800" dirty="0">
              <a:solidFill>
                <a:srgbClr val="FFFFFF"/>
              </a:solidFill>
              <a:latin typeface="Arial"/>
              <a:ea typeface="Arial"/>
              <a:cs typeface="Arial"/>
              <a:sym typeface="Arial"/>
            </a:endParaRPr>
          </a:p>
        </p:txBody>
      </p:sp>
      <p:pic>
        <p:nvPicPr>
          <p:cNvPr id="880" name="Google Shape;880;p7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83312" y="2423075"/>
            <a:ext cx="6616124" cy="3871251"/>
          </a:xfrm>
          <a:prstGeom prst="rect">
            <a:avLst/>
          </a:prstGeom>
          <a:noFill/>
          <a:ln>
            <a:noFill/>
          </a:ln>
        </p:spPr>
      </p:pic>
      <p:graphicFrame>
        <p:nvGraphicFramePr>
          <p:cNvPr id="881" name="Google Shape;881;p72"/>
          <p:cNvGraphicFramePr/>
          <p:nvPr/>
        </p:nvGraphicFramePr>
        <p:xfrm>
          <a:off x="1831200" y="1114150"/>
          <a:ext cx="8570625" cy="1177067"/>
        </p:xfrm>
        <a:graphic>
          <a:graphicData uri="http://schemas.openxmlformats.org/drawingml/2006/table">
            <a:tbl>
              <a:tblPr>
                <a:noFill/>
                <a:tableStyleId>{96F52D1E-BD44-494F-8443-CEA9A229FD95}</a:tableStyleId>
              </a:tblPr>
              <a:tblGrid>
                <a:gridCol w="1849700">
                  <a:extLst>
                    <a:ext uri="{9D8B030D-6E8A-4147-A177-3AD203B41FA5}">
                      <a16:colId xmlns:a16="http://schemas.microsoft.com/office/drawing/2014/main" val="20000"/>
                    </a:ext>
                  </a:extLst>
                </a:gridCol>
                <a:gridCol w="2243500">
                  <a:extLst>
                    <a:ext uri="{9D8B030D-6E8A-4147-A177-3AD203B41FA5}">
                      <a16:colId xmlns:a16="http://schemas.microsoft.com/office/drawing/2014/main" val="20001"/>
                    </a:ext>
                  </a:extLst>
                </a:gridCol>
                <a:gridCol w="1864675">
                  <a:extLst>
                    <a:ext uri="{9D8B030D-6E8A-4147-A177-3AD203B41FA5}">
                      <a16:colId xmlns:a16="http://schemas.microsoft.com/office/drawing/2014/main" val="20002"/>
                    </a:ext>
                  </a:extLst>
                </a:gridCol>
                <a:gridCol w="2612750">
                  <a:extLst>
                    <a:ext uri="{9D8B030D-6E8A-4147-A177-3AD203B41FA5}">
                      <a16:colId xmlns:a16="http://schemas.microsoft.com/office/drawing/2014/main" val="20003"/>
                    </a:ext>
                  </a:extLst>
                </a:gridCol>
              </a:tblGrid>
              <a:tr h="409225">
                <a:tc>
                  <a:txBody>
                    <a:bodyPr/>
                    <a:lstStyle/>
                    <a:p>
                      <a:pPr marL="0" lvl="0" indent="0" algn="ctr" rtl="0">
                        <a:lnSpc>
                          <a:spcPct val="115000"/>
                        </a:lnSpc>
                        <a:spcBef>
                          <a:spcPts val="0"/>
                        </a:spcBef>
                        <a:spcAft>
                          <a:spcPts val="0"/>
                        </a:spcAft>
                        <a:buNone/>
                      </a:pPr>
                      <a:r>
                        <a:rPr lang="en-US" sz="1800" b="1" dirty="0">
                          <a:latin typeface="Arial Black"/>
                          <a:ea typeface="Arial Black"/>
                          <a:cs typeface="Arial Black"/>
                          <a:sym typeface="Arial Black"/>
                        </a:rPr>
                        <a:t>Dataset</a:t>
                      </a:r>
                      <a:endParaRPr sz="1800" b="1" dirty="0">
                        <a:latin typeface="Arial Black"/>
                        <a:ea typeface="Arial Black"/>
                        <a:cs typeface="Arial Black"/>
                        <a:sym typeface="Arial Black"/>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1800" dirty="0">
                          <a:latin typeface="Arial Black"/>
                          <a:ea typeface="Arial Black"/>
                          <a:cs typeface="Arial Black"/>
                          <a:sym typeface="Arial Black"/>
                        </a:rPr>
                        <a:t>All BC fires</a:t>
                      </a:r>
                      <a:r>
                        <a:rPr lang="en-US" sz="1800" b="1" dirty="0">
                          <a:latin typeface="Arial Black"/>
                          <a:ea typeface="Arial Black"/>
                          <a:cs typeface="Arial Black"/>
                          <a:sym typeface="Arial Black"/>
                        </a:rPr>
                        <a:t> (ha)</a:t>
                      </a:r>
                      <a:endParaRPr sz="1800" b="1" dirty="0">
                        <a:latin typeface="Arial Black"/>
                        <a:ea typeface="Arial Black"/>
                        <a:cs typeface="Arial Black"/>
                        <a:sym typeface="Arial Black"/>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1800" b="1" dirty="0">
                          <a:latin typeface="Arial Black"/>
                          <a:ea typeface="Arial Black"/>
                          <a:cs typeface="Arial Black"/>
                          <a:sym typeface="Arial Black"/>
                        </a:rPr>
                        <a:t>NBAC (ha)</a:t>
                      </a:r>
                      <a:endParaRPr sz="1800" b="1" dirty="0">
                        <a:latin typeface="Arial Black"/>
                        <a:ea typeface="Arial Black"/>
                        <a:cs typeface="Arial Black"/>
                        <a:sym typeface="Arial Black"/>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1800" b="1" dirty="0">
                          <a:latin typeface="Arial Black"/>
                          <a:ea typeface="Arial Black"/>
                          <a:cs typeface="Arial Black"/>
                          <a:sym typeface="Arial Black"/>
                        </a:rPr>
                        <a:t>Relative difference</a:t>
                      </a:r>
                      <a:endParaRPr sz="1800" b="1" dirty="0">
                        <a:latin typeface="Arial Black"/>
                        <a:ea typeface="Arial Black"/>
                        <a:cs typeface="Arial Black"/>
                        <a:sym typeface="Arial Black"/>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4875">
                <a:tc>
                  <a:txBody>
                    <a:bodyPr/>
                    <a:lstStyle/>
                    <a:p>
                      <a:pPr marL="0" lvl="0" indent="0" algn="l" rtl="0">
                        <a:lnSpc>
                          <a:spcPct val="115000"/>
                        </a:lnSpc>
                        <a:spcBef>
                          <a:spcPts val="0"/>
                        </a:spcBef>
                        <a:spcAft>
                          <a:spcPts val="0"/>
                        </a:spcAft>
                        <a:buNone/>
                      </a:pPr>
                      <a:r>
                        <a:rPr lang="en-US" sz="1800" b="1" i="1" dirty="0">
                          <a:solidFill>
                            <a:srgbClr val="FFFFFF"/>
                          </a:solidFill>
                        </a:rPr>
                        <a:t>BULC-Fire 2017</a:t>
                      </a:r>
                      <a:endParaRPr sz="1800" b="1" i="1" dirty="0">
                        <a:solidFill>
                          <a:srgbClr val="FFFFFF"/>
                        </a:solidFill>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00"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dirty="0">
                          <a:solidFill>
                            <a:srgbClr val="FFFFFF"/>
                          </a:solidFill>
                        </a:rPr>
                        <a:t>890,988</a:t>
                      </a:r>
                      <a:endParaRPr sz="1800" dirty="0">
                        <a:solidFill>
                          <a:srgbClr val="FFFFFF"/>
                        </a:solidFill>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00"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dirty="0">
                          <a:solidFill>
                            <a:srgbClr val="FFFFFF"/>
                          </a:solidFill>
                        </a:rPr>
                        <a:t>1,057,998</a:t>
                      </a:r>
                      <a:endParaRPr sz="1800" dirty="0">
                        <a:solidFill>
                          <a:srgbClr val="FFFFFF"/>
                        </a:solidFill>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00"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dirty="0">
                          <a:solidFill>
                            <a:srgbClr val="FFFFFF"/>
                          </a:solidFill>
                        </a:rPr>
                        <a:t>−15.79 %</a:t>
                      </a:r>
                      <a:endParaRPr sz="1800" dirty="0">
                        <a:solidFill>
                          <a:srgbClr val="FFFFFF"/>
                        </a:solidFill>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74875">
                <a:tc>
                  <a:txBody>
                    <a:bodyPr/>
                    <a:lstStyle/>
                    <a:p>
                      <a:pPr marL="0" lvl="0" indent="0" algn="l" rtl="0">
                        <a:lnSpc>
                          <a:spcPct val="115000"/>
                        </a:lnSpc>
                        <a:spcBef>
                          <a:spcPts val="0"/>
                        </a:spcBef>
                        <a:spcAft>
                          <a:spcPts val="0"/>
                        </a:spcAft>
                        <a:buNone/>
                      </a:pPr>
                      <a:r>
                        <a:rPr lang="en-US" sz="1800" b="1" i="1" dirty="0">
                          <a:solidFill>
                            <a:srgbClr val="FFFFFF"/>
                          </a:solidFill>
                        </a:rPr>
                        <a:t>MODIS 2017</a:t>
                      </a:r>
                      <a:endParaRPr sz="1800" b="1" i="1" dirty="0">
                        <a:solidFill>
                          <a:srgbClr val="FFFFFF"/>
                        </a:solidFill>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dirty="0">
                          <a:solidFill>
                            <a:srgbClr val="FFFFFF"/>
                          </a:solidFill>
                        </a:rPr>
                        <a:t>1,629,343</a:t>
                      </a:r>
                      <a:endParaRPr sz="1800" dirty="0">
                        <a:solidFill>
                          <a:srgbClr val="FFFFFF"/>
                        </a:solidFill>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dirty="0">
                          <a:solidFill>
                            <a:srgbClr val="FFFFFF"/>
                          </a:solidFill>
                        </a:rPr>
                        <a:t>1,057,998</a:t>
                      </a:r>
                      <a:endParaRPr sz="1800" dirty="0">
                        <a:solidFill>
                          <a:srgbClr val="FFFFFF"/>
                        </a:solidFill>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dirty="0">
                          <a:solidFill>
                            <a:srgbClr val="FFFFFF"/>
                          </a:solidFill>
                        </a:rPr>
                        <a:t>54.00 %</a:t>
                      </a:r>
                      <a:endParaRPr sz="1800" dirty="0">
                        <a:solidFill>
                          <a:srgbClr val="FFFFFF"/>
                        </a:solidFill>
                      </a:endParaRPr>
                    </a:p>
                  </a:txBody>
                  <a:tcPr marL="47625" marR="47625" marT="47625" marB="476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882" name="Google Shape;882;p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0750" y="6042100"/>
            <a:ext cx="584375" cy="769700"/>
          </a:xfrm>
          <a:prstGeom prst="rect">
            <a:avLst/>
          </a:prstGeom>
          <a:noFill/>
          <a:ln w="19050" cap="flat" cmpd="sng">
            <a:solidFill>
              <a:srgbClr val="FFFFFF"/>
            </a:solidFill>
            <a:prstDash val="solid"/>
            <a:miter lim="800000"/>
            <a:headEnd type="none" w="sm" len="sm"/>
            <a:tailEnd type="none" w="sm" len="sm"/>
          </a:ln>
        </p:spPr>
      </p:pic>
      <p:sp>
        <p:nvSpPr>
          <p:cNvPr id="883" name="Google Shape;883;p72"/>
          <p:cNvSpPr txBox="1"/>
          <p:nvPr/>
        </p:nvSpPr>
        <p:spPr>
          <a:xfrm>
            <a:off x="3629275" y="2571750"/>
            <a:ext cx="3939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1.</a:t>
            </a:r>
            <a:endParaRPr dirty="0"/>
          </a:p>
        </p:txBody>
      </p:sp>
      <p:sp>
        <p:nvSpPr>
          <p:cNvPr id="884" name="Google Shape;884;p72"/>
          <p:cNvSpPr txBox="1"/>
          <p:nvPr/>
        </p:nvSpPr>
        <p:spPr>
          <a:xfrm>
            <a:off x="4960200" y="2571750"/>
            <a:ext cx="3939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a:t>
            </a:r>
            <a:endParaRPr dirty="0"/>
          </a:p>
        </p:txBody>
      </p:sp>
      <p:sp>
        <p:nvSpPr>
          <p:cNvPr id="885" name="Google Shape;885;p72"/>
          <p:cNvSpPr txBox="1"/>
          <p:nvPr/>
        </p:nvSpPr>
        <p:spPr>
          <a:xfrm>
            <a:off x="6255600" y="2571750"/>
            <a:ext cx="3939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3.</a:t>
            </a:r>
            <a:endParaRPr dirty="0"/>
          </a:p>
        </p:txBody>
      </p:sp>
      <p:sp>
        <p:nvSpPr>
          <p:cNvPr id="886" name="Google Shape;886;p72"/>
          <p:cNvSpPr txBox="1"/>
          <p:nvPr/>
        </p:nvSpPr>
        <p:spPr>
          <a:xfrm>
            <a:off x="7593975" y="2571750"/>
            <a:ext cx="3939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4.</a:t>
            </a:r>
            <a:endParaRPr dirty="0"/>
          </a:p>
        </p:txBody>
      </p:sp>
      <p:sp>
        <p:nvSpPr>
          <p:cNvPr id="887" name="Google Shape;887;p72"/>
          <p:cNvSpPr txBox="1"/>
          <p:nvPr/>
        </p:nvSpPr>
        <p:spPr>
          <a:xfrm>
            <a:off x="8932350" y="2571750"/>
            <a:ext cx="3939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5.</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73" title="Char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9413" y="1040412"/>
            <a:ext cx="10363868" cy="5596874"/>
          </a:xfrm>
          <a:prstGeom prst="rect">
            <a:avLst/>
          </a:prstGeom>
          <a:noFill/>
          <a:ln>
            <a:noFill/>
          </a:ln>
        </p:spPr>
      </p:pic>
      <p:pic>
        <p:nvPicPr>
          <p:cNvPr id="893" name="Google Shape;893;p73" descr="Image result for twitter without background transparen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894" name="Google Shape;894;p73"/>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895" name="Google Shape;895;p73"/>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33</a:t>
            </a:fld>
            <a:endParaRPr sz="1800" dirty="0">
              <a:solidFill>
                <a:srgbClr val="FFFFFF"/>
              </a:solidFill>
              <a:latin typeface="Arial"/>
              <a:ea typeface="Arial"/>
              <a:cs typeface="Arial"/>
              <a:sym typeface="Arial"/>
            </a:endParaRPr>
          </a:p>
        </p:txBody>
      </p:sp>
      <p:sp>
        <p:nvSpPr>
          <p:cNvPr id="896" name="Google Shape;896;p73"/>
          <p:cNvSpPr txBox="1"/>
          <p:nvPr/>
        </p:nvSpPr>
        <p:spPr>
          <a:xfrm>
            <a:off x="9242175" y="2217375"/>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2017</a:t>
            </a:r>
            <a:endParaRPr dirty="0"/>
          </a:p>
        </p:txBody>
      </p:sp>
      <p:sp>
        <p:nvSpPr>
          <p:cNvPr id="897" name="Google Shape;897;p73"/>
          <p:cNvSpPr txBox="1"/>
          <p:nvPr/>
        </p:nvSpPr>
        <p:spPr>
          <a:xfrm>
            <a:off x="9242175" y="1718950"/>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2018</a:t>
            </a:r>
            <a:endParaRPr dirty="0"/>
          </a:p>
        </p:txBody>
      </p:sp>
      <p:sp>
        <p:nvSpPr>
          <p:cNvPr id="898" name="Google Shape;898;p73"/>
          <p:cNvSpPr txBox="1"/>
          <p:nvPr/>
        </p:nvSpPr>
        <p:spPr>
          <a:xfrm>
            <a:off x="8913900" y="4994325"/>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2019</a:t>
            </a:r>
            <a:endParaRPr dirty="0"/>
          </a:p>
        </p:txBody>
      </p:sp>
      <p:sp>
        <p:nvSpPr>
          <p:cNvPr id="899" name="Google Shape;899;p73"/>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But, MODIS (MCD64A1) provides long-term observations  </a:t>
            </a:r>
            <a:endParaRPr sz="3200" b="1" dirty="0">
              <a:solidFill>
                <a:schemeClr val="lt1"/>
              </a:solidFill>
              <a:latin typeface="Arial Black"/>
              <a:ea typeface="Arial Black"/>
              <a:cs typeface="Arial Black"/>
              <a:sym typeface="Arial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p74" title="Char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4025" y="1042875"/>
            <a:ext cx="10354657" cy="5591925"/>
          </a:xfrm>
          <a:prstGeom prst="rect">
            <a:avLst/>
          </a:prstGeom>
          <a:noFill/>
          <a:ln>
            <a:noFill/>
          </a:ln>
        </p:spPr>
      </p:pic>
      <p:sp>
        <p:nvSpPr>
          <p:cNvPr id="905" name="Google Shape;905;p74"/>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Long-term fire season progressions for Alberta</a:t>
            </a:r>
            <a:endParaRPr sz="2800" b="1" dirty="0">
              <a:solidFill>
                <a:schemeClr val="lt1"/>
              </a:solidFill>
              <a:latin typeface="Arial Black"/>
              <a:ea typeface="Arial Black"/>
              <a:cs typeface="Arial Black"/>
              <a:sym typeface="Arial Black"/>
            </a:endParaRPr>
          </a:p>
        </p:txBody>
      </p:sp>
      <p:pic>
        <p:nvPicPr>
          <p:cNvPr id="906" name="Google Shape;906;p74" descr="Image result for twitter without background transparen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907" name="Google Shape;907;p74"/>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908" name="Google Shape;908;p74"/>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34</a:t>
            </a:fld>
            <a:endParaRPr sz="1800" dirty="0">
              <a:solidFill>
                <a:srgbClr val="FFFFFF"/>
              </a:solidFill>
              <a:latin typeface="Arial"/>
              <a:ea typeface="Arial"/>
              <a:cs typeface="Arial"/>
              <a:sym typeface="Arial"/>
            </a:endParaRPr>
          </a:p>
        </p:txBody>
      </p:sp>
      <p:sp>
        <p:nvSpPr>
          <p:cNvPr id="909" name="Google Shape;909;p74"/>
          <p:cNvSpPr txBox="1"/>
          <p:nvPr/>
        </p:nvSpPr>
        <p:spPr>
          <a:xfrm>
            <a:off x="9242175" y="2480950"/>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2015</a:t>
            </a:r>
            <a:endParaRPr dirty="0"/>
          </a:p>
        </p:txBody>
      </p:sp>
      <p:sp>
        <p:nvSpPr>
          <p:cNvPr id="910" name="Google Shape;910;p74"/>
          <p:cNvSpPr txBox="1"/>
          <p:nvPr/>
        </p:nvSpPr>
        <p:spPr>
          <a:xfrm>
            <a:off x="7368000" y="2903000"/>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2019</a:t>
            </a:r>
            <a:endParaRPr dirty="0"/>
          </a:p>
        </p:txBody>
      </p:sp>
      <p:sp>
        <p:nvSpPr>
          <p:cNvPr id="911" name="Google Shape;911;p74"/>
          <p:cNvSpPr txBox="1"/>
          <p:nvPr/>
        </p:nvSpPr>
        <p:spPr>
          <a:xfrm>
            <a:off x="6450125" y="3321350"/>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2011</a:t>
            </a:r>
            <a:endParaRPr dirty="0"/>
          </a:p>
        </p:txBody>
      </p:sp>
      <p:sp>
        <p:nvSpPr>
          <p:cNvPr id="912" name="Google Shape;912;p74"/>
          <p:cNvSpPr txBox="1"/>
          <p:nvPr/>
        </p:nvSpPr>
        <p:spPr>
          <a:xfrm>
            <a:off x="7436025" y="3429000"/>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2012</a:t>
            </a:r>
            <a:endParaRPr dirty="0"/>
          </a:p>
        </p:txBody>
      </p:sp>
      <p:sp>
        <p:nvSpPr>
          <p:cNvPr id="913" name="Google Shape;913;p74"/>
          <p:cNvSpPr txBox="1"/>
          <p:nvPr/>
        </p:nvSpPr>
        <p:spPr>
          <a:xfrm>
            <a:off x="4491400" y="4447575"/>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2016</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75" title="Char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61900" y="1045000"/>
            <a:ext cx="10318899" cy="5587699"/>
          </a:xfrm>
          <a:prstGeom prst="rect">
            <a:avLst/>
          </a:prstGeom>
          <a:noFill/>
          <a:ln>
            <a:noFill/>
          </a:ln>
        </p:spPr>
      </p:pic>
      <p:sp>
        <p:nvSpPr>
          <p:cNvPr id="919" name="Google Shape;919;p75"/>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Long-term fire season progressions for Canada</a:t>
            </a:r>
            <a:endParaRPr sz="2800" b="1" dirty="0">
              <a:solidFill>
                <a:schemeClr val="lt1"/>
              </a:solidFill>
              <a:latin typeface="Arial Black"/>
              <a:ea typeface="Arial Black"/>
              <a:cs typeface="Arial Black"/>
              <a:sym typeface="Arial Black"/>
            </a:endParaRPr>
          </a:p>
        </p:txBody>
      </p:sp>
      <p:pic>
        <p:nvPicPr>
          <p:cNvPr id="920" name="Google Shape;920;p75" descr="Image result for twitter without background transparen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921" name="Google Shape;921;p75"/>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922" name="Google Shape;922;p75"/>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35</a:t>
            </a:fld>
            <a:endParaRPr sz="1800" dirty="0">
              <a:solidFill>
                <a:srgbClr val="FFFFFF"/>
              </a:solidFill>
              <a:latin typeface="Arial"/>
              <a:ea typeface="Arial"/>
              <a:cs typeface="Arial"/>
              <a:sym typeface="Arial"/>
            </a:endParaRPr>
          </a:p>
        </p:txBody>
      </p:sp>
      <p:sp>
        <p:nvSpPr>
          <p:cNvPr id="923" name="Google Shape;923;p75"/>
          <p:cNvSpPr txBox="1"/>
          <p:nvPr/>
        </p:nvSpPr>
        <p:spPr>
          <a:xfrm>
            <a:off x="9217650" y="1541225"/>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2013</a:t>
            </a:r>
            <a:endParaRPr dirty="0"/>
          </a:p>
        </p:txBody>
      </p:sp>
      <p:sp>
        <p:nvSpPr>
          <p:cNvPr id="924" name="Google Shape;924;p75"/>
          <p:cNvSpPr txBox="1"/>
          <p:nvPr/>
        </p:nvSpPr>
        <p:spPr>
          <a:xfrm>
            <a:off x="9217650" y="2192075"/>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2014</a:t>
            </a:r>
            <a:endParaRPr dirty="0"/>
          </a:p>
        </p:txBody>
      </p:sp>
      <p:sp>
        <p:nvSpPr>
          <p:cNvPr id="925" name="Google Shape;925;p75"/>
          <p:cNvSpPr txBox="1"/>
          <p:nvPr/>
        </p:nvSpPr>
        <p:spPr>
          <a:xfrm>
            <a:off x="7637675" y="2704025"/>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2017</a:t>
            </a:r>
            <a:endParaRPr dirty="0"/>
          </a:p>
        </p:txBody>
      </p:sp>
      <p:sp>
        <p:nvSpPr>
          <p:cNvPr id="926" name="Google Shape;926;p75"/>
          <p:cNvSpPr txBox="1"/>
          <p:nvPr/>
        </p:nvSpPr>
        <p:spPr>
          <a:xfrm>
            <a:off x="5675175" y="2785725"/>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2015</a:t>
            </a:r>
            <a:endParaRPr dirty="0"/>
          </a:p>
        </p:txBody>
      </p:sp>
      <p:sp>
        <p:nvSpPr>
          <p:cNvPr id="927" name="Google Shape;927;p75"/>
          <p:cNvSpPr txBox="1"/>
          <p:nvPr/>
        </p:nvSpPr>
        <p:spPr>
          <a:xfrm>
            <a:off x="7365150" y="4245575"/>
            <a:ext cx="7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dirty="0">
                <a:solidFill>
                  <a:schemeClr val="lt1"/>
                </a:solidFill>
                <a:latin typeface="Arial Black"/>
                <a:ea typeface="Arial Black"/>
                <a:cs typeface="Arial Black"/>
                <a:sym typeface="Arial Black"/>
              </a:rPr>
              <a:t>2019</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76"/>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Opportunities for next stages of this research</a:t>
            </a:r>
            <a:endParaRPr sz="3200" b="1" dirty="0">
              <a:solidFill>
                <a:schemeClr val="lt1"/>
              </a:solidFill>
              <a:latin typeface="Arial Black"/>
              <a:ea typeface="Arial Black"/>
              <a:cs typeface="Arial Black"/>
              <a:sym typeface="Arial Black"/>
            </a:endParaRPr>
          </a:p>
        </p:txBody>
      </p:sp>
      <p:sp>
        <p:nvSpPr>
          <p:cNvPr id="933" name="Google Shape;933;p76"/>
          <p:cNvSpPr/>
          <p:nvPr/>
        </p:nvSpPr>
        <p:spPr>
          <a:xfrm>
            <a:off x="1118275" y="1193575"/>
            <a:ext cx="10908300" cy="4725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800" u="sng" dirty="0">
                <a:solidFill>
                  <a:srgbClr val="FFFFFF"/>
                </a:solidFill>
                <a:latin typeface="Arial Black"/>
                <a:ea typeface="Arial Black"/>
                <a:cs typeface="Arial Black"/>
                <a:sym typeface="Arial Black"/>
              </a:rPr>
              <a:t>Increase data sources:</a:t>
            </a:r>
            <a:endParaRPr sz="2800" u="sng" dirty="0">
              <a:solidFill>
                <a:srgbClr val="FFFFFF"/>
              </a:solidFill>
              <a:latin typeface="Arial Black"/>
              <a:ea typeface="Arial Black"/>
              <a:cs typeface="Arial Black"/>
              <a:sym typeface="Arial Black"/>
            </a:endParaRPr>
          </a:p>
          <a:p>
            <a:pPr marL="457200" lvl="0" indent="-381000" algn="l" rtl="0">
              <a:lnSpc>
                <a:spcPct val="115000"/>
              </a:lnSpc>
              <a:spcBef>
                <a:spcPts val="0"/>
              </a:spcBef>
              <a:spcAft>
                <a:spcPts val="0"/>
              </a:spcAft>
              <a:buClr>
                <a:srgbClr val="FFFFFF"/>
              </a:buClr>
              <a:buSzPts val="2400"/>
              <a:buChar char="●"/>
            </a:pPr>
            <a:r>
              <a:rPr lang="en-US" sz="2400" b="1" dirty="0">
                <a:solidFill>
                  <a:srgbClr val="FFFFFF"/>
                </a:solidFill>
              </a:rPr>
              <a:t>fine temporal scale satellite data </a:t>
            </a:r>
            <a:r>
              <a:rPr lang="en-US" sz="2400" i="1" dirty="0">
                <a:solidFill>
                  <a:srgbClr val="FFFFFF"/>
                </a:solidFill>
              </a:rPr>
              <a:t>(e.g., WildFireSat, GOES-16, -17)</a:t>
            </a:r>
            <a:endParaRPr sz="2400" i="1" dirty="0">
              <a:solidFill>
                <a:srgbClr val="FFFFFF"/>
              </a:solidFill>
            </a:endParaRPr>
          </a:p>
          <a:p>
            <a:pPr marL="457200" lvl="0" indent="-381000" algn="l" rtl="0">
              <a:lnSpc>
                <a:spcPct val="115000"/>
              </a:lnSpc>
              <a:spcBef>
                <a:spcPts val="0"/>
              </a:spcBef>
              <a:spcAft>
                <a:spcPts val="0"/>
              </a:spcAft>
              <a:buClr>
                <a:srgbClr val="FFFFFF"/>
              </a:buClr>
              <a:buSzPts val="2400"/>
              <a:buChar char="●"/>
            </a:pPr>
            <a:r>
              <a:rPr lang="en-US" sz="2400" b="1" dirty="0">
                <a:solidFill>
                  <a:srgbClr val="FFFFFF"/>
                </a:solidFill>
              </a:rPr>
              <a:t>fine spatial scale satellite data </a:t>
            </a:r>
            <a:r>
              <a:rPr lang="en-US" sz="2400" i="1" dirty="0">
                <a:solidFill>
                  <a:srgbClr val="FFFFFF"/>
                </a:solidFill>
              </a:rPr>
              <a:t>(e.g., Planet microsatellites) </a:t>
            </a:r>
            <a:endParaRPr sz="2400" i="1" dirty="0">
              <a:solidFill>
                <a:srgbClr val="FFFFFF"/>
              </a:solidFill>
            </a:endParaRPr>
          </a:p>
          <a:p>
            <a:pPr marL="457200" lvl="0" indent="-381000" algn="l" rtl="0">
              <a:lnSpc>
                <a:spcPct val="115000"/>
              </a:lnSpc>
              <a:spcBef>
                <a:spcPts val="0"/>
              </a:spcBef>
              <a:spcAft>
                <a:spcPts val="0"/>
              </a:spcAft>
              <a:buClr>
                <a:srgbClr val="FFFFFF"/>
              </a:buClr>
              <a:buSzPts val="2400"/>
              <a:buChar char="●"/>
            </a:pPr>
            <a:r>
              <a:rPr lang="en-US" sz="2400" b="1" dirty="0">
                <a:solidFill>
                  <a:schemeClr val="lt1"/>
                </a:solidFill>
              </a:rPr>
              <a:t>SAR to fill gaps in clear observations</a:t>
            </a:r>
            <a:r>
              <a:rPr lang="en-US" sz="2400" dirty="0">
                <a:solidFill>
                  <a:schemeClr val="lt1"/>
                </a:solidFill>
              </a:rPr>
              <a:t> </a:t>
            </a:r>
            <a:r>
              <a:rPr lang="en-US" sz="2400" i="1" dirty="0">
                <a:solidFill>
                  <a:schemeClr val="lt1"/>
                </a:solidFill>
              </a:rPr>
              <a:t>(e.g., Sentinel-1, RCM)</a:t>
            </a:r>
            <a:endParaRPr sz="2400" i="1" dirty="0">
              <a:solidFill>
                <a:srgbClr val="FFFFFF"/>
              </a:solidFill>
            </a:endParaRPr>
          </a:p>
          <a:p>
            <a:pPr marL="0" lvl="0" indent="0" algn="l" rtl="0">
              <a:lnSpc>
                <a:spcPct val="115000"/>
              </a:lnSpc>
              <a:spcBef>
                <a:spcPts val="0"/>
              </a:spcBef>
              <a:spcAft>
                <a:spcPts val="0"/>
              </a:spcAft>
              <a:buNone/>
            </a:pPr>
            <a:endParaRPr sz="1000" dirty="0">
              <a:solidFill>
                <a:srgbClr val="FFFFFF"/>
              </a:solidFill>
            </a:endParaRPr>
          </a:p>
          <a:p>
            <a:pPr marL="0" lvl="0" indent="0" algn="l" rtl="0">
              <a:lnSpc>
                <a:spcPct val="115000"/>
              </a:lnSpc>
              <a:spcBef>
                <a:spcPts val="0"/>
              </a:spcBef>
              <a:spcAft>
                <a:spcPts val="0"/>
              </a:spcAft>
              <a:buNone/>
            </a:pPr>
            <a:endParaRPr sz="1000" dirty="0">
              <a:solidFill>
                <a:srgbClr val="FFFFFF"/>
              </a:solidFill>
            </a:endParaRPr>
          </a:p>
          <a:p>
            <a:pPr marL="0" lvl="0" indent="0" algn="l" rtl="0">
              <a:lnSpc>
                <a:spcPct val="115000"/>
              </a:lnSpc>
              <a:spcBef>
                <a:spcPts val="0"/>
              </a:spcBef>
              <a:spcAft>
                <a:spcPts val="0"/>
              </a:spcAft>
              <a:buClr>
                <a:schemeClr val="dk1"/>
              </a:buClr>
              <a:buSzPts val="1100"/>
              <a:buFont typeface="Arial"/>
              <a:buNone/>
            </a:pPr>
            <a:r>
              <a:rPr lang="en-US" sz="2800" u="sng" dirty="0">
                <a:solidFill>
                  <a:srgbClr val="FFFFFF"/>
                </a:solidFill>
                <a:latin typeface="Arial Black"/>
                <a:ea typeface="Arial Black"/>
                <a:cs typeface="Arial Black"/>
                <a:sym typeface="Arial Black"/>
              </a:rPr>
              <a:t>Alternative analysis options:</a:t>
            </a:r>
            <a:endParaRPr sz="2400" i="1" dirty="0">
              <a:solidFill>
                <a:srgbClr val="FFFFFF"/>
              </a:solidFill>
            </a:endParaRPr>
          </a:p>
          <a:p>
            <a:pPr marL="457200" lvl="0" indent="-381000" algn="l" rtl="0">
              <a:lnSpc>
                <a:spcPct val="115000"/>
              </a:lnSpc>
              <a:spcBef>
                <a:spcPts val="0"/>
              </a:spcBef>
              <a:spcAft>
                <a:spcPts val="0"/>
              </a:spcAft>
              <a:buClr>
                <a:schemeClr val="lt1"/>
              </a:buClr>
              <a:buSzPts val="2400"/>
              <a:buChar char="●"/>
            </a:pPr>
            <a:r>
              <a:rPr lang="en-US" sz="2400" b="1" dirty="0">
                <a:solidFill>
                  <a:schemeClr val="lt1"/>
                </a:solidFill>
              </a:rPr>
              <a:t>use ranked severity estimates</a:t>
            </a:r>
            <a:r>
              <a:rPr lang="en-US" sz="2400" dirty="0">
                <a:solidFill>
                  <a:schemeClr val="lt1"/>
                </a:solidFill>
              </a:rPr>
              <a:t> </a:t>
            </a:r>
            <a:r>
              <a:rPr lang="en-US" sz="2400" i="1" dirty="0">
                <a:solidFill>
                  <a:schemeClr val="lt1"/>
                </a:solidFill>
              </a:rPr>
              <a:t>(e.g., low, medium, high)</a:t>
            </a:r>
            <a:endParaRPr sz="2400" i="1" dirty="0">
              <a:solidFill>
                <a:srgbClr val="FFFFFF"/>
              </a:solidFill>
            </a:endParaRPr>
          </a:p>
          <a:p>
            <a:pPr marL="457200" lvl="0" indent="-381000" algn="l" rtl="0">
              <a:lnSpc>
                <a:spcPct val="115000"/>
              </a:lnSpc>
              <a:spcBef>
                <a:spcPts val="0"/>
              </a:spcBef>
              <a:spcAft>
                <a:spcPts val="0"/>
              </a:spcAft>
              <a:buClr>
                <a:srgbClr val="FFFFFF"/>
              </a:buClr>
              <a:buSzPts val="2400"/>
              <a:buChar char="●"/>
            </a:pPr>
            <a:r>
              <a:rPr lang="en-US" sz="2400" b="1" dirty="0">
                <a:solidFill>
                  <a:srgbClr val="FFFFFF"/>
                </a:solidFill>
              </a:rPr>
              <a:t>map historical fire progressions</a:t>
            </a:r>
            <a:endParaRPr sz="2400" b="1" dirty="0">
              <a:solidFill>
                <a:srgbClr val="FFFFFF"/>
              </a:solidFill>
            </a:endParaRPr>
          </a:p>
          <a:p>
            <a:pPr marL="457200" lvl="0" indent="-381000" algn="l" rtl="0">
              <a:lnSpc>
                <a:spcPct val="115000"/>
              </a:lnSpc>
              <a:spcBef>
                <a:spcPts val="0"/>
              </a:spcBef>
              <a:spcAft>
                <a:spcPts val="0"/>
              </a:spcAft>
              <a:buClr>
                <a:srgbClr val="FFFFFF"/>
              </a:buClr>
              <a:buSzPts val="2400"/>
              <a:buChar char="●"/>
            </a:pPr>
            <a:r>
              <a:rPr lang="en-US" sz="2400" b="1" dirty="0">
                <a:solidFill>
                  <a:srgbClr val="FFFFFF"/>
                </a:solidFill>
              </a:rPr>
              <a:t>map fires in near-real time </a:t>
            </a:r>
            <a:endParaRPr sz="2400" b="1" dirty="0">
              <a:solidFill>
                <a:srgbClr val="FFFFFF"/>
              </a:solidFill>
            </a:endParaRPr>
          </a:p>
          <a:p>
            <a:pPr marL="457200" lvl="0" indent="-381000" algn="l" rtl="0">
              <a:lnSpc>
                <a:spcPct val="115000"/>
              </a:lnSpc>
              <a:spcBef>
                <a:spcPts val="0"/>
              </a:spcBef>
              <a:spcAft>
                <a:spcPts val="0"/>
              </a:spcAft>
              <a:buClr>
                <a:srgbClr val="FFFFFF"/>
              </a:buClr>
              <a:buSzPts val="2400"/>
              <a:buChar char="●"/>
            </a:pPr>
            <a:r>
              <a:rPr lang="en-US" sz="2400" b="1" dirty="0">
                <a:solidFill>
                  <a:srgbClr val="FFFFFF"/>
                </a:solidFill>
              </a:rPr>
              <a:t>expand study region</a:t>
            </a:r>
            <a:r>
              <a:rPr lang="en-US" sz="2400" dirty="0">
                <a:solidFill>
                  <a:srgbClr val="FFFFFF"/>
                </a:solidFill>
              </a:rPr>
              <a:t> </a:t>
            </a:r>
            <a:r>
              <a:rPr lang="en-US" sz="2400" i="1" dirty="0">
                <a:solidFill>
                  <a:srgbClr val="FFFFFF"/>
                </a:solidFill>
              </a:rPr>
              <a:t>(e.g., all of Canada, global boreal region)</a:t>
            </a:r>
            <a:endParaRPr sz="2400" i="1" dirty="0">
              <a:solidFill>
                <a:srgbClr val="FFFFFF"/>
              </a:solidFill>
            </a:endParaRPr>
          </a:p>
          <a:p>
            <a:pPr marL="457200" lvl="0" indent="-381000" algn="l" rtl="0">
              <a:lnSpc>
                <a:spcPct val="115000"/>
              </a:lnSpc>
              <a:spcBef>
                <a:spcPts val="0"/>
              </a:spcBef>
              <a:spcAft>
                <a:spcPts val="0"/>
              </a:spcAft>
              <a:buClr>
                <a:srgbClr val="FFFFFF"/>
              </a:buClr>
              <a:buSzPts val="2400"/>
              <a:buChar char="●"/>
            </a:pPr>
            <a:r>
              <a:rPr lang="en-US" sz="2400" b="1" dirty="0">
                <a:solidFill>
                  <a:srgbClr val="FFFFFF"/>
                </a:solidFill>
              </a:rPr>
              <a:t>use to examine drivers and/or cross-validate risk models</a:t>
            </a:r>
            <a:r>
              <a:rPr lang="en-US" sz="2400" dirty="0">
                <a:solidFill>
                  <a:srgbClr val="FFFFFF"/>
                </a:solidFill>
              </a:rPr>
              <a:t> </a:t>
            </a:r>
            <a:endParaRPr sz="2400" dirty="0">
              <a:solidFill>
                <a:srgbClr val="FFFFFF"/>
              </a:solidFill>
            </a:endParaRPr>
          </a:p>
        </p:txBody>
      </p:sp>
      <p:pic>
        <p:nvPicPr>
          <p:cNvPr id="934" name="Google Shape;934;p76" descr="Image result for twitter without background transpare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935" name="Google Shape;935;p76"/>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936" name="Google Shape;936;p76"/>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36</a:t>
            </a:fld>
            <a:endParaRPr sz="1800" dirty="0">
              <a:solidFill>
                <a:srgbClr val="FFFFF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77"/>
          <p:cNvSpPr txBox="1"/>
          <p:nvPr/>
        </p:nvSpPr>
        <p:spPr>
          <a:xfrm>
            <a:off x="440725" y="1206350"/>
            <a:ext cx="10252500" cy="5029200"/>
          </a:xfrm>
          <a:prstGeom prst="rect">
            <a:avLst/>
          </a:prstGeom>
          <a:noFill/>
          <a:ln>
            <a:noFill/>
          </a:ln>
        </p:spPr>
        <p:txBody>
          <a:bodyPr spcFirstLastPara="1" wrap="square" lIns="91425" tIns="45700" rIns="91425" bIns="45700" anchor="t" anchorCtr="0">
            <a:noAutofit/>
          </a:bodyPr>
          <a:lstStyle/>
          <a:p>
            <a:pPr marL="590550" marR="0" lvl="0" indent="-488950" algn="l" rtl="0">
              <a:lnSpc>
                <a:spcPct val="115000"/>
              </a:lnSpc>
              <a:spcBef>
                <a:spcPts val="0"/>
              </a:spcBef>
              <a:spcAft>
                <a:spcPts val="0"/>
              </a:spcAft>
              <a:buClr>
                <a:schemeClr val="lt1"/>
              </a:buClr>
              <a:buSzPts val="2800"/>
              <a:buFont typeface="Arial Black"/>
              <a:buAutoNum type="arabicPeriod"/>
            </a:pPr>
            <a:r>
              <a:rPr lang="en-US" sz="2800" b="1" dirty="0">
                <a:solidFill>
                  <a:schemeClr val="lt1"/>
                </a:solidFill>
                <a:latin typeface="Arial"/>
                <a:ea typeface="Arial"/>
                <a:cs typeface="Arial"/>
                <a:sym typeface="Arial"/>
              </a:rPr>
              <a:t> </a:t>
            </a:r>
            <a:r>
              <a:rPr lang="en-US" sz="2800" b="1" dirty="0">
                <a:solidFill>
                  <a:schemeClr val="lt1"/>
                </a:solidFill>
                <a:latin typeface="Arial Black"/>
                <a:ea typeface="Arial Black"/>
                <a:cs typeface="Arial Black"/>
                <a:sym typeface="Arial Black"/>
              </a:rPr>
              <a:t>Rapid</a:t>
            </a:r>
            <a:r>
              <a:rPr lang="en-US" sz="2800" b="1" dirty="0">
                <a:solidFill>
                  <a:schemeClr val="lt1"/>
                </a:solidFill>
              </a:rPr>
              <a:t> </a:t>
            </a:r>
            <a:r>
              <a:rPr lang="en-US" sz="2800" dirty="0">
                <a:solidFill>
                  <a:schemeClr val="lt1"/>
                </a:solidFill>
              </a:rPr>
              <a:t>and</a:t>
            </a:r>
            <a:r>
              <a:rPr lang="en-US" sz="2800" b="1" dirty="0">
                <a:solidFill>
                  <a:schemeClr val="lt1"/>
                </a:solidFill>
              </a:rPr>
              <a:t> </a:t>
            </a:r>
            <a:r>
              <a:rPr lang="en-US" sz="2800" b="1" dirty="0">
                <a:solidFill>
                  <a:schemeClr val="lt1"/>
                </a:solidFill>
                <a:latin typeface="Arial Black"/>
                <a:ea typeface="Arial Black"/>
                <a:cs typeface="Arial Black"/>
                <a:sym typeface="Arial Black"/>
              </a:rPr>
              <a:t>replicable</a:t>
            </a:r>
            <a:r>
              <a:rPr lang="en-US" sz="2800" b="1" dirty="0">
                <a:solidFill>
                  <a:schemeClr val="lt1"/>
                </a:solidFill>
              </a:rPr>
              <a:t> </a:t>
            </a:r>
            <a:r>
              <a:rPr lang="en-US" sz="2800" dirty="0">
                <a:solidFill>
                  <a:schemeClr val="lt1"/>
                </a:solidFill>
              </a:rPr>
              <a:t>methods</a:t>
            </a:r>
            <a:r>
              <a:rPr lang="en-US" sz="2800" b="1" dirty="0">
                <a:solidFill>
                  <a:schemeClr val="lt1"/>
                </a:solidFill>
              </a:rPr>
              <a:t> </a:t>
            </a:r>
            <a:endParaRPr sz="2800" b="1" dirty="0">
              <a:solidFill>
                <a:schemeClr val="lt1"/>
              </a:solidFill>
            </a:endParaRPr>
          </a:p>
          <a:p>
            <a:pPr marL="0" marR="0" lvl="0" indent="457200" algn="l" rtl="0">
              <a:lnSpc>
                <a:spcPct val="115000"/>
              </a:lnSpc>
              <a:spcBef>
                <a:spcPts val="0"/>
              </a:spcBef>
              <a:spcAft>
                <a:spcPts val="0"/>
              </a:spcAft>
              <a:buNone/>
            </a:pPr>
            <a:r>
              <a:rPr lang="en-US" sz="2800" b="1" dirty="0">
                <a:solidFill>
                  <a:schemeClr val="lt1"/>
                </a:solidFill>
              </a:rPr>
              <a:t>      </a:t>
            </a:r>
            <a:r>
              <a:rPr lang="en-US" sz="2800" dirty="0">
                <a:solidFill>
                  <a:schemeClr val="lt1"/>
                </a:solidFill>
              </a:rPr>
              <a:t>for</a:t>
            </a:r>
            <a:r>
              <a:rPr lang="en-US" sz="2800" b="1" dirty="0">
                <a:solidFill>
                  <a:schemeClr val="lt1"/>
                </a:solidFill>
              </a:rPr>
              <a:t> </a:t>
            </a:r>
            <a:r>
              <a:rPr lang="en-US" sz="2800" b="1" dirty="0">
                <a:solidFill>
                  <a:schemeClr val="lt1"/>
                </a:solidFill>
                <a:latin typeface="Arial Black"/>
                <a:ea typeface="Arial Black"/>
                <a:cs typeface="Arial Black"/>
                <a:sym typeface="Arial Black"/>
              </a:rPr>
              <a:t>multi-source</a:t>
            </a:r>
            <a:r>
              <a:rPr lang="en-US" sz="2800" b="1" dirty="0">
                <a:solidFill>
                  <a:schemeClr val="lt1"/>
                </a:solidFill>
              </a:rPr>
              <a:t> </a:t>
            </a:r>
            <a:r>
              <a:rPr lang="en-US" sz="2800" dirty="0">
                <a:solidFill>
                  <a:schemeClr val="lt1"/>
                </a:solidFill>
              </a:rPr>
              <a:t>fire </a:t>
            </a:r>
            <a:endParaRPr sz="2800" dirty="0">
              <a:solidFill>
                <a:schemeClr val="lt1"/>
              </a:solidFill>
            </a:endParaRPr>
          </a:p>
          <a:p>
            <a:pPr marL="457200" marR="0" lvl="0" indent="0" algn="l" rtl="0">
              <a:lnSpc>
                <a:spcPct val="115000"/>
              </a:lnSpc>
              <a:spcBef>
                <a:spcPts val="0"/>
              </a:spcBef>
              <a:spcAft>
                <a:spcPts val="0"/>
              </a:spcAft>
              <a:buNone/>
            </a:pPr>
            <a:r>
              <a:rPr lang="en-US" sz="2800" dirty="0">
                <a:solidFill>
                  <a:schemeClr val="lt1"/>
                </a:solidFill>
              </a:rPr>
              <a:t>      progression mapping</a:t>
            </a:r>
            <a:r>
              <a:rPr lang="en-US" sz="2800" b="1" dirty="0">
                <a:solidFill>
                  <a:schemeClr val="lt1"/>
                </a:solidFill>
              </a:rPr>
              <a:t>.</a:t>
            </a:r>
            <a:endParaRPr sz="2800" b="1" dirty="0">
              <a:solidFill>
                <a:schemeClr val="lt1"/>
              </a:solidFill>
            </a:endParaRPr>
          </a:p>
          <a:p>
            <a:pPr marL="76200" marR="0" lvl="0" indent="0" algn="l" rtl="0">
              <a:lnSpc>
                <a:spcPct val="115000"/>
              </a:lnSpc>
              <a:spcBef>
                <a:spcPts val="0"/>
              </a:spcBef>
              <a:spcAft>
                <a:spcPts val="0"/>
              </a:spcAft>
              <a:buNone/>
            </a:pPr>
            <a:endParaRPr sz="1800" dirty="0">
              <a:solidFill>
                <a:schemeClr val="lt1"/>
              </a:solidFill>
            </a:endParaRPr>
          </a:p>
          <a:p>
            <a:pPr marL="590550" marR="0" lvl="0" indent="-488950" algn="l" rtl="0">
              <a:lnSpc>
                <a:spcPct val="115000"/>
              </a:lnSpc>
              <a:spcBef>
                <a:spcPts val="0"/>
              </a:spcBef>
              <a:spcAft>
                <a:spcPts val="0"/>
              </a:spcAft>
              <a:buClr>
                <a:schemeClr val="lt1"/>
              </a:buClr>
              <a:buSzPts val="2800"/>
              <a:buFont typeface="Arial Black"/>
              <a:buAutoNum type="arabicPeriod" startAt="2"/>
            </a:pPr>
            <a:r>
              <a:rPr lang="en-US" sz="2800" b="1" dirty="0">
                <a:solidFill>
                  <a:schemeClr val="lt1"/>
                </a:solidFill>
                <a:latin typeface="Arial Black"/>
                <a:ea typeface="Arial Black"/>
                <a:cs typeface="Arial Black"/>
                <a:sym typeface="Arial Black"/>
              </a:rPr>
              <a:t>Fire progression metrics</a:t>
            </a:r>
            <a:r>
              <a:rPr lang="en-US" sz="2800" b="1" dirty="0">
                <a:solidFill>
                  <a:schemeClr val="lt1"/>
                </a:solidFill>
              </a:rPr>
              <a:t> </a:t>
            </a:r>
            <a:r>
              <a:rPr lang="en-US" sz="2800" dirty="0">
                <a:solidFill>
                  <a:schemeClr val="lt1"/>
                </a:solidFill>
              </a:rPr>
              <a:t>can </a:t>
            </a:r>
            <a:endParaRPr sz="2800" dirty="0">
              <a:solidFill>
                <a:schemeClr val="lt1"/>
              </a:solidFill>
            </a:endParaRPr>
          </a:p>
          <a:p>
            <a:pPr marL="457200" marR="0" lvl="0" indent="0" algn="l" rtl="0">
              <a:lnSpc>
                <a:spcPct val="115000"/>
              </a:lnSpc>
              <a:spcBef>
                <a:spcPts val="0"/>
              </a:spcBef>
              <a:spcAft>
                <a:spcPts val="0"/>
              </a:spcAft>
              <a:buNone/>
            </a:pPr>
            <a:r>
              <a:rPr lang="en-US" sz="2800" dirty="0">
                <a:solidFill>
                  <a:schemeClr val="lt1"/>
                </a:solidFill>
              </a:rPr>
              <a:t>      be analyzed to understand </a:t>
            </a:r>
            <a:r>
              <a:rPr lang="en-US" sz="2800" b="1" dirty="0">
                <a:solidFill>
                  <a:schemeClr val="lt1"/>
                </a:solidFill>
                <a:latin typeface="Arial Black"/>
                <a:ea typeface="Arial Black"/>
                <a:cs typeface="Arial Black"/>
                <a:sym typeface="Arial Black"/>
              </a:rPr>
              <a:t>fires</a:t>
            </a:r>
            <a:r>
              <a:rPr lang="en-US" sz="2800" b="1" dirty="0">
                <a:solidFill>
                  <a:schemeClr val="lt1"/>
                </a:solidFill>
              </a:rPr>
              <a:t>  </a:t>
            </a:r>
            <a:endParaRPr sz="2800" b="1" dirty="0">
              <a:solidFill>
                <a:schemeClr val="lt1"/>
              </a:solidFill>
            </a:endParaRPr>
          </a:p>
          <a:p>
            <a:pPr marL="457200" marR="0" lvl="0" indent="0" algn="l" rtl="0">
              <a:lnSpc>
                <a:spcPct val="115000"/>
              </a:lnSpc>
              <a:spcBef>
                <a:spcPts val="0"/>
              </a:spcBef>
              <a:spcAft>
                <a:spcPts val="0"/>
              </a:spcAft>
              <a:buNone/>
            </a:pPr>
            <a:r>
              <a:rPr lang="en-US" sz="2800" b="1" dirty="0">
                <a:solidFill>
                  <a:schemeClr val="lt1"/>
                </a:solidFill>
              </a:rPr>
              <a:t>      </a:t>
            </a:r>
            <a:r>
              <a:rPr lang="en-US" sz="2800" dirty="0">
                <a:solidFill>
                  <a:schemeClr val="lt1"/>
                </a:solidFill>
              </a:rPr>
              <a:t>and</a:t>
            </a:r>
            <a:r>
              <a:rPr lang="en-US" sz="2800" b="1" dirty="0">
                <a:solidFill>
                  <a:schemeClr val="lt1"/>
                </a:solidFill>
              </a:rPr>
              <a:t> </a:t>
            </a:r>
            <a:r>
              <a:rPr lang="en-US" sz="2800" b="1" dirty="0">
                <a:solidFill>
                  <a:schemeClr val="lt1"/>
                </a:solidFill>
                <a:latin typeface="Arial Black"/>
                <a:ea typeface="Arial Black"/>
                <a:cs typeface="Arial Black"/>
                <a:sym typeface="Arial Black"/>
              </a:rPr>
              <a:t>fire seasons</a:t>
            </a:r>
            <a:r>
              <a:rPr lang="en-US" sz="2800" b="1" dirty="0">
                <a:solidFill>
                  <a:schemeClr val="lt1"/>
                </a:solidFill>
              </a:rPr>
              <a:t>.  </a:t>
            </a:r>
            <a:endParaRPr sz="2800" b="1"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lt1"/>
              </a:buClr>
              <a:buSzPts val="3200"/>
              <a:buFont typeface="Calibri"/>
              <a:buNone/>
            </a:pPr>
            <a:endParaRPr sz="1800" b="1" dirty="0">
              <a:solidFill>
                <a:schemeClr val="lt1"/>
              </a:solidFill>
            </a:endParaRPr>
          </a:p>
          <a:p>
            <a:pPr marL="457200" marR="0" lvl="0" indent="-355600" algn="l" rtl="0">
              <a:lnSpc>
                <a:spcPct val="115000"/>
              </a:lnSpc>
              <a:spcBef>
                <a:spcPts val="0"/>
              </a:spcBef>
              <a:spcAft>
                <a:spcPts val="0"/>
              </a:spcAft>
              <a:buClr>
                <a:schemeClr val="lt1"/>
              </a:buClr>
              <a:buSzPts val="2800"/>
              <a:buFont typeface="Arial Black"/>
              <a:buAutoNum type="arabicPeriod" startAt="2"/>
            </a:pPr>
            <a:r>
              <a:rPr lang="en-US" sz="2800" b="1" dirty="0">
                <a:solidFill>
                  <a:schemeClr val="lt1"/>
                </a:solidFill>
                <a:latin typeface="Arial"/>
                <a:ea typeface="Arial"/>
                <a:cs typeface="Arial"/>
                <a:sym typeface="Arial"/>
              </a:rPr>
              <a:t> </a:t>
            </a:r>
            <a:r>
              <a:rPr lang="en-US" sz="2800" dirty="0">
                <a:solidFill>
                  <a:schemeClr val="lt1"/>
                </a:solidFill>
              </a:rPr>
              <a:t>Opportunities for analyzing </a:t>
            </a:r>
            <a:r>
              <a:rPr lang="en-US" sz="2800" b="1" dirty="0">
                <a:solidFill>
                  <a:schemeClr val="lt1"/>
                </a:solidFill>
                <a:latin typeface="Arial Black"/>
                <a:ea typeface="Arial Black"/>
                <a:cs typeface="Arial Black"/>
                <a:sym typeface="Arial Black"/>
              </a:rPr>
              <a:t>drivers </a:t>
            </a:r>
            <a:r>
              <a:rPr lang="en-US" sz="2800" dirty="0">
                <a:solidFill>
                  <a:schemeClr val="lt1"/>
                </a:solidFill>
              </a:rPr>
              <a:t>and </a:t>
            </a:r>
            <a:endParaRPr sz="2800" dirty="0">
              <a:solidFill>
                <a:schemeClr val="lt1"/>
              </a:solidFill>
            </a:endParaRPr>
          </a:p>
          <a:p>
            <a:pPr marL="0" marR="0" lvl="0" indent="457200" algn="l" rtl="0">
              <a:lnSpc>
                <a:spcPct val="115000"/>
              </a:lnSpc>
              <a:spcBef>
                <a:spcPts val="0"/>
              </a:spcBef>
              <a:spcAft>
                <a:spcPts val="0"/>
              </a:spcAft>
              <a:buNone/>
            </a:pPr>
            <a:r>
              <a:rPr lang="en-US" sz="2800" b="1" dirty="0">
                <a:solidFill>
                  <a:schemeClr val="lt1"/>
                </a:solidFill>
              </a:rPr>
              <a:t>      </a:t>
            </a:r>
            <a:r>
              <a:rPr lang="en-US" sz="2800" dirty="0">
                <a:solidFill>
                  <a:schemeClr val="lt1"/>
                </a:solidFill>
                <a:latin typeface="Arial Black"/>
                <a:ea typeface="Arial Black"/>
                <a:cs typeface="Arial Black"/>
                <a:sym typeface="Arial Black"/>
              </a:rPr>
              <a:t>cross-validating </a:t>
            </a:r>
            <a:endParaRPr sz="2800" dirty="0">
              <a:solidFill>
                <a:schemeClr val="lt1"/>
              </a:solidFill>
              <a:latin typeface="Arial Black"/>
              <a:ea typeface="Arial Black"/>
              <a:cs typeface="Arial Black"/>
              <a:sym typeface="Arial Black"/>
            </a:endParaRPr>
          </a:p>
          <a:p>
            <a:pPr marL="0" marR="0" lvl="0" indent="457200" algn="l" rtl="0">
              <a:lnSpc>
                <a:spcPct val="115000"/>
              </a:lnSpc>
              <a:spcBef>
                <a:spcPts val="0"/>
              </a:spcBef>
              <a:spcAft>
                <a:spcPts val="0"/>
              </a:spcAft>
              <a:buNone/>
            </a:pPr>
            <a:r>
              <a:rPr lang="en-US" sz="2800" b="1" dirty="0">
                <a:solidFill>
                  <a:schemeClr val="lt1"/>
                </a:solidFill>
              </a:rPr>
              <a:t>      </a:t>
            </a:r>
            <a:r>
              <a:rPr lang="en-US" sz="2800" dirty="0">
                <a:solidFill>
                  <a:schemeClr val="lt1"/>
                </a:solidFill>
              </a:rPr>
              <a:t>fire-risk models.</a:t>
            </a:r>
            <a:endParaRPr sz="2800" dirty="0"/>
          </a:p>
        </p:txBody>
      </p:sp>
      <p:sp>
        <p:nvSpPr>
          <p:cNvPr id="943" name="Google Shape;943;p77"/>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Research Highlights</a:t>
            </a:r>
            <a:endParaRPr sz="2800" b="1" dirty="0">
              <a:solidFill>
                <a:schemeClr val="lt1"/>
              </a:solidFill>
              <a:latin typeface="Arial Black"/>
              <a:ea typeface="Arial Black"/>
              <a:cs typeface="Arial Black"/>
              <a:sym typeface="Arial Black"/>
            </a:endParaRPr>
          </a:p>
        </p:txBody>
      </p:sp>
      <p:pic>
        <p:nvPicPr>
          <p:cNvPr id="944" name="Google Shape;944;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19836" y="5573024"/>
            <a:ext cx="1207038" cy="1058950"/>
          </a:xfrm>
          <a:prstGeom prst="rect">
            <a:avLst/>
          </a:prstGeom>
          <a:noFill/>
          <a:ln>
            <a:noFill/>
          </a:ln>
        </p:spPr>
      </p:pic>
      <p:sp>
        <p:nvSpPr>
          <p:cNvPr id="945" name="Google Shape;945;p77"/>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37</a:t>
            </a:fld>
            <a:endParaRPr sz="1800" dirty="0">
              <a:latin typeface="Arial"/>
              <a:ea typeface="Arial"/>
              <a:cs typeface="Arial"/>
              <a:sym typeface="Arial"/>
            </a:endParaRPr>
          </a:p>
        </p:txBody>
      </p:sp>
      <p:pic>
        <p:nvPicPr>
          <p:cNvPr id="946" name="Google Shape;946;p77"/>
          <p:cNvPicPr preferRelativeResize="0"/>
          <p:nvPr/>
        </p:nvPicPr>
        <p:blipFill rotWithShape="1">
          <a:blip r:embed="rId4">
            <a:alphaModFix/>
          </a:blip>
          <a:srcRect/>
          <a:stretch/>
        </p:blipFill>
        <p:spPr>
          <a:xfrm>
            <a:off x="7397480" y="5657996"/>
            <a:ext cx="3251200" cy="889000"/>
          </a:xfrm>
          <a:prstGeom prst="rect">
            <a:avLst/>
          </a:prstGeom>
          <a:noFill/>
          <a:ln>
            <a:noFill/>
          </a:ln>
        </p:spPr>
      </p:pic>
      <p:sp>
        <p:nvSpPr>
          <p:cNvPr id="947" name="Google Shape;947;p77"/>
          <p:cNvSpPr/>
          <p:nvPr/>
        </p:nvSpPr>
        <p:spPr>
          <a:xfrm>
            <a:off x="6701186" y="5845076"/>
            <a:ext cx="522000" cy="514800"/>
          </a:xfrm>
          <a:prstGeom prst="plus">
            <a:avLst>
              <a:gd name="adj" fmla="val 39943"/>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948" name="Google Shape;948;p77"/>
          <p:cNvPicPr preferRelativeResize="0"/>
          <p:nvPr/>
        </p:nvPicPr>
        <p:blipFill>
          <a:blip r:embed="rId5">
            <a:alphaModFix/>
          </a:blip>
          <a:stretch>
            <a:fillRect/>
          </a:stretch>
        </p:blipFill>
        <p:spPr>
          <a:xfrm>
            <a:off x="7087689" y="3434087"/>
            <a:ext cx="4205902" cy="1250825"/>
          </a:xfrm>
          <a:prstGeom prst="rect">
            <a:avLst/>
          </a:prstGeom>
          <a:noFill/>
          <a:ln>
            <a:noFill/>
          </a:ln>
        </p:spPr>
      </p:pic>
      <p:pic>
        <p:nvPicPr>
          <p:cNvPr id="949" name="Google Shape;949;p7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97463" y="1122416"/>
            <a:ext cx="3818425" cy="1677258"/>
          </a:xfrm>
          <a:prstGeom prst="rect">
            <a:avLst/>
          </a:prstGeom>
          <a:noFill/>
          <a:ln w="9525" cap="flat" cmpd="sng">
            <a:solidFill>
              <a:schemeClr val="lt1"/>
            </a:solidFill>
            <a:prstDash val="solid"/>
            <a:round/>
            <a:headEnd type="none" w="sm" len="sm"/>
            <a:tailEnd type="none" w="sm" len="sm"/>
          </a:ln>
        </p:spPr>
      </p:pic>
      <p:pic>
        <p:nvPicPr>
          <p:cNvPr id="950" name="Google Shape;950;p77" descr="Image result for twitter without background transparent"/>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951" name="Google Shape;951;p77"/>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78"/>
          <p:cNvSpPr txBox="1"/>
          <p:nvPr/>
        </p:nvSpPr>
        <p:spPr>
          <a:xfrm>
            <a:off x="293175" y="1758000"/>
            <a:ext cx="4245000" cy="1854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Arial Black"/>
                <a:ea typeface="Arial Black"/>
                <a:cs typeface="Arial Black"/>
                <a:sym typeface="Arial Black"/>
              </a:rPr>
              <a:t>Many thanks to my supervisor, collaborators, and research/ travel funding sources: </a:t>
            </a:r>
            <a:endParaRPr sz="1800" b="1" dirty="0">
              <a:solidFill>
                <a:schemeClr val="lt1"/>
              </a:solidFill>
              <a:latin typeface="Arial Black"/>
              <a:ea typeface="Arial Black"/>
              <a:cs typeface="Arial Black"/>
              <a:sym typeface="Arial Black"/>
            </a:endParaRPr>
          </a:p>
          <a:p>
            <a:pPr marL="457200" marR="0" lvl="0" indent="0" algn="l" rtl="0">
              <a:spcBef>
                <a:spcPts val="0"/>
              </a:spcBef>
              <a:spcAft>
                <a:spcPts val="0"/>
              </a:spcAft>
              <a:buNone/>
            </a:pPr>
            <a:r>
              <a:rPr lang="en-US" sz="1800" b="1" dirty="0">
                <a:solidFill>
                  <a:schemeClr val="lt1"/>
                </a:solidFill>
              </a:rPr>
              <a:t>Prof. Jeffrey A. Cardille</a:t>
            </a:r>
            <a:endParaRPr b="1" dirty="0"/>
          </a:p>
          <a:p>
            <a:pPr marL="457200" marR="0" lvl="0" indent="0" algn="l" rtl="0">
              <a:spcBef>
                <a:spcPts val="0"/>
              </a:spcBef>
              <a:spcAft>
                <a:spcPts val="0"/>
              </a:spcAft>
              <a:buNone/>
            </a:pPr>
            <a:r>
              <a:rPr lang="en-US" sz="1800" b="1" dirty="0">
                <a:solidFill>
                  <a:schemeClr val="lt1"/>
                </a:solidFill>
              </a:rPr>
              <a:t>Dr. Joanne C. White</a:t>
            </a:r>
            <a:endParaRPr sz="1800" b="1" dirty="0">
              <a:solidFill>
                <a:schemeClr val="lt1"/>
              </a:solidFill>
            </a:endParaRPr>
          </a:p>
          <a:p>
            <a:pPr marL="457200" marR="0" lvl="0" indent="0" algn="l" rtl="0">
              <a:spcBef>
                <a:spcPts val="0"/>
              </a:spcBef>
              <a:spcAft>
                <a:spcPts val="0"/>
              </a:spcAft>
              <a:buNone/>
            </a:pPr>
            <a:r>
              <a:rPr lang="en-US" sz="1800" b="1" dirty="0">
                <a:solidFill>
                  <a:schemeClr val="lt1"/>
                </a:solidFill>
              </a:rPr>
              <a:t>Dr. Michael A. Wulder</a:t>
            </a:r>
            <a:endParaRPr sz="1800" b="1" dirty="0">
              <a:solidFill>
                <a:schemeClr val="lt1"/>
              </a:solidFill>
            </a:endParaRPr>
          </a:p>
          <a:p>
            <a:pPr marL="0" marR="0" lvl="0" indent="0" algn="ctr" rtl="0">
              <a:spcBef>
                <a:spcPts val="0"/>
              </a:spcBef>
              <a:spcAft>
                <a:spcPts val="0"/>
              </a:spcAft>
              <a:buNone/>
            </a:pPr>
            <a:r>
              <a:rPr lang="en-US" dirty="0">
                <a:solidFill>
                  <a:schemeClr val="lt1"/>
                </a:solidFill>
                <a:latin typeface="Arial"/>
                <a:ea typeface="Arial"/>
                <a:cs typeface="Arial"/>
                <a:sym typeface="Arial"/>
              </a:rPr>
              <a:t> </a:t>
            </a:r>
            <a:endParaRPr sz="1200" dirty="0"/>
          </a:p>
        </p:txBody>
      </p:sp>
      <p:pic>
        <p:nvPicPr>
          <p:cNvPr id="958" name="Google Shape;958;p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55085" y="3704741"/>
            <a:ext cx="2321189" cy="633052"/>
          </a:xfrm>
          <a:prstGeom prst="rect">
            <a:avLst/>
          </a:prstGeom>
          <a:noFill/>
          <a:ln>
            <a:noFill/>
          </a:ln>
        </p:spPr>
      </p:pic>
      <p:pic>
        <p:nvPicPr>
          <p:cNvPr id="959" name="Google Shape;959;p7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72338" y="2757825"/>
            <a:ext cx="6904725" cy="3032944"/>
          </a:xfrm>
          <a:prstGeom prst="rect">
            <a:avLst/>
          </a:prstGeom>
          <a:noFill/>
          <a:ln w="9525" cap="flat" cmpd="sng">
            <a:solidFill>
              <a:schemeClr val="lt1"/>
            </a:solidFill>
            <a:prstDash val="solid"/>
            <a:round/>
            <a:headEnd type="none" w="sm" len="sm"/>
            <a:tailEnd type="none" w="sm" len="sm"/>
          </a:ln>
        </p:spPr>
      </p:pic>
      <p:pic>
        <p:nvPicPr>
          <p:cNvPr id="960" name="Google Shape;960;p7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2435" y="4430525"/>
            <a:ext cx="1881738" cy="768325"/>
          </a:xfrm>
          <a:prstGeom prst="rect">
            <a:avLst/>
          </a:prstGeom>
          <a:noFill/>
          <a:ln>
            <a:noFill/>
          </a:ln>
        </p:spPr>
      </p:pic>
      <p:sp>
        <p:nvSpPr>
          <p:cNvPr id="961" name="Google Shape;961;p78"/>
          <p:cNvSpPr txBox="1"/>
          <p:nvPr/>
        </p:nvSpPr>
        <p:spPr>
          <a:xfrm>
            <a:off x="5157600" y="1498675"/>
            <a:ext cx="5710500" cy="1173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dirty="0">
                <a:solidFill>
                  <a:srgbClr val="FF0000"/>
                </a:solidFill>
                <a:latin typeface="Arial Black"/>
                <a:ea typeface="Arial Black"/>
                <a:cs typeface="Arial Black"/>
                <a:sym typeface="Arial Black"/>
              </a:rPr>
              <a:t>Thank you! </a:t>
            </a:r>
            <a:endParaRPr sz="7200" dirty="0"/>
          </a:p>
        </p:txBody>
      </p:sp>
      <p:pic>
        <p:nvPicPr>
          <p:cNvPr id="962" name="Google Shape;962;p7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36923" y="4438284"/>
            <a:ext cx="2322000" cy="752824"/>
          </a:xfrm>
          <a:prstGeom prst="rect">
            <a:avLst/>
          </a:prstGeom>
          <a:noFill/>
          <a:ln>
            <a:noFill/>
          </a:ln>
        </p:spPr>
      </p:pic>
      <p:sp>
        <p:nvSpPr>
          <p:cNvPr id="963" name="Google Shape;963;p78"/>
          <p:cNvSpPr txBox="1"/>
          <p:nvPr/>
        </p:nvSpPr>
        <p:spPr>
          <a:xfrm>
            <a:off x="0" y="176025"/>
            <a:ext cx="12192000" cy="123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100"/>
              <a:buNone/>
            </a:pPr>
            <a:r>
              <a:rPr lang="en-US" sz="3400" b="1" u="sng" dirty="0">
                <a:solidFill>
                  <a:schemeClr val="bg1"/>
                </a:solidFill>
                <a:latin typeface="Arial Black"/>
                <a:ea typeface="Arial Black"/>
                <a:cs typeface="Arial Black"/>
                <a:sym typeface="Arial Black"/>
                <a:hlinkClick r:id="rId7">
                  <a:extLst>
                    <a:ext uri="{A12FA001-AC4F-418D-AE19-62706E023703}">
                      <ahyp:hlinkClr xmlns:ahyp="http://schemas.microsoft.com/office/drawing/2018/hyperlinkcolor" val="tx"/>
                    </a:ext>
                  </a:extLst>
                </a:hlinkClick>
              </a:rPr>
              <a:t>Mapping and comparing wildfire progressions using freely available, multi-source satellite data</a:t>
            </a:r>
            <a:r>
              <a:rPr lang="en-US" sz="3400" b="1" u="sng" dirty="0">
                <a:solidFill>
                  <a:schemeClr val="bg1"/>
                </a:solidFill>
                <a:latin typeface="Arial Black"/>
                <a:ea typeface="Arial Black"/>
                <a:cs typeface="Arial Black"/>
                <a:sym typeface="Arial Black"/>
              </a:rPr>
              <a:t> </a:t>
            </a:r>
            <a:endParaRPr sz="3000" b="1" u="sng" dirty="0">
              <a:solidFill>
                <a:schemeClr val="bg1"/>
              </a:solidFill>
              <a:latin typeface="Arial Black"/>
              <a:ea typeface="Arial Black"/>
              <a:cs typeface="Arial Black"/>
              <a:sym typeface="Arial Black"/>
            </a:endParaRPr>
          </a:p>
        </p:txBody>
      </p:sp>
      <p:sp>
        <p:nvSpPr>
          <p:cNvPr id="964" name="Google Shape;964;p78"/>
          <p:cNvSpPr txBox="1"/>
          <p:nvPr/>
        </p:nvSpPr>
        <p:spPr>
          <a:xfrm>
            <a:off x="5311550" y="5876325"/>
            <a:ext cx="5826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u="sng" dirty="0">
                <a:solidFill>
                  <a:srgbClr val="FFFFFF"/>
                </a:solidFill>
              </a:rPr>
              <a:t>Twitter:</a:t>
            </a:r>
            <a:r>
              <a:rPr lang="en-US" sz="2000" b="1" i="1" dirty="0">
                <a:solidFill>
                  <a:srgbClr val="FFFFFF"/>
                </a:solidFill>
              </a:rPr>
              <a:t>  </a:t>
            </a:r>
            <a:r>
              <a:rPr lang="en-US" sz="2000" b="1" i="1" u="none" strike="noStrike" cap="none" dirty="0">
                <a:solidFill>
                  <a:srgbClr val="FFFFFF"/>
                </a:solidFill>
              </a:rPr>
              <a:t>@morganahcrowley</a:t>
            </a:r>
            <a:endParaRPr sz="2000" b="1" i="1" u="none" strike="noStrike" cap="none" dirty="0">
              <a:solidFill>
                <a:srgbClr val="FFFFFF"/>
              </a:solidFill>
            </a:endParaRPr>
          </a:p>
          <a:p>
            <a:pPr marL="0" marR="0" lvl="0" indent="0" algn="l" rtl="0">
              <a:spcBef>
                <a:spcPts val="0"/>
              </a:spcBef>
              <a:spcAft>
                <a:spcPts val="0"/>
              </a:spcAft>
              <a:buNone/>
            </a:pPr>
            <a:r>
              <a:rPr lang="en-US" sz="2000" b="1" u="sng" dirty="0">
                <a:solidFill>
                  <a:srgbClr val="FFFFFF"/>
                </a:solidFill>
              </a:rPr>
              <a:t>Email:</a:t>
            </a:r>
            <a:r>
              <a:rPr lang="en-US" sz="2000" b="1" i="1" dirty="0">
                <a:solidFill>
                  <a:srgbClr val="FFFFFF"/>
                </a:solidFill>
              </a:rPr>
              <a:t>    morgan.crowley@mail.mcgill.ca</a:t>
            </a:r>
            <a:endParaRPr sz="2000" b="1" i="1" dirty="0">
              <a:solidFill>
                <a:srgbClr val="FFFFFF"/>
              </a:solidFill>
            </a:endParaRPr>
          </a:p>
        </p:txBody>
      </p:sp>
      <p:pic>
        <p:nvPicPr>
          <p:cNvPr id="965" name="Google Shape;965;p78"/>
          <p:cNvPicPr preferRelativeResize="0"/>
          <p:nvPr/>
        </p:nvPicPr>
        <p:blipFill rotWithShape="1">
          <a:blip r:embed="rId8" cstate="screen">
            <a:alphaModFix/>
            <a:extLst>
              <a:ext uri="{28A0092B-C50C-407E-A947-70E740481C1C}">
                <a14:useLocalDpi xmlns:a14="http://schemas.microsoft.com/office/drawing/2010/main"/>
              </a:ext>
            </a:extLst>
          </a:blip>
          <a:srcRect r="21948"/>
          <a:stretch/>
        </p:blipFill>
        <p:spPr>
          <a:xfrm>
            <a:off x="1372625" y="6033175"/>
            <a:ext cx="2086099" cy="593000"/>
          </a:xfrm>
          <a:prstGeom prst="rect">
            <a:avLst/>
          </a:prstGeom>
          <a:noFill/>
          <a:ln>
            <a:noFill/>
          </a:ln>
        </p:spPr>
      </p:pic>
      <p:grpSp>
        <p:nvGrpSpPr>
          <p:cNvPr id="966" name="Google Shape;966;p78"/>
          <p:cNvGrpSpPr/>
          <p:nvPr/>
        </p:nvGrpSpPr>
        <p:grpSpPr>
          <a:xfrm>
            <a:off x="927823" y="5286675"/>
            <a:ext cx="2975700" cy="658663"/>
            <a:chOff x="439498" y="5287663"/>
            <a:chExt cx="2975700" cy="658663"/>
          </a:xfrm>
        </p:grpSpPr>
        <p:sp>
          <p:nvSpPr>
            <p:cNvPr id="967" name="Google Shape;967;p78"/>
            <p:cNvSpPr/>
            <p:nvPr/>
          </p:nvSpPr>
          <p:spPr>
            <a:xfrm>
              <a:off x="439498" y="5289625"/>
              <a:ext cx="2975700" cy="65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68" name="Google Shape;968;p78"/>
            <p:cNvPicPr preferRelativeResize="0"/>
            <p:nvPr/>
          </p:nvPicPr>
          <p:blipFill rotWithShape="1">
            <a:blip r:embed="rId9" cstate="screen">
              <a:alphaModFix/>
              <a:extLst>
                <a:ext uri="{28A0092B-C50C-407E-A947-70E740481C1C}">
                  <a14:useLocalDpi xmlns:a14="http://schemas.microsoft.com/office/drawing/2010/main"/>
                </a:ext>
              </a:extLst>
            </a:blip>
            <a:srcRect r="4443"/>
            <a:stretch/>
          </p:blipFill>
          <p:spPr>
            <a:xfrm>
              <a:off x="439500" y="5287663"/>
              <a:ext cx="2913475" cy="65670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4"/>
        <p:cNvGrpSpPr/>
        <p:nvPr/>
      </p:nvGrpSpPr>
      <p:grpSpPr>
        <a:xfrm>
          <a:off x="0" y="0"/>
          <a:ext cx="0" cy="0"/>
          <a:chOff x="0" y="0"/>
          <a:chExt cx="0" cy="0"/>
        </a:xfrm>
      </p:grpSpPr>
      <p:sp>
        <p:nvSpPr>
          <p:cNvPr id="255" name="Google Shape;255;p43"/>
          <p:cNvSpPr txBox="1"/>
          <p:nvPr/>
        </p:nvSpPr>
        <p:spPr>
          <a:xfrm>
            <a:off x="5238625" y="1562975"/>
            <a:ext cx="6376800" cy="43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u="sng" dirty="0">
                <a:solidFill>
                  <a:srgbClr val="FFFFFF"/>
                </a:solidFill>
                <a:latin typeface="Arial Black"/>
                <a:ea typeface="Arial Black"/>
                <a:cs typeface="Arial Black"/>
                <a:sym typeface="Arial Black"/>
              </a:rPr>
              <a:t>Recommendation 74. </a:t>
            </a:r>
            <a:endParaRPr sz="2800" u="sng" dirty="0">
              <a:solidFill>
                <a:srgbClr val="FFFFFF"/>
              </a:solidFill>
              <a:latin typeface="Arial Black"/>
              <a:ea typeface="Arial Black"/>
              <a:cs typeface="Arial Black"/>
              <a:sym typeface="Arial Black"/>
            </a:endParaRPr>
          </a:p>
          <a:p>
            <a:pPr marL="0" lvl="0" indent="0" algn="l" rtl="0">
              <a:spcBef>
                <a:spcPts val="0"/>
              </a:spcBef>
              <a:spcAft>
                <a:spcPts val="0"/>
              </a:spcAft>
              <a:buNone/>
            </a:pPr>
            <a:r>
              <a:rPr lang="en-US" sz="2400" i="1" dirty="0">
                <a:solidFill>
                  <a:srgbClr val="FFFFFF"/>
                </a:solidFill>
              </a:rPr>
              <a:t>As part of overall emergency management, … undertake </a:t>
            </a:r>
            <a:r>
              <a:rPr lang="en-US" sz="2400" b="1" i="1" dirty="0">
                <a:solidFill>
                  <a:srgbClr val="FFFFFF"/>
                </a:solidFill>
                <a:latin typeface="Arial Black"/>
                <a:ea typeface="Arial Black"/>
                <a:cs typeface="Arial Black"/>
                <a:sym typeface="Arial Black"/>
              </a:rPr>
              <a:t>hazard risk mapping</a:t>
            </a:r>
            <a:r>
              <a:rPr lang="en-US" sz="2400" i="1" dirty="0">
                <a:solidFill>
                  <a:srgbClr val="FFFFFF"/>
                </a:solidFill>
              </a:rPr>
              <a:t>... in communities vulnerable to crisis situations.</a:t>
            </a:r>
            <a:endParaRPr sz="2400" i="1" dirty="0">
              <a:solidFill>
                <a:srgbClr val="FFFFFF"/>
              </a:solidFill>
            </a:endParaRPr>
          </a:p>
          <a:p>
            <a:pPr marL="0" lvl="0" indent="0" algn="l" rtl="0">
              <a:spcBef>
                <a:spcPts val="0"/>
              </a:spcBef>
              <a:spcAft>
                <a:spcPts val="0"/>
              </a:spcAft>
              <a:buNone/>
            </a:pPr>
            <a:endParaRPr sz="2600" i="1" dirty="0">
              <a:solidFill>
                <a:srgbClr val="FFFFFF"/>
              </a:solidFill>
            </a:endParaRPr>
          </a:p>
          <a:p>
            <a:pPr marL="0" lvl="0" indent="0" algn="l" rtl="0">
              <a:spcBef>
                <a:spcPts val="0"/>
              </a:spcBef>
              <a:spcAft>
                <a:spcPts val="0"/>
              </a:spcAft>
              <a:buNone/>
            </a:pPr>
            <a:endParaRPr sz="2600" i="1" dirty="0">
              <a:solidFill>
                <a:srgbClr val="FFFFFF"/>
              </a:solidFill>
            </a:endParaRPr>
          </a:p>
          <a:p>
            <a:pPr marL="0" lvl="0" indent="0" algn="l" rtl="0">
              <a:spcBef>
                <a:spcPts val="0"/>
              </a:spcBef>
              <a:spcAft>
                <a:spcPts val="0"/>
              </a:spcAft>
              <a:buNone/>
            </a:pPr>
            <a:r>
              <a:rPr lang="en-US" sz="2800" u="sng" dirty="0">
                <a:solidFill>
                  <a:srgbClr val="FFFFFF"/>
                </a:solidFill>
                <a:latin typeface="Arial Black"/>
                <a:ea typeface="Arial Black"/>
                <a:cs typeface="Arial Black"/>
                <a:sym typeface="Arial Black"/>
              </a:rPr>
              <a:t>Recommendation 90. </a:t>
            </a:r>
            <a:endParaRPr sz="2800" u="sng" dirty="0">
              <a:solidFill>
                <a:srgbClr val="FFFFFF"/>
              </a:solidFill>
              <a:latin typeface="Arial Black"/>
              <a:ea typeface="Arial Black"/>
              <a:cs typeface="Arial Black"/>
              <a:sym typeface="Arial Black"/>
            </a:endParaRPr>
          </a:p>
          <a:p>
            <a:pPr marL="0" lvl="0" indent="0" algn="l" rtl="0">
              <a:spcBef>
                <a:spcPts val="0"/>
              </a:spcBef>
              <a:spcAft>
                <a:spcPts val="0"/>
              </a:spcAft>
              <a:buNone/>
            </a:pPr>
            <a:r>
              <a:rPr lang="en-US" sz="2400" b="1" i="1" dirty="0">
                <a:solidFill>
                  <a:srgbClr val="FFFFFF"/>
                </a:solidFill>
                <a:latin typeface="Arial Black"/>
                <a:ea typeface="Arial Black"/>
                <a:cs typeface="Arial Black"/>
                <a:sym typeface="Arial Black"/>
              </a:rPr>
              <a:t>Increase use of technology</a:t>
            </a:r>
            <a:r>
              <a:rPr lang="en-US" sz="2400" i="1" dirty="0">
                <a:solidFill>
                  <a:srgbClr val="FFFFFF"/>
                </a:solidFill>
              </a:rPr>
              <a:t>… during response by incorporating... </a:t>
            </a:r>
            <a:r>
              <a:rPr lang="en-US" sz="2400" b="1" i="1" dirty="0">
                <a:solidFill>
                  <a:srgbClr val="FFFFFF"/>
                </a:solidFill>
                <a:latin typeface="Arial Black"/>
                <a:ea typeface="Arial Black"/>
                <a:cs typeface="Arial Black"/>
                <a:sym typeface="Arial Black"/>
              </a:rPr>
              <a:t>real-time mapping</a:t>
            </a:r>
            <a:r>
              <a:rPr lang="en-US" sz="2400" i="1" dirty="0">
                <a:solidFill>
                  <a:srgbClr val="FFFFFF"/>
                </a:solidFill>
              </a:rPr>
              <a:t>... to assess and assist with planning in all phases of emergency management.</a:t>
            </a:r>
            <a:endParaRPr sz="2400" i="1" dirty="0">
              <a:solidFill>
                <a:srgbClr val="FFFFFF"/>
              </a:solidFill>
            </a:endParaRPr>
          </a:p>
        </p:txBody>
      </p:sp>
      <p:pic>
        <p:nvPicPr>
          <p:cNvPr id="256" name="Google Shape;256;p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5900" y="1160099"/>
            <a:ext cx="4232001" cy="5495274"/>
          </a:xfrm>
          <a:prstGeom prst="rect">
            <a:avLst/>
          </a:prstGeom>
          <a:noFill/>
          <a:ln>
            <a:noFill/>
          </a:ln>
        </p:spPr>
      </p:pic>
      <p:sp>
        <p:nvSpPr>
          <p:cNvPr id="257" name="Google Shape;257;p43"/>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Calls to advance wildfire monitoring in Canada</a:t>
            </a:r>
            <a:endParaRPr sz="2800" b="1" dirty="0">
              <a:solidFill>
                <a:schemeClr val="lt1"/>
              </a:solidFill>
              <a:latin typeface="Arial Black"/>
              <a:ea typeface="Arial Black"/>
              <a:cs typeface="Arial Black"/>
              <a:sym typeface="Arial Black"/>
            </a:endParaRPr>
          </a:p>
        </p:txBody>
      </p:sp>
      <p:sp>
        <p:nvSpPr>
          <p:cNvPr id="258" name="Google Shape;258;p43"/>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3</a:t>
            </a:fld>
            <a:endParaRPr sz="1800" dirty="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74900" y="3793261"/>
            <a:ext cx="1718025" cy="2434176"/>
          </a:xfrm>
          <a:prstGeom prst="rect">
            <a:avLst/>
          </a:prstGeom>
          <a:noFill/>
          <a:ln w="28575" cap="flat" cmpd="sng">
            <a:solidFill>
              <a:srgbClr val="FFFFFF"/>
            </a:solidFill>
            <a:prstDash val="solid"/>
            <a:round/>
            <a:headEnd type="none" w="sm" len="sm"/>
            <a:tailEnd type="none" w="sm" len="sm"/>
          </a:ln>
        </p:spPr>
      </p:pic>
      <p:pic>
        <p:nvPicPr>
          <p:cNvPr id="264" name="Google Shape;264;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82125" y="1324325"/>
            <a:ext cx="1710250" cy="2446875"/>
          </a:xfrm>
          <a:prstGeom prst="rect">
            <a:avLst/>
          </a:prstGeom>
          <a:noFill/>
          <a:ln w="28575" cap="flat" cmpd="sng">
            <a:solidFill>
              <a:srgbClr val="FFFFFF"/>
            </a:solidFill>
            <a:prstDash val="solid"/>
            <a:round/>
            <a:headEnd type="none" w="sm" len="sm"/>
            <a:tailEnd type="none" w="sm" len="sm"/>
          </a:ln>
        </p:spPr>
      </p:pic>
      <p:pic>
        <p:nvPicPr>
          <p:cNvPr id="265" name="Google Shape;265;p44"/>
          <p:cNvPicPr preferRelativeResize="0"/>
          <p:nvPr/>
        </p:nvPicPr>
        <p:blipFill rotWithShape="1">
          <a:blip r:embed="rId5" cstate="screen">
            <a:alphaModFix amt="0"/>
            <a:extLst>
              <a:ext uri="{28A0092B-C50C-407E-A947-70E740481C1C}">
                <a14:useLocalDpi xmlns:a14="http://schemas.microsoft.com/office/drawing/2010/main"/>
              </a:ext>
            </a:extLst>
          </a:blip>
          <a:srcRect/>
          <a:stretch/>
        </p:blipFill>
        <p:spPr>
          <a:xfrm>
            <a:off x="5957375" y="3832458"/>
            <a:ext cx="1695625" cy="2407667"/>
          </a:xfrm>
          <a:prstGeom prst="rect">
            <a:avLst/>
          </a:prstGeom>
          <a:noFill/>
          <a:ln w="28575" cap="flat" cmpd="sng">
            <a:solidFill>
              <a:srgbClr val="FFFFFF"/>
            </a:solidFill>
            <a:prstDash val="dot"/>
            <a:round/>
            <a:headEnd type="none" w="sm" len="sm"/>
            <a:tailEnd type="none" w="sm" len="sm"/>
          </a:ln>
        </p:spPr>
      </p:pic>
      <p:sp>
        <p:nvSpPr>
          <p:cNvPr id="266" name="Google Shape;266;p44"/>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Many satellites collect active fire observations in Canada</a:t>
            </a:r>
            <a:endParaRPr sz="3200" b="1" dirty="0">
              <a:solidFill>
                <a:schemeClr val="lt1"/>
              </a:solidFill>
              <a:latin typeface="Arial Black"/>
              <a:ea typeface="Arial Black"/>
              <a:cs typeface="Arial Black"/>
              <a:sym typeface="Arial Black"/>
            </a:endParaRPr>
          </a:p>
        </p:txBody>
      </p:sp>
      <p:pic>
        <p:nvPicPr>
          <p:cNvPr id="267" name="Google Shape;267;p44" descr="Image result for twitter without background transparent"/>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3353" y="6425949"/>
            <a:ext cx="324475" cy="324475"/>
          </a:xfrm>
          <a:prstGeom prst="rect">
            <a:avLst/>
          </a:prstGeom>
          <a:noFill/>
          <a:ln>
            <a:noFill/>
          </a:ln>
        </p:spPr>
      </p:pic>
      <p:sp>
        <p:nvSpPr>
          <p:cNvPr id="268" name="Google Shape;268;p44"/>
          <p:cNvSpPr txBox="1"/>
          <p:nvPr/>
        </p:nvSpPr>
        <p:spPr>
          <a:xfrm>
            <a:off x="376150" y="6403525"/>
            <a:ext cx="2377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1" u="none" strike="noStrike" cap="none" dirty="0">
                <a:solidFill>
                  <a:srgbClr val="FFFFFF"/>
                </a:solidFill>
              </a:rPr>
              <a:t>@morganahcrowley</a:t>
            </a:r>
            <a:endParaRPr b="1" i="1" dirty="0">
              <a:solidFill>
                <a:srgbClr val="FFFFFF"/>
              </a:solidFill>
            </a:endParaRPr>
          </a:p>
        </p:txBody>
      </p:sp>
      <p:sp>
        <p:nvSpPr>
          <p:cNvPr id="269" name="Google Shape;269;p44"/>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4</a:t>
            </a:fld>
            <a:endParaRPr sz="1800" dirty="0">
              <a:solidFill>
                <a:srgbClr val="FFFFFF"/>
              </a:solidFill>
              <a:latin typeface="Arial"/>
              <a:ea typeface="Arial"/>
              <a:cs typeface="Arial"/>
              <a:sym typeface="Arial"/>
            </a:endParaRPr>
          </a:p>
        </p:txBody>
      </p:sp>
      <p:pic>
        <p:nvPicPr>
          <p:cNvPr id="270" name="Google Shape;270;p44"/>
          <p:cNvPicPr preferRelativeResize="0"/>
          <p:nvPr/>
        </p:nvPicPr>
        <p:blipFill rotWithShape="1">
          <a:blip r:embed="rId7">
            <a:alphaModFix/>
          </a:blip>
          <a:srcRect/>
          <a:stretch/>
        </p:blipFill>
        <p:spPr>
          <a:xfrm>
            <a:off x="8170075" y="3793250"/>
            <a:ext cx="1710250" cy="2432300"/>
          </a:xfrm>
          <a:prstGeom prst="rect">
            <a:avLst/>
          </a:prstGeom>
          <a:noFill/>
          <a:ln w="28575" cap="flat" cmpd="sng">
            <a:solidFill>
              <a:srgbClr val="FFFFFF"/>
            </a:solidFill>
            <a:prstDash val="solid"/>
            <a:round/>
            <a:headEnd type="none" w="sm" len="sm"/>
            <a:tailEnd type="none" w="sm" len="sm"/>
          </a:ln>
        </p:spPr>
      </p:pic>
      <p:pic>
        <p:nvPicPr>
          <p:cNvPr id="271" name="Google Shape;271;p44"/>
          <p:cNvPicPr preferRelativeResize="0"/>
          <p:nvPr/>
        </p:nvPicPr>
        <p:blipFill rotWithShape="1">
          <a:blip r:embed="rId8">
            <a:alphaModFix/>
          </a:blip>
          <a:srcRect/>
          <a:stretch/>
        </p:blipFill>
        <p:spPr>
          <a:xfrm>
            <a:off x="681145" y="1324325"/>
            <a:ext cx="1718038" cy="2433819"/>
          </a:xfrm>
          <a:prstGeom prst="rect">
            <a:avLst/>
          </a:prstGeom>
          <a:noFill/>
          <a:ln w="28575" cap="flat" cmpd="sng">
            <a:solidFill>
              <a:srgbClr val="FFFFFF"/>
            </a:solidFill>
            <a:prstDash val="solid"/>
            <a:round/>
            <a:headEnd type="none" w="sm" len="sm"/>
            <a:tailEnd type="none" w="sm" len="sm"/>
          </a:ln>
        </p:spPr>
      </p:pic>
      <p:pic>
        <p:nvPicPr>
          <p:cNvPr id="272" name="Google Shape;272;p44"/>
          <p:cNvPicPr preferRelativeResize="0"/>
          <p:nvPr/>
        </p:nvPicPr>
        <p:blipFill rotWithShape="1">
          <a:blip r:embed="rId9">
            <a:alphaModFix/>
          </a:blip>
          <a:srcRect/>
          <a:stretch/>
        </p:blipFill>
        <p:spPr>
          <a:xfrm>
            <a:off x="2439499" y="3793261"/>
            <a:ext cx="1713755" cy="2433600"/>
          </a:xfrm>
          <a:prstGeom prst="rect">
            <a:avLst/>
          </a:prstGeom>
          <a:noFill/>
          <a:ln w="28575" cap="flat" cmpd="sng">
            <a:solidFill>
              <a:srgbClr val="FFFFFF"/>
            </a:solidFill>
            <a:prstDash val="solid"/>
            <a:round/>
            <a:headEnd type="none" w="sm" len="sm"/>
            <a:tailEnd type="none" w="sm" len="sm"/>
          </a:ln>
        </p:spPr>
      </p:pic>
      <p:pic>
        <p:nvPicPr>
          <p:cNvPr id="273" name="Google Shape;273;p44"/>
          <p:cNvPicPr preferRelativeResize="0"/>
          <p:nvPr/>
        </p:nvPicPr>
        <p:blipFill rotWithShape="1">
          <a:blip r:embed="rId10">
            <a:alphaModFix/>
          </a:blip>
          <a:srcRect/>
          <a:stretch/>
        </p:blipFill>
        <p:spPr>
          <a:xfrm>
            <a:off x="2439654" y="1324325"/>
            <a:ext cx="1713600" cy="2434179"/>
          </a:xfrm>
          <a:prstGeom prst="rect">
            <a:avLst/>
          </a:prstGeom>
          <a:noFill/>
          <a:ln w="28575" cap="flat" cmpd="sng">
            <a:solidFill>
              <a:srgbClr val="FFFFFF"/>
            </a:solidFill>
            <a:prstDash val="solid"/>
            <a:round/>
            <a:headEnd type="none" w="sm" len="sm"/>
            <a:tailEnd type="none" w="sm" len="sm"/>
          </a:ln>
        </p:spPr>
      </p:pic>
      <p:sp>
        <p:nvSpPr>
          <p:cNvPr id="274" name="Google Shape;274;p44"/>
          <p:cNvSpPr txBox="1"/>
          <p:nvPr/>
        </p:nvSpPr>
        <p:spPr>
          <a:xfrm>
            <a:off x="2398136" y="3816880"/>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sz="1400" b="1" dirty="0">
                <a:solidFill>
                  <a:srgbClr val="000000"/>
                </a:solidFill>
                <a:highlight>
                  <a:srgbClr val="FFFFFF"/>
                </a:highlight>
                <a:latin typeface="Arial"/>
                <a:ea typeface="Arial"/>
                <a:cs typeface="Arial"/>
                <a:sym typeface="Arial"/>
              </a:rPr>
              <a:t>MODIS</a:t>
            </a:r>
            <a:endParaRPr dirty="0"/>
          </a:p>
        </p:txBody>
      </p:sp>
      <p:sp>
        <p:nvSpPr>
          <p:cNvPr id="275" name="Google Shape;275;p44"/>
          <p:cNvSpPr txBox="1"/>
          <p:nvPr/>
        </p:nvSpPr>
        <p:spPr>
          <a:xfrm>
            <a:off x="2419311" y="1343186"/>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sz="1400" b="1" dirty="0">
                <a:solidFill>
                  <a:srgbClr val="000000"/>
                </a:solidFill>
                <a:highlight>
                  <a:srgbClr val="FFFFFF"/>
                </a:highlight>
                <a:latin typeface="Arial"/>
                <a:ea typeface="Arial"/>
                <a:cs typeface="Arial"/>
                <a:sym typeface="Arial"/>
              </a:rPr>
              <a:t>Landsat 7</a:t>
            </a:r>
            <a:endParaRPr dirty="0"/>
          </a:p>
        </p:txBody>
      </p:sp>
      <p:sp>
        <p:nvSpPr>
          <p:cNvPr id="276" name="Google Shape;276;p44"/>
          <p:cNvSpPr txBox="1"/>
          <p:nvPr/>
        </p:nvSpPr>
        <p:spPr>
          <a:xfrm>
            <a:off x="686856" y="1343186"/>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sz="1400" b="1" dirty="0">
                <a:solidFill>
                  <a:srgbClr val="000000"/>
                </a:solidFill>
                <a:highlight>
                  <a:srgbClr val="FFFFFF"/>
                </a:highlight>
                <a:latin typeface="Arial"/>
                <a:ea typeface="Arial"/>
                <a:cs typeface="Arial"/>
                <a:sym typeface="Arial"/>
              </a:rPr>
              <a:t>Landsat 8</a:t>
            </a:r>
            <a:endParaRPr dirty="0"/>
          </a:p>
        </p:txBody>
      </p:sp>
      <p:pic>
        <p:nvPicPr>
          <p:cNvPr id="277" name="Google Shape;277;p44"/>
          <p:cNvPicPr preferRelativeResize="0"/>
          <p:nvPr/>
        </p:nvPicPr>
        <p:blipFill rotWithShape="1">
          <a:blip r:embed="rId11">
            <a:alphaModFix/>
          </a:blip>
          <a:srcRect/>
          <a:stretch/>
        </p:blipFill>
        <p:spPr>
          <a:xfrm>
            <a:off x="9918094" y="3791371"/>
            <a:ext cx="1713755" cy="2434179"/>
          </a:xfrm>
          <a:prstGeom prst="rect">
            <a:avLst/>
          </a:prstGeom>
          <a:noFill/>
          <a:ln w="28575" cap="flat" cmpd="sng">
            <a:solidFill>
              <a:srgbClr val="FFFFFF"/>
            </a:solidFill>
            <a:prstDash val="solid"/>
            <a:round/>
            <a:headEnd type="none" w="sm" len="sm"/>
            <a:tailEnd type="none" w="sm" len="sm"/>
          </a:ln>
        </p:spPr>
      </p:pic>
      <p:pic>
        <p:nvPicPr>
          <p:cNvPr id="278" name="Google Shape;278;p44"/>
          <p:cNvPicPr preferRelativeResize="0"/>
          <p:nvPr/>
        </p:nvPicPr>
        <p:blipFill rotWithShape="1">
          <a:blip r:embed="rId12">
            <a:alphaModFix/>
          </a:blip>
          <a:srcRect/>
          <a:stretch/>
        </p:blipFill>
        <p:spPr>
          <a:xfrm>
            <a:off x="681145" y="3793261"/>
            <a:ext cx="1718038" cy="2436358"/>
          </a:xfrm>
          <a:prstGeom prst="rect">
            <a:avLst/>
          </a:prstGeom>
          <a:noFill/>
          <a:ln w="28575" cap="flat" cmpd="sng">
            <a:solidFill>
              <a:srgbClr val="FFFFFF"/>
            </a:solidFill>
            <a:prstDash val="solid"/>
            <a:round/>
            <a:headEnd type="none" w="sm" len="sm"/>
            <a:tailEnd type="none" w="sm" len="sm"/>
          </a:ln>
        </p:spPr>
      </p:pic>
      <p:sp>
        <p:nvSpPr>
          <p:cNvPr id="279" name="Google Shape;279;p44"/>
          <p:cNvSpPr txBox="1"/>
          <p:nvPr/>
        </p:nvSpPr>
        <p:spPr>
          <a:xfrm>
            <a:off x="698729" y="3816880"/>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sz="1400" b="1" dirty="0">
                <a:solidFill>
                  <a:srgbClr val="000000"/>
                </a:solidFill>
                <a:highlight>
                  <a:srgbClr val="FFFFFF"/>
                </a:highlight>
                <a:latin typeface="Arial"/>
                <a:ea typeface="Arial"/>
                <a:cs typeface="Arial"/>
                <a:sym typeface="Arial"/>
              </a:rPr>
              <a:t>Sentinel 2</a:t>
            </a:r>
            <a:endParaRPr dirty="0"/>
          </a:p>
        </p:txBody>
      </p:sp>
      <p:sp>
        <p:nvSpPr>
          <p:cNvPr id="280" name="Google Shape;280;p44"/>
          <p:cNvSpPr txBox="1"/>
          <p:nvPr/>
        </p:nvSpPr>
        <p:spPr>
          <a:xfrm>
            <a:off x="8182509" y="3816880"/>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sz="1400" b="1" dirty="0">
                <a:solidFill>
                  <a:srgbClr val="000000"/>
                </a:solidFill>
                <a:highlight>
                  <a:srgbClr val="FFFFFF"/>
                </a:highlight>
                <a:latin typeface="Arial"/>
                <a:ea typeface="Arial"/>
                <a:cs typeface="Arial"/>
                <a:sym typeface="Arial"/>
              </a:rPr>
              <a:t>MCD64A1</a:t>
            </a:r>
            <a:endParaRPr dirty="0"/>
          </a:p>
        </p:txBody>
      </p:sp>
      <p:sp>
        <p:nvSpPr>
          <p:cNvPr id="281" name="Google Shape;281;p44"/>
          <p:cNvSpPr txBox="1"/>
          <p:nvPr/>
        </p:nvSpPr>
        <p:spPr>
          <a:xfrm>
            <a:off x="9903623" y="3816874"/>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b="1" dirty="0">
                <a:highlight>
                  <a:srgbClr val="FFFFFF"/>
                </a:highlight>
              </a:rPr>
              <a:t>Burn Composites</a:t>
            </a:r>
            <a:endParaRPr dirty="0"/>
          </a:p>
        </p:txBody>
      </p:sp>
      <p:pic>
        <p:nvPicPr>
          <p:cNvPr id="282" name="Google Shape;282;p44"/>
          <p:cNvPicPr preferRelativeResize="0"/>
          <p:nvPr/>
        </p:nvPicPr>
        <p:blipFill rotWithShape="1">
          <a:blip r:embed="rId13">
            <a:alphaModFix/>
          </a:blip>
          <a:srcRect/>
          <a:stretch/>
        </p:blipFill>
        <p:spPr>
          <a:xfrm>
            <a:off x="5944943" y="1324325"/>
            <a:ext cx="1711285" cy="2432304"/>
          </a:xfrm>
          <a:prstGeom prst="rect">
            <a:avLst/>
          </a:prstGeom>
          <a:noFill/>
          <a:ln w="28575" cap="flat" cmpd="sng">
            <a:solidFill>
              <a:srgbClr val="FFFFFF"/>
            </a:solidFill>
            <a:prstDash val="solid"/>
            <a:round/>
            <a:headEnd type="none" w="sm" len="sm"/>
            <a:tailEnd type="none" w="sm" len="sm"/>
          </a:ln>
        </p:spPr>
      </p:pic>
      <p:sp>
        <p:nvSpPr>
          <p:cNvPr id="283" name="Google Shape;283;p44"/>
          <p:cNvSpPr txBox="1"/>
          <p:nvPr/>
        </p:nvSpPr>
        <p:spPr>
          <a:xfrm>
            <a:off x="5957384" y="1343186"/>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sz="1400" b="1" dirty="0">
                <a:solidFill>
                  <a:srgbClr val="000000"/>
                </a:solidFill>
                <a:highlight>
                  <a:srgbClr val="FFFFFF"/>
                </a:highlight>
                <a:latin typeface="Arial"/>
                <a:ea typeface="Arial"/>
                <a:cs typeface="Arial"/>
                <a:sym typeface="Arial"/>
              </a:rPr>
              <a:t>VIIRS</a:t>
            </a:r>
            <a:endParaRPr dirty="0"/>
          </a:p>
        </p:txBody>
      </p:sp>
      <p:sp>
        <p:nvSpPr>
          <p:cNvPr id="284" name="Google Shape;284;p44"/>
          <p:cNvSpPr txBox="1"/>
          <p:nvPr/>
        </p:nvSpPr>
        <p:spPr>
          <a:xfrm>
            <a:off x="5947661" y="3816880"/>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b="1" dirty="0">
                <a:highlight>
                  <a:srgbClr val="FFFFFF"/>
                </a:highlight>
              </a:rPr>
              <a:t>WildFireSat</a:t>
            </a:r>
            <a:endParaRPr dirty="0"/>
          </a:p>
        </p:txBody>
      </p:sp>
      <p:sp>
        <p:nvSpPr>
          <p:cNvPr id="285" name="Google Shape;285;p44"/>
          <p:cNvSpPr txBox="1"/>
          <p:nvPr/>
        </p:nvSpPr>
        <p:spPr>
          <a:xfrm>
            <a:off x="4182125" y="1343186"/>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b="1" dirty="0">
                <a:highlight>
                  <a:srgbClr val="FFFFFF"/>
                </a:highlight>
              </a:rPr>
              <a:t>Planet</a:t>
            </a:r>
            <a:endParaRPr dirty="0"/>
          </a:p>
        </p:txBody>
      </p:sp>
      <p:sp>
        <p:nvSpPr>
          <p:cNvPr id="286" name="Google Shape;286;p44"/>
          <p:cNvSpPr txBox="1"/>
          <p:nvPr/>
        </p:nvSpPr>
        <p:spPr>
          <a:xfrm>
            <a:off x="4174898" y="3816880"/>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b="1" dirty="0">
                <a:highlight>
                  <a:srgbClr val="FFFFFF"/>
                </a:highlight>
              </a:rPr>
              <a:t>GOES-16, -17</a:t>
            </a:r>
            <a:endParaRPr dirty="0"/>
          </a:p>
        </p:txBody>
      </p:sp>
      <p:pic>
        <p:nvPicPr>
          <p:cNvPr id="287" name="Google Shape;287;p44"/>
          <p:cNvPicPr preferRelativeResize="0"/>
          <p:nvPr/>
        </p:nvPicPr>
        <p:blipFill rotWithShape="1">
          <a:blip r:embed="rId14">
            <a:alphaModFix/>
          </a:blip>
          <a:srcRect/>
          <a:stretch/>
        </p:blipFill>
        <p:spPr>
          <a:xfrm>
            <a:off x="9918819" y="1323686"/>
            <a:ext cx="1711223" cy="2433600"/>
          </a:xfrm>
          <a:prstGeom prst="rect">
            <a:avLst/>
          </a:prstGeom>
          <a:noFill/>
          <a:ln w="28575" cap="flat" cmpd="sng">
            <a:solidFill>
              <a:srgbClr val="FFFFFF"/>
            </a:solidFill>
            <a:prstDash val="solid"/>
            <a:round/>
            <a:headEnd type="none" w="sm" len="sm"/>
            <a:tailEnd type="none" w="sm" len="sm"/>
          </a:ln>
        </p:spPr>
      </p:pic>
      <p:sp>
        <p:nvSpPr>
          <p:cNvPr id="288" name="Google Shape;288;p44"/>
          <p:cNvSpPr txBox="1"/>
          <p:nvPr/>
        </p:nvSpPr>
        <p:spPr>
          <a:xfrm>
            <a:off x="9873295" y="1347305"/>
            <a:ext cx="1742700" cy="374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400"/>
              <a:buFont typeface="Arial"/>
              <a:buNone/>
            </a:pPr>
            <a:r>
              <a:rPr lang="en-US" b="1" dirty="0">
                <a:highlight>
                  <a:srgbClr val="FFFFFF"/>
                </a:highlight>
              </a:rPr>
              <a:t>Fire Perimeters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5"/>
          <p:cNvSpPr/>
          <p:nvPr/>
        </p:nvSpPr>
        <p:spPr>
          <a:xfrm>
            <a:off x="0" y="6364799"/>
            <a:ext cx="12192000" cy="493200"/>
          </a:xfrm>
          <a:prstGeom prst="rect">
            <a:avLst/>
          </a:prstGeom>
          <a:solidFill>
            <a:srgbClr val="3F3F3F"/>
          </a:solidFill>
          <a:ln>
            <a:noFill/>
          </a:ln>
        </p:spPr>
        <p:txBody>
          <a:bodyPr spcFirstLastPara="1" wrap="square" lIns="91425" tIns="45700" rIns="91425" bIns="45700" anchor="t" anchorCtr="0">
            <a:noAutofit/>
          </a:bodyPr>
          <a:lstStyle/>
          <a:p>
            <a:pPr marL="0" lvl="0" indent="457200" algn="l" rtl="0">
              <a:spcBef>
                <a:spcPts val="0"/>
              </a:spcBef>
              <a:spcAft>
                <a:spcPts val="0"/>
              </a:spcAft>
              <a:buNone/>
            </a:pPr>
            <a:r>
              <a:rPr lang="en-US" dirty="0">
                <a:solidFill>
                  <a:schemeClr val="lt1"/>
                </a:solidFill>
              </a:rPr>
              <a:t>Giglio, L., Justice, C., Boschetti, L., Roy, D. 2015. </a:t>
            </a:r>
            <a:r>
              <a:rPr lang="en-US" i="1" dirty="0">
                <a:solidFill>
                  <a:schemeClr val="lt1"/>
                </a:solidFill>
              </a:rPr>
              <a:t>MCD64A1 MODIS/Terra+Aqua Burned Area Monthly L3 Global 500m SIN Grid V006</a:t>
            </a:r>
            <a:r>
              <a:rPr lang="en-US" dirty="0">
                <a:solidFill>
                  <a:schemeClr val="lt1"/>
                </a:solidFill>
              </a:rPr>
              <a:t> </a:t>
            </a:r>
            <a:endParaRPr dirty="0">
              <a:solidFill>
                <a:schemeClr val="lt1"/>
              </a:solidFill>
            </a:endParaRPr>
          </a:p>
          <a:p>
            <a:pPr marL="457200" lvl="0" indent="0" algn="l" rtl="0">
              <a:spcBef>
                <a:spcPts val="0"/>
              </a:spcBef>
              <a:spcAft>
                <a:spcPts val="0"/>
              </a:spcAft>
              <a:buNone/>
            </a:pPr>
            <a:r>
              <a:rPr lang="en-US" dirty="0">
                <a:solidFill>
                  <a:schemeClr val="lt1"/>
                </a:solidFill>
              </a:rPr>
              <a:t>[Data set]. NASA EOSDIS Land Processes DAAC. doi: 10.5067/MODIS/MCD64A1.006</a:t>
            </a:r>
            <a:endParaRPr dirty="0">
              <a:solidFill>
                <a:schemeClr val="lt1"/>
              </a:solidFill>
            </a:endParaRPr>
          </a:p>
        </p:txBody>
      </p:sp>
      <p:sp>
        <p:nvSpPr>
          <p:cNvPr id="294" name="Google Shape;294;p45"/>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MODIS provides daily global observations</a:t>
            </a:r>
            <a:endParaRPr sz="2800" b="1" dirty="0">
              <a:solidFill>
                <a:schemeClr val="lt1"/>
              </a:solidFill>
              <a:latin typeface="Arial Black"/>
              <a:ea typeface="Arial Black"/>
              <a:cs typeface="Arial Black"/>
              <a:sym typeface="Arial Black"/>
            </a:endParaRPr>
          </a:p>
        </p:txBody>
      </p:sp>
      <p:sp>
        <p:nvSpPr>
          <p:cNvPr id="295" name="Google Shape;295;p45"/>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5</a:t>
            </a:fld>
            <a:endParaRPr sz="1800" dirty="0">
              <a:solidFill>
                <a:srgbClr val="FFFFFF"/>
              </a:solidFill>
              <a:latin typeface="Arial"/>
              <a:ea typeface="Arial"/>
              <a:cs typeface="Arial"/>
              <a:sym typeface="Arial"/>
            </a:endParaRPr>
          </a:p>
        </p:txBody>
      </p:sp>
      <p:sp>
        <p:nvSpPr>
          <p:cNvPr id="296" name="Google Shape;296;p45"/>
          <p:cNvSpPr txBox="1"/>
          <p:nvPr/>
        </p:nvSpPr>
        <p:spPr>
          <a:xfrm>
            <a:off x="1929513" y="3391679"/>
            <a:ext cx="1290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i="1" dirty="0">
                <a:solidFill>
                  <a:srgbClr val="FFFFFF"/>
                </a:solidFill>
                <a:latin typeface="Arial"/>
                <a:ea typeface="Arial"/>
                <a:cs typeface="Arial"/>
                <a:sym typeface="Arial"/>
              </a:rPr>
              <a:t>July 5, 2017</a:t>
            </a:r>
            <a:endParaRPr dirty="0"/>
          </a:p>
        </p:txBody>
      </p:sp>
      <p:sp>
        <p:nvSpPr>
          <p:cNvPr id="297" name="Google Shape;297;p45"/>
          <p:cNvSpPr txBox="1"/>
          <p:nvPr/>
        </p:nvSpPr>
        <p:spPr>
          <a:xfrm>
            <a:off x="4033224" y="3372036"/>
            <a:ext cx="20442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i="1" dirty="0">
                <a:solidFill>
                  <a:srgbClr val="FFFFFF"/>
                </a:solidFill>
                <a:latin typeface="Arial"/>
                <a:ea typeface="Arial"/>
                <a:cs typeface="Arial"/>
                <a:sym typeface="Arial"/>
              </a:rPr>
              <a:t>September 16, 2017</a:t>
            </a:r>
            <a:endParaRPr dirty="0"/>
          </a:p>
        </p:txBody>
      </p:sp>
      <p:sp>
        <p:nvSpPr>
          <p:cNvPr id="298" name="Google Shape;298;p45"/>
          <p:cNvSpPr txBox="1"/>
          <p:nvPr/>
        </p:nvSpPr>
        <p:spPr>
          <a:xfrm>
            <a:off x="1955952" y="3733800"/>
            <a:ext cx="14541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0000"/>
                </a:solidFill>
                <a:latin typeface="Arial Black"/>
                <a:ea typeface="Arial Black"/>
                <a:cs typeface="Arial Black"/>
                <a:sym typeface="Arial Black"/>
              </a:rPr>
              <a:t>Sentinel 2</a:t>
            </a:r>
            <a:endParaRPr dirty="0"/>
          </a:p>
        </p:txBody>
      </p:sp>
      <p:pic>
        <p:nvPicPr>
          <p:cNvPr id="299" name="Google Shape;299;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9284" y="1921024"/>
            <a:ext cx="5523186" cy="2872546"/>
          </a:xfrm>
          <a:prstGeom prst="rect">
            <a:avLst/>
          </a:prstGeom>
          <a:noFill/>
          <a:ln>
            <a:noFill/>
          </a:ln>
        </p:spPr>
      </p:pic>
      <p:sp>
        <p:nvSpPr>
          <p:cNvPr id="300" name="Google Shape;300;p45"/>
          <p:cNvSpPr txBox="1"/>
          <p:nvPr/>
        </p:nvSpPr>
        <p:spPr>
          <a:xfrm>
            <a:off x="1170112" y="4822825"/>
            <a:ext cx="1428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rgbClr val="FFFFFF"/>
                </a:solidFill>
                <a:latin typeface="Arial"/>
                <a:ea typeface="Arial"/>
                <a:cs typeface="Arial"/>
                <a:sym typeface="Arial"/>
              </a:rPr>
              <a:t>July 4, 2017</a:t>
            </a:r>
            <a:endParaRPr dirty="0"/>
          </a:p>
        </p:txBody>
      </p:sp>
      <p:sp>
        <p:nvSpPr>
          <p:cNvPr id="301" name="Google Shape;301;p45"/>
          <p:cNvSpPr txBox="1"/>
          <p:nvPr/>
        </p:nvSpPr>
        <p:spPr>
          <a:xfrm>
            <a:off x="3950655" y="4793570"/>
            <a:ext cx="1839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rgbClr val="FFFFFF"/>
                </a:solidFill>
                <a:latin typeface="Arial"/>
                <a:ea typeface="Arial"/>
                <a:cs typeface="Arial"/>
                <a:sym typeface="Arial"/>
              </a:rPr>
              <a:t>October 1, 2017</a:t>
            </a:r>
            <a:endParaRPr dirty="0"/>
          </a:p>
        </p:txBody>
      </p:sp>
      <p:sp>
        <p:nvSpPr>
          <p:cNvPr id="302" name="Google Shape;302;p45"/>
          <p:cNvSpPr txBox="1"/>
          <p:nvPr/>
        </p:nvSpPr>
        <p:spPr>
          <a:xfrm>
            <a:off x="1266416" y="1921024"/>
            <a:ext cx="10311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0000"/>
                </a:solidFill>
                <a:latin typeface="Arial Black"/>
                <a:ea typeface="Arial Black"/>
                <a:cs typeface="Arial Black"/>
                <a:sym typeface="Arial Black"/>
              </a:rPr>
              <a:t>MODIS</a:t>
            </a:r>
            <a:endParaRPr dirty="0"/>
          </a:p>
        </p:txBody>
      </p:sp>
      <p:sp>
        <p:nvSpPr>
          <p:cNvPr id="303" name="Google Shape;303;p45"/>
          <p:cNvSpPr/>
          <p:nvPr/>
        </p:nvSpPr>
        <p:spPr>
          <a:xfrm>
            <a:off x="1266416" y="1936646"/>
            <a:ext cx="2742300" cy="2852700"/>
          </a:xfrm>
          <a:prstGeom prst="rect">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04" name="Google Shape;304;p45"/>
          <p:cNvSpPr/>
          <p:nvPr/>
        </p:nvSpPr>
        <p:spPr>
          <a:xfrm>
            <a:off x="4008636" y="1936646"/>
            <a:ext cx="2753700" cy="2852700"/>
          </a:xfrm>
          <a:prstGeom prst="rect">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05" name="Google Shape;305;p45"/>
          <p:cNvSpPr txBox="1"/>
          <p:nvPr/>
        </p:nvSpPr>
        <p:spPr>
          <a:xfrm>
            <a:off x="4008636" y="1938376"/>
            <a:ext cx="14028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0000"/>
                </a:solidFill>
                <a:latin typeface="Arial Black"/>
                <a:ea typeface="Arial Black"/>
                <a:cs typeface="Arial Black"/>
                <a:sym typeface="Arial Black"/>
              </a:rPr>
              <a:t>MCD64A1</a:t>
            </a:r>
            <a:endParaRPr dirty="0"/>
          </a:p>
        </p:txBody>
      </p:sp>
      <p:sp>
        <p:nvSpPr>
          <p:cNvPr id="306" name="Google Shape;306;p45"/>
          <p:cNvSpPr txBox="1"/>
          <p:nvPr/>
        </p:nvSpPr>
        <p:spPr>
          <a:xfrm>
            <a:off x="7032550" y="1978100"/>
            <a:ext cx="4434000" cy="2852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FFFFFF"/>
              </a:buClr>
              <a:buSzPts val="2400"/>
              <a:buFont typeface="Arial Black"/>
              <a:buNone/>
            </a:pPr>
            <a:r>
              <a:rPr lang="en-US" sz="2400" b="1" u="sng" dirty="0">
                <a:solidFill>
                  <a:srgbClr val="FFFFFF"/>
                </a:solidFill>
                <a:latin typeface="Arial Black"/>
                <a:ea typeface="Arial Black"/>
                <a:cs typeface="Arial Black"/>
                <a:sym typeface="Arial Black"/>
              </a:rPr>
              <a:t>Pros:</a:t>
            </a:r>
            <a:endParaRPr sz="2400" b="1" u="sng" dirty="0">
              <a:solidFill>
                <a:srgbClr val="FFFFFF"/>
              </a:solidFill>
              <a:latin typeface="Arial Black"/>
              <a:ea typeface="Arial Black"/>
              <a:cs typeface="Arial Black"/>
              <a:sym typeface="Arial Black"/>
            </a:endParaRPr>
          </a:p>
          <a:p>
            <a:pPr marL="457200" lvl="0" indent="-381000" algn="l" rtl="0">
              <a:spcBef>
                <a:spcPts val="0"/>
              </a:spcBef>
              <a:spcAft>
                <a:spcPts val="0"/>
              </a:spcAft>
              <a:buClr>
                <a:schemeClr val="lt1"/>
              </a:buClr>
              <a:buSzPts val="2400"/>
              <a:buFont typeface="Calibri"/>
              <a:buChar char="●"/>
            </a:pPr>
            <a:r>
              <a:rPr lang="en-US" sz="2400" dirty="0">
                <a:solidFill>
                  <a:schemeClr val="lt1"/>
                </a:solidFill>
              </a:rPr>
              <a:t>Global Algorithm</a:t>
            </a:r>
            <a:endParaRPr sz="2400" dirty="0">
              <a:solidFill>
                <a:schemeClr val="lt1"/>
              </a:solidFill>
            </a:endParaRPr>
          </a:p>
          <a:p>
            <a:pPr marL="457200" lvl="0" indent="-381000" algn="l" rtl="0">
              <a:spcBef>
                <a:spcPts val="0"/>
              </a:spcBef>
              <a:spcAft>
                <a:spcPts val="0"/>
              </a:spcAft>
              <a:buClr>
                <a:schemeClr val="lt1"/>
              </a:buClr>
              <a:buSzPts val="2400"/>
              <a:buFont typeface="Calibri"/>
              <a:buChar char="●"/>
            </a:pPr>
            <a:r>
              <a:rPr lang="en-US" sz="2400" dirty="0">
                <a:solidFill>
                  <a:schemeClr val="lt1"/>
                </a:solidFill>
              </a:rPr>
              <a:t>Daily</a:t>
            </a:r>
            <a:endParaRPr sz="2400" dirty="0">
              <a:solidFill>
                <a:srgbClr val="FFFFFF"/>
              </a:solidFill>
            </a:endParaRPr>
          </a:p>
          <a:p>
            <a:pPr marL="457200" lvl="0" indent="0" algn="l" rtl="0">
              <a:spcBef>
                <a:spcPts val="0"/>
              </a:spcBef>
              <a:spcAft>
                <a:spcPts val="0"/>
              </a:spcAft>
              <a:buNone/>
            </a:pPr>
            <a:endParaRPr sz="2400" dirty="0">
              <a:solidFill>
                <a:srgbClr val="FFFFFF"/>
              </a:solidFill>
            </a:endParaRPr>
          </a:p>
          <a:p>
            <a:pPr marL="38100" marR="0" lvl="0" indent="0" algn="l" rtl="0">
              <a:spcBef>
                <a:spcPts val="0"/>
              </a:spcBef>
              <a:spcAft>
                <a:spcPts val="0"/>
              </a:spcAft>
              <a:buNone/>
            </a:pPr>
            <a:r>
              <a:rPr lang="en-US" sz="2400" b="1" u="sng" dirty="0">
                <a:solidFill>
                  <a:srgbClr val="FFFFFF"/>
                </a:solidFill>
                <a:latin typeface="Arial Black"/>
                <a:ea typeface="Arial Black"/>
                <a:cs typeface="Arial Black"/>
                <a:sym typeface="Arial Black"/>
              </a:rPr>
              <a:t>Cons:</a:t>
            </a:r>
            <a:endParaRPr dirty="0"/>
          </a:p>
          <a:p>
            <a:pPr marL="457200" lvl="0" indent="-381000" algn="l" rtl="0">
              <a:spcBef>
                <a:spcPts val="0"/>
              </a:spcBef>
              <a:spcAft>
                <a:spcPts val="0"/>
              </a:spcAft>
              <a:buClr>
                <a:schemeClr val="lt1"/>
              </a:buClr>
              <a:buSzPts val="2400"/>
              <a:buFont typeface="Calibri"/>
              <a:buChar char="●"/>
            </a:pPr>
            <a:r>
              <a:rPr lang="en-US" sz="2400" dirty="0">
                <a:solidFill>
                  <a:schemeClr val="lt1"/>
                </a:solidFill>
              </a:rPr>
              <a:t>Coarse Spatial Resolution (500m)</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4+ months to produce</a:t>
            </a:r>
            <a:endParaRPr sz="2400" dirty="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6"/>
          <p:cNvSpPr/>
          <p:nvPr/>
        </p:nvSpPr>
        <p:spPr>
          <a:xfrm>
            <a:off x="0" y="6364799"/>
            <a:ext cx="12192000" cy="493200"/>
          </a:xfrm>
          <a:prstGeom prst="rect">
            <a:avLst/>
          </a:prstGeom>
          <a:solidFill>
            <a:srgbClr val="3F3F3F"/>
          </a:solidFill>
          <a:ln>
            <a:noFill/>
          </a:ln>
        </p:spPr>
        <p:txBody>
          <a:bodyPr spcFirstLastPara="1" wrap="square" lIns="91425" tIns="45700" rIns="91425" bIns="45700" anchor="t" anchorCtr="0">
            <a:noAutofit/>
          </a:bodyPr>
          <a:lstStyle/>
          <a:p>
            <a:pPr marL="0" lvl="0" indent="457200" algn="l" rtl="0">
              <a:spcBef>
                <a:spcPts val="0"/>
              </a:spcBef>
              <a:spcAft>
                <a:spcPts val="0"/>
              </a:spcAft>
              <a:buNone/>
            </a:pPr>
            <a:r>
              <a:rPr lang="en-US" dirty="0">
                <a:solidFill>
                  <a:schemeClr val="lt1"/>
                </a:solidFill>
              </a:rPr>
              <a:t>Frazier et al. 2018, </a:t>
            </a:r>
            <a:r>
              <a:rPr lang="en-US" i="1" dirty="0">
                <a:solidFill>
                  <a:schemeClr val="lt1"/>
                </a:solidFill>
              </a:rPr>
              <a:t>RSE </a:t>
            </a:r>
            <a:r>
              <a:rPr lang="en-US" dirty="0">
                <a:solidFill>
                  <a:schemeClr val="lt1"/>
                </a:solidFill>
              </a:rPr>
              <a:t>205: 32-45; Hall et al. 2008, </a:t>
            </a:r>
            <a:r>
              <a:rPr lang="en-US" i="1" dirty="0">
                <a:solidFill>
                  <a:schemeClr val="lt1"/>
                </a:solidFill>
              </a:rPr>
              <a:t>Int. J. Wildland Fire </a:t>
            </a:r>
            <a:r>
              <a:rPr lang="en-US" dirty="0">
                <a:solidFill>
                  <a:schemeClr val="lt1"/>
                </a:solidFill>
              </a:rPr>
              <a:t>17(4): 476-489; Key &amp; Benson 2006; San-Miguel et al. 2017, </a:t>
            </a:r>
            <a:endParaRPr dirty="0">
              <a:solidFill>
                <a:schemeClr val="lt1"/>
              </a:solidFill>
            </a:endParaRPr>
          </a:p>
          <a:p>
            <a:pPr marL="0" lvl="0" indent="457200" algn="l" rtl="0">
              <a:spcBef>
                <a:spcPts val="0"/>
              </a:spcBef>
              <a:spcAft>
                <a:spcPts val="0"/>
              </a:spcAft>
              <a:buNone/>
            </a:pPr>
            <a:r>
              <a:rPr lang="en-US" i="1" dirty="0">
                <a:solidFill>
                  <a:schemeClr val="lt1"/>
                </a:solidFill>
              </a:rPr>
              <a:t>Forest Ecol. Manag. 399: </a:t>
            </a:r>
            <a:r>
              <a:rPr lang="en-US" dirty="0">
                <a:solidFill>
                  <a:schemeClr val="lt1"/>
                </a:solidFill>
              </a:rPr>
              <a:t>155-165; Soverel et al. 2010,</a:t>
            </a:r>
            <a:r>
              <a:rPr lang="en-US" i="1" dirty="0">
                <a:solidFill>
                  <a:schemeClr val="lt1"/>
                </a:solidFill>
              </a:rPr>
              <a:t> RSE</a:t>
            </a:r>
            <a:r>
              <a:rPr lang="en-US" dirty="0">
                <a:solidFill>
                  <a:schemeClr val="lt1"/>
                </a:solidFill>
              </a:rPr>
              <a:t> 114(9):1896-1909;  Soveral et al. 2011, </a:t>
            </a:r>
            <a:r>
              <a:rPr lang="en-US" i="1" dirty="0">
                <a:solidFill>
                  <a:schemeClr val="lt1"/>
                </a:solidFill>
              </a:rPr>
              <a:t>Int. J. Wildland Fire</a:t>
            </a:r>
            <a:r>
              <a:rPr lang="en-US" dirty="0">
                <a:solidFill>
                  <a:schemeClr val="lt1"/>
                </a:solidFill>
              </a:rPr>
              <a:t> 20(4):518-531.</a:t>
            </a:r>
            <a:endParaRPr dirty="0">
              <a:solidFill>
                <a:schemeClr val="lt1"/>
              </a:solidFill>
            </a:endParaRPr>
          </a:p>
        </p:txBody>
      </p:sp>
      <p:sp>
        <p:nvSpPr>
          <p:cNvPr id="312" name="Google Shape;312;p46"/>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LC8 and S2 are useful for before-and-after approach</a:t>
            </a:r>
            <a:endParaRPr sz="2800" b="1" dirty="0">
              <a:solidFill>
                <a:schemeClr val="lt1"/>
              </a:solidFill>
              <a:latin typeface="Arial Black"/>
              <a:ea typeface="Arial Black"/>
              <a:cs typeface="Arial Black"/>
              <a:sym typeface="Arial Black"/>
            </a:endParaRPr>
          </a:p>
        </p:txBody>
      </p:sp>
      <p:sp>
        <p:nvSpPr>
          <p:cNvPr id="313" name="Google Shape;313;p46"/>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6</a:t>
            </a:fld>
            <a:endParaRPr sz="1800" dirty="0">
              <a:solidFill>
                <a:srgbClr val="FFFFFF"/>
              </a:solidFill>
              <a:latin typeface="Arial"/>
              <a:ea typeface="Arial"/>
              <a:cs typeface="Arial"/>
              <a:sym typeface="Arial"/>
            </a:endParaRPr>
          </a:p>
        </p:txBody>
      </p:sp>
      <p:sp>
        <p:nvSpPr>
          <p:cNvPr id="314" name="Google Shape;314;p46"/>
          <p:cNvSpPr txBox="1"/>
          <p:nvPr/>
        </p:nvSpPr>
        <p:spPr>
          <a:xfrm>
            <a:off x="7032550" y="1978088"/>
            <a:ext cx="4434000" cy="339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FFFFFF"/>
              </a:buClr>
              <a:buSzPts val="2400"/>
              <a:buFont typeface="Arial Black"/>
              <a:buNone/>
            </a:pPr>
            <a:r>
              <a:rPr lang="en-US" sz="2400" b="1" u="sng" dirty="0">
                <a:solidFill>
                  <a:srgbClr val="FFFFFF"/>
                </a:solidFill>
                <a:latin typeface="Arial Black"/>
                <a:ea typeface="Arial Black"/>
                <a:cs typeface="Arial Black"/>
                <a:sym typeface="Arial Black"/>
              </a:rPr>
              <a:t>Pros:</a:t>
            </a:r>
            <a:endParaRPr sz="2400" b="1" u="sng" dirty="0">
              <a:solidFill>
                <a:srgbClr val="FFFFFF"/>
              </a:solidFill>
              <a:latin typeface="Arial Black"/>
              <a:ea typeface="Arial Black"/>
              <a:cs typeface="Arial Black"/>
              <a:sym typeface="Arial Black"/>
            </a:endParaRPr>
          </a:p>
          <a:p>
            <a:pPr marL="457200" marR="0" lvl="0" indent="-419100" algn="l" rtl="0">
              <a:spcBef>
                <a:spcPts val="0"/>
              </a:spcBef>
              <a:spcAft>
                <a:spcPts val="0"/>
              </a:spcAft>
              <a:buClr>
                <a:srgbClr val="FFFFFF"/>
              </a:buClr>
              <a:buSzPts val="2400"/>
              <a:buFont typeface="Calibri"/>
              <a:buChar char="●"/>
            </a:pPr>
            <a:r>
              <a:rPr lang="en-US" sz="2400" dirty="0">
                <a:solidFill>
                  <a:srgbClr val="FFFFFF"/>
                </a:solidFill>
              </a:rPr>
              <a:t>Easy</a:t>
            </a:r>
            <a:r>
              <a:rPr lang="en-US" sz="2400" dirty="0">
                <a:solidFill>
                  <a:srgbClr val="FFFFFF"/>
                </a:solidFill>
                <a:latin typeface="Arial"/>
                <a:ea typeface="Arial"/>
                <a:cs typeface="Arial"/>
                <a:sym typeface="Arial"/>
              </a:rPr>
              <a:t> processing</a:t>
            </a:r>
            <a:endParaRPr dirty="0"/>
          </a:p>
          <a:p>
            <a:pPr marL="457200" marR="0" lvl="0" indent="-419100" algn="l" rtl="0">
              <a:spcBef>
                <a:spcPts val="0"/>
              </a:spcBef>
              <a:spcAft>
                <a:spcPts val="0"/>
              </a:spcAft>
              <a:buClr>
                <a:srgbClr val="FFFFFF"/>
              </a:buClr>
              <a:buSzPts val="2400"/>
              <a:buFont typeface="Calibri"/>
              <a:buChar char="●"/>
            </a:pPr>
            <a:r>
              <a:rPr lang="en-US" sz="2400" dirty="0">
                <a:solidFill>
                  <a:srgbClr val="FFFFFF"/>
                </a:solidFill>
                <a:latin typeface="Arial"/>
                <a:ea typeface="Arial"/>
                <a:cs typeface="Arial"/>
                <a:sym typeface="Arial"/>
              </a:rPr>
              <a:t>Field </a:t>
            </a:r>
            <a:r>
              <a:rPr lang="en-US" sz="2400" dirty="0">
                <a:solidFill>
                  <a:srgbClr val="FFFFFF"/>
                </a:solidFill>
              </a:rPr>
              <a:t>evidence</a:t>
            </a:r>
            <a:endParaRPr sz="2400" dirty="0">
              <a:solidFill>
                <a:srgbClr val="FFFFFF"/>
              </a:solidFill>
              <a:latin typeface="Arial"/>
              <a:ea typeface="Arial"/>
              <a:cs typeface="Arial"/>
              <a:sym typeface="Arial"/>
            </a:endParaRPr>
          </a:p>
          <a:p>
            <a:pPr marL="457200" marR="0" lvl="0" indent="-419100" algn="l" rtl="0">
              <a:spcBef>
                <a:spcPts val="0"/>
              </a:spcBef>
              <a:spcAft>
                <a:spcPts val="0"/>
              </a:spcAft>
              <a:buClr>
                <a:srgbClr val="FFFFFF"/>
              </a:buClr>
              <a:buSzPts val="2400"/>
              <a:buFont typeface="Calibri"/>
              <a:buChar char="●"/>
            </a:pPr>
            <a:r>
              <a:rPr lang="en-US" sz="2400" dirty="0">
                <a:solidFill>
                  <a:srgbClr val="FFFFFF"/>
                </a:solidFill>
              </a:rPr>
              <a:t>Fire s</a:t>
            </a:r>
            <a:r>
              <a:rPr lang="en-US" sz="2400" dirty="0">
                <a:solidFill>
                  <a:srgbClr val="FFFFFF"/>
                </a:solidFill>
                <a:latin typeface="Arial"/>
                <a:ea typeface="Arial"/>
                <a:cs typeface="Arial"/>
                <a:sym typeface="Arial"/>
              </a:rPr>
              <a:t>everity estimates</a:t>
            </a:r>
            <a:endParaRPr dirty="0"/>
          </a:p>
          <a:p>
            <a:pPr marL="457200" marR="0" lvl="0" indent="-419100" algn="l" rtl="0">
              <a:spcBef>
                <a:spcPts val="0"/>
              </a:spcBef>
              <a:spcAft>
                <a:spcPts val="0"/>
              </a:spcAft>
              <a:buClr>
                <a:srgbClr val="FFFFFF"/>
              </a:buClr>
              <a:buSzPts val="2400"/>
              <a:buFont typeface="Calibri"/>
              <a:buChar char="●"/>
            </a:pPr>
            <a:r>
              <a:rPr lang="en-US" sz="2400" dirty="0">
                <a:solidFill>
                  <a:srgbClr val="FFFFFF"/>
                </a:solidFill>
                <a:latin typeface="Arial"/>
                <a:ea typeface="Arial"/>
                <a:cs typeface="Arial"/>
                <a:sym typeface="Arial"/>
              </a:rPr>
              <a:t>Fine</a:t>
            </a:r>
            <a:r>
              <a:rPr lang="en-US" sz="2400" dirty="0">
                <a:solidFill>
                  <a:srgbClr val="FFFFFF"/>
                </a:solidFill>
              </a:rPr>
              <a:t> spatial </a:t>
            </a:r>
            <a:r>
              <a:rPr lang="en-US" sz="2400" dirty="0">
                <a:solidFill>
                  <a:srgbClr val="FFFFFF"/>
                </a:solidFill>
                <a:latin typeface="Arial"/>
                <a:ea typeface="Arial"/>
                <a:cs typeface="Arial"/>
                <a:sym typeface="Arial"/>
              </a:rPr>
              <a:t>scale </a:t>
            </a:r>
            <a:endParaRPr dirty="0"/>
          </a:p>
          <a:p>
            <a:pPr marL="457200" marR="0" lvl="0" indent="-266700" algn="l" rtl="0">
              <a:spcBef>
                <a:spcPts val="0"/>
              </a:spcBef>
              <a:spcAft>
                <a:spcPts val="0"/>
              </a:spcAft>
              <a:buClr>
                <a:srgbClr val="FFFFFF"/>
              </a:buClr>
              <a:buSzPts val="2400"/>
              <a:buFont typeface="Calibri"/>
              <a:buNone/>
            </a:pPr>
            <a:endParaRPr sz="2400" dirty="0">
              <a:solidFill>
                <a:srgbClr val="FFFFFF"/>
              </a:solidFill>
              <a:latin typeface="Arial"/>
              <a:ea typeface="Arial"/>
              <a:cs typeface="Arial"/>
              <a:sym typeface="Arial"/>
            </a:endParaRPr>
          </a:p>
          <a:p>
            <a:pPr marL="38100" marR="0" lvl="0" indent="0" algn="l" rtl="0">
              <a:spcBef>
                <a:spcPts val="0"/>
              </a:spcBef>
              <a:spcAft>
                <a:spcPts val="0"/>
              </a:spcAft>
              <a:buNone/>
            </a:pPr>
            <a:r>
              <a:rPr lang="en-US" sz="2400" b="1" u="sng" dirty="0">
                <a:solidFill>
                  <a:srgbClr val="FFFFFF"/>
                </a:solidFill>
                <a:latin typeface="Arial Black"/>
                <a:ea typeface="Arial Black"/>
                <a:cs typeface="Arial Black"/>
                <a:sym typeface="Arial Black"/>
              </a:rPr>
              <a:t>Cons:</a:t>
            </a:r>
            <a:endParaRPr dirty="0"/>
          </a:p>
          <a:p>
            <a:pPr marL="457200" marR="0" lvl="0" indent="-419100" algn="l" rtl="0">
              <a:spcBef>
                <a:spcPts val="0"/>
              </a:spcBef>
              <a:spcAft>
                <a:spcPts val="0"/>
              </a:spcAft>
              <a:buClr>
                <a:srgbClr val="FFFFFF"/>
              </a:buClr>
              <a:buSzPts val="2400"/>
              <a:buFont typeface="Calibri"/>
              <a:buChar char="●"/>
            </a:pPr>
            <a:r>
              <a:rPr lang="en-US" sz="2400" dirty="0">
                <a:solidFill>
                  <a:srgbClr val="FFFFFF"/>
                </a:solidFill>
                <a:latin typeface="Arial"/>
                <a:ea typeface="Arial"/>
                <a:cs typeface="Arial"/>
                <a:sym typeface="Arial"/>
              </a:rPr>
              <a:t>Impacted by clouds, haze</a:t>
            </a:r>
            <a:endParaRPr dirty="0"/>
          </a:p>
        </p:txBody>
      </p:sp>
      <p:sp>
        <p:nvSpPr>
          <p:cNvPr id="315" name="Google Shape;315;p46"/>
          <p:cNvSpPr/>
          <p:nvPr/>
        </p:nvSpPr>
        <p:spPr>
          <a:xfrm>
            <a:off x="6447400" y="1177400"/>
            <a:ext cx="555900" cy="4853100"/>
          </a:xfrm>
          <a:prstGeom prst="rightBrace">
            <a:avLst>
              <a:gd name="adj1" fmla="val 24122"/>
              <a:gd name="adj2" fmla="val 47605"/>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pic>
        <p:nvPicPr>
          <p:cNvPr id="316" name="Google Shape;316;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55952" y="3757744"/>
            <a:ext cx="4239252" cy="2195999"/>
          </a:xfrm>
          <a:prstGeom prst="rect">
            <a:avLst/>
          </a:prstGeom>
          <a:noFill/>
          <a:ln>
            <a:noFill/>
          </a:ln>
        </p:spPr>
      </p:pic>
      <p:pic>
        <p:nvPicPr>
          <p:cNvPr id="317" name="Google Shape;317;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53816" y="1180940"/>
            <a:ext cx="4226430" cy="2195928"/>
          </a:xfrm>
          <a:prstGeom prst="rect">
            <a:avLst/>
          </a:prstGeom>
          <a:noFill/>
          <a:ln>
            <a:noFill/>
          </a:ln>
        </p:spPr>
      </p:pic>
      <p:sp>
        <p:nvSpPr>
          <p:cNvPr id="318" name="Google Shape;318;p46"/>
          <p:cNvSpPr txBox="1"/>
          <p:nvPr/>
        </p:nvSpPr>
        <p:spPr>
          <a:xfrm>
            <a:off x="1929513" y="3391679"/>
            <a:ext cx="1290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i="1" dirty="0">
                <a:solidFill>
                  <a:srgbClr val="FFFFFF"/>
                </a:solidFill>
                <a:latin typeface="Arial"/>
                <a:ea typeface="Arial"/>
                <a:cs typeface="Arial"/>
                <a:sym typeface="Arial"/>
              </a:rPr>
              <a:t>July 5, 2017</a:t>
            </a:r>
            <a:endParaRPr dirty="0"/>
          </a:p>
        </p:txBody>
      </p:sp>
      <p:sp>
        <p:nvSpPr>
          <p:cNvPr id="319" name="Google Shape;319;p46"/>
          <p:cNvSpPr txBox="1"/>
          <p:nvPr/>
        </p:nvSpPr>
        <p:spPr>
          <a:xfrm>
            <a:off x="4033224" y="3372036"/>
            <a:ext cx="20442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i="1" dirty="0">
                <a:solidFill>
                  <a:srgbClr val="FFFFFF"/>
                </a:solidFill>
                <a:latin typeface="Arial"/>
                <a:ea typeface="Arial"/>
                <a:cs typeface="Arial"/>
                <a:sym typeface="Arial"/>
              </a:rPr>
              <a:t>September 16, 2017</a:t>
            </a:r>
            <a:endParaRPr dirty="0"/>
          </a:p>
        </p:txBody>
      </p:sp>
      <p:sp>
        <p:nvSpPr>
          <p:cNvPr id="320" name="Google Shape;320;p46"/>
          <p:cNvSpPr txBox="1"/>
          <p:nvPr/>
        </p:nvSpPr>
        <p:spPr>
          <a:xfrm>
            <a:off x="1929531" y="5959306"/>
            <a:ext cx="1290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i="1" dirty="0">
                <a:solidFill>
                  <a:srgbClr val="FFFFFF"/>
                </a:solidFill>
                <a:latin typeface="Arial"/>
                <a:ea typeface="Arial"/>
                <a:cs typeface="Arial"/>
                <a:sym typeface="Arial"/>
              </a:rPr>
              <a:t>July 2, 2017</a:t>
            </a:r>
            <a:endParaRPr dirty="0"/>
          </a:p>
        </p:txBody>
      </p:sp>
      <p:sp>
        <p:nvSpPr>
          <p:cNvPr id="321" name="Google Shape;321;p46"/>
          <p:cNvSpPr txBox="1"/>
          <p:nvPr/>
        </p:nvSpPr>
        <p:spPr>
          <a:xfrm>
            <a:off x="4019145" y="5940213"/>
            <a:ext cx="16578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i="1" dirty="0">
                <a:solidFill>
                  <a:srgbClr val="FFFFFF"/>
                </a:solidFill>
                <a:latin typeface="Arial"/>
                <a:ea typeface="Arial"/>
                <a:cs typeface="Arial"/>
                <a:sym typeface="Arial"/>
              </a:rPr>
              <a:t>October 5, 2017</a:t>
            </a:r>
            <a:endParaRPr dirty="0"/>
          </a:p>
        </p:txBody>
      </p:sp>
      <p:sp>
        <p:nvSpPr>
          <p:cNvPr id="322" name="Google Shape;322;p46"/>
          <p:cNvSpPr txBox="1"/>
          <p:nvPr/>
        </p:nvSpPr>
        <p:spPr>
          <a:xfrm>
            <a:off x="1968729" y="1186051"/>
            <a:ext cx="14247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0000"/>
                </a:solidFill>
                <a:latin typeface="Arial Black"/>
                <a:ea typeface="Arial Black"/>
                <a:cs typeface="Arial Black"/>
                <a:sym typeface="Arial Black"/>
              </a:rPr>
              <a:t>Landsat</a:t>
            </a:r>
            <a:r>
              <a:rPr lang="en-US" sz="1800" b="1" dirty="0">
                <a:latin typeface="Arial Black"/>
                <a:ea typeface="Arial Black"/>
                <a:cs typeface="Arial Black"/>
                <a:sym typeface="Arial Black"/>
              </a:rPr>
              <a:t>-</a:t>
            </a:r>
            <a:r>
              <a:rPr lang="en-US" sz="1800" b="1" dirty="0">
                <a:solidFill>
                  <a:srgbClr val="000000"/>
                </a:solidFill>
                <a:latin typeface="Arial Black"/>
                <a:ea typeface="Arial Black"/>
                <a:cs typeface="Arial Black"/>
                <a:sym typeface="Arial Black"/>
              </a:rPr>
              <a:t>8</a:t>
            </a:r>
            <a:endParaRPr sz="1800" b="1" dirty="0">
              <a:solidFill>
                <a:srgbClr val="000000"/>
              </a:solidFill>
              <a:latin typeface="Arial Black"/>
              <a:ea typeface="Arial Black"/>
              <a:cs typeface="Arial Black"/>
              <a:sym typeface="Arial Black"/>
            </a:endParaRPr>
          </a:p>
        </p:txBody>
      </p:sp>
      <p:sp>
        <p:nvSpPr>
          <p:cNvPr id="323" name="Google Shape;323;p46"/>
          <p:cNvSpPr txBox="1"/>
          <p:nvPr/>
        </p:nvSpPr>
        <p:spPr>
          <a:xfrm>
            <a:off x="1955952" y="3733800"/>
            <a:ext cx="14541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0000"/>
                </a:solidFill>
                <a:latin typeface="Arial Black"/>
                <a:ea typeface="Arial Black"/>
                <a:cs typeface="Arial Black"/>
                <a:sym typeface="Arial Black"/>
              </a:rPr>
              <a:t>Sentinel</a:t>
            </a:r>
            <a:r>
              <a:rPr lang="en-US" sz="1800" b="1" dirty="0">
                <a:latin typeface="Arial Black"/>
                <a:ea typeface="Arial Black"/>
                <a:cs typeface="Arial Black"/>
                <a:sym typeface="Arial Black"/>
              </a:rPr>
              <a:t>-</a:t>
            </a:r>
            <a:r>
              <a:rPr lang="en-US" sz="1800" b="1" dirty="0">
                <a:solidFill>
                  <a:srgbClr val="000000"/>
                </a:solidFill>
                <a:latin typeface="Arial Black"/>
                <a:ea typeface="Arial Black"/>
                <a:cs typeface="Arial Black"/>
                <a:sym typeface="Arial Black"/>
              </a:rPr>
              <a:t>2</a:t>
            </a:r>
            <a:endParaRPr dirty="0"/>
          </a:p>
        </p:txBody>
      </p:sp>
      <p:sp>
        <p:nvSpPr>
          <p:cNvPr id="324" name="Google Shape;324;p46"/>
          <p:cNvSpPr/>
          <p:nvPr/>
        </p:nvSpPr>
        <p:spPr>
          <a:xfrm>
            <a:off x="4055553" y="1177404"/>
            <a:ext cx="2139600" cy="2193300"/>
          </a:xfrm>
          <a:prstGeom prst="rect">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25" name="Google Shape;325;p46"/>
          <p:cNvSpPr/>
          <p:nvPr/>
        </p:nvSpPr>
        <p:spPr>
          <a:xfrm>
            <a:off x="4078723" y="3745580"/>
            <a:ext cx="2096100" cy="2196000"/>
          </a:xfrm>
          <a:prstGeom prst="rect">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26" name="Google Shape;326;p46"/>
          <p:cNvSpPr/>
          <p:nvPr/>
        </p:nvSpPr>
        <p:spPr>
          <a:xfrm>
            <a:off x="1963150" y="3745580"/>
            <a:ext cx="2118300" cy="2196000"/>
          </a:xfrm>
          <a:prstGeom prst="rect">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27" name="Google Shape;327;p46"/>
          <p:cNvSpPr/>
          <p:nvPr/>
        </p:nvSpPr>
        <p:spPr>
          <a:xfrm>
            <a:off x="1951054" y="1180939"/>
            <a:ext cx="2103600" cy="2190000"/>
          </a:xfrm>
          <a:prstGeom prst="rect">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7"/>
          <p:cNvSpPr/>
          <p:nvPr/>
        </p:nvSpPr>
        <p:spPr>
          <a:xfrm>
            <a:off x="0" y="6364799"/>
            <a:ext cx="12192000" cy="493200"/>
          </a:xfrm>
          <a:prstGeom prst="rect">
            <a:avLst/>
          </a:prstGeom>
          <a:solidFill>
            <a:srgbClr val="3F3F3F"/>
          </a:solidFill>
          <a:ln>
            <a:noFill/>
          </a:ln>
        </p:spPr>
        <p:txBody>
          <a:bodyPr spcFirstLastPara="1" wrap="square" lIns="91425" tIns="45700" rIns="91425" bIns="45700" anchor="t" anchorCtr="0">
            <a:noAutofit/>
          </a:bodyPr>
          <a:lstStyle/>
          <a:p>
            <a:pPr marL="0" lvl="0" indent="457200" algn="l" rtl="0">
              <a:spcBef>
                <a:spcPts val="0"/>
              </a:spcBef>
              <a:spcAft>
                <a:spcPts val="0"/>
              </a:spcAft>
              <a:buClr>
                <a:schemeClr val="dk1"/>
              </a:buClr>
              <a:buFont typeface="Arial"/>
              <a:buNone/>
            </a:pPr>
            <a:r>
              <a:rPr lang="en-US" dirty="0">
                <a:solidFill>
                  <a:schemeClr val="lt1"/>
                </a:solidFill>
              </a:rPr>
              <a:t>Natural Resources Canada, 2018. </a:t>
            </a:r>
            <a:r>
              <a:rPr lang="en-US" i="1" dirty="0">
                <a:solidFill>
                  <a:schemeClr val="lt1"/>
                </a:solidFill>
              </a:rPr>
              <a:t>Canadian National Fire Database - National Burned Area Composite</a:t>
            </a:r>
            <a:r>
              <a:rPr lang="en-US" dirty="0">
                <a:solidFill>
                  <a:schemeClr val="lt1"/>
                </a:solidFill>
              </a:rPr>
              <a:t> [Data set].</a:t>
            </a:r>
            <a:endParaRPr dirty="0">
              <a:solidFill>
                <a:schemeClr val="lt1"/>
              </a:solidFill>
            </a:endParaRPr>
          </a:p>
          <a:p>
            <a:pPr marL="457200" lvl="0" indent="0" algn="l" rtl="0">
              <a:spcBef>
                <a:spcPts val="0"/>
              </a:spcBef>
              <a:spcAft>
                <a:spcPts val="0"/>
              </a:spcAft>
              <a:buClr>
                <a:schemeClr val="dk1"/>
              </a:buClr>
              <a:buFont typeface="Arial"/>
              <a:buNone/>
            </a:pPr>
            <a:r>
              <a:rPr lang="en-US" dirty="0">
                <a:solidFill>
                  <a:schemeClr val="lt1"/>
                </a:solidFill>
              </a:rPr>
              <a:t>http://cwfis.cfs.nrcan.gc.ca/ha/nfdb</a:t>
            </a:r>
            <a:endParaRPr dirty="0">
              <a:solidFill>
                <a:schemeClr val="lt1"/>
              </a:solidFill>
            </a:endParaRPr>
          </a:p>
          <a:p>
            <a:pPr marL="914400" marR="0" lvl="2" indent="0" algn="l" rtl="0">
              <a:spcBef>
                <a:spcPts val="0"/>
              </a:spcBef>
              <a:spcAft>
                <a:spcPts val="0"/>
              </a:spcAft>
              <a:buNone/>
            </a:pPr>
            <a:endParaRPr dirty="0">
              <a:solidFill>
                <a:schemeClr val="lt1"/>
              </a:solidFill>
            </a:endParaRPr>
          </a:p>
        </p:txBody>
      </p:sp>
      <p:sp>
        <p:nvSpPr>
          <p:cNvPr id="333" name="Google Shape;333;p47"/>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chemeClr val="lt1"/>
                </a:solidFill>
                <a:latin typeface="Arial Black"/>
                <a:ea typeface="Arial Black"/>
                <a:cs typeface="Arial Black"/>
                <a:sym typeface="Arial Black"/>
              </a:rPr>
              <a:t>  Canadian databases provide reliable fire extents</a:t>
            </a:r>
            <a:endParaRPr sz="2800" b="1" dirty="0">
              <a:solidFill>
                <a:schemeClr val="lt1"/>
              </a:solidFill>
              <a:latin typeface="Arial Black"/>
              <a:ea typeface="Arial Black"/>
              <a:cs typeface="Arial Black"/>
              <a:sym typeface="Arial Black"/>
            </a:endParaRPr>
          </a:p>
        </p:txBody>
      </p:sp>
      <p:sp>
        <p:nvSpPr>
          <p:cNvPr id="334" name="Google Shape;334;p47"/>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rgbClr val="FFFFFF"/>
                </a:solidFill>
                <a:latin typeface="Arial"/>
                <a:ea typeface="Arial"/>
                <a:cs typeface="Arial"/>
                <a:sym typeface="Arial"/>
              </a:rPr>
              <a:t>7</a:t>
            </a:fld>
            <a:endParaRPr sz="1800" dirty="0">
              <a:solidFill>
                <a:srgbClr val="FFFFFF"/>
              </a:solidFill>
              <a:latin typeface="Arial"/>
              <a:ea typeface="Arial"/>
              <a:cs typeface="Arial"/>
              <a:sym typeface="Arial"/>
            </a:endParaRPr>
          </a:p>
        </p:txBody>
      </p:sp>
      <p:pic>
        <p:nvPicPr>
          <p:cNvPr id="335" name="Google Shape;335;p47"/>
          <p:cNvPicPr preferRelativeResize="0"/>
          <p:nvPr/>
        </p:nvPicPr>
        <p:blipFill rotWithShape="1">
          <a:blip r:embed="rId3" cstate="screen">
            <a:alphaModFix/>
            <a:extLst>
              <a:ext uri="{28A0092B-C50C-407E-A947-70E740481C1C}">
                <a14:useLocalDpi xmlns:a14="http://schemas.microsoft.com/office/drawing/2010/main"/>
              </a:ext>
            </a:extLst>
          </a:blip>
          <a:srcRect l="2050" r="1665"/>
          <a:stretch/>
        </p:blipFill>
        <p:spPr>
          <a:xfrm>
            <a:off x="1171536" y="2008639"/>
            <a:ext cx="5616623" cy="2890386"/>
          </a:xfrm>
          <a:prstGeom prst="rect">
            <a:avLst/>
          </a:prstGeom>
          <a:noFill/>
          <a:ln>
            <a:noFill/>
          </a:ln>
        </p:spPr>
      </p:pic>
      <p:sp>
        <p:nvSpPr>
          <p:cNvPr id="336" name="Google Shape;336;p47"/>
          <p:cNvSpPr txBox="1"/>
          <p:nvPr/>
        </p:nvSpPr>
        <p:spPr>
          <a:xfrm>
            <a:off x="1093912" y="4909219"/>
            <a:ext cx="1967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rgbClr val="FFFFFF"/>
                </a:solidFill>
                <a:latin typeface="Arial"/>
                <a:ea typeface="Arial"/>
                <a:cs typeface="Arial"/>
                <a:sym typeface="Arial"/>
              </a:rPr>
              <a:t>January 25, 2018</a:t>
            </a:r>
            <a:endParaRPr dirty="0"/>
          </a:p>
        </p:txBody>
      </p:sp>
      <p:sp>
        <p:nvSpPr>
          <p:cNvPr id="337" name="Google Shape;337;p47"/>
          <p:cNvSpPr/>
          <p:nvPr/>
        </p:nvSpPr>
        <p:spPr>
          <a:xfrm>
            <a:off x="1200130" y="2008639"/>
            <a:ext cx="2795400" cy="2867100"/>
          </a:xfrm>
          <a:prstGeom prst="rect">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38" name="Google Shape;338;p47"/>
          <p:cNvSpPr/>
          <p:nvPr/>
        </p:nvSpPr>
        <p:spPr>
          <a:xfrm>
            <a:off x="3995618" y="2285257"/>
            <a:ext cx="2787000" cy="2590500"/>
          </a:xfrm>
          <a:prstGeom prst="rect">
            <a:avLst/>
          </a:prstGeom>
          <a:no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39" name="Google Shape;339;p47"/>
          <p:cNvSpPr txBox="1"/>
          <p:nvPr/>
        </p:nvSpPr>
        <p:spPr>
          <a:xfrm>
            <a:off x="3975705" y="1708555"/>
            <a:ext cx="2826900" cy="6462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0000"/>
                </a:solidFill>
                <a:latin typeface="Arial Black"/>
                <a:ea typeface="Arial Black"/>
                <a:cs typeface="Arial Black"/>
                <a:sym typeface="Arial Black"/>
              </a:rPr>
              <a:t>National Burned Area </a:t>
            </a:r>
            <a:r>
              <a:rPr lang="en-US" sz="1800" b="1" dirty="0">
                <a:latin typeface="Arial Black"/>
                <a:ea typeface="Arial Black"/>
                <a:cs typeface="Arial Black"/>
                <a:sym typeface="Arial Black"/>
              </a:rPr>
              <a:t>Composite</a:t>
            </a:r>
            <a:endParaRPr sz="1800" b="1" dirty="0">
              <a:solidFill>
                <a:srgbClr val="000000"/>
              </a:solidFill>
              <a:latin typeface="Arial Black"/>
              <a:ea typeface="Arial Black"/>
              <a:cs typeface="Arial Black"/>
              <a:sym typeface="Arial Black"/>
            </a:endParaRPr>
          </a:p>
        </p:txBody>
      </p:sp>
      <p:sp>
        <p:nvSpPr>
          <p:cNvPr id="340" name="Google Shape;340;p47"/>
          <p:cNvSpPr txBox="1"/>
          <p:nvPr/>
        </p:nvSpPr>
        <p:spPr>
          <a:xfrm>
            <a:off x="1171537" y="1709192"/>
            <a:ext cx="2852700" cy="6462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latin typeface="Arial Black"/>
                <a:ea typeface="Arial Black"/>
                <a:cs typeface="Arial Black"/>
                <a:sym typeface="Arial Black"/>
              </a:rPr>
              <a:t>Provincial fire agency perimeters</a:t>
            </a:r>
            <a:endParaRPr sz="1800" b="1" dirty="0">
              <a:solidFill>
                <a:srgbClr val="000000"/>
              </a:solidFill>
              <a:latin typeface="Arial Black"/>
              <a:ea typeface="Arial Black"/>
              <a:cs typeface="Arial Black"/>
              <a:sym typeface="Arial Black"/>
            </a:endParaRPr>
          </a:p>
        </p:txBody>
      </p:sp>
      <p:sp>
        <p:nvSpPr>
          <p:cNvPr id="341" name="Google Shape;341;p47"/>
          <p:cNvSpPr txBox="1"/>
          <p:nvPr/>
        </p:nvSpPr>
        <p:spPr>
          <a:xfrm>
            <a:off x="3899858" y="4893233"/>
            <a:ext cx="2274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rgbClr val="FFFFFF"/>
                </a:solidFill>
                <a:latin typeface="Arial"/>
                <a:ea typeface="Arial"/>
                <a:cs typeface="Arial"/>
                <a:sym typeface="Arial"/>
              </a:rPr>
              <a:t>September 30, 2018</a:t>
            </a:r>
            <a:endParaRPr sz="1800" i="1" dirty="0">
              <a:solidFill>
                <a:srgbClr val="FFFFFF"/>
              </a:solidFill>
              <a:latin typeface="Arial"/>
              <a:ea typeface="Arial"/>
              <a:cs typeface="Arial"/>
              <a:sym typeface="Arial"/>
            </a:endParaRPr>
          </a:p>
        </p:txBody>
      </p:sp>
      <p:sp>
        <p:nvSpPr>
          <p:cNvPr id="342" name="Google Shape;342;p47"/>
          <p:cNvSpPr txBox="1"/>
          <p:nvPr/>
        </p:nvSpPr>
        <p:spPr>
          <a:xfrm>
            <a:off x="7032550" y="1978100"/>
            <a:ext cx="4747500" cy="2852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FFFFFF"/>
              </a:buClr>
              <a:buSzPts val="2400"/>
              <a:buFont typeface="Arial Black"/>
              <a:buNone/>
            </a:pPr>
            <a:r>
              <a:rPr lang="en-US" sz="2400" b="1" u="sng" dirty="0">
                <a:solidFill>
                  <a:srgbClr val="FFFFFF"/>
                </a:solidFill>
                <a:latin typeface="Arial Black"/>
                <a:ea typeface="Arial Black"/>
                <a:cs typeface="Arial Black"/>
                <a:sym typeface="Arial Black"/>
              </a:rPr>
              <a:t>Pros:</a:t>
            </a:r>
            <a:endParaRPr sz="2400" b="1" u="sng" dirty="0">
              <a:solidFill>
                <a:srgbClr val="FFFFFF"/>
              </a:solidFill>
              <a:latin typeface="Arial Black"/>
              <a:ea typeface="Arial Black"/>
              <a:cs typeface="Arial Black"/>
              <a:sym typeface="Arial Black"/>
            </a:endParaRPr>
          </a:p>
          <a:p>
            <a:pPr marL="457200" lvl="0" indent="-381000" algn="l" rtl="0">
              <a:spcBef>
                <a:spcPts val="0"/>
              </a:spcBef>
              <a:spcAft>
                <a:spcPts val="0"/>
              </a:spcAft>
              <a:buClr>
                <a:schemeClr val="lt1"/>
              </a:buClr>
              <a:buSzPts val="2400"/>
              <a:buFont typeface="Calibri"/>
              <a:buChar char="●"/>
            </a:pPr>
            <a:r>
              <a:rPr lang="en-US" sz="2400" dirty="0">
                <a:solidFill>
                  <a:schemeClr val="lt1"/>
                </a:solidFill>
              </a:rPr>
              <a:t>Best available algorithm for each fire</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Useful for carbon modelling</a:t>
            </a:r>
            <a:endParaRPr sz="2400" dirty="0">
              <a:solidFill>
                <a:schemeClr val="lt1"/>
              </a:solidFill>
            </a:endParaRPr>
          </a:p>
          <a:p>
            <a:pPr marL="457200" lvl="0" indent="0" algn="l" rtl="0">
              <a:spcBef>
                <a:spcPts val="0"/>
              </a:spcBef>
              <a:spcAft>
                <a:spcPts val="0"/>
              </a:spcAft>
              <a:buNone/>
            </a:pPr>
            <a:endParaRPr sz="2400" dirty="0">
              <a:solidFill>
                <a:srgbClr val="FFFFFF"/>
              </a:solidFill>
            </a:endParaRPr>
          </a:p>
          <a:p>
            <a:pPr marL="38100" marR="0" lvl="0" indent="0" algn="l" rtl="0">
              <a:spcBef>
                <a:spcPts val="0"/>
              </a:spcBef>
              <a:spcAft>
                <a:spcPts val="0"/>
              </a:spcAft>
              <a:buNone/>
            </a:pPr>
            <a:r>
              <a:rPr lang="en-US" sz="2400" b="1" u="sng" dirty="0">
                <a:solidFill>
                  <a:srgbClr val="FFFFFF"/>
                </a:solidFill>
                <a:latin typeface="Arial Black"/>
                <a:ea typeface="Arial Black"/>
                <a:cs typeface="Arial Black"/>
                <a:sym typeface="Arial Black"/>
              </a:rPr>
              <a:t>Cons:</a:t>
            </a:r>
            <a:endParaRPr dirty="0"/>
          </a:p>
          <a:p>
            <a:pPr marL="457200" lvl="0" indent="-381000" algn="l" rtl="0">
              <a:spcBef>
                <a:spcPts val="0"/>
              </a:spcBef>
              <a:spcAft>
                <a:spcPts val="0"/>
              </a:spcAft>
              <a:buClr>
                <a:schemeClr val="lt1"/>
              </a:buClr>
              <a:buSzPts val="2400"/>
              <a:buFont typeface="Calibri"/>
              <a:buChar char="●"/>
            </a:pPr>
            <a:r>
              <a:rPr lang="en-US" sz="2400" dirty="0">
                <a:solidFill>
                  <a:schemeClr val="lt1"/>
                </a:solidFill>
              </a:rPr>
              <a:t>Doesn’t store “when” and “where” of fire progression</a:t>
            </a:r>
            <a:endParaRPr sz="2400" dirty="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8"/>
          <p:cNvPicPr preferRelativeResize="0"/>
          <p:nvPr/>
        </p:nvPicPr>
        <p:blipFill rotWithShape="1">
          <a:blip r:embed="rId3">
            <a:alphaModFix/>
          </a:blip>
          <a:srcRect/>
          <a:stretch/>
        </p:blipFill>
        <p:spPr>
          <a:xfrm>
            <a:off x="0" y="1081481"/>
            <a:ext cx="11973580" cy="2469094"/>
          </a:xfrm>
          <a:prstGeom prst="rect">
            <a:avLst/>
          </a:prstGeom>
          <a:noFill/>
          <a:ln>
            <a:noFill/>
          </a:ln>
        </p:spPr>
      </p:pic>
      <p:sp>
        <p:nvSpPr>
          <p:cNvPr id="349" name="Google Shape;349;p48"/>
          <p:cNvSpPr txBox="1"/>
          <p:nvPr/>
        </p:nvSpPr>
        <p:spPr>
          <a:xfrm>
            <a:off x="0" y="0"/>
            <a:ext cx="12192000" cy="9642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800" b="1" dirty="0">
                <a:solidFill>
                  <a:schemeClr val="lt1"/>
                </a:solidFill>
                <a:latin typeface="Arial Black"/>
                <a:ea typeface="Arial Black"/>
                <a:cs typeface="Arial Black"/>
                <a:sym typeface="Arial Black"/>
              </a:rPr>
              <a:t>  Before-and-after relies on two images for area estimates</a:t>
            </a:r>
            <a:endParaRPr sz="2800" b="1" dirty="0">
              <a:solidFill>
                <a:schemeClr val="lt1"/>
              </a:solidFill>
              <a:latin typeface="Arial Black"/>
              <a:ea typeface="Arial Black"/>
              <a:cs typeface="Arial Black"/>
              <a:sym typeface="Arial Black"/>
            </a:endParaRPr>
          </a:p>
        </p:txBody>
      </p:sp>
      <p:sp>
        <p:nvSpPr>
          <p:cNvPr id="350" name="Google Shape;350;p48"/>
          <p:cNvSpPr txBox="1">
            <a:spLocks noGrp="1"/>
          </p:cNvSpPr>
          <p:nvPr>
            <p:ph type="sldNum" idx="12"/>
          </p:nvPr>
        </p:nvSpPr>
        <p:spPr>
          <a:xfrm>
            <a:off x="11417634" y="6311751"/>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latin typeface="Arial"/>
                <a:ea typeface="Arial"/>
                <a:cs typeface="Arial"/>
                <a:sym typeface="Arial"/>
              </a:rPr>
              <a:t>8</a:t>
            </a:fld>
            <a:endParaRPr sz="1800" dirty="0">
              <a:latin typeface="Arial"/>
              <a:ea typeface="Arial"/>
              <a:cs typeface="Arial"/>
              <a:sym typeface="Arial"/>
            </a:endParaRPr>
          </a:p>
        </p:txBody>
      </p:sp>
      <p:sp>
        <p:nvSpPr>
          <p:cNvPr id="351" name="Google Shape;351;p48"/>
          <p:cNvSpPr/>
          <p:nvPr/>
        </p:nvSpPr>
        <p:spPr>
          <a:xfrm>
            <a:off x="1756763" y="2316028"/>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52" name="Google Shape;352;p48"/>
          <p:cNvSpPr/>
          <p:nvPr/>
        </p:nvSpPr>
        <p:spPr>
          <a:xfrm>
            <a:off x="11326194" y="1479580"/>
            <a:ext cx="183000" cy="2139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53" name="Google Shape;353;p48"/>
          <p:cNvCxnSpPr/>
          <p:nvPr/>
        </p:nvCxnSpPr>
        <p:spPr>
          <a:xfrm rot="10800000" flipH="1">
            <a:off x="830058" y="2594792"/>
            <a:ext cx="834000" cy="655200"/>
          </a:xfrm>
          <a:prstGeom prst="straightConnector1">
            <a:avLst/>
          </a:prstGeom>
          <a:noFill/>
          <a:ln w="38100" cap="flat" cmpd="sng">
            <a:solidFill>
              <a:schemeClr val="lt1"/>
            </a:solidFill>
            <a:prstDash val="solid"/>
            <a:miter lim="800000"/>
            <a:headEnd type="none" w="sm" len="sm"/>
            <a:tailEnd type="triangle" w="med" len="med"/>
          </a:ln>
        </p:spPr>
      </p:cxnSp>
      <p:pic>
        <p:nvPicPr>
          <p:cNvPr id="354" name="Google Shape;354;p48"/>
          <p:cNvPicPr preferRelativeResize="0"/>
          <p:nvPr/>
        </p:nvPicPr>
        <p:blipFill rotWithShape="1">
          <a:blip r:embed="rId4" cstate="screen">
            <a:alphaModFix/>
            <a:extLst>
              <a:ext uri="{28A0092B-C50C-407E-A947-70E740481C1C}">
                <a14:useLocalDpi xmlns:a14="http://schemas.microsoft.com/office/drawing/2010/main"/>
              </a:ext>
            </a:extLst>
          </a:blip>
          <a:srcRect t="-1"/>
          <a:stretch/>
        </p:blipFill>
        <p:spPr>
          <a:xfrm>
            <a:off x="834177" y="3249992"/>
            <a:ext cx="2340432" cy="3324109"/>
          </a:xfrm>
          <a:prstGeom prst="rect">
            <a:avLst/>
          </a:prstGeom>
          <a:noFill/>
          <a:ln w="28575" cap="flat" cmpd="sng">
            <a:solidFill>
              <a:schemeClr val="lt1"/>
            </a:solidFill>
            <a:prstDash val="solid"/>
            <a:round/>
            <a:headEnd type="none" w="sm" len="sm"/>
            <a:tailEnd type="none" w="sm" len="sm"/>
          </a:ln>
        </p:spPr>
      </p:pic>
      <p:cxnSp>
        <p:nvCxnSpPr>
          <p:cNvPr id="355" name="Google Shape;355;p48"/>
          <p:cNvCxnSpPr/>
          <p:nvPr/>
        </p:nvCxnSpPr>
        <p:spPr>
          <a:xfrm rot="10800000">
            <a:off x="11508934" y="1752391"/>
            <a:ext cx="274500" cy="1555500"/>
          </a:xfrm>
          <a:prstGeom prst="straightConnector1">
            <a:avLst/>
          </a:prstGeom>
          <a:noFill/>
          <a:ln w="38100" cap="flat" cmpd="sng">
            <a:solidFill>
              <a:schemeClr val="lt1"/>
            </a:solidFill>
            <a:prstDash val="solid"/>
            <a:miter lim="800000"/>
            <a:headEnd type="none" w="sm" len="sm"/>
            <a:tailEnd type="triangle" w="med" len="med"/>
          </a:ln>
        </p:spPr>
      </p:cxnSp>
      <p:pic>
        <p:nvPicPr>
          <p:cNvPr id="356" name="Google Shape;356;p48"/>
          <p:cNvPicPr preferRelativeResize="0"/>
          <p:nvPr/>
        </p:nvPicPr>
        <p:blipFill rotWithShape="1">
          <a:blip r:embed="rId5">
            <a:alphaModFix/>
          </a:blip>
          <a:srcRect/>
          <a:stretch/>
        </p:blipFill>
        <p:spPr>
          <a:xfrm>
            <a:off x="9478848" y="3307891"/>
            <a:ext cx="2326507" cy="3324110"/>
          </a:xfrm>
          <a:prstGeom prst="rect">
            <a:avLst/>
          </a:prstGeom>
          <a:noFill/>
          <a:ln w="28575" cap="flat" cmpd="sng">
            <a:solidFill>
              <a:schemeClr val="lt1"/>
            </a:solidFill>
            <a:prstDash val="solid"/>
            <a:round/>
            <a:headEnd type="none" w="sm" len="sm"/>
            <a:tailEnd type="none" w="sm" len="sm"/>
          </a:ln>
        </p:spPr>
      </p:pic>
      <p:sp>
        <p:nvSpPr>
          <p:cNvPr id="357" name="Google Shape;357;p48"/>
          <p:cNvSpPr/>
          <p:nvPr/>
        </p:nvSpPr>
        <p:spPr>
          <a:xfrm>
            <a:off x="3468130" y="3138616"/>
            <a:ext cx="5412300" cy="411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2566</Words>
  <Application>Microsoft Macintosh PowerPoint</Application>
  <PresentationFormat>Widescreen</PresentationFormat>
  <Paragraphs>486</Paragraphs>
  <Slides>39</Slides>
  <Notes>39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39</vt:i4>
      </vt:variant>
    </vt:vector>
  </HeadingPairs>
  <TitlesOfParts>
    <vt:vector size="45" baseType="lpstr">
      <vt:lpstr>Arial Black</vt:lpstr>
      <vt:lpstr>Calibri</vt:lpstr>
      <vt:lpstr>Arial</vt:lpstr>
      <vt:lpstr>Office Theme</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Morgan Crowley</cp:lastModifiedBy>
  <cp:revision>8</cp:revision>
  <dcterms:modified xsi:type="dcterms:W3CDTF">2020-05-01T17:54:15Z</dcterms:modified>
</cp:coreProperties>
</file>