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8" r:id="rId2"/>
    <p:sldId id="315" r:id="rId3"/>
    <p:sldId id="309" r:id="rId4"/>
    <p:sldId id="310" r:id="rId5"/>
    <p:sldId id="317" r:id="rId6"/>
  </p:sldIdLst>
  <p:sldSz cx="9144000" cy="5143500" type="screen16x9"/>
  <p:notesSz cx="6858000" cy="9713913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ＭＳ Ｐゴシック" panose="020B0600070205080204" pitchFamily="34" charset="-128"/>
      <p:regular r:id="rId1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ttmann" initials="at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00000"/>
    <a:srgbClr val="000000"/>
    <a:srgbClr val="66CB00"/>
    <a:srgbClr val="215AAD"/>
    <a:srgbClr val="00B050"/>
    <a:srgbClr val="FFC000"/>
    <a:srgbClr val="FF6600"/>
    <a:srgbClr val="C9E7A1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20" autoAdjust="0"/>
  </p:normalViewPr>
  <p:slideViewPr>
    <p:cSldViewPr>
      <p:cViewPr>
        <p:scale>
          <a:sx n="140" d="100"/>
          <a:sy n="140" d="100"/>
        </p:scale>
        <p:origin x="-768" y="-66"/>
      </p:cViewPr>
      <p:guideLst>
        <p:guide orient="horz" pos="30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942" y="-102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83D7C4-1061-47A2-929F-FDCD96A73CC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918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0500" y="728663"/>
            <a:ext cx="647700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0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12002D-9CFE-445B-8D3F-E8D12BBBD50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4829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5451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297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297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297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297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1187624" y="4876006"/>
            <a:ext cx="6656784" cy="0"/>
          </a:xfrm>
          <a:prstGeom prst="line">
            <a:avLst/>
          </a:prstGeom>
          <a:ln w="12700" cap="flat" cmpd="sng" algn="ctr">
            <a:solidFill>
              <a:srgbClr val="5CA5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95486"/>
            <a:ext cx="8310564" cy="604503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879562"/>
            <a:ext cx="8305800" cy="3715061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8" name="Bild 4" descr="IGB_Logo_typoSansEN_2014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04" y="4488328"/>
            <a:ext cx="1171165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" descr="B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4846076"/>
            <a:ext cx="288034" cy="26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University of Aberdee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46" y="4906029"/>
            <a:ext cx="701169" cy="1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3" descr="TU-Berlin-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87780"/>
            <a:ext cx="289766" cy="21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www.hu-berlin.de/de/hu-intern/design/downloads/logo/siegel/husiegel-bw-gross.png/image_pre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03998"/>
            <a:ext cx="347626" cy="3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35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1550"/>
            <a:ext cx="9144000" cy="4371950"/>
          </a:xfrm>
          <a:prstGeom prst="rect">
            <a:avLst/>
          </a:prstGeom>
          <a:solidFill>
            <a:srgbClr val="215AAD"/>
          </a:solidFill>
          <a:ln>
            <a:solidFill>
              <a:srgbClr val="215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94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381000" y="4857750"/>
            <a:ext cx="7071320" cy="0"/>
          </a:xfrm>
          <a:prstGeom prst="line">
            <a:avLst/>
          </a:prstGeom>
          <a:ln w="12700" cap="flat" cmpd="sng" algn="ctr">
            <a:solidFill>
              <a:srgbClr val="5CA5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81000" y="303498"/>
            <a:ext cx="8310564" cy="604503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81000" y="1200151"/>
            <a:ext cx="8305800" cy="3394472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9" name="Bild 3" descr="Claim_EN_gruen_1Z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48014"/>
            <a:ext cx="2362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4" descr="IGB_Logo_typoSansEN_2014_4c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4463999"/>
            <a:ext cx="1171165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1357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4876006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 8" descr="IGB_Logo_typoSansEN_2014_4c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581"/>
            <a:ext cx="1308706" cy="68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763688" y="3507854"/>
            <a:ext cx="73803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5497" y="45507"/>
            <a:ext cx="9073007" cy="4686483"/>
            <a:chOff x="35497" y="45507"/>
            <a:chExt cx="9073007" cy="4686483"/>
          </a:xfrm>
        </p:grpSpPr>
        <p:sp>
          <p:nvSpPr>
            <p:cNvPr id="12" name="TextBox 11"/>
            <p:cNvSpPr txBox="1"/>
            <p:nvPr/>
          </p:nvSpPr>
          <p:spPr>
            <a:xfrm>
              <a:off x="1907704" y="2522389"/>
              <a:ext cx="7200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r">
                <a:buAutoNum type="arabicParenR"/>
              </a:pPr>
              <a:r>
                <a:rPr lang="de-DE" sz="11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Leibniz-Institute of Freshwater Ecology and Inland Fisheries (IGB)</a:t>
              </a:r>
            </a:p>
            <a:p>
              <a:pPr marL="228600" indent="-228600" algn="r">
                <a:buAutoNum type="arabicParenR"/>
              </a:pPr>
              <a:r>
                <a:rPr lang="de-DE" sz="11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Humboldt-Universität  Berlin</a:t>
              </a:r>
            </a:p>
            <a:p>
              <a:pPr marL="228600" indent="-228600" algn="r">
                <a:buAutoNum type="arabicParenR"/>
              </a:pPr>
              <a:r>
                <a:rPr lang="de-DE" sz="11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University of Aberdeen</a:t>
              </a:r>
            </a:p>
            <a:p>
              <a:pPr marL="228600" indent="-228600" algn="r">
                <a:buAutoNum type="arabicParenR"/>
              </a:pPr>
              <a:r>
                <a:rPr lang="de-DE" sz="11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Technische Universität Berlin </a:t>
              </a:r>
            </a:p>
          </p:txBody>
        </p:sp>
        <p:sp>
          <p:nvSpPr>
            <p:cNvPr id="8198" name="Text Box 11"/>
            <p:cNvSpPr txBox="1">
              <a:spLocks noChangeArrowheads="1"/>
            </p:cNvSpPr>
            <p:nvPr/>
          </p:nvSpPr>
          <p:spPr bwMode="auto">
            <a:xfrm>
              <a:off x="1907704" y="905566"/>
              <a:ext cx="7200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de-DE" b="1" dirty="0" smtClean="0">
                  <a:solidFill>
                    <a:schemeClr val="bg1"/>
                  </a:solidFill>
                  <a:latin typeface="Calibri" pitchFamily="-102" charset="0"/>
                </a:rPr>
                <a:t>Using </a:t>
              </a:r>
              <a:r>
                <a:rPr lang="en-US" altLang="de-DE" b="1" dirty="0">
                  <a:solidFill>
                    <a:schemeClr val="bg1"/>
                  </a:solidFill>
                  <a:latin typeface="Calibri" pitchFamily="-102" charset="0"/>
                </a:rPr>
                <a:t>stable isotopes to quantify ecohydrological flux dynamics at the soil-plant-atmosphere continuum in urban green </a:t>
              </a:r>
              <a:r>
                <a:rPr lang="en-US" altLang="de-DE" b="1" dirty="0" smtClean="0">
                  <a:solidFill>
                    <a:schemeClr val="bg1"/>
                  </a:solidFill>
                  <a:latin typeface="Calibri" pitchFamily="-102" charset="0"/>
                </a:rPr>
                <a:t>spaces</a:t>
              </a:r>
              <a:endParaRPr lang="de-DE" altLang="de-DE" dirty="0">
                <a:solidFill>
                  <a:schemeClr val="bg1"/>
                </a:solidFill>
                <a:latin typeface="Calibri" pitchFamily="-102" charset="0"/>
              </a:endParaRPr>
            </a:p>
          </p:txBody>
        </p:sp>
        <p:sp>
          <p:nvSpPr>
            <p:cNvPr id="8199" name="Textfeld 9"/>
            <p:cNvSpPr txBox="1">
              <a:spLocks noChangeArrowheads="1"/>
            </p:cNvSpPr>
            <p:nvPr/>
          </p:nvSpPr>
          <p:spPr bwMode="auto">
            <a:xfrm>
              <a:off x="1907704" y="2058983"/>
              <a:ext cx="69973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de-DE" altLang="de-DE" sz="1600" b="1" dirty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Lena-Marie </a:t>
              </a:r>
              <a:r>
                <a:rPr lang="de-DE" altLang="de-DE" sz="1600" b="1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Kuhlemann</a:t>
              </a:r>
              <a:r>
                <a:rPr lang="de-DE" altLang="de-DE" sz="1600" b="1" baseline="300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1,2</a:t>
              </a:r>
              <a:r>
                <a:rPr lang="de-DE" altLang="de-DE" sz="16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,  Dörthe Tetzlaff</a:t>
              </a:r>
              <a:r>
                <a:rPr lang="de-DE" altLang="de-DE" sz="1600" baseline="300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1,2</a:t>
              </a:r>
              <a:r>
                <a:rPr lang="de-DE" altLang="de-DE" sz="16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, Birgit Kleinschmit</a:t>
              </a:r>
              <a:r>
                <a:rPr lang="de-DE" altLang="de-DE" sz="1600" baseline="300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4, </a:t>
              </a:r>
              <a:r>
                <a:rPr lang="de-DE" altLang="de-DE" sz="1600" dirty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 </a:t>
              </a:r>
              <a:r>
                <a:rPr lang="de-DE" altLang="de-DE" sz="16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Stenka Vulova</a:t>
              </a:r>
              <a:r>
                <a:rPr lang="de-DE" altLang="de-DE" sz="1600" baseline="300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4</a:t>
              </a:r>
              <a:r>
                <a:rPr lang="de-DE" altLang="de-DE" sz="16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 and Chris Soulsby</a:t>
              </a:r>
              <a:r>
                <a:rPr lang="de-DE" altLang="de-DE" sz="1600" baseline="30000" dirty="0" smtClean="0">
                  <a:solidFill>
                    <a:srgbClr val="66CB00"/>
                  </a:solidFill>
                  <a:latin typeface="Calibri" pitchFamily="-102" charset="0"/>
                  <a:ea typeface="ＭＳ Ｐゴシック" pitchFamily="34" charset="-128"/>
                </a:rPr>
                <a:t>3,4</a:t>
              </a:r>
              <a:endParaRPr lang="de-DE" altLang="de-DE" sz="1600" i="1" baseline="30000" dirty="0">
                <a:solidFill>
                  <a:srgbClr val="66CB00"/>
                </a:solidFill>
                <a:latin typeface="Calibri" pitchFamily="-102" charset="0"/>
                <a:ea typeface="ＭＳ Ｐゴシック" pitchFamily="34" charset="-128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491880" y="45507"/>
              <a:ext cx="1008112" cy="654035"/>
              <a:chOff x="378521" y="206520"/>
              <a:chExt cx="745000" cy="499640"/>
            </a:xfrm>
          </p:grpSpPr>
          <p:pic>
            <p:nvPicPr>
              <p:cNvPr id="15" name="Bild 1" descr="BW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907" y="206520"/>
                <a:ext cx="318454" cy="291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feld 21"/>
              <p:cNvSpPr txBox="1"/>
              <p:nvPr/>
            </p:nvSpPr>
            <p:spPr>
              <a:xfrm>
                <a:off x="378521" y="494551"/>
                <a:ext cx="745000" cy="21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600" b="1" dirty="0">
                    <a:solidFill>
                      <a:srgbClr val="215AAD"/>
                    </a:solidFill>
                  </a:rPr>
                  <a:t>DFG </a:t>
                </a:r>
                <a:r>
                  <a:rPr lang="de-DE" sz="600" b="1" dirty="0" smtClean="0">
                    <a:solidFill>
                      <a:srgbClr val="215AAD"/>
                    </a:solidFill>
                  </a:rPr>
                  <a:t>RTG2032</a:t>
                </a:r>
                <a:r>
                  <a:rPr lang="de-DE" sz="600" b="1" dirty="0">
                    <a:solidFill>
                      <a:srgbClr val="215AAD"/>
                    </a:solidFill>
                  </a:rPr>
                  <a:t> </a:t>
                </a:r>
                <a:r>
                  <a:rPr lang="de-DE" sz="600" b="1" dirty="0" smtClean="0">
                    <a:solidFill>
                      <a:srgbClr val="215AAD"/>
                    </a:solidFill>
                  </a:rPr>
                  <a:t>Urban </a:t>
                </a:r>
                <a:r>
                  <a:rPr lang="en-GB" sz="600" b="1" dirty="0" smtClean="0">
                    <a:solidFill>
                      <a:srgbClr val="215AAD"/>
                    </a:solidFill>
                  </a:rPr>
                  <a:t>Water</a:t>
                </a:r>
                <a:r>
                  <a:rPr lang="de-DE" sz="600" b="1" dirty="0" smtClean="0">
                    <a:solidFill>
                      <a:srgbClr val="215AAD"/>
                    </a:solidFill>
                  </a:rPr>
                  <a:t> Interfaces</a:t>
                </a:r>
                <a:endParaRPr lang="de-DE" sz="600" b="1" dirty="0">
                  <a:solidFill>
                    <a:srgbClr val="215AAD"/>
                  </a:solidFill>
                </a:endParaRPr>
              </a:p>
            </p:txBody>
          </p:sp>
        </p:grpSp>
        <p:pic>
          <p:nvPicPr>
            <p:cNvPr id="17" name="Picture 2" descr="https://www.hu-berlin.de/de/hu-intern/design/downloads/logo/siegel/husiegel-bw-gross.png/image_preview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34" y="47790"/>
              <a:ext cx="592150" cy="59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University of Aberdeen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393" y="159524"/>
              <a:ext cx="1348831" cy="36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03" descr="TU-Berlin-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32590"/>
              <a:ext cx="576064" cy="42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8"/>
            <a:stretch/>
          </p:blipFill>
          <p:spPr>
            <a:xfrm rot="10800000">
              <a:off x="35497" y="915627"/>
              <a:ext cx="1694007" cy="120014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907704" y="3664644"/>
              <a:ext cx="7200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Research question:</a:t>
              </a:r>
              <a:endPara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do different </a:t>
              </a:r>
              <a:r>
                <a:rPr lang="en-US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kinds 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typical urban green spaces affect ecohydrological partitioning?”</a:t>
              </a:r>
            </a:p>
          </p:txBody>
        </p:sp>
        <p:pic>
          <p:nvPicPr>
            <p:cNvPr id="1027" name="Picture 3" descr="C:\Users\kuhlemann\Desktop\Home Office March 2020\Fotos Steglity\WP1\Soil Sampling 03.07.2019\LenaSampling3-7(1)\LenaSampling3-7\DSC02849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4" t="20767" r="26841" b="21382"/>
            <a:stretch/>
          </p:blipFill>
          <p:spPr bwMode="auto">
            <a:xfrm>
              <a:off x="42503" y="3472922"/>
              <a:ext cx="1687002" cy="125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2502" y="2164628"/>
              <a:ext cx="1793194" cy="1308294"/>
              <a:chOff x="42502" y="2164628"/>
              <a:chExt cx="1793194" cy="130829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2" y="2164628"/>
                <a:ext cx="1687001" cy="1265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243867" y="3288256"/>
                <a:ext cx="59182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</a:rPr>
                  <a:t>©S</a:t>
                </a:r>
                <a:r>
                  <a:rPr lang="en-US" sz="600" dirty="0" smtClean="0">
                    <a:solidFill>
                      <a:schemeClr val="bg1"/>
                    </a:solidFill>
                  </a:rPr>
                  <a:t>. </a:t>
                </a:r>
                <a:r>
                  <a:rPr lang="en-US" sz="600" dirty="0" err="1" smtClean="0">
                    <a:solidFill>
                      <a:schemeClr val="bg1"/>
                    </a:solidFill>
                  </a:rPr>
                  <a:t>Vulova</a:t>
                </a: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52642" y="3627491"/>
            <a:ext cx="304800" cy="3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8510" y="4917817"/>
            <a:ext cx="1882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 Authors. All rights </a:t>
            </a:r>
            <a:r>
              <a:rPr lang="en-US" sz="1000" dirty="0" smtClean="0">
                <a:solidFill>
                  <a:schemeClr val="bg1"/>
                </a:solidFill>
              </a:rPr>
              <a:t>reserved.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4" descr="IGB_Logo_typoSansEN_2014_4c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04" y="4488328"/>
            <a:ext cx="1171165" cy="612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6" name="Group 5"/>
          <p:cNvGrpSpPr/>
          <p:nvPr/>
        </p:nvGrpSpPr>
        <p:grpSpPr>
          <a:xfrm>
            <a:off x="0" y="-20538"/>
            <a:ext cx="9144000" cy="5184576"/>
            <a:chOff x="0" y="-20538"/>
            <a:chExt cx="9144000" cy="5184576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590" y="2633196"/>
              <a:ext cx="2700300" cy="2530842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9" t="-147" r="9481" b="147"/>
            <a:stretch/>
          </p:blipFill>
          <p:spPr>
            <a:xfrm rot="5400000">
              <a:off x="1764454" y="3794044"/>
              <a:ext cx="1061105" cy="1061105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6" t="12142" r="12374" b="17700"/>
            <a:stretch/>
          </p:blipFill>
          <p:spPr>
            <a:xfrm rot="5400000">
              <a:off x="658078" y="2710204"/>
              <a:ext cx="1059092" cy="1059263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2" t="28156" r="34010" b="7913"/>
            <a:stretch/>
          </p:blipFill>
          <p:spPr>
            <a:xfrm>
              <a:off x="1768308" y="2710290"/>
              <a:ext cx="1057251" cy="1057251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1717"/>
            <a:stretch/>
          </p:blipFill>
          <p:spPr>
            <a:xfrm>
              <a:off x="5868144" y="3799164"/>
              <a:ext cx="1067012" cy="1055985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3" t="5703" r="20727" b="10902"/>
            <a:stretch/>
          </p:blipFill>
          <p:spPr>
            <a:xfrm>
              <a:off x="6996592" y="2703248"/>
              <a:ext cx="1046538" cy="1062627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05" t="33333" r="26278" b="10243"/>
            <a:stretch/>
          </p:blipFill>
          <p:spPr>
            <a:xfrm rot="5400000">
              <a:off x="5868144" y="2706329"/>
              <a:ext cx="1067012" cy="1067012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5" r="6633"/>
            <a:stretch/>
          </p:blipFill>
          <p:spPr>
            <a:xfrm rot="5400000">
              <a:off x="657991" y="3795886"/>
              <a:ext cx="1059263" cy="1059263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9" t="519" r="13399" b="998"/>
            <a:stretch/>
          </p:blipFill>
          <p:spPr>
            <a:xfrm flipV="1">
              <a:off x="6996591" y="3799161"/>
              <a:ext cx="1046539" cy="1055987"/>
            </a:xfrm>
            <a:prstGeom prst="rect">
              <a:avLst/>
            </a:prstGeom>
          </p:spPr>
        </p:pic>
        <p:sp>
          <p:nvSpPr>
            <p:cNvPr id="29" name="Title 1"/>
            <p:cNvSpPr txBox="1">
              <a:spLocks/>
            </p:cNvSpPr>
            <p:nvPr/>
          </p:nvSpPr>
          <p:spPr bwMode="auto">
            <a:xfrm>
              <a:off x="0" y="-20538"/>
              <a:ext cx="9144000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de-DE" sz="2000" dirty="0" smtClean="0"/>
                <a:t>Field work </a:t>
              </a:r>
              <a:r>
                <a:rPr lang="de-DE" sz="2000" dirty="0" smtClean="0"/>
                <a:t>at</a:t>
              </a:r>
              <a:r>
                <a:rPr lang="de-DE" sz="2000" dirty="0" smtClean="0"/>
                <a:t> </a:t>
              </a:r>
              <a:r>
                <a:rPr lang="de-DE" sz="2000" dirty="0" smtClean="0"/>
                <a:t>the Steglitz Urban Ecohydrological Observatory</a:t>
              </a:r>
              <a:endParaRPr lang="en-US" sz="2000" kern="0" dirty="0"/>
            </a:p>
          </p:txBody>
        </p:sp>
      </p:grpSp>
      <p:graphicFrame>
        <p:nvGraphicFramePr>
          <p:cNvPr id="1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30513"/>
              </p:ext>
            </p:extLst>
          </p:nvPr>
        </p:nvGraphicFramePr>
        <p:xfrm>
          <a:off x="107504" y="487298"/>
          <a:ext cx="8895563" cy="2156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520280"/>
                <a:gridCol w="1656184"/>
                <a:gridCol w="1008112"/>
                <a:gridCol w="144016"/>
                <a:gridCol w="1910787"/>
              </a:tblGrid>
              <a:tr h="229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Measurement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period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Locations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73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Permanent installations</a:t>
                      </a:r>
                      <a:endParaRPr lang="en-US" sz="1200" b="1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 moisture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CS650</a:t>
                      </a:r>
                      <a:r>
                        <a:rPr lang="de-DE" sz="11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Campbell Scientific)</a:t>
                      </a:r>
                      <a:endParaRPr lang="en-US" sz="11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Since March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2019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hourly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(grassland, shrub, trees)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1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Sap flow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FLGS-TDP XM1000 (Dynamax)</a:t>
                      </a:r>
                      <a:endParaRPr lang="en-US" sz="11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Since March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2019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hourly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904">
                <a:tc gridSpan="6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de-DE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  <a:r>
                        <a:rPr lang="de-DE" sz="12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isotope sampling</a:t>
                      </a:r>
                      <a:endParaRPr lang="de-DE" sz="12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186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Precipitation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ISCO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5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autosampler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1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Since February 2019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daily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9186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15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</a:t>
                      </a:r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 auger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Direct Equilibrium method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-November 2019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monthly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under each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vegetation unit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9186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Surface-</a:t>
                      </a:r>
                      <a:r>
                        <a:rPr lang="de-DE" sz="11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groundwater</a:t>
                      </a:r>
                      <a:endParaRPr lang="de-DE" sz="11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Grab sampling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 2018-July 2019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seasonally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&amp;10</a:t>
                      </a:r>
                      <a:endParaRPr lang="en-US" sz="11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8361" y="79090"/>
            <a:ext cx="376808" cy="3768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32734" y="4893825"/>
            <a:ext cx="1882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Authors. All rights </a:t>
            </a:r>
            <a:r>
              <a:rPr lang="en-US" sz="1000" dirty="0" smtClean="0"/>
              <a:t>reserved.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6778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0538"/>
            <a:ext cx="9144000" cy="4842449"/>
            <a:chOff x="0" y="-20538"/>
            <a:chExt cx="9144000" cy="4842449"/>
          </a:xfrm>
        </p:grpSpPr>
        <p:pic>
          <p:nvPicPr>
            <p:cNvPr id="28" name="Grafik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75"/>
            <a:stretch/>
          </p:blipFill>
          <p:spPr>
            <a:xfrm>
              <a:off x="4139952" y="1491630"/>
              <a:ext cx="4041881" cy="309634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03494" y="1491630"/>
              <a:ext cx="4015969" cy="2868616"/>
              <a:chOff x="134781" y="443053"/>
              <a:chExt cx="6040100" cy="4509164"/>
            </a:xfrm>
            <a:solidFill>
              <a:schemeClr val="bg1"/>
            </a:solidFill>
          </p:grpSpPr>
          <p:sp>
            <p:nvSpPr>
              <p:cNvPr id="7" name="Rechteck 6"/>
              <p:cNvSpPr/>
              <p:nvPr/>
            </p:nvSpPr>
            <p:spPr>
              <a:xfrm>
                <a:off x="3753798" y="736452"/>
                <a:ext cx="407032" cy="95151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4023071" y="1559508"/>
                <a:ext cx="329585" cy="42819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6" t="10800" r="5646" b="24765"/>
              <a:stretch/>
            </p:blipFill>
            <p:spPr>
              <a:xfrm>
                <a:off x="134781" y="443053"/>
                <a:ext cx="5681970" cy="422763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10759" y="1516689"/>
                <a:ext cx="494378" cy="51382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37" t="27041" r="6183" b="65111"/>
              <a:stretch/>
            </p:blipFill>
            <p:spPr>
              <a:xfrm>
                <a:off x="189832" y="1515604"/>
                <a:ext cx="226005" cy="51491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63" t="25104" r="9622" b="62790"/>
              <a:stretch/>
            </p:blipFill>
            <p:spPr>
              <a:xfrm flipH="1" flipV="1">
                <a:off x="571026" y="1375886"/>
                <a:ext cx="268220" cy="79435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22740" y="1516689"/>
                <a:ext cx="82396" cy="5437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rot="5400000">
                <a:off x="642642" y="1923470"/>
                <a:ext cx="4281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5404769" y="1515604"/>
                <a:ext cx="411981" cy="65463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5786" y="1571062"/>
                <a:ext cx="137156" cy="4594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287658" y="1647877"/>
                <a:ext cx="715293" cy="29054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050" dirty="0" smtClean="0"/>
                  <a:t>-1      1</a:t>
                </a:r>
                <a:endParaRPr lang="en-US" sz="1050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27" t="87430" b="7757"/>
              <a:stretch/>
            </p:blipFill>
            <p:spPr>
              <a:xfrm>
                <a:off x="728680" y="4636438"/>
                <a:ext cx="5446201" cy="31577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58449" y="435317"/>
              <a:ext cx="9016719" cy="95410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P-isotopes with seasonal variations (most enriched in summer, especially after heavy convective precipitation events)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Transpiration high over the growing season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Soil moisture declines over the summer, exception: response to 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heavy P-events 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 the upper soil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Soil water isotopes deviate from the LMWL (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fractionation)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especially at the grassland site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0" y="-20538"/>
              <a:ext cx="9144000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de-DE" sz="2000" dirty="0"/>
                <a:t>Results: monitoring seasonal dynamics of urban water cycling</a:t>
              </a:r>
              <a:endParaRPr lang="en-US" sz="2000" kern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3494" y="4360246"/>
              <a:ext cx="383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Figure 1: Precipitation amount (DWD, 2020) and isotopes, mean </a:t>
              </a:r>
              <a:r>
                <a:rPr lang="de-DE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daily normalized </a:t>
              </a:r>
              <a:r>
                <a:rPr lang="de-DE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sap flux velocity and mean daily soil moisture at 15 cm (red), 40 cm (brown) and 100 cm (blue) depth at the different sampling sites. </a:t>
              </a:r>
              <a:endParaRPr lang="en-US" sz="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84367" y="1661337"/>
              <a:ext cx="11908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Figure 2: Dual isotope plot showing the isotopic composition of soil water sampled between 0 and 90 cm depth over the growing period of 2019 under three typical, urban vegetation types: grassland, shrub and trees.</a:t>
              </a:r>
              <a:endParaRPr lang="en-US" sz="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8360" y="51470"/>
            <a:ext cx="376808" cy="37680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48510" y="4876006"/>
            <a:ext cx="1882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Authors. All rights </a:t>
            </a:r>
            <a:r>
              <a:rPr lang="en-US" sz="1000" dirty="0" smtClean="0"/>
              <a:t>reserved.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07384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6512" y="-20538"/>
            <a:ext cx="9180512" cy="5120866"/>
            <a:chOff x="-36512" y="-20538"/>
            <a:chExt cx="9180512" cy="51208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31" r="-86"/>
            <a:stretch/>
          </p:blipFill>
          <p:spPr>
            <a:xfrm>
              <a:off x="-36512" y="369806"/>
              <a:ext cx="7128792" cy="4218168"/>
            </a:xfrm>
            <a:prstGeom prst="rect">
              <a:avLst/>
            </a:prstGeom>
          </p:spPr>
        </p:pic>
        <p:pic>
          <p:nvPicPr>
            <p:cNvPr id="23" name="Bild 4" descr="IGB_Logo_typoSansEN_2014_4c.ep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004" y="4488328"/>
              <a:ext cx="1171165" cy="61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3" name="Textfeld 2"/>
            <p:cNvSpPr txBox="1"/>
            <p:nvPr/>
          </p:nvSpPr>
          <p:spPr>
            <a:xfrm>
              <a:off x="7003614" y="411510"/>
              <a:ext cx="2071556" cy="418576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Spring 2019: 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Isotopic composition rather constant with depth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Negative lc-excess only in the upper soil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More depleted values in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10-20 cm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depth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endParaRPr lang="de-DE" sz="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 algn="just"/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Summer 2019: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Samples in the upper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soil more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enriched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and with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negative lc-excess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Values become gradually more depleted with increasing depth</a:t>
              </a:r>
            </a:p>
            <a:p>
              <a:pPr marL="169863" indent="-169863" algn="just">
                <a:buFont typeface="Arial" panose="020B0604020202020204" pitchFamily="34" charset="0"/>
                <a:buChar char="•"/>
              </a:pPr>
              <a:endParaRPr lang="de-DE" sz="8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 algn="just"/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Autumn 2019:</a:t>
              </a:r>
            </a:p>
            <a:p>
              <a:pPr marL="115888" indent="-115888" algn="just">
                <a:buFont typeface="Arial" panose="020B0604020202020204" pitchFamily="34" charset="0"/>
                <a:buChar char="•"/>
              </a:pP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upper soil more depleted than deeper layers ( more depleted P-inputs)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79512" y="2257586"/>
              <a:ext cx="6824101" cy="504056"/>
              <a:chOff x="179512" y="2401602"/>
              <a:chExt cx="6824101" cy="504056"/>
            </a:xfrm>
          </p:grpSpPr>
          <p:sp>
            <p:nvSpPr>
              <p:cNvPr id="2051" name="Textfeld 2050"/>
              <p:cNvSpPr txBox="1"/>
              <p:nvPr/>
            </p:nvSpPr>
            <p:spPr>
              <a:xfrm>
                <a:off x="179512" y="2499742"/>
                <a:ext cx="6624735" cy="307777"/>
              </a:xfrm>
              <a:prstGeom prst="rect">
                <a:avLst/>
              </a:prstGeom>
              <a:gradFill flip="none" rotWithShape="1">
                <a:gsLst>
                  <a:gs pos="5000">
                    <a:srgbClr val="0070C0">
                      <a:alpha val="50000"/>
                    </a:srgbClr>
                  </a:gs>
                  <a:gs pos="70000">
                    <a:srgbClr val="FF0000">
                      <a:alpha val="50000"/>
                    </a:srgbClr>
                  </a:gs>
                  <a:gs pos="78000">
                    <a:schemeClr val="accent6">
                      <a:lumMod val="60000"/>
                      <a:lumOff val="40000"/>
                      <a:alpha val="50000"/>
                    </a:schemeClr>
                  </a:gs>
                  <a:gs pos="86000">
                    <a:srgbClr val="0070C0">
                      <a:alpha val="50000"/>
                    </a:srgbClr>
                  </a:gs>
                  <a:gs pos="30000">
                    <a:srgbClr val="0070C0">
                      <a:alpha val="50000"/>
                    </a:srgbClr>
                  </a:gs>
                  <a:gs pos="17000">
                    <a:srgbClr val="FF0000">
                      <a:alpha val="50000"/>
                    </a:srgbClr>
                  </a:gs>
                  <a:gs pos="55000">
                    <a:srgbClr val="0070C0">
                      <a:alpha val="50000"/>
                    </a:srgbClr>
                  </a:gs>
                  <a:gs pos="100000">
                    <a:srgbClr val="0070C0">
                      <a:alpha val="50000"/>
                    </a:srgbClr>
                  </a:gs>
                  <a:gs pos="42000">
                    <a:srgbClr val="FF0000">
                      <a:alpha val="50000"/>
                    </a:srgbClr>
                  </a:gs>
                  <a:gs pos="100000">
                    <a:srgbClr val="0070C0"/>
                  </a:gs>
                </a:gsLst>
                <a:lin ang="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wet                dry                wet              dry                 wet                dry             wet               wet</a:t>
                </a:r>
              </a:p>
            </p:txBody>
          </p:sp>
          <p:sp>
            <p:nvSpPr>
              <p:cNvPr id="4" name="Right Arrow 3"/>
              <p:cNvSpPr/>
              <p:nvPr/>
            </p:nvSpPr>
            <p:spPr>
              <a:xfrm>
                <a:off x="179512" y="2401602"/>
                <a:ext cx="6824101" cy="504056"/>
              </a:xfrm>
              <a:prstGeom prst="rightArrow">
                <a:avLst>
                  <a:gd name="adj1" fmla="val 59030"/>
                  <a:gd name="adj2" fmla="val 36939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0" y="4515966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Figure 3: Depth-profiles showing the variations of </a:t>
              </a:r>
              <a:r>
                <a:rPr lang="el-GR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de-DE" sz="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 and lc-ecxess at the grassland (yellow), shrub (orange) and tree (green) sites at different depths over the growing period of 2019 with variable wetness conditions.</a:t>
              </a:r>
              <a:endParaRPr lang="en-US" sz="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0" y="-20538"/>
              <a:ext cx="9144000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de-DE" sz="2000" dirty="0" smtClean="0"/>
                <a:t>Results: monitoring seasonal dynamics of urban water cycling</a:t>
              </a:r>
              <a:endParaRPr lang="en-US" sz="2000" kern="0" dirty="0"/>
            </a:p>
          </p:txBody>
        </p:sp>
      </p:grpSp>
      <p:pic>
        <p:nvPicPr>
          <p:cNvPr id="7" name="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5" y="51470"/>
            <a:ext cx="398714" cy="398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48510" y="4876006"/>
            <a:ext cx="1882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Authors. All rights </a:t>
            </a:r>
            <a:r>
              <a:rPr lang="en-US" sz="1000" dirty="0" smtClean="0"/>
              <a:t>reserved.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28040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0538"/>
            <a:ext cx="9144000" cy="4824536"/>
            <a:chOff x="0" y="-20538"/>
            <a:chExt cx="9144000" cy="4824536"/>
          </a:xfrm>
        </p:grpSpPr>
        <p:sp>
          <p:nvSpPr>
            <p:cNvPr id="9" name="Textfeld 8"/>
            <p:cNvSpPr txBox="1"/>
            <p:nvPr/>
          </p:nvSpPr>
          <p:spPr>
            <a:xfrm>
              <a:off x="58448" y="411510"/>
              <a:ext cx="9016719" cy="313932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The persisting, exceptionally warm and dry conditions impact urban water cycling during the growing period of 2019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de-DE" sz="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de-DE" sz="13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ET is high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and exceeds P, especially at the grassland and tree sites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de-DE" sz="13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Soil water storage declines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over the summer, especially at the tree site</a:t>
              </a:r>
            </a:p>
            <a:p>
              <a:pPr lvl="1"/>
              <a:endParaRPr lang="de-DE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0" y="-20538"/>
              <a:ext cx="9144000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15AAD"/>
                  </a:solidFill>
                  <a:latin typeface="Calibri" pitchFamily="34" charset="0"/>
                  <a:ea typeface="Arial" pitchFamily="-102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de-DE" sz="2000" kern="0" dirty="0" smtClean="0"/>
                <a:t>Conclusions and Outlook</a:t>
              </a:r>
              <a:endParaRPr lang="en-US" sz="2000" kern="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504" y="3633286"/>
              <a:ext cx="8928992" cy="73866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285750" indent="-285750" algn="ctr" defTabSz="1293602">
                <a:buFont typeface="Wingdings" pitchFamily="2" charset="2"/>
                <a:buChar char="à"/>
              </a:pP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Despite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the complexity of urban water fluxes, 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applying stable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isotopes as environmental 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tracers provides valuable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insights 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into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water partitioning 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at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the soil-water-atmosphere interface under 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different kinds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of 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urban green space; which will be crucial for adapting urban water management strategies to future climate changes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7504" y="1203598"/>
              <a:ext cx="5400600" cy="2282190"/>
              <a:chOff x="2483768" y="1203598"/>
              <a:chExt cx="4680520" cy="228219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483768" y="3270344"/>
                <a:ext cx="46805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Figure 4: Water balance at the Steglitz Urban Ecohydrological Observatory based on a mass balance approach (ET = P - </a:t>
                </a:r>
                <a:r>
                  <a:rPr lang="el-GR" sz="8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de-DE" sz="8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S). </a:t>
                </a:r>
                <a:endParaRPr lang="en-US" sz="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483768" y="1203598"/>
                <a:ext cx="4680520" cy="22316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43" y="1267750"/>
              <a:ext cx="4393305" cy="195699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580112" y="1347614"/>
              <a:ext cx="3495055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Combining climatic and hydrometric measurements with stable isotopes 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shows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de-DE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09588" lvl="1" indent="-222250">
                <a:buFont typeface="Wingdings" panose="05000000000000000000" pitchFamily="2" charset="2"/>
                <a:buChar char="Ø"/>
              </a:pP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At the </a:t>
              </a:r>
              <a:r>
                <a:rPr lang="de-DE" sz="13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grassland site</a:t>
              </a: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3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evaporation </a:t>
              </a:r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primarily </a:t>
              </a: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happens </a:t>
              </a:r>
              <a:r>
                <a:rPr lang="de-DE" sz="13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 the upper soil</a:t>
              </a: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de-DE" sz="13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7338" lvl="1"/>
              <a:r>
                <a:rPr lang="de-DE" sz="13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(</a:t>
              </a: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direct exposure to sunlight)</a:t>
              </a:r>
            </a:p>
            <a:p>
              <a:pPr marL="511175" lvl="1" indent="-223838">
                <a:buFont typeface="Wingdings" panose="05000000000000000000" pitchFamily="2" charset="2"/>
                <a:buChar char="Ø"/>
              </a:pP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At the </a:t>
              </a:r>
              <a:r>
                <a:rPr lang="de-DE" sz="1300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tree site</a:t>
              </a: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, </a:t>
              </a:r>
              <a:r>
                <a:rPr lang="de-DE" sz="1300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water transpired by trees </a:t>
              </a: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contributes to </a:t>
              </a:r>
              <a:r>
                <a:rPr lang="de-DE" sz="1300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the losses in soil water storage</a:t>
              </a:r>
              <a:endParaRPr lang="de-DE" sz="13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4465444"/>
              <a:ext cx="7848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66"/>
                </a:spcAft>
              </a:pPr>
              <a:r>
                <a:rPr lang="de-DE" sz="800" dirty="0" smtClean="0">
                  <a:latin typeface="+mn-lt"/>
                </a:rPr>
                <a:t>See further: Gillefalk, M., Tetzlaff, D., Hinkelmann, R., Kuhlemann, L.-M., Smith, A., Meier, F., Soulsby, C</a:t>
              </a:r>
              <a:r>
                <a:rPr lang="de-DE" sz="800" dirty="0" smtClean="0">
                  <a:latin typeface="+mn-lt"/>
                  <a:cs typeface="Calibri" panose="020F0502020204030204" pitchFamily="34" charset="0"/>
                </a:rPr>
                <a:t>.: „</a:t>
              </a:r>
              <a:r>
                <a:rPr lang="en-GB" sz="800" dirty="0" smtClean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Quantifying </a:t>
              </a:r>
              <a:r>
                <a:rPr lang="en-GB" sz="8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the effects of urban vegetation on water partitioning in complex cityscapes </a:t>
              </a:r>
              <a:r>
                <a:rPr lang="en-GB" sz="800" dirty="0" smtClean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– The </a:t>
              </a:r>
              <a:r>
                <a:rPr lang="en-GB" sz="8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potential of isotope-based ecohydrological </a:t>
              </a:r>
              <a:r>
                <a:rPr lang="en-GB" sz="800" dirty="0" smtClean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models”. </a:t>
              </a:r>
              <a:r>
                <a:rPr lang="en-US" sz="8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HS10.1, </a:t>
              </a:r>
              <a:r>
                <a:rPr lang="en-US" sz="800" dirty="0" smtClean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ID: EGU2020-413</a:t>
              </a:r>
              <a:r>
                <a:rPr lang="en-US" sz="8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, Display: </a:t>
              </a:r>
              <a:r>
                <a:rPr lang="en-US" sz="800" dirty="0" smtClean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D417.</a:t>
              </a:r>
              <a:endParaRPr lang="en-GB" sz="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4656" y="51470"/>
            <a:ext cx="432048" cy="4320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48510" y="4876006"/>
            <a:ext cx="1882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Authors. All rights </a:t>
            </a:r>
            <a:r>
              <a:rPr lang="en-US" sz="1000" dirty="0" smtClean="0"/>
              <a:t>reserved.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81038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708</Words>
  <Application>Microsoft Office PowerPoint</Application>
  <PresentationFormat>On-screen Show (16:9)</PresentationFormat>
  <Paragraphs>95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ＭＳ Ｐゴシック</vt:lpstr>
      <vt:lpstr>Wingdings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Lena-Marie Kuhlemann</dc:creator>
  <cp:lastModifiedBy>Lena-Marie Kuhlemann</cp:lastModifiedBy>
  <cp:revision>672</cp:revision>
  <dcterms:created xsi:type="dcterms:W3CDTF">2014-10-31T11:16:18Z</dcterms:created>
  <dcterms:modified xsi:type="dcterms:W3CDTF">2020-04-29T12:37:44Z</dcterms:modified>
</cp:coreProperties>
</file>