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79" r:id="rId4"/>
    <p:sldId id="283" r:id="rId5"/>
    <p:sldId id="301" r:id="rId6"/>
    <p:sldId id="284" r:id="rId7"/>
    <p:sldId id="305" r:id="rId8"/>
    <p:sldId id="307" r:id="rId9"/>
    <p:sldId id="306" r:id="rId10"/>
    <p:sldId id="302" r:id="rId11"/>
    <p:sldId id="299" r:id="rId12"/>
    <p:sldId id="266" r:id="rId13"/>
    <p:sldId id="264" r:id="rId14"/>
    <p:sldId id="265" r:id="rId15"/>
    <p:sldId id="268" r:id="rId16"/>
    <p:sldId id="281" r:id="rId17"/>
    <p:sldId id="311" r:id="rId18"/>
    <p:sldId id="303" r:id="rId19"/>
    <p:sldId id="298" r:id="rId20"/>
    <p:sldId id="309" r:id="rId21"/>
    <p:sldId id="310" r:id="rId22"/>
    <p:sldId id="292" r:id="rId23"/>
    <p:sldId id="29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3613" autoAdjust="0"/>
  </p:normalViewPr>
  <p:slideViewPr>
    <p:cSldViewPr snapToGrid="0">
      <p:cViewPr varScale="1">
        <p:scale>
          <a:sx n="68" d="100"/>
          <a:sy n="68" d="100"/>
        </p:scale>
        <p:origin x="8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0F2F6-44BA-4463-8355-70377EBB4FFD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0061D-78A8-40DC-98C5-C108E9E8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48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7AD1F-C486-413D-95BA-661F3BC3929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35255-93AE-41C6-8ABF-97033643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310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5255-93AE-41C6-8ABF-97033643F7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1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5255-93AE-41C6-8ABF-97033643F7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26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5255-93AE-41C6-8ABF-97033643F7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04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5255-93AE-41C6-8ABF-97033643F7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59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5255-93AE-41C6-8ABF-97033643F7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7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5255-93AE-41C6-8ABF-97033643F7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59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5255-93AE-41C6-8ABF-97033643F7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95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5255-93AE-41C6-8ABF-97033643F7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35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5255-93AE-41C6-8ABF-97033643F7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71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 far the LISIC has only applied GNSS-R for static receivers, the first novelty will be to Develop new methods for GNSS-R to deal with the rapid change in the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dynamic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GNSS receiver's position and the satellites’ footprints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Develop a Geographic Information System that can predict and detect the number and locations of the satellites’ footprints along a receiver trajectory ahead of time .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Develop a new model to estimate the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𝐶/𝑁_0 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from the 1 MS rate observations of the in-phase component of the signals taking into consideration the non linearity of the system.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Usage of the state-of-the-art L5 signals in combination with the traditional L1 signals for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𝐶/𝑁_0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estimation. The L5 signals provide numerous advantages over the L1 and L2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signls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like : </a:t>
                </a:r>
              </a:p>
              <a:p>
                <a:pPr lvl="0"/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Wider bandwidth providing a 10x processing gain.</a:t>
                </a:r>
              </a:p>
              <a:p>
                <a:pPr lvl="0"/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Improved signal structure for enhanced performance.</a:t>
                </a:r>
              </a:p>
              <a:p>
                <a:pPr lvl="0"/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Higher transmitted power than L1/L2 signal (~3 dB, or 2x as powerful).</a:t>
                </a:r>
              </a:p>
              <a:p>
                <a:pPr lvl="0"/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Longer spreading codes (10x longer than C/A).</a:t>
                </a:r>
              </a:p>
              <a:p>
                <a:pPr lvl="0"/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Enhanced positioning and detection accuracy.</a:t>
                </a:r>
              </a:p>
              <a:p>
                <a:pPr lvl="0"/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Increased interference rejection and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ionospheric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correction capabilities.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5255-93AE-41C6-8ABF-97033643F7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04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/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 far the LISIC has only applied GNSS-R for static receivers, the first novelty will be to Develop new methods for GNSS-R to deal with the rapid change in the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dynamic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GNSS receiver's position and the satellites’ footprints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Develop a Geographic Information System that can predict and detect the number and locations of the satellites’ footprints along a receiver trajectory ahead of time .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Develop a new model to estimate the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𝐶/𝑁_0 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from the 1 MS rate observations of the in-phase component of the signals taking into consideration the non linearity of the system.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Usage of the state-of-the-art L5 signals in combination with the traditional L1 signals for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𝐶/𝑁_0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estimation. The L5 signals provide numerous advantages over the L1 and L2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signls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like : </a:t>
                </a:r>
              </a:p>
              <a:p>
                <a:pPr lvl="0"/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Wider bandwidth providing a 10x processing gain.</a:t>
                </a:r>
              </a:p>
              <a:p>
                <a:pPr lvl="0"/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Improved signal structure for enhanced performance.</a:t>
                </a:r>
              </a:p>
              <a:p>
                <a:pPr lvl="0"/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Higher transmitted power than L1/L2 signal (~3 dB, or 2x as powerful).</a:t>
                </a:r>
              </a:p>
              <a:p>
                <a:pPr lvl="0"/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Longer spreading codes (10x longer than C/A).</a:t>
                </a:r>
              </a:p>
              <a:p>
                <a:pPr lvl="0"/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Enhanced positioning and detection accuracy.</a:t>
                </a:r>
              </a:p>
              <a:p>
                <a:pPr lvl="0"/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Increased interference rejection and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ionospheric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correction capabilities.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5255-93AE-41C6-8ABF-97033643F7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05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5255-93AE-41C6-8ABF-97033643F7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12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/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 far the LISIC has only applied GNSS-R for static receivers, the first novelty will be to Develop new methods for GNSS-R to deal with the rapid change in the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dynamic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GNSS receiver's position and the satellites’ footprints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Develop a Geographic Information System that can predict and detect the number and locations of the satellites’ footprints along a receiver trajectory ahead of time .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Develop a new model to estimate the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𝐶/𝑁_0 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from the 1 MS rate observations of the in-phase component of the signals taking into consideration the non linearity of the system.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Usage of the state-of-the-art L5 signals in combination with the traditional L1 signals for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𝐶/𝑁_0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estimation. The L5 signals provide numerous advantages over the L1 and L2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signls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like : </a:t>
                </a:r>
              </a:p>
              <a:p>
                <a:pPr lvl="0"/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Wider bandwidth providing a 10x processing gain.</a:t>
                </a:r>
              </a:p>
              <a:p>
                <a:pPr lvl="0"/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Improved signal structure for enhanced performance.</a:t>
                </a:r>
              </a:p>
              <a:p>
                <a:pPr lvl="0"/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Higher transmitted power than L1/L2 signal (~3 dB, or 2x as powerful).</a:t>
                </a:r>
              </a:p>
              <a:p>
                <a:pPr lvl="0"/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Longer spreading codes (10x longer than C/A).</a:t>
                </a:r>
              </a:p>
              <a:p>
                <a:pPr lvl="0"/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Enhanced positioning and detection accuracy.</a:t>
                </a:r>
              </a:p>
              <a:p>
                <a:pPr lvl="0"/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Increased interference rejection and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ionospheric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correction capabilities.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5255-93AE-41C6-8ABF-97033643F7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56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5255-93AE-41C6-8ABF-97033643F7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97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5255-93AE-41C6-8ABF-97033643F7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59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1. An increasing number of violent and unpredictable hurricanes and floods have been observed in the last few years all over the world.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2. One of the stages of monitoring floodplains is to measure the river’s levels and currents, as well as the soil moisture, in real time.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3. </a:t>
                </a:r>
                <a:r>
                  <a:rPr lang="en-US" sz="1200" dirty="0" smtClean="0"/>
                  <a:t>Comparison of </a:t>
                </a:r>
                <a:r>
                  <a:rPr lang="en-US" sz="1200" dirty="0"/>
                  <a:t>the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𝐶/𝑁_0</a:t>
                </a:r>
                <a:r>
                  <a:rPr lang="en-US" sz="1200" dirty="0"/>
                  <a:t> between direct and reflected signals allows the estimation of the soil moisture content in the reflective area.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5255-93AE-41C6-8ABF-97033643F7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24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5255-93AE-41C6-8ABF-97033643F7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1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5255-93AE-41C6-8ABF-97033643F7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95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5255-93AE-41C6-8ABF-97033643F7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64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5255-93AE-41C6-8ABF-97033643F7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34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5255-93AE-41C6-8ABF-97033643F7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11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1. Develop a Geographic Information System to predict the number and the position of the satellites’ footprints over the experimental zones 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2. Develop a system to detect the number and the position of the satellites’ footprints along the real receiver trajectory 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3. Develop GNSS signal processing techniques for airborne reflectometry and assess it on real data.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4. Develop </a:t>
                </a:r>
                <a:r>
                  <a:rPr lang="en-US" sz="1200" dirty="0"/>
                  <a:t>a probabilistic model that links the 1 </a:t>
                </a:r>
                <a:r>
                  <a:rPr lang="en-US" sz="1200" dirty="0" err="1"/>
                  <a:t>ms</a:t>
                </a:r>
                <a:r>
                  <a:rPr lang="en-US" sz="1200" dirty="0"/>
                  <a:t> rate observation of the in-phase components of the signal with the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𝐶/𝑁_0</a:t>
                </a:r>
                <a:r>
                  <a:rPr lang="en-US" sz="1200" dirty="0"/>
                  <a:t> (SNR) of the signal.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5. Link </a:t>
                </a:r>
                <a:r>
                  <a:rPr lang="en-US" sz="1200" dirty="0"/>
                  <a:t>the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𝐶/𝑁_0</a:t>
                </a:r>
                <a:r>
                  <a:rPr lang="en-US" sz="1200" dirty="0"/>
                  <a:t> observations to the soil moisture information of the reflective surface</a:t>
                </a:r>
                <a:r>
                  <a:rPr lang="en-US" sz="1200" dirty="0" smtClean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6. Develop GNSS signal processing techniques for airborne reflectometry and assess it on real data.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5255-93AE-41C6-8ABF-97033643F7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9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6F45-F555-493D-A9D4-A55582CA7E66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EDC5-62A3-45E1-8586-58FF466B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9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891D-67E6-446A-ADBD-574691E046B5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EDC5-62A3-45E1-8586-58FF466B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8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1CB8-43FD-4269-969E-6AB97A278A26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EDC5-62A3-45E1-8586-58FF466B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7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5772" y="6356354"/>
            <a:ext cx="2743200" cy="365125"/>
          </a:xfrm>
        </p:spPr>
        <p:txBody>
          <a:bodyPr/>
          <a:lstStyle/>
          <a:p>
            <a:fld id="{EDD2EDCD-95CD-49A1-A03F-16FDD2EB7821}" type="datetime1">
              <a:rPr lang="en-US" smtClean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EDC5-62A3-45E1-8586-58FF466B96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2" y="6452315"/>
            <a:ext cx="769040" cy="2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7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C6E8-D75F-4422-B883-1DAD59D62299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EDC5-62A3-45E1-8586-58FF466B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3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A176-A666-4CD2-A68E-A9BA01043A74}" type="datetime1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EDC5-62A3-45E1-8586-58FF466B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6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E17D-A9F7-49B3-9E0F-7E2C3ECDF2C1}" type="datetime1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EDC5-62A3-45E1-8586-58FF466B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4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CE4F-9AFF-4FD8-AA3A-7818AA7A9874}" type="datetime1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EDC5-62A3-45E1-8586-58FF466B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1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F6B-582A-449C-BACF-8A0228C0D4BD}" type="datetime1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EDC5-62A3-45E1-8586-58FF466B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1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D787-7832-4A56-BBB9-FAFB8F3C13B1}" type="datetime1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EDC5-62A3-45E1-8586-58FF466B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3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DA6A-3BA4-4BC2-BF01-0138A2D32911}" type="datetime1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EDC5-62A3-45E1-8586-58FF466B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2BAD-EC06-4632-9171-1A3DC893AABA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2EDC5-62A3-45E1-8586-58FF466B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2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7.xml"/><Relationship Id="rId7" Type="http://schemas.openxmlformats.org/officeDocument/2006/relationships/image" Target="../media/image2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tags" Target="../tags/tag8.xml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4373" y="1972997"/>
            <a:ext cx="8643256" cy="803545"/>
          </a:xfrm>
          <a:effectLst/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6CB1"/>
                </a:solidFill>
                <a:latin typeface="+mn-lt"/>
              </a:rPr>
              <a:t>Airborne Experiment for Soil Moisture Retrieval </a:t>
            </a:r>
            <a:r>
              <a:rPr lang="en-US" sz="3200" b="1" dirty="0" smtClean="0">
                <a:solidFill>
                  <a:srgbClr val="006CB1"/>
                </a:solidFill>
                <a:latin typeface="+mn-lt"/>
              </a:rPr>
              <a:t>using GNSS Reflectometry</a:t>
            </a:r>
            <a:endParaRPr lang="en-US" sz="3200" b="1" dirty="0">
              <a:solidFill>
                <a:srgbClr val="006CB1"/>
              </a:solidFill>
              <a:latin typeface="+mn-lt"/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1774373" y="3015155"/>
            <a:ext cx="9013788" cy="21060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Authors</a:t>
            </a:r>
            <a:endParaRPr lang="en-US" sz="2000" b="1" dirty="0" smtClean="0"/>
          </a:p>
          <a:p>
            <a:r>
              <a:rPr lang="fr-FR" dirty="0"/>
              <a:t>Hamza Issa</a:t>
            </a:r>
            <a:r>
              <a:rPr lang="fr-FR" baseline="30000" dirty="0"/>
              <a:t>1,2</a:t>
            </a:r>
            <a:r>
              <a:rPr lang="fr-FR" dirty="0"/>
              <a:t>, </a:t>
            </a:r>
            <a:r>
              <a:rPr lang="en-US" dirty="0"/>
              <a:t>Georges </a:t>
            </a:r>
            <a:r>
              <a:rPr lang="fr-FR" dirty="0"/>
              <a:t>Stienne</a:t>
            </a:r>
            <a:r>
              <a:rPr lang="fr-FR" baseline="30000" dirty="0"/>
              <a:t>1</a:t>
            </a:r>
            <a:r>
              <a:rPr lang="fr-FR" dirty="0"/>
              <a:t>, Serge Reboul</a:t>
            </a:r>
            <a:r>
              <a:rPr lang="fr-FR" baseline="30000" dirty="0"/>
              <a:t>1</a:t>
            </a:r>
            <a:r>
              <a:rPr lang="fr-FR" dirty="0"/>
              <a:t>, </a:t>
            </a:r>
            <a:r>
              <a:rPr lang="en-US" dirty="0"/>
              <a:t>Maximilian </a:t>
            </a:r>
            <a:r>
              <a:rPr lang="fr-FR" dirty="0"/>
              <a:t>Semmling</a:t>
            </a:r>
            <a:r>
              <a:rPr lang="fr-FR" baseline="30000" dirty="0"/>
              <a:t>3</a:t>
            </a:r>
            <a:r>
              <a:rPr lang="fr-FR" dirty="0"/>
              <a:t>, Mohammad Raad</a:t>
            </a:r>
            <a:r>
              <a:rPr lang="fr-FR" baseline="30000" dirty="0"/>
              <a:t>4</a:t>
            </a:r>
            <a:r>
              <a:rPr lang="fr-FR" dirty="0"/>
              <a:t>, </a:t>
            </a:r>
            <a:r>
              <a:rPr lang="fr-FR" dirty="0" err="1"/>
              <a:t>Ghaleb</a:t>
            </a:r>
            <a:r>
              <a:rPr lang="fr-FR" dirty="0"/>
              <a:t> </a:t>
            </a:r>
            <a:r>
              <a:rPr lang="fr-FR" dirty="0" smtClean="0"/>
              <a:t>Faour</a:t>
            </a:r>
            <a:r>
              <a:rPr lang="fr-FR" baseline="30000" dirty="0" smtClean="0"/>
              <a:t>2</a:t>
            </a:r>
            <a:r>
              <a:rPr lang="fr-FR" dirty="0" smtClean="0"/>
              <a:t> and </a:t>
            </a:r>
            <a:r>
              <a:rPr lang="fr-FR" dirty="0"/>
              <a:t>Jens Wickert</a:t>
            </a:r>
            <a:r>
              <a:rPr lang="fr-FR" baseline="30000" dirty="0"/>
              <a:t>3</a:t>
            </a:r>
            <a:endParaRPr lang="en-US" dirty="0"/>
          </a:p>
          <a:p>
            <a:endParaRPr lang="en-US" sz="2000" b="1" dirty="0"/>
          </a:p>
        </p:txBody>
      </p:sp>
      <p:pic>
        <p:nvPicPr>
          <p:cNvPr id="13" name="Picture 12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7" y="234680"/>
            <a:ext cx="2171700" cy="106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 result for LIS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72" y="407615"/>
            <a:ext cx="205740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2620" y="390930"/>
            <a:ext cx="251015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49" y="175598"/>
            <a:ext cx="1142875" cy="11377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EDC5-62A3-45E1-8586-58FF466B9601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946" y="188363"/>
            <a:ext cx="1682496" cy="118567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74373" y="5157784"/>
            <a:ext cx="8933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fr-FR" kern="1200" baseline="30000" dirty="0">
                <a:solidFill>
                  <a:srgbClr val="000104"/>
                </a:solidFill>
                <a:effectLst/>
              </a:rPr>
              <a:t>1</a:t>
            </a:r>
            <a:r>
              <a:rPr lang="fr-FR" sz="1400" kern="1200" baseline="30000" dirty="0">
                <a:solidFill>
                  <a:srgbClr val="000104"/>
                </a:solidFill>
                <a:effectLst/>
              </a:rPr>
              <a:t> </a:t>
            </a:r>
            <a:r>
              <a:rPr lang="fr-FR" kern="1200" dirty="0">
                <a:solidFill>
                  <a:srgbClr val="000104"/>
                </a:solidFill>
                <a:effectLst/>
              </a:rPr>
              <a:t>Laboratoire d’Informatique, Signal et Image de la Côte d’Opale (LISIC)</a:t>
            </a:r>
            <a:endParaRPr lang="en-US" sz="16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kern="1200" baseline="30000" dirty="0">
                <a:solidFill>
                  <a:srgbClr val="000104"/>
                </a:solidFill>
                <a:effectLst/>
              </a:rPr>
              <a:t>2 </a:t>
            </a:r>
            <a:r>
              <a:rPr lang="en-US" kern="1200" dirty="0">
                <a:solidFill>
                  <a:srgbClr val="000104"/>
                </a:solidFill>
                <a:effectLst/>
              </a:rPr>
              <a:t>National Council of Scientific Research - Lebanon (CNRS-L)</a:t>
            </a:r>
            <a:endParaRPr lang="en-US" sz="16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kern="1200" baseline="30000" dirty="0">
                <a:solidFill>
                  <a:srgbClr val="000104"/>
                </a:solidFill>
                <a:effectLst/>
              </a:rPr>
              <a:t>3 </a:t>
            </a:r>
            <a:r>
              <a:rPr lang="en-US" kern="1200" dirty="0">
                <a:solidFill>
                  <a:srgbClr val="000104"/>
                </a:solidFill>
                <a:effectLst/>
              </a:rPr>
              <a:t>German Research Centre for Geosciences </a:t>
            </a:r>
            <a:r>
              <a:rPr lang="en-US" kern="1200" dirty="0" smtClean="0">
                <a:solidFill>
                  <a:srgbClr val="000104"/>
                </a:solidFill>
                <a:effectLst/>
              </a:rPr>
              <a:t>(GFZ)</a:t>
            </a:r>
            <a:endParaRPr lang="en-US" sz="16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fr-FR" kern="1200" baseline="30000" dirty="0">
                <a:solidFill>
                  <a:srgbClr val="000104"/>
                </a:solidFill>
                <a:effectLst/>
              </a:rPr>
              <a:t>4</a:t>
            </a:r>
            <a:r>
              <a:rPr lang="fr-FR" kern="1200" dirty="0">
                <a:solidFill>
                  <a:srgbClr val="000104"/>
                </a:solidFill>
                <a:effectLst/>
              </a:rPr>
              <a:t> </a:t>
            </a:r>
            <a:r>
              <a:rPr lang="en-US" kern="1200" dirty="0" smtClean="0">
                <a:solidFill>
                  <a:srgbClr val="000104"/>
                </a:solidFill>
                <a:effectLst/>
              </a:rPr>
              <a:t>Lebanese</a:t>
            </a:r>
            <a:r>
              <a:rPr lang="fr-FR" kern="1200" dirty="0" smtClean="0">
                <a:solidFill>
                  <a:srgbClr val="000104"/>
                </a:solidFill>
                <a:effectLst/>
              </a:rPr>
              <a:t> </a:t>
            </a:r>
            <a:r>
              <a:rPr lang="fr-FR" kern="1200" dirty="0">
                <a:solidFill>
                  <a:srgbClr val="000104"/>
                </a:solidFill>
                <a:effectLst/>
              </a:rPr>
              <a:t>International </a:t>
            </a:r>
            <a:r>
              <a:rPr lang="en-US" kern="1200" dirty="0" smtClean="0">
                <a:solidFill>
                  <a:srgbClr val="000104"/>
                </a:solidFill>
                <a:effectLst/>
              </a:rPr>
              <a:t>University</a:t>
            </a:r>
            <a:r>
              <a:rPr lang="fr-FR" kern="1200" dirty="0" smtClean="0">
                <a:solidFill>
                  <a:srgbClr val="000104"/>
                </a:solidFill>
                <a:effectLst/>
              </a:rPr>
              <a:t> </a:t>
            </a:r>
            <a:r>
              <a:rPr lang="fr-FR" kern="1200" dirty="0">
                <a:solidFill>
                  <a:srgbClr val="000104"/>
                </a:solidFill>
                <a:effectLst/>
              </a:rPr>
              <a:t>(LIU)</a:t>
            </a:r>
            <a:endParaRPr lang="en-US" sz="1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Outline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918740"/>
            <a:ext cx="11579352" cy="49392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2"/>
                </a:solidFill>
              </a:rPr>
              <a:t>Motivation </a:t>
            </a:r>
            <a:r>
              <a:rPr lang="en-US" sz="3200" dirty="0">
                <a:solidFill>
                  <a:schemeClr val="bg2"/>
                </a:solidFill>
              </a:rPr>
              <a:t>for Soil Moisture Remote Sensing with </a:t>
            </a:r>
            <a:r>
              <a:rPr lang="en-US" sz="3200" dirty="0" smtClean="0">
                <a:solidFill>
                  <a:schemeClr val="bg2"/>
                </a:solidFill>
              </a:rPr>
              <a:t>GNSS-R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2"/>
                </a:solidFill>
              </a:rPr>
              <a:t>GNSS-Reflectometry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2"/>
                </a:solidFill>
              </a:rPr>
              <a:t>General Overview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System Implementation</a:t>
            </a:r>
          </a:p>
          <a:p>
            <a:pPr lvl="1"/>
            <a:r>
              <a:rPr lang="en-US" dirty="0"/>
              <a:t>Detection of the Satellites’ Footprints</a:t>
            </a:r>
          </a:p>
          <a:p>
            <a:pPr marL="1371577" lvl="2" indent="-457200">
              <a:buFont typeface="+mj-lt"/>
              <a:buAutoNum type="arabicPeriod"/>
            </a:pPr>
            <a:r>
              <a:rPr lang="en-US" dirty="0"/>
              <a:t>Calculation of the Satellites’ Footprints</a:t>
            </a:r>
          </a:p>
          <a:p>
            <a:pPr marL="1371577" lvl="2" indent="-457200">
              <a:buFont typeface="+mj-lt"/>
              <a:buAutoNum type="arabicPeriod"/>
            </a:pPr>
            <a:r>
              <a:rPr lang="en-US" dirty="0"/>
              <a:t>Real Flight </a:t>
            </a:r>
            <a:r>
              <a:rPr lang="en-US" dirty="0" smtClean="0"/>
              <a:t>Experimentation</a:t>
            </a:r>
            <a:endParaRPr lang="en-US" dirty="0"/>
          </a:p>
          <a:p>
            <a:pPr lvl="1"/>
            <a:r>
              <a:rPr lang="en-US" dirty="0"/>
              <a:t>Carrier-to-Noise Ratio: Rate of </a:t>
            </a:r>
            <a:r>
              <a:rPr lang="en-US" dirty="0" smtClean="0"/>
              <a:t>Observation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2"/>
                </a:solidFill>
              </a:rPr>
              <a:t>Conclusion</a:t>
            </a:r>
          </a:p>
          <a:p>
            <a:pPr marL="2285955" lvl="4" indent="-457200">
              <a:buFont typeface="+mj-lt"/>
              <a:buAutoNum type="arabicPeriod"/>
            </a:pPr>
            <a:endParaRPr lang="en-US" dirty="0" smtClean="0"/>
          </a:p>
          <a:p>
            <a:pPr marL="914389" lvl="1" indent="-457200">
              <a:buFont typeface="+mj-lt"/>
              <a:buAutoNum type="arabicPeriod"/>
            </a:pPr>
            <a:endParaRPr lang="en-US" dirty="0"/>
          </a:p>
          <a:p>
            <a:pPr marL="1371566" lvl="3" indent="0">
              <a:buNone/>
            </a:pPr>
            <a:endParaRPr lang="en-US" dirty="0" smtClean="0"/>
          </a:p>
          <a:p>
            <a:pPr marL="1828766" lvl="3" indent="-457200">
              <a:buFont typeface="+mj-lt"/>
              <a:buAutoNum type="arabicPeriod"/>
            </a:pP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Detection of the Satellites’ Footprints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76400"/>
            <a:ext cx="11579352" cy="4942114"/>
          </a:xfrm>
        </p:spPr>
        <p:txBody>
          <a:bodyPr>
            <a:normAutofit/>
          </a:bodyPr>
          <a:lstStyle/>
          <a:p>
            <a:pPr marL="1828755" lvl="4" indent="0">
              <a:buNone/>
            </a:pPr>
            <a:endParaRPr lang="en-US" dirty="0" smtClean="0"/>
          </a:p>
          <a:p>
            <a:pPr marL="914389" lvl="1" indent="-457200">
              <a:buFont typeface="+mj-lt"/>
              <a:buAutoNum type="arabicPeriod"/>
            </a:pPr>
            <a:endParaRPr lang="en-US" dirty="0"/>
          </a:p>
          <a:p>
            <a:pPr marL="1371566" lvl="3" indent="0">
              <a:buNone/>
            </a:pPr>
            <a:endParaRPr lang="en-US" dirty="0" smtClean="0"/>
          </a:p>
          <a:p>
            <a:pPr marL="1828766" lvl="3" indent="-457200">
              <a:buFont typeface="+mj-lt"/>
              <a:buAutoNum type="arabicPeriod"/>
            </a:pP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2648" y="1676400"/>
            <a:ext cx="11579352" cy="4942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1371566" lvl="3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914377" lvl="2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-43865"/>
            <a:ext cx="2411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System Implementation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976" y="1582813"/>
            <a:ext cx="2721716" cy="46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0203543" y="2164192"/>
            <a:ext cx="740403" cy="16298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1"/>
          <p:cNvSpPr txBox="1"/>
          <p:nvPr/>
        </p:nvSpPr>
        <p:spPr>
          <a:xfrm>
            <a:off x="9855200" y="1579417"/>
            <a:ext cx="2177492" cy="584775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Drone </a:t>
            </a:r>
            <a:r>
              <a:rPr lang="en-US" sz="1600" dirty="0" smtClean="0"/>
              <a:t>Sensor (records gyrocopter’s attitude)</a:t>
            </a: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86" y="2922597"/>
            <a:ext cx="4325973" cy="2537059"/>
          </a:xfrm>
          <a:prstGeom prst="rect">
            <a:avLst/>
          </a:prstGeom>
        </p:spPr>
      </p:pic>
      <p:sp>
        <p:nvSpPr>
          <p:cNvPr id="20" name="ZoneTexte 11"/>
          <p:cNvSpPr txBox="1"/>
          <p:nvPr/>
        </p:nvSpPr>
        <p:spPr>
          <a:xfrm>
            <a:off x="2224153" y="3745959"/>
            <a:ext cx="2350124" cy="338554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Dual Polarization </a:t>
            </a:r>
            <a:r>
              <a:rPr lang="en-US" sz="1600" dirty="0"/>
              <a:t>A</a:t>
            </a:r>
            <a:r>
              <a:rPr lang="en-US" sz="1600" dirty="0" smtClean="0"/>
              <a:t>ntenna</a:t>
            </a:r>
            <a:endParaRPr lang="en-US" sz="1400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983" y="2922597"/>
            <a:ext cx="4515294" cy="2537059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 flipV="1">
            <a:off x="3038622" y="4084514"/>
            <a:ext cx="422030" cy="608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928436"/>
              </p:ext>
            </p:extLst>
          </p:nvPr>
        </p:nvGraphicFramePr>
        <p:xfrm>
          <a:off x="248788" y="1582814"/>
          <a:ext cx="8744562" cy="731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744562">
                  <a:extLst>
                    <a:ext uri="{9D8B030D-6E8A-4147-A177-3AD203B41FA5}">
                      <a16:colId xmlns:a16="http://schemas.microsoft.com/office/drawing/2014/main" val="2436975520"/>
                    </a:ext>
                  </a:extLst>
                </a:gridCol>
              </a:tblGrid>
              <a:tr h="119005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1800" b="0" u="none" strike="noStrike" kern="1200" baseline="0" dirty="0" smtClean="0">
                          <a:solidFill>
                            <a:schemeClr val="tx1"/>
                          </a:solidFill>
                        </a:rPr>
                        <a:t>Detect the reflective surfaces (footprints) from which each analyzed signal has reflected.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10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Link the reflected signals to the satellites' footprints.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7663824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636708"/>
              </p:ext>
            </p:extLst>
          </p:nvPr>
        </p:nvGraphicFramePr>
        <p:xfrm>
          <a:off x="241235" y="1612523"/>
          <a:ext cx="8752115" cy="696686"/>
        </p:xfrm>
        <a:graphic>
          <a:graphicData uri="http://schemas.openxmlformats.org/drawingml/2006/table">
            <a:tbl>
              <a:tblPr/>
              <a:tblGrid>
                <a:gridCol w="8752115">
                  <a:extLst>
                    <a:ext uri="{9D8B030D-6E8A-4147-A177-3AD203B41FA5}">
                      <a16:colId xmlns:a16="http://schemas.microsoft.com/office/drawing/2014/main" val="2569709677"/>
                    </a:ext>
                  </a:extLst>
                </a:gridCol>
              </a:tblGrid>
              <a:tr h="6966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solidFill>
                        <a:schemeClr val="accent1"/>
                      </a:solidFill>
                      <a:prstDash val="solid"/>
                    </a:lnR>
                    <a:lnT w="12700" cmpd="sng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solidFill>
                        <a:schemeClr val="accent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979108"/>
                  </a:ext>
                </a:extLst>
              </a:tr>
            </a:tbl>
          </a:graphicData>
        </a:graphic>
      </p:graphicFrame>
      <p:sp>
        <p:nvSpPr>
          <p:cNvPr id="67" name="Rounded Rectangle 66"/>
          <p:cNvSpPr/>
          <p:nvPr/>
        </p:nvSpPr>
        <p:spPr>
          <a:xfrm>
            <a:off x="4486637" y="5734826"/>
            <a:ext cx="3220422" cy="77674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Real Flight Experimentation</a:t>
            </a:r>
            <a:endParaRPr lang="en-US" sz="2000" dirty="0"/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7460343" y="2917472"/>
            <a:ext cx="0" cy="735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11"/>
          <p:cNvSpPr txBox="1"/>
          <p:nvPr/>
        </p:nvSpPr>
        <p:spPr>
          <a:xfrm>
            <a:off x="6594739" y="2504094"/>
            <a:ext cx="1731208" cy="338554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Signal </a:t>
            </a:r>
            <a:r>
              <a:rPr lang="en-US" sz="1600" dirty="0" smtClean="0"/>
              <a:t>Digitization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723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67" grpId="0" animBg="1"/>
      <p:bldP spid="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Calculation of the Satellites’ Footprints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76400"/>
            <a:ext cx="11579352" cy="4942114"/>
          </a:xfrm>
        </p:spPr>
        <p:txBody>
          <a:bodyPr>
            <a:normAutofit/>
          </a:bodyPr>
          <a:lstStyle/>
          <a:p>
            <a:pPr marL="457189" lvl="1" indent="0">
              <a:buNone/>
            </a:pPr>
            <a:endParaRPr lang="en-US" dirty="0" smtClean="0"/>
          </a:p>
          <a:p>
            <a:pPr marL="2285955" lvl="4" indent="-457200">
              <a:buFont typeface="+mj-lt"/>
              <a:buAutoNum type="arabicPeriod"/>
            </a:pPr>
            <a:endParaRPr lang="en-US" dirty="0" smtClean="0"/>
          </a:p>
          <a:p>
            <a:pPr marL="914389" lvl="1" indent="-457200">
              <a:buFont typeface="+mj-lt"/>
              <a:buAutoNum type="arabicPeriod"/>
            </a:pPr>
            <a:endParaRPr lang="en-US" dirty="0"/>
          </a:p>
          <a:p>
            <a:pPr marL="1371566" lvl="3" indent="0">
              <a:buNone/>
            </a:pPr>
            <a:endParaRPr lang="en-US" dirty="0" smtClean="0"/>
          </a:p>
          <a:p>
            <a:pPr marL="1828766" lvl="3" indent="-457200">
              <a:buFont typeface="+mj-lt"/>
              <a:buAutoNum type="arabicPeriod"/>
            </a:pP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859" y="4445726"/>
            <a:ext cx="4739941" cy="24122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04903" y="-69279"/>
            <a:ext cx="3687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Detection of the Satellites’ Footprints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375" y="1676400"/>
            <a:ext cx="9012911" cy="26930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43865"/>
            <a:ext cx="2411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System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Coordinates of the specular point 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76400"/>
            <a:ext cx="11579352" cy="4942114"/>
          </a:xfrm>
        </p:spPr>
        <p:txBody>
          <a:bodyPr>
            <a:normAutofit/>
          </a:bodyPr>
          <a:lstStyle/>
          <a:p>
            <a:pPr marL="457189" lvl="1" indent="0">
              <a:buNone/>
            </a:pPr>
            <a:endParaRPr lang="en-US" dirty="0" smtClean="0"/>
          </a:p>
          <a:p>
            <a:pPr marL="1371566" lvl="3" indent="0">
              <a:buNone/>
            </a:pPr>
            <a:endParaRPr lang="en-US" dirty="0"/>
          </a:p>
          <a:p>
            <a:pPr marL="914377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968484"/>
              </p:ext>
            </p:extLst>
          </p:nvPr>
        </p:nvGraphicFramePr>
        <p:xfrm>
          <a:off x="233968" y="1676400"/>
          <a:ext cx="11583562" cy="4588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781">
                  <a:extLst>
                    <a:ext uri="{9D8B030D-6E8A-4147-A177-3AD203B41FA5}">
                      <a16:colId xmlns:a16="http://schemas.microsoft.com/office/drawing/2014/main" val="2790983131"/>
                    </a:ext>
                  </a:extLst>
                </a:gridCol>
                <a:gridCol w="5791781">
                  <a:extLst>
                    <a:ext uri="{9D8B030D-6E8A-4147-A177-3AD203B41FA5}">
                      <a16:colId xmlns:a16="http://schemas.microsoft.com/office/drawing/2014/main" val="3047073755"/>
                    </a:ext>
                  </a:extLst>
                </a:gridCol>
              </a:tblGrid>
              <a:tr h="45885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Calculation of d</a:t>
                      </a:r>
                      <a:endParaRPr lang="en-US" i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Calculation of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S (</a:t>
                      </a:r>
                      <a:r>
                        <a:rPr lang="en-US" baseline="0" dirty="0" err="1" smtClean="0">
                          <a:solidFill>
                            <a:schemeClr val="accent1"/>
                          </a:solidFill>
                        </a:rPr>
                        <a:t>x,y,z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)</a:t>
                      </a:r>
                      <a:endParaRPr lang="en-US" dirty="0" smtClean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7445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67" y="2431357"/>
            <a:ext cx="5857743" cy="2981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6647" y="2286290"/>
            <a:ext cx="4044697" cy="3274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850" y="5629948"/>
            <a:ext cx="1415314" cy="760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76" y="5757587"/>
            <a:ext cx="1285524" cy="5054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3009" y="-39409"/>
            <a:ext cx="380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Calculation</a:t>
            </a:r>
            <a:r>
              <a:rPr lang="en-US" dirty="0" smtClean="0"/>
              <a:t> </a:t>
            </a:r>
            <a:r>
              <a:rPr lang="en-US" dirty="0"/>
              <a:t>of the Satellites’ </a:t>
            </a:r>
            <a:r>
              <a:rPr lang="en-US" dirty="0" smtClean="0"/>
              <a:t>Footprints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43865"/>
            <a:ext cx="2411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System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Coordinates of </a:t>
            </a:r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First </a:t>
            </a:r>
            <a:r>
              <a:rPr lang="en-US" b="1" dirty="0">
                <a:solidFill>
                  <a:schemeClr val="bg1"/>
                </a:solidFill>
              </a:rPr>
              <a:t>Fresnel </a:t>
            </a:r>
            <a:r>
              <a:rPr lang="en-US" b="1" dirty="0" smtClean="0">
                <a:solidFill>
                  <a:schemeClr val="bg1"/>
                </a:solidFill>
              </a:rPr>
              <a:t>Ellipse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76400"/>
            <a:ext cx="11579352" cy="4942114"/>
          </a:xfrm>
        </p:spPr>
        <p:txBody>
          <a:bodyPr>
            <a:normAutofit/>
          </a:bodyPr>
          <a:lstStyle/>
          <a:p>
            <a:pPr marL="457189" lvl="1" indent="0">
              <a:buNone/>
            </a:pPr>
            <a:endParaRPr lang="en-US" dirty="0" smtClean="0"/>
          </a:p>
          <a:p>
            <a:pPr marL="1371566" lvl="3" indent="0">
              <a:buNone/>
            </a:pPr>
            <a:endParaRPr lang="en-US" dirty="0"/>
          </a:p>
          <a:p>
            <a:pPr marL="914377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277317"/>
              </p:ext>
            </p:extLst>
          </p:nvPr>
        </p:nvGraphicFramePr>
        <p:xfrm>
          <a:off x="241299" y="1676400"/>
          <a:ext cx="11756736" cy="4576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3055">
                  <a:extLst>
                    <a:ext uri="{9D8B030D-6E8A-4147-A177-3AD203B41FA5}">
                      <a16:colId xmlns:a16="http://schemas.microsoft.com/office/drawing/2014/main" val="2532555879"/>
                    </a:ext>
                  </a:extLst>
                </a:gridCol>
                <a:gridCol w="4264769">
                  <a:extLst>
                    <a:ext uri="{9D8B030D-6E8A-4147-A177-3AD203B41FA5}">
                      <a16:colId xmlns:a16="http://schemas.microsoft.com/office/drawing/2014/main" val="31846984"/>
                    </a:ext>
                  </a:extLst>
                </a:gridCol>
                <a:gridCol w="3918912">
                  <a:extLst>
                    <a:ext uri="{9D8B030D-6E8A-4147-A177-3AD203B41FA5}">
                      <a16:colId xmlns:a16="http://schemas.microsoft.com/office/drawing/2014/main" val="2166347682"/>
                    </a:ext>
                  </a:extLst>
                </a:gridCol>
              </a:tblGrid>
              <a:tr h="457698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Ellipses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’ Coordinates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Rotation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with angle= </a:t>
                      </a:r>
                      <a:r>
                        <a:rPr lang="en-US" i="1" baseline="0" dirty="0" smtClean="0">
                          <a:solidFill>
                            <a:schemeClr val="accent1"/>
                          </a:solidFill>
                        </a:rPr>
                        <a:t>-</a:t>
                      </a:r>
                      <a:r>
                        <a:rPr lang="en-US" i="1" baseline="0" dirty="0" err="1" smtClean="0">
                          <a:solidFill>
                            <a:schemeClr val="accent1"/>
                          </a:solidFill>
                        </a:rPr>
                        <a:t>Az</a:t>
                      </a:r>
                      <a:endParaRPr lang="en-US" i="1" baseline="0" dirty="0" smtClean="0">
                        <a:solidFill>
                          <a:schemeClr val="accent1"/>
                        </a:solidFill>
                      </a:endParaRPr>
                    </a:p>
                    <a:p>
                      <a:endParaRPr lang="en-US" i="1" baseline="0" dirty="0" smtClean="0">
                        <a:solidFill>
                          <a:schemeClr val="accent1"/>
                        </a:solidFill>
                      </a:endParaRPr>
                    </a:p>
                    <a:p>
                      <a:endParaRPr lang="en-US" i="1" baseline="0" dirty="0" smtClean="0">
                        <a:solidFill>
                          <a:schemeClr val="accent1"/>
                        </a:solidFill>
                      </a:endParaRPr>
                    </a:p>
                    <a:p>
                      <a:endParaRPr lang="en-US" i="1" baseline="0" dirty="0" smtClean="0">
                        <a:solidFill>
                          <a:schemeClr val="accent1"/>
                        </a:solidFill>
                      </a:endParaRPr>
                    </a:p>
                    <a:p>
                      <a:endParaRPr lang="en-US" i="1" baseline="0" dirty="0" smtClean="0">
                        <a:solidFill>
                          <a:schemeClr val="accent1"/>
                        </a:solidFill>
                      </a:endParaRPr>
                    </a:p>
                    <a:p>
                      <a:endParaRPr lang="en-US" i="1" baseline="0" dirty="0" smtClean="0">
                        <a:solidFill>
                          <a:schemeClr val="accent1"/>
                        </a:solidFill>
                      </a:endParaRPr>
                    </a:p>
                    <a:p>
                      <a:endParaRPr lang="en-US" i="1" baseline="0" dirty="0" smtClean="0">
                        <a:solidFill>
                          <a:schemeClr val="accent1"/>
                        </a:solidFill>
                      </a:endParaRPr>
                    </a:p>
                    <a:p>
                      <a:endParaRPr lang="en-US" i="1" baseline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Translation</a:t>
                      </a:r>
                    </a:p>
                    <a:p>
                      <a:pPr algn="ctr"/>
                      <a:endParaRPr lang="en-US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90063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6" y="2566932"/>
            <a:ext cx="1750857" cy="985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6" y="3959718"/>
            <a:ext cx="3236206" cy="187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75" y="2652970"/>
            <a:ext cx="3721143" cy="91123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767721" y="2939646"/>
            <a:ext cx="693862" cy="30907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097511" y="2924871"/>
            <a:ext cx="693862" cy="30907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978" y="2653483"/>
            <a:ext cx="1542095" cy="944762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473646" y="5377503"/>
            <a:ext cx="693862" cy="30907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7508" y="5331987"/>
            <a:ext cx="7995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Transform back to geodetic coordinates for representation on Google Earth.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8383009" y="-57342"/>
            <a:ext cx="380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Calculation</a:t>
            </a:r>
            <a:r>
              <a:rPr lang="en-US" dirty="0" smtClean="0"/>
              <a:t> </a:t>
            </a:r>
            <a:r>
              <a:rPr lang="en-US" dirty="0"/>
              <a:t>of the Satellites’ </a:t>
            </a:r>
            <a:r>
              <a:rPr lang="en-US" dirty="0" smtClean="0"/>
              <a:t>Footprints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-43865"/>
            <a:ext cx="2411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System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5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Real Flight Experimentation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76400"/>
            <a:ext cx="11579352" cy="4942114"/>
          </a:xfrm>
        </p:spPr>
        <p:txBody>
          <a:bodyPr>
            <a:normAutofit/>
          </a:bodyPr>
          <a:lstStyle/>
          <a:p>
            <a:pPr marL="1828755" lvl="4" indent="0">
              <a:buNone/>
            </a:pPr>
            <a:endParaRPr lang="en-US" dirty="0" smtClean="0"/>
          </a:p>
          <a:p>
            <a:pPr marL="914389" lvl="1" indent="-457200">
              <a:buFont typeface="+mj-lt"/>
              <a:buAutoNum type="arabicPeriod"/>
            </a:pPr>
            <a:endParaRPr lang="en-US" dirty="0"/>
          </a:p>
          <a:p>
            <a:pPr marL="1371566" lvl="3" indent="0">
              <a:buNone/>
            </a:pPr>
            <a:endParaRPr lang="en-US" dirty="0" smtClean="0"/>
          </a:p>
          <a:p>
            <a:pPr marL="1828766" lvl="3" indent="-457200">
              <a:buFont typeface="+mj-lt"/>
              <a:buAutoNum type="arabicPeriod"/>
            </a:pP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2648" y="1676400"/>
            <a:ext cx="11579352" cy="4942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>
              <a:buFont typeface="Arial" panose="020B0604020202020204" pitchFamily="34" charset="0"/>
              <a:buNone/>
            </a:pPr>
            <a:endParaRPr lang="en-US" smtClean="0"/>
          </a:p>
          <a:p>
            <a:pPr marL="1371566" lvl="3" indent="0">
              <a:buFont typeface="Arial" panose="020B0604020202020204" pitchFamily="34" charset="0"/>
              <a:buNone/>
            </a:pPr>
            <a:endParaRPr lang="en-US" smtClean="0"/>
          </a:p>
          <a:p>
            <a:pPr marL="914377" lvl="2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6593339"/>
                  </p:ext>
                </p:extLst>
              </p:nvPr>
            </p:nvGraphicFramePr>
            <p:xfrm>
              <a:off x="233968" y="1676400"/>
              <a:ext cx="11583562" cy="45885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791781">
                      <a:extLst>
                        <a:ext uri="{9D8B030D-6E8A-4147-A177-3AD203B41FA5}">
                          <a16:colId xmlns:a16="http://schemas.microsoft.com/office/drawing/2014/main" val="2790983131"/>
                        </a:ext>
                      </a:extLst>
                    </a:gridCol>
                    <a:gridCol w="5791781">
                      <a:extLst>
                        <a:ext uri="{9D8B030D-6E8A-4147-A177-3AD203B41FA5}">
                          <a16:colId xmlns:a16="http://schemas.microsoft.com/office/drawing/2014/main" val="3047073755"/>
                        </a:ext>
                      </a:extLst>
                    </a:gridCol>
                  </a:tblGrid>
                  <a:tr h="4588514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Footprints along the whole receiver trajectory.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Footprints</a:t>
                          </a:r>
                          <a:r>
                            <a:rPr lang="en-US" b="0" baseline="0" dirty="0" smtClean="0">
                              <a:solidFill>
                                <a:schemeClr val="tx1"/>
                              </a:solidFill>
                            </a:rPr>
                            <a:t> when 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the receiver was positioned at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9614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95868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58744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6593339"/>
                  </p:ext>
                </p:extLst>
              </p:nvPr>
            </p:nvGraphicFramePr>
            <p:xfrm>
              <a:off x="233968" y="1676400"/>
              <a:ext cx="11583562" cy="45885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791781">
                      <a:extLst>
                        <a:ext uri="{9D8B030D-6E8A-4147-A177-3AD203B41FA5}">
                          <a16:colId xmlns:a16="http://schemas.microsoft.com/office/drawing/2014/main" val="2790983131"/>
                        </a:ext>
                      </a:extLst>
                    </a:gridCol>
                    <a:gridCol w="5791781">
                      <a:extLst>
                        <a:ext uri="{9D8B030D-6E8A-4147-A177-3AD203B41FA5}">
                          <a16:colId xmlns:a16="http://schemas.microsoft.com/office/drawing/2014/main" val="3047073755"/>
                        </a:ext>
                      </a:extLst>
                    </a:gridCol>
                  </a:tblGrid>
                  <a:tr h="4588514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Footprints along the whole receiver trajectory.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11" t="-664" r="-421" b="-5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58744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Rectangle 12"/>
          <p:cNvSpPr/>
          <p:nvPr/>
        </p:nvSpPr>
        <p:spPr>
          <a:xfrm>
            <a:off x="8504903" y="-69279"/>
            <a:ext cx="3687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Detection of the Satellites’ Footprints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172" y="2369817"/>
            <a:ext cx="5706649" cy="3883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8" y="2369817"/>
            <a:ext cx="5807084" cy="38835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-43865"/>
            <a:ext cx="2411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System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Carrier-to-Noise Ratio: Rate of Observation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033229"/>
              </p:ext>
            </p:extLst>
          </p:nvPr>
        </p:nvGraphicFramePr>
        <p:xfrm>
          <a:off x="113670" y="1692471"/>
          <a:ext cx="11240130" cy="4465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0130">
                  <a:extLst>
                    <a:ext uri="{9D8B030D-6E8A-4147-A177-3AD203B41FA5}">
                      <a16:colId xmlns:a16="http://schemas.microsoft.com/office/drawing/2014/main" val="2436975520"/>
                    </a:ext>
                  </a:extLst>
                </a:gridCol>
              </a:tblGrid>
              <a:tr h="1611168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GNSS-R uses SNR observations to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derive the properties of the reflective surface.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sz="1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sz="1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89926"/>
                  </a:ext>
                </a:extLst>
              </a:tr>
              <a:tr h="897969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The amplitude of the GNSS signals can’t be directly observed.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814984"/>
                  </a:ext>
                </a:extLst>
              </a:tr>
              <a:tr h="978259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For 1 bit quantization, the in-phase component provides a direct observation of the SNR.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72880"/>
                  </a:ext>
                </a:extLst>
              </a:tr>
              <a:tr h="978259">
                <a:tc>
                  <a:txBody>
                    <a:bodyPr/>
                    <a:lstStyle/>
                    <a:p>
                      <a:pPr marL="285750" marR="0" lvl="0" indent="-28575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rate SNR observations is needed to cope with the rapid change in the locations of the satellites’ footprints.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94093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71" y="2727046"/>
            <a:ext cx="3384457" cy="2137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43865"/>
            <a:ext cx="2411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System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Carrier-to-Noise Ratio: Rate of </a:t>
            </a:r>
            <a:r>
              <a:rPr lang="en-US" b="1" dirty="0" smtClean="0">
                <a:solidFill>
                  <a:schemeClr val="bg1"/>
                </a:solidFill>
              </a:rPr>
              <a:t>Observation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168990"/>
              </p:ext>
            </p:extLst>
          </p:nvPr>
        </p:nvGraphicFramePr>
        <p:xfrm>
          <a:off x="113670" y="1520628"/>
          <a:ext cx="11240130" cy="4777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0130">
                  <a:extLst>
                    <a:ext uri="{9D8B030D-6E8A-4147-A177-3AD203B41FA5}">
                      <a16:colId xmlns:a16="http://schemas.microsoft.com/office/drawing/2014/main" val="2436975520"/>
                    </a:ext>
                  </a:extLst>
                </a:gridCol>
              </a:tblGrid>
              <a:tr h="66621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Gyrocopter’s parameters during the flight: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89926"/>
                  </a:ext>
                </a:extLst>
              </a:tr>
              <a:tr h="1242491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Average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speed of displacement of the satellites’ footprints during the flight: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814984"/>
                  </a:ext>
                </a:extLst>
              </a:tr>
              <a:tr h="1329262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72880"/>
                  </a:ext>
                </a:extLst>
              </a:tr>
              <a:tr h="1539686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9409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732475"/>
              </p:ext>
            </p:extLst>
          </p:nvPr>
        </p:nvGraphicFramePr>
        <p:xfrm>
          <a:off x="482600" y="1957395"/>
          <a:ext cx="10871200" cy="370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435600">
                  <a:extLst>
                    <a:ext uri="{9D8B030D-6E8A-4147-A177-3AD203B41FA5}">
                      <a16:colId xmlns:a16="http://schemas.microsoft.com/office/drawing/2014/main" val="2488833376"/>
                    </a:ext>
                  </a:extLst>
                </a:gridCol>
                <a:gridCol w="5435600">
                  <a:extLst>
                    <a:ext uri="{9D8B030D-6E8A-4147-A177-3AD203B41FA5}">
                      <a16:colId xmlns:a16="http://schemas.microsoft.com/office/drawing/2014/main" val="1188447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baseline="0" dirty="0" smtClean="0"/>
                        <a:t>Average speed  = 26.31 m/sec = 2.63 cm/</a:t>
                      </a:r>
                      <a:r>
                        <a:rPr lang="en-US" sz="1800" b="0" baseline="0" dirty="0" err="1" smtClean="0"/>
                        <a:t>ms</a:t>
                      </a:r>
                      <a:r>
                        <a:rPr lang="en-US" sz="1800" b="0" baseline="0" dirty="0" smtClean="0"/>
                        <a:t> </a:t>
                      </a:r>
                      <a:endParaRPr lang="en-US" sz="1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800" b="0" baseline="0" dirty="0" smtClean="0"/>
                        <a:t>Average height = 718 m.</a:t>
                      </a:r>
                      <a:endParaRPr lang="en-US" sz="1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84459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14002"/>
              </p:ext>
            </p:extLst>
          </p:nvPr>
        </p:nvGraphicFramePr>
        <p:xfrm>
          <a:off x="1200245" y="3581774"/>
          <a:ext cx="603936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120">
                  <a:extLst>
                    <a:ext uri="{9D8B030D-6E8A-4147-A177-3AD203B41FA5}">
                      <a16:colId xmlns:a16="http://schemas.microsoft.com/office/drawing/2014/main" val="3250446618"/>
                    </a:ext>
                  </a:extLst>
                </a:gridCol>
                <a:gridCol w="2013120">
                  <a:extLst>
                    <a:ext uri="{9D8B030D-6E8A-4147-A177-3AD203B41FA5}">
                      <a16:colId xmlns:a16="http://schemas.microsoft.com/office/drawing/2014/main" val="829135509"/>
                    </a:ext>
                  </a:extLst>
                </a:gridCol>
                <a:gridCol w="2013120">
                  <a:extLst>
                    <a:ext uri="{9D8B030D-6E8A-4147-A177-3AD203B41FA5}">
                      <a16:colId xmlns:a16="http://schemas.microsoft.com/office/drawing/2014/main" val="2961212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Satellite PRN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Speed (m/sec)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Speed (cm/</a:t>
                      </a:r>
                      <a:r>
                        <a:rPr lang="en-US" baseline="0" dirty="0" err="1" smtClean="0"/>
                        <a:t>ms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18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93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982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087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991362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5544834" y="3538733"/>
            <a:ext cx="1368865" cy="22012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861468" y="3809169"/>
            <a:ext cx="756275" cy="3724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96692" y="3610105"/>
            <a:ext cx="3951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low speed of displacement per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496276" y="4683844"/>
            <a:ext cx="0" cy="4423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57599" y="5209384"/>
            <a:ext cx="4622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Footprints’ localization is in cm accuracy at </a:t>
            </a:r>
            <a:r>
              <a:rPr lang="en-US" dirty="0" err="1" smtClean="0"/>
              <a:t>ms</a:t>
            </a:r>
            <a:r>
              <a:rPr lang="en-US" dirty="0" smtClean="0"/>
              <a:t> rate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9496276" y="3936879"/>
            <a:ext cx="0" cy="4423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80434" y="4314512"/>
            <a:ext cx="462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Footprints move approximately 2.63 cm per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380434" y="5184257"/>
            <a:ext cx="4464563" cy="6855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718949" y="5980547"/>
            <a:ext cx="8978314" cy="7409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40109" y="5981145"/>
                <a:ext cx="8978314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1 </a:t>
                </a:r>
                <a:r>
                  <a:rPr lang="en-US" sz="2200" b="1" dirty="0" err="1" smtClean="0">
                    <a:solidFill>
                      <a:schemeClr val="tx1"/>
                    </a:solidFill>
                  </a:rPr>
                  <a:t>ms</a:t>
                </a:r>
                <a:r>
                  <a:rPr lang="en-US" sz="2200" b="1" dirty="0" smtClean="0">
                    <a:solidFill>
                      <a:schemeClr val="tx1"/>
                    </a:solidFill>
                  </a:rPr>
                  <a:t> rate of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200" b="1" dirty="0" smtClean="0">
                    <a:solidFill>
                      <a:schemeClr val="tx1"/>
                    </a:solidFill>
                  </a:rPr>
                  <a:t> observations is applied. </a:t>
                </a:r>
                <a:r>
                  <a:rPr lang="en-US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1200" i="1" dirty="0"/>
                  <a:t>G. Stienne, J. </a:t>
                </a:r>
                <a:r>
                  <a:rPr lang="en-US" sz="1200" i="1" dirty="0" err="1"/>
                  <a:t>Kucwaj</a:t>
                </a:r>
                <a:r>
                  <a:rPr lang="en-US" sz="1200" i="1" dirty="0"/>
                  <a:t>, M. </a:t>
                </a:r>
                <a:r>
                  <a:rPr lang="en-US" sz="1200" i="1" dirty="0" err="1"/>
                  <a:t>Semmling</a:t>
                </a:r>
                <a:r>
                  <a:rPr lang="en-US" sz="1200" i="1" dirty="0"/>
                  <a:t> and S. Reboul, "GNSS signals inversion for amplitude estimation: a concept for high-rate reflectometry," 2018 International Conference on Electromagnetics in Advanced Applications (ICEAA), Cartagena des </a:t>
                </a:r>
                <a:r>
                  <a:rPr lang="en-US" sz="1200" i="1" dirty="0" err="1"/>
                  <a:t>Indias</a:t>
                </a:r>
                <a:r>
                  <a:rPr lang="en-US" sz="1200" i="1" dirty="0"/>
                  <a:t>, 2018, pp. 368-371.</a:t>
                </a:r>
                <a:r>
                  <a:rPr lang="en-US" sz="1200" b="1" dirty="0" smtClean="0">
                    <a:solidFill>
                      <a:schemeClr val="tx1"/>
                    </a:solidFill>
                  </a:rPr>
                  <a:t>)</a:t>
                </a:r>
                <a:endParaRPr lang="en-US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109" y="5981145"/>
                <a:ext cx="8978314" cy="800219"/>
              </a:xfrm>
              <a:prstGeom prst="rect">
                <a:avLst/>
              </a:prstGeom>
              <a:blipFill>
                <a:blip r:embed="rId3"/>
                <a:stretch>
                  <a:fillRect l="-883" t="-5344"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>
            <a:off x="1057709" y="6351480"/>
            <a:ext cx="640080" cy="79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-43865"/>
            <a:ext cx="2411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System Implementation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517652" y="3538733"/>
            <a:ext cx="1368865" cy="22012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20" idx="0"/>
          </p:cNvCxnSpPr>
          <p:nvPr/>
        </p:nvCxnSpPr>
        <p:spPr>
          <a:xfrm flipH="1" flipV="1">
            <a:off x="4202084" y="2883877"/>
            <a:ext cx="1" cy="6548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78056" y="2564974"/>
            <a:ext cx="393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speed of displacement per second </a:t>
            </a:r>
          </a:p>
          <a:p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096000" y="2752680"/>
            <a:ext cx="66118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56364" y="2457345"/>
            <a:ext cx="5041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reflective surfaces’ characteristics might change during 1 second</a:t>
            </a:r>
          </a:p>
          <a:p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861467" y="2510653"/>
            <a:ext cx="4983529" cy="570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6" grpId="0"/>
      <p:bldP spid="23" grpId="0"/>
      <p:bldP spid="26" grpId="0" animBg="1"/>
      <p:bldP spid="27" grpId="0" animBg="1"/>
      <p:bldP spid="28" grpId="0"/>
      <p:bldP spid="20" grpId="0" animBg="1"/>
      <p:bldP spid="31" grpId="0"/>
      <p:bldP spid="33" grpId="0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Outline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918740"/>
            <a:ext cx="11579352" cy="49392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2"/>
                </a:solidFill>
              </a:rPr>
              <a:t>Motivation </a:t>
            </a:r>
            <a:r>
              <a:rPr lang="en-US" sz="3200" dirty="0">
                <a:solidFill>
                  <a:schemeClr val="bg2"/>
                </a:solidFill>
              </a:rPr>
              <a:t>for Soil Moisture Remote Sensing with </a:t>
            </a:r>
            <a:r>
              <a:rPr lang="en-US" sz="3200" dirty="0" smtClean="0">
                <a:solidFill>
                  <a:schemeClr val="bg2"/>
                </a:solidFill>
              </a:rPr>
              <a:t>GNSS-R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2"/>
                </a:solidFill>
              </a:rPr>
              <a:t>GNSS-Reflectometry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2"/>
                </a:solidFill>
              </a:rPr>
              <a:t>General Overview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2"/>
                </a:solidFill>
              </a:rPr>
              <a:t>System Implementation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5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Research Novelty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6324" y="1779366"/>
                <a:ext cx="11579352" cy="4355964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Develop new methods for </a:t>
                </a:r>
                <a:r>
                  <a:rPr lang="en-US" sz="2000" dirty="0"/>
                  <a:t>GNSS-R </a:t>
                </a:r>
                <a:r>
                  <a:rPr lang="en-US" sz="2000" dirty="0" smtClean="0"/>
                  <a:t>to </a:t>
                </a:r>
                <a:r>
                  <a:rPr lang="en-US" sz="2000" dirty="0"/>
                  <a:t>deal with the rapid change in </a:t>
                </a:r>
                <a:r>
                  <a:rPr lang="en-US" sz="2000" dirty="0" smtClean="0"/>
                  <a:t>the </a:t>
                </a:r>
                <a:r>
                  <a:rPr lang="en-US" sz="2000" b="1" dirty="0" smtClean="0"/>
                  <a:t>dynamic</a:t>
                </a:r>
                <a:r>
                  <a:rPr lang="en-US" sz="2000" dirty="0" smtClean="0"/>
                  <a:t> GNSS receiver's position and the satellites’ footprints.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Develop a Geographic Information System that can predict and detect the number and locations of the satellites’ footprints along a receiver trajectory</a:t>
                </a:r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r>
                  <a:rPr lang="en-US" sz="2000" dirty="0" smtClean="0"/>
                  <a:t>Develop a model </a:t>
                </a:r>
                <a:r>
                  <a:rPr lang="en-US" sz="2000" dirty="0"/>
                  <a:t>to estimate the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, </a:t>
                </a:r>
                <a:r>
                  <a:rPr lang="en-US" sz="2000" dirty="0"/>
                  <a:t>from the 1 </a:t>
                </a:r>
                <a:r>
                  <a:rPr lang="en-US" sz="2000" dirty="0" err="1" smtClean="0"/>
                  <a:t>ms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rate observations of the in-phase component of the signals </a:t>
                </a:r>
                <a:r>
                  <a:rPr lang="en-US" sz="2000" dirty="0" smtClean="0"/>
                  <a:t>taking </a:t>
                </a:r>
                <a:r>
                  <a:rPr lang="en-US" sz="2000" dirty="0"/>
                  <a:t>into consideration the non linearity of the </a:t>
                </a:r>
                <a:r>
                  <a:rPr lang="en-US" sz="2000" dirty="0" smtClean="0"/>
                  <a:t>system.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 smtClean="0"/>
                  <a:t>Usage of the state-of-the-art </a:t>
                </a:r>
                <a:r>
                  <a:rPr lang="en-US" sz="2000" dirty="0"/>
                  <a:t>L5 signals </a:t>
                </a:r>
                <a:r>
                  <a:rPr lang="en-US" sz="2000" dirty="0" smtClean="0"/>
                  <a:t>in </a:t>
                </a:r>
                <a:r>
                  <a:rPr lang="en-US" sz="2000" dirty="0"/>
                  <a:t>combination with the traditional L1 signals for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estimation.</a:t>
                </a:r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1828755" lvl="4" indent="0">
                  <a:buNone/>
                </a:pPr>
                <a:endParaRPr lang="en-US" dirty="0" smtClean="0"/>
              </a:p>
              <a:p>
                <a:pPr marL="914389" lvl="1" indent="-457200">
                  <a:buFont typeface="+mj-lt"/>
                  <a:buAutoNum type="arabicPeriod"/>
                </a:pPr>
                <a:endParaRPr lang="en-US" dirty="0"/>
              </a:p>
              <a:p>
                <a:pPr marL="1371566" lvl="3" indent="0">
                  <a:buNone/>
                </a:pPr>
                <a:endParaRPr lang="en-US" dirty="0" smtClean="0"/>
              </a:p>
              <a:p>
                <a:pPr marL="1828766" lvl="3" indent="-457200">
                  <a:buFont typeface="+mj-lt"/>
                  <a:buAutoNum type="arabicPeriod"/>
                </a:pPr>
                <a:endParaRPr lang="en-US" dirty="0"/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6324" y="1779366"/>
                <a:ext cx="11579352" cy="4355964"/>
              </a:xfrm>
              <a:blipFill>
                <a:blip r:embed="rId3"/>
                <a:stretch>
                  <a:fillRect l="-474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43865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5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Outline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782220"/>
            <a:ext cx="11579352" cy="49392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Motivation </a:t>
            </a:r>
            <a:r>
              <a:rPr lang="en-US" sz="3200" dirty="0"/>
              <a:t>for Soil Moisture Remote Sensing with </a:t>
            </a:r>
            <a:r>
              <a:rPr lang="en-US" sz="3200" dirty="0" smtClean="0"/>
              <a:t>GNSS-R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GNSS-Reflectometry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General </a:t>
            </a:r>
            <a:r>
              <a:rPr lang="en-US" sz="3200" dirty="0" smtClean="0"/>
              <a:t>Overview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System Implementation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Conclusion</a:t>
            </a:r>
          </a:p>
          <a:p>
            <a:pPr marL="2285955" lvl="4" indent="-457200">
              <a:buFont typeface="+mj-lt"/>
              <a:buAutoNum type="arabicPeriod"/>
            </a:pPr>
            <a:endParaRPr lang="en-US" dirty="0" smtClean="0"/>
          </a:p>
          <a:p>
            <a:pPr marL="914389" lvl="1" indent="-457200">
              <a:buFont typeface="+mj-lt"/>
              <a:buAutoNum type="arabicPeriod"/>
            </a:pPr>
            <a:endParaRPr lang="en-US" dirty="0"/>
          </a:p>
          <a:p>
            <a:pPr marL="1371566" lvl="3" indent="0">
              <a:buNone/>
            </a:pPr>
            <a:endParaRPr lang="en-US" dirty="0" smtClean="0"/>
          </a:p>
          <a:p>
            <a:pPr marL="1828766" lvl="3" indent="-457200">
              <a:buFont typeface="+mj-lt"/>
              <a:buAutoNum type="arabicPeriod"/>
            </a:pP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6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Conclusion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6324" y="1779366"/>
                <a:ext cx="11579352" cy="4355964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GNSS-R </a:t>
                </a:r>
                <a:r>
                  <a:rPr lang="en-US" sz="2000" dirty="0"/>
                  <a:t>technique is </a:t>
                </a:r>
                <a:r>
                  <a:rPr lang="en-US" sz="2000" dirty="0" smtClean="0"/>
                  <a:t>an </a:t>
                </a:r>
                <a:r>
                  <a:rPr lang="en-US" sz="2000" dirty="0"/>
                  <a:t>effective tool for remote sensing in land and altimetry </a:t>
                </a:r>
                <a:r>
                  <a:rPr lang="en-US" sz="2000" dirty="0" smtClean="0"/>
                  <a:t>applications.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Detection of the satellite’s footprints through the developed software is essential to link the reflective surfaces with the analyzed GNSS signals.</a:t>
                </a:r>
              </a:p>
              <a:p>
                <a:endParaRPr lang="en-US" sz="2000" dirty="0"/>
              </a:p>
              <a:p>
                <a:pPr marL="285750" lvl="0" indent="-285750" algn="just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sz="2000" dirty="0"/>
                  <a:t>High rate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observations (1 </a:t>
                </a:r>
                <a:r>
                  <a:rPr lang="en-US" sz="2000" dirty="0" err="1" smtClean="0"/>
                  <a:t>ms</a:t>
                </a:r>
                <a:r>
                  <a:rPr lang="en-US" sz="2000" dirty="0" smtClean="0"/>
                  <a:t>) is achieved to </a:t>
                </a:r>
                <a:r>
                  <a:rPr lang="en-US" sz="2000" dirty="0"/>
                  <a:t>cope with the rapid </a:t>
                </a:r>
                <a:r>
                  <a:rPr lang="en-US" sz="2000" dirty="0" smtClean="0"/>
                  <a:t>displacement of the dynamic GNSS receiver. </a:t>
                </a:r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The comparison of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between direct and reflected signals allows the estimation of the soil moisture content in the reflective area.</a:t>
                </a:r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1828755" lvl="4" indent="0">
                  <a:buNone/>
                </a:pPr>
                <a:endParaRPr lang="en-US" dirty="0" smtClean="0"/>
              </a:p>
              <a:p>
                <a:pPr marL="914389" lvl="1" indent="-457200">
                  <a:buFont typeface="+mj-lt"/>
                  <a:buAutoNum type="arabicPeriod"/>
                </a:pPr>
                <a:endParaRPr lang="en-US" dirty="0"/>
              </a:p>
              <a:p>
                <a:pPr marL="1371566" lvl="3" indent="0">
                  <a:buNone/>
                </a:pPr>
                <a:endParaRPr lang="en-US" dirty="0" smtClean="0"/>
              </a:p>
              <a:p>
                <a:pPr marL="1828766" lvl="3" indent="-457200">
                  <a:buFont typeface="+mj-lt"/>
                  <a:buAutoNum type="arabicPeriod"/>
                </a:pPr>
                <a:endParaRPr lang="en-US" dirty="0"/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6324" y="1779366"/>
                <a:ext cx="11579352" cy="4355964"/>
              </a:xfrm>
              <a:blipFill>
                <a:blip r:embed="rId3"/>
                <a:stretch>
                  <a:fillRect l="-474" t="-1541" r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8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Special Thanks</a:t>
            </a:r>
            <a:endParaRPr lang="en-US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24" y="1779366"/>
            <a:ext cx="11579352" cy="4355964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 smtClean="0"/>
              <a:t>A special thanks goes to the MARCO Project which provided this research with the drone, essential to the global implementation of this research.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1828755" lvl="4" indent="0">
              <a:buNone/>
            </a:pPr>
            <a:endParaRPr lang="en-US" dirty="0" smtClean="0"/>
          </a:p>
          <a:p>
            <a:pPr marL="914389" lvl="1" indent="-457200">
              <a:buFont typeface="+mj-lt"/>
              <a:buAutoNum type="arabicPeriod"/>
            </a:pPr>
            <a:endParaRPr lang="en-US" dirty="0"/>
          </a:p>
          <a:p>
            <a:pPr marL="1371566" lvl="3" indent="0">
              <a:buNone/>
            </a:pPr>
            <a:endParaRPr lang="en-US" dirty="0" smtClean="0"/>
          </a:p>
          <a:p>
            <a:pPr marL="1828766" lvl="3" indent="-457200">
              <a:buFont typeface="+mj-lt"/>
              <a:buAutoNum type="arabicPeriod"/>
            </a:pP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24" y="3534214"/>
            <a:ext cx="3696803" cy="22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6497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19401" y="5002546"/>
            <a:ext cx="6732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THANK YOU </a:t>
            </a:r>
          </a:p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FOR YOUR ATTENTION</a:t>
            </a:r>
            <a:endParaRPr lang="en-US" sz="3600" b="1" dirty="0">
              <a:solidFill>
                <a:schemeClr val="accent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966"/>
            <a:ext cx="1801813" cy="17243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7" y="4678966"/>
            <a:ext cx="1801813" cy="17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Questions?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3168654"/>
            <a:ext cx="31877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Motivation for Soil Moisture Remote Sensing with GNSS-R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09" y="1809135"/>
            <a:ext cx="11077907" cy="4729781"/>
          </a:xfrm>
        </p:spPr>
        <p:txBody>
          <a:bodyPr>
            <a:normAutofit/>
          </a:bodyPr>
          <a:lstStyle/>
          <a:p>
            <a:pPr marL="457189" lvl="1" indent="0">
              <a:buNone/>
            </a:pPr>
            <a:endParaRPr lang="en-US" dirty="0"/>
          </a:p>
          <a:p>
            <a:pPr marL="2285955" lvl="4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00" y="1610147"/>
            <a:ext cx="5356003" cy="3820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8" y="1606161"/>
            <a:ext cx="5627284" cy="38206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0770" y="5679239"/>
                <a:ext cx="958582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/>
                  <a:t>GNSS-Reflectometry technique is used for remote sensing in </a:t>
                </a:r>
                <a:r>
                  <a:rPr lang="en-US" dirty="0" smtClean="0"/>
                  <a:t>land </a:t>
                </a:r>
                <a:r>
                  <a:rPr lang="en-US" dirty="0"/>
                  <a:t>applications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algn="just"/>
                <a:r>
                  <a:rPr lang="en-US" dirty="0"/>
                  <a:t>This dissertation uses GNSS-R techniques for soil moisture estimation with 1 </a:t>
                </a:r>
                <a:r>
                  <a:rPr lang="en-US" dirty="0" err="1" smtClean="0"/>
                  <a:t>ms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observations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70" y="5679239"/>
                <a:ext cx="9585829" cy="646331"/>
              </a:xfrm>
              <a:prstGeom prst="rect">
                <a:avLst/>
              </a:prstGeom>
              <a:blipFill>
                <a:blip r:embed="rId5"/>
                <a:stretch>
                  <a:fillRect l="-573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0770" y="5590868"/>
            <a:ext cx="9641430" cy="79306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42443"/>
            <a:ext cx="1352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1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Motivation for Soil Moisture Remote Sensing with GNSS-R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24" y="1877688"/>
            <a:ext cx="11579352" cy="4660764"/>
          </a:xfrm>
        </p:spPr>
        <p:txBody>
          <a:bodyPr>
            <a:normAutofit/>
          </a:bodyPr>
          <a:lstStyle/>
          <a:p>
            <a:pPr marL="1371566" lvl="3" indent="0">
              <a:buNone/>
            </a:pP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90" y="1634386"/>
            <a:ext cx="4252110" cy="2082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1958" r="1681" b="9785"/>
          <a:stretch/>
        </p:blipFill>
        <p:spPr>
          <a:xfrm>
            <a:off x="7101690" y="3989568"/>
            <a:ext cx="4252110" cy="2366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6" y="1634386"/>
            <a:ext cx="4252110" cy="208244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595557" y="2521068"/>
            <a:ext cx="693862" cy="30907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62698"/>
              </p:ext>
            </p:extLst>
          </p:nvPr>
        </p:nvGraphicFramePr>
        <p:xfrm>
          <a:off x="531176" y="4298374"/>
          <a:ext cx="4252110" cy="1990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0">
                  <a:extLst>
                    <a:ext uri="{9D8B030D-6E8A-4147-A177-3AD203B41FA5}">
                      <a16:colId xmlns:a16="http://schemas.microsoft.com/office/drawing/2014/main" val="213597934"/>
                    </a:ext>
                  </a:extLst>
                </a:gridCol>
              </a:tblGrid>
              <a:tr h="37791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Scan large surface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areas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851447"/>
                  </a:ext>
                </a:extLst>
              </a:tr>
              <a:tr h="402153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Quickly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reach the areas to monitor.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251019"/>
                  </a:ext>
                </a:extLst>
              </a:tr>
              <a:tr h="393895">
                <a:tc>
                  <a:txBody>
                    <a:bodyPr/>
                    <a:lstStyle/>
                    <a:p>
                      <a:pPr marL="285750" marR="0" lvl="0" indent="-28575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24 hours detection.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28556"/>
                  </a:ext>
                </a:extLst>
              </a:tr>
              <a:tr h="37791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Precisely locate and date the data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599476"/>
                  </a:ext>
                </a:extLst>
              </a:tr>
              <a:tr h="438278">
                <a:tc>
                  <a:txBody>
                    <a:bodyPr/>
                    <a:lstStyle/>
                    <a:p>
                      <a:pPr marL="285750" marR="0" lvl="0" indent="-28575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Reduced development cost.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760403"/>
                  </a:ext>
                </a:extLst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 flipH="1">
            <a:off x="5595557" y="5441081"/>
            <a:ext cx="693862" cy="30907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210" y="3925786"/>
            <a:ext cx="227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GNSS-R Advantages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42443"/>
            <a:ext cx="1352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5" idx="4"/>
            <a:endCxn id="6" idx="1"/>
          </p:cNvCxnSpPr>
          <p:nvPr/>
        </p:nvCxnSpPr>
        <p:spPr>
          <a:xfrm>
            <a:off x="5928666" y="2248328"/>
            <a:ext cx="1173024" cy="4272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8138" y="1570620"/>
            <a:ext cx="1841055" cy="6777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Hard and Impractical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2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Outline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918740"/>
            <a:ext cx="11579352" cy="49392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2"/>
                </a:solidFill>
              </a:rPr>
              <a:t>Motivation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chemeClr val="bg2"/>
                </a:solidFill>
              </a:rPr>
              <a:t>for Soil Moisture Remote Sensing with</a:t>
            </a:r>
            <a:r>
              <a:rPr lang="en-US" sz="3200" dirty="0"/>
              <a:t> </a:t>
            </a:r>
            <a:r>
              <a:rPr lang="en-US" sz="3200" dirty="0" smtClean="0">
                <a:solidFill>
                  <a:schemeClr val="bg2"/>
                </a:solidFill>
              </a:rPr>
              <a:t>GNSS-R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GNSS-Reflectometry</a:t>
            </a:r>
          </a:p>
          <a:p>
            <a:pPr marL="1371577" lvl="2" indent="-457200">
              <a:buFont typeface="+mj-lt"/>
              <a:buAutoNum type="arabicPeriod"/>
            </a:pPr>
            <a:r>
              <a:rPr lang="en-US" sz="2400" dirty="0"/>
              <a:t>GNSS-R Concept</a:t>
            </a:r>
          </a:p>
          <a:p>
            <a:pPr marL="1371577" lvl="2" indent="-457200">
              <a:buFont typeface="+mj-lt"/>
              <a:buAutoNum type="arabicPeriod"/>
            </a:pPr>
            <a:r>
              <a:rPr lang="en-US" sz="2400" dirty="0" smtClean="0"/>
              <a:t>GNSS-R Geometry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2"/>
                </a:solidFill>
              </a:rPr>
              <a:t>General Overview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2"/>
                </a:solidFill>
              </a:rPr>
              <a:t>System Implementation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2"/>
                </a:solidFill>
              </a:rPr>
              <a:t>Conclusion</a:t>
            </a:r>
          </a:p>
          <a:p>
            <a:pPr marL="2285955" lvl="4" indent="-457200">
              <a:buFont typeface="+mj-lt"/>
              <a:buAutoNum type="arabicPeriod"/>
            </a:pPr>
            <a:endParaRPr lang="en-US" dirty="0" smtClean="0"/>
          </a:p>
          <a:p>
            <a:pPr marL="914389" lvl="1" indent="-457200">
              <a:buFont typeface="+mj-lt"/>
              <a:buAutoNum type="arabicPeriod"/>
            </a:pPr>
            <a:endParaRPr lang="en-US" dirty="0"/>
          </a:p>
          <a:p>
            <a:pPr marL="1371566" lvl="3" indent="0">
              <a:buNone/>
            </a:pPr>
            <a:endParaRPr lang="en-US" dirty="0" smtClean="0"/>
          </a:p>
          <a:p>
            <a:pPr marL="1828766" lvl="3" indent="-457200">
              <a:buFont typeface="+mj-lt"/>
              <a:buAutoNum type="arabicPeriod"/>
            </a:pP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GNSS-R Concept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76400"/>
            <a:ext cx="11579352" cy="4942114"/>
          </a:xfrm>
        </p:spPr>
        <p:txBody>
          <a:bodyPr>
            <a:normAutofit/>
          </a:bodyPr>
          <a:lstStyle/>
          <a:p>
            <a:pPr marL="457189" lvl="1" indent="0">
              <a:buNone/>
            </a:pPr>
            <a:endParaRPr lang="en-US" dirty="0" smtClean="0"/>
          </a:p>
          <a:p>
            <a:pPr marL="2285955" lvl="4" indent="-457200">
              <a:buFont typeface="+mj-lt"/>
              <a:buAutoNum type="arabicPeriod"/>
            </a:pPr>
            <a:endParaRPr lang="en-US" dirty="0" smtClean="0"/>
          </a:p>
          <a:p>
            <a:pPr marL="914389" lvl="1" indent="-457200">
              <a:buFont typeface="+mj-lt"/>
              <a:buAutoNum type="arabicPeriod"/>
            </a:pPr>
            <a:endParaRPr lang="en-US" dirty="0"/>
          </a:p>
          <a:p>
            <a:pPr marL="1371566" lvl="3" indent="0">
              <a:buNone/>
            </a:pPr>
            <a:endParaRPr lang="en-US" dirty="0" smtClean="0"/>
          </a:p>
          <a:p>
            <a:pPr marL="1828766" lvl="3" indent="-457200">
              <a:buFont typeface="+mj-lt"/>
              <a:buAutoNum type="arabicPeriod"/>
            </a:pP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658952"/>
            <a:ext cx="7272598" cy="455503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518439"/>
              </p:ext>
            </p:extLst>
          </p:nvPr>
        </p:nvGraphicFramePr>
        <p:xfrm>
          <a:off x="8112550" y="1676400"/>
          <a:ext cx="3516698" cy="1214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698">
                  <a:extLst>
                    <a:ext uri="{9D8B030D-6E8A-4147-A177-3AD203B41FA5}">
                      <a16:colId xmlns:a16="http://schemas.microsoft.com/office/drawing/2014/main" val="213597934"/>
                    </a:ext>
                  </a:extLst>
                </a:gridCol>
              </a:tblGrid>
              <a:tr h="302097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Bi-static radar technique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599476"/>
                  </a:ext>
                </a:extLst>
              </a:tr>
              <a:tr h="424187">
                <a:tc>
                  <a:txBody>
                    <a:bodyPr/>
                    <a:lstStyle/>
                    <a:p>
                      <a:pPr marL="285750" marR="0" lvl="0" indent="-28575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Uses L-band GNSS signals.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226407"/>
                  </a:ext>
                </a:extLst>
              </a:tr>
              <a:tr h="424187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Characterize the Earth’s surface.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76040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12550" y="3648172"/>
            <a:ext cx="3516698" cy="26375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-34960"/>
            <a:ext cx="2615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GNSS-Reflectometry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84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806"/>
            <a:ext cx="12192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GNSS-R Geometry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716477"/>
            <a:ext cx="11579352" cy="4942114"/>
          </a:xfrm>
        </p:spPr>
        <p:txBody>
          <a:bodyPr>
            <a:normAutofit/>
          </a:bodyPr>
          <a:lstStyle/>
          <a:p>
            <a:pPr marL="457189" lvl="1" indent="0">
              <a:buNone/>
            </a:pPr>
            <a:endParaRPr lang="en-US" dirty="0" smtClean="0"/>
          </a:p>
          <a:p>
            <a:pPr marL="1371566" lvl="3" indent="0">
              <a:buNone/>
            </a:pPr>
            <a:endParaRPr lang="en-US" dirty="0"/>
          </a:p>
          <a:p>
            <a:pPr marL="914377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589" y="1968701"/>
            <a:ext cx="6937545" cy="4387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6" y="5567713"/>
            <a:ext cx="4094361" cy="15085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63109" y="1939208"/>
          <a:ext cx="4142658" cy="1581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329">
                  <a:extLst>
                    <a:ext uri="{9D8B030D-6E8A-4147-A177-3AD203B41FA5}">
                      <a16:colId xmlns:a16="http://schemas.microsoft.com/office/drawing/2014/main" val="3500856329"/>
                    </a:ext>
                  </a:extLst>
                </a:gridCol>
                <a:gridCol w="2071329">
                  <a:extLst>
                    <a:ext uri="{9D8B030D-6E8A-4147-A177-3AD203B41FA5}">
                      <a16:colId xmlns:a16="http://schemas.microsoft.com/office/drawing/2014/main" val="4169459324"/>
                    </a:ext>
                  </a:extLst>
                </a:gridCol>
              </a:tblGrid>
              <a:tr h="5270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Surface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Active</a:t>
                      </a:r>
                      <a:r>
                        <a:rPr lang="en-US" baseline="0" dirty="0" smtClean="0"/>
                        <a:t> Region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067299"/>
                  </a:ext>
                </a:extLst>
              </a:tr>
              <a:tr h="5270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Flat (Smooth)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Fresnel zone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636598"/>
                  </a:ext>
                </a:extLst>
              </a:tr>
              <a:tr h="5270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Glistening zone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06470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306005" y="2400369"/>
            <a:ext cx="4456864" cy="65876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605767" y="1939208"/>
            <a:ext cx="452284" cy="678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480703" y="1523962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Main Concern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43865"/>
            <a:ext cx="2090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GNSS-Reflectometry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0" y="4512855"/>
            <a:ext cx="4299760" cy="80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5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Outline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918740"/>
            <a:ext cx="11579352" cy="49392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2"/>
                </a:solidFill>
              </a:rPr>
              <a:t>Motivation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chemeClr val="bg2"/>
                </a:solidFill>
              </a:rPr>
              <a:t>for Soil Moisture Remote Sensing with</a:t>
            </a:r>
            <a:r>
              <a:rPr lang="en-US" sz="3200" dirty="0"/>
              <a:t> </a:t>
            </a:r>
            <a:r>
              <a:rPr lang="en-US" sz="3200" dirty="0" smtClean="0">
                <a:solidFill>
                  <a:schemeClr val="bg2"/>
                </a:solidFill>
              </a:rPr>
              <a:t>GNSS-R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2"/>
                </a:solidFill>
              </a:rPr>
              <a:t>GNSS-Reflectometry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General Overview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2"/>
                </a:solidFill>
              </a:rPr>
              <a:t>System Implementation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2"/>
                </a:solidFill>
              </a:rPr>
              <a:t>Conclusion</a:t>
            </a:r>
          </a:p>
          <a:p>
            <a:pPr marL="2285955" lvl="4" indent="-457200">
              <a:buFont typeface="+mj-lt"/>
              <a:buAutoNum type="arabicPeriod"/>
            </a:pPr>
            <a:endParaRPr lang="en-US" dirty="0" smtClean="0"/>
          </a:p>
          <a:p>
            <a:pPr marL="914389" lvl="1" indent="-457200">
              <a:buFont typeface="+mj-lt"/>
              <a:buAutoNum type="arabicPeriod"/>
            </a:pPr>
            <a:endParaRPr lang="en-US" dirty="0"/>
          </a:p>
          <a:p>
            <a:pPr marL="1371566" lvl="3" indent="0">
              <a:buNone/>
            </a:pPr>
            <a:endParaRPr lang="en-US" dirty="0" smtClean="0"/>
          </a:p>
          <a:p>
            <a:pPr marL="1828766" lvl="3" indent="-457200">
              <a:buFont typeface="+mj-lt"/>
              <a:buAutoNum type="arabicPeriod"/>
            </a:pP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General Overview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5528" y="1911212"/>
            <a:ext cx="2002536" cy="902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6592" y="2871332"/>
            <a:ext cx="2493264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1. Develop a </a:t>
            </a:r>
            <a:r>
              <a:rPr lang="en-US" sz="1200" dirty="0"/>
              <a:t>Geographic Information System</a:t>
            </a:r>
            <a:r>
              <a:rPr lang="en-US" sz="1200" dirty="0" smtClean="0"/>
              <a:t> to predict </a:t>
            </a:r>
            <a:r>
              <a:rPr lang="en-US" sz="1200" dirty="0"/>
              <a:t>the number and the position of the satellites’ footprints over the experimental zones 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56816" y="4831587"/>
            <a:ext cx="2493264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2. Develop a system to detect </a:t>
            </a:r>
            <a:r>
              <a:rPr lang="en-US" sz="1200" dirty="0"/>
              <a:t>the number and the position of the satellites’ footprints </a:t>
            </a:r>
            <a:r>
              <a:rPr lang="en-US" sz="1200" dirty="0" smtClean="0"/>
              <a:t>along the real receiver trajectory </a:t>
            </a:r>
            <a:r>
              <a:rPr lang="en-US" sz="12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96712" y="1486472"/>
            <a:ext cx="3310128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3</a:t>
            </a:r>
            <a:r>
              <a:rPr lang="en-US" sz="1200" dirty="0" smtClean="0"/>
              <a:t>. </a:t>
            </a:r>
            <a:r>
              <a:rPr lang="en-US" sz="1200" dirty="0"/>
              <a:t>Develop GNSS signal processing techniques for airborne reflectometry and </a:t>
            </a:r>
            <a:r>
              <a:rPr lang="en-US" sz="1200" dirty="0" smtClean="0"/>
              <a:t>assess </a:t>
            </a:r>
            <a:r>
              <a:rPr lang="en-US" sz="1200" dirty="0"/>
              <a:t>it on real data</a:t>
            </a:r>
            <a:r>
              <a:rPr lang="en-US" sz="1200" dirty="0" smtClean="0"/>
              <a:t>.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650736" y="2937488"/>
                <a:ext cx="2493264" cy="83099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200" dirty="0" smtClean="0"/>
                  <a:t>4. Develop </a:t>
                </a:r>
                <a:r>
                  <a:rPr lang="en-US" sz="1200" dirty="0"/>
                  <a:t>a probabilistic model that links the </a:t>
                </a:r>
                <a:r>
                  <a:rPr lang="en-US" sz="1200" dirty="0" smtClean="0"/>
                  <a:t>high rate </a:t>
                </a:r>
                <a:r>
                  <a:rPr lang="en-US" sz="1200" dirty="0"/>
                  <a:t>observation of the in-phase components of the signal with </a:t>
                </a:r>
                <a:r>
                  <a:rPr lang="en-US" sz="1200" dirty="0" smtClean="0"/>
                  <a:t>the carrier-to-noise ratio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200" dirty="0"/>
                  <a:t> 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736" y="2937488"/>
                <a:ext cx="2493264" cy="830997"/>
              </a:xfrm>
              <a:prstGeom prst="rect">
                <a:avLst/>
              </a:prstGeom>
              <a:blipFill>
                <a:blip r:embed="rId3"/>
                <a:stretch>
                  <a:fillRect b="-434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278624" y="4831587"/>
                <a:ext cx="2179320" cy="64633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/>
                  <a:t>5. Link </a:t>
                </a:r>
                <a:r>
                  <a:rPr lang="en-US" sz="1200" dirty="0"/>
                  <a:t>the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200" dirty="0"/>
                  <a:t> observations to the soil moisture information of the reflective surface.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624" y="4831587"/>
                <a:ext cx="2179320" cy="646331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250426" y="6077251"/>
            <a:ext cx="3893574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6. </a:t>
            </a:r>
            <a:r>
              <a:rPr lang="en-US" sz="1200" dirty="0"/>
              <a:t>Link the soil moisture content to each reflective surface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660" y="1962205"/>
            <a:ext cx="10021824" cy="450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7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2276 -4.44444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6 -4.44444E-6 L 0.2276 0.268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44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6 0.26899 L 0.2276 0.13403 C 0.2276 0.07362 0.29036 -0.00046 0.3414 -0.00046 L 0.45559 -0.00046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-1347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559 -0.00046 L 0.67916 0.000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2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916 0.00024 L 0.67981 0.2648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321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981 0.26482 L 0.68216 0.5314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333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541.807"/>
  <p:tag name="LATEXADDIN" val="\documentclass{article}&#10;\usepackage{amsmath}&#10;\pagestyle{empty}&#10;\begin{document}&#10;&#10;$\delta$ is the the differential phase change across the surface ($\delta = \lambda /2 $)&#10;&#10;\end{document}"/>
  <p:tag name="IGUANATEXSIZE" val="12"/>
  <p:tag name="IGUANATEXCURSOR" val="170"/>
  <p:tag name="TRANSPARENCY" val="True"/>
  <p:tag name="FILENAME" val=""/>
  <p:tag name="LATEXENGINEID" val="0"/>
  <p:tag name="TEMPFOLDER" val="c:\test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.9715"/>
  <p:tag name="ORIGINALWIDTH" val="1718.035"/>
  <p:tag name="LATEXADDIN" val="\documentclass{article}&#10;\usepackage{amsmath}&#10;\pagestyle{empty}&#10;\begin{document}&#10;&#10;&#10;$a=\frac{\sqrt{2 \delta H \cos(\theta)}}{cos^{2}(\theta)}, \;b=\frac{\sqrt{2 \delta H \cos(\theta)}}{cos(\theta)}$&#10;&#10;\end{document}"/>
  <p:tag name="IGUANATEXSIZE" val="28"/>
  <p:tag name="IGUANATEXCURSOR" val="196"/>
  <p:tag name="TRANSPARENCY" val="True"/>
  <p:tag name="FILENAME" val=""/>
  <p:tag name="LATEXENGINEID" val="0"/>
  <p:tag name="TEMPFOLDER" val="C:\Users\TOSHIBA\Desktop\Setups\tempforIguana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7.9415"/>
  <p:tag name="ORIGINALWIDTH" val="870.6412"/>
  <p:tag name="LATEXADDIN" val="\documentclass{article}&#10;\usepackage{amsmath}&#10;\pagestyle{empty}&#10;\begin{document}&#10;&#10;&#10;\[&#10;\begin{split}&#10;x &amp; = \sin (Az) \times d \\&#10;y &amp; = \cos (Az) \times d \\&#10;z &amp; = -H&#10;\label{eqn:coordinates of point S}&#10;\end{split}&#10;\]&#10;&#10;\end{document}"/>
  <p:tag name="IGUANATEXSIZE" val="16"/>
  <p:tag name="IGUANATEXCURSOR" val="210"/>
  <p:tag name="TRANSPARENCY" val="True"/>
  <p:tag name="FILENAME" val=""/>
  <p:tag name="LATEXENGINEID" val="0"/>
  <p:tag name="TEMPFOLDER" val="c:\test\"/>
  <p:tag name="LATEXFORMHEIGHT" val="312"/>
  <p:tag name="LATEXFORMWIDTH" val="566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2145"/>
  <p:tag name="ORIGINALWIDTH" val="722.9096"/>
  <p:tag name="LATEXADDIN" val="\documentclass{article}&#10;\usepackage{amsmath}&#10;\pagestyle{empty}&#10;\begin{document}&#10;&#10;&#10;\begin{equation}&#10;d = \frac{H}{\tan\left( EL \right)} \nonumber&#10;\label{eqn:distance between R2 and S}&#10;\end{equation}&#10;&#10;\end{document}"/>
  <p:tag name="IGUANATEXSIZE" val="18"/>
  <p:tag name="IGUANATEXCURSOR" val="144"/>
  <p:tag name="TRANSPARENCY" val="True"/>
  <p:tag name="FILENAME" val=""/>
  <p:tag name="LATEXENGINEID" val="0"/>
  <p:tag name="TEMPFOLDER" val="c:\test\"/>
  <p:tag name="LATEXFORMHEIGHT" val="312"/>
  <p:tag name="LATEXFORMWIDTH" val="566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85.1894"/>
  <p:tag name="ORIGINALWIDTH" val="861.6423"/>
  <p:tag name="LATEXADDIN" val="\documentclass{article}&#10;\usepackage{amsmath}&#10;\pagestyle{empty}&#10;\begin{document}&#10;&#10;&#10;\[&#10; \begin{split}&#10; x_{E} &amp; = a  \times \cos (\phi)  \\&#10; y_{E} &amp; = b  \times \sin (\phi) \\&#10; z_{E} &amp; = -H&#10; \label{eqn:coordinates of the ellipse points}&#10; \end{split} &#10;\]&#10;&#10;\end{document}"/>
  <p:tag name="IGUANATEXSIZE" val="20"/>
  <p:tag name="IGUANATEXCURSOR" val="246"/>
  <p:tag name="TRANSPARENCY" val="True"/>
  <p:tag name="FILENAME" val=""/>
  <p:tag name="LATEXENGINEID" val="0"/>
  <p:tag name="TEMPFOLDER" val="c:\test\"/>
  <p:tag name="LATEXFORMHEIGHT" val="312"/>
  <p:tag name="LATEXFORMWIDTH" val="566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2266.217"/>
  <p:tag name="LATEXADDIN" val="\documentclass{article}&#10;\usepackage{amsmath}&#10;\pagestyle{empty}&#10;\begin{document}&#10;&#10;$0&lt;\phi&lt;2pi$  with an increment step of $\frac{\pi}{10}$. &#10;&#10;\end{document}"/>
  <p:tag name="IGUANATEXSIZE" val="20"/>
  <p:tag name="IGUANATEXCURSOR" val="81"/>
  <p:tag name="TRANSPARENCY" val="True"/>
  <p:tag name="FILENAME" val=""/>
  <p:tag name="LATEXENGINEID" val="0"/>
  <p:tag name="TEMPFOLDER" val="c:\test\"/>
  <p:tag name="LATEXFORMHEIGHT" val="312"/>
  <p:tag name="LATEXFORMWIDTH" val="566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831.271"/>
  <p:tag name="LATEXADDIN" val="\documentclass{article}&#10;\usepackage{amsmath}&#10;\pagestyle{empty}&#10;\begin{document}&#10;&#10;&#10;\[&#10; R=\begin{bmatrix}&#10;  \cos (-Az) &amp; -\sin (-Az) &amp; 0 \\&#10;  \sin (-Az) &amp;     \cos (-Az) &amp; 0 \\&#10;  0 &amp; 0 &amp; 1&#10; \end{bmatrix}&#10;\]&#10;&#10;\end{document}"/>
  <p:tag name="IGUANATEXSIZE" val="20"/>
  <p:tag name="IGUANATEXCURSOR" val="201"/>
  <p:tag name="TRANSPARENCY" val="True"/>
  <p:tag name="FILENAME" val=""/>
  <p:tag name="LATEXENGINEID" val="0"/>
  <p:tag name="TEMPFOLDER" val="c:\test\"/>
  <p:tag name="LATEXFORMHEIGHT" val="312"/>
  <p:tag name="LATEXFORMWIDTH" val="566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4.9419"/>
  <p:tag name="ORIGINALWIDTH" val="758.9051"/>
  <p:tag name="LATEXADDIN" val="\documentclass{article}&#10;\usepackage{amsmath}&#10;\pagestyle{empty}&#10;\begin{document}&#10;&#10;&#10;\[&#10; \begin{split}&#10;  x_{E} &amp; = x_{E} + x_{S}  \\&#10;  y_{E} &amp; = y_{E} + y_{S} \\&#10;  z_{E} &amp; = z_{E} &#10;  \label{eqn:translation of the ellipse points to S}&#10;  \end{split}&#10;\]&#10;&#10;\end{document}"/>
  <p:tag name="IGUANATEXSIZE" val="20"/>
  <p:tag name="IGUANATEXCURSOR" val="244"/>
  <p:tag name="TRANSPARENCY" val="True"/>
  <p:tag name="FILENAME" val=""/>
  <p:tag name="LATEXENGINEID" val="0"/>
  <p:tag name="TEMPFOLDER" val="c:\test\"/>
  <p:tag name="LATEXFORMHEIGHT" val="312"/>
  <p:tag name="LATEXFORMWIDTH" val="566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959.505"/>
  <p:tag name="LATEXADDIN" val="\documentclass{article}&#10;\usepackage{amsmath}&#10;\pagestyle{empty}&#10;\begin{document}&#10;&#10;&#10;\[&#10;C/N_{0}= 20 \log(SNR) + 10 \log\left(BW\right)&#10;\]&#10;&#10;\end{document}"/>
  <p:tag name="IGUANATEXSIZE" val="17"/>
  <p:tag name="IGUANATEXCURSOR" val="131"/>
  <p:tag name="TRANSPARENCY" val="True"/>
  <p:tag name="FILENAME" val=""/>
  <p:tag name="LATEXENGINEID" val="0"/>
  <p:tag name="TEMPFOLDER" val="c:\test\"/>
  <p:tag name="LATEXFORMHEIGHT" val="312"/>
  <p:tag name="LATEXFORMWIDTH" val="566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5626</TotalTime>
  <Words>1114</Words>
  <Application>Microsoft Office PowerPoint</Application>
  <PresentationFormat>Widescreen</PresentationFormat>
  <Paragraphs>273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Monotype Corsiva</vt:lpstr>
      <vt:lpstr>Times New Roman</vt:lpstr>
      <vt:lpstr>Wingdings</vt:lpstr>
      <vt:lpstr>Office Theme</vt:lpstr>
      <vt:lpstr>Airborne Experiment for Soil Moisture Retrieval using GNSS Reflectometry</vt:lpstr>
      <vt:lpstr>Outline</vt:lpstr>
      <vt:lpstr>Motivation for Soil Moisture Remote Sensing with GNSS-R</vt:lpstr>
      <vt:lpstr>Motivation for Soil Moisture Remote Sensing with GNSS-R</vt:lpstr>
      <vt:lpstr>Outline</vt:lpstr>
      <vt:lpstr>GNSS-R Concept</vt:lpstr>
      <vt:lpstr>GNSS-R Geometry</vt:lpstr>
      <vt:lpstr>Outline</vt:lpstr>
      <vt:lpstr>General Overview</vt:lpstr>
      <vt:lpstr>Outline</vt:lpstr>
      <vt:lpstr>Detection of the Satellites’ Footprints</vt:lpstr>
      <vt:lpstr>Calculation of the Satellites’ Footprints</vt:lpstr>
      <vt:lpstr>Coordinates of the specular point S</vt:lpstr>
      <vt:lpstr>Coordinates of the First Fresnel Ellipse</vt:lpstr>
      <vt:lpstr>Real Flight Experimentation</vt:lpstr>
      <vt:lpstr>Carrier-to-Noise Ratio: Rate of Observation</vt:lpstr>
      <vt:lpstr>Carrier-to-Noise Ratio: Rate of Observation</vt:lpstr>
      <vt:lpstr>Outline</vt:lpstr>
      <vt:lpstr>Research Novelty</vt:lpstr>
      <vt:lpstr>Conclusion</vt:lpstr>
      <vt:lpstr>Special Thanks</vt:lpstr>
      <vt:lpstr>PowerPoint Presentation</vt:lpstr>
      <vt:lpstr>Questions?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ali zaiter</dc:creator>
  <cp:lastModifiedBy>Hamza Issa</cp:lastModifiedBy>
  <cp:revision>372</cp:revision>
  <dcterms:created xsi:type="dcterms:W3CDTF">2018-10-01T21:46:56Z</dcterms:created>
  <dcterms:modified xsi:type="dcterms:W3CDTF">2020-05-05T15:44:11Z</dcterms:modified>
</cp:coreProperties>
</file>