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80" r:id="rId1"/>
  </p:sldMasterIdLst>
  <p:notesMasterIdLst>
    <p:notesMasterId r:id="rId21"/>
  </p:notesMasterIdLst>
  <p:sldIdLst>
    <p:sldId id="265" r:id="rId2"/>
    <p:sldId id="314" r:id="rId3"/>
    <p:sldId id="305" r:id="rId4"/>
    <p:sldId id="315" r:id="rId5"/>
    <p:sldId id="294" r:id="rId6"/>
    <p:sldId id="316" r:id="rId7"/>
    <p:sldId id="288" r:id="rId8"/>
    <p:sldId id="300" r:id="rId9"/>
    <p:sldId id="295" r:id="rId10"/>
    <p:sldId id="312" r:id="rId11"/>
    <p:sldId id="311" r:id="rId12"/>
    <p:sldId id="309" r:id="rId13"/>
    <p:sldId id="306" r:id="rId14"/>
    <p:sldId id="268" r:id="rId15"/>
    <p:sldId id="273" r:id="rId16"/>
    <p:sldId id="291" r:id="rId17"/>
    <p:sldId id="299" r:id="rId18"/>
    <p:sldId id="313" r:id="rId19"/>
    <p:sldId id="31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23C1"/>
    <a:srgbClr val="75FFC9"/>
    <a:srgbClr val="A9ADFF"/>
    <a:srgbClr val="808080"/>
    <a:srgbClr val="676767"/>
    <a:srgbClr val="746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5" autoAdjust="0"/>
    <p:restoredTop sz="97578" autoAdjust="0"/>
  </p:normalViewPr>
  <p:slideViewPr>
    <p:cSldViewPr snapToGrid="0" snapToObjects="1">
      <p:cViewPr>
        <p:scale>
          <a:sx n="100" d="100"/>
          <a:sy n="100" d="100"/>
        </p:scale>
        <p:origin x="-888" y="-288"/>
      </p:cViewPr>
      <p:guideLst>
        <p:guide orient="horz" pos="2160"/>
        <p:guide pos="2880"/>
      </p:guideLst>
    </p:cSldViewPr>
  </p:slideViewPr>
  <p:outlineViewPr>
    <p:cViewPr>
      <p:scale>
        <a:sx n="33" d="100"/>
        <a:sy n="33" d="100"/>
      </p:scale>
      <p:origin x="0" y="10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B4F4E-7D79-AC4F-8D25-F5130AB6EC9D}" type="datetimeFigureOut">
              <a:rPr lang="en-US" smtClean="0"/>
              <a:t>02/05/20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FD22DE-4BE2-1A40-82C9-2926A8D4720B}" type="slidenum">
              <a:rPr lang="en-US" smtClean="0"/>
              <a:t>‹#›</a:t>
            </a:fld>
            <a:endParaRPr lang="en-US"/>
          </a:p>
        </p:txBody>
      </p:sp>
    </p:spTree>
    <p:extLst>
      <p:ext uri="{BB962C8B-B14F-4D97-AF65-F5344CB8AC3E}">
        <p14:creationId xmlns:p14="http://schemas.microsoft.com/office/powerpoint/2010/main" val="33061655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D22DE-4BE2-1A40-82C9-2926A8D4720B}" type="slidenum">
              <a:rPr lang="en-US" smtClean="0"/>
              <a:t>3</a:t>
            </a:fld>
            <a:endParaRPr lang="en-US"/>
          </a:p>
        </p:txBody>
      </p:sp>
    </p:spTree>
    <p:extLst>
      <p:ext uri="{BB962C8B-B14F-4D97-AF65-F5344CB8AC3E}">
        <p14:creationId xmlns:p14="http://schemas.microsoft.com/office/powerpoint/2010/main" val="113401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D22DE-4BE2-1A40-82C9-2926A8D4720B}" type="slidenum">
              <a:rPr lang="en-US" smtClean="0"/>
              <a:t>5</a:t>
            </a:fld>
            <a:endParaRPr lang="en-US"/>
          </a:p>
        </p:txBody>
      </p:sp>
    </p:spTree>
    <p:extLst>
      <p:ext uri="{BB962C8B-B14F-4D97-AF65-F5344CB8AC3E}">
        <p14:creationId xmlns:p14="http://schemas.microsoft.com/office/powerpoint/2010/main" val="329972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58FD22DE-4BE2-1A40-82C9-2926A8D4720B}" type="slidenum">
              <a:rPr lang="en-US" smtClean="0"/>
              <a:t>7</a:t>
            </a:fld>
            <a:endParaRPr lang="en-US"/>
          </a:p>
        </p:txBody>
      </p:sp>
    </p:spTree>
    <p:extLst>
      <p:ext uri="{BB962C8B-B14F-4D97-AF65-F5344CB8AC3E}">
        <p14:creationId xmlns:p14="http://schemas.microsoft.com/office/powerpoint/2010/main" val="121105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D22DE-4BE2-1A40-82C9-2926A8D4720B}" type="slidenum">
              <a:rPr lang="en-US" smtClean="0"/>
              <a:t>9</a:t>
            </a:fld>
            <a:endParaRPr lang="en-US"/>
          </a:p>
        </p:txBody>
      </p:sp>
    </p:spTree>
    <p:extLst>
      <p:ext uri="{BB962C8B-B14F-4D97-AF65-F5344CB8AC3E}">
        <p14:creationId xmlns:p14="http://schemas.microsoft.com/office/powerpoint/2010/main" val="2363614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D22DE-4BE2-1A40-82C9-2926A8D4720B}" type="slidenum">
              <a:rPr lang="en-US" smtClean="0"/>
              <a:t>10</a:t>
            </a:fld>
            <a:endParaRPr lang="en-US"/>
          </a:p>
        </p:txBody>
      </p:sp>
    </p:spTree>
    <p:extLst>
      <p:ext uri="{BB962C8B-B14F-4D97-AF65-F5344CB8AC3E}">
        <p14:creationId xmlns:p14="http://schemas.microsoft.com/office/powerpoint/2010/main" val="19757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D22DE-4BE2-1A40-82C9-2926A8D4720B}" type="slidenum">
              <a:rPr lang="en-US" smtClean="0"/>
              <a:t>11</a:t>
            </a:fld>
            <a:endParaRPr lang="en-US"/>
          </a:p>
        </p:txBody>
      </p:sp>
    </p:spTree>
    <p:extLst>
      <p:ext uri="{BB962C8B-B14F-4D97-AF65-F5344CB8AC3E}">
        <p14:creationId xmlns:p14="http://schemas.microsoft.com/office/powerpoint/2010/main" val="2363614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D22DE-4BE2-1A40-82C9-2926A8D4720B}" type="slidenum">
              <a:rPr lang="en-US" smtClean="0"/>
              <a:t>12</a:t>
            </a:fld>
            <a:endParaRPr lang="en-US"/>
          </a:p>
        </p:txBody>
      </p:sp>
    </p:spTree>
    <p:extLst>
      <p:ext uri="{BB962C8B-B14F-4D97-AF65-F5344CB8AC3E}">
        <p14:creationId xmlns:p14="http://schemas.microsoft.com/office/powerpoint/2010/main" val="794027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D22DE-4BE2-1A40-82C9-2926A8D4720B}" type="slidenum">
              <a:rPr lang="en-US" smtClean="0"/>
              <a:t>13</a:t>
            </a:fld>
            <a:endParaRPr lang="en-US"/>
          </a:p>
        </p:txBody>
      </p:sp>
    </p:spTree>
    <p:extLst>
      <p:ext uri="{BB962C8B-B14F-4D97-AF65-F5344CB8AC3E}">
        <p14:creationId xmlns:p14="http://schemas.microsoft.com/office/powerpoint/2010/main" val="425394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02/05/20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3222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2F2DB40-7B59-164E-800F-362A0D7C6DC1}" type="datetimeFigureOut">
              <a:rPr lang="en-US" smtClean="0"/>
              <a:t>02/05/20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C008F-FFE6-9748-8FB2-3A55EF960EDE}" type="slidenum">
              <a:rPr lang="en-US" smtClean="0"/>
              <a:t>‹#›</a:t>
            </a:fld>
            <a:endParaRPr lang="en-US"/>
          </a:p>
        </p:txBody>
      </p:sp>
    </p:spTree>
    <p:extLst>
      <p:ext uri="{BB962C8B-B14F-4D97-AF65-F5344CB8AC3E}">
        <p14:creationId xmlns:p14="http://schemas.microsoft.com/office/powerpoint/2010/main" val="389874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2F2DB40-7B59-164E-800F-362A0D7C6DC1}" type="datetimeFigureOut">
              <a:rPr lang="en-US" smtClean="0"/>
              <a:t>02/05/20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C008F-FFE6-9748-8FB2-3A55EF960EDE}" type="slidenum">
              <a:rPr lang="en-US" smtClean="0"/>
              <a:t>‹#›</a:t>
            </a:fld>
            <a:endParaRPr lang="en-US"/>
          </a:p>
        </p:txBody>
      </p:sp>
    </p:spTree>
    <p:extLst>
      <p:ext uri="{BB962C8B-B14F-4D97-AF65-F5344CB8AC3E}">
        <p14:creationId xmlns:p14="http://schemas.microsoft.com/office/powerpoint/2010/main" val="423376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2F2DB40-7B59-164E-800F-362A0D7C6DC1}" type="datetimeFigureOut">
              <a:rPr lang="en-US" smtClean="0"/>
              <a:t>02/05/20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C008F-FFE6-9748-8FB2-3A55EF960EDE}" type="slidenum">
              <a:rPr lang="en-US" smtClean="0"/>
              <a:t>‹#›</a:t>
            </a:fld>
            <a:endParaRPr lang="en-US"/>
          </a:p>
        </p:txBody>
      </p:sp>
    </p:spTree>
    <p:extLst>
      <p:ext uri="{BB962C8B-B14F-4D97-AF65-F5344CB8AC3E}">
        <p14:creationId xmlns:p14="http://schemas.microsoft.com/office/powerpoint/2010/main" val="237600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t>02/05/20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225971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2F2DB40-7B59-164E-800F-362A0D7C6DC1}" type="datetimeFigureOut">
              <a:rPr lang="en-US" smtClean="0"/>
              <a:t>02/05/20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C008F-FFE6-9748-8FB2-3A55EF960EDE}" type="slidenum">
              <a:rPr lang="en-US" smtClean="0"/>
              <a:t>‹#›</a:t>
            </a:fld>
            <a:endParaRPr lang="en-US"/>
          </a:p>
        </p:txBody>
      </p:sp>
    </p:spTree>
    <p:extLst>
      <p:ext uri="{BB962C8B-B14F-4D97-AF65-F5344CB8AC3E}">
        <p14:creationId xmlns:p14="http://schemas.microsoft.com/office/powerpoint/2010/main" val="207718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2F2DB40-7B59-164E-800F-362A0D7C6DC1}" type="datetimeFigureOut">
              <a:rPr lang="en-US" smtClean="0"/>
              <a:t>02/05/20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0C008F-FFE6-9748-8FB2-3A55EF960EDE}" type="slidenum">
              <a:rPr lang="en-US" smtClean="0"/>
              <a:t>‹#›</a:t>
            </a:fld>
            <a:endParaRPr lang="en-US"/>
          </a:p>
        </p:txBody>
      </p:sp>
    </p:spTree>
    <p:extLst>
      <p:ext uri="{BB962C8B-B14F-4D97-AF65-F5344CB8AC3E}">
        <p14:creationId xmlns:p14="http://schemas.microsoft.com/office/powerpoint/2010/main" val="201022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2F2DB40-7B59-164E-800F-362A0D7C6DC1}" type="datetimeFigureOut">
              <a:rPr lang="en-US" smtClean="0"/>
              <a:t>02/05/20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C008F-FFE6-9748-8FB2-3A55EF960EDE}" type="slidenum">
              <a:rPr lang="en-US" smtClean="0"/>
              <a:t>‹#›</a:t>
            </a:fld>
            <a:endParaRPr lang="en-US"/>
          </a:p>
        </p:txBody>
      </p:sp>
    </p:spTree>
    <p:extLst>
      <p:ext uri="{BB962C8B-B14F-4D97-AF65-F5344CB8AC3E}">
        <p14:creationId xmlns:p14="http://schemas.microsoft.com/office/powerpoint/2010/main" val="415990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2DB40-7B59-164E-800F-362A0D7C6DC1}" type="datetimeFigureOut">
              <a:rPr lang="en-US" smtClean="0"/>
              <a:t>02/05/20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0C008F-FFE6-9748-8FB2-3A55EF960EDE}" type="slidenum">
              <a:rPr lang="en-US" smtClean="0"/>
              <a:t>‹#›</a:t>
            </a:fld>
            <a:endParaRPr lang="en-US"/>
          </a:p>
        </p:txBody>
      </p:sp>
    </p:spTree>
    <p:extLst>
      <p:ext uri="{BB962C8B-B14F-4D97-AF65-F5344CB8AC3E}">
        <p14:creationId xmlns:p14="http://schemas.microsoft.com/office/powerpoint/2010/main" val="105429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2F2DB40-7B59-164E-800F-362A0D7C6DC1}" type="datetimeFigureOut">
              <a:rPr lang="en-US" smtClean="0"/>
              <a:t>02/05/20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614191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2F2DB40-7B59-164E-800F-362A0D7C6DC1}" type="datetimeFigureOut">
              <a:rPr lang="en-US" smtClean="0"/>
              <a:t>02/05/20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C008F-FFE6-9748-8FB2-3A55EF960EDE}" type="slidenum">
              <a:rPr lang="en-US" smtClean="0"/>
              <a:t>‹#›</a:t>
            </a:fld>
            <a:endParaRPr lang="en-US"/>
          </a:p>
        </p:txBody>
      </p:sp>
    </p:spTree>
    <p:extLst>
      <p:ext uri="{BB962C8B-B14F-4D97-AF65-F5344CB8AC3E}">
        <p14:creationId xmlns:p14="http://schemas.microsoft.com/office/powerpoint/2010/main" val="17758962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FF">
            <a:alpha val="1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2DB40-7B59-164E-800F-362A0D7C6DC1}" type="datetimeFigureOut">
              <a:rPr lang="en-US" smtClean="0"/>
              <a:t>02/05/20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C008F-FFE6-9748-8FB2-3A55EF960EDE}" type="slidenum">
              <a:rPr lang="en-US" smtClean="0"/>
              <a:t>‹#›</a:t>
            </a:fld>
            <a:endParaRPr lang="en-US"/>
          </a:p>
        </p:txBody>
      </p:sp>
    </p:spTree>
    <p:extLst>
      <p:ext uri="{BB962C8B-B14F-4D97-AF65-F5344CB8AC3E}">
        <p14:creationId xmlns:p14="http://schemas.microsoft.com/office/powerpoint/2010/main" val="867416968"/>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jpg"/><Relationship Id="rId12"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hyperlink" Target="mailto:antonio.caracausi@.ingv.it" TargetMode="External"/><Relationship Id="rId10" Type="http://schemas.openxmlformats.org/officeDocument/2006/relationships/hyperlink" Target="mailto:claudio.venturabordenca@unipa.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21.jpeg"/><Relationship Id="rId5" Type="http://schemas.openxmlformats.org/officeDocument/2006/relationships/image" Target="../media/image22.jp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13.jpg"/><Relationship Id="rId5" Type="http://schemas.openxmlformats.org/officeDocument/2006/relationships/image" Target="../media/image24.jpg"/><Relationship Id="rId6" Type="http://schemas.openxmlformats.org/officeDocument/2006/relationships/image" Target="../media/image25.jp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5.jp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56" y="1073860"/>
            <a:ext cx="9169400" cy="2400300"/>
          </a:xfrm>
        </p:spPr>
        <p:txBody>
          <a:bodyPr>
            <a:normAutofit fontScale="90000"/>
          </a:bodyPr>
          <a:lstStyle/>
          <a:p>
            <a:r>
              <a:rPr lang="en-GB" sz="3300" b="1" dirty="0">
                <a:solidFill>
                  <a:srgbClr val="FF0000"/>
                </a:solidFill>
                <a:latin typeface="Times New Roman"/>
                <a:cs typeface="Times New Roman"/>
              </a:rPr>
              <a:t>G</a:t>
            </a:r>
            <a:r>
              <a:rPr lang="en-GB" sz="3300" b="1" dirty="0" smtClean="0">
                <a:solidFill>
                  <a:srgbClr val="FF0000"/>
                </a:solidFill>
                <a:latin typeface="Times New Roman"/>
                <a:cs typeface="Times New Roman"/>
              </a:rPr>
              <a:t>eochemistry of noble gases and radiogenic isotopes of ultramafic mantle xenoliths from La Grille volcano (Grand Comore Island, Indian Ocean) </a:t>
            </a:r>
            <a:br>
              <a:rPr lang="en-GB" sz="3300" b="1" dirty="0" smtClean="0">
                <a:solidFill>
                  <a:srgbClr val="FF0000"/>
                </a:solidFill>
                <a:latin typeface="Times New Roman"/>
                <a:cs typeface="Times New Roman"/>
              </a:rPr>
            </a:br>
            <a:r>
              <a:rPr lang="en-US" b="1" dirty="0">
                <a:solidFill>
                  <a:schemeClr val="tx1"/>
                </a:solidFill>
                <a:latin typeface="Times New Roman"/>
                <a:cs typeface="Times New Roman"/>
              </a:rPr>
              <a:t> </a:t>
            </a:r>
            <a:endParaRPr lang="en-US" sz="1600" dirty="0">
              <a:solidFill>
                <a:schemeClr val="tx1"/>
              </a:solidFill>
              <a:latin typeface="Times New Roman"/>
              <a:cs typeface="Times New Roman"/>
            </a:endParaRPr>
          </a:p>
        </p:txBody>
      </p:sp>
      <p:pic>
        <p:nvPicPr>
          <p:cNvPr id="3" name="Picture 2" descr="INGV_Logo-estesa_colo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4" y="160867"/>
            <a:ext cx="1765300" cy="590735"/>
          </a:xfrm>
          <a:prstGeom prst="rect">
            <a:avLst/>
          </a:prstGeom>
        </p:spPr>
      </p:pic>
      <p:pic>
        <p:nvPicPr>
          <p:cNvPr id="4" name="Picture 3"/>
          <p:cNvPicPr>
            <a:picLocks noChangeAspect="1"/>
          </p:cNvPicPr>
          <p:nvPr/>
        </p:nvPicPr>
        <p:blipFill>
          <a:blip r:embed="rId3"/>
          <a:stretch>
            <a:fillRect/>
          </a:stretch>
        </p:blipFill>
        <p:spPr>
          <a:xfrm>
            <a:off x="3873500" y="76201"/>
            <a:ext cx="1809467" cy="562482"/>
          </a:xfrm>
          <a:prstGeom prst="rect">
            <a:avLst/>
          </a:prstGeom>
        </p:spPr>
      </p:pic>
      <p:pic>
        <p:nvPicPr>
          <p:cNvPr id="5" name="Picture 4"/>
          <p:cNvPicPr>
            <a:picLocks noChangeAspect="1"/>
          </p:cNvPicPr>
          <p:nvPr/>
        </p:nvPicPr>
        <p:blipFill>
          <a:blip r:embed="rId4"/>
          <a:stretch>
            <a:fillRect/>
          </a:stretch>
        </p:blipFill>
        <p:spPr>
          <a:xfrm>
            <a:off x="1814689" y="-81813"/>
            <a:ext cx="2044700" cy="823168"/>
          </a:xfrm>
          <a:prstGeom prst="rect">
            <a:avLst/>
          </a:prstGeom>
        </p:spPr>
      </p:pic>
      <p:pic>
        <p:nvPicPr>
          <p:cNvPr id="6" name="Picture 5"/>
          <p:cNvPicPr>
            <a:picLocks noChangeAspect="1"/>
          </p:cNvPicPr>
          <p:nvPr/>
        </p:nvPicPr>
        <p:blipFill>
          <a:blip r:embed="rId5"/>
          <a:stretch>
            <a:fillRect/>
          </a:stretch>
        </p:blipFill>
        <p:spPr>
          <a:xfrm>
            <a:off x="6688664" y="47948"/>
            <a:ext cx="736601" cy="655614"/>
          </a:xfrm>
          <a:prstGeom prst="rect">
            <a:avLst/>
          </a:prstGeom>
        </p:spPr>
      </p:pic>
      <p:pic>
        <p:nvPicPr>
          <p:cNvPr id="7" name="Picture 6"/>
          <p:cNvPicPr>
            <a:picLocks noChangeAspect="1"/>
          </p:cNvPicPr>
          <p:nvPr/>
        </p:nvPicPr>
        <p:blipFill>
          <a:blip r:embed="rId6"/>
          <a:stretch>
            <a:fillRect/>
          </a:stretch>
        </p:blipFill>
        <p:spPr>
          <a:xfrm>
            <a:off x="7682300" y="47948"/>
            <a:ext cx="705133" cy="647409"/>
          </a:xfrm>
          <a:prstGeom prst="rect">
            <a:avLst/>
          </a:prstGeom>
        </p:spPr>
      </p:pic>
      <p:pic>
        <p:nvPicPr>
          <p:cNvPr id="8" name="Picture 7"/>
          <p:cNvPicPr>
            <a:picLocks noChangeAspect="1"/>
          </p:cNvPicPr>
          <p:nvPr/>
        </p:nvPicPr>
        <p:blipFill>
          <a:blip r:embed="rId7"/>
          <a:stretch>
            <a:fillRect/>
          </a:stretch>
        </p:blipFill>
        <p:spPr>
          <a:xfrm>
            <a:off x="8407401" y="47948"/>
            <a:ext cx="592666" cy="595644"/>
          </a:xfrm>
          <a:prstGeom prst="rect">
            <a:avLst/>
          </a:prstGeom>
        </p:spPr>
      </p:pic>
      <p:pic>
        <p:nvPicPr>
          <p:cNvPr id="10" name="Picture 9"/>
          <p:cNvPicPr>
            <a:picLocks noChangeAspect="1"/>
          </p:cNvPicPr>
          <p:nvPr/>
        </p:nvPicPr>
        <p:blipFill>
          <a:blip r:embed="rId8"/>
          <a:stretch>
            <a:fillRect/>
          </a:stretch>
        </p:blipFill>
        <p:spPr>
          <a:xfrm>
            <a:off x="5909731" y="71968"/>
            <a:ext cx="588512" cy="566715"/>
          </a:xfrm>
          <a:prstGeom prst="rect">
            <a:avLst/>
          </a:prstGeom>
        </p:spPr>
      </p:pic>
      <p:sp>
        <p:nvSpPr>
          <p:cNvPr id="12" name="Rectangle 11"/>
          <p:cNvSpPr/>
          <p:nvPr/>
        </p:nvSpPr>
        <p:spPr>
          <a:xfrm>
            <a:off x="-25400" y="3025403"/>
            <a:ext cx="9169400" cy="3370153"/>
          </a:xfrm>
          <a:prstGeom prst="rect">
            <a:avLst/>
          </a:prstGeom>
        </p:spPr>
        <p:txBody>
          <a:bodyPr wrap="square">
            <a:spAutoFit/>
          </a:bodyPr>
          <a:lstStyle/>
          <a:p>
            <a:pPr algn="ctr"/>
            <a:r>
              <a:rPr lang="it-IT" sz="2100" b="1" dirty="0">
                <a:latin typeface="Times New Roman"/>
                <a:cs typeface="Times New Roman"/>
              </a:rPr>
              <a:t>Claudio Ventura Bordenca</a:t>
            </a:r>
            <a:r>
              <a:rPr lang="it-IT" sz="2100" dirty="0">
                <a:latin typeface="Times New Roman"/>
                <a:cs typeface="Times New Roman"/>
              </a:rPr>
              <a:t>*(</a:t>
            </a:r>
            <a:r>
              <a:rPr lang="it-IT" sz="2100" dirty="0" smtClean="0">
                <a:latin typeface="Times New Roman"/>
                <a:cs typeface="Times New Roman"/>
              </a:rPr>
              <a:t>1), Antonio </a:t>
            </a:r>
            <a:r>
              <a:rPr lang="it-IT" sz="2100" dirty="0">
                <a:latin typeface="Times New Roman"/>
                <a:cs typeface="Times New Roman"/>
              </a:rPr>
              <a:t>Caracausi</a:t>
            </a:r>
            <a:r>
              <a:rPr lang="it-IT" sz="2100" dirty="0" smtClean="0">
                <a:latin typeface="Times New Roman"/>
                <a:cs typeface="Times New Roman"/>
              </a:rPr>
              <a:t>*(</a:t>
            </a:r>
            <a:r>
              <a:rPr lang="it-IT" sz="2100" dirty="0">
                <a:latin typeface="Times New Roman"/>
                <a:cs typeface="Times New Roman"/>
              </a:rPr>
              <a:t>2</a:t>
            </a:r>
            <a:r>
              <a:rPr lang="it-IT" sz="2100" dirty="0" smtClean="0">
                <a:latin typeface="Times New Roman"/>
                <a:cs typeface="Times New Roman"/>
              </a:rPr>
              <a:t>) </a:t>
            </a:r>
            <a:r>
              <a:rPr lang="it-IT" sz="2100" dirty="0">
                <a:latin typeface="Times New Roman"/>
                <a:cs typeface="Times New Roman"/>
              </a:rPr>
              <a:t>, Andrea Di Muro </a:t>
            </a:r>
            <a:r>
              <a:rPr lang="it-IT" sz="2100" dirty="0" smtClean="0">
                <a:latin typeface="Times New Roman"/>
                <a:cs typeface="Times New Roman"/>
              </a:rPr>
              <a:t>(3), Guillaume </a:t>
            </a:r>
            <a:r>
              <a:rPr lang="it-IT" sz="2100" dirty="0">
                <a:latin typeface="Times New Roman"/>
                <a:cs typeface="Times New Roman"/>
              </a:rPr>
              <a:t>Boudoire </a:t>
            </a:r>
            <a:r>
              <a:rPr lang="it-IT" sz="2100" dirty="0" smtClean="0">
                <a:latin typeface="Times New Roman"/>
                <a:cs typeface="Times New Roman"/>
              </a:rPr>
              <a:t>(2)</a:t>
            </a:r>
            <a:r>
              <a:rPr lang="it-IT" sz="2100" dirty="0">
                <a:latin typeface="Times New Roman"/>
                <a:cs typeface="Times New Roman"/>
              </a:rPr>
              <a:t>, Massimo Coltorti </a:t>
            </a:r>
            <a:r>
              <a:rPr lang="it-IT" sz="2100" dirty="0" smtClean="0">
                <a:latin typeface="Times New Roman"/>
                <a:cs typeface="Times New Roman"/>
              </a:rPr>
              <a:t>(4), </a:t>
            </a:r>
            <a:r>
              <a:rPr lang="it-IT" sz="2100" dirty="0">
                <a:latin typeface="Times New Roman"/>
                <a:cs typeface="Times New Roman"/>
              </a:rPr>
              <a:t>Barbara Faccini </a:t>
            </a:r>
            <a:r>
              <a:rPr lang="it-IT" sz="2100" dirty="0" smtClean="0">
                <a:latin typeface="Times New Roman"/>
                <a:cs typeface="Times New Roman"/>
              </a:rPr>
              <a:t>(4)</a:t>
            </a:r>
            <a:r>
              <a:rPr lang="it-IT" sz="2100" dirty="0">
                <a:latin typeface="Times New Roman"/>
                <a:cs typeface="Times New Roman"/>
              </a:rPr>
              <a:t>, </a:t>
            </a:r>
            <a:r>
              <a:rPr lang="it-IT" sz="2100" dirty="0" smtClean="0">
                <a:latin typeface="Times New Roman"/>
                <a:cs typeface="Times New Roman"/>
              </a:rPr>
              <a:t>Marco Liuzzo (2,4), </a:t>
            </a:r>
            <a:r>
              <a:rPr lang="it-IT" sz="2100" dirty="0">
                <a:latin typeface="Times New Roman"/>
                <a:cs typeface="Times New Roman"/>
              </a:rPr>
              <a:t>Andrea </a:t>
            </a:r>
            <a:r>
              <a:rPr lang="it-IT" sz="2100" dirty="0" smtClean="0">
                <a:latin typeface="Times New Roman"/>
                <a:cs typeface="Times New Roman"/>
              </a:rPr>
              <a:t>L. </a:t>
            </a:r>
            <a:r>
              <a:rPr lang="it-IT" sz="2100" dirty="0">
                <a:latin typeface="Times New Roman"/>
                <a:cs typeface="Times New Roman"/>
              </a:rPr>
              <a:t>Rizzo </a:t>
            </a:r>
            <a:r>
              <a:rPr lang="it-IT" sz="2100" dirty="0" smtClean="0">
                <a:latin typeface="Times New Roman"/>
                <a:cs typeface="Times New Roman"/>
              </a:rPr>
              <a:t>(2,4)</a:t>
            </a:r>
            <a:r>
              <a:rPr lang="it-IT" sz="2100" dirty="0">
                <a:latin typeface="Times New Roman"/>
                <a:cs typeface="Times New Roman"/>
              </a:rPr>
              <a:t>, and </a:t>
            </a:r>
            <a:r>
              <a:rPr lang="it-IT" sz="2100" dirty="0" smtClean="0">
                <a:latin typeface="Times New Roman"/>
                <a:cs typeface="Times New Roman"/>
              </a:rPr>
              <a:t>Raphaël Pik (5) and Alessandro Aiuppa (1)</a:t>
            </a:r>
          </a:p>
          <a:p>
            <a:pPr algn="ctr"/>
            <a:r>
              <a:rPr lang="it-IT" dirty="0">
                <a:latin typeface="Times New Roman"/>
                <a:cs typeface="Times New Roman"/>
              </a:rPr>
              <a:t> </a:t>
            </a:r>
            <a:endParaRPr lang="en-GB" dirty="0">
              <a:latin typeface="Times New Roman"/>
              <a:cs typeface="Times New Roman"/>
            </a:endParaRPr>
          </a:p>
          <a:p>
            <a:r>
              <a:rPr lang="it-IT" sz="1200" dirty="0" smtClean="0">
                <a:latin typeface="Times New Roman"/>
                <a:cs typeface="Times New Roman"/>
              </a:rPr>
              <a:t>(1) </a:t>
            </a:r>
            <a:r>
              <a:rPr lang="it-IT" sz="1200" dirty="0">
                <a:latin typeface="Times New Roman"/>
                <a:cs typeface="Times New Roman"/>
              </a:rPr>
              <a:t>Università di Palermo, Dipartimento di Scienze della Terra e del Mare (DiSTeM), Palermo, Italy</a:t>
            </a:r>
          </a:p>
          <a:p>
            <a:r>
              <a:rPr lang="it-IT" sz="1200" dirty="0" smtClean="0">
                <a:latin typeface="Times New Roman"/>
                <a:cs typeface="Times New Roman"/>
              </a:rPr>
              <a:t>(2) Istituto </a:t>
            </a:r>
            <a:r>
              <a:rPr lang="it-IT" sz="1200" dirty="0">
                <a:latin typeface="Times New Roman"/>
                <a:cs typeface="Times New Roman"/>
              </a:rPr>
              <a:t>Nazionale di Geofisica e Vulcanologia (INGV), Palermo, Palermo, </a:t>
            </a:r>
            <a:r>
              <a:rPr lang="it-IT" sz="1200" dirty="0" smtClean="0">
                <a:latin typeface="Times New Roman"/>
                <a:cs typeface="Times New Roman"/>
              </a:rPr>
              <a:t>Italy, </a:t>
            </a:r>
          </a:p>
          <a:p>
            <a:r>
              <a:rPr lang="it-IT" sz="1200" dirty="0" smtClean="0">
                <a:latin typeface="Times New Roman"/>
                <a:cs typeface="Times New Roman"/>
              </a:rPr>
              <a:t>(3) Observatoire </a:t>
            </a:r>
            <a:r>
              <a:rPr lang="it-IT" sz="1200" dirty="0">
                <a:latin typeface="Times New Roman"/>
                <a:cs typeface="Times New Roman"/>
              </a:rPr>
              <a:t>Volcanologique du Piton de la Fournaise (OVPF)-La Réunion, Institut de Physique du Globe de Paris (IPGP)-Paris, </a:t>
            </a:r>
            <a:r>
              <a:rPr lang="it-IT" sz="1200" dirty="0" smtClean="0">
                <a:latin typeface="Times New Roman"/>
                <a:cs typeface="Times New Roman"/>
              </a:rPr>
              <a:t>France </a:t>
            </a:r>
          </a:p>
          <a:p>
            <a:r>
              <a:rPr lang="it-IT" sz="1200" dirty="0" smtClean="0">
                <a:latin typeface="Times New Roman"/>
                <a:cs typeface="Times New Roman"/>
              </a:rPr>
              <a:t>(4) Università </a:t>
            </a:r>
            <a:r>
              <a:rPr lang="it-IT" sz="1200" dirty="0">
                <a:latin typeface="Times New Roman"/>
                <a:cs typeface="Times New Roman"/>
              </a:rPr>
              <a:t>degli Studi di Ferrara, Dipartimento di Fisica e Scienza della Terra, Ferrara, Italy, </a:t>
            </a:r>
            <a:endParaRPr lang="it-IT" sz="1200" dirty="0" smtClean="0">
              <a:latin typeface="Times New Roman"/>
              <a:cs typeface="Times New Roman"/>
            </a:endParaRPr>
          </a:p>
          <a:p>
            <a:r>
              <a:rPr lang="it-IT" sz="1200" dirty="0" smtClean="0">
                <a:latin typeface="Times New Roman"/>
                <a:cs typeface="Times New Roman"/>
              </a:rPr>
              <a:t>(5) </a:t>
            </a:r>
            <a:r>
              <a:rPr lang="en-GB" sz="1200" dirty="0">
                <a:latin typeface="Times New Roman"/>
                <a:cs typeface="Times New Roman"/>
              </a:rPr>
              <a:t>Centre de Recherche Petrographique et Geochimie, Nancy, </a:t>
            </a:r>
            <a:r>
              <a:rPr lang="en-GB" sz="1200" dirty="0" smtClean="0">
                <a:latin typeface="Times New Roman"/>
                <a:cs typeface="Times New Roman"/>
              </a:rPr>
              <a:t>France</a:t>
            </a:r>
          </a:p>
          <a:p>
            <a:endParaRPr lang="it-IT" sz="1200" dirty="0">
              <a:latin typeface="Times New Roman"/>
              <a:cs typeface="Times New Roman"/>
            </a:endParaRPr>
          </a:p>
          <a:p>
            <a:r>
              <a:rPr lang="it-IT" sz="1200" dirty="0" smtClean="0">
                <a:latin typeface="Times New Roman"/>
                <a:cs typeface="Times New Roman"/>
              </a:rPr>
              <a:t>*</a:t>
            </a:r>
            <a:r>
              <a:rPr lang="it-IT" sz="1200" dirty="0">
                <a:latin typeface="Times New Roman"/>
                <a:cs typeface="Times New Roman"/>
              </a:rPr>
              <a:t>corresponding </a:t>
            </a:r>
            <a:r>
              <a:rPr lang="it-IT" sz="1200" dirty="0" smtClean="0">
                <a:latin typeface="Times New Roman"/>
                <a:cs typeface="Times New Roman"/>
              </a:rPr>
              <a:t>authors: </a:t>
            </a:r>
          </a:p>
          <a:p>
            <a:r>
              <a:rPr lang="it-IT" sz="1200" dirty="0" smtClean="0">
                <a:latin typeface="Times New Roman"/>
                <a:cs typeface="Times New Roman"/>
                <a:hlinkClick r:id="rId9"/>
              </a:rPr>
              <a:t>antonio.caracausi</a:t>
            </a:r>
            <a:r>
              <a:rPr lang="it-IT" sz="1200" dirty="0">
                <a:latin typeface="Times New Roman"/>
                <a:cs typeface="Times New Roman"/>
                <a:hlinkClick r:id="rId9"/>
              </a:rPr>
              <a:t>@.</a:t>
            </a:r>
            <a:r>
              <a:rPr lang="it-IT" sz="1200" dirty="0" smtClean="0">
                <a:latin typeface="Times New Roman"/>
                <a:cs typeface="Times New Roman"/>
                <a:hlinkClick r:id="rId9"/>
              </a:rPr>
              <a:t>ingv.it</a:t>
            </a:r>
            <a:endParaRPr lang="it-IT" sz="1200" dirty="0" smtClean="0">
              <a:latin typeface="Times New Roman"/>
              <a:cs typeface="Times New Roman"/>
            </a:endParaRPr>
          </a:p>
          <a:p>
            <a:r>
              <a:rPr lang="it-IT" sz="1200" dirty="0">
                <a:latin typeface="Times New Roman"/>
                <a:cs typeface="Times New Roman"/>
                <a:hlinkClick r:id="rId10"/>
              </a:rPr>
              <a:t>c</a:t>
            </a:r>
            <a:r>
              <a:rPr lang="it-IT" sz="1200" dirty="0" smtClean="0">
                <a:latin typeface="Times New Roman"/>
                <a:cs typeface="Times New Roman"/>
                <a:hlinkClick r:id="rId10"/>
              </a:rPr>
              <a:t>laudio.venturabordenca@unipa.it</a:t>
            </a:r>
            <a:endParaRPr lang="it-IT" sz="1200" dirty="0" smtClean="0">
              <a:latin typeface="Times New Roman"/>
              <a:cs typeface="Times New Roman"/>
            </a:endParaRPr>
          </a:p>
          <a:p>
            <a:endParaRPr lang="it-IT" sz="1200" dirty="0">
              <a:latin typeface="Times New Roman"/>
              <a:cs typeface="Times New Roman"/>
            </a:endParaRPr>
          </a:p>
          <a:p>
            <a:endParaRPr lang="en-GB" sz="1200" dirty="0">
              <a:latin typeface="Times New Roman"/>
              <a:cs typeface="Times New Roman"/>
            </a:endParaRPr>
          </a:p>
        </p:txBody>
      </p:sp>
      <p:pic>
        <p:nvPicPr>
          <p:cNvPr id="11" name="Picture 10" descr="20_04-EGU-1.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00254" y="5517515"/>
            <a:ext cx="3775710" cy="1131570"/>
          </a:xfrm>
          <a:prstGeom prst="rect">
            <a:avLst/>
          </a:prstGeom>
        </p:spPr>
      </p:pic>
      <p:pic>
        <p:nvPicPr>
          <p:cNvPr id="9" name="Picture 8" descr="cc_by_logo_png.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292001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400" y="12700"/>
            <a:ext cx="9169400" cy="660400"/>
          </a:xfrm>
        </p:spPr>
        <p:txBody>
          <a:bodyPr>
            <a:noAutofit/>
          </a:bodyPr>
          <a:lstStyle/>
          <a:p>
            <a:pPr algn="ctr"/>
            <a:r>
              <a:rPr lang="en-GB" sz="4000" b="1" dirty="0" smtClean="0">
                <a:solidFill>
                  <a:schemeClr val="tx1"/>
                </a:solidFill>
                <a:latin typeface="Times New Roman"/>
                <a:cs typeface="Times New Roman"/>
              </a:rPr>
              <a:t>4. Why the Comoros Archipelago?</a:t>
            </a:r>
            <a:r>
              <a:rPr lang="en-US" sz="4000" b="1" dirty="0">
                <a:solidFill>
                  <a:srgbClr val="FFFF00"/>
                </a:solidFill>
                <a:latin typeface="Times New Roman"/>
                <a:cs typeface="Times New Roman"/>
              </a:rPr>
              <a:t> </a:t>
            </a:r>
            <a:endParaRPr lang="en-US" sz="4000" dirty="0">
              <a:solidFill>
                <a:srgbClr val="FFFF00"/>
              </a:solidFill>
              <a:latin typeface="Times New Roman"/>
              <a:cs typeface="Times New Roman"/>
            </a:endParaRPr>
          </a:p>
        </p:txBody>
      </p:sp>
      <p:grpSp>
        <p:nvGrpSpPr>
          <p:cNvPr id="10" name="Group 9"/>
          <p:cNvGrpSpPr/>
          <p:nvPr/>
        </p:nvGrpSpPr>
        <p:grpSpPr>
          <a:xfrm>
            <a:off x="1233588" y="1223786"/>
            <a:ext cx="6488011" cy="5545314"/>
            <a:chOff x="217588" y="852054"/>
            <a:chExt cx="6488011" cy="5545314"/>
          </a:xfrm>
        </p:grpSpPr>
        <p:pic>
          <p:nvPicPr>
            <p:cNvPr id="4" name="Picture 3" descr="Mayotte swar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88" y="852054"/>
              <a:ext cx="6462611" cy="4621646"/>
            </a:xfrm>
            <a:prstGeom prst="rect">
              <a:avLst/>
            </a:prstGeom>
          </p:spPr>
        </p:pic>
        <p:sp>
          <p:nvSpPr>
            <p:cNvPr id="8" name="Rectangle 7"/>
            <p:cNvSpPr/>
            <p:nvPr/>
          </p:nvSpPr>
          <p:spPr>
            <a:xfrm>
              <a:off x="217588" y="5474038"/>
              <a:ext cx="6462611" cy="923330"/>
            </a:xfrm>
            <a:prstGeom prst="rect">
              <a:avLst/>
            </a:prstGeom>
          </p:spPr>
          <p:txBody>
            <a:bodyPr wrap="square">
              <a:spAutoFit/>
            </a:bodyPr>
            <a:lstStyle/>
            <a:p>
              <a:pPr algn="just"/>
              <a:r>
                <a:rPr lang="en-US" b="1" dirty="0" smtClean="0">
                  <a:latin typeface="Times New Roman"/>
                  <a:cs typeface="Times New Roman"/>
                </a:rPr>
                <a:t>Roger 2019</a:t>
              </a:r>
              <a:r>
                <a:rPr lang="en-US" dirty="0" smtClean="0">
                  <a:latin typeface="Times New Roman"/>
                  <a:cs typeface="Times New Roman"/>
                </a:rPr>
                <a:t>. Digital </a:t>
              </a:r>
              <a:r>
                <a:rPr lang="en-US" dirty="0">
                  <a:latin typeface="Times New Roman"/>
                  <a:cs typeface="Times New Roman"/>
                </a:rPr>
                <a:t>E</a:t>
              </a:r>
              <a:r>
                <a:rPr lang="en-US" dirty="0" smtClean="0">
                  <a:latin typeface="Times New Roman"/>
                  <a:cs typeface="Times New Roman"/>
                </a:rPr>
                <a:t>levation </a:t>
              </a:r>
              <a:r>
                <a:rPr lang="en-US" dirty="0">
                  <a:latin typeface="Times New Roman"/>
                  <a:cs typeface="Times New Roman"/>
                </a:rPr>
                <a:t>M</a:t>
              </a:r>
              <a:r>
                <a:rPr lang="en-US" dirty="0" smtClean="0">
                  <a:latin typeface="Times New Roman"/>
                  <a:cs typeface="Times New Roman"/>
                </a:rPr>
                <a:t>odel </a:t>
              </a:r>
              <a:r>
                <a:rPr lang="en-US" dirty="0">
                  <a:latin typeface="Times New Roman"/>
                  <a:cs typeface="Times New Roman"/>
                </a:rPr>
                <a:t>(</a:t>
              </a:r>
              <a:r>
                <a:rPr lang="en-US" dirty="0" smtClean="0">
                  <a:latin typeface="Times New Roman"/>
                  <a:cs typeface="Times New Roman"/>
                </a:rPr>
                <a:t>DEM) </a:t>
              </a:r>
              <a:r>
                <a:rPr lang="en-US" dirty="0">
                  <a:latin typeface="Times New Roman"/>
                  <a:cs typeface="Times New Roman"/>
                </a:rPr>
                <a:t>of Mayotte Island </a:t>
              </a:r>
              <a:r>
                <a:rPr lang="en-US" dirty="0" smtClean="0">
                  <a:latin typeface="Times New Roman"/>
                  <a:cs typeface="Times New Roman"/>
                </a:rPr>
                <a:t>with bathymetric/topographic data and seismic swarms (red dots) before 15</a:t>
              </a:r>
              <a:r>
                <a:rPr lang="en-US" baseline="30000" dirty="0" smtClean="0">
                  <a:latin typeface="Times New Roman"/>
                  <a:cs typeface="Times New Roman"/>
                </a:rPr>
                <a:t>th</a:t>
              </a:r>
              <a:r>
                <a:rPr lang="en-US" dirty="0" smtClean="0">
                  <a:latin typeface="Times New Roman"/>
                  <a:cs typeface="Times New Roman"/>
                </a:rPr>
                <a:t> May 2018 (yellow dot).</a:t>
              </a:r>
              <a:endParaRPr lang="en-US" dirty="0">
                <a:latin typeface="Times New Roman"/>
                <a:cs typeface="Times New Roman"/>
              </a:endParaRPr>
            </a:p>
          </p:txBody>
        </p:sp>
      </p:grpSp>
      <p:sp>
        <p:nvSpPr>
          <p:cNvPr id="9" name="TextBox 8"/>
          <p:cNvSpPr txBox="1"/>
          <p:nvPr/>
        </p:nvSpPr>
        <p:spPr>
          <a:xfrm>
            <a:off x="1360587" y="829054"/>
            <a:ext cx="6462611" cy="369332"/>
          </a:xfrm>
          <a:prstGeom prst="rect">
            <a:avLst/>
          </a:prstGeom>
          <a:noFill/>
        </p:spPr>
        <p:txBody>
          <a:bodyPr wrap="square" rtlCol="0">
            <a:spAutoFit/>
          </a:bodyPr>
          <a:lstStyle/>
          <a:p>
            <a:r>
              <a:rPr lang="en-US" dirty="0" smtClean="0">
                <a:latin typeface="Times New Roman"/>
                <a:cs typeface="Times New Roman"/>
              </a:rPr>
              <a:t>A magmatic intrusion in the oceanic crust? (</a:t>
            </a:r>
            <a:r>
              <a:rPr lang="en-US" b="1" dirty="0" smtClean="0">
                <a:latin typeface="Times New Roman"/>
                <a:cs typeface="Times New Roman"/>
              </a:rPr>
              <a:t>Cesca et al. 2019 EGU</a:t>
            </a:r>
            <a:r>
              <a:rPr lang="en-US" dirty="0" smtClean="0">
                <a:latin typeface="Times New Roman"/>
                <a:cs typeface="Times New Roman"/>
              </a:rPr>
              <a:t>)</a:t>
            </a:r>
            <a:endParaRPr lang="en-US" dirty="0">
              <a:latin typeface="Times New Roman"/>
              <a:cs typeface="Times New Roman"/>
            </a:endParaRPr>
          </a:p>
        </p:txBody>
      </p:sp>
      <p:pic>
        <p:nvPicPr>
          <p:cNvPr id="7" name="Picture 6" descr="cc_by_logo_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4241621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400" y="12700"/>
            <a:ext cx="9169400" cy="660400"/>
          </a:xfrm>
        </p:spPr>
        <p:txBody>
          <a:bodyPr>
            <a:normAutofit fontScale="90000"/>
          </a:bodyPr>
          <a:lstStyle/>
          <a:p>
            <a:pPr algn="ctr"/>
            <a:r>
              <a:rPr lang="en-GB" sz="3600" b="1" dirty="0" smtClean="0">
                <a:solidFill>
                  <a:schemeClr val="tx1"/>
                </a:solidFill>
                <a:latin typeface="Times New Roman"/>
                <a:cs typeface="Times New Roman"/>
              </a:rPr>
              <a:t>4. Why Grand Comore Island?</a:t>
            </a:r>
            <a:r>
              <a:rPr lang="en-US" b="1" dirty="0">
                <a:solidFill>
                  <a:srgbClr val="FFFF00"/>
                </a:solidFill>
                <a:latin typeface="Times New Roman"/>
                <a:cs typeface="Times New Roman"/>
              </a:rPr>
              <a:t> </a:t>
            </a:r>
            <a:endParaRPr lang="en-US" sz="1600" dirty="0">
              <a:solidFill>
                <a:srgbClr val="FFFF00"/>
              </a:solidFill>
              <a:latin typeface="Times New Roman"/>
              <a:cs typeface="Times New Roman"/>
            </a:endParaRPr>
          </a:p>
        </p:txBody>
      </p:sp>
      <p:sp>
        <p:nvSpPr>
          <p:cNvPr id="7" name="TextBox 6"/>
          <p:cNvSpPr txBox="1"/>
          <p:nvPr/>
        </p:nvSpPr>
        <p:spPr>
          <a:xfrm>
            <a:off x="3238500" y="726738"/>
            <a:ext cx="2921000" cy="553998"/>
          </a:xfrm>
          <a:prstGeom prst="rect">
            <a:avLst/>
          </a:prstGeom>
          <a:noFill/>
        </p:spPr>
        <p:txBody>
          <a:bodyPr wrap="square" rtlCol="0">
            <a:spAutoFit/>
          </a:bodyPr>
          <a:lstStyle/>
          <a:p>
            <a:pPr algn="just"/>
            <a:endParaRPr lang="en-US" sz="1000" dirty="0">
              <a:latin typeface="Times New Roman"/>
              <a:cs typeface="Times New Roman"/>
            </a:endParaRPr>
          </a:p>
          <a:p>
            <a:pPr algn="ctr"/>
            <a:r>
              <a:rPr lang="en-US" sz="2000" dirty="0">
                <a:latin typeface="Times New Roman"/>
                <a:cs typeface="Times New Roman"/>
              </a:rPr>
              <a:t>A</a:t>
            </a:r>
            <a:r>
              <a:rPr lang="en-US" sz="2000" dirty="0" smtClean="0">
                <a:latin typeface="Times New Roman"/>
                <a:cs typeface="Times New Roman"/>
              </a:rPr>
              <a:t> natural laboratory</a:t>
            </a:r>
          </a:p>
        </p:txBody>
      </p:sp>
      <p:sp>
        <p:nvSpPr>
          <p:cNvPr id="2" name="Rectangle 1"/>
          <p:cNvSpPr/>
          <p:nvPr/>
        </p:nvSpPr>
        <p:spPr>
          <a:xfrm>
            <a:off x="3860800" y="2168724"/>
            <a:ext cx="4572000" cy="338554"/>
          </a:xfrm>
          <a:prstGeom prst="rect">
            <a:avLst/>
          </a:prstGeom>
        </p:spPr>
        <p:txBody>
          <a:bodyPr>
            <a:spAutoFit/>
          </a:bodyPr>
          <a:lstStyle/>
          <a:p>
            <a:pPr algn="just"/>
            <a:endParaRPr lang="en-US" sz="1600" b="1" dirty="0">
              <a:solidFill>
                <a:schemeClr val="bg1"/>
              </a:solidFill>
              <a:latin typeface="Times New Roman"/>
              <a:cs typeface="Times New Roman"/>
            </a:endParaRPr>
          </a:p>
        </p:txBody>
      </p:sp>
      <p:grpSp>
        <p:nvGrpSpPr>
          <p:cNvPr id="8" name="Group 7"/>
          <p:cNvGrpSpPr/>
          <p:nvPr/>
        </p:nvGrpSpPr>
        <p:grpSpPr>
          <a:xfrm>
            <a:off x="1358899" y="1254879"/>
            <a:ext cx="6517094" cy="5415697"/>
            <a:chOff x="165099" y="967264"/>
            <a:chExt cx="6517094" cy="5415697"/>
          </a:xfrm>
        </p:grpSpPr>
        <p:pic>
          <p:nvPicPr>
            <p:cNvPr id="20" name="Picture 19" descr="karthala erupt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967264"/>
              <a:ext cx="6517093" cy="4584700"/>
            </a:xfrm>
            <a:prstGeom prst="rect">
              <a:avLst/>
            </a:prstGeom>
          </p:spPr>
        </p:pic>
        <p:sp>
          <p:nvSpPr>
            <p:cNvPr id="4" name="Rectangle 3"/>
            <p:cNvSpPr/>
            <p:nvPr/>
          </p:nvSpPr>
          <p:spPr>
            <a:xfrm>
              <a:off x="165099" y="5551964"/>
              <a:ext cx="6517093" cy="830997"/>
            </a:xfrm>
            <a:prstGeom prst="rect">
              <a:avLst/>
            </a:prstGeom>
          </p:spPr>
          <p:txBody>
            <a:bodyPr wrap="square">
              <a:spAutoFit/>
            </a:bodyPr>
            <a:lstStyle/>
            <a:p>
              <a:pPr algn="just"/>
              <a:r>
                <a:rPr lang="en-US" sz="1600" b="1" dirty="0">
                  <a:latin typeface="Times New Roman"/>
                  <a:cs typeface="Times New Roman"/>
                </a:rPr>
                <a:t>Bachelery et al. </a:t>
              </a:r>
              <a:r>
                <a:rPr lang="en-US" sz="1600" b="1" dirty="0" smtClean="0">
                  <a:latin typeface="Times New Roman"/>
                  <a:cs typeface="Times New Roman"/>
                </a:rPr>
                <a:t>2016. </a:t>
              </a:r>
              <a:r>
                <a:rPr lang="en-US" sz="1600" dirty="0" smtClean="0">
                  <a:latin typeface="Times New Roman"/>
                  <a:cs typeface="Times New Roman"/>
                </a:rPr>
                <a:t>Recent</a:t>
              </a:r>
              <a:r>
                <a:rPr lang="en-US" sz="1600" b="1" dirty="0" smtClean="0">
                  <a:latin typeface="Times New Roman"/>
                  <a:cs typeface="Times New Roman"/>
                </a:rPr>
                <a:t> </a:t>
              </a:r>
              <a:r>
                <a:rPr lang="en-US" sz="1600" dirty="0" smtClean="0">
                  <a:latin typeface="Times New Roman"/>
                  <a:cs typeface="Times New Roman"/>
                </a:rPr>
                <a:t>Karthala’s </a:t>
              </a:r>
              <a:r>
                <a:rPr lang="en-US" sz="1600" dirty="0">
                  <a:latin typeface="Times New Roman"/>
                  <a:cs typeface="Times New Roman"/>
                </a:rPr>
                <a:t>volcanic eruptions.</a:t>
              </a:r>
              <a:r>
                <a:rPr lang="en-US" sz="1600" b="1" dirty="0">
                  <a:latin typeface="Times New Roman"/>
                  <a:cs typeface="Times New Roman"/>
                </a:rPr>
                <a:t> (a) </a:t>
              </a:r>
              <a:r>
                <a:rPr lang="en-US" sz="1600" dirty="0">
                  <a:latin typeface="Times New Roman"/>
                  <a:cs typeface="Times New Roman"/>
                </a:rPr>
                <a:t>Explosive activity (Photo: D. Hoffschir);</a:t>
              </a:r>
              <a:r>
                <a:rPr lang="en-US" sz="1600" b="1" dirty="0">
                  <a:latin typeface="Times New Roman"/>
                  <a:cs typeface="Times New Roman"/>
                </a:rPr>
                <a:t> (b, c) </a:t>
              </a:r>
              <a:r>
                <a:rPr lang="en-US" sz="1600" dirty="0">
                  <a:latin typeface="Times New Roman"/>
                  <a:cs typeface="Times New Roman"/>
                </a:rPr>
                <a:t>Lava lakes on April 2005 (Photo: H. Soule and C. Roche); </a:t>
              </a:r>
              <a:r>
                <a:rPr lang="en-US" sz="1600" b="1" dirty="0">
                  <a:latin typeface="Times New Roman"/>
                  <a:cs typeface="Times New Roman"/>
                </a:rPr>
                <a:t>(d) </a:t>
              </a:r>
              <a:r>
                <a:rPr lang="en-US" sz="1600" dirty="0">
                  <a:latin typeface="Times New Roman"/>
                  <a:cs typeface="Times New Roman"/>
                </a:rPr>
                <a:t>Lava lake on May </a:t>
              </a:r>
              <a:r>
                <a:rPr lang="en-US" sz="1600" dirty="0" smtClean="0">
                  <a:latin typeface="Times New Roman"/>
                  <a:cs typeface="Times New Roman"/>
                </a:rPr>
                <a:t>2006 )Photo J. Morin)</a:t>
              </a:r>
              <a:r>
                <a:rPr lang="en-US" sz="1600" dirty="0">
                  <a:latin typeface="Times New Roman"/>
                  <a:cs typeface="Times New Roman"/>
                </a:rPr>
                <a:t>.</a:t>
              </a:r>
            </a:p>
          </p:txBody>
        </p:sp>
      </p:grpSp>
      <p:pic>
        <p:nvPicPr>
          <p:cNvPr id="9" name="Picture 8" descr="cc_by_logo_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3750784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400" y="12700"/>
            <a:ext cx="9169400" cy="660400"/>
          </a:xfrm>
        </p:spPr>
        <p:txBody>
          <a:bodyPr>
            <a:normAutofit fontScale="90000"/>
          </a:bodyPr>
          <a:lstStyle/>
          <a:p>
            <a:pPr algn="ctr"/>
            <a:r>
              <a:rPr lang="en-GB" sz="3600" b="1" dirty="0" smtClean="0">
                <a:latin typeface="Times New Roman"/>
                <a:cs typeface="Times New Roman"/>
              </a:rPr>
              <a:t>5</a:t>
            </a:r>
            <a:r>
              <a:rPr lang="en-GB" sz="3600" b="1" dirty="0">
                <a:latin typeface="Times New Roman"/>
                <a:cs typeface="Times New Roman"/>
              </a:rPr>
              <a:t>.</a:t>
            </a:r>
            <a:r>
              <a:rPr lang="en-GB" sz="3600" b="1" dirty="0" smtClean="0">
                <a:solidFill>
                  <a:schemeClr val="tx1"/>
                </a:solidFill>
                <a:latin typeface="Times New Roman"/>
                <a:cs typeface="Times New Roman"/>
              </a:rPr>
              <a:t> Field campaigns: Rock samplings</a:t>
            </a:r>
            <a:r>
              <a:rPr lang="en-US" b="1" dirty="0">
                <a:solidFill>
                  <a:srgbClr val="FFFF00"/>
                </a:solidFill>
                <a:latin typeface="Times New Roman"/>
                <a:cs typeface="Times New Roman"/>
              </a:rPr>
              <a:t> </a:t>
            </a:r>
            <a:endParaRPr lang="en-US" sz="1600" dirty="0">
              <a:solidFill>
                <a:srgbClr val="FFFF00"/>
              </a:solidFill>
              <a:latin typeface="Times New Roman"/>
              <a:cs typeface="Times New Roman"/>
            </a:endParaRPr>
          </a:p>
        </p:txBody>
      </p:sp>
      <p:grpSp>
        <p:nvGrpSpPr>
          <p:cNvPr id="15" name="Group 14"/>
          <p:cNvGrpSpPr/>
          <p:nvPr/>
        </p:nvGrpSpPr>
        <p:grpSpPr>
          <a:xfrm>
            <a:off x="2766768" y="914146"/>
            <a:ext cx="3784600" cy="5728274"/>
            <a:chOff x="5207000" y="803864"/>
            <a:chExt cx="3784600" cy="5728274"/>
          </a:xfrm>
        </p:grpSpPr>
        <p:pic>
          <p:nvPicPr>
            <p:cNvPr id="5" name="Picture 4" descr="grandcomore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0" y="803864"/>
              <a:ext cx="3784600" cy="5728274"/>
            </a:xfrm>
            <a:prstGeom prst="rect">
              <a:avLst/>
            </a:prstGeom>
            <a:ln w="12700">
              <a:noFill/>
            </a:ln>
          </p:spPr>
        </p:pic>
        <p:sp>
          <p:nvSpPr>
            <p:cNvPr id="14" name="Rectangle 13"/>
            <p:cNvSpPr/>
            <p:nvPr/>
          </p:nvSpPr>
          <p:spPr>
            <a:xfrm>
              <a:off x="7627996" y="939800"/>
              <a:ext cx="1363604" cy="314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771854" y="851221"/>
            <a:ext cx="4727746" cy="3348460"/>
            <a:chOff x="4771854" y="851221"/>
            <a:chExt cx="4727746" cy="3348460"/>
          </a:xfrm>
        </p:grpSpPr>
        <p:grpSp>
          <p:nvGrpSpPr>
            <p:cNvPr id="17" name="Group 16"/>
            <p:cNvGrpSpPr/>
            <p:nvPr/>
          </p:nvGrpSpPr>
          <p:grpSpPr>
            <a:xfrm>
              <a:off x="5486404" y="851221"/>
              <a:ext cx="4013196" cy="3348460"/>
              <a:chOff x="5486404" y="851221"/>
              <a:chExt cx="4013196" cy="3348460"/>
            </a:xfrm>
          </p:grpSpPr>
          <p:sp>
            <p:nvSpPr>
              <p:cNvPr id="11" name="TextBox 10"/>
              <p:cNvSpPr txBox="1"/>
              <p:nvPr/>
            </p:nvSpPr>
            <p:spPr>
              <a:xfrm>
                <a:off x="6832600" y="851221"/>
                <a:ext cx="2667000" cy="369332"/>
              </a:xfrm>
              <a:prstGeom prst="rect">
                <a:avLst/>
              </a:prstGeom>
              <a:noFill/>
            </p:spPr>
            <p:txBody>
              <a:bodyPr wrap="square" rtlCol="0">
                <a:spAutoFit/>
              </a:bodyPr>
              <a:lstStyle/>
              <a:p>
                <a:pPr algn="ctr"/>
                <a:r>
                  <a:rPr lang="en-US" b="1" dirty="0" smtClean="0">
                    <a:latin typeface="Times New Roman"/>
                    <a:cs typeface="Times New Roman"/>
                  </a:rPr>
                  <a:t>Ndroude beach</a:t>
                </a:r>
                <a:endParaRPr lang="en-US" b="1" dirty="0">
                  <a:latin typeface="Times New Roman"/>
                  <a:cs typeface="Times New Roman"/>
                </a:endParaRPr>
              </a:p>
            </p:txBody>
          </p:sp>
          <p:pic>
            <p:nvPicPr>
              <p:cNvPr id="25" name="Picture 24" descr="file13-5.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486404" y="1251330"/>
                <a:ext cx="3441696" cy="2948351"/>
              </a:xfrm>
              <a:prstGeom prst="rect">
                <a:avLst/>
              </a:prstGeom>
              <a:ln w="12700">
                <a:solidFill>
                  <a:schemeClr val="tx1"/>
                </a:solidFill>
              </a:ln>
            </p:spPr>
          </p:pic>
        </p:grpSp>
        <p:cxnSp>
          <p:nvCxnSpPr>
            <p:cNvPr id="31" name="Straight Connector 30"/>
            <p:cNvCxnSpPr>
              <a:endCxn id="25" idx="3"/>
            </p:cNvCxnSpPr>
            <p:nvPr/>
          </p:nvCxnSpPr>
          <p:spPr>
            <a:xfrm>
              <a:off x="5002254" y="1674120"/>
              <a:ext cx="484150" cy="105138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4771854" y="1627720"/>
              <a:ext cx="230400" cy="194400"/>
            </a:xfrm>
            <a:prstGeom prst="ellipse">
              <a:avLst/>
            </a:prstGeom>
            <a:solidFill>
              <a:srgbClr val="FFFF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4" name="Straight Connector 33"/>
          <p:cNvCxnSpPr>
            <a:stCxn id="27" idx="3"/>
          </p:cNvCxnSpPr>
          <p:nvPr/>
        </p:nvCxnSpPr>
        <p:spPr>
          <a:xfrm flipV="1">
            <a:off x="2771332" y="1674120"/>
            <a:ext cx="2000522" cy="10230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398127" y="806389"/>
            <a:ext cx="2409522" cy="2845912"/>
            <a:chOff x="398127" y="806389"/>
            <a:chExt cx="2409522" cy="2845912"/>
          </a:xfrm>
        </p:grpSpPr>
        <p:grpSp>
          <p:nvGrpSpPr>
            <p:cNvPr id="26" name="Group 25"/>
            <p:cNvGrpSpPr/>
            <p:nvPr/>
          </p:nvGrpSpPr>
          <p:grpSpPr>
            <a:xfrm>
              <a:off x="398127" y="1742020"/>
              <a:ext cx="2384122" cy="1910281"/>
              <a:chOff x="596899" y="3547819"/>
              <a:chExt cx="3536223" cy="2535480"/>
            </a:xfrm>
          </p:grpSpPr>
          <p:pic>
            <p:nvPicPr>
              <p:cNvPr id="27" name="Picture 26" descr="XenolithLaGrill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899" y="3547819"/>
                <a:ext cx="3520030" cy="2535480"/>
              </a:xfrm>
              <a:prstGeom prst="rect">
                <a:avLst/>
              </a:prstGeom>
              <a:ln w="12700">
                <a:solidFill>
                  <a:schemeClr val="tx1"/>
                </a:solidFill>
              </a:ln>
            </p:spPr>
          </p:pic>
          <p:grpSp>
            <p:nvGrpSpPr>
              <p:cNvPr id="28" name="Group 27"/>
              <p:cNvGrpSpPr/>
              <p:nvPr/>
            </p:nvGrpSpPr>
            <p:grpSpPr>
              <a:xfrm>
                <a:off x="3184155" y="5502042"/>
                <a:ext cx="948967" cy="490207"/>
                <a:chOff x="6690204" y="5406276"/>
                <a:chExt cx="948967" cy="490207"/>
              </a:xfrm>
            </p:grpSpPr>
            <p:sp>
              <p:nvSpPr>
                <p:cNvPr id="29" name="TextBox 28"/>
                <p:cNvSpPr txBox="1"/>
                <p:nvPr/>
              </p:nvSpPr>
              <p:spPr>
                <a:xfrm>
                  <a:off x="6690204" y="5406276"/>
                  <a:ext cx="948967" cy="490207"/>
                </a:xfrm>
                <a:prstGeom prst="rect">
                  <a:avLst/>
                </a:prstGeom>
                <a:noFill/>
              </p:spPr>
              <p:txBody>
                <a:bodyPr wrap="none" rtlCol="0">
                  <a:spAutoFit/>
                </a:bodyPr>
                <a:lstStyle/>
                <a:p>
                  <a:r>
                    <a:rPr lang="en-US" dirty="0">
                      <a:latin typeface="Times New Roman"/>
                      <a:cs typeface="Times New Roman"/>
                    </a:rPr>
                    <a:t>5</a:t>
                  </a:r>
                  <a:r>
                    <a:rPr lang="en-US" dirty="0" smtClean="0">
                      <a:latin typeface="Times New Roman"/>
                      <a:cs typeface="Times New Roman"/>
                    </a:rPr>
                    <a:t> cm</a:t>
                  </a:r>
                  <a:endParaRPr lang="en-US" dirty="0">
                    <a:latin typeface="Times New Roman"/>
                    <a:cs typeface="Times New Roman"/>
                  </a:endParaRPr>
                </a:p>
              </p:txBody>
            </p:sp>
            <p:cxnSp>
              <p:nvCxnSpPr>
                <p:cNvPr id="30" name="Straight Connector 29"/>
                <p:cNvCxnSpPr/>
                <p:nvPr/>
              </p:nvCxnSpPr>
              <p:spPr>
                <a:xfrm>
                  <a:off x="6720112" y="5869541"/>
                  <a:ext cx="8508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46" name="TextBox 45"/>
            <p:cNvSpPr txBox="1"/>
            <p:nvPr/>
          </p:nvSpPr>
          <p:spPr>
            <a:xfrm>
              <a:off x="423527" y="806389"/>
              <a:ext cx="2384122" cy="923330"/>
            </a:xfrm>
            <a:prstGeom prst="rect">
              <a:avLst/>
            </a:prstGeom>
            <a:noFill/>
          </p:spPr>
          <p:txBody>
            <a:bodyPr wrap="square" rtlCol="0">
              <a:spAutoFit/>
            </a:bodyPr>
            <a:lstStyle/>
            <a:p>
              <a:pPr algn="ctr"/>
              <a:r>
                <a:rPr lang="en-US" b="1" dirty="0" smtClean="0">
                  <a:solidFill>
                    <a:srgbClr val="FF0000"/>
                  </a:solidFill>
                  <a:latin typeface="Times New Roman"/>
                  <a:cs typeface="Times New Roman"/>
                </a:rPr>
                <a:t>Ndroude xenolith</a:t>
              </a:r>
            </a:p>
            <a:p>
              <a:pPr algn="ctr"/>
              <a:r>
                <a:rPr lang="en-US" dirty="0" smtClean="0">
                  <a:latin typeface="Times New Roman"/>
                  <a:cs typeface="Times New Roman"/>
                </a:rPr>
                <a:t>Noble gases in FI</a:t>
              </a:r>
            </a:p>
            <a:p>
              <a:pPr algn="ctr"/>
              <a:r>
                <a:rPr lang="en-US" dirty="0" smtClean="0">
                  <a:latin typeface="Times New Roman"/>
                  <a:cs typeface="Times New Roman"/>
                </a:rPr>
                <a:t>Radiogenic Isotopes</a:t>
              </a:r>
              <a:endParaRPr lang="en-US" dirty="0">
                <a:latin typeface="Times New Roman"/>
                <a:cs typeface="Times New Roman"/>
              </a:endParaRPr>
            </a:p>
          </p:txBody>
        </p:sp>
      </p:grpSp>
      <p:cxnSp>
        <p:nvCxnSpPr>
          <p:cNvPr id="33" name="Straight Connector 32"/>
          <p:cNvCxnSpPr/>
          <p:nvPr/>
        </p:nvCxnSpPr>
        <p:spPr>
          <a:xfrm>
            <a:off x="4744569" y="5121485"/>
            <a:ext cx="671981" cy="848946"/>
          </a:xfrm>
          <a:prstGeom prst="line">
            <a:avLst/>
          </a:prstGeom>
          <a:ln w="47625">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159250" y="3752850"/>
            <a:ext cx="250844" cy="738931"/>
          </a:xfrm>
          <a:prstGeom prst="line">
            <a:avLst/>
          </a:prstGeom>
          <a:ln w="47625">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pic>
        <p:nvPicPr>
          <p:cNvPr id="22" name="Picture 21" descr="cc_by_logo_p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2954100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linds(horizontal)">
                                      <p:cBhvr>
                                        <p:cTn id="20" dur="500"/>
                                        <p:tgtEl>
                                          <p:spTgt spid="34"/>
                                        </p:tgtEl>
                                      </p:cBhvr>
                                    </p:animEffect>
                                  </p:childTnLst>
                                </p:cTn>
                              </p:par>
                              <p:par>
                                <p:cTn id="21" presetID="3" presetClass="entr" presetSubtype="1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4" name="Picture 3" descr="H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1197808"/>
            <a:ext cx="5578583" cy="3729792"/>
          </a:xfrm>
          <a:prstGeom prst="rect">
            <a:avLst/>
          </a:prstGeom>
        </p:spPr>
      </p:pic>
      <p:sp>
        <p:nvSpPr>
          <p:cNvPr id="2" name="Rectangle 1"/>
          <p:cNvSpPr/>
          <p:nvPr/>
        </p:nvSpPr>
        <p:spPr>
          <a:xfrm>
            <a:off x="-14110" y="5329290"/>
            <a:ext cx="9144000" cy="830997"/>
          </a:xfrm>
          <a:prstGeom prst="rect">
            <a:avLst/>
          </a:prstGeom>
        </p:spPr>
        <p:txBody>
          <a:bodyPr wrap="square">
            <a:spAutoFit/>
          </a:bodyPr>
          <a:lstStyle/>
          <a:p>
            <a:pPr algn="just"/>
            <a:r>
              <a:rPr lang="en-GB" sz="2400" dirty="0" smtClean="0">
                <a:solidFill>
                  <a:srgbClr val="FFFF00"/>
                </a:solidFill>
                <a:latin typeface="Times New Roman"/>
                <a:cs typeface="Times New Roman"/>
              </a:rPr>
              <a:t>He</a:t>
            </a:r>
            <a:r>
              <a:rPr lang="en-GB" sz="2400" dirty="0">
                <a:solidFill>
                  <a:srgbClr val="FFFF00"/>
                </a:solidFill>
                <a:latin typeface="Times New Roman"/>
                <a:cs typeface="Times New Roman"/>
              </a:rPr>
              <a:t>-Ne-</a:t>
            </a:r>
            <a:r>
              <a:rPr lang="en-GB" sz="2400" dirty="0" smtClean="0">
                <a:solidFill>
                  <a:srgbClr val="FFFF00"/>
                </a:solidFill>
                <a:latin typeface="Times New Roman"/>
                <a:cs typeface="Times New Roman"/>
              </a:rPr>
              <a:t>Ar</a:t>
            </a:r>
            <a:r>
              <a:rPr lang="en-GB" sz="2400" dirty="0" smtClean="0">
                <a:solidFill>
                  <a:schemeClr val="bg1"/>
                </a:solidFill>
                <a:latin typeface="Times New Roman"/>
                <a:cs typeface="Times New Roman"/>
              </a:rPr>
              <a:t> </a:t>
            </a:r>
            <a:r>
              <a:rPr lang="en-GB" sz="2400" dirty="0">
                <a:solidFill>
                  <a:schemeClr val="bg1"/>
                </a:solidFill>
                <a:latin typeface="Times New Roman"/>
                <a:cs typeface="Times New Roman"/>
              </a:rPr>
              <a:t>isotope systematics of fluid inclusions in ultramafic </a:t>
            </a:r>
            <a:r>
              <a:rPr lang="en-GB" sz="2400" dirty="0" smtClean="0">
                <a:solidFill>
                  <a:schemeClr val="bg1"/>
                </a:solidFill>
                <a:latin typeface="Times New Roman"/>
                <a:cs typeface="Times New Roman"/>
              </a:rPr>
              <a:t>mantle xenoliths from </a:t>
            </a:r>
            <a:r>
              <a:rPr lang="en-GB" sz="2400" dirty="0">
                <a:solidFill>
                  <a:schemeClr val="bg1"/>
                </a:solidFill>
                <a:latin typeface="Times New Roman"/>
                <a:cs typeface="Times New Roman"/>
              </a:rPr>
              <a:t>La Grille </a:t>
            </a:r>
            <a:r>
              <a:rPr lang="en-GB" sz="2400" dirty="0" smtClean="0">
                <a:solidFill>
                  <a:schemeClr val="bg1"/>
                </a:solidFill>
                <a:latin typeface="Times New Roman"/>
                <a:cs typeface="Times New Roman"/>
              </a:rPr>
              <a:t>volcano indicate </a:t>
            </a:r>
            <a:r>
              <a:rPr lang="en-GB" sz="2400" dirty="0">
                <a:solidFill>
                  <a:schemeClr val="bg1"/>
                </a:solidFill>
                <a:latin typeface="Times New Roman"/>
                <a:cs typeface="Times New Roman"/>
              </a:rPr>
              <a:t>a </a:t>
            </a:r>
            <a:r>
              <a:rPr lang="en-GB" sz="2400" dirty="0" smtClean="0">
                <a:solidFill>
                  <a:schemeClr val="bg1"/>
                </a:solidFill>
                <a:latin typeface="Times New Roman"/>
                <a:cs typeface="Times New Roman"/>
              </a:rPr>
              <a:t>MORB-</a:t>
            </a:r>
            <a:r>
              <a:rPr lang="en-GB" sz="2400" dirty="0">
                <a:solidFill>
                  <a:schemeClr val="bg1"/>
                </a:solidFill>
                <a:latin typeface="Times New Roman"/>
                <a:cs typeface="Times New Roman"/>
              </a:rPr>
              <a:t>type </a:t>
            </a:r>
            <a:r>
              <a:rPr lang="en-GB" sz="2400" dirty="0" smtClean="0">
                <a:solidFill>
                  <a:schemeClr val="bg1"/>
                </a:solidFill>
                <a:latin typeface="Times New Roman"/>
                <a:cs typeface="Times New Roman"/>
              </a:rPr>
              <a:t>reservoir</a:t>
            </a:r>
            <a:r>
              <a:rPr lang="en-GB" sz="2400" dirty="0">
                <a:solidFill>
                  <a:schemeClr val="bg1"/>
                </a:solidFill>
                <a:latin typeface="Times New Roman"/>
                <a:cs typeface="Times New Roman"/>
              </a:rPr>
              <a:t>.</a:t>
            </a:r>
            <a:endParaRPr lang="en-US" sz="2400" dirty="0">
              <a:solidFill>
                <a:schemeClr val="bg1"/>
              </a:solidFill>
              <a:latin typeface="Times New Roman"/>
              <a:cs typeface="Times New Roman"/>
            </a:endParaRPr>
          </a:p>
        </p:txBody>
      </p:sp>
      <p:sp>
        <p:nvSpPr>
          <p:cNvPr id="5" name="TextBox 4"/>
          <p:cNvSpPr txBox="1"/>
          <p:nvPr/>
        </p:nvSpPr>
        <p:spPr>
          <a:xfrm>
            <a:off x="0" y="0"/>
            <a:ext cx="9144000" cy="569387"/>
          </a:xfrm>
          <a:prstGeom prst="rect">
            <a:avLst/>
          </a:prstGeom>
          <a:noFill/>
        </p:spPr>
        <p:txBody>
          <a:bodyPr wrap="square" rtlCol="0">
            <a:spAutoFit/>
          </a:bodyPr>
          <a:lstStyle/>
          <a:p>
            <a:pPr algn="ctr"/>
            <a:r>
              <a:rPr lang="en-US" sz="3100" b="1" dirty="0" smtClean="0">
                <a:solidFill>
                  <a:srgbClr val="FFFF00"/>
                </a:solidFill>
                <a:latin typeface="Times New Roman"/>
                <a:cs typeface="Times New Roman"/>
              </a:rPr>
              <a:t>6. Results: Noble gases in FI from La Grille xenoliths</a:t>
            </a:r>
            <a:endParaRPr lang="en-US" sz="3100" b="1" dirty="0">
              <a:solidFill>
                <a:srgbClr val="FFFF00"/>
              </a:solidFill>
              <a:latin typeface="Times New Roman"/>
              <a:cs typeface="Times New Roman"/>
            </a:endParaRPr>
          </a:p>
        </p:txBody>
      </p:sp>
      <p:grpSp>
        <p:nvGrpSpPr>
          <p:cNvPr id="6" name="Group 5"/>
          <p:cNvGrpSpPr/>
          <p:nvPr/>
        </p:nvGrpSpPr>
        <p:grpSpPr>
          <a:xfrm>
            <a:off x="5964858" y="1197808"/>
            <a:ext cx="2753500" cy="3729792"/>
            <a:chOff x="6295058" y="1401008"/>
            <a:chExt cx="2753500" cy="3729792"/>
          </a:xfrm>
        </p:grpSpPr>
        <p:grpSp>
          <p:nvGrpSpPr>
            <p:cNvPr id="7" name="Group 6"/>
            <p:cNvGrpSpPr/>
            <p:nvPr/>
          </p:nvGrpSpPr>
          <p:grpSpPr>
            <a:xfrm>
              <a:off x="6295058" y="1401008"/>
              <a:ext cx="2753500" cy="3729792"/>
              <a:chOff x="6788187" y="803864"/>
              <a:chExt cx="2203413" cy="3305042"/>
            </a:xfrm>
          </p:grpSpPr>
          <p:pic>
            <p:nvPicPr>
              <p:cNvPr id="10" name="Picture 9" descr="grandcomorema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187" y="803864"/>
                <a:ext cx="2203412" cy="3305042"/>
              </a:xfrm>
              <a:prstGeom prst="rect">
                <a:avLst/>
              </a:prstGeom>
              <a:ln w="12700">
                <a:noFill/>
              </a:ln>
            </p:spPr>
          </p:pic>
          <p:sp>
            <p:nvSpPr>
              <p:cNvPr id="11" name="Rectangle 10"/>
              <p:cNvSpPr/>
              <p:nvPr/>
            </p:nvSpPr>
            <p:spPr>
              <a:xfrm>
                <a:off x="8143153" y="872277"/>
                <a:ext cx="848447" cy="20028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7705554" y="1763520"/>
              <a:ext cx="230400" cy="194400"/>
            </a:xfrm>
            <a:prstGeom prst="ellipse">
              <a:avLst/>
            </a:prstGeom>
            <a:solidFill>
              <a:srgbClr val="FFFF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935954" y="1484120"/>
              <a:ext cx="1031014" cy="646331"/>
            </a:xfrm>
            <a:prstGeom prst="rect">
              <a:avLst/>
            </a:prstGeom>
            <a:noFill/>
          </p:spPr>
          <p:txBody>
            <a:bodyPr wrap="none" rtlCol="0">
              <a:spAutoFit/>
            </a:bodyPr>
            <a:lstStyle/>
            <a:p>
              <a:r>
                <a:rPr lang="en-US" dirty="0" smtClean="0">
                  <a:latin typeface="Times New Roman"/>
                  <a:cs typeface="Times New Roman"/>
                </a:rPr>
                <a:t>La Grille </a:t>
              </a:r>
            </a:p>
            <a:p>
              <a:r>
                <a:rPr lang="en-US" dirty="0" smtClean="0">
                  <a:latin typeface="Times New Roman"/>
                  <a:cs typeface="Times New Roman"/>
                </a:rPr>
                <a:t>xenoliths</a:t>
              </a:r>
              <a:endParaRPr lang="en-US" dirty="0">
                <a:latin typeface="Times New Roman"/>
                <a:cs typeface="Times New Roman"/>
              </a:endParaRPr>
            </a:p>
          </p:txBody>
        </p:sp>
      </p:grpSp>
      <p:sp>
        <p:nvSpPr>
          <p:cNvPr id="15" name="Oval 14"/>
          <p:cNvSpPr/>
          <p:nvPr/>
        </p:nvSpPr>
        <p:spPr>
          <a:xfrm>
            <a:off x="2000250" y="2025650"/>
            <a:ext cx="2781300" cy="698500"/>
          </a:xfrm>
          <a:prstGeom prst="ellipse">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457200" y="1202759"/>
            <a:ext cx="5558458" cy="3725022"/>
            <a:chOff x="4254500" y="5253878"/>
            <a:chExt cx="5558458" cy="3725022"/>
          </a:xfrm>
        </p:grpSpPr>
        <p:pic>
          <p:nvPicPr>
            <p:cNvPr id="13" name="Picture 12" descr="Screen Shot 2019-11-14 at 15.43.1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500" y="5255839"/>
              <a:ext cx="5558458" cy="3723061"/>
            </a:xfrm>
            <a:prstGeom prst="rect">
              <a:avLst/>
            </a:prstGeom>
          </p:spPr>
        </p:pic>
        <p:sp>
          <p:nvSpPr>
            <p:cNvPr id="8" name="TextBox 7"/>
            <p:cNvSpPr txBox="1"/>
            <p:nvPr/>
          </p:nvSpPr>
          <p:spPr>
            <a:xfrm>
              <a:off x="4965700" y="5253878"/>
              <a:ext cx="671979" cy="369332"/>
            </a:xfrm>
            <a:prstGeom prst="rect">
              <a:avLst/>
            </a:prstGeom>
            <a:noFill/>
          </p:spPr>
          <p:txBody>
            <a:bodyPr wrap="none" rtlCol="0">
              <a:spAutoFit/>
            </a:bodyPr>
            <a:lstStyle/>
            <a:p>
              <a:r>
                <a:rPr lang="en-US" dirty="0" smtClean="0">
                  <a:latin typeface="Times New Roman"/>
                  <a:cs typeface="Times New Roman"/>
                </a:rPr>
                <a:t>Solar</a:t>
              </a:r>
              <a:endParaRPr lang="en-US" dirty="0">
                <a:latin typeface="Times New Roman"/>
                <a:cs typeface="Times New Roman"/>
              </a:endParaRPr>
            </a:p>
          </p:txBody>
        </p:sp>
      </p:grpSp>
      <p:pic>
        <p:nvPicPr>
          <p:cNvPr id="14" name="Picture 13" descr="Screen Shot 2019-11-14 at 15.45.28.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400" y="1198463"/>
            <a:ext cx="5558457" cy="3723061"/>
          </a:xfrm>
          <a:prstGeom prst="rect">
            <a:avLst/>
          </a:prstGeom>
        </p:spPr>
      </p:pic>
      <p:pic>
        <p:nvPicPr>
          <p:cNvPr id="16" name="Picture 15" descr="cc_by_logo_pn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3705372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 name="TextBox 1"/>
          <p:cNvSpPr txBox="1"/>
          <p:nvPr/>
        </p:nvSpPr>
        <p:spPr>
          <a:xfrm>
            <a:off x="0" y="5015523"/>
            <a:ext cx="9144000" cy="1061829"/>
          </a:xfrm>
          <a:prstGeom prst="rect">
            <a:avLst/>
          </a:prstGeom>
          <a:noFill/>
        </p:spPr>
        <p:txBody>
          <a:bodyPr wrap="square" rtlCol="0">
            <a:spAutoFit/>
          </a:bodyPr>
          <a:lstStyle/>
          <a:p>
            <a:pPr marL="285750" indent="-285750" algn="just">
              <a:buFont typeface="Arial"/>
              <a:buChar char="•"/>
            </a:pPr>
            <a:r>
              <a:rPr lang="en-US" sz="2100" dirty="0" smtClean="0">
                <a:solidFill>
                  <a:schemeClr val="bg1"/>
                </a:solidFill>
                <a:latin typeface="Times New Roman"/>
                <a:cs typeface="Times New Roman"/>
              </a:rPr>
              <a:t>Sr-Nd isotope compositions of Opx-Cpx show higher variability than bulk lavas. </a:t>
            </a:r>
          </a:p>
          <a:p>
            <a:pPr marL="285750" indent="-285750" algn="just">
              <a:buFont typeface="Arial"/>
              <a:buChar char="•"/>
            </a:pPr>
            <a:r>
              <a:rPr lang="en-US" sz="2100" dirty="0" smtClean="0">
                <a:solidFill>
                  <a:schemeClr val="bg1"/>
                </a:solidFill>
                <a:latin typeface="Times New Roman"/>
                <a:cs typeface="Times New Roman"/>
              </a:rPr>
              <a:t>Mixing between DMM and EM1 sources</a:t>
            </a:r>
          </a:p>
          <a:p>
            <a:pPr marL="285750" indent="-285750" algn="just">
              <a:buFont typeface="Arial"/>
              <a:buChar char="•"/>
            </a:pPr>
            <a:r>
              <a:rPr lang="en-US" sz="2100" dirty="0" smtClean="0">
                <a:solidFill>
                  <a:schemeClr val="bg1"/>
                </a:solidFill>
                <a:latin typeface="Times New Roman"/>
                <a:cs typeface="Times New Roman"/>
              </a:rPr>
              <a:t>Two opx show the most extreme Sr signature pointing to EM2.</a:t>
            </a:r>
            <a:endParaRPr lang="en-US" sz="2100" dirty="0">
              <a:solidFill>
                <a:schemeClr val="bg1"/>
              </a:solidFill>
              <a:latin typeface="Times New Roman"/>
              <a:cs typeface="Times New Roman"/>
            </a:endParaRPr>
          </a:p>
        </p:txBody>
      </p:sp>
      <p:grpSp>
        <p:nvGrpSpPr>
          <p:cNvPr id="17" name="Group 16"/>
          <p:cNvGrpSpPr/>
          <p:nvPr/>
        </p:nvGrpSpPr>
        <p:grpSpPr>
          <a:xfrm>
            <a:off x="362438" y="760045"/>
            <a:ext cx="8692662" cy="4154854"/>
            <a:chOff x="362438" y="760045"/>
            <a:chExt cx="8692662" cy="4154854"/>
          </a:xfrm>
        </p:grpSpPr>
        <p:grpSp>
          <p:nvGrpSpPr>
            <p:cNvPr id="7" name="Group 6"/>
            <p:cNvGrpSpPr/>
            <p:nvPr/>
          </p:nvGrpSpPr>
          <p:grpSpPr>
            <a:xfrm>
              <a:off x="362438" y="760045"/>
              <a:ext cx="8692662" cy="4154854"/>
              <a:chOff x="362438" y="760045"/>
              <a:chExt cx="8692662" cy="4154854"/>
            </a:xfrm>
          </p:grpSpPr>
          <p:pic>
            <p:nvPicPr>
              <p:cNvPr id="5" name="Picture 4" descr="Sr-Nd La Grille vs. Comor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38" y="760045"/>
                <a:ext cx="7308361" cy="4154854"/>
              </a:xfrm>
              <a:prstGeom prst="rect">
                <a:avLst/>
              </a:prstGeom>
            </p:spPr>
          </p:pic>
          <p:sp>
            <p:nvSpPr>
              <p:cNvPr id="3" name="Rectangle 2"/>
              <p:cNvSpPr/>
              <p:nvPr/>
            </p:nvSpPr>
            <p:spPr>
              <a:xfrm>
                <a:off x="7340598" y="2501898"/>
                <a:ext cx="1714501" cy="24130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70800" y="760045"/>
                <a:ext cx="1384300" cy="23593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350000" y="812800"/>
              <a:ext cx="2512578" cy="468471"/>
              <a:chOff x="6350000" y="812800"/>
              <a:chExt cx="2512578" cy="468471"/>
            </a:xfrm>
          </p:grpSpPr>
          <p:sp>
            <p:nvSpPr>
              <p:cNvPr id="8" name="TextBox 7"/>
              <p:cNvSpPr txBox="1"/>
              <p:nvPr/>
            </p:nvSpPr>
            <p:spPr>
              <a:xfrm>
                <a:off x="6350000" y="812800"/>
                <a:ext cx="1117789" cy="246221"/>
              </a:xfrm>
              <a:prstGeom prst="rect">
                <a:avLst/>
              </a:prstGeom>
              <a:noFill/>
            </p:spPr>
            <p:txBody>
              <a:bodyPr wrap="none" rtlCol="0">
                <a:spAutoFit/>
              </a:bodyPr>
              <a:lstStyle/>
              <a:p>
                <a:r>
                  <a:rPr lang="en-US" sz="1000" dirty="0" smtClean="0">
                    <a:latin typeface="Times New Roman"/>
                    <a:cs typeface="Times New Roman"/>
                  </a:rPr>
                  <a:t>(Class et al. 1998)</a:t>
                </a:r>
                <a:endParaRPr lang="en-US" sz="1000" dirty="0">
                  <a:latin typeface="Times New Roman"/>
                  <a:cs typeface="Times New Roman"/>
                </a:endParaRPr>
              </a:p>
            </p:txBody>
          </p:sp>
          <p:sp>
            <p:nvSpPr>
              <p:cNvPr id="9" name="TextBox 8"/>
              <p:cNvSpPr txBox="1"/>
              <p:nvPr/>
            </p:nvSpPr>
            <p:spPr>
              <a:xfrm>
                <a:off x="6362700" y="1035050"/>
                <a:ext cx="2499878" cy="246221"/>
              </a:xfrm>
              <a:prstGeom prst="rect">
                <a:avLst/>
              </a:prstGeom>
              <a:noFill/>
            </p:spPr>
            <p:txBody>
              <a:bodyPr wrap="none" rtlCol="0">
                <a:spAutoFit/>
              </a:bodyPr>
              <a:lstStyle/>
              <a:p>
                <a:r>
                  <a:rPr lang="en-US" sz="1000" dirty="0" smtClean="0">
                    <a:latin typeface="Times New Roman"/>
                    <a:cs typeface="Times New Roman"/>
                  </a:rPr>
                  <a:t>(Class and Goldstein 1997; Class et al. 1998)</a:t>
                </a:r>
                <a:endParaRPr lang="en-US" sz="1000" dirty="0">
                  <a:latin typeface="Times New Roman"/>
                  <a:cs typeface="Times New Roman"/>
                </a:endParaRPr>
              </a:p>
            </p:txBody>
          </p:sp>
        </p:grpSp>
        <p:grpSp>
          <p:nvGrpSpPr>
            <p:cNvPr id="15" name="Group 14"/>
            <p:cNvGrpSpPr/>
            <p:nvPr/>
          </p:nvGrpSpPr>
          <p:grpSpPr>
            <a:xfrm>
              <a:off x="6321552" y="1320800"/>
              <a:ext cx="2420377" cy="558800"/>
              <a:chOff x="6321552" y="1320800"/>
              <a:chExt cx="2420377" cy="558800"/>
            </a:xfrm>
          </p:grpSpPr>
          <p:sp>
            <p:nvSpPr>
              <p:cNvPr id="10" name="Right Brace 9"/>
              <p:cNvSpPr/>
              <p:nvPr/>
            </p:nvSpPr>
            <p:spPr>
              <a:xfrm>
                <a:off x="6321552" y="1320800"/>
                <a:ext cx="276098" cy="558800"/>
              </a:xfrm>
              <a:prstGeom prst="rightBrace">
                <a:avLst/>
              </a:prstGeom>
              <a:ln w="12700" cmpd="sng">
                <a:solidFill>
                  <a:schemeClr val="tx1"/>
                </a:solidFill>
                <a:prstDash val="solid"/>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6553201" y="1397000"/>
                <a:ext cx="2188728" cy="369332"/>
              </a:xfrm>
              <a:prstGeom prst="rect">
                <a:avLst/>
              </a:prstGeom>
              <a:noFill/>
            </p:spPr>
            <p:txBody>
              <a:bodyPr wrap="square" rtlCol="0">
                <a:spAutoFit/>
              </a:bodyPr>
              <a:lstStyle/>
              <a:p>
                <a:r>
                  <a:rPr lang="en-US" sz="900" dirty="0">
                    <a:solidFill>
                      <a:srgbClr val="000000"/>
                    </a:solidFill>
                    <a:latin typeface="Times New Roman"/>
                    <a:ea typeface="Lucida Grande"/>
                    <a:cs typeface="Times New Roman"/>
                  </a:rPr>
                  <a:t>GEOROCK </a:t>
                </a:r>
                <a:r>
                  <a:rPr lang="en-US" sz="900" dirty="0" smtClean="0">
                    <a:solidFill>
                      <a:srgbClr val="000000"/>
                    </a:solidFill>
                    <a:latin typeface="Times New Roman"/>
                    <a:ea typeface="Lucida Grande"/>
                    <a:cs typeface="Times New Roman"/>
                  </a:rPr>
                  <a:t>Database </a:t>
                </a:r>
              </a:p>
              <a:p>
                <a:r>
                  <a:rPr lang="en-US" sz="900" dirty="0" smtClean="0">
                    <a:solidFill>
                      <a:srgbClr val="000000"/>
                    </a:solidFill>
                    <a:latin typeface="Times New Roman"/>
                    <a:ea typeface="Lucida Grande"/>
                    <a:cs typeface="Times New Roman"/>
                  </a:rPr>
                  <a:t>http</a:t>
                </a:r>
                <a:r>
                  <a:rPr lang="en-US" sz="900" dirty="0">
                    <a:solidFill>
                      <a:srgbClr val="000000"/>
                    </a:solidFill>
                    <a:latin typeface="Times New Roman"/>
                    <a:ea typeface="Lucida Grande"/>
                    <a:cs typeface="Times New Roman"/>
                  </a:rPr>
                  <a:t>://georoc.mpch-mainz.gwdg.de/georoc/</a:t>
                </a:r>
                <a:endParaRPr lang="en-US" sz="900" dirty="0">
                  <a:latin typeface="Times New Roman"/>
                  <a:cs typeface="Times New Roman"/>
                </a:endParaRPr>
              </a:p>
            </p:txBody>
          </p:sp>
        </p:grpSp>
        <p:grpSp>
          <p:nvGrpSpPr>
            <p:cNvPr id="14" name="Group 13"/>
            <p:cNvGrpSpPr/>
            <p:nvPr/>
          </p:nvGrpSpPr>
          <p:grpSpPr>
            <a:xfrm>
              <a:off x="7583551" y="1950480"/>
              <a:ext cx="999373" cy="558800"/>
              <a:chOff x="7583551" y="1950480"/>
              <a:chExt cx="999373" cy="558800"/>
            </a:xfrm>
          </p:grpSpPr>
          <p:sp>
            <p:nvSpPr>
              <p:cNvPr id="12" name="Right Brace 11"/>
              <p:cNvSpPr/>
              <p:nvPr/>
            </p:nvSpPr>
            <p:spPr>
              <a:xfrm>
                <a:off x="7583551" y="1950480"/>
                <a:ext cx="276098" cy="558800"/>
              </a:xfrm>
              <a:prstGeom prst="rightBrace">
                <a:avLst/>
              </a:prstGeom>
              <a:ln w="12700" cmpd="sng">
                <a:solidFill>
                  <a:schemeClr val="tx1"/>
                </a:solidFill>
                <a:prstDash val="solid"/>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7859649" y="2082800"/>
                <a:ext cx="723275" cy="246221"/>
              </a:xfrm>
              <a:prstGeom prst="rect">
                <a:avLst/>
              </a:prstGeom>
              <a:noFill/>
            </p:spPr>
            <p:txBody>
              <a:bodyPr wrap="none" rtlCol="0">
                <a:spAutoFit/>
              </a:bodyPr>
              <a:lstStyle/>
              <a:p>
                <a:r>
                  <a:rPr lang="en-US" sz="1000" dirty="0" smtClean="0">
                    <a:latin typeface="Times New Roman"/>
                    <a:cs typeface="Times New Roman"/>
                  </a:rPr>
                  <a:t>This study</a:t>
                </a:r>
                <a:endParaRPr lang="en-US" sz="1000" dirty="0">
                  <a:latin typeface="Times New Roman"/>
                  <a:cs typeface="Times New Roman"/>
                </a:endParaRPr>
              </a:p>
            </p:txBody>
          </p:sp>
        </p:grpSp>
      </p:grpSp>
      <p:sp>
        <p:nvSpPr>
          <p:cNvPr id="18" name="TextBox 17"/>
          <p:cNvSpPr txBox="1"/>
          <p:nvPr/>
        </p:nvSpPr>
        <p:spPr>
          <a:xfrm>
            <a:off x="0" y="0"/>
            <a:ext cx="9144000" cy="553998"/>
          </a:xfrm>
          <a:prstGeom prst="rect">
            <a:avLst/>
          </a:prstGeom>
          <a:noFill/>
        </p:spPr>
        <p:txBody>
          <a:bodyPr wrap="square" rtlCol="0">
            <a:spAutoFit/>
          </a:bodyPr>
          <a:lstStyle/>
          <a:p>
            <a:pPr algn="ctr"/>
            <a:r>
              <a:rPr lang="en-US" sz="3000" b="1" dirty="0" smtClean="0">
                <a:solidFill>
                  <a:srgbClr val="FFFF00"/>
                </a:solidFill>
                <a:latin typeface="Times New Roman"/>
                <a:cs typeface="Times New Roman"/>
              </a:rPr>
              <a:t>6. Results: Sr-Nd isotopes in La Grille xenoliths</a:t>
            </a:r>
            <a:endParaRPr lang="en-US" sz="3000" b="1" dirty="0">
              <a:solidFill>
                <a:srgbClr val="FFFF00"/>
              </a:solidFill>
              <a:latin typeface="Times New Roman"/>
              <a:cs typeface="Times New Roman"/>
            </a:endParaRPr>
          </a:p>
        </p:txBody>
      </p:sp>
      <p:pic>
        <p:nvPicPr>
          <p:cNvPr id="19" name="Picture 18" descr="cc_by_logo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409087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6" name="TextBox 5"/>
          <p:cNvSpPr txBox="1"/>
          <p:nvPr/>
        </p:nvSpPr>
        <p:spPr>
          <a:xfrm>
            <a:off x="12701" y="5458818"/>
            <a:ext cx="9131299" cy="769441"/>
          </a:xfrm>
          <a:prstGeom prst="rect">
            <a:avLst/>
          </a:prstGeom>
          <a:noFill/>
        </p:spPr>
        <p:txBody>
          <a:bodyPr wrap="square" rtlCol="0">
            <a:spAutoFit/>
          </a:bodyPr>
          <a:lstStyle/>
          <a:p>
            <a:r>
              <a:rPr lang="en-US" sz="2200" dirty="0" smtClean="0">
                <a:solidFill>
                  <a:schemeClr val="bg1"/>
                </a:solidFill>
                <a:latin typeface="Times New Roman"/>
                <a:cs typeface="Times New Roman"/>
              </a:rPr>
              <a:t>EARS= East African Rift System</a:t>
            </a:r>
          </a:p>
          <a:p>
            <a:r>
              <a:rPr lang="en-US" sz="2200" dirty="0" smtClean="0">
                <a:solidFill>
                  <a:schemeClr val="bg1"/>
                </a:solidFill>
                <a:latin typeface="Times New Roman"/>
                <a:cs typeface="Times New Roman"/>
              </a:rPr>
              <a:t>Data of Indian MORB, Madagascar and EARS rocks from </a:t>
            </a:r>
            <a:r>
              <a:rPr lang="en-US" sz="2200" dirty="0" smtClean="0">
                <a:solidFill>
                  <a:srgbClr val="FFFF00"/>
                </a:solidFill>
                <a:latin typeface="Times New Roman"/>
                <a:cs typeface="Times New Roman"/>
              </a:rPr>
              <a:t>GEOROC Database</a:t>
            </a:r>
            <a:endParaRPr lang="en-US" sz="2200" dirty="0">
              <a:solidFill>
                <a:srgbClr val="FFFF00"/>
              </a:solidFill>
              <a:latin typeface="Times New Roman"/>
              <a:cs typeface="Times New Roman"/>
            </a:endParaRPr>
          </a:p>
        </p:txBody>
      </p:sp>
      <p:pic>
        <p:nvPicPr>
          <p:cNvPr id="3" name="Picture 2" descr="Sr-Nd LaGrille vs. EA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9" y="996401"/>
            <a:ext cx="5709358" cy="4305300"/>
          </a:xfrm>
          <a:prstGeom prst="rect">
            <a:avLst/>
          </a:prstGeom>
        </p:spPr>
      </p:pic>
      <p:sp>
        <p:nvSpPr>
          <p:cNvPr id="7" name="TextBox 6"/>
          <p:cNvSpPr txBox="1"/>
          <p:nvPr/>
        </p:nvSpPr>
        <p:spPr>
          <a:xfrm>
            <a:off x="-1" y="30202"/>
            <a:ext cx="9144000" cy="553998"/>
          </a:xfrm>
          <a:prstGeom prst="rect">
            <a:avLst/>
          </a:prstGeom>
          <a:noFill/>
        </p:spPr>
        <p:txBody>
          <a:bodyPr wrap="square" rtlCol="0">
            <a:spAutoFit/>
          </a:bodyPr>
          <a:lstStyle/>
          <a:p>
            <a:pPr algn="ctr"/>
            <a:r>
              <a:rPr lang="en-US" sz="3000" b="1" dirty="0" smtClean="0">
                <a:solidFill>
                  <a:srgbClr val="FFFF00"/>
                </a:solidFill>
                <a:latin typeface="Times New Roman"/>
                <a:cs typeface="Times New Roman"/>
              </a:rPr>
              <a:t>6. Results: Radiogenic isotopes in La Grille xenoliths</a:t>
            </a:r>
            <a:endParaRPr lang="en-US" sz="3000" b="1" dirty="0">
              <a:solidFill>
                <a:srgbClr val="FFFF00"/>
              </a:solidFill>
              <a:latin typeface="Times New Roman"/>
              <a:cs typeface="Times New Roman"/>
            </a:endParaRPr>
          </a:p>
        </p:txBody>
      </p:sp>
      <p:cxnSp>
        <p:nvCxnSpPr>
          <p:cNvPr id="5" name="Straight Arrow Connector 4"/>
          <p:cNvCxnSpPr/>
          <p:nvPr/>
        </p:nvCxnSpPr>
        <p:spPr>
          <a:xfrm>
            <a:off x="3356894" y="2514052"/>
            <a:ext cx="596901" cy="66674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379889" y="2241003"/>
            <a:ext cx="437506" cy="27304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9" name="Picture 8" descr="cc_by_logo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64610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 name="Picture 1" descr="Sr variation patter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7149"/>
            <a:ext cx="5816600" cy="2934360"/>
          </a:xfrm>
          <a:prstGeom prst="rect">
            <a:avLst/>
          </a:prstGeom>
        </p:spPr>
      </p:pic>
      <p:pic>
        <p:nvPicPr>
          <p:cNvPr id="13" name="Picture 12" descr="AgeVolcani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382355"/>
            <a:ext cx="5816600" cy="4437546"/>
          </a:xfrm>
          <a:prstGeom prst="rect">
            <a:avLst/>
          </a:prstGeom>
        </p:spPr>
      </p:pic>
      <p:sp>
        <p:nvSpPr>
          <p:cNvPr id="14" name="Rectangle 13"/>
          <p:cNvSpPr/>
          <p:nvPr/>
        </p:nvSpPr>
        <p:spPr>
          <a:xfrm>
            <a:off x="3340100" y="5276850"/>
            <a:ext cx="2387600" cy="1470072"/>
          </a:xfrm>
          <a:prstGeom prst="rect">
            <a:avLst/>
          </a:prstGeom>
          <a:solidFill>
            <a:srgbClr val="FFFF00">
              <a:alpha val="10000"/>
            </a:srgbClr>
          </a:soli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429500" y="6433656"/>
            <a:ext cx="1600200" cy="400110"/>
          </a:xfrm>
          <a:prstGeom prst="rect">
            <a:avLst/>
          </a:prstGeom>
          <a:noFill/>
        </p:spPr>
        <p:txBody>
          <a:bodyPr wrap="square" rtlCol="0">
            <a:spAutoFit/>
          </a:bodyPr>
          <a:lstStyle/>
          <a:p>
            <a:r>
              <a:rPr lang="en-US" sz="2000" b="1" dirty="0" smtClean="0">
                <a:solidFill>
                  <a:srgbClr val="FFFFFF"/>
                </a:solidFill>
                <a:latin typeface="Times New Roman"/>
                <a:cs typeface="Times New Roman"/>
              </a:rPr>
              <a:t>Michon 2016</a:t>
            </a:r>
            <a:endParaRPr lang="en-US" sz="2000" dirty="0">
              <a:solidFill>
                <a:schemeClr val="bg1"/>
              </a:solidFill>
              <a:latin typeface="Times New Roman"/>
              <a:cs typeface="Times New Roman"/>
            </a:endParaRPr>
          </a:p>
        </p:txBody>
      </p:sp>
      <p:grpSp>
        <p:nvGrpSpPr>
          <p:cNvPr id="22" name="Group 21"/>
          <p:cNvGrpSpPr/>
          <p:nvPr/>
        </p:nvGrpSpPr>
        <p:grpSpPr>
          <a:xfrm>
            <a:off x="1024467" y="1610416"/>
            <a:ext cx="7150100" cy="3488192"/>
            <a:chOff x="1003300" y="1366429"/>
            <a:chExt cx="7150100" cy="3488192"/>
          </a:xfrm>
        </p:grpSpPr>
        <p:pic>
          <p:nvPicPr>
            <p:cNvPr id="15" name="Picture 14" descr="coltort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0" y="1366429"/>
              <a:ext cx="7150100" cy="3488192"/>
            </a:xfrm>
            <a:prstGeom prst="rect">
              <a:avLst/>
            </a:prstGeom>
            <a:ln w="12700">
              <a:solidFill>
                <a:schemeClr val="tx1"/>
              </a:solidFill>
            </a:ln>
          </p:spPr>
        </p:pic>
        <p:cxnSp>
          <p:nvCxnSpPr>
            <p:cNvPr id="17" name="Straight Connector 16"/>
            <p:cNvCxnSpPr/>
            <p:nvPr/>
          </p:nvCxnSpPr>
          <p:spPr>
            <a:xfrm>
              <a:off x="1104900" y="1767709"/>
              <a:ext cx="42418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104900" y="3088509"/>
              <a:ext cx="45212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6" name="Rectangle 15"/>
          <p:cNvSpPr/>
          <p:nvPr/>
        </p:nvSpPr>
        <p:spPr>
          <a:xfrm>
            <a:off x="5727700" y="5276850"/>
            <a:ext cx="1231900" cy="1470072"/>
          </a:xfrm>
          <a:prstGeom prst="rect">
            <a:avLst/>
          </a:prstGeom>
          <a:solidFill>
            <a:srgbClr val="0000FF">
              <a:alpha val="10000"/>
            </a:srgbClr>
          </a:soli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095500" y="5276850"/>
            <a:ext cx="1231900" cy="1470072"/>
          </a:xfrm>
          <a:prstGeom prst="rect">
            <a:avLst/>
          </a:prstGeom>
          <a:solidFill>
            <a:srgbClr val="0000FF">
              <a:alpha val="10000"/>
            </a:srgbClr>
          </a:soli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753100" y="1210340"/>
            <a:ext cx="2421467" cy="400110"/>
          </a:xfrm>
          <a:prstGeom prst="rect">
            <a:avLst/>
          </a:prstGeom>
          <a:solidFill>
            <a:schemeClr val="bg1"/>
          </a:solidFill>
          <a:ln w="12700">
            <a:solidFill>
              <a:schemeClr val="tx1"/>
            </a:solidFill>
          </a:ln>
        </p:spPr>
        <p:txBody>
          <a:bodyPr wrap="square" rtlCol="0">
            <a:spAutoFit/>
          </a:bodyPr>
          <a:lstStyle/>
          <a:p>
            <a:pPr algn="ctr"/>
            <a:r>
              <a:rPr lang="en-US" sz="2000" b="1" dirty="0" smtClean="0">
                <a:solidFill>
                  <a:srgbClr val="000000"/>
                </a:solidFill>
                <a:latin typeface="Times New Roman"/>
                <a:cs typeface="Times New Roman"/>
              </a:rPr>
              <a:t>Coltorti et al. 1999</a:t>
            </a:r>
            <a:endParaRPr lang="en-US" sz="2000" dirty="0">
              <a:solidFill>
                <a:srgbClr val="000000"/>
              </a:solidFill>
              <a:latin typeface="Times New Roman"/>
              <a:cs typeface="Times New Roman"/>
            </a:endParaRPr>
          </a:p>
        </p:txBody>
      </p:sp>
      <p:pic>
        <p:nvPicPr>
          <p:cNvPr id="21" name="Picture 20" descr="cc_by_logo_p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320361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16"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noFill/>
        </p:spPr>
        <p:txBody>
          <a:bodyPr wrap="square" rtlCol="0">
            <a:spAutoFit/>
          </a:bodyPr>
          <a:lstStyle/>
          <a:p>
            <a:pPr algn="ctr"/>
            <a:r>
              <a:rPr lang="en-US" sz="4000" b="1" dirty="0" smtClean="0">
                <a:latin typeface="Times New Roman"/>
                <a:cs typeface="Times New Roman"/>
              </a:rPr>
              <a:t>7. Conclusions</a:t>
            </a:r>
            <a:endParaRPr lang="en-US" sz="4000" b="1" dirty="0">
              <a:latin typeface="Times New Roman"/>
              <a:cs typeface="Times New Roman"/>
            </a:endParaRPr>
          </a:p>
        </p:txBody>
      </p:sp>
      <p:pic>
        <p:nvPicPr>
          <p:cNvPr id="5" name="Picture 4" descr="fotodigruppoComo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52" y="812800"/>
            <a:ext cx="8990247" cy="5981700"/>
          </a:xfrm>
          <a:prstGeom prst="rect">
            <a:avLst/>
          </a:prstGeom>
        </p:spPr>
      </p:pic>
      <p:sp>
        <p:nvSpPr>
          <p:cNvPr id="7" name="TextBox 6"/>
          <p:cNvSpPr txBox="1"/>
          <p:nvPr/>
        </p:nvSpPr>
        <p:spPr>
          <a:xfrm>
            <a:off x="88900" y="799882"/>
            <a:ext cx="8990248" cy="2462212"/>
          </a:xfrm>
          <a:prstGeom prst="rect">
            <a:avLst/>
          </a:prstGeom>
          <a:solidFill>
            <a:schemeClr val="bg1"/>
          </a:solidFill>
        </p:spPr>
        <p:txBody>
          <a:bodyPr wrap="square" rtlCol="0">
            <a:spAutoFit/>
          </a:bodyPr>
          <a:lstStyle/>
          <a:p>
            <a:pPr marL="285750" indent="-285750" algn="just">
              <a:buFont typeface="Arial"/>
              <a:buChar char="•"/>
            </a:pPr>
            <a:r>
              <a:rPr lang="en-US" sz="2200" dirty="0" smtClean="0">
                <a:latin typeface="Times New Roman"/>
                <a:cs typeface="Times New Roman"/>
              </a:rPr>
              <a:t>Noble gas isotopes </a:t>
            </a:r>
            <a:r>
              <a:rPr lang="en-US" sz="2200" dirty="0">
                <a:latin typeface="Times New Roman"/>
                <a:cs typeface="Times New Roman"/>
              </a:rPr>
              <a:t>(He-Ne-Ar) in </a:t>
            </a:r>
            <a:r>
              <a:rPr lang="en-US" sz="2200" dirty="0" smtClean="0">
                <a:latin typeface="Times New Roman"/>
                <a:cs typeface="Times New Roman"/>
              </a:rPr>
              <a:t>La Grille xenoliths     MORB-type source</a:t>
            </a:r>
          </a:p>
          <a:p>
            <a:pPr marL="285750" indent="-285750" algn="just">
              <a:buFont typeface="Arial"/>
              <a:buChar char="•"/>
            </a:pPr>
            <a:r>
              <a:rPr lang="en-US" sz="2200" dirty="0" smtClean="0">
                <a:latin typeface="Times New Roman"/>
                <a:cs typeface="Times New Roman"/>
              </a:rPr>
              <a:t>Radiogenic isotopes (Sr-Nd) in La Grille xenoliths       mixing between Depleted Morb Mantle and Enriched Mantle 1 reservoirs</a:t>
            </a:r>
          </a:p>
          <a:p>
            <a:pPr marL="285750" indent="-285750" algn="just">
              <a:buFont typeface="Arial"/>
              <a:buChar char="•"/>
            </a:pPr>
            <a:r>
              <a:rPr lang="en-US" sz="2200" dirty="0" smtClean="0">
                <a:latin typeface="Times New Roman"/>
                <a:cs typeface="Times New Roman"/>
              </a:rPr>
              <a:t>Two Opx                Enriched Mantle 2 and affinities with coeval magmatism from East African Rift System and central-northern Madagascar</a:t>
            </a:r>
          </a:p>
          <a:p>
            <a:pPr marL="285750" indent="-285750" algn="just">
              <a:buFont typeface="Arial"/>
              <a:buChar char="•"/>
            </a:pPr>
            <a:r>
              <a:rPr lang="en-US" sz="2200" dirty="0">
                <a:latin typeface="Times New Roman"/>
                <a:cs typeface="Times New Roman"/>
              </a:rPr>
              <a:t>G</a:t>
            </a:r>
            <a:r>
              <a:rPr lang="en-US" sz="2200" dirty="0" smtClean="0">
                <a:latin typeface="Times New Roman"/>
                <a:cs typeface="Times New Roman"/>
              </a:rPr>
              <a:t>eochemical </a:t>
            </a:r>
            <a:r>
              <a:rPr lang="en-US" sz="2200" dirty="0">
                <a:latin typeface="Times New Roman"/>
                <a:cs typeface="Times New Roman"/>
              </a:rPr>
              <a:t>dataset of </a:t>
            </a:r>
            <a:r>
              <a:rPr lang="en-US" sz="2200" dirty="0" smtClean="0">
                <a:latin typeface="Times New Roman"/>
                <a:cs typeface="Times New Roman"/>
              </a:rPr>
              <a:t>Gran </a:t>
            </a:r>
            <a:r>
              <a:rPr lang="en-US" sz="2200" dirty="0">
                <a:latin typeface="Times New Roman"/>
                <a:cs typeface="Times New Roman"/>
              </a:rPr>
              <a:t>Comore </a:t>
            </a:r>
            <a:r>
              <a:rPr lang="en-US" sz="2200" dirty="0" smtClean="0">
                <a:latin typeface="Times New Roman"/>
                <a:cs typeface="Times New Roman"/>
              </a:rPr>
              <a:t>            future </a:t>
            </a:r>
            <a:r>
              <a:rPr lang="en-US" sz="2200" dirty="0">
                <a:latin typeface="Times New Roman"/>
                <a:cs typeface="Times New Roman"/>
              </a:rPr>
              <a:t>monitoring of an active, dangerous and very poorly-explored volcanic system. </a:t>
            </a:r>
            <a:endParaRPr lang="en-GB" sz="2200" dirty="0">
              <a:latin typeface="Times New Roman"/>
              <a:cs typeface="Times New Roman"/>
            </a:endParaRPr>
          </a:p>
        </p:txBody>
      </p:sp>
      <p:cxnSp>
        <p:nvCxnSpPr>
          <p:cNvPr id="8" name="Straight Arrow Connector 7"/>
          <p:cNvCxnSpPr/>
          <p:nvPr/>
        </p:nvCxnSpPr>
        <p:spPr>
          <a:xfrm>
            <a:off x="6426200" y="1382185"/>
            <a:ext cx="6858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451600" y="1066800"/>
            <a:ext cx="3048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536699" y="2063749"/>
            <a:ext cx="1028701"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943100" y="6157294"/>
            <a:ext cx="6731000" cy="630942"/>
          </a:xfrm>
          <a:prstGeom prst="rect">
            <a:avLst/>
          </a:prstGeom>
          <a:noFill/>
        </p:spPr>
        <p:txBody>
          <a:bodyPr wrap="square" rtlCol="0">
            <a:spAutoFit/>
          </a:bodyPr>
          <a:lstStyle/>
          <a:p>
            <a:pPr algn="ctr"/>
            <a:r>
              <a:rPr lang="en-US" sz="3500" b="1" dirty="0" smtClean="0">
                <a:solidFill>
                  <a:srgbClr val="FFFF00"/>
                </a:solidFill>
                <a:latin typeface="Times New Roman"/>
                <a:cs typeface="Times New Roman"/>
              </a:rPr>
              <a:t>Thanks to all the Comoros crew </a:t>
            </a:r>
            <a:endParaRPr lang="en-US" sz="3500" b="1" dirty="0">
              <a:solidFill>
                <a:srgbClr val="FFFF00"/>
              </a:solidFill>
              <a:latin typeface="Times New Roman"/>
              <a:cs typeface="Times New Roman"/>
            </a:endParaRPr>
          </a:p>
        </p:txBody>
      </p:sp>
      <p:cxnSp>
        <p:nvCxnSpPr>
          <p:cNvPr id="20" name="Straight Arrow Connector 19"/>
          <p:cNvCxnSpPr/>
          <p:nvPr/>
        </p:nvCxnSpPr>
        <p:spPr>
          <a:xfrm>
            <a:off x="4889500" y="2728385"/>
            <a:ext cx="13081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0" name="Picture 9" descr="cc_by_logo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3320440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ssolve">
                                      <p:cBhvr>
                                        <p:cTn id="15" dur="500"/>
                                        <p:tgtEl>
                                          <p:spTgt spid="7">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dissolve">
                                      <p:cBhvr>
                                        <p:cTn id="23" dur="500"/>
                                        <p:tgtEl>
                                          <p:spTgt spid="7">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dissolve">
                                      <p:cBhvr>
                                        <p:cTn id="31" dur="500"/>
                                        <p:tgtEl>
                                          <p:spTgt spid="7">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dissolve">
                                      <p:cBhvr>
                                        <p:cTn id="3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3999" cy="707886"/>
          </a:xfrm>
          <a:prstGeom prst="rect">
            <a:avLst/>
          </a:prstGeom>
          <a:noFill/>
        </p:spPr>
        <p:txBody>
          <a:bodyPr wrap="square" rtlCol="0">
            <a:spAutoFit/>
          </a:bodyPr>
          <a:lstStyle/>
          <a:p>
            <a:pPr algn="ctr"/>
            <a:r>
              <a:rPr lang="en-US" sz="4000" b="1" dirty="0" smtClean="0">
                <a:solidFill>
                  <a:srgbClr val="FFFF00"/>
                </a:solidFill>
                <a:latin typeface="Times New Roman"/>
                <a:cs typeface="Times New Roman"/>
              </a:rPr>
              <a:t> </a:t>
            </a:r>
            <a:r>
              <a:rPr lang="en-US" sz="4000" b="1" dirty="0" smtClean="0">
                <a:latin typeface="Times New Roman"/>
                <a:cs typeface="Times New Roman"/>
              </a:rPr>
              <a:t>Bibliography</a:t>
            </a:r>
            <a:endParaRPr lang="en-US" sz="4000" b="1" dirty="0">
              <a:latin typeface="Times New Roman"/>
              <a:cs typeface="Times New Roman"/>
            </a:endParaRPr>
          </a:p>
        </p:txBody>
      </p:sp>
      <p:sp>
        <p:nvSpPr>
          <p:cNvPr id="5" name="Rectangle 4"/>
          <p:cNvSpPr/>
          <p:nvPr/>
        </p:nvSpPr>
        <p:spPr>
          <a:xfrm>
            <a:off x="1" y="882790"/>
            <a:ext cx="9143998" cy="5878533"/>
          </a:xfrm>
          <a:prstGeom prst="rect">
            <a:avLst/>
          </a:prstGeom>
        </p:spPr>
        <p:txBody>
          <a:bodyPr wrap="square">
            <a:spAutoFit/>
          </a:bodyPr>
          <a:lstStyle/>
          <a:p>
            <a:pPr marL="171450" indent="-171450" algn="just">
              <a:buFont typeface="Arial"/>
              <a:buChar char="•"/>
            </a:pPr>
            <a:r>
              <a:rPr lang="en-US" sz="1600" b="1" dirty="0">
                <a:latin typeface="Times New Roman"/>
                <a:cs typeface="Times New Roman"/>
              </a:rPr>
              <a:t>Bachelery P. and Coudray J. (1990) </a:t>
            </a:r>
            <a:r>
              <a:rPr lang="en-US" sz="1600" dirty="0">
                <a:latin typeface="Times New Roman"/>
                <a:cs typeface="Times New Roman"/>
              </a:rPr>
              <a:t>– La Grande Comore et son volcan actif: Le Karthala, Journal of Nature 2, pp. 32-48 </a:t>
            </a:r>
            <a:endParaRPr lang="en-US" sz="1600" b="1" dirty="0" smtClean="0">
              <a:latin typeface="Times New Roman"/>
              <a:cs typeface="Times New Roman"/>
            </a:endParaRPr>
          </a:p>
          <a:p>
            <a:pPr marL="171450" indent="-171450" algn="just">
              <a:buFont typeface="Arial"/>
              <a:buChar char="•"/>
            </a:pPr>
            <a:r>
              <a:rPr lang="en-US" sz="1600" b="1" dirty="0" smtClean="0">
                <a:latin typeface="Times New Roman"/>
                <a:cs typeface="Times New Roman"/>
              </a:rPr>
              <a:t>Bachelery </a:t>
            </a:r>
            <a:r>
              <a:rPr lang="en-US" sz="1600" b="1" dirty="0" smtClean="0">
                <a:latin typeface="Times New Roman"/>
                <a:cs typeface="Times New Roman"/>
              </a:rPr>
              <a:t>P. and Coudray (1993)</a:t>
            </a:r>
            <a:r>
              <a:rPr lang="en-US" sz="1600" dirty="0" smtClean="0">
                <a:latin typeface="Times New Roman"/>
                <a:cs typeface="Times New Roman"/>
              </a:rPr>
              <a:t> -  Carte geologique des Comores: Carte volcano-tectonique de la Grande Comore (Ngazidja), Laboratoire de Cartographie et d’informations geographiques, Cultures Annuelles, St. Denis de la Reunion.</a:t>
            </a:r>
          </a:p>
          <a:p>
            <a:pPr marL="171450" indent="-171450" algn="just">
              <a:buFont typeface="Arial"/>
              <a:buChar char="•"/>
            </a:pPr>
            <a:r>
              <a:rPr lang="en-US" sz="1600" b="1" dirty="0" smtClean="0">
                <a:latin typeface="Times New Roman"/>
                <a:cs typeface="Times New Roman"/>
              </a:rPr>
              <a:t>Bachelery P., Morin J., Villeneuve N., Soule H., </a:t>
            </a:r>
            <a:r>
              <a:rPr lang="en-US" sz="1600" b="1" dirty="0" err="1" smtClean="0">
                <a:latin typeface="Times New Roman"/>
                <a:cs typeface="Times New Roman"/>
              </a:rPr>
              <a:t>Nassor</a:t>
            </a:r>
            <a:r>
              <a:rPr lang="en-US" sz="1600" b="1" dirty="0" smtClean="0">
                <a:latin typeface="Times New Roman"/>
                <a:cs typeface="Times New Roman"/>
              </a:rPr>
              <a:t> H., and </a:t>
            </a:r>
            <a:r>
              <a:rPr lang="en-US" sz="1600" b="1" dirty="0" err="1" smtClean="0">
                <a:latin typeface="Times New Roman"/>
                <a:cs typeface="Times New Roman"/>
              </a:rPr>
              <a:t>Radadi</a:t>
            </a:r>
            <a:r>
              <a:rPr lang="en-US" sz="1600" b="1" dirty="0" smtClean="0">
                <a:latin typeface="Times New Roman"/>
                <a:cs typeface="Times New Roman"/>
              </a:rPr>
              <a:t> Ali A. (2016) </a:t>
            </a:r>
            <a:r>
              <a:rPr lang="en-US" sz="1600" dirty="0" smtClean="0">
                <a:latin typeface="Times New Roman"/>
                <a:cs typeface="Times New Roman"/>
              </a:rPr>
              <a:t>– Structure and Eruptive History of Karthala Volcano - </a:t>
            </a:r>
            <a:r>
              <a:rPr lang="en-US" sz="1600" dirty="0">
                <a:latin typeface="Times New Roman"/>
                <a:cs typeface="Times New Roman"/>
              </a:rPr>
              <a:t>In: Bachelery, P., </a:t>
            </a:r>
            <a:r>
              <a:rPr lang="en-US" sz="1600" dirty="0" err="1">
                <a:latin typeface="Times New Roman"/>
                <a:cs typeface="Times New Roman"/>
              </a:rPr>
              <a:t>Lénat</a:t>
            </a:r>
            <a:r>
              <a:rPr lang="en-US" sz="1600" dirty="0">
                <a:latin typeface="Times New Roman"/>
                <a:cs typeface="Times New Roman"/>
              </a:rPr>
              <a:t>, J. F., Di Muro, A. and Michon, L. (Eds.), Active Volcanoes of the Southwest Indian Ocean: Piton de la Fournaise and Karthala, Springer-Verlag, pp. </a:t>
            </a:r>
            <a:r>
              <a:rPr lang="en-US" sz="1600" dirty="0" smtClean="0">
                <a:latin typeface="Times New Roman"/>
                <a:cs typeface="Times New Roman"/>
              </a:rPr>
              <a:t>345-366.</a:t>
            </a:r>
          </a:p>
          <a:p>
            <a:pPr marL="171450" indent="-171450" algn="just">
              <a:buFont typeface="Arial"/>
              <a:buChar char="•"/>
            </a:pPr>
            <a:r>
              <a:rPr lang="en-US" sz="1600" b="1" dirty="0" smtClean="0">
                <a:latin typeface="Times New Roman"/>
                <a:cs typeface="Times New Roman"/>
              </a:rPr>
              <a:t>Cesca S., </a:t>
            </a:r>
            <a:r>
              <a:rPr lang="en-US" sz="1600" b="1" dirty="0" err="1" smtClean="0">
                <a:latin typeface="Times New Roman"/>
                <a:cs typeface="Times New Roman"/>
              </a:rPr>
              <a:t>Letort</a:t>
            </a:r>
            <a:r>
              <a:rPr lang="en-US" sz="1600" b="1" dirty="0" smtClean="0">
                <a:latin typeface="Times New Roman"/>
                <a:cs typeface="Times New Roman"/>
              </a:rPr>
              <a:t> J., </a:t>
            </a:r>
            <a:r>
              <a:rPr lang="en-US" sz="1600" b="1" dirty="0" err="1" smtClean="0">
                <a:latin typeface="Times New Roman"/>
                <a:cs typeface="Times New Roman"/>
              </a:rPr>
              <a:t>Razafindrakoto</a:t>
            </a:r>
            <a:r>
              <a:rPr lang="en-US" sz="1600" b="1" dirty="0" smtClean="0">
                <a:latin typeface="Times New Roman"/>
                <a:cs typeface="Times New Roman"/>
              </a:rPr>
              <a:t> H. N. T., </a:t>
            </a:r>
            <a:r>
              <a:rPr lang="en-US" sz="1600" b="1" dirty="0" err="1" smtClean="0">
                <a:latin typeface="Times New Roman"/>
                <a:cs typeface="Times New Roman"/>
              </a:rPr>
              <a:t>Heimann</a:t>
            </a:r>
            <a:r>
              <a:rPr lang="en-US" sz="1600" b="1" dirty="0" smtClean="0">
                <a:latin typeface="Times New Roman"/>
                <a:cs typeface="Times New Roman"/>
              </a:rPr>
              <a:t> S., </a:t>
            </a:r>
            <a:r>
              <a:rPr lang="en-US" sz="1600" b="1" dirty="0" err="1" smtClean="0">
                <a:latin typeface="Times New Roman"/>
                <a:cs typeface="Times New Roman"/>
              </a:rPr>
              <a:t>Rivalta</a:t>
            </a:r>
            <a:r>
              <a:rPr lang="en-US" sz="1600" b="1" dirty="0" smtClean="0">
                <a:latin typeface="Times New Roman"/>
                <a:cs typeface="Times New Roman"/>
              </a:rPr>
              <a:t> E., </a:t>
            </a:r>
            <a:r>
              <a:rPr lang="en-US" sz="1600" b="1" dirty="0" err="1" smtClean="0">
                <a:latin typeface="Times New Roman"/>
                <a:cs typeface="Times New Roman"/>
              </a:rPr>
              <a:t>Passarelli</a:t>
            </a:r>
            <a:r>
              <a:rPr lang="en-US" sz="1600" b="1" dirty="0" smtClean="0">
                <a:latin typeface="Times New Roman"/>
                <a:cs typeface="Times New Roman"/>
              </a:rPr>
              <a:t> L., </a:t>
            </a:r>
            <a:r>
              <a:rPr lang="en-US" sz="1600" b="1" dirty="0" err="1" smtClean="0">
                <a:latin typeface="Times New Roman"/>
                <a:cs typeface="Times New Roman"/>
              </a:rPr>
              <a:t>Isken</a:t>
            </a:r>
            <a:r>
              <a:rPr lang="en-US" sz="1600" b="1" dirty="0" smtClean="0">
                <a:latin typeface="Times New Roman"/>
                <a:cs typeface="Times New Roman"/>
              </a:rPr>
              <a:t> M., Petersen G., Cotton F., and </a:t>
            </a:r>
            <a:r>
              <a:rPr lang="en-US" sz="1600" b="1" dirty="0" err="1" smtClean="0">
                <a:latin typeface="Times New Roman"/>
                <a:cs typeface="Times New Roman"/>
              </a:rPr>
              <a:t>Dahm</a:t>
            </a:r>
            <a:r>
              <a:rPr lang="en-US" sz="1600" b="1" dirty="0" smtClean="0">
                <a:latin typeface="Times New Roman"/>
                <a:cs typeface="Times New Roman"/>
              </a:rPr>
              <a:t> T. (2019) –</a:t>
            </a:r>
            <a:r>
              <a:rPr lang="en-US" sz="1600" dirty="0" smtClean="0">
                <a:latin typeface="Times New Roman"/>
                <a:cs typeface="Times New Roman"/>
              </a:rPr>
              <a:t> Very long period signals and seismic swarm activity offshore Mayotte, Comoro Island – Geophysical Research Abstracts, vol. 21, EGU General Assembly 2019.</a:t>
            </a:r>
            <a:endParaRPr lang="en-US" sz="1600" b="1" dirty="0">
              <a:latin typeface="Times New Roman"/>
              <a:cs typeface="Times New Roman"/>
            </a:endParaRPr>
          </a:p>
          <a:p>
            <a:pPr marL="171450" indent="-171450" algn="just">
              <a:buFont typeface="Arial"/>
              <a:buChar char="•"/>
            </a:pPr>
            <a:r>
              <a:rPr lang="en-US" sz="1600" b="1" dirty="0" smtClean="0">
                <a:latin typeface="Times New Roman"/>
                <a:cs typeface="Times New Roman"/>
              </a:rPr>
              <a:t>Class </a:t>
            </a:r>
            <a:r>
              <a:rPr lang="en-US" sz="1600" b="1" dirty="0">
                <a:latin typeface="Times New Roman"/>
                <a:cs typeface="Times New Roman"/>
              </a:rPr>
              <a:t>C., Goldstein S. L. and Kurtz M. D. (1996) </a:t>
            </a:r>
            <a:r>
              <a:rPr lang="en-US" sz="1600" dirty="0">
                <a:latin typeface="Times New Roman"/>
                <a:cs typeface="Times New Roman"/>
              </a:rPr>
              <a:t>- Significance of lower mantle entrainment or plume–lithosphere interaction in oceanic islands basalts: helium isotope evidence from Grande </a:t>
            </a:r>
            <a:r>
              <a:rPr lang="en-US" sz="1600" dirty="0" smtClean="0">
                <a:latin typeface="Times New Roman"/>
                <a:cs typeface="Times New Roman"/>
              </a:rPr>
              <a:t>Comore -  </a:t>
            </a:r>
            <a:r>
              <a:rPr lang="en-US" sz="1600" dirty="0">
                <a:latin typeface="Times New Roman"/>
                <a:cs typeface="Times New Roman"/>
              </a:rPr>
              <a:t>Goldschmidt Conference, Journal of Conference Abstracts 1, 112. </a:t>
            </a:r>
            <a:endParaRPr lang="en-US" sz="1600" dirty="0" smtClean="0">
              <a:latin typeface="Times New Roman"/>
              <a:cs typeface="Times New Roman"/>
            </a:endParaRPr>
          </a:p>
          <a:p>
            <a:pPr marL="171450" indent="-171450" algn="just">
              <a:buFont typeface="Arial"/>
              <a:buChar char="•"/>
            </a:pPr>
            <a:r>
              <a:rPr lang="en-US" sz="1600" b="1" dirty="0">
                <a:latin typeface="Times New Roman"/>
                <a:cs typeface="Times New Roman"/>
              </a:rPr>
              <a:t>Class C. and Goldstein S. L. (1997) </a:t>
            </a:r>
            <a:r>
              <a:rPr lang="en-US" sz="1600" dirty="0">
                <a:latin typeface="Times New Roman"/>
                <a:cs typeface="Times New Roman"/>
              </a:rPr>
              <a:t>– Plume-lithosphere interactions in the ocean basins: constrains from the source mineralogy, Earth Planet Sci Lett </a:t>
            </a:r>
            <a:r>
              <a:rPr lang="en-US" sz="1600" dirty="0" smtClean="0">
                <a:latin typeface="Times New Roman"/>
                <a:cs typeface="Times New Roman"/>
              </a:rPr>
              <a:t>150</a:t>
            </a:r>
            <a:r>
              <a:rPr lang="en-US" sz="1600" dirty="0">
                <a:latin typeface="Times New Roman"/>
                <a:cs typeface="Times New Roman"/>
              </a:rPr>
              <a:t>, pp. 245-160. </a:t>
            </a:r>
          </a:p>
          <a:p>
            <a:pPr marL="171450" indent="-171450" algn="just">
              <a:buFont typeface="Arial"/>
              <a:buChar char="•"/>
            </a:pPr>
            <a:r>
              <a:rPr lang="en-US" sz="1600" b="1" dirty="0" smtClean="0">
                <a:latin typeface="Times New Roman"/>
                <a:cs typeface="Times New Roman"/>
              </a:rPr>
              <a:t>Class </a:t>
            </a:r>
            <a:r>
              <a:rPr lang="en-US" sz="1600" b="1" dirty="0">
                <a:latin typeface="Times New Roman"/>
                <a:cs typeface="Times New Roman"/>
              </a:rPr>
              <a:t>C., Goldstein S. L., Altherr R. and Bachelery P (1998) </a:t>
            </a:r>
            <a:r>
              <a:rPr lang="en-US" sz="1600" dirty="0">
                <a:latin typeface="Times New Roman"/>
                <a:cs typeface="Times New Roman"/>
              </a:rPr>
              <a:t>– The process of plume-lithosphere interaction in the ocean basins: the case of Grand </a:t>
            </a:r>
            <a:r>
              <a:rPr lang="en-US" sz="1600" dirty="0" smtClean="0">
                <a:latin typeface="Times New Roman"/>
                <a:cs typeface="Times New Roman"/>
              </a:rPr>
              <a:t>Comore - </a:t>
            </a:r>
            <a:r>
              <a:rPr lang="en-US" sz="1600" dirty="0">
                <a:latin typeface="Times New Roman"/>
                <a:cs typeface="Times New Roman"/>
              </a:rPr>
              <a:t>Journal </a:t>
            </a:r>
            <a:r>
              <a:rPr lang="en-US" sz="1600" dirty="0" smtClean="0">
                <a:latin typeface="Times New Roman"/>
                <a:cs typeface="Times New Roman"/>
              </a:rPr>
              <a:t>of </a:t>
            </a:r>
            <a:r>
              <a:rPr lang="en-US" sz="1600" dirty="0">
                <a:latin typeface="Times New Roman"/>
                <a:cs typeface="Times New Roman"/>
              </a:rPr>
              <a:t>Petrology 39, pp. 881-903</a:t>
            </a:r>
            <a:r>
              <a:rPr lang="en-US" sz="1600" dirty="0" smtClean="0">
                <a:latin typeface="Times New Roman"/>
                <a:cs typeface="Times New Roman"/>
              </a:rPr>
              <a:t>.</a:t>
            </a:r>
          </a:p>
          <a:p>
            <a:pPr marL="171450" indent="-171450" algn="just">
              <a:buFont typeface="Arial"/>
              <a:buChar char="•"/>
            </a:pPr>
            <a:r>
              <a:rPr lang="en-US" sz="1600" b="1" dirty="0">
                <a:latin typeface="Times New Roman"/>
                <a:cs typeface="Times New Roman"/>
              </a:rPr>
              <a:t>Coltorti M., Bonadiman C., Hinton R. W., Siena F. and Upton B. (1999) </a:t>
            </a:r>
            <a:r>
              <a:rPr lang="en-US" sz="1600" dirty="0">
                <a:latin typeface="Times New Roman"/>
                <a:cs typeface="Times New Roman"/>
              </a:rPr>
              <a:t>– Carbonatite metasomatism of the oceanic upper mantle: evidence from clinopyroxenes and glasses in ultramafic xenoliths of Grande Comore, Indian Ocean, Journal of Petrology 40, pp. 133-165 </a:t>
            </a:r>
            <a:endParaRPr lang="en-US" sz="1600" dirty="0" smtClean="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p:txBody>
      </p:sp>
      <p:pic>
        <p:nvPicPr>
          <p:cNvPr id="6" name="Picture 5" descr="cc_by_logo_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35305296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74450"/>
            <a:ext cx="9144000" cy="6001644"/>
          </a:xfrm>
          <a:prstGeom prst="rect">
            <a:avLst/>
          </a:prstGeom>
        </p:spPr>
        <p:txBody>
          <a:bodyPr wrap="square">
            <a:spAutoFit/>
          </a:bodyPr>
          <a:lstStyle/>
          <a:p>
            <a:pPr marL="171450" indent="-171450" algn="just">
              <a:buFont typeface="Arial"/>
              <a:buChar char="•"/>
            </a:pPr>
            <a:r>
              <a:rPr lang="en-US" sz="1600" b="1" dirty="0">
                <a:latin typeface="Times New Roman"/>
                <a:cs typeface="Times New Roman"/>
              </a:rPr>
              <a:t>Courtillot V, </a:t>
            </a:r>
            <a:r>
              <a:rPr lang="en-US" sz="1600" b="1" dirty="0" err="1">
                <a:latin typeface="Times New Roman"/>
                <a:cs typeface="Times New Roman"/>
              </a:rPr>
              <a:t>Davaille</a:t>
            </a:r>
            <a:r>
              <a:rPr lang="en-US" sz="1600" b="1" dirty="0">
                <a:latin typeface="Times New Roman"/>
                <a:cs typeface="Times New Roman"/>
              </a:rPr>
              <a:t> A, </a:t>
            </a:r>
            <a:r>
              <a:rPr lang="en-US" sz="1600" b="1" dirty="0" err="1">
                <a:latin typeface="Times New Roman"/>
                <a:cs typeface="Times New Roman"/>
              </a:rPr>
              <a:t>Besse</a:t>
            </a:r>
            <a:r>
              <a:rPr lang="en-US" sz="1600" b="1" dirty="0">
                <a:latin typeface="Times New Roman"/>
                <a:cs typeface="Times New Roman"/>
              </a:rPr>
              <a:t> J, Stock J (2003) </a:t>
            </a:r>
            <a:r>
              <a:rPr lang="en-US" sz="1600" dirty="0">
                <a:latin typeface="Times New Roman"/>
                <a:cs typeface="Times New Roman"/>
              </a:rPr>
              <a:t>- Three distinct types of hotspots in the Earth’s mantle - Earth Planet Sci Lett 205:295–308 </a:t>
            </a:r>
            <a:endParaRPr lang="en-US" sz="1600" b="1" dirty="0" smtClean="0">
              <a:latin typeface="Times New Roman"/>
              <a:cs typeface="Times New Roman"/>
            </a:endParaRPr>
          </a:p>
          <a:p>
            <a:pPr marL="171450" indent="-171450" algn="just">
              <a:buFont typeface="Arial"/>
              <a:buChar char="•"/>
            </a:pPr>
            <a:r>
              <a:rPr lang="en-US" sz="1600" b="1" dirty="0" smtClean="0">
                <a:latin typeface="Times New Roman"/>
                <a:cs typeface="Times New Roman"/>
              </a:rPr>
              <a:t>Daniel </a:t>
            </a:r>
            <a:r>
              <a:rPr lang="en-US" sz="1600" b="1" dirty="0">
                <a:latin typeface="Times New Roman"/>
                <a:cs typeface="Times New Roman"/>
              </a:rPr>
              <a:t>J., Dupont J. and Jouannic Ch. (1972) </a:t>
            </a:r>
            <a:r>
              <a:rPr lang="en-US" sz="1600" dirty="0">
                <a:latin typeface="Times New Roman"/>
                <a:cs typeface="Times New Roman"/>
              </a:rPr>
              <a:t>– Relations Madagascar-Archipel des Comores (Nord-Est du Canal du Mozambique). Sur la nature volcanique du Banc de Leven. C R Acad Sci Paris 274, pp. 1874-</a:t>
            </a:r>
            <a:r>
              <a:rPr lang="en-US" sz="1600" dirty="0" smtClean="0">
                <a:latin typeface="Times New Roman"/>
                <a:cs typeface="Times New Roman"/>
              </a:rPr>
              <a:t>1877</a:t>
            </a:r>
          </a:p>
          <a:p>
            <a:pPr marL="171450" indent="-171450" algn="just">
              <a:buFont typeface="Arial"/>
              <a:buChar char="•"/>
            </a:pPr>
            <a:r>
              <a:rPr lang="en-US" sz="1600" b="1" dirty="0" smtClean="0">
                <a:latin typeface="Times New Roman"/>
                <a:cs typeface="Times New Roman"/>
              </a:rPr>
              <a:t>Debeuf </a:t>
            </a:r>
            <a:r>
              <a:rPr lang="en-US" sz="1600" b="1" dirty="0">
                <a:latin typeface="Times New Roman"/>
                <a:cs typeface="Times New Roman"/>
              </a:rPr>
              <a:t>D. (2004) </a:t>
            </a:r>
            <a:r>
              <a:rPr lang="en-US" sz="1600" dirty="0">
                <a:latin typeface="Times New Roman"/>
                <a:cs typeface="Times New Roman"/>
              </a:rPr>
              <a:t>- Etude de </a:t>
            </a:r>
            <a:r>
              <a:rPr lang="en-US" sz="1600" dirty="0" err="1">
                <a:latin typeface="Times New Roman"/>
                <a:cs typeface="Times New Roman"/>
              </a:rPr>
              <a:t>l’évolution</a:t>
            </a:r>
            <a:r>
              <a:rPr lang="en-US" sz="1600" dirty="0">
                <a:latin typeface="Times New Roman"/>
                <a:cs typeface="Times New Roman"/>
              </a:rPr>
              <a:t> volcano-</a:t>
            </a:r>
            <a:r>
              <a:rPr lang="en-US" sz="1600" dirty="0" err="1">
                <a:latin typeface="Times New Roman"/>
                <a:cs typeface="Times New Roman"/>
              </a:rPr>
              <a:t>structurale</a:t>
            </a:r>
            <a:r>
              <a:rPr lang="en-US" sz="1600" dirty="0">
                <a:latin typeface="Times New Roman"/>
                <a:cs typeface="Times New Roman"/>
              </a:rPr>
              <a:t> et </a:t>
            </a:r>
            <a:r>
              <a:rPr lang="en-US" sz="1600" dirty="0" err="1">
                <a:latin typeface="Times New Roman"/>
                <a:cs typeface="Times New Roman"/>
              </a:rPr>
              <a:t>magmatique</a:t>
            </a:r>
            <a:r>
              <a:rPr lang="en-US" sz="1600" dirty="0">
                <a:latin typeface="Times New Roman"/>
                <a:cs typeface="Times New Roman"/>
              </a:rPr>
              <a:t> </a:t>
            </a:r>
            <a:r>
              <a:rPr lang="en-US" sz="1600" dirty="0" smtClean="0">
                <a:latin typeface="Times New Roman"/>
                <a:cs typeface="Times New Roman"/>
              </a:rPr>
              <a:t>de Mayotte </a:t>
            </a:r>
            <a:r>
              <a:rPr lang="en-US" sz="1600" dirty="0">
                <a:latin typeface="Times New Roman"/>
                <a:cs typeface="Times New Roman"/>
              </a:rPr>
              <a:t>(Archipel des Comores, </a:t>
            </a:r>
            <a:r>
              <a:rPr lang="en-US" sz="1600" dirty="0" err="1">
                <a:latin typeface="Times New Roman"/>
                <a:cs typeface="Times New Roman"/>
              </a:rPr>
              <a:t>Océan</a:t>
            </a:r>
            <a:r>
              <a:rPr lang="en-US" sz="1600" dirty="0">
                <a:latin typeface="Times New Roman"/>
                <a:cs typeface="Times New Roman"/>
              </a:rPr>
              <a:t> </a:t>
            </a:r>
            <a:r>
              <a:rPr lang="en-US" sz="1600" dirty="0" err="1">
                <a:latin typeface="Times New Roman"/>
                <a:cs typeface="Times New Roman"/>
              </a:rPr>
              <a:t>Indien</a:t>
            </a:r>
            <a:r>
              <a:rPr lang="en-US" sz="1600" dirty="0">
                <a:latin typeface="Times New Roman"/>
                <a:cs typeface="Times New Roman"/>
              </a:rPr>
              <a:t>), PhD Thesis, La </a:t>
            </a:r>
            <a:r>
              <a:rPr lang="en-US" sz="1600" dirty="0" err="1">
                <a:latin typeface="Times New Roman"/>
                <a:cs typeface="Times New Roman"/>
              </a:rPr>
              <a:t>Réunion</a:t>
            </a:r>
            <a:r>
              <a:rPr lang="en-US" sz="1600" dirty="0">
                <a:latin typeface="Times New Roman"/>
                <a:cs typeface="Times New Roman"/>
              </a:rPr>
              <a:t> Univ., </a:t>
            </a:r>
            <a:r>
              <a:rPr lang="en-US" sz="1600" dirty="0" smtClean="0">
                <a:latin typeface="Times New Roman"/>
                <a:cs typeface="Times New Roman"/>
              </a:rPr>
              <a:t>p277” </a:t>
            </a:r>
            <a:endParaRPr lang="en-US" sz="1600" b="1" dirty="0" smtClean="0">
              <a:latin typeface="Times New Roman"/>
              <a:cs typeface="Times New Roman"/>
            </a:endParaRPr>
          </a:p>
          <a:p>
            <a:pPr marL="171450" indent="-171450" algn="just">
              <a:buFont typeface="Arial"/>
              <a:buChar char="•"/>
            </a:pPr>
            <a:r>
              <a:rPr lang="en-US" sz="1600" b="1" dirty="0" smtClean="0">
                <a:latin typeface="Times New Roman"/>
                <a:cs typeface="Times New Roman"/>
              </a:rPr>
              <a:t>Emerick</a:t>
            </a:r>
            <a:r>
              <a:rPr lang="en-US" sz="1600" b="1" dirty="0">
                <a:latin typeface="Times New Roman"/>
                <a:cs typeface="Times New Roman"/>
              </a:rPr>
              <a:t>, C. M. &amp; Duncan, R. A. (1982) </a:t>
            </a:r>
            <a:r>
              <a:rPr lang="en-US" sz="1600" dirty="0">
                <a:latin typeface="Times New Roman"/>
                <a:cs typeface="Times New Roman"/>
              </a:rPr>
              <a:t>- Age progressive volcanism in the Comore Archipelago, Western Indian Ocean, and implications for Somali plate tectonics -  Earth Planet Sci Lett 60:415–428. </a:t>
            </a:r>
          </a:p>
          <a:p>
            <a:pPr marL="171450" indent="-171450" algn="just">
              <a:buFont typeface="Arial"/>
              <a:buChar char="•"/>
            </a:pPr>
            <a:r>
              <a:rPr lang="en-US" sz="1600" b="1" dirty="0">
                <a:latin typeface="Times New Roman"/>
                <a:cs typeface="Times New Roman"/>
              </a:rPr>
              <a:t>Michon L. (2016) </a:t>
            </a:r>
            <a:r>
              <a:rPr lang="en-US" sz="1600" dirty="0">
                <a:latin typeface="Times New Roman"/>
                <a:cs typeface="Times New Roman"/>
              </a:rPr>
              <a:t>- The volcanism of the Comoros archipelago integrated at a regional scale - In: Bachelery, P., </a:t>
            </a:r>
            <a:r>
              <a:rPr lang="en-US" sz="1600" dirty="0" err="1">
                <a:latin typeface="Times New Roman"/>
                <a:cs typeface="Times New Roman"/>
              </a:rPr>
              <a:t>Lénat</a:t>
            </a:r>
            <a:r>
              <a:rPr lang="en-US" sz="1600" dirty="0">
                <a:latin typeface="Times New Roman"/>
                <a:cs typeface="Times New Roman"/>
              </a:rPr>
              <a:t>, J. F., Di Muro, A. and Michon, L. (Eds.), Active Volcanoes of the Southwest Indian Ocean: Piton de la Fournaise and Karthala, Springer-Verlag, pp. 333-344</a:t>
            </a:r>
          </a:p>
          <a:p>
            <a:pPr marL="171450" indent="-171450" algn="just">
              <a:buFont typeface="Arial"/>
              <a:buChar char="•"/>
            </a:pPr>
            <a:r>
              <a:rPr lang="en-US" sz="1600" b="1" dirty="0">
                <a:latin typeface="Times New Roman"/>
                <a:cs typeface="Times New Roman"/>
              </a:rPr>
              <a:t>Nougier, J., </a:t>
            </a:r>
            <a:r>
              <a:rPr lang="en-US" sz="1600" b="1" dirty="0" err="1">
                <a:latin typeface="Times New Roman"/>
                <a:cs typeface="Times New Roman"/>
              </a:rPr>
              <a:t>Cantagrel</a:t>
            </a:r>
            <a:r>
              <a:rPr lang="en-US" sz="1600" b="1" dirty="0">
                <a:latin typeface="Times New Roman"/>
                <a:cs typeface="Times New Roman"/>
              </a:rPr>
              <a:t>, J. M. &amp; </a:t>
            </a:r>
            <a:r>
              <a:rPr lang="en-US" sz="1600" b="1" dirty="0" err="1">
                <a:latin typeface="Times New Roman"/>
                <a:cs typeface="Times New Roman"/>
              </a:rPr>
              <a:t>Karchie</a:t>
            </a:r>
            <a:r>
              <a:rPr lang="en-US" sz="1600" b="1" dirty="0">
                <a:latin typeface="Times New Roman"/>
                <a:cs typeface="Times New Roman"/>
              </a:rPr>
              <a:t> J. P. (1986) </a:t>
            </a:r>
            <a:r>
              <a:rPr lang="en-US" sz="1600" dirty="0">
                <a:latin typeface="Times New Roman"/>
                <a:cs typeface="Times New Roman"/>
              </a:rPr>
              <a:t>- The Comores archipelago in the western Indian Ocean: volcanology, geo- chronology and geodynamic setting -  Journal of African Earth Sciences 5, 135–145. </a:t>
            </a:r>
          </a:p>
          <a:p>
            <a:pPr marL="171450" indent="-171450" algn="just">
              <a:buFont typeface="Arial"/>
              <a:buChar char="•"/>
            </a:pPr>
            <a:r>
              <a:rPr lang="en-US" sz="1600" b="1" dirty="0">
                <a:latin typeface="Times New Roman"/>
                <a:cs typeface="Times New Roman"/>
              </a:rPr>
              <a:t>Phethean J., </a:t>
            </a:r>
            <a:r>
              <a:rPr lang="en-US" sz="1600" b="1" dirty="0" err="1">
                <a:latin typeface="Times New Roman"/>
                <a:cs typeface="Times New Roman"/>
              </a:rPr>
              <a:t>Kalnins</a:t>
            </a:r>
            <a:r>
              <a:rPr lang="en-US" sz="1600" b="1" dirty="0">
                <a:latin typeface="Times New Roman"/>
                <a:cs typeface="Times New Roman"/>
              </a:rPr>
              <a:t> L. M., van </a:t>
            </a:r>
            <a:r>
              <a:rPr lang="en-US" sz="1600" b="1" dirty="0" err="1">
                <a:latin typeface="Times New Roman"/>
                <a:cs typeface="Times New Roman"/>
              </a:rPr>
              <a:t>Hunen</a:t>
            </a:r>
            <a:r>
              <a:rPr lang="en-US" sz="1600" b="1" dirty="0">
                <a:latin typeface="Times New Roman"/>
                <a:cs typeface="Times New Roman"/>
              </a:rPr>
              <a:t> J., </a:t>
            </a:r>
            <a:r>
              <a:rPr lang="en-US" sz="1600" b="1" dirty="0" err="1">
                <a:latin typeface="Times New Roman"/>
                <a:cs typeface="Times New Roman"/>
              </a:rPr>
              <a:t>Biffi</a:t>
            </a:r>
            <a:r>
              <a:rPr lang="en-US" sz="1600" b="1" dirty="0">
                <a:latin typeface="Times New Roman"/>
                <a:cs typeface="Times New Roman"/>
              </a:rPr>
              <a:t> P. G., Davies R. J., and McCaffrey J. W. (2016)</a:t>
            </a:r>
            <a:r>
              <a:rPr lang="en-US" sz="1600" dirty="0">
                <a:latin typeface="Times New Roman"/>
                <a:cs typeface="Times New Roman"/>
              </a:rPr>
              <a:t> – Madagascar’s escape from </a:t>
            </a:r>
            <a:r>
              <a:rPr lang="en-US" sz="1600" dirty="0" err="1">
                <a:latin typeface="Times New Roman"/>
                <a:cs typeface="Times New Roman"/>
              </a:rPr>
              <a:t>Afica</a:t>
            </a:r>
            <a:r>
              <a:rPr lang="en-US" sz="1600" dirty="0">
                <a:latin typeface="Times New Roman"/>
                <a:cs typeface="Times New Roman"/>
              </a:rPr>
              <a:t>: A high-resolution plate reconstruction for the Western Somali Basin and implications for supercontinent dispersal. Gcubed,17, pp. 5036-5055</a:t>
            </a:r>
          </a:p>
          <a:p>
            <a:pPr marL="171450" indent="-171450" algn="just">
              <a:buFont typeface="Arial"/>
              <a:buChar char="•"/>
            </a:pPr>
            <a:r>
              <a:rPr lang="en-US" sz="1600" b="1" dirty="0">
                <a:latin typeface="Times New Roman"/>
                <a:cs typeface="Times New Roman"/>
              </a:rPr>
              <a:t>Roger J. (2019) </a:t>
            </a:r>
            <a:r>
              <a:rPr lang="en-US" sz="1600" dirty="0">
                <a:latin typeface="Times New Roman"/>
                <a:cs typeface="Times New Roman"/>
              </a:rPr>
              <a:t>– Potential tsunami hazard related to the seismic activity east of Mayotte Island, Comoros Archipelago – Journal of Tsunami Society International, vol. 38, n. 3, pp. 118-</a:t>
            </a:r>
            <a:r>
              <a:rPr lang="en-US" sz="1600" dirty="0" smtClean="0">
                <a:latin typeface="Times New Roman"/>
                <a:cs typeface="Times New Roman"/>
              </a:rPr>
              <a:t>131</a:t>
            </a:r>
          </a:p>
          <a:p>
            <a:pPr marL="171450" indent="-171450" algn="just">
              <a:buFont typeface="Arial"/>
              <a:buChar char="•"/>
            </a:pPr>
            <a:r>
              <a:rPr lang="en-US" sz="1600" b="1" dirty="0">
                <a:latin typeface="Times New Roman"/>
                <a:cs typeface="Times New Roman"/>
              </a:rPr>
              <a:t>Vlastelic I. and Pietruszka A. J. (2016) </a:t>
            </a:r>
            <a:r>
              <a:rPr lang="en-US" sz="1600" dirty="0">
                <a:latin typeface="Times New Roman"/>
                <a:cs typeface="Times New Roman"/>
              </a:rPr>
              <a:t>– A review of the recent geochemical evolution of Piton de la Fournaise volcano (1927-2010) - In: Bachelery, P., </a:t>
            </a:r>
            <a:r>
              <a:rPr lang="en-US" sz="1600" dirty="0" err="1">
                <a:latin typeface="Times New Roman"/>
                <a:cs typeface="Times New Roman"/>
              </a:rPr>
              <a:t>Lénat</a:t>
            </a:r>
            <a:r>
              <a:rPr lang="en-US" sz="1600" dirty="0">
                <a:latin typeface="Times New Roman"/>
                <a:cs typeface="Times New Roman"/>
              </a:rPr>
              <a:t>, J. F., Di Muro, A. and Michon, L. (Eds.), Active Volcanoes of the Southwest Indian Ocean: Piton de la Fournaise and Karthala, Springer-Verlag, pp. 185-201 </a:t>
            </a:r>
            <a:endParaRPr lang="en-US" sz="1600" dirty="0">
              <a:latin typeface="Times New Roman"/>
              <a:cs typeface="Times New Roman"/>
            </a:endParaRPr>
          </a:p>
          <a:p>
            <a:pPr marL="171450" indent="-171450" algn="just">
              <a:buFont typeface="Arial"/>
              <a:buChar char="•"/>
            </a:pPr>
            <a:endParaRPr lang="en-US" sz="1600" dirty="0">
              <a:latin typeface="Times New Roman"/>
              <a:cs typeface="Times New Roman"/>
            </a:endParaRPr>
          </a:p>
        </p:txBody>
      </p:sp>
      <p:sp>
        <p:nvSpPr>
          <p:cNvPr id="6" name="TextBox 5"/>
          <p:cNvSpPr txBox="1"/>
          <p:nvPr/>
        </p:nvSpPr>
        <p:spPr>
          <a:xfrm>
            <a:off x="0" y="0"/>
            <a:ext cx="9143999" cy="707886"/>
          </a:xfrm>
          <a:prstGeom prst="rect">
            <a:avLst/>
          </a:prstGeom>
          <a:noFill/>
        </p:spPr>
        <p:txBody>
          <a:bodyPr wrap="square" rtlCol="0">
            <a:spAutoFit/>
          </a:bodyPr>
          <a:lstStyle/>
          <a:p>
            <a:pPr algn="ctr"/>
            <a:r>
              <a:rPr lang="en-US" sz="4000" b="1" dirty="0" smtClean="0">
                <a:solidFill>
                  <a:srgbClr val="FFFF00"/>
                </a:solidFill>
                <a:latin typeface="Times New Roman"/>
                <a:cs typeface="Times New Roman"/>
              </a:rPr>
              <a:t> </a:t>
            </a:r>
            <a:r>
              <a:rPr lang="en-US" sz="4000" b="1" dirty="0" smtClean="0">
                <a:latin typeface="Times New Roman"/>
                <a:cs typeface="Times New Roman"/>
              </a:rPr>
              <a:t>Bibliography</a:t>
            </a:r>
            <a:endParaRPr lang="en-US" sz="4000" b="1" dirty="0">
              <a:latin typeface="Times New Roman"/>
              <a:cs typeface="Times New Roman"/>
            </a:endParaRPr>
          </a:p>
        </p:txBody>
      </p:sp>
      <p:pic>
        <p:nvPicPr>
          <p:cNvPr id="7" name="Picture 6" descr="cc_by_logo_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372060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7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0"/>
            <a:ext cx="9143999" cy="707886"/>
          </a:xfrm>
          <a:prstGeom prst="rect">
            <a:avLst/>
          </a:prstGeom>
          <a:noFill/>
        </p:spPr>
        <p:txBody>
          <a:bodyPr wrap="square" rtlCol="0">
            <a:spAutoFit/>
          </a:bodyPr>
          <a:lstStyle/>
          <a:p>
            <a:pPr algn="ctr"/>
            <a:r>
              <a:rPr lang="en-US" sz="4000" b="1" dirty="0" smtClean="0">
                <a:solidFill>
                  <a:srgbClr val="FFFF00"/>
                </a:solidFill>
                <a:latin typeface="Times New Roman"/>
                <a:cs typeface="Times New Roman"/>
              </a:rPr>
              <a:t>1. Introduction</a:t>
            </a:r>
            <a:endParaRPr lang="en-US" sz="4000" b="1" dirty="0">
              <a:solidFill>
                <a:srgbClr val="FFFF00"/>
              </a:solidFill>
              <a:latin typeface="Times New Roman"/>
              <a:cs typeface="Times New Roman"/>
            </a:endParaRPr>
          </a:p>
        </p:txBody>
      </p:sp>
      <p:sp>
        <p:nvSpPr>
          <p:cNvPr id="5" name="Rectangle 4"/>
          <p:cNvSpPr/>
          <p:nvPr/>
        </p:nvSpPr>
        <p:spPr>
          <a:xfrm>
            <a:off x="0" y="1180575"/>
            <a:ext cx="9144000" cy="5016758"/>
          </a:xfrm>
          <a:prstGeom prst="rect">
            <a:avLst/>
          </a:prstGeom>
        </p:spPr>
        <p:txBody>
          <a:bodyPr wrap="square">
            <a:spAutoFit/>
          </a:bodyPr>
          <a:lstStyle/>
          <a:p>
            <a:pPr algn="just"/>
            <a:r>
              <a:rPr lang="en-US" sz="3000" baseline="30000" dirty="0">
                <a:solidFill>
                  <a:schemeClr val="bg1"/>
                </a:solidFill>
                <a:latin typeface="Times New Roman"/>
                <a:cs typeface="Times New Roman"/>
              </a:rPr>
              <a:t>The western Indian Ocean has recently received significant interest in the scientific literature as far as concern late Cenozoic to present Comorean magmatism which have provided petrological and geochemical constraints to be placed on the genesis and magmatic evolution of the Comorean archipelago and Le Reunion volcanism (</a:t>
            </a:r>
            <a:r>
              <a:rPr lang="en-US" sz="3000" baseline="30000" dirty="0">
                <a:solidFill>
                  <a:srgbClr val="FFFF00"/>
                </a:solidFill>
                <a:latin typeface="Times New Roman"/>
                <a:cs typeface="Times New Roman"/>
              </a:rPr>
              <a:t>Class et al. 2005</a:t>
            </a:r>
            <a:r>
              <a:rPr lang="en-US" sz="3000" baseline="30000" dirty="0">
                <a:solidFill>
                  <a:schemeClr val="bg1"/>
                </a:solidFill>
                <a:latin typeface="Times New Roman"/>
                <a:cs typeface="Times New Roman"/>
              </a:rPr>
              <a:t> </a:t>
            </a:r>
            <a:r>
              <a:rPr lang="en-US" sz="3000" baseline="30000" dirty="0">
                <a:solidFill>
                  <a:srgbClr val="FFFF00"/>
                </a:solidFill>
                <a:latin typeface="Times New Roman"/>
                <a:cs typeface="Times New Roman"/>
              </a:rPr>
              <a:t>and references therein</a:t>
            </a:r>
            <a:r>
              <a:rPr lang="en-US" sz="3000" baseline="30000" dirty="0">
                <a:solidFill>
                  <a:schemeClr val="bg1"/>
                </a:solidFill>
                <a:latin typeface="Times New Roman"/>
                <a:cs typeface="Times New Roman"/>
              </a:rPr>
              <a:t>; </a:t>
            </a:r>
            <a:r>
              <a:rPr lang="en-US" sz="3000" baseline="30000" dirty="0">
                <a:solidFill>
                  <a:srgbClr val="FFFF00"/>
                </a:solidFill>
                <a:latin typeface="Times New Roman"/>
                <a:cs typeface="Times New Roman"/>
              </a:rPr>
              <a:t>Vlastelic and Pietruszka 2016</a:t>
            </a:r>
            <a:r>
              <a:rPr lang="en-US" sz="3000" baseline="30000" dirty="0">
                <a:solidFill>
                  <a:schemeClr val="bg1"/>
                </a:solidFill>
                <a:latin typeface="Times New Roman"/>
                <a:cs typeface="Times New Roman"/>
              </a:rPr>
              <a:t>). In fact, here are located the two most active volcanoes in the southwest Indian Ocean: Piton de la Fournaise at La Réunion Island and Karthala on Grande Comore in the Comorian </a:t>
            </a:r>
            <a:r>
              <a:rPr lang="en-US" sz="3000" baseline="30000" dirty="0" smtClean="0">
                <a:solidFill>
                  <a:schemeClr val="bg1"/>
                </a:solidFill>
                <a:latin typeface="Times New Roman"/>
                <a:cs typeface="Times New Roman"/>
              </a:rPr>
              <a:t>archipelago. Karthala </a:t>
            </a:r>
            <a:r>
              <a:rPr lang="en-US" sz="3000" baseline="30000" dirty="0">
                <a:solidFill>
                  <a:schemeClr val="bg1"/>
                </a:solidFill>
                <a:latin typeface="Times New Roman"/>
                <a:cs typeface="Times New Roman"/>
              </a:rPr>
              <a:t>is a magnificent volcano and, although its eruptions are less frequent than those of Piton de la Fournaise, it poses a serious threat to the population living close to its shores and around its flanks, as demonstrated by recent eruptions. Karthala, the youngest of the Comorian volcanoes, rises from the floor of the Mozambique Channel. Grande Comore rises as a volcanic doublet comprising the coalescing shields of La Grille and Karthala. There are, however, no historic eruptions from La Grille, whereas Karthala has erupted at least twenty times since records began in 1857 and three of them occurred since 2000 producing damages to the villages at Gran Comore and led to the evacuation of people</a:t>
            </a:r>
            <a:r>
              <a:rPr lang="en-US" sz="3000" baseline="30000" dirty="0" smtClean="0">
                <a:solidFill>
                  <a:schemeClr val="bg1"/>
                </a:solidFill>
                <a:latin typeface="Times New Roman"/>
                <a:cs typeface="Times New Roman"/>
              </a:rPr>
              <a:t>.</a:t>
            </a:r>
            <a:endParaRPr lang="en-US" sz="3000" dirty="0">
              <a:solidFill>
                <a:schemeClr val="bg1"/>
              </a:solidFill>
              <a:latin typeface="Times New Roman"/>
              <a:cs typeface="Times New Roman"/>
            </a:endParaRPr>
          </a:p>
        </p:txBody>
      </p:sp>
    </p:spTree>
    <p:extLst>
      <p:ext uri="{BB962C8B-B14F-4D97-AF65-F5344CB8AC3E}">
        <p14:creationId xmlns:p14="http://schemas.microsoft.com/office/powerpoint/2010/main" val="81595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70000"/>
          </a:schemeClr>
        </a:solidFill>
        <a:effectLst/>
      </p:bgPr>
    </p:bg>
    <p:spTree>
      <p:nvGrpSpPr>
        <p:cNvPr id="1" name=""/>
        <p:cNvGrpSpPr/>
        <p:nvPr/>
      </p:nvGrpSpPr>
      <p:grpSpPr>
        <a:xfrm>
          <a:off x="0" y="0"/>
          <a:ext cx="0" cy="0"/>
          <a:chOff x="0" y="0"/>
          <a:chExt cx="0" cy="0"/>
        </a:xfrm>
      </p:grpSpPr>
      <p:pic>
        <p:nvPicPr>
          <p:cNvPr id="5" name="Picture 4" descr="indian oce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08" y="1367057"/>
            <a:ext cx="8443092" cy="4404753"/>
          </a:xfrm>
          <a:prstGeom prst="rect">
            <a:avLst/>
          </a:prstGeom>
        </p:spPr>
      </p:pic>
      <p:sp>
        <p:nvSpPr>
          <p:cNvPr id="18" name="TextBox 17"/>
          <p:cNvSpPr txBox="1"/>
          <p:nvPr/>
        </p:nvSpPr>
        <p:spPr>
          <a:xfrm>
            <a:off x="0" y="0"/>
            <a:ext cx="9143999" cy="707886"/>
          </a:xfrm>
          <a:prstGeom prst="rect">
            <a:avLst/>
          </a:prstGeom>
          <a:noFill/>
        </p:spPr>
        <p:txBody>
          <a:bodyPr wrap="square" rtlCol="0">
            <a:spAutoFit/>
          </a:bodyPr>
          <a:lstStyle/>
          <a:p>
            <a:pPr algn="ctr"/>
            <a:r>
              <a:rPr lang="en-US" sz="4000" b="1" dirty="0" smtClean="0">
                <a:solidFill>
                  <a:srgbClr val="FFFF00"/>
                </a:solidFill>
                <a:latin typeface="Times New Roman"/>
                <a:cs typeface="Times New Roman"/>
              </a:rPr>
              <a:t>1. Introduction</a:t>
            </a:r>
            <a:endParaRPr lang="en-US" sz="4000" b="1" dirty="0">
              <a:solidFill>
                <a:srgbClr val="FFFF00"/>
              </a:solidFill>
              <a:latin typeface="Times New Roman"/>
              <a:cs typeface="Times New Roman"/>
            </a:endParaRPr>
          </a:p>
        </p:txBody>
      </p:sp>
      <p:sp>
        <p:nvSpPr>
          <p:cNvPr id="19" name="TextBox 18"/>
          <p:cNvSpPr txBox="1"/>
          <p:nvPr/>
        </p:nvSpPr>
        <p:spPr>
          <a:xfrm>
            <a:off x="2913545" y="2737223"/>
            <a:ext cx="2694793" cy="492443"/>
          </a:xfrm>
          <a:prstGeom prst="rect">
            <a:avLst/>
          </a:prstGeom>
          <a:noFill/>
        </p:spPr>
        <p:txBody>
          <a:bodyPr wrap="none" rtlCol="0">
            <a:spAutoFit/>
          </a:bodyPr>
          <a:lstStyle/>
          <a:p>
            <a:r>
              <a:rPr lang="en-US" sz="2600" b="1" dirty="0" smtClean="0">
                <a:solidFill>
                  <a:srgbClr val="FFFF00"/>
                </a:solidFill>
                <a:latin typeface="Times New Roman"/>
                <a:cs typeface="Times New Roman"/>
              </a:rPr>
              <a:t>INDIAN OCEAN</a:t>
            </a:r>
            <a:endParaRPr lang="en-US" sz="2600" b="1" dirty="0">
              <a:solidFill>
                <a:srgbClr val="FFFF00"/>
              </a:solidFill>
              <a:latin typeface="Times New Roman"/>
              <a:cs typeface="Times New Roman"/>
            </a:endParaRPr>
          </a:p>
        </p:txBody>
      </p:sp>
      <p:sp>
        <p:nvSpPr>
          <p:cNvPr id="20" name="TextBox 19"/>
          <p:cNvSpPr txBox="1"/>
          <p:nvPr/>
        </p:nvSpPr>
        <p:spPr>
          <a:xfrm rot="2998160">
            <a:off x="3645050" y="4900703"/>
            <a:ext cx="1723398" cy="369332"/>
          </a:xfrm>
          <a:prstGeom prst="rect">
            <a:avLst/>
          </a:prstGeom>
          <a:noFill/>
        </p:spPr>
        <p:txBody>
          <a:bodyPr wrap="none" rtlCol="0">
            <a:spAutoFit/>
          </a:bodyPr>
          <a:lstStyle/>
          <a:p>
            <a:r>
              <a:rPr lang="en-US" dirty="0" smtClean="0">
                <a:solidFill>
                  <a:srgbClr val="FFFF00"/>
                </a:solidFill>
                <a:latin typeface="Times New Roman"/>
                <a:cs typeface="Times New Roman"/>
              </a:rPr>
              <a:t>Mid-ocean ridge</a:t>
            </a:r>
            <a:endParaRPr lang="en-US" dirty="0">
              <a:solidFill>
                <a:srgbClr val="FFFF00"/>
              </a:solidFill>
              <a:latin typeface="Times New Roman"/>
              <a:cs typeface="Times New Roman"/>
            </a:endParaRPr>
          </a:p>
        </p:txBody>
      </p:sp>
      <p:sp>
        <p:nvSpPr>
          <p:cNvPr id="21" name="TextBox 20"/>
          <p:cNvSpPr txBox="1"/>
          <p:nvPr/>
        </p:nvSpPr>
        <p:spPr>
          <a:xfrm>
            <a:off x="945675" y="3360013"/>
            <a:ext cx="1204476" cy="584776"/>
          </a:xfrm>
          <a:prstGeom prst="rect">
            <a:avLst/>
          </a:prstGeom>
          <a:noFill/>
        </p:spPr>
        <p:txBody>
          <a:bodyPr wrap="none" rtlCol="0">
            <a:spAutoFit/>
          </a:bodyPr>
          <a:lstStyle/>
          <a:p>
            <a:pPr algn="ctr"/>
            <a:r>
              <a:rPr lang="en-US" sz="1600" dirty="0" smtClean="0">
                <a:solidFill>
                  <a:srgbClr val="FFFF00"/>
                </a:solidFill>
                <a:latin typeface="Times New Roman"/>
                <a:cs typeface="Times New Roman"/>
              </a:rPr>
              <a:t>East African </a:t>
            </a:r>
          </a:p>
          <a:p>
            <a:pPr algn="ctr"/>
            <a:r>
              <a:rPr lang="en-US" sz="1600" dirty="0" smtClean="0">
                <a:solidFill>
                  <a:srgbClr val="FFFF00"/>
                </a:solidFill>
                <a:latin typeface="Times New Roman"/>
                <a:cs typeface="Times New Roman"/>
              </a:rPr>
              <a:t>Rift System</a:t>
            </a:r>
            <a:endParaRPr lang="en-US" sz="1600" dirty="0">
              <a:solidFill>
                <a:srgbClr val="FFFF00"/>
              </a:solidFill>
              <a:latin typeface="Times New Roman"/>
              <a:cs typeface="Times New Roman"/>
            </a:endParaRPr>
          </a:p>
        </p:txBody>
      </p:sp>
      <p:sp>
        <p:nvSpPr>
          <p:cNvPr id="22" name="TextBox 21"/>
          <p:cNvSpPr txBox="1"/>
          <p:nvPr/>
        </p:nvSpPr>
        <p:spPr>
          <a:xfrm>
            <a:off x="2088848" y="4268689"/>
            <a:ext cx="928459" cy="276999"/>
          </a:xfrm>
          <a:prstGeom prst="rect">
            <a:avLst/>
          </a:prstGeom>
          <a:noFill/>
        </p:spPr>
        <p:txBody>
          <a:bodyPr wrap="none" rtlCol="0">
            <a:spAutoFit/>
          </a:bodyPr>
          <a:lstStyle/>
          <a:p>
            <a:r>
              <a:rPr lang="en-US" sz="1200" dirty="0" smtClean="0">
                <a:solidFill>
                  <a:srgbClr val="FFFF00"/>
                </a:solidFill>
                <a:latin typeface="Times New Roman"/>
                <a:cs typeface="Times New Roman"/>
              </a:rPr>
              <a:t>Madagascar</a:t>
            </a:r>
            <a:endParaRPr lang="en-US" sz="1200" dirty="0">
              <a:solidFill>
                <a:srgbClr val="FFFF00"/>
              </a:solidFill>
              <a:latin typeface="Times New Roman"/>
              <a:cs typeface="Times New Roman"/>
            </a:endParaRPr>
          </a:p>
        </p:txBody>
      </p:sp>
      <p:sp>
        <p:nvSpPr>
          <p:cNvPr id="23" name="TextBox 22"/>
          <p:cNvSpPr txBox="1"/>
          <p:nvPr/>
        </p:nvSpPr>
        <p:spPr>
          <a:xfrm rot="17920914">
            <a:off x="1052472" y="4796287"/>
            <a:ext cx="1326004" cy="246221"/>
          </a:xfrm>
          <a:prstGeom prst="rect">
            <a:avLst/>
          </a:prstGeom>
          <a:noFill/>
        </p:spPr>
        <p:txBody>
          <a:bodyPr wrap="none" rtlCol="0">
            <a:spAutoFit/>
          </a:bodyPr>
          <a:lstStyle/>
          <a:p>
            <a:pPr algn="ctr"/>
            <a:r>
              <a:rPr lang="en-US" sz="1000" dirty="0" smtClean="0">
                <a:solidFill>
                  <a:srgbClr val="FFFF00"/>
                </a:solidFill>
                <a:latin typeface="Times New Roman"/>
                <a:cs typeface="Times New Roman"/>
              </a:rPr>
              <a:t>Mozambique Channel</a:t>
            </a:r>
            <a:endParaRPr lang="en-US" sz="1000" dirty="0">
              <a:solidFill>
                <a:srgbClr val="FFFF00"/>
              </a:solidFill>
              <a:latin typeface="Times New Roman"/>
              <a:cs typeface="Times New Roman"/>
            </a:endParaRPr>
          </a:p>
        </p:txBody>
      </p:sp>
      <p:sp>
        <p:nvSpPr>
          <p:cNvPr id="24" name="TextBox 23"/>
          <p:cNvSpPr txBox="1"/>
          <p:nvPr/>
        </p:nvSpPr>
        <p:spPr>
          <a:xfrm>
            <a:off x="2516605" y="4944765"/>
            <a:ext cx="1031051" cy="307777"/>
          </a:xfrm>
          <a:prstGeom prst="rect">
            <a:avLst/>
          </a:prstGeom>
          <a:noFill/>
          <a:ln w="12700">
            <a:noFill/>
          </a:ln>
        </p:spPr>
        <p:txBody>
          <a:bodyPr wrap="none" rtlCol="0">
            <a:spAutoFit/>
          </a:bodyPr>
          <a:lstStyle/>
          <a:p>
            <a:r>
              <a:rPr lang="en-US" sz="1400" dirty="0" smtClean="0">
                <a:solidFill>
                  <a:srgbClr val="FFFF00"/>
                </a:solidFill>
                <a:latin typeface="Times New Roman"/>
                <a:cs typeface="Times New Roman"/>
              </a:rPr>
              <a:t>La Reunion                              </a:t>
            </a:r>
            <a:endParaRPr lang="en-US" sz="1400" dirty="0">
              <a:solidFill>
                <a:srgbClr val="FFFF00"/>
              </a:solidFill>
              <a:latin typeface="Times New Roman"/>
              <a:cs typeface="Times New Roman"/>
            </a:endParaRPr>
          </a:p>
        </p:txBody>
      </p:sp>
      <p:sp>
        <p:nvSpPr>
          <p:cNvPr id="25" name="TextBox 24"/>
          <p:cNvSpPr txBox="1"/>
          <p:nvPr/>
        </p:nvSpPr>
        <p:spPr>
          <a:xfrm>
            <a:off x="2468300" y="3541357"/>
            <a:ext cx="843024" cy="307777"/>
          </a:xfrm>
          <a:prstGeom prst="rect">
            <a:avLst/>
          </a:prstGeom>
          <a:noFill/>
          <a:ln w="12700">
            <a:noFill/>
          </a:ln>
        </p:spPr>
        <p:txBody>
          <a:bodyPr wrap="none" rtlCol="0">
            <a:spAutoFit/>
          </a:bodyPr>
          <a:lstStyle/>
          <a:p>
            <a:r>
              <a:rPr lang="en-US" sz="1400" dirty="0" smtClean="0">
                <a:solidFill>
                  <a:srgbClr val="FFFF00"/>
                </a:solidFill>
                <a:latin typeface="Times New Roman"/>
                <a:cs typeface="Times New Roman"/>
              </a:rPr>
              <a:t>Comoros                 </a:t>
            </a:r>
            <a:endParaRPr lang="en-US" sz="1400" dirty="0">
              <a:solidFill>
                <a:srgbClr val="FFFF00"/>
              </a:solidFill>
              <a:latin typeface="Times New Roman"/>
              <a:cs typeface="Times New Roman"/>
            </a:endParaRPr>
          </a:p>
        </p:txBody>
      </p:sp>
      <p:cxnSp>
        <p:nvCxnSpPr>
          <p:cNvPr id="26" name="Straight Arrow Connector 25"/>
          <p:cNvCxnSpPr/>
          <p:nvPr/>
        </p:nvCxnSpPr>
        <p:spPr>
          <a:xfrm flipV="1">
            <a:off x="3032130" y="4691223"/>
            <a:ext cx="1" cy="329742"/>
          </a:xfrm>
          <a:prstGeom prst="straightConnector1">
            <a:avLst/>
          </a:prstGeom>
          <a:ln w="12700">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333126" y="3720645"/>
            <a:ext cx="185974" cy="227011"/>
          </a:xfrm>
          <a:prstGeom prst="straightConnector1">
            <a:avLst/>
          </a:prstGeom>
          <a:ln w="12700">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2973381" y="4545688"/>
            <a:ext cx="117498" cy="93845"/>
          </a:xfrm>
          <a:prstGeom prst="ellipse">
            <a:avLst/>
          </a:prstGeom>
          <a:solidFill>
            <a:srgbClr val="FF0000"/>
          </a:solid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2150151" y="3897866"/>
            <a:ext cx="321195" cy="199322"/>
            <a:chOff x="2150151" y="3897866"/>
            <a:chExt cx="321195" cy="199322"/>
          </a:xfrm>
        </p:grpSpPr>
        <p:sp>
          <p:nvSpPr>
            <p:cNvPr id="31" name="Oval 30"/>
            <p:cNvSpPr/>
            <p:nvPr/>
          </p:nvSpPr>
          <p:spPr>
            <a:xfrm>
              <a:off x="2150151" y="3897866"/>
              <a:ext cx="117498" cy="93845"/>
            </a:xfrm>
            <a:prstGeom prst="ellipse">
              <a:avLst/>
            </a:prstGeom>
            <a:solidFill>
              <a:srgbClr val="FF0000"/>
            </a:solid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2208900" y="3944788"/>
              <a:ext cx="117498" cy="93845"/>
            </a:xfrm>
            <a:prstGeom prst="ellipse">
              <a:avLst/>
            </a:prstGeom>
            <a:solidFill>
              <a:srgbClr val="FF0000"/>
            </a:solid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267649" y="3991710"/>
              <a:ext cx="117498" cy="93845"/>
            </a:xfrm>
            <a:prstGeom prst="ellipse">
              <a:avLst/>
            </a:prstGeom>
            <a:solidFill>
              <a:srgbClr val="FF0000"/>
            </a:solid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2353848" y="4003343"/>
              <a:ext cx="117498" cy="93845"/>
            </a:xfrm>
            <a:prstGeom prst="ellipse">
              <a:avLst/>
            </a:prstGeom>
            <a:solidFill>
              <a:srgbClr val="FF0000"/>
            </a:solid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2078181" y="3388155"/>
            <a:ext cx="1720226" cy="2022045"/>
          </a:xfrm>
          <a:prstGeom prst="rect">
            <a:avLst/>
          </a:prstGeom>
          <a:noFill/>
          <a:ln w="127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descr="cc_by_logo_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1709188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1000"/>
                                        <p:tgtEl>
                                          <p:spTgt spid="25"/>
                                        </p:tgtEl>
                                      </p:cBhvr>
                                    </p:animEffect>
                                  </p:childTnLst>
                                </p:cTn>
                              </p:par>
                              <p:par>
                                <p:cTn id="16" presetID="3"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1000"/>
                                        <p:tgtEl>
                                          <p:spTgt spid="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1000"/>
                                        <p:tgtEl>
                                          <p:spTgt spid="2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linds(horizontal)">
                                      <p:cBhvr>
                                        <p:cTn id="24" dur="500"/>
                                        <p:tgtEl>
                                          <p:spTgt spid="30"/>
                                        </p:tgtEl>
                                      </p:cBhvr>
                                    </p:animEffect>
                                  </p:childTnLst>
                                </p:cTn>
                              </p:par>
                              <p:par>
                                <p:cTn id="25" presetID="3"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0"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7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0"/>
            <a:ext cx="9143999" cy="707886"/>
          </a:xfrm>
          <a:prstGeom prst="rect">
            <a:avLst/>
          </a:prstGeom>
          <a:noFill/>
        </p:spPr>
        <p:txBody>
          <a:bodyPr wrap="square" rtlCol="0">
            <a:spAutoFit/>
          </a:bodyPr>
          <a:lstStyle/>
          <a:p>
            <a:pPr algn="ctr"/>
            <a:r>
              <a:rPr lang="en-US" sz="4000" b="1" dirty="0" smtClean="0">
                <a:solidFill>
                  <a:srgbClr val="FFFF00"/>
                </a:solidFill>
                <a:latin typeface="Times New Roman"/>
                <a:cs typeface="Times New Roman"/>
              </a:rPr>
              <a:t>1. Introduction</a:t>
            </a:r>
            <a:endParaRPr lang="en-US" sz="4000" b="1" dirty="0">
              <a:solidFill>
                <a:srgbClr val="FFFF00"/>
              </a:solidFill>
              <a:latin typeface="Times New Roman"/>
              <a:cs typeface="Times New Roman"/>
            </a:endParaRPr>
          </a:p>
        </p:txBody>
      </p:sp>
      <p:sp>
        <p:nvSpPr>
          <p:cNvPr id="5" name="Rectangle 4"/>
          <p:cNvSpPr/>
          <p:nvPr/>
        </p:nvSpPr>
        <p:spPr>
          <a:xfrm>
            <a:off x="0" y="1180575"/>
            <a:ext cx="9144000" cy="5170645"/>
          </a:xfrm>
          <a:prstGeom prst="rect">
            <a:avLst/>
          </a:prstGeom>
        </p:spPr>
        <p:txBody>
          <a:bodyPr wrap="square">
            <a:spAutoFit/>
          </a:bodyPr>
          <a:lstStyle/>
          <a:p>
            <a:pPr algn="just"/>
            <a:r>
              <a:rPr lang="en-US" sz="2200" dirty="0">
                <a:solidFill>
                  <a:schemeClr val="bg1"/>
                </a:solidFill>
                <a:latin typeface="Times New Roman"/>
                <a:cs typeface="Times New Roman"/>
              </a:rPr>
              <a:t>The Comoros Archipelago is an age-progressive volcanic chain located in the northern part of the Mozambique Channel in the Western Indian Ocean between Madagascar and East </a:t>
            </a:r>
            <a:r>
              <a:rPr lang="en-US" sz="2200" dirty="0" smtClean="0">
                <a:solidFill>
                  <a:schemeClr val="bg1"/>
                </a:solidFill>
                <a:latin typeface="Times New Roman"/>
                <a:cs typeface="Times New Roman"/>
              </a:rPr>
              <a:t>Africa. </a:t>
            </a:r>
            <a:r>
              <a:rPr lang="en-US" sz="2200" dirty="0">
                <a:solidFill>
                  <a:schemeClr val="bg1"/>
                </a:solidFill>
                <a:latin typeface="Times New Roman"/>
                <a:cs typeface="Times New Roman"/>
              </a:rPr>
              <a:t>It is composed of four islands: from west to east these are Grand Comore, Moheli, Anjouan and Mayotte followed by two, poorly known submarine volcanic banks (Geiser and Leven; </a:t>
            </a:r>
            <a:r>
              <a:rPr lang="en-US" sz="2200" dirty="0">
                <a:solidFill>
                  <a:srgbClr val="FFFF00"/>
                </a:solidFill>
                <a:latin typeface="Times New Roman"/>
                <a:cs typeface="Times New Roman"/>
              </a:rPr>
              <a:t>Daniel et al. 1972</a:t>
            </a:r>
            <a:r>
              <a:rPr lang="en-US" sz="2200" dirty="0">
                <a:solidFill>
                  <a:schemeClr val="bg1"/>
                </a:solidFill>
                <a:latin typeface="Times New Roman"/>
                <a:cs typeface="Times New Roman"/>
              </a:rPr>
              <a:t>). Geochronological data indicate that magmatic activity in Comoros archipelago was </a:t>
            </a:r>
            <a:r>
              <a:rPr lang="en-US" sz="2200" dirty="0" smtClean="0">
                <a:solidFill>
                  <a:schemeClr val="bg1"/>
                </a:solidFill>
                <a:latin typeface="Times New Roman"/>
                <a:cs typeface="Times New Roman"/>
              </a:rPr>
              <a:t>diachronous. </a:t>
            </a:r>
            <a:r>
              <a:rPr lang="en-US" sz="2200" dirty="0">
                <a:solidFill>
                  <a:schemeClr val="bg1"/>
                </a:solidFill>
                <a:latin typeface="Times New Roman"/>
                <a:cs typeface="Times New Roman"/>
              </a:rPr>
              <a:t>It supposedly started in Mayotte around 11 Ma ago, then in </a:t>
            </a:r>
            <a:r>
              <a:rPr lang="en-US" sz="2200" dirty="0" err="1">
                <a:solidFill>
                  <a:schemeClr val="bg1"/>
                </a:solidFill>
                <a:latin typeface="Times New Roman"/>
                <a:cs typeface="Times New Roman"/>
              </a:rPr>
              <a:t>Mohéli</a:t>
            </a:r>
            <a:r>
              <a:rPr lang="en-US" sz="2200" dirty="0">
                <a:solidFill>
                  <a:schemeClr val="bg1"/>
                </a:solidFill>
                <a:latin typeface="Times New Roman"/>
                <a:cs typeface="Times New Roman"/>
              </a:rPr>
              <a:t> and Anjouan 3.9 and 5 Ma ago, respectively, and finally in Grande Comore approximately 0.13 Ma ago (</a:t>
            </a:r>
            <a:r>
              <a:rPr lang="en-US" sz="2200" dirty="0">
                <a:solidFill>
                  <a:srgbClr val="FFFF00"/>
                </a:solidFill>
                <a:latin typeface="Times New Roman"/>
                <a:cs typeface="Times New Roman"/>
              </a:rPr>
              <a:t>Emerick and Duncan 1982</a:t>
            </a:r>
            <a:r>
              <a:rPr lang="en-US" sz="2200" dirty="0">
                <a:solidFill>
                  <a:schemeClr val="bg1"/>
                </a:solidFill>
                <a:latin typeface="Times New Roman"/>
                <a:cs typeface="Times New Roman"/>
              </a:rPr>
              <a:t>; </a:t>
            </a:r>
            <a:r>
              <a:rPr lang="en-US" sz="2200" dirty="0">
                <a:solidFill>
                  <a:srgbClr val="FFFF00"/>
                </a:solidFill>
                <a:latin typeface="Times New Roman"/>
                <a:cs typeface="Times New Roman"/>
              </a:rPr>
              <a:t>Nougier et al. 1986</a:t>
            </a:r>
            <a:r>
              <a:rPr lang="en-US" sz="2200" dirty="0">
                <a:solidFill>
                  <a:schemeClr val="bg1"/>
                </a:solidFill>
                <a:latin typeface="Times New Roman"/>
                <a:cs typeface="Times New Roman"/>
              </a:rPr>
              <a:t>; </a:t>
            </a:r>
            <a:r>
              <a:rPr lang="en-US" sz="2200" dirty="0">
                <a:solidFill>
                  <a:srgbClr val="FFFF00"/>
                </a:solidFill>
                <a:latin typeface="Times New Roman"/>
                <a:cs typeface="Times New Roman"/>
              </a:rPr>
              <a:t>Debeuf 2004</a:t>
            </a:r>
            <a:r>
              <a:rPr lang="en-US" sz="2200" dirty="0">
                <a:solidFill>
                  <a:schemeClr val="bg1"/>
                </a:solidFill>
                <a:latin typeface="Times New Roman"/>
                <a:cs typeface="Times New Roman"/>
              </a:rPr>
              <a:t>). No geochronological and geochemical data are currently available for the submarine sector of each volcanic island where oldest rocks may occur. This magmatism is coeval with other volcanic provinces around the Mozambique Channel, namely the East African Rift System and the central-northern Madagascar, whose magmatic periods are dated back since Upper Oligocene. </a:t>
            </a:r>
            <a:endParaRPr lang="en-US" sz="2200" dirty="0">
              <a:solidFill>
                <a:schemeClr val="bg1"/>
              </a:solidFill>
              <a:latin typeface="Times New Roman"/>
              <a:cs typeface="Times New Roman"/>
            </a:endParaRPr>
          </a:p>
        </p:txBody>
      </p:sp>
    </p:spTree>
    <p:extLst>
      <p:ext uri="{BB962C8B-B14F-4D97-AF65-F5344CB8AC3E}">
        <p14:creationId xmlns:p14="http://schemas.microsoft.com/office/powerpoint/2010/main" val="139460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70000"/>
          </a:schemeClr>
        </a:solidFill>
        <a:effectLst/>
      </p:bgPr>
    </p:bg>
    <p:spTree>
      <p:nvGrpSpPr>
        <p:cNvPr id="1" name=""/>
        <p:cNvGrpSpPr/>
        <p:nvPr/>
      </p:nvGrpSpPr>
      <p:grpSpPr>
        <a:xfrm>
          <a:off x="0" y="0"/>
          <a:ext cx="0" cy="0"/>
          <a:chOff x="0" y="0"/>
          <a:chExt cx="0" cy="0"/>
        </a:xfrm>
      </p:grpSpPr>
      <p:sp>
        <p:nvSpPr>
          <p:cNvPr id="25" name="TextBox 24"/>
          <p:cNvSpPr txBox="1"/>
          <p:nvPr/>
        </p:nvSpPr>
        <p:spPr>
          <a:xfrm>
            <a:off x="0" y="0"/>
            <a:ext cx="9143999" cy="707886"/>
          </a:xfrm>
          <a:prstGeom prst="rect">
            <a:avLst/>
          </a:prstGeom>
          <a:noFill/>
        </p:spPr>
        <p:txBody>
          <a:bodyPr wrap="square" rtlCol="0">
            <a:spAutoFit/>
          </a:bodyPr>
          <a:lstStyle/>
          <a:p>
            <a:pPr algn="ctr"/>
            <a:r>
              <a:rPr lang="en-US" sz="4000" b="1" dirty="0" smtClean="0">
                <a:solidFill>
                  <a:srgbClr val="FFFF00"/>
                </a:solidFill>
                <a:latin typeface="Times New Roman"/>
                <a:cs typeface="Times New Roman"/>
              </a:rPr>
              <a:t>1. Introduction</a:t>
            </a:r>
            <a:endParaRPr lang="en-US" sz="4000" b="1" dirty="0">
              <a:solidFill>
                <a:srgbClr val="FFFF00"/>
              </a:solidFill>
              <a:latin typeface="Times New Roman"/>
              <a:cs typeface="Times New Roman"/>
            </a:endParaRPr>
          </a:p>
        </p:txBody>
      </p:sp>
      <p:pic>
        <p:nvPicPr>
          <p:cNvPr id="4" name="Picture 3" descr="google ma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96" y="852600"/>
            <a:ext cx="6529604" cy="4287697"/>
          </a:xfrm>
          <a:prstGeom prst="rect">
            <a:avLst/>
          </a:prstGeom>
          <a:ln w="25400">
            <a:solidFill>
              <a:srgbClr val="FFFF00"/>
            </a:solidFill>
          </a:ln>
        </p:spPr>
      </p:pic>
      <p:sp>
        <p:nvSpPr>
          <p:cNvPr id="5" name="TextBox 4"/>
          <p:cNvSpPr txBox="1"/>
          <p:nvPr/>
        </p:nvSpPr>
        <p:spPr>
          <a:xfrm>
            <a:off x="2483982" y="3698060"/>
            <a:ext cx="1421595" cy="597805"/>
          </a:xfrm>
          <a:prstGeom prst="rect">
            <a:avLst/>
          </a:prstGeom>
          <a:noFill/>
        </p:spPr>
        <p:txBody>
          <a:bodyPr wrap="none" rtlCol="0">
            <a:spAutoFit/>
          </a:bodyPr>
          <a:lstStyle/>
          <a:p>
            <a:pPr algn="ctr"/>
            <a:r>
              <a:rPr lang="en-US" sz="1400" dirty="0" smtClean="0">
                <a:solidFill>
                  <a:srgbClr val="FFFF00"/>
                </a:solidFill>
                <a:latin typeface="Times New Roman"/>
                <a:cs typeface="Times New Roman"/>
              </a:rPr>
              <a:t>Mozambique </a:t>
            </a:r>
          </a:p>
          <a:p>
            <a:pPr algn="ctr"/>
            <a:r>
              <a:rPr lang="en-US" sz="1400" dirty="0" smtClean="0">
                <a:solidFill>
                  <a:srgbClr val="FFFF00"/>
                </a:solidFill>
                <a:latin typeface="Times New Roman"/>
                <a:cs typeface="Times New Roman"/>
              </a:rPr>
              <a:t>Channel</a:t>
            </a:r>
            <a:endParaRPr lang="en-US" sz="1400" dirty="0">
              <a:solidFill>
                <a:srgbClr val="FFFF00"/>
              </a:solidFill>
              <a:latin typeface="Times New Roman"/>
              <a:cs typeface="Times New Roman"/>
            </a:endParaRPr>
          </a:p>
        </p:txBody>
      </p:sp>
      <p:sp>
        <p:nvSpPr>
          <p:cNvPr id="6" name="TextBox 5"/>
          <p:cNvSpPr txBox="1"/>
          <p:nvPr/>
        </p:nvSpPr>
        <p:spPr>
          <a:xfrm>
            <a:off x="3618292" y="3306664"/>
            <a:ext cx="1325107" cy="351651"/>
          </a:xfrm>
          <a:prstGeom prst="rect">
            <a:avLst/>
          </a:prstGeom>
          <a:noFill/>
        </p:spPr>
        <p:txBody>
          <a:bodyPr wrap="none" rtlCol="0">
            <a:spAutoFit/>
          </a:bodyPr>
          <a:lstStyle/>
          <a:p>
            <a:pPr algn="ctr"/>
            <a:r>
              <a:rPr lang="en-US" sz="1400" dirty="0" smtClean="0">
                <a:solidFill>
                  <a:srgbClr val="FFFF00"/>
                </a:solidFill>
                <a:latin typeface="Times New Roman"/>
                <a:cs typeface="Times New Roman"/>
              </a:rPr>
              <a:t>Madagascar</a:t>
            </a:r>
          </a:p>
        </p:txBody>
      </p:sp>
      <p:sp>
        <p:nvSpPr>
          <p:cNvPr id="9" name="TextBox 8"/>
          <p:cNvSpPr txBox="1"/>
          <p:nvPr/>
        </p:nvSpPr>
        <p:spPr>
          <a:xfrm>
            <a:off x="1773185" y="3256761"/>
            <a:ext cx="1421595" cy="351651"/>
          </a:xfrm>
          <a:prstGeom prst="rect">
            <a:avLst/>
          </a:prstGeom>
          <a:noFill/>
        </p:spPr>
        <p:txBody>
          <a:bodyPr wrap="none" rtlCol="0">
            <a:spAutoFit/>
          </a:bodyPr>
          <a:lstStyle/>
          <a:p>
            <a:pPr algn="ctr"/>
            <a:r>
              <a:rPr lang="en-US" sz="1400" dirty="0" smtClean="0">
                <a:solidFill>
                  <a:srgbClr val="FFFF00"/>
                </a:solidFill>
                <a:latin typeface="Times New Roman"/>
                <a:cs typeface="Times New Roman"/>
              </a:rPr>
              <a:t>Mozambique</a:t>
            </a:r>
          </a:p>
        </p:txBody>
      </p:sp>
      <p:sp>
        <p:nvSpPr>
          <p:cNvPr id="10" name="TextBox 9"/>
          <p:cNvSpPr txBox="1"/>
          <p:nvPr/>
        </p:nvSpPr>
        <p:spPr>
          <a:xfrm>
            <a:off x="2968187" y="1805790"/>
            <a:ext cx="1360378" cy="597805"/>
          </a:xfrm>
          <a:prstGeom prst="rect">
            <a:avLst/>
          </a:prstGeom>
          <a:noFill/>
        </p:spPr>
        <p:txBody>
          <a:bodyPr wrap="none" rtlCol="0">
            <a:spAutoFit/>
          </a:bodyPr>
          <a:lstStyle/>
          <a:p>
            <a:pPr algn="ctr"/>
            <a:r>
              <a:rPr lang="en-US" sz="1400" dirty="0" smtClean="0">
                <a:solidFill>
                  <a:srgbClr val="FFFF00"/>
                </a:solidFill>
                <a:latin typeface="Times New Roman"/>
                <a:cs typeface="Times New Roman"/>
              </a:rPr>
              <a:t>Comoros </a:t>
            </a:r>
          </a:p>
          <a:p>
            <a:pPr algn="ctr"/>
            <a:r>
              <a:rPr lang="en-US" sz="1400" dirty="0" smtClean="0">
                <a:solidFill>
                  <a:srgbClr val="FFFF00"/>
                </a:solidFill>
                <a:latin typeface="Times New Roman"/>
                <a:cs typeface="Times New Roman"/>
              </a:rPr>
              <a:t>Archipelago</a:t>
            </a:r>
          </a:p>
        </p:txBody>
      </p:sp>
      <p:sp>
        <p:nvSpPr>
          <p:cNvPr id="11" name="TextBox 10"/>
          <p:cNvSpPr txBox="1"/>
          <p:nvPr/>
        </p:nvSpPr>
        <p:spPr>
          <a:xfrm>
            <a:off x="3378758" y="2324946"/>
            <a:ext cx="542746" cy="351651"/>
          </a:xfrm>
          <a:prstGeom prst="rect">
            <a:avLst/>
          </a:prstGeom>
          <a:noFill/>
          <a:ln w="12700">
            <a:solidFill>
              <a:srgbClr val="FFFF00"/>
            </a:solidFill>
          </a:ln>
        </p:spPr>
        <p:txBody>
          <a:bodyPr wrap="square" rtlCol="0">
            <a:spAutoFit/>
          </a:bodyPr>
          <a:lstStyle/>
          <a:p>
            <a:pPr algn="ctr"/>
            <a:endParaRPr lang="en-US" sz="1400" dirty="0" smtClean="0">
              <a:solidFill>
                <a:srgbClr val="FFFF00"/>
              </a:solidFill>
              <a:latin typeface="Times New Roman"/>
              <a:cs typeface="Times New Roman"/>
            </a:endParaRPr>
          </a:p>
        </p:txBody>
      </p:sp>
      <p:sp>
        <p:nvSpPr>
          <p:cNvPr id="23" name="TextBox 22"/>
          <p:cNvSpPr txBox="1"/>
          <p:nvPr/>
        </p:nvSpPr>
        <p:spPr>
          <a:xfrm>
            <a:off x="5134274" y="3648086"/>
            <a:ext cx="814118" cy="248074"/>
          </a:xfrm>
          <a:prstGeom prst="rect">
            <a:avLst/>
          </a:prstGeom>
          <a:noFill/>
        </p:spPr>
        <p:txBody>
          <a:bodyPr wrap="none" rtlCol="0">
            <a:spAutoFit/>
          </a:bodyPr>
          <a:lstStyle/>
          <a:p>
            <a:pPr algn="ctr"/>
            <a:r>
              <a:rPr lang="en-US" sz="1400" dirty="0" smtClean="0">
                <a:solidFill>
                  <a:srgbClr val="FFFF00"/>
                </a:solidFill>
                <a:latin typeface="Times New Roman"/>
                <a:cs typeface="Times New Roman"/>
              </a:rPr>
              <a:t>La Reunion</a:t>
            </a:r>
          </a:p>
        </p:txBody>
      </p:sp>
      <p:sp>
        <p:nvSpPr>
          <p:cNvPr id="26" name="TextBox 25"/>
          <p:cNvSpPr txBox="1"/>
          <p:nvPr/>
        </p:nvSpPr>
        <p:spPr>
          <a:xfrm>
            <a:off x="2249349" y="2454496"/>
            <a:ext cx="655338" cy="248074"/>
          </a:xfrm>
          <a:prstGeom prst="rect">
            <a:avLst/>
          </a:prstGeom>
          <a:noFill/>
        </p:spPr>
        <p:txBody>
          <a:bodyPr wrap="none" rtlCol="0">
            <a:spAutoFit/>
          </a:bodyPr>
          <a:lstStyle/>
          <a:p>
            <a:pPr algn="ctr"/>
            <a:r>
              <a:rPr lang="en-US" sz="1400" dirty="0" smtClean="0">
                <a:solidFill>
                  <a:srgbClr val="FFFF00"/>
                </a:solidFill>
                <a:latin typeface="Times New Roman"/>
                <a:cs typeface="Times New Roman"/>
              </a:rPr>
              <a:t>Tanzania</a:t>
            </a:r>
          </a:p>
        </p:txBody>
      </p:sp>
      <p:sp>
        <p:nvSpPr>
          <p:cNvPr id="28" name="TextBox 27"/>
          <p:cNvSpPr txBox="1"/>
          <p:nvPr/>
        </p:nvSpPr>
        <p:spPr>
          <a:xfrm rot="17447790">
            <a:off x="429635" y="2518633"/>
            <a:ext cx="2210068" cy="315927"/>
          </a:xfrm>
          <a:prstGeom prst="rect">
            <a:avLst/>
          </a:prstGeom>
          <a:noFill/>
        </p:spPr>
        <p:txBody>
          <a:bodyPr wrap="none" rtlCol="0">
            <a:spAutoFit/>
          </a:bodyPr>
          <a:lstStyle/>
          <a:p>
            <a:pPr algn="ctr"/>
            <a:r>
              <a:rPr lang="en-US" sz="2000" dirty="0" smtClean="0">
                <a:solidFill>
                  <a:srgbClr val="FFFF00"/>
                </a:solidFill>
                <a:latin typeface="Times New Roman"/>
                <a:cs typeface="Times New Roman"/>
              </a:rPr>
              <a:t>East African Rift System</a:t>
            </a:r>
            <a:endParaRPr lang="en-US" sz="2000" dirty="0">
              <a:solidFill>
                <a:srgbClr val="FFFF00"/>
              </a:solidFill>
              <a:latin typeface="Times New Roman"/>
              <a:cs typeface="Times New Roman"/>
            </a:endParaRPr>
          </a:p>
        </p:txBody>
      </p:sp>
      <p:pic>
        <p:nvPicPr>
          <p:cNvPr id="32" name="Picture 31" descr="comoros archipela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28" y="3224500"/>
            <a:ext cx="6837898" cy="3335658"/>
          </a:xfrm>
          <a:prstGeom prst="rect">
            <a:avLst/>
          </a:prstGeom>
          <a:ln w="25400">
            <a:solidFill>
              <a:srgbClr val="FFFF00"/>
            </a:solidFill>
          </a:ln>
        </p:spPr>
      </p:pic>
      <p:sp>
        <p:nvSpPr>
          <p:cNvPr id="33" name="TextBox 32"/>
          <p:cNvSpPr txBox="1"/>
          <p:nvPr/>
        </p:nvSpPr>
        <p:spPr>
          <a:xfrm>
            <a:off x="3454232" y="3781840"/>
            <a:ext cx="1256624" cy="307777"/>
          </a:xfrm>
          <a:prstGeom prst="rect">
            <a:avLst/>
          </a:prstGeom>
          <a:noFill/>
        </p:spPr>
        <p:txBody>
          <a:bodyPr wrap="none" rtlCol="0">
            <a:spAutoFit/>
          </a:bodyPr>
          <a:lstStyle/>
          <a:p>
            <a:pPr algn="ctr"/>
            <a:r>
              <a:rPr lang="en-US" sz="1400" dirty="0" smtClean="0">
                <a:solidFill>
                  <a:srgbClr val="FFFF00"/>
                </a:solidFill>
                <a:latin typeface="Times New Roman"/>
                <a:cs typeface="Times New Roman"/>
              </a:rPr>
              <a:t>Grand Comore</a:t>
            </a:r>
          </a:p>
        </p:txBody>
      </p:sp>
      <p:sp>
        <p:nvSpPr>
          <p:cNvPr id="34" name="TextBox 33"/>
          <p:cNvSpPr txBox="1"/>
          <p:nvPr/>
        </p:nvSpPr>
        <p:spPr>
          <a:xfrm>
            <a:off x="4499063" y="4370965"/>
            <a:ext cx="815786" cy="307777"/>
          </a:xfrm>
          <a:prstGeom prst="rect">
            <a:avLst/>
          </a:prstGeom>
          <a:noFill/>
        </p:spPr>
        <p:txBody>
          <a:bodyPr wrap="none" rtlCol="0">
            <a:spAutoFit/>
          </a:bodyPr>
          <a:lstStyle/>
          <a:p>
            <a:pPr algn="ctr"/>
            <a:r>
              <a:rPr lang="en-US" sz="1400" dirty="0" smtClean="0">
                <a:solidFill>
                  <a:srgbClr val="FFFF00"/>
                </a:solidFill>
                <a:latin typeface="Times New Roman"/>
                <a:cs typeface="Times New Roman"/>
              </a:rPr>
              <a:t>Anjouan</a:t>
            </a:r>
          </a:p>
        </p:txBody>
      </p:sp>
      <p:sp>
        <p:nvSpPr>
          <p:cNvPr id="35" name="TextBox 34"/>
          <p:cNvSpPr txBox="1"/>
          <p:nvPr/>
        </p:nvSpPr>
        <p:spPr>
          <a:xfrm>
            <a:off x="3998224" y="4977331"/>
            <a:ext cx="703287" cy="307777"/>
          </a:xfrm>
          <a:prstGeom prst="rect">
            <a:avLst/>
          </a:prstGeom>
          <a:noFill/>
        </p:spPr>
        <p:txBody>
          <a:bodyPr wrap="none" rtlCol="0">
            <a:spAutoFit/>
          </a:bodyPr>
          <a:lstStyle/>
          <a:p>
            <a:pPr algn="ctr"/>
            <a:r>
              <a:rPr lang="en-US" sz="1400" dirty="0" smtClean="0">
                <a:solidFill>
                  <a:srgbClr val="FFFF00"/>
                </a:solidFill>
                <a:latin typeface="Times New Roman"/>
                <a:cs typeface="Times New Roman"/>
              </a:rPr>
              <a:t>Moheli</a:t>
            </a:r>
          </a:p>
        </p:txBody>
      </p:sp>
      <p:sp>
        <p:nvSpPr>
          <p:cNvPr id="36" name="TextBox 35"/>
          <p:cNvSpPr txBox="1"/>
          <p:nvPr/>
        </p:nvSpPr>
        <p:spPr>
          <a:xfrm>
            <a:off x="5184577" y="4692578"/>
            <a:ext cx="782974" cy="307777"/>
          </a:xfrm>
          <a:prstGeom prst="rect">
            <a:avLst/>
          </a:prstGeom>
          <a:noFill/>
        </p:spPr>
        <p:txBody>
          <a:bodyPr wrap="none" rtlCol="0">
            <a:spAutoFit/>
          </a:bodyPr>
          <a:lstStyle/>
          <a:p>
            <a:pPr algn="ctr"/>
            <a:r>
              <a:rPr lang="en-US" sz="1400" dirty="0" smtClean="0">
                <a:solidFill>
                  <a:srgbClr val="FFFF00"/>
                </a:solidFill>
                <a:latin typeface="Times New Roman"/>
                <a:cs typeface="Times New Roman"/>
              </a:rPr>
              <a:t>Mayotte</a:t>
            </a:r>
          </a:p>
        </p:txBody>
      </p:sp>
      <p:sp>
        <p:nvSpPr>
          <p:cNvPr id="31" name="Rectangle 30"/>
          <p:cNvSpPr/>
          <p:nvPr/>
        </p:nvSpPr>
        <p:spPr>
          <a:xfrm>
            <a:off x="3797149" y="4127254"/>
            <a:ext cx="611016" cy="602797"/>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3905577" y="2676597"/>
            <a:ext cx="4809249" cy="522503"/>
          </a:xfrm>
          <a:prstGeom prst="line">
            <a:avLst/>
          </a:prstGeom>
          <a:ln w="19050">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1876928" y="2664431"/>
            <a:ext cx="1510617" cy="547369"/>
          </a:xfrm>
          <a:prstGeom prst="line">
            <a:avLst/>
          </a:prstGeom>
          <a:ln w="19050">
            <a:solidFill>
              <a:srgbClr val="FFFF00"/>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534995" y="901700"/>
            <a:ext cx="2276134" cy="369332"/>
          </a:xfrm>
          <a:prstGeom prst="rect">
            <a:avLst/>
          </a:prstGeom>
          <a:noFill/>
          <a:ln w="12700">
            <a:solidFill>
              <a:srgbClr val="FFFF00"/>
            </a:solidFill>
          </a:ln>
        </p:spPr>
        <p:txBody>
          <a:bodyPr wrap="none" rtlCol="0">
            <a:spAutoFit/>
          </a:bodyPr>
          <a:lstStyle/>
          <a:p>
            <a:pPr algn="ctr"/>
            <a:r>
              <a:rPr lang="en-US" dirty="0" smtClean="0">
                <a:solidFill>
                  <a:srgbClr val="FFFF00"/>
                </a:solidFill>
                <a:latin typeface="Times New Roman"/>
                <a:cs typeface="Times New Roman"/>
              </a:rPr>
              <a:t>Western Indian Ocean</a:t>
            </a:r>
            <a:endParaRPr lang="en-US" dirty="0">
              <a:solidFill>
                <a:srgbClr val="FFFF00"/>
              </a:solidFill>
              <a:latin typeface="Times New Roman"/>
              <a:cs typeface="Times New Roman"/>
            </a:endParaRPr>
          </a:p>
        </p:txBody>
      </p:sp>
      <p:sp>
        <p:nvSpPr>
          <p:cNvPr id="22" name="TextBox 21"/>
          <p:cNvSpPr txBox="1"/>
          <p:nvPr/>
        </p:nvSpPr>
        <p:spPr>
          <a:xfrm>
            <a:off x="7219648" y="5879031"/>
            <a:ext cx="1428596" cy="400110"/>
          </a:xfrm>
          <a:prstGeom prst="rect">
            <a:avLst/>
          </a:prstGeom>
          <a:noFill/>
        </p:spPr>
        <p:txBody>
          <a:bodyPr wrap="none" rtlCol="0">
            <a:spAutoFit/>
          </a:bodyPr>
          <a:lstStyle/>
          <a:p>
            <a:r>
              <a:rPr lang="en-US" sz="2000" dirty="0" smtClean="0">
                <a:solidFill>
                  <a:srgbClr val="FFFF00"/>
                </a:solidFill>
                <a:latin typeface="Times New Roman"/>
                <a:cs typeface="Times New Roman"/>
              </a:rPr>
              <a:t>Madagascar</a:t>
            </a:r>
            <a:endParaRPr lang="en-US" sz="2000" dirty="0">
              <a:solidFill>
                <a:srgbClr val="FFFF00"/>
              </a:solidFill>
              <a:latin typeface="Times New Roman"/>
              <a:cs typeface="Times New Roman"/>
            </a:endParaRPr>
          </a:p>
        </p:txBody>
      </p:sp>
      <p:sp>
        <p:nvSpPr>
          <p:cNvPr id="27" name="TextBox 26"/>
          <p:cNvSpPr txBox="1"/>
          <p:nvPr/>
        </p:nvSpPr>
        <p:spPr>
          <a:xfrm>
            <a:off x="3406980" y="6125252"/>
            <a:ext cx="2002371" cy="338554"/>
          </a:xfrm>
          <a:prstGeom prst="rect">
            <a:avLst/>
          </a:prstGeom>
          <a:noFill/>
        </p:spPr>
        <p:txBody>
          <a:bodyPr wrap="none" rtlCol="0">
            <a:spAutoFit/>
          </a:bodyPr>
          <a:lstStyle/>
          <a:p>
            <a:pPr algn="ctr"/>
            <a:r>
              <a:rPr lang="en-US" sz="1600" dirty="0" smtClean="0">
                <a:solidFill>
                  <a:srgbClr val="FFFF00"/>
                </a:solidFill>
                <a:latin typeface="Times New Roman"/>
                <a:cs typeface="Times New Roman"/>
              </a:rPr>
              <a:t>Mozambique Channel</a:t>
            </a:r>
            <a:endParaRPr lang="en-US" sz="1600" dirty="0">
              <a:solidFill>
                <a:srgbClr val="FFFF00"/>
              </a:solidFill>
              <a:latin typeface="Times New Roman"/>
              <a:cs typeface="Times New Roman"/>
            </a:endParaRPr>
          </a:p>
        </p:txBody>
      </p:sp>
      <p:pic>
        <p:nvPicPr>
          <p:cNvPr id="24" name="Picture 23" descr="cc_by_logo_p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4185910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par>
                                <p:cTn id="13" presetID="3" presetClass="entr" presetSubtype="1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linds(horizontal)">
                                      <p:cBhvr>
                                        <p:cTn id="15" dur="500"/>
                                        <p:tgtEl>
                                          <p:spTgt spid="37"/>
                                        </p:tgtEl>
                                      </p:cBhvr>
                                    </p:animEffect>
                                  </p:childTnLst>
                                </p:cTn>
                              </p:par>
                              <p:par>
                                <p:cTn id="16" presetID="3" presetClass="entr" presetSubtype="1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linds(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linds(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linds(horizontal)">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linds(horizontal)">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linds(horizont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linds(horizontal)">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p:bldP spid="34" grpId="0"/>
      <p:bldP spid="35" grpId="0"/>
      <p:bldP spid="36" grpId="0"/>
      <p:bldP spid="31" grpId="0" animBg="1"/>
      <p:bldP spid="22"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sp>
        <p:nvSpPr>
          <p:cNvPr id="4" name="TextBox 3"/>
          <p:cNvSpPr txBox="1"/>
          <p:nvPr/>
        </p:nvSpPr>
        <p:spPr>
          <a:xfrm>
            <a:off x="1" y="0"/>
            <a:ext cx="9143999" cy="646331"/>
          </a:xfrm>
          <a:prstGeom prst="rect">
            <a:avLst/>
          </a:prstGeom>
          <a:noFill/>
        </p:spPr>
        <p:txBody>
          <a:bodyPr wrap="square" rtlCol="0">
            <a:spAutoFit/>
          </a:bodyPr>
          <a:lstStyle/>
          <a:p>
            <a:pPr algn="ctr"/>
            <a:r>
              <a:rPr lang="en-US" sz="3600" b="1" dirty="0" smtClean="0">
                <a:latin typeface="Times New Roman"/>
                <a:cs typeface="Times New Roman"/>
              </a:rPr>
              <a:t>2. The study area: </a:t>
            </a:r>
            <a:r>
              <a:rPr lang="en-US" sz="3600" b="1" dirty="0" smtClean="0">
                <a:latin typeface="Times New Roman"/>
                <a:cs typeface="Times New Roman"/>
              </a:rPr>
              <a:t>Grand Comore Island</a:t>
            </a:r>
            <a:endParaRPr lang="en-US" sz="3600" b="1" dirty="0">
              <a:latin typeface="Times New Roman"/>
              <a:cs typeface="Times New Roman"/>
            </a:endParaRPr>
          </a:p>
        </p:txBody>
      </p:sp>
      <p:sp>
        <p:nvSpPr>
          <p:cNvPr id="5" name="Rectangle 4"/>
          <p:cNvSpPr/>
          <p:nvPr/>
        </p:nvSpPr>
        <p:spPr>
          <a:xfrm>
            <a:off x="0" y="847974"/>
            <a:ext cx="9144000" cy="4093428"/>
          </a:xfrm>
          <a:prstGeom prst="rect">
            <a:avLst/>
          </a:prstGeom>
        </p:spPr>
        <p:txBody>
          <a:bodyPr wrap="square">
            <a:spAutoFit/>
          </a:bodyPr>
          <a:lstStyle/>
          <a:p>
            <a:pPr algn="just"/>
            <a:r>
              <a:rPr lang="en-US" sz="3000" baseline="30000" dirty="0">
                <a:latin typeface="Times New Roman"/>
                <a:cs typeface="Times New Roman"/>
              </a:rPr>
              <a:t>Grand Comore Island consists of two shield volcanoes, La Grille (1087m) located in the north and Karthala (2361m) in the </a:t>
            </a:r>
            <a:r>
              <a:rPr lang="en-US" sz="3000" baseline="30000" dirty="0" smtClean="0">
                <a:latin typeface="Times New Roman"/>
                <a:cs typeface="Times New Roman"/>
              </a:rPr>
              <a:t>south. </a:t>
            </a:r>
            <a:r>
              <a:rPr lang="en-US" sz="3000" baseline="30000" dirty="0">
                <a:latin typeface="Times New Roman"/>
                <a:cs typeface="Times New Roman"/>
              </a:rPr>
              <a:t>La Grille volcano is characterized by eroded and weathered lava flows associated with a series of monogenic cinder cones </a:t>
            </a:r>
            <a:r>
              <a:rPr lang="en-US" sz="3000" baseline="30000" dirty="0" smtClean="0">
                <a:latin typeface="Times New Roman"/>
                <a:cs typeface="Times New Roman"/>
              </a:rPr>
              <a:t>mainly </a:t>
            </a:r>
            <a:r>
              <a:rPr lang="en-US" sz="3000" baseline="30000" dirty="0">
                <a:latin typeface="Times New Roman"/>
                <a:cs typeface="Times New Roman"/>
              </a:rPr>
              <a:t>located in the summit area and aligned along structural fissures (</a:t>
            </a:r>
            <a:r>
              <a:rPr lang="en-US" sz="3000" b="1" baseline="30000" dirty="0">
                <a:latin typeface="Times New Roman"/>
                <a:cs typeface="Times New Roman"/>
              </a:rPr>
              <a:t>Bachelery and Coudray 1990</a:t>
            </a:r>
            <a:r>
              <a:rPr lang="en-US" sz="3000" baseline="30000" dirty="0">
                <a:latin typeface="Times New Roman"/>
                <a:cs typeface="Times New Roman"/>
              </a:rPr>
              <a:t>), while Karthala is the second most active volcano of the Indian Ocean </a:t>
            </a:r>
            <a:r>
              <a:rPr lang="en-US" sz="3000" baseline="30000" dirty="0" smtClean="0">
                <a:latin typeface="Times New Roman"/>
                <a:cs typeface="Times New Roman"/>
              </a:rPr>
              <a:t>(after </a:t>
            </a:r>
            <a:r>
              <a:rPr lang="en-US" sz="3000" baseline="30000" dirty="0">
                <a:latin typeface="Times New Roman"/>
                <a:cs typeface="Times New Roman"/>
              </a:rPr>
              <a:t>Piton de la Fournaise at the Reunion Island) with last volcanic activity recorded in January 2007 (web source: </a:t>
            </a:r>
            <a:r>
              <a:rPr lang="en-US" sz="3000" i="1" baseline="30000" dirty="0">
                <a:latin typeface="Times New Roman"/>
                <a:cs typeface="Times New Roman"/>
              </a:rPr>
              <a:t>https://</a:t>
            </a:r>
            <a:r>
              <a:rPr lang="en-US" sz="3000" i="1" baseline="30000" dirty="0" err="1">
                <a:latin typeface="Times New Roman"/>
                <a:cs typeface="Times New Roman"/>
              </a:rPr>
              <a:t>volcano.si.edu</a:t>
            </a:r>
            <a:r>
              <a:rPr lang="en-US" sz="3000" i="1" baseline="30000" dirty="0">
                <a:latin typeface="Times New Roman"/>
                <a:cs typeface="Times New Roman"/>
              </a:rPr>
              <a:t>; Global Volcanism Program, Smithsonian Institution</a:t>
            </a:r>
            <a:r>
              <a:rPr lang="en-US" sz="3000" baseline="30000" dirty="0">
                <a:latin typeface="Times New Roman"/>
                <a:cs typeface="Times New Roman"/>
              </a:rPr>
              <a:t>). Alkali basalts including oceanites (olivine-rich basalts) and ankaramites (pyroxene-rich basalts) are the most common lithotypes at Karthala volcano, while La Grille products are markedly more silica-undersaturated than those of Karthala, ranging from basanites to </a:t>
            </a:r>
            <a:r>
              <a:rPr lang="en-US" sz="3000" baseline="30000" dirty="0" smtClean="0">
                <a:latin typeface="Times New Roman"/>
                <a:cs typeface="Times New Roman"/>
              </a:rPr>
              <a:t>nephelinites. </a:t>
            </a:r>
            <a:r>
              <a:rPr lang="en-US" sz="3000" baseline="30000" dirty="0">
                <a:latin typeface="Times New Roman"/>
                <a:cs typeface="Times New Roman"/>
              </a:rPr>
              <a:t>Contrary to those of Karthala, lavas from La Grille often enclose xenolithic mantle nodules of ultramafic rocks resulting from phreatomagmatic maar-like eruptions (</a:t>
            </a:r>
            <a:r>
              <a:rPr lang="en-US" sz="3000" b="1" baseline="30000" dirty="0">
                <a:latin typeface="Times New Roman"/>
                <a:cs typeface="Times New Roman"/>
              </a:rPr>
              <a:t>Bachelery and Coudray 1993</a:t>
            </a:r>
            <a:r>
              <a:rPr lang="en-US" sz="3000" baseline="30000" dirty="0">
                <a:latin typeface="Times New Roman"/>
                <a:cs typeface="Times New Roman"/>
              </a:rPr>
              <a:t>).</a:t>
            </a:r>
            <a:endParaRPr lang="en-US" sz="3000" dirty="0">
              <a:latin typeface="Times New Roman"/>
              <a:cs typeface="Times New Roman"/>
            </a:endParaRPr>
          </a:p>
        </p:txBody>
      </p:sp>
      <p:sp>
        <p:nvSpPr>
          <p:cNvPr id="6" name="Rectangle 5"/>
          <p:cNvSpPr/>
          <p:nvPr/>
        </p:nvSpPr>
        <p:spPr>
          <a:xfrm>
            <a:off x="0" y="5006370"/>
            <a:ext cx="9143999" cy="1938992"/>
          </a:xfrm>
          <a:prstGeom prst="rect">
            <a:avLst/>
          </a:prstGeom>
        </p:spPr>
        <p:txBody>
          <a:bodyPr wrap="square">
            <a:spAutoFit/>
          </a:bodyPr>
          <a:lstStyle/>
          <a:p>
            <a:pPr algn="just"/>
            <a:r>
              <a:rPr lang="en-US" sz="3000" baseline="30000" dirty="0">
                <a:latin typeface="Times New Roman"/>
                <a:cs typeface="Times New Roman"/>
              </a:rPr>
              <a:t>Ultramafic mantle-derived xenoliths were collected on the north-eastern coast of Grand Comore during 2017-2018 field campaigns with the aim of characterizing and constraining the mantle source beneath La Grille volcano. Olivine, clinopyroxene and orthopyroxene (hereafter Ol, Cpx and Opx) crystals of 1-mm size-fraction were handpicked from crushed ultramafic xenoliths with binocular microscope for noble gas (He, Ne, and Ar) and radiogenic isotopes (Sr, </a:t>
            </a:r>
            <a:r>
              <a:rPr lang="en-US" sz="3000" baseline="30000" dirty="0" smtClean="0">
                <a:latin typeface="Times New Roman"/>
                <a:cs typeface="Times New Roman"/>
              </a:rPr>
              <a:t>Nd) </a:t>
            </a:r>
            <a:r>
              <a:rPr lang="en-US" sz="3000" baseline="30000" dirty="0">
                <a:latin typeface="Times New Roman"/>
                <a:cs typeface="Times New Roman"/>
              </a:rPr>
              <a:t>measurements.</a:t>
            </a:r>
            <a:endParaRPr lang="en-US" sz="3000" dirty="0">
              <a:latin typeface="Times New Roman"/>
              <a:cs typeface="Times New Roman"/>
            </a:endParaRPr>
          </a:p>
        </p:txBody>
      </p:sp>
    </p:spTree>
    <p:extLst>
      <p:ext uri="{BB962C8B-B14F-4D97-AF65-F5344CB8AC3E}">
        <p14:creationId xmlns:p14="http://schemas.microsoft.com/office/powerpoint/2010/main" val="402493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grandcomore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714964"/>
            <a:ext cx="3784600" cy="5728274"/>
          </a:xfrm>
          <a:prstGeom prst="rect">
            <a:avLst/>
          </a:prstGeom>
          <a:ln w="12700">
            <a:solidFill>
              <a:schemeClr val="tx1"/>
            </a:solidFill>
          </a:ln>
        </p:spPr>
      </p:pic>
      <p:cxnSp>
        <p:nvCxnSpPr>
          <p:cNvPr id="12" name="Straight Connector 11"/>
          <p:cNvCxnSpPr/>
          <p:nvPr/>
        </p:nvCxnSpPr>
        <p:spPr>
          <a:xfrm>
            <a:off x="4991100" y="4343400"/>
            <a:ext cx="1905000" cy="2413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91100" y="4857750"/>
            <a:ext cx="1905000" cy="18351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 y="0"/>
            <a:ext cx="9143999" cy="646331"/>
          </a:xfrm>
          <a:prstGeom prst="rect">
            <a:avLst/>
          </a:prstGeom>
          <a:noFill/>
        </p:spPr>
        <p:txBody>
          <a:bodyPr wrap="square" rtlCol="0">
            <a:spAutoFit/>
          </a:bodyPr>
          <a:lstStyle/>
          <a:p>
            <a:pPr algn="ctr"/>
            <a:r>
              <a:rPr lang="en-US" sz="3600" b="1" dirty="0" smtClean="0">
                <a:latin typeface="Times New Roman"/>
                <a:cs typeface="Times New Roman"/>
              </a:rPr>
              <a:t>2. The study area: La Grille volcano</a:t>
            </a:r>
            <a:endParaRPr lang="en-US" sz="3600" b="1" dirty="0">
              <a:latin typeface="Times New Roman"/>
              <a:cs typeface="Times New Roman"/>
            </a:endParaRPr>
          </a:p>
        </p:txBody>
      </p:sp>
      <p:sp>
        <p:nvSpPr>
          <p:cNvPr id="21" name="TextBox 20"/>
          <p:cNvSpPr txBox="1"/>
          <p:nvPr/>
        </p:nvSpPr>
        <p:spPr>
          <a:xfrm>
            <a:off x="6351005" y="6425168"/>
            <a:ext cx="2742195" cy="369332"/>
          </a:xfrm>
          <a:prstGeom prst="rect">
            <a:avLst/>
          </a:prstGeom>
          <a:noFill/>
        </p:spPr>
        <p:txBody>
          <a:bodyPr wrap="none" rtlCol="0">
            <a:spAutoFit/>
          </a:bodyPr>
          <a:lstStyle/>
          <a:p>
            <a:r>
              <a:rPr lang="en-US" dirty="0" smtClean="0">
                <a:latin typeface="Times New Roman"/>
                <a:cs typeface="Times New Roman"/>
              </a:rPr>
              <a:t>Bachelery &amp; Coudray 1993</a:t>
            </a:r>
            <a:endParaRPr lang="en-US" dirty="0">
              <a:latin typeface="Times New Roman"/>
              <a:cs typeface="Times New Roman"/>
            </a:endParaRPr>
          </a:p>
        </p:txBody>
      </p:sp>
      <p:sp>
        <p:nvSpPr>
          <p:cNvPr id="16" name="TextBox 15"/>
          <p:cNvSpPr txBox="1"/>
          <p:nvPr/>
        </p:nvSpPr>
        <p:spPr>
          <a:xfrm>
            <a:off x="110068" y="817034"/>
            <a:ext cx="1937836" cy="923330"/>
          </a:xfrm>
          <a:prstGeom prst="rect">
            <a:avLst/>
          </a:prstGeom>
          <a:noFill/>
        </p:spPr>
        <p:txBody>
          <a:bodyPr wrap="square" rtlCol="0">
            <a:spAutoFit/>
          </a:bodyPr>
          <a:lstStyle/>
          <a:p>
            <a:pPr algn="just"/>
            <a:r>
              <a:rPr lang="en-US" dirty="0" smtClean="0">
                <a:latin typeface="Times New Roman"/>
                <a:cs typeface="Times New Roman"/>
              </a:rPr>
              <a:t>Monogenic cones </a:t>
            </a:r>
          </a:p>
          <a:p>
            <a:pPr algn="just"/>
            <a:r>
              <a:rPr lang="en-US" dirty="0" smtClean="0">
                <a:latin typeface="Times New Roman"/>
                <a:cs typeface="Times New Roman"/>
              </a:rPr>
              <a:t>at the summit of </a:t>
            </a:r>
          </a:p>
          <a:p>
            <a:pPr algn="just"/>
            <a:r>
              <a:rPr lang="en-US" dirty="0" smtClean="0">
                <a:solidFill>
                  <a:srgbClr val="FF0000"/>
                </a:solidFill>
                <a:latin typeface="Times New Roman"/>
                <a:cs typeface="Times New Roman"/>
              </a:rPr>
              <a:t>La Grille volcano </a:t>
            </a:r>
            <a:endParaRPr lang="en-US" dirty="0">
              <a:solidFill>
                <a:srgbClr val="FF0000"/>
              </a:solidFill>
              <a:latin typeface="Times New Roman"/>
              <a:cs typeface="Times New Roman"/>
            </a:endParaRPr>
          </a:p>
        </p:txBody>
      </p:sp>
      <p:grpSp>
        <p:nvGrpSpPr>
          <p:cNvPr id="24" name="Group 23"/>
          <p:cNvGrpSpPr/>
          <p:nvPr/>
        </p:nvGrpSpPr>
        <p:grpSpPr>
          <a:xfrm>
            <a:off x="2071261" y="766234"/>
            <a:ext cx="4642806" cy="3297714"/>
            <a:chOff x="2071261" y="944034"/>
            <a:chExt cx="4642806" cy="3297714"/>
          </a:xfrm>
        </p:grpSpPr>
        <p:grpSp>
          <p:nvGrpSpPr>
            <p:cNvPr id="23" name="Group 22"/>
            <p:cNvGrpSpPr/>
            <p:nvPr/>
          </p:nvGrpSpPr>
          <p:grpSpPr>
            <a:xfrm>
              <a:off x="2071261" y="994834"/>
              <a:ext cx="4642806" cy="3246914"/>
              <a:chOff x="2071261" y="994834"/>
              <a:chExt cx="4642806" cy="3246914"/>
            </a:xfrm>
          </p:grpSpPr>
          <p:cxnSp>
            <p:nvCxnSpPr>
              <p:cNvPr id="7" name="Straight Connector 6"/>
              <p:cNvCxnSpPr/>
              <p:nvPr/>
            </p:nvCxnSpPr>
            <p:spPr>
              <a:xfrm>
                <a:off x="4241800" y="994834"/>
                <a:ext cx="2472267" cy="71119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229100" y="2413000"/>
                <a:ext cx="2484967" cy="18287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Picture 2" descr="LaGrilleSumm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261" y="994834"/>
                <a:ext cx="2157839" cy="3246914"/>
              </a:xfrm>
              <a:prstGeom prst="rect">
                <a:avLst/>
              </a:prstGeom>
              <a:ln w="19050">
                <a:solidFill>
                  <a:schemeClr val="tx1"/>
                </a:solidFill>
              </a:ln>
            </p:spPr>
          </p:pic>
        </p:grpSp>
        <p:sp>
          <p:nvSpPr>
            <p:cNvPr id="26" name="TextBox 25"/>
            <p:cNvSpPr txBox="1"/>
            <p:nvPr/>
          </p:nvSpPr>
          <p:spPr>
            <a:xfrm>
              <a:off x="2811219" y="944034"/>
              <a:ext cx="1467269" cy="338554"/>
            </a:xfrm>
            <a:prstGeom prst="rect">
              <a:avLst/>
            </a:prstGeom>
            <a:noFill/>
          </p:spPr>
          <p:txBody>
            <a:bodyPr wrap="none" rtlCol="0">
              <a:spAutoFit/>
            </a:bodyPr>
            <a:lstStyle/>
            <a:p>
              <a:r>
                <a:rPr lang="en-US" sz="1600" dirty="0" smtClean="0">
                  <a:latin typeface="Times New Roman"/>
                  <a:cs typeface="Times New Roman"/>
                </a:rPr>
                <a:t>Photo: J. Morin</a:t>
              </a:r>
              <a:endParaRPr lang="en-US" sz="1600" dirty="0">
                <a:latin typeface="Times New Roman"/>
                <a:cs typeface="Times New Roman"/>
              </a:endParaRPr>
            </a:p>
          </p:txBody>
        </p:sp>
      </p:grpSp>
      <p:grpSp>
        <p:nvGrpSpPr>
          <p:cNvPr id="29" name="Group 28"/>
          <p:cNvGrpSpPr/>
          <p:nvPr/>
        </p:nvGrpSpPr>
        <p:grpSpPr>
          <a:xfrm>
            <a:off x="1342635" y="4308396"/>
            <a:ext cx="3648465" cy="2409904"/>
            <a:chOff x="580635" y="4346496"/>
            <a:chExt cx="3648465" cy="2409904"/>
          </a:xfrm>
        </p:grpSpPr>
        <p:pic>
          <p:nvPicPr>
            <p:cNvPr id="4" name="Picture 3" descr="KarthalaCra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367" y="4381500"/>
              <a:ext cx="3623733" cy="2349500"/>
            </a:xfrm>
            <a:prstGeom prst="rect">
              <a:avLst/>
            </a:prstGeom>
            <a:ln w="19050">
              <a:solidFill>
                <a:schemeClr val="tx1"/>
              </a:solidFill>
            </a:ln>
          </p:spPr>
        </p:pic>
        <p:sp>
          <p:nvSpPr>
            <p:cNvPr id="17" name="TextBox 16"/>
            <p:cNvSpPr txBox="1"/>
            <p:nvPr/>
          </p:nvSpPr>
          <p:spPr>
            <a:xfrm>
              <a:off x="618067" y="4346496"/>
              <a:ext cx="2018501" cy="369332"/>
            </a:xfrm>
            <a:prstGeom prst="rect">
              <a:avLst/>
            </a:prstGeom>
            <a:noFill/>
          </p:spPr>
          <p:txBody>
            <a:bodyPr wrap="none" rtlCol="0">
              <a:spAutoFit/>
            </a:bodyPr>
            <a:lstStyle/>
            <a:p>
              <a:r>
                <a:rPr lang="en-US" dirty="0" smtClean="0">
                  <a:latin typeface="Times New Roman"/>
                  <a:cs typeface="Times New Roman"/>
                </a:rPr>
                <a:t>Karthala’s pit crater</a:t>
              </a:r>
              <a:endParaRPr lang="en-US" dirty="0">
                <a:latin typeface="Times New Roman"/>
                <a:cs typeface="Times New Roman"/>
              </a:endParaRPr>
            </a:p>
          </p:txBody>
        </p:sp>
        <p:sp>
          <p:nvSpPr>
            <p:cNvPr id="27" name="TextBox 26"/>
            <p:cNvSpPr txBox="1"/>
            <p:nvPr/>
          </p:nvSpPr>
          <p:spPr>
            <a:xfrm>
              <a:off x="580635" y="6417846"/>
              <a:ext cx="1467269" cy="338554"/>
            </a:xfrm>
            <a:prstGeom prst="rect">
              <a:avLst/>
            </a:prstGeom>
            <a:noFill/>
          </p:spPr>
          <p:txBody>
            <a:bodyPr wrap="none" rtlCol="0">
              <a:spAutoFit/>
            </a:bodyPr>
            <a:lstStyle/>
            <a:p>
              <a:r>
                <a:rPr lang="en-US" sz="1600" dirty="0" smtClean="0">
                  <a:latin typeface="Times New Roman"/>
                  <a:cs typeface="Times New Roman"/>
                </a:rPr>
                <a:t>Photo: J. Morin</a:t>
              </a:r>
              <a:endParaRPr lang="en-US" sz="1600" dirty="0">
                <a:latin typeface="Times New Roman"/>
                <a:cs typeface="Times New Roman"/>
              </a:endParaRPr>
            </a:p>
          </p:txBody>
        </p:sp>
      </p:grpSp>
      <p:cxnSp>
        <p:nvCxnSpPr>
          <p:cNvPr id="6" name="Straight Connector 5"/>
          <p:cNvCxnSpPr/>
          <p:nvPr/>
        </p:nvCxnSpPr>
        <p:spPr>
          <a:xfrm>
            <a:off x="6637867" y="1282588"/>
            <a:ext cx="127000" cy="1651576"/>
          </a:xfrm>
          <a:prstGeom prst="line">
            <a:avLst/>
          </a:prstGeom>
          <a:ln>
            <a:solidFill>
              <a:srgbClr val="FFFF00"/>
            </a:solidFill>
            <a:prstDash val="dash"/>
          </a:ln>
          <a:effectLst/>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011333" y="1617133"/>
            <a:ext cx="702734" cy="952500"/>
          </a:xfrm>
          <a:custGeom>
            <a:avLst/>
            <a:gdLst>
              <a:gd name="connsiteX0" fmla="*/ 0 w 702734"/>
              <a:gd name="connsiteY0" fmla="*/ 0 h 952500"/>
              <a:gd name="connsiteX1" fmla="*/ 287867 w 702734"/>
              <a:gd name="connsiteY1" fmla="*/ 190500 h 952500"/>
              <a:gd name="connsiteX2" fmla="*/ 427567 w 702734"/>
              <a:gd name="connsiteY2" fmla="*/ 364067 h 952500"/>
              <a:gd name="connsiteX3" fmla="*/ 702734 w 702734"/>
              <a:gd name="connsiteY3" fmla="*/ 952500 h 952500"/>
            </a:gdLst>
            <a:ahLst/>
            <a:cxnLst>
              <a:cxn ang="0">
                <a:pos x="connsiteX0" y="connsiteY0"/>
              </a:cxn>
              <a:cxn ang="0">
                <a:pos x="connsiteX1" y="connsiteY1"/>
              </a:cxn>
              <a:cxn ang="0">
                <a:pos x="connsiteX2" y="connsiteY2"/>
              </a:cxn>
              <a:cxn ang="0">
                <a:pos x="connsiteX3" y="connsiteY3"/>
              </a:cxn>
            </a:cxnLst>
            <a:rect l="l" t="t" r="r" b="b"/>
            <a:pathLst>
              <a:path w="702734" h="952500">
                <a:moveTo>
                  <a:pt x="0" y="0"/>
                </a:moveTo>
                <a:cubicBezTo>
                  <a:pt x="108303" y="64911"/>
                  <a:pt x="216606" y="129822"/>
                  <a:pt x="287867" y="190500"/>
                </a:cubicBezTo>
                <a:cubicBezTo>
                  <a:pt x="359128" y="251178"/>
                  <a:pt x="358423" y="237067"/>
                  <a:pt x="427567" y="364067"/>
                </a:cubicBezTo>
                <a:cubicBezTo>
                  <a:pt x="496712" y="491067"/>
                  <a:pt x="599723" y="721783"/>
                  <a:pt x="702734" y="952500"/>
                </a:cubicBezTo>
              </a:path>
            </a:pathLst>
          </a:custGeom>
          <a:ln>
            <a:solidFill>
              <a:srgbClr val="FFFF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0" name="Picture 19" descr="cc_by_logo_p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302737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par>
                                <p:cTn id="24" presetID="3"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508500" y="754776"/>
            <a:ext cx="4025900" cy="5342593"/>
            <a:chOff x="4508500" y="538876"/>
            <a:chExt cx="4025900" cy="5342593"/>
          </a:xfrm>
        </p:grpSpPr>
        <p:sp>
          <p:nvSpPr>
            <p:cNvPr id="7" name="Rectangle 6"/>
            <p:cNvSpPr/>
            <p:nvPr/>
          </p:nvSpPr>
          <p:spPr>
            <a:xfrm>
              <a:off x="4572000" y="538876"/>
              <a:ext cx="3860607" cy="738664"/>
            </a:xfrm>
            <a:prstGeom prst="rect">
              <a:avLst/>
            </a:prstGeom>
          </p:spPr>
          <p:txBody>
            <a:bodyPr wrap="square">
              <a:spAutoFit/>
            </a:bodyPr>
            <a:lstStyle/>
            <a:p>
              <a:pPr algn="just"/>
              <a:r>
                <a:rPr lang="en-US" sz="1400" dirty="0" smtClean="0">
                  <a:latin typeface="Times New Roman"/>
                  <a:cs typeface="Times New Roman"/>
                </a:rPr>
                <a:t>2.  Passive </a:t>
              </a:r>
              <a:r>
                <a:rPr lang="en-US" sz="1400" dirty="0">
                  <a:latin typeface="Times New Roman"/>
                  <a:cs typeface="Times New Roman"/>
                </a:rPr>
                <a:t>response of lithospheric </a:t>
              </a:r>
              <a:r>
                <a:rPr lang="en-US" sz="1400" dirty="0" smtClean="0">
                  <a:latin typeface="Times New Roman"/>
                  <a:cs typeface="Times New Roman"/>
                </a:rPr>
                <a:t>tearing due </a:t>
              </a:r>
              <a:r>
                <a:rPr lang="en-US" sz="1400" dirty="0">
                  <a:latin typeface="Times New Roman"/>
                  <a:cs typeface="Times New Roman"/>
                </a:rPr>
                <a:t>to activation of </a:t>
              </a:r>
              <a:r>
                <a:rPr lang="en-US" sz="1400" dirty="0" smtClean="0">
                  <a:latin typeface="Times New Roman"/>
                  <a:cs typeface="Times New Roman"/>
                </a:rPr>
                <a:t>transform </a:t>
              </a:r>
              <a:r>
                <a:rPr lang="en-US" sz="1400" dirty="0">
                  <a:latin typeface="Times New Roman"/>
                  <a:cs typeface="Times New Roman"/>
                </a:rPr>
                <a:t>zones </a:t>
              </a:r>
              <a:r>
                <a:rPr lang="en-US" sz="1400" dirty="0" smtClean="0">
                  <a:latin typeface="Times New Roman"/>
                  <a:cs typeface="Times New Roman"/>
                </a:rPr>
                <a:t>(</a:t>
              </a:r>
              <a:r>
                <a:rPr lang="en-US" sz="1400" b="1" dirty="0">
                  <a:latin typeface="Times New Roman"/>
                  <a:cs typeface="Times New Roman"/>
                </a:rPr>
                <a:t>Nougier et al. 1986</a:t>
              </a:r>
              <a:r>
                <a:rPr lang="en-US" sz="1400" dirty="0">
                  <a:latin typeface="Times New Roman"/>
                  <a:cs typeface="Times New Roman"/>
                </a:rPr>
                <a:t>; </a:t>
              </a:r>
              <a:r>
                <a:rPr lang="en-US" sz="1400" b="1" dirty="0">
                  <a:latin typeface="Times New Roman"/>
                  <a:cs typeface="Times New Roman"/>
                </a:rPr>
                <a:t>Courtillot et al. </a:t>
              </a:r>
              <a:r>
                <a:rPr lang="en-US" sz="1400" b="1" dirty="0" smtClean="0">
                  <a:latin typeface="Times New Roman"/>
                  <a:cs typeface="Times New Roman"/>
                </a:rPr>
                <a:t>2003</a:t>
              </a:r>
              <a:r>
                <a:rPr lang="en-US" sz="1400" dirty="0" smtClean="0">
                  <a:latin typeface="Times New Roman"/>
                  <a:cs typeface="Times New Roman"/>
                </a:rPr>
                <a:t>; </a:t>
              </a:r>
              <a:r>
                <a:rPr lang="en-US" sz="1400" b="1" dirty="0" smtClean="0">
                  <a:latin typeface="Times New Roman"/>
                  <a:cs typeface="Times New Roman"/>
                </a:rPr>
                <a:t>Phethean et al. 2016</a:t>
              </a:r>
              <a:r>
                <a:rPr lang="en-US" sz="1400" dirty="0" smtClean="0">
                  <a:latin typeface="Times New Roman"/>
                  <a:cs typeface="Times New Roman"/>
                </a:rPr>
                <a:t>)</a:t>
              </a:r>
              <a:endParaRPr lang="en-US" sz="1400" dirty="0">
                <a:latin typeface="Times New Roman"/>
                <a:cs typeface="Times New Roman"/>
              </a:endParaRPr>
            </a:p>
          </p:txBody>
        </p:sp>
        <p:pic>
          <p:nvPicPr>
            <p:cNvPr id="9" name="Picture 8" descr="Screen Shot 2020-02-07 at 12.36.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47800"/>
              <a:ext cx="3860607" cy="3606800"/>
            </a:xfrm>
            <a:prstGeom prst="rect">
              <a:avLst/>
            </a:prstGeom>
            <a:ln w="12700">
              <a:solidFill>
                <a:schemeClr val="tx1"/>
              </a:solidFill>
            </a:ln>
          </p:spPr>
        </p:pic>
        <p:sp>
          <p:nvSpPr>
            <p:cNvPr id="10" name="Rectangle 9"/>
            <p:cNvSpPr/>
            <p:nvPr/>
          </p:nvSpPr>
          <p:spPr>
            <a:xfrm>
              <a:off x="4508500" y="5050472"/>
              <a:ext cx="4025900" cy="830997"/>
            </a:xfrm>
            <a:prstGeom prst="rect">
              <a:avLst/>
            </a:prstGeom>
          </p:spPr>
          <p:txBody>
            <a:bodyPr wrap="square">
              <a:spAutoFit/>
            </a:bodyPr>
            <a:lstStyle/>
            <a:p>
              <a:pPr algn="just"/>
              <a:r>
                <a:rPr lang="en-US" sz="800" b="1" dirty="0">
                  <a:latin typeface="Times New Roman"/>
                  <a:cs typeface="Times New Roman"/>
                </a:rPr>
                <a:t>(b)</a:t>
              </a:r>
              <a:r>
                <a:rPr lang="en-US" sz="800" dirty="0">
                  <a:latin typeface="Times New Roman"/>
                  <a:cs typeface="Times New Roman"/>
                </a:rPr>
                <a:t> B</a:t>
              </a:r>
              <a:r>
                <a:rPr lang="en-US" sz="800" dirty="0" smtClean="0">
                  <a:latin typeface="Times New Roman"/>
                  <a:cs typeface="Times New Roman"/>
                </a:rPr>
                <a:t>asin </a:t>
              </a:r>
              <a:r>
                <a:rPr lang="en-US" sz="800" dirty="0">
                  <a:latin typeface="Times New Roman"/>
                  <a:cs typeface="Times New Roman"/>
                </a:rPr>
                <a:t>configuration with strike-slip tectonics along the edge of the Tanzania Coastal Basin considered as an obliquely rifted margin. The Davie Fracture Zone is a major ocean-ocean fracture zone. DFZ, Davie Fracture Zone; DHOW, Dhow Fracture Zone; VLCC, Very Large Crude Carrier Fracture Zone; ARS, Auxiliary Rescue and Salvage Fracture. </a:t>
              </a:r>
              <a:r>
                <a:rPr lang="en-US" sz="800" b="1" dirty="0">
                  <a:latin typeface="Times New Roman"/>
                  <a:cs typeface="Times New Roman"/>
                </a:rPr>
                <a:t>(c)</a:t>
              </a:r>
              <a:r>
                <a:rPr lang="en-US" sz="800" dirty="0">
                  <a:latin typeface="Times New Roman"/>
                  <a:cs typeface="Times New Roman"/>
                </a:rPr>
                <a:t> Free-air gravity is the measured anomaly after a free-air correction applied to correct for the elevation at which a measurement is made</a:t>
              </a:r>
            </a:p>
          </p:txBody>
        </p:sp>
      </p:grpSp>
      <p:grpSp>
        <p:nvGrpSpPr>
          <p:cNvPr id="15" name="Group 14"/>
          <p:cNvGrpSpPr/>
          <p:nvPr/>
        </p:nvGrpSpPr>
        <p:grpSpPr>
          <a:xfrm>
            <a:off x="584200" y="778470"/>
            <a:ext cx="3556000" cy="5552419"/>
            <a:chOff x="584200" y="778470"/>
            <a:chExt cx="3556000" cy="5552419"/>
          </a:xfrm>
        </p:grpSpPr>
        <p:pic>
          <p:nvPicPr>
            <p:cNvPr id="5" name="Picture 4" descr="plume theory Como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46" y="1651000"/>
              <a:ext cx="3330353" cy="3619500"/>
            </a:xfrm>
            <a:prstGeom prst="rect">
              <a:avLst/>
            </a:prstGeom>
            <a:ln w="12700">
              <a:solidFill>
                <a:schemeClr val="tx1"/>
              </a:solidFill>
            </a:ln>
          </p:spPr>
        </p:pic>
        <p:sp>
          <p:nvSpPr>
            <p:cNvPr id="6" name="Rectangle 5"/>
            <p:cNvSpPr/>
            <p:nvPr/>
          </p:nvSpPr>
          <p:spPr>
            <a:xfrm>
              <a:off x="695546" y="778470"/>
              <a:ext cx="3419254" cy="769441"/>
            </a:xfrm>
            <a:prstGeom prst="rect">
              <a:avLst/>
            </a:prstGeom>
          </p:spPr>
          <p:txBody>
            <a:bodyPr wrap="square">
              <a:spAutoFit/>
            </a:bodyPr>
            <a:lstStyle/>
            <a:p>
              <a:pPr algn="just"/>
              <a:r>
                <a:rPr lang="en-US" sz="1600" dirty="0" smtClean="0">
                  <a:latin typeface="Times New Roman"/>
                  <a:cs typeface="Times New Roman"/>
                </a:rPr>
                <a:t>1</a:t>
              </a:r>
              <a:r>
                <a:rPr lang="en-US" sz="1400" dirty="0" smtClean="0">
                  <a:latin typeface="Times New Roman"/>
                  <a:cs typeface="Times New Roman"/>
                </a:rPr>
                <a:t>. Lithospheric </a:t>
              </a:r>
              <a:r>
                <a:rPr lang="en-US" sz="1400" dirty="0">
                  <a:latin typeface="Times New Roman"/>
                  <a:cs typeface="Times New Roman"/>
                </a:rPr>
                <a:t>m</a:t>
              </a:r>
              <a:r>
                <a:rPr lang="en-US" sz="1400" dirty="0" smtClean="0">
                  <a:latin typeface="Times New Roman"/>
                  <a:cs typeface="Times New Roman"/>
                </a:rPr>
                <a:t>igration </a:t>
              </a:r>
              <a:r>
                <a:rPr lang="en-US" sz="1400" dirty="0">
                  <a:latin typeface="Times New Roman"/>
                  <a:cs typeface="Times New Roman"/>
                </a:rPr>
                <a:t>above </a:t>
              </a:r>
              <a:r>
                <a:rPr lang="en-US" sz="1400" dirty="0" smtClean="0">
                  <a:latin typeface="Times New Roman"/>
                  <a:cs typeface="Times New Roman"/>
                </a:rPr>
                <a:t>a stationary </a:t>
              </a:r>
              <a:r>
                <a:rPr lang="en-US" sz="1400" dirty="0">
                  <a:latin typeface="Times New Roman"/>
                  <a:cs typeface="Times New Roman"/>
                </a:rPr>
                <a:t>plume-related hot-</a:t>
              </a:r>
              <a:r>
                <a:rPr lang="en-US" sz="1400" dirty="0" smtClean="0">
                  <a:latin typeface="Times New Roman"/>
                  <a:cs typeface="Times New Roman"/>
                </a:rPr>
                <a:t>spot track </a:t>
              </a:r>
              <a:r>
                <a:rPr lang="en-US" sz="1400" dirty="0">
                  <a:latin typeface="Times New Roman"/>
                  <a:cs typeface="Times New Roman"/>
                </a:rPr>
                <a:t>(</a:t>
              </a:r>
              <a:r>
                <a:rPr lang="en-US" sz="1400" b="1" dirty="0">
                  <a:latin typeface="Times New Roman"/>
                  <a:cs typeface="Times New Roman"/>
                </a:rPr>
                <a:t>Emerick &amp; Duncan 1982</a:t>
              </a:r>
              <a:r>
                <a:rPr lang="en-US" sz="1400" dirty="0">
                  <a:latin typeface="Times New Roman"/>
                  <a:cs typeface="Times New Roman"/>
                </a:rPr>
                <a:t>; </a:t>
              </a:r>
              <a:r>
                <a:rPr lang="en-US" sz="1400" b="1" dirty="0">
                  <a:latin typeface="Times New Roman"/>
                  <a:cs typeface="Times New Roman"/>
                </a:rPr>
                <a:t>Class et al. 1996, 1998</a:t>
              </a:r>
              <a:r>
                <a:rPr lang="en-US" sz="1400" dirty="0">
                  <a:latin typeface="Times New Roman"/>
                  <a:cs typeface="Times New Roman"/>
                </a:rPr>
                <a:t>)</a:t>
              </a:r>
            </a:p>
          </p:txBody>
        </p:sp>
        <p:sp>
          <p:nvSpPr>
            <p:cNvPr id="14" name="TextBox 13"/>
            <p:cNvSpPr txBox="1"/>
            <p:nvPr/>
          </p:nvSpPr>
          <p:spPr>
            <a:xfrm>
              <a:off x="584200" y="5253671"/>
              <a:ext cx="3556000" cy="1077218"/>
            </a:xfrm>
            <a:prstGeom prst="rect">
              <a:avLst/>
            </a:prstGeom>
            <a:noFill/>
          </p:spPr>
          <p:txBody>
            <a:bodyPr wrap="square" rtlCol="0">
              <a:spAutoFit/>
            </a:bodyPr>
            <a:lstStyle/>
            <a:p>
              <a:pPr algn="just"/>
              <a:r>
                <a:rPr lang="en-US" sz="800" dirty="0" smtClean="0">
                  <a:latin typeface="Times New Roman"/>
                  <a:cs typeface="Times New Roman"/>
                </a:rPr>
                <a:t>The process of plume-lithospheric interaction beneath Grande Comore. The upwelling plume impinges on the </a:t>
              </a:r>
              <a:r>
                <a:rPr lang="en-US" sz="800" dirty="0">
                  <a:latin typeface="Times New Roman"/>
                  <a:cs typeface="Times New Roman"/>
                </a:rPr>
                <a:t>lithospheric </a:t>
              </a:r>
              <a:r>
                <a:rPr lang="en-US" sz="800" dirty="0" smtClean="0">
                  <a:latin typeface="Times New Roman"/>
                  <a:cs typeface="Times New Roman"/>
                </a:rPr>
                <a:t>plate. Plume-derived volatile-rich melts form amphibole-bearing assemblage in the lower part of the lithospheric mantle, which results in a lower solidus temperature. Karthala lavas reflect mixing between plume melts and high-degree melts of the metasomatized lithospheric mantle. On its fringes, the conductive heating by the plume raises the temperature above the solidus, causing low-degree melting producing the alkali magmas of La Grille. NOT IN SCALE.</a:t>
              </a:r>
              <a:endParaRPr lang="en-US" sz="800" dirty="0">
                <a:latin typeface="Times New Roman"/>
                <a:cs typeface="Times New Roman"/>
              </a:endParaRPr>
            </a:p>
          </p:txBody>
        </p:sp>
      </p:grpSp>
      <p:sp>
        <p:nvSpPr>
          <p:cNvPr id="11" name="TextBox 10"/>
          <p:cNvSpPr txBox="1"/>
          <p:nvPr/>
        </p:nvSpPr>
        <p:spPr>
          <a:xfrm>
            <a:off x="10196" y="6410"/>
            <a:ext cx="9143999" cy="553998"/>
          </a:xfrm>
          <a:prstGeom prst="rect">
            <a:avLst/>
          </a:prstGeom>
          <a:noFill/>
        </p:spPr>
        <p:txBody>
          <a:bodyPr wrap="square" rtlCol="0">
            <a:spAutoFit/>
          </a:bodyPr>
          <a:lstStyle/>
          <a:p>
            <a:pPr algn="ctr"/>
            <a:r>
              <a:rPr lang="en-US" sz="3000" b="1" dirty="0">
                <a:latin typeface="Times New Roman"/>
                <a:cs typeface="Times New Roman"/>
              </a:rPr>
              <a:t>3</a:t>
            </a:r>
            <a:r>
              <a:rPr lang="en-US" sz="3000" b="1" dirty="0" smtClean="0">
                <a:latin typeface="Times New Roman"/>
                <a:cs typeface="Times New Roman"/>
              </a:rPr>
              <a:t>. The Comorean Archipelago: A long debated origin</a:t>
            </a:r>
            <a:endParaRPr lang="en-US" sz="3000" b="1" dirty="0">
              <a:latin typeface="Times New Roman"/>
              <a:cs typeface="Times New Roman"/>
            </a:endParaRPr>
          </a:p>
        </p:txBody>
      </p:sp>
      <p:pic>
        <p:nvPicPr>
          <p:cNvPr id="12" name="Picture 11" descr="cc_by_logo_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25546657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400" y="12700"/>
            <a:ext cx="9169400" cy="660400"/>
          </a:xfrm>
        </p:spPr>
        <p:txBody>
          <a:bodyPr>
            <a:noAutofit/>
          </a:bodyPr>
          <a:lstStyle/>
          <a:p>
            <a:pPr algn="ctr"/>
            <a:r>
              <a:rPr lang="en-GB" sz="4000" b="1" dirty="0" smtClean="0">
                <a:solidFill>
                  <a:schemeClr val="tx1"/>
                </a:solidFill>
                <a:latin typeface="Times New Roman"/>
                <a:cs typeface="Times New Roman"/>
              </a:rPr>
              <a:t>4. Why the Comoros Archipelago?</a:t>
            </a:r>
            <a:r>
              <a:rPr lang="en-US" sz="4000" b="1" dirty="0">
                <a:solidFill>
                  <a:srgbClr val="FFFF00"/>
                </a:solidFill>
                <a:latin typeface="Times New Roman"/>
                <a:cs typeface="Times New Roman"/>
              </a:rPr>
              <a:t> </a:t>
            </a:r>
            <a:endParaRPr lang="en-US" sz="4000" dirty="0">
              <a:solidFill>
                <a:srgbClr val="FFFF00"/>
              </a:solidFill>
              <a:latin typeface="Times New Roman"/>
              <a:cs typeface="Times New Roman"/>
            </a:endParaRPr>
          </a:p>
        </p:txBody>
      </p:sp>
      <p:pic>
        <p:nvPicPr>
          <p:cNvPr id="13" name="Picture 12" descr="volcanicprovinceseism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74" y="862633"/>
            <a:ext cx="4903226" cy="5850836"/>
          </a:xfrm>
          <a:prstGeom prst="rect">
            <a:avLst/>
          </a:prstGeom>
        </p:spPr>
      </p:pic>
      <p:sp>
        <p:nvSpPr>
          <p:cNvPr id="15" name="TextBox 14"/>
          <p:cNvSpPr txBox="1"/>
          <p:nvPr/>
        </p:nvSpPr>
        <p:spPr>
          <a:xfrm>
            <a:off x="5080000" y="5798944"/>
            <a:ext cx="3949700" cy="923330"/>
          </a:xfrm>
          <a:prstGeom prst="rect">
            <a:avLst/>
          </a:prstGeom>
          <a:noFill/>
        </p:spPr>
        <p:txBody>
          <a:bodyPr wrap="square" rtlCol="0">
            <a:spAutoFit/>
          </a:bodyPr>
          <a:lstStyle/>
          <a:p>
            <a:pPr algn="just"/>
            <a:r>
              <a:rPr lang="en-US" b="1" dirty="0" smtClean="0">
                <a:latin typeface="Times New Roman"/>
                <a:cs typeface="Times New Roman"/>
              </a:rPr>
              <a:t>Michon 2016. </a:t>
            </a:r>
            <a:r>
              <a:rPr lang="en-US" dirty="0" smtClean="0">
                <a:latin typeface="Times New Roman"/>
                <a:cs typeface="Times New Roman"/>
              </a:rPr>
              <a:t>Distribution of </a:t>
            </a:r>
            <a:r>
              <a:rPr lang="en-US" dirty="0">
                <a:latin typeface="Times New Roman"/>
                <a:cs typeface="Times New Roman"/>
              </a:rPr>
              <a:t>s</a:t>
            </a:r>
            <a:r>
              <a:rPr lang="en-US" dirty="0" smtClean="0">
                <a:latin typeface="Times New Roman"/>
                <a:cs typeface="Times New Roman"/>
              </a:rPr>
              <a:t>eismicity, volcanism and normal faults active from the Miocene to the actual.</a:t>
            </a:r>
            <a:endParaRPr lang="en-US" dirty="0">
              <a:latin typeface="Times New Roman"/>
              <a:cs typeface="Times New Roman"/>
            </a:endParaRPr>
          </a:p>
        </p:txBody>
      </p:sp>
      <p:sp>
        <p:nvSpPr>
          <p:cNvPr id="18" name="Rectangle 17"/>
          <p:cNvSpPr/>
          <p:nvPr/>
        </p:nvSpPr>
        <p:spPr>
          <a:xfrm>
            <a:off x="5129774" y="1121740"/>
            <a:ext cx="3976126" cy="2246769"/>
          </a:xfrm>
          <a:prstGeom prst="rect">
            <a:avLst/>
          </a:prstGeom>
        </p:spPr>
        <p:txBody>
          <a:bodyPr wrap="square">
            <a:spAutoFit/>
          </a:bodyPr>
          <a:lstStyle/>
          <a:p>
            <a:pPr algn="just"/>
            <a:r>
              <a:rPr lang="en-US" sz="2800" dirty="0">
                <a:latin typeface="Times New Roman"/>
                <a:cs typeface="Times New Roman"/>
              </a:rPr>
              <a:t>The </a:t>
            </a:r>
            <a:r>
              <a:rPr lang="en-US" sz="2800" dirty="0" smtClean="0">
                <a:latin typeface="Times New Roman"/>
                <a:cs typeface="Times New Roman"/>
              </a:rPr>
              <a:t>Comoros </a:t>
            </a:r>
            <a:r>
              <a:rPr lang="en-US" sz="2800" dirty="0">
                <a:latin typeface="Times New Roman"/>
                <a:cs typeface="Times New Roman"/>
              </a:rPr>
              <a:t>Archipelago is located in one of the most </a:t>
            </a:r>
            <a:r>
              <a:rPr lang="en-US" sz="2800" dirty="0" smtClean="0">
                <a:latin typeface="Times New Roman"/>
                <a:cs typeface="Times New Roman"/>
              </a:rPr>
              <a:t>seismically and volcanically</a:t>
            </a:r>
            <a:r>
              <a:rPr lang="en-US" sz="2800" dirty="0">
                <a:latin typeface="Times New Roman"/>
                <a:cs typeface="Times New Roman"/>
              </a:rPr>
              <a:t>-active </a:t>
            </a:r>
            <a:r>
              <a:rPr lang="en-US" sz="2800" dirty="0" smtClean="0">
                <a:latin typeface="Times New Roman"/>
                <a:cs typeface="Times New Roman"/>
              </a:rPr>
              <a:t>area of </a:t>
            </a:r>
            <a:r>
              <a:rPr lang="en-US" sz="2800" dirty="0">
                <a:latin typeface="Times New Roman"/>
                <a:cs typeface="Times New Roman"/>
              </a:rPr>
              <a:t>the </a:t>
            </a:r>
            <a:r>
              <a:rPr lang="en-US" sz="2800" dirty="0" smtClean="0">
                <a:latin typeface="Times New Roman"/>
                <a:cs typeface="Times New Roman"/>
              </a:rPr>
              <a:t>Indian Ocean</a:t>
            </a:r>
            <a:endParaRPr lang="en-US" sz="2800" dirty="0">
              <a:latin typeface="Times New Roman"/>
              <a:cs typeface="Times New Roman"/>
            </a:endParaRPr>
          </a:p>
        </p:txBody>
      </p:sp>
      <p:sp>
        <p:nvSpPr>
          <p:cNvPr id="2" name="Rectangle 1"/>
          <p:cNvSpPr/>
          <p:nvPr/>
        </p:nvSpPr>
        <p:spPr>
          <a:xfrm>
            <a:off x="3860800" y="2168724"/>
            <a:ext cx="4572000" cy="338554"/>
          </a:xfrm>
          <a:prstGeom prst="rect">
            <a:avLst/>
          </a:prstGeom>
        </p:spPr>
        <p:txBody>
          <a:bodyPr>
            <a:spAutoFit/>
          </a:bodyPr>
          <a:lstStyle/>
          <a:p>
            <a:pPr algn="just"/>
            <a:endParaRPr lang="en-US" sz="1600" b="1" dirty="0">
              <a:solidFill>
                <a:schemeClr val="bg1"/>
              </a:solidFill>
              <a:latin typeface="Times New Roman"/>
              <a:cs typeface="Times New Roman"/>
            </a:endParaRPr>
          </a:p>
        </p:txBody>
      </p:sp>
      <p:sp>
        <p:nvSpPr>
          <p:cNvPr id="17" name="TextBox 16"/>
          <p:cNvSpPr txBox="1"/>
          <p:nvPr/>
        </p:nvSpPr>
        <p:spPr>
          <a:xfrm>
            <a:off x="2810769" y="2713889"/>
            <a:ext cx="667498" cy="376048"/>
          </a:xfrm>
          <a:prstGeom prst="rect">
            <a:avLst/>
          </a:prstGeom>
          <a:noFill/>
          <a:ln w="25400">
            <a:solidFill>
              <a:srgbClr val="FF0000"/>
            </a:solidFill>
          </a:ln>
        </p:spPr>
        <p:txBody>
          <a:bodyPr wrap="square" rtlCol="0">
            <a:spAutoFit/>
          </a:bodyPr>
          <a:lstStyle/>
          <a:p>
            <a:endParaRPr lang="en-US" dirty="0"/>
          </a:p>
        </p:txBody>
      </p:sp>
      <p:sp>
        <p:nvSpPr>
          <p:cNvPr id="26" name="Rectangle 25"/>
          <p:cNvSpPr/>
          <p:nvPr/>
        </p:nvSpPr>
        <p:spPr>
          <a:xfrm rot="17466377">
            <a:off x="2957937" y="2495788"/>
            <a:ext cx="679015" cy="2008922"/>
          </a:xfrm>
          <a:prstGeom prst="rect">
            <a:avLst/>
          </a:prstGeom>
          <a:solidFill>
            <a:srgbClr val="FF0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200400" y="3399366"/>
            <a:ext cx="122400" cy="122400"/>
          </a:xfrm>
          <a:prstGeom prst="ellipse">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V="1">
            <a:off x="2876550" y="3521766"/>
            <a:ext cx="323850" cy="45333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329224" y="3990587"/>
            <a:ext cx="1005403" cy="369332"/>
          </a:xfrm>
          <a:prstGeom prst="rect">
            <a:avLst/>
          </a:prstGeom>
          <a:solidFill>
            <a:schemeClr val="bg1"/>
          </a:solidFill>
          <a:ln w="25400">
            <a:solidFill>
              <a:srgbClr val="FF0000"/>
            </a:solidFill>
          </a:ln>
        </p:spPr>
        <p:txBody>
          <a:bodyPr wrap="none" rtlCol="0">
            <a:spAutoFit/>
          </a:bodyPr>
          <a:lstStyle/>
          <a:p>
            <a:r>
              <a:rPr lang="en-US" b="1" dirty="0" smtClean="0">
                <a:solidFill>
                  <a:srgbClr val="FF0000"/>
                </a:solidFill>
                <a:latin typeface="Times New Roman"/>
                <a:cs typeface="Times New Roman"/>
              </a:rPr>
              <a:t>Mayotte</a:t>
            </a:r>
            <a:endParaRPr lang="en-US" b="1" dirty="0">
              <a:solidFill>
                <a:srgbClr val="FF0000"/>
              </a:solidFill>
              <a:latin typeface="Times New Roman"/>
              <a:cs typeface="Times New Roman"/>
            </a:endParaRPr>
          </a:p>
        </p:txBody>
      </p:sp>
      <p:pic>
        <p:nvPicPr>
          <p:cNvPr id="12" name="Picture 11" descr="cc_by_logo_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4" y="6395556"/>
            <a:ext cx="1228344" cy="429768"/>
          </a:xfrm>
          <a:prstGeom prst="rect">
            <a:avLst/>
          </a:prstGeom>
        </p:spPr>
      </p:pic>
    </p:spTree>
    <p:extLst>
      <p:ext uri="{BB962C8B-B14F-4D97-AF65-F5344CB8AC3E}">
        <p14:creationId xmlns:p14="http://schemas.microsoft.com/office/powerpoint/2010/main" val="3403710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par>
                                <p:cTn id="18" presetID="9"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ssolve">
                                      <p:cBhvr>
                                        <p:cTn id="20" dur="500"/>
                                        <p:tgtEl>
                                          <p:spTgt spid="2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dissolv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27"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24829</TotalTime>
  <Words>2522</Words>
  <Application>Microsoft Macintosh PowerPoint</Application>
  <PresentationFormat>On-screen Show (4:3)</PresentationFormat>
  <Paragraphs>127</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Geochemistry of noble gases and radiogenic isotopes of ultramafic mantle xenoliths from La Grille volcano (Grand Comore Island, Indian Ocean)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Why the Comoros Archipelago? </vt:lpstr>
      <vt:lpstr>4. Why the Comoros Archipelago? </vt:lpstr>
      <vt:lpstr>4. Why Grand Comore Island? </vt:lpstr>
      <vt:lpstr>5. Field campaigns: Rock samplings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Claudio Ventura B.</dc:creator>
  <cp:lastModifiedBy>Claudio Ventura B.</cp:lastModifiedBy>
  <cp:revision>1174</cp:revision>
  <cp:lastPrinted>2018-07-19T14:10:41Z</cp:lastPrinted>
  <dcterms:created xsi:type="dcterms:W3CDTF">2018-06-26T14:50:55Z</dcterms:created>
  <dcterms:modified xsi:type="dcterms:W3CDTF">2020-05-02T07:45:06Z</dcterms:modified>
</cp:coreProperties>
</file>