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489" r:id="rId3"/>
    <p:sldId id="531" r:id="rId4"/>
    <p:sldId id="532" r:id="rId5"/>
    <p:sldId id="533" r:id="rId6"/>
    <p:sldId id="534" r:id="rId7"/>
    <p:sldId id="535" r:id="rId8"/>
    <p:sldId id="536" r:id="rId9"/>
    <p:sldId id="537" r:id="rId10"/>
    <p:sldId id="455" r:id="rId11"/>
    <p:sldId id="530" r:id="rId12"/>
    <p:sldId id="471" r:id="rId13"/>
    <p:sldId id="473" r:id="rId14"/>
    <p:sldId id="466"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90"/>
    <a:srgbClr val="575757"/>
    <a:srgbClr val="0066CC"/>
    <a:srgbClr val="2E75B6"/>
    <a:srgbClr val="3BFF0D"/>
    <a:srgbClr val="00B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autoAdjust="0"/>
    <p:restoredTop sz="95448" autoAdjust="0"/>
  </p:normalViewPr>
  <p:slideViewPr>
    <p:cSldViewPr snapToGrid="0">
      <p:cViewPr varScale="1">
        <p:scale>
          <a:sx n="91" d="100"/>
          <a:sy n="91" d="100"/>
        </p:scale>
        <p:origin x="714" y="84"/>
      </p:cViewPr>
      <p:guideLst>
        <p:guide orient="horz" pos="2160"/>
        <p:guide pos="3840"/>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64889BE-9C6E-47C6-9D9D-7DFB650CD08A}" type="datetimeFigureOut">
              <a:rPr lang="en-GB" smtClean="0"/>
              <a:t>21/04/2020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CEBEC8-73C9-4D64-B94F-DC4A638CE715}" type="slidenum">
              <a:rPr lang="en-GB" smtClean="0"/>
              <a:t>‹#›</a:t>
            </a:fld>
            <a:endParaRPr lang="en-GB"/>
          </a:p>
        </p:txBody>
      </p:sp>
    </p:spTree>
    <p:extLst>
      <p:ext uri="{BB962C8B-B14F-4D97-AF65-F5344CB8AC3E}">
        <p14:creationId xmlns:p14="http://schemas.microsoft.com/office/powerpoint/2010/main" val="174538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a:t>
            </a:fld>
            <a:endParaRPr lang="en-GB"/>
          </a:p>
        </p:txBody>
      </p:sp>
    </p:spTree>
    <p:extLst>
      <p:ext uri="{BB962C8B-B14F-4D97-AF65-F5344CB8AC3E}">
        <p14:creationId xmlns:p14="http://schemas.microsoft.com/office/powerpoint/2010/main" val="280921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10</a:t>
            </a:fld>
            <a:endParaRPr lang="en-GB"/>
          </a:p>
        </p:txBody>
      </p:sp>
    </p:spTree>
    <p:extLst>
      <p:ext uri="{BB962C8B-B14F-4D97-AF65-F5344CB8AC3E}">
        <p14:creationId xmlns:p14="http://schemas.microsoft.com/office/powerpoint/2010/main" val="4246462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11</a:t>
            </a:fld>
            <a:endParaRPr lang="en-GB"/>
          </a:p>
        </p:txBody>
      </p:sp>
    </p:spTree>
    <p:extLst>
      <p:ext uri="{BB962C8B-B14F-4D97-AF65-F5344CB8AC3E}">
        <p14:creationId xmlns:p14="http://schemas.microsoft.com/office/powerpoint/2010/main" val="70556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12</a:t>
            </a:fld>
            <a:endParaRPr lang="en-GB"/>
          </a:p>
        </p:txBody>
      </p:sp>
    </p:spTree>
    <p:extLst>
      <p:ext uri="{BB962C8B-B14F-4D97-AF65-F5344CB8AC3E}">
        <p14:creationId xmlns:p14="http://schemas.microsoft.com/office/powerpoint/2010/main" val="2496949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13</a:t>
            </a:fld>
            <a:endParaRPr lang="en-GB"/>
          </a:p>
        </p:txBody>
      </p:sp>
    </p:spTree>
    <p:extLst>
      <p:ext uri="{BB962C8B-B14F-4D97-AF65-F5344CB8AC3E}">
        <p14:creationId xmlns:p14="http://schemas.microsoft.com/office/powerpoint/2010/main" val="142066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14</a:t>
            </a:fld>
            <a:endParaRPr lang="en-GB"/>
          </a:p>
        </p:txBody>
      </p:sp>
    </p:spTree>
    <p:extLst>
      <p:ext uri="{BB962C8B-B14F-4D97-AF65-F5344CB8AC3E}">
        <p14:creationId xmlns:p14="http://schemas.microsoft.com/office/powerpoint/2010/main" val="371840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2</a:t>
            </a:fld>
            <a:endParaRPr lang="en-GB"/>
          </a:p>
        </p:txBody>
      </p:sp>
    </p:spTree>
    <p:extLst>
      <p:ext uri="{BB962C8B-B14F-4D97-AF65-F5344CB8AC3E}">
        <p14:creationId xmlns:p14="http://schemas.microsoft.com/office/powerpoint/2010/main" val="1244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3</a:t>
            </a:fld>
            <a:endParaRPr lang="en-GB"/>
          </a:p>
        </p:txBody>
      </p:sp>
    </p:spTree>
    <p:extLst>
      <p:ext uri="{BB962C8B-B14F-4D97-AF65-F5344CB8AC3E}">
        <p14:creationId xmlns:p14="http://schemas.microsoft.com/office/powerpoint/2010/main" val="220115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4</a:t>
            </a:fld>
            <a:endParaRPr lang="en-GB"/>
          </a:p>
        </p:txBody>
      </p:sp>
    </p:spTree>
    <p:extLst>
      <p:ext uri="{BB962C8B-B14F-4D97-AF65-F5344CB8AC3E}">
        <p14:creationId xmlns:p14="http://schemas.microsoft.com/office/powerpoint/2010/main" val="302310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5</a:t>
            </a:fld>
            <a:endParaRPr lang="en-GB"/>
          </a:p>
        </p:txBody>
      </p:sp>
    </p:spTree>
    <p:extLst>
      <p:ext uri="{BB962C8B-B14F-4D97-AF65-F5344CB8AC3E}">
        <p14:creationId xmlns:p14="http://schemas.microsoft.com/office/powerpoint/2010/main" val="308940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6</a:t>
            </a:fld>
            <a:endParaRPr lang="en-GB"/>
          </a:p>
        </p:txBody>
      </p:sp>
    </p:spTree>
    <p:extLst>
      <p:ext uri="{BB962C8B-B14F-4D97-AF65-F5344CB8AC3E}">
        <p14:creationId xmlns:p14="http://schemas.microsoft.com/office/powerpoint/2010/main" val="269045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7</a:t>
            </a:fld>
            <a:endParaRPr lang="en-GB"/>
          </a:p>
        </p:txBody>
      </p:sp>
    </p:spTree>
    <p:extLst>
      <p:ext uri="{BB962C8B-B14F-4D97-AF65-F5344CB8AC3E}">
        <p14:creationId xmlns:p14="http://schemas.microsoft.com/office/powerpoint/2010/main" val="134075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8</a:t>
            </a:fld>
            <a:endParaRPr lang="en-GB"/>
          </a:p>
        </p:txBody>
      </p:sp>
    </p:spTree>
    <p:extLst>
      <p:ext uri="{BB962C8B-B14F-4D97-AF65-F5344CB8AC3E}">
        <p14:creationId xmlns:p14="http://schemas.microsoft.com/office/powerpoint/2010/main" val="332157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000" dirty="0"/>
          </a:p>
        </p:txBody>
      </p:sp>
      <p:sp>
        <p:nvSpPr>
          <p:cNvPr id="4" name="Slide Number Placeholder 3"/>
          <p:cNvSpPr>
            <a:spLocks noGrp="1"/>
          </p:cNvSpPr>
          <p:nvPr>
            <p:ph type="sldNum" sz="quarter" idx="10"/>
          </p:nvPr>
        </p:nvSpPr>
        <p:spPr/>
        <p:txBody>
          <a:bodyPr/>
          <a:lstStyle/>
          <a:p>
            <a:fld id="{E5CEBEC8-73C9-4D64-B94F-DC4A638CE715}" type="slidenum">
              <a:rPr lang="en-GB" smtClean="0"/>
              <a:t>9</a:t>
            </a:fld>
            <a:endParaRPr lang="en-GB"/>
          </a:p>
        </p:txBody>
      </p:sp>
    </p:spTree>
    <p:extLst>
      <p:ext uri="{BB962C8B-B14F-4D97-AF65-F5344CB8AC3E}">
        <p14:creationId xmlns:p14="http://schemas.microsoft.com/office/powerpoint/2010/main" val="365911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2"/>
            <a:ext cx="12188952" cy="36576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271"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
        <p:nvSpPr>
          <p:cNvPr id="14" name="Picture Placeholder 13"/>
          <p:cNvSpPr>
            <a:spLocks noGrp="1"/>
          </p:cNvSpPr>
          <p:nvPr>
            <p:ph type="pic" sz="quarter" idx="10"/>
          </p:nvPr>
        </p:nvSpPr>
        <p:spPr>
          <a:xfrm>
            <a:off x="6096000" y="2503488"/>
            <a:ext cx="5754688" cy="3722687"/>
          </a:xfrm>
        </p:spPr>
        <p:txBody>
          <a:bodyPr/>
          <a:lstStyle/>
          <a:p>
            <a:endParaRPr lang="en-GB"/>
          </a:p>
        </p:txBody>
      </p:sp>
    </p:spTree>
    <p:extLst>
      <p:ext uri="{BB962C8B-B14F-4D97-AF65-F5344CB8AC3E}">
        <p14:creationId xmlns:p14="http://schemas.microsoft.com/office/powerpoint/2010/main" val="33419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endParaRPr lang="en-GB" dirty="0"/>
          </a:p>
        </p:txBody>
      </p:sp>
      <p:sp>
        <p:nvSpPr>
          <p:cNvPr id="3" name="Content Placeholder 2"/>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12188952" cy="36576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130501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endParaRPr lang="en-GB" dirty="0"/>
          </a:p>
        </p:txBody>
      </p:sp>
      <p:sp>
        <p:nvSpPr>
          <p:cNvPr id="3" name="Content Placeholder 2"/>
          <p:cNvSpPr>
            <a:spLocks noGrp="1"/>
          </p:cNvSpPr>
          <p:nvPr>
            <p:ph idx="1"/>
          </p:nvPr>
        </p:nvSpPr>
        <p:spPr>
          <a:xfrm>
            <a:off x="838200" y="182562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377096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104334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endParaRPr lang="en-GB" dirty="0"/>
          </a:p>
        </p:txBody>
      </p:sp>
      <p:sp>
        <p:nvSpPr>
          <p:cNvPr id="7" name="Rectangle 6"/>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29284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lgn="ctr">
              <a:defRPr sz="3200" b="1"/>
            </a:lvl1pPr>
          </a:lstStyle>
          <a:p>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endParaRPr lang="en-GB" dirty="0"/>
          </a:p>
        </p:txBody>
      </p:sp>
      <p:sp>
        <p:nvSpPr>
          <p:cNvPr id="8" name="Rectangle 7"/>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37227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defRPr sz="3200" b="1"/>
            </a:lvl1pPr>
          </a:lstStyle>
          <a:p>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205647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970"/>
            <a:ext cx="5221783" cy="513618"/>
          </a:xfrm>
          <a:prstGeom prst="rect">
            <a:avLst/>
          </a:prstGeom>
        </p:spPr>
      </p:pic>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r="6802"/>
          <a:stretch/>
        </p:blipFill>
        <p:spPr>
          <a:xfrm>
            <a:off x="6847114" y="769030"/>
            <a:ext cx="5127168" cy="4572000"/>
          </a:xfrm>
          <a:prstGeom prst="rect">
            <a:avLst/>
          </a:prstGeom>
        </p:spPr>
      </p:pic>
      <p:sp>
        <p:nvSpPr>
          <p:cNvPr id="4" name="Rectangle 3"/>
          <p:cNvSpPr/>
          <p:nvPr userDrawn="1"/>
        </p:nvSpPr>
        <p:spPr>
          <a:xfrm>
            <a:off x="174173" y="769030"/>
            <a:ext cx="6379027" cy="4572000"/>
          </a:xfrm>
          <a:prstGeom prst="rect">
            <a:avLst/>
          </a:prstGeom>
          <a:solidFill>
            <a:srgbClr val="005D9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4400" b="1" dirty="0">
                <a:latin typeface="+mj-lt"/>
              </a:rPr>
              <a:t>Collaborators:</a:t>
            </a:r>
          </a:p>
        </p:txBody>
      </p:sp>
    </p:spTree>
    <p:extLst>
      <p:ext uri="{BB962C8B-B14F-4D97-AF65-F5344CB8AC3E}">
        <p14:creationId xmlns:p14="http://schemas.microsoft.com/office/powerpoint/2010/main" val="281391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970"/>
            <a:ext cx="5221783" cy="513618"/>
          </a:xfrm>
          <a:prstGeom prst="rect">
            <a:avLst/>
          </a:prstGeom>
        </p:spPr>
      </p:pic>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r="6802"/>
          <a:stretch/>
        </p:blipFill>
        <p:spPr>
          <a:xfrm>
            <a:off x="6847115" y="769030"/>
            <a:ext cx="5127168" cy="4572000"/>
          </a:xfrm>
          <a:prstGeom prst="rect">
            <a:avLst/>
          </a:prstGeom>
        </p:spPr>
      </p:pic>
      <p:sp>
        <p:nvSpPr>
          <p:cNvPr id="15" name="Rectangle 14"/>
          <p:cNvSpPr/>
          <p:nvPr userDrawn="1"/>
        </p:nvSpPr>
        <p:spPr>
          <a:xfrm>
            <a:off x="174173" y="769030"/>
            <a:ext cx="6379027" cy="4572000"/>
          </a:xfrm>
          <a:prstGeom prst="rect">
            <a:avLst/>
          </a:prstGeom>
          <a:solidFill>
            <a:srgbClr val="005D9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4400" b="1" dirty="0">
                <a:latin typeface="+mj-lt"/>
              </a:rPr>
              <a:t>Acknowledgements:</a:t>
            </a:r>
          </a:p>
          <a:p>
            <a:pPr algn="just"/>
            <a:endParaRPr lang="en-GB" sz="2000" b="1" dirty="0">
              <a:latin typeface="+mj-lt"/>
            </a:endParaRPr>
          </a:p>
        </p:txBody>
      </p:sp>
    </p:spTree>
    <p:extLst>
      <p:ext uri="{BB962C8B-B14F-4D97-AF65-F5344CB8AC3E}">
        <p14:creationId xmlns:p14="http://schemas.microsoft.com/office/powerpoint/2010/main" val="65284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FE5F81-86A6-4167-86EC-4B5DDB15B8B3}" type="slidenum">
              <a:rPr lang="en-GB" smtClean="0"/>
              <a:t>‹#›</a:t>
            </a:fld>
            <a:endParaRPr lang="en-GB"/>
          </a:p>
        </p:txBody>
      </p:sp>
    </p:spTree>
    <p:extLst>
      <p:ext uri="{BB962C8B-B14F-4D97-AF65-F5344CB8AC3E}">
        <p14:creationId xmlns:p14="http://schemas.microsoft.com/office/powerpoint/2010/main" val="167954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54" r:id="rId5"/>
    <p:sldLayoutId id="2147483656" r:id="rId6"/>
    <p:sldLayoutId id="2147483657" r:id="rId7"/>
    <p:sldLayoutId id="2147483658" r:id="rId8"/>
    <p:sldLayoutId id="214748365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sciencedirect.com/science/article/pii/S0040195119304111#gts0005" TargetMode="External"/><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doi.org/10.1016/j.tecto.2019.228296"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sciencedirect.com/science/article/pii/S0191814117300512?via%3Dihub"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sciencedirect.com/science/article/pii/S0191814117300512?via%3Dihub"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hyperlink" Target="https://www.sciencedirect.com/science/article/pii/S0191814117300512?via%3Dihub"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8.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sp.lyellcollection.org/content/439/1/333" TargetMode="External"/><Relationship Id="rId5" Type="http://schemas.openxmlformats.org/officeDocument/2006/relationships/image" Target="../media/image10.tiff"/><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sciencedirect.com/science/article/abs/pii/S0031018299000449?via%3Dihub" TargetMode="External"/><Relationship Id="rId5" Type="http://schemas.openxmlformats.org/officeDocument/2006/relationships/hyperlink" Target="https://www.sciencedirect.com/science/article/pii/S019181411830213X?via%3Dihub"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sciencedirect.com/science/article/pii/S0191814117300512?via%3Dihub" TargetMode="External"/><Relationship Id="rId5" Type="http://schemas.openxmlformats.org/officeDocument/2006/relationships/image" Target="../media/image14.gi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tiff"/><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hyperlink" Target="https://www.sciencedirect.com/science/article/pii/S0191814117300512?via%3Dihu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18ABFB-717A-4ED2-8FAF-99B8BD768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0103" y="4362186"/>
            <a:ext cx="1991795" cy="814965"/>
          </a:xfrm>
          <a:prstGeom prst="rect">
            <a:avLst/>
          </a:prstGeom>
        </p:spPr>
      </p:pic>
      <p:pic>
        <p:nvPicPr>
          <p:cNvPr id="11" name="Picture 10">
            <a:extLst>
              <a:ext uri="{FF2B5EF4-FFF2-40B4-BE49-F238E27FC236}">
                <a16:creationId xmlns:a16="http://schemas.microsoft.com/office/drawing/2014/main" id="{B1FF52C3-58F5-4FD5-A290-440DADFF4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9354" y="4362186"/>
            <a:ext cx="814965" cy="814965"/>
          </a:xfrm>
          <a:prstGeom prst="rect">
            <a:avLst/>
          </a:prstGeom>
        </p:spPr>
      </p:pic>
      <p:pic>
        <p:nvPicPr>
          <p:cNvPr id="13" name="Picture 9">
            <a:extLst>
              <a:ext uri="{FF2B5EF4-FFF2-40B4-BE49-F238E27FC236}">
                <a16:creationId xmlns:a16="http://schemas.microsoft.com/office/drawing/2014/main" id="{2011C851-5821-4746-A0AF-AF474DBD838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8511" y="4236272"/>
            <a:ext cx="2366945" cy="106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500BA4E6-EBE9-49BC-862A-65D64B050BF7}"/>
              </a:ext>
            </a:extLst>
          </p:cNvPr>
          <p:cNvSpPr txBox="1"/>
          <p:nvPr/>
        </p:nvSpPr>
        <p:spPr>
          <a:xfrm>
            <a:off x="789001" y="2957672"/>
            <a:ext cx="10613996" cy="907941"/>
          </a:xfrm>
          <a:prstGeom prst="rect">
            <a:avLst/>
          </a:prstGeom>
          <a:noFill/>
        </p:spPr>
        <p:txBody>
          <a:bodyPr wrap="none" rtlCol="0">
            <a:spAutoFit/>
          </a:bodyPr>
          <a:lstStyle/>
          <a:p>
            <a:pPr algn="ctr">
              <a:spcAft>
                <a:spcPts val="600"/>
              </a:spcAft>
            </a:pPr>
            <a:r>
              <a:rPr lang="en-IE" sz="2000" b="1" u="sng" dirty="0">
                <a:solidFill>
                  <a:srgbClr val="005D90"/>
                </a:solidFill>
                <a:cs typeface="Arial" panose="020B0604020202020204" pitchFamily="34" charset="0"/>
              </a:rPr>
              <a:t>Efstratios Delogkos</a:t>
            </a:r>
            <a:r>
              <a:rPr lang="en-IE" sz="2000" b="1" baseline="30000" dirty="0">
                <a:solidFill>
                  <a:srgbClr val="005D90"/>
                </a:solidFill>
                <a:cs typeface="Arial" panose="020B0604020202020204" pitchFamily="34" charset="0"/>
              </a:rPr>
              <a:t>1,2</a:t>
            </a:r>
            <a:r>
              <a:rPr lang="en-IE" sz="2000" b="1" dirty="0">
                <a:solidFill>
                  <a:srgbClr val="005D90"/>
                </a:solidFill>
                <a:cs typeface="Arial" panose="020B0604020202020204" pitchFamily="34" charset="0"/>
              </a:rPr>
              <a:t>, Conrad Childs</a:t>
            </a:r>
            <a:r>
              <a:rPr lang="en-IE" sz="2000" b="1" baseline="30000" dirty="0">
                <a:solidFill>
                  <a:srgbClr val="005D90"/>
                </a:solidFill>
                <a:cs typeface="Arial" panose="020B0604020202020204" pitchFamily="34" charset="0"/>
              </a:rPr>
              <a:t>1,2</a:t>
            </a:r>
            <a:r>
              <a:rPr lang="en-IE" sz="2000" b="1" dirty="0">
                <a:solidFill>
                  <a:srgbClr val="005D90"/>
                </a:solidFill>
                <a:cs typeface="Arial" panose="020B0604020202020204" pitchFamily="34" charset="0"/>
              </a:rPr>
              <a:t>, Tom Manzocchi</a:t>
            </a:r>
            <a:r>
              <a:rPr lang="en-IE" sz="2000" b="1" baseline="30000" dirty="0">
                <a:solidFill>
                  <a:srgbClr val="005D90"/>
                </a:solidFill>
                <a:cs typeface="Arial" panose="020B0604020202020204" pitchFamily="34" charset="0"/>
              </a:rPr>
              <a:t>1,2</a:t>
            </a:r>
            <a:r>
              <a:rPr lang="en-IE" sz="2000" b="1" dirty="0">
                <a:solidFill>
                  <a:srgbClr val="005D90"/>
                </a:solidFill>
                <a:cs typeface="Arial" panose="020B0604020202020204" pitchFamily="34" charset="0"/>
              </a:rPr>
              <a:t>, and John Walsh</a:t>
            </a:r>
            <a:r>
              <a:rPr lang="en-IE" sz="2000" b="1" baseline="30000" dirty="0">
                <a:solidFill>
                  <a:srgbClr val="005D90"/>
                </a:solidFill>
                <a:cs typeface="Arial" panose="020B0604020202020204" pitchFamily="34" charset="0"/>
              </a:rPr>
              <a:t>1,2</a:t>
            </a:r>
          </a:p>
          <a:p>
            <a:pPr algn="ctr"/>
            <a:r>
              <a:rPr lang="en-IE" sz="1400" b="1" baseline="30000" dirty="0">
                <a:solidFill>
                  <a:srgbClr val="005D90"/>
                </a:solidFill>
                <a:cs typeface="Arial" panose="020B0604020202020204" pitchFamily="34" charset="0"/>
              </a:rPr>
              <a:t>1</a:t>
            </a:r>
            <a:r>
              <a:rPr lang="en-IE" sz="1400" b="1" dirty="0">
                <a:solidFill>
                  <a:srgbClr val="005D90"/>
                </a:solidFill>
                <a:cs typeface="Arial" panose="020B0604020202020204" pitchFamily="34" charset="0"/>
              </a:rPr>
              <a:t>Fault Analysis Group, UCD School of Earth Sciences, University College Dublin, Belﬁeld, Dublin 4, Ireland</a:t>
            </a:r>
          </a:p>
          <a:p>
            <a:pPr algn="ctr"/>
            <a:r>
              <a:rPr lang="en-IE" sz="1400" b="1" baseline="30000" dirty="0">
                <a:solidFill>
                  <a:srgbClr val="005D90"/>
                </a:solidFill>
                <a:cs typeface="Arial" panose="020B0604020202020204" pitchFamily="34" charset="0"/>
              </a:rPr>
              <a:t>2</a:t>
            </a:r>
            <a:r>
              <a:rPr lang="en-IE" sz="1400" b="1" dirty="0">
                <a:solidFill>
                  <a:srgbClr val="005D90"/>
                </a:solidFill>
                <a:cs typeface="Arial" panose="020B0604020202020204" pitchFamily="34" charset="0"/>
              </a:rPr>
              <a:t>iCRAG (Irish Centre for Research in Applied Geosciences), UCD School of Earth Sciences, University College Dublin, Belﬁeld, Dublin 4, Ireland</a:t>
            </a:r>
            <a:endParaRPr lang="nl-NL" sz="1400" b="1" dirty="0">
              <a:solidFill>
                <a:srgbClr val="005D90"/>
              </a:solidFill>
              <a:cs typeface="Arial" panose="020B0604020202020204" pitchFamily="34" charset="0"/>
            </a:endParaRPr>
          </a:p>
        </p:txBody>
      </p:sp>
      <p:sp>
        <p:nvSpPr>
          <p:cNvPr id="12" name="TextBox 11">
            <a:extLst>
              <a:ext uri="{FF2B5EF4-FFF2-40B4-BE49-F238E27FC236}">
                <a16:creationId xmlns:a16="http://schemas.microsoft.com/office/drawing/2014/main" id="{E3304AC5-C4D6-4372-B2A6-D9C4AA1F3C07}"/>
              </a:ext>
            </a:extLst>
          </p:cNvPr>
          <p:cNvSpPr txBox="1"/>
          <p:nvPr/>
        </p:nvSpPr>
        <p:spPr>
          <a:xfrm>
            <a:off x="240535" y="6034549"/>
            <a:ext cx="11710930" cy="584775"/>
          </a:xfrm>
          <a:prstGeom prst="rect">
            <a:avLst/>
          </a:prstGeom>
          <a:noFill/>
        </p:spPr>
        <p:txBody>
          <a:bodyPr wrap="square" rtlCol="0">
            <a:spAutoFit/>
          </a:bodyPr>
          <a:lstStyle/>
          <a:p>
            <a:pPr algn="just">
              <a:spcAft>
                <a:spcPts val="600"/>
              </a:spcAft>
            </a:pPr>
            <a:r>
              <a:rPr lang="en-IE" sz="1600" dirty="0">
                <a:cs typeface="Arial" panose="020B0604020202020204" pitchFamily="34" charset="0"/>
              </a:rPr>
              <a:t>Reference: </a:t>
            </a:r>
            <a:r>
              <a:rPr lang="en-IE" sz="1600" dirty="0">
                <a:cs typeface="Arial" panose="020B0604020202020204" pitchFamily="34" charset="0"/>
                <a:hlinkClick r:id="rId6"/>
              </a:rPr>
              <a:t>Childs, C., Delogkos, E., </a:t>
            </a:r>
            <a:r>
              <a:rPr lang="en-IE" sz="1600" dirty="0" err="1">
                <a:cs typeface="Arial" panose="020B0604020202020204" pitchFamily="34" charset="0"/>
                <a:hlinkClick r:id="rId6"/>
              </a:rPr>
              <a:t>Manzocchi</a:t>
            </a:r>
            <a:r>
              <a:rPr lang="en-IE" sz="1600" dirty="0">
                <a:cs typeface="Arial" panose="020B0604020202020204" pitchFamily="34" charset="0"/>
                <a:hlinkClick r:id="rId6"/>
              </a:rPr>
              <a:t>, T. and Walsh, J.J., 2020. A geological record of changing propagation directions of fault slip events during the growth of a normal fault system. Tectonophysics, 774, p.228296, https://doi.org/10.1016/j.tecto.2019.228296</a:t>
            </a:r>
            <a:endParaRPr lang="nl-NL" sz="1600" dirty="0">
              <a:cs typeface="Arial" panose="020B0604020202020204" pitchFamily="34" charset="0"/>
            </a:endParaRPr>
          </a:p>
        </p:txBody>
      </p:sp>
      <p:grpSp>
        <p:nvGrpSpPr>
          <p:cNvPr id="7" name="Group 6">
            <a:extLst>
              <a:ext uri="{FF2B5EF4-FFF2-40B4-BE49-F238E27FC236}">
                <a16:creationId xmlns:a16="http://schemas.microsoft.com/office/drawing/2014/main" id="{C9A1B491-DE01-405E-8B38-BAAA98CEB91B}"/>
              </a:ext>
            </a:extLst>
          </p:cNvPr>
          <p:cNvGrpSpPr/>
          <p:nvPr/>
        </p:nvGrpSpPr>
        <p:grpSpPr>
          <a:xfrm>
            <a:off x="348511" y="379224"/>
            <a:ext cx="3337664" cy="1092548"/>
            <a:chOff x="348511" y="632615"/>
            <a:chExt cx="3337664" cy="1092548"/>
          </a:xfrm>
        </p:grpSpPr>
        <p:pic>
          <p:nvPicPr>
            <p:cNvPr id="4" name="Picture 3">
              <a:extLst>
                <a:ext uri="{FF2B5EF4-FFF2-40B4-BE49-F238E27FC236}">
                  <a16:creationId xmlns:a16="http://schemas.microsoft.com/office/drawing/2014/main" id="{3626C77A-93D1-405E-81D7-6F393C613438}"/>
                </a:ext>
              </a:extLst>
            </p:cNvPr>
            <p:cNvPicPr>
              <a:picLocks noChangeAspect="1"/>
            </p:cNvPicPr>
            <p:nvPr/>
          </p:nvPicPr>
          <p:blipFill>
            <a:blip r:embed="rId7"/>
            <a:stretch>
              <a:fillRect/>
            </a:stretch>
          </p:blipFill>
          <p:spPr>
            <a:xfrm>
              <a:off x="348511" y="632615"/>
              <a:ext cx="3222624" cy="966436"/>
            </a:xfrm>
            <a:prstGeom prst="rect">
              <a:avLst/>
            </a:prstGeom>
          </p:spPr>
        </p:pic>
        <p:sp>
          <p:nvSpPr>
            <p:cNvPr id="6" name="Rectangle 5">
              <a:extLst>
                <a:ext uri="{FF2B5EF4-FFF2-40B4-BE49-F238E27FC236}">
                  <a16:creationId xmlns:a16="http://schemas.microsoft.com/office/drawing/2014/main" id="{A27903FC-8587-47F2-83EB-7A02A07B37E0}"/>
                </a:ext>
              </a:extLst>
            </p:cNvPr>
            <p:cNvSpPr/>
            <p:nvPr/>
          </p:nvSpPr>
          <p:spPr>
            <a:xfrm>
              <a:off x="1571625" y="1326178"/>
              <a:ext cx="2114550" cy="398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Rectangle 7">
            <a:extLst>
              <a:ext uri="{FF2B5EF4-FFF2-40B4-BE49-F238E27FC236}">
                <a16:creationId xmlns:a16="http://schemas.microsoft.com/office/drawing/2014/main" id="{A917A2D1-D9F4-463A-9936-F7F06E3ACC45}"/>
              </a:ext>
            </a:extLst>
          </p:cNvPr>
          <p:cNvSpPr/>
          <p:nvPr/>
        </p:nvSpPr>
        <p:spPr>
          <a:xfrm>
            <a:off x="9811063" y="662387"/>
            <a:ext cx="1880836" cy="400110"/>
          </a:xfrm>
          <a:prstGeom prst="rect">
            <a:avLst/>
          </a:prstGeom>
        </p:spPr>
        <p:txBody>
          <a:bodyPr wrap="none">
            <a:spAutoFit/>
          </a:bodyPr>
          <a:lstStyle/>
          <a:p>
            <a:r>
              <a:rPr lang="en-IE" sz="2000" dirty="0">
                <a:solidFill>
                  <a:srgbClr val="005D90"/>
                </a:solidFill>
              </a:rPr>
              <a:t>EGU2020-16378</a:t>
            </a:r>
          </a:p>
        </p:txBody>
      </p:sp>
      <p:sp>
        <p:nvSpPr>
          <p:cNvPr id="5" name="TextBox 4"/>
          <p:cNvSpPr txBox="1"/>
          <p:nvPr/>
        </p:nvSpPr>
        <p:spPr>
          <a:xfrm>
            <a:off x="1665130" y="1435594"/>
            <a:ext cx="8861740" cy="1200329"/>
          </a:xfrm>
          <a:prstGeom prst="rect">
            <a:avLst/>
          </a:prstGeom>
          <a:noFill/>
        </p:spPr>
        <p:txBody>
          <a:bodyPr wrap="square" rtlCol="0">
            <a:spAutoFit/>
          </a:bodyPr>
          <a:lstStyle/>
          <a:p>
            <a:pPr algn="ctr"/>
            <a:r>
              <a:rPr lang="en-IE" sz="3600" b="1" dirty="0">
                <a:solidFill>
                  <a:srgbClr val="005D90"/>
                </a:solidFill>
                <a:effectLst>
                  <a:outerShdw blurRad="38100" dist="38100" dir="2700000" algn="tl">
                    <a:srgbClr val="000000">
                      <a:alpha val="43137"/>
                    </a:srgbClr>
                  </a:outerShdw>
                </a:effectLst>
              </a:rPr>
              <a:t>Changes in the location of the nucleation point of slip events on ancient normal faults</a:t>
            </a:r>
          </a:p>
        </p:txBody>
      </p:sp>
      <p:sp>
        <p:nvSpPr>
          <p:cNvPr id="9" name="Rectangle 8">
            <a:extLst>
              <a:ext uri="{FF2B5EF4-FFF2-40B4-BE49-F238E27FC236}">
                <a16:creationId xmlns:a16="http://schemas.microsoft.com/office/drawing/2014/main" id="{A6BA27F7-D9D0-4511-8DE0-A15CC49FB427}"/>
              </a:ext>
            </a:extLst>
          </p:cNvPr>
          <p:cNvSpPr/>
          <p:nvPr/>
        </p:nvSpPr>
        <p:spPr>
          <a:xfrm>
            <a:off x="253389" y="5416769"/>
            <a:ext cx="11710930" cy="507831"/>
          </a:xfrm>
          <a:prstGeom prst="rect">
            <a:avLst/>
          </a:prstGeom>
        </p:spPr>
        <p:txBody>
          <a:bodyPr wrap="square">
            <a:spAutoFit/>
          </a:bodyPr>
          <a:lstStyle/>
          <a:p>
            <a:pPr algn="just"/>
            <a:r>
              <a:rPr lang="en-IE" sz="1350" dirty="0">
                <a:solidFill>
                  <a:srgbClr val="2E2E2E"/>
                </a:solidFill>
              </a:rPr>
              <a:t>We would like to thank the Public Power Corporation (ΔEH/ΛKΠA) for permission to work in the mines. This publication has emanated from research supported in part by a research grant from Science Foundation Ireland (SFI) under Grant Number </a:t>
            </a:r>
            <a:r>
              <a:rPr lang="en-IE" sz="1350" dirty="0">
                <a:solidFill>
                  <a:srgbClr val="0C7DBB"/>
                </a:solidFill>
                <a:hlinkClick r:id="rId8"/>
              </a:rPr>
              <a:t>13/RC/2092</a:t>
            </a:r>
            <a:r>
              <a:rPr lang="en-IE" sz="1350" dirty="0">
                <a:solidFill>
                  <a:srgbClr val="2E2E2E"/>
                </a:solidFill>
              </a:rPr>
              <a:t> and is co-funded under the European Regional Development Fund. </a:t>
            </a:r>
            <a:endParaRPr lang="en-IE" sz="1350" dirty="0"/>
          </a:p>
        </p:txBody>
      </p:sp>
    </p:spTree>
    <p:extLst>
      <p:ext uri="{BB962C8B-B14F-4D97-AF65-F5344CB8AC3E}">
        <p14:creationId xmlns:p14="http://schemas.microsoft.com/office/powerpoint/2010/main" val="337052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59" name="Title 1">
            <a:extLst>
              <a:ext uri="{FF2B5EF4-FFF2-40B4-BE49-F238E27FC236}">
                <a16:creationId xmlns:a16="http://schemas.microsoft.com/office/drawing/2014/main" id="{45DF1440-788D-4E60-BDBB-E7B906E4A680}"/>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Conclusions</a:t>
            </a:r>
            <a:endParaRPr lang="en-GB" sz="3600" dirty="0">
              <a:solidFill>
                <a:srgbClr val="00B9E3"/>
              </a:solidFill>
            </a:endParaRPr>
          </a:p>
        </p:txBody>
      </p:sp>
      <p:pic>
        <p:nvPicPr>
          <p:cNvPr id="6" name="Picture 5" descr="A close up of a logo&#10;&#10;Description automatically generated">
            <a:extLst>
              <a:ext uri="{FF2B5EF4-FFF2-40B4-BE49-F238E27FC236}">
                <a16:creationId xmlns:a16="http://schemas.microsoft.com/office/drawing/2014/main" id="{A3FBB751-144D-4CCB-B609-FE90D951B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7791" y="1910165"/>
            <a:ext cx="3989382" cy="3037667"/>
          </a:xfrm>
          <a:prstGeom prst="rect">
            <a:avLst/>
          </a:prstGeom>
        </p:spPr>
      </p:pic>
      <p:sp>
        <p:nvSpPr>
          <p:cNvPr id="7" name="Rectangle 1">
            <a:extLst>
              <a:ext uri="{FF2B5EF4-FFF2-40B4-BE49-F238E27FC236}">
                <a16:creationId xmlns:a16="http://schemas.microsoft.com/office/drawing/2014/main" id="{AD967361-22E4-4E23-9269-0DE852BF4496}"/>
              </a:ext>
            </a:extLst>
          </p:cNvPr>
          <p:cNvSpPr>
            <a:spLocks noChangeArrowheads="1"/>
          </p:cNvSpPr>
          <p:nvPr/>
        </p:nvSpPr>
        <p:spPr bwMode="auto">
          <a:xfrm>
            <a:off x="446834" y="1319355"/>
            <a:ext cx="701350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IE" sz="2000" dirty="0"/>
              <a:t>Mutually cross-cutting normal faults and bed-parallel slip-surfaces provide the first robust geological means for determining the propagation direction of slip events during the growth of normal faults.</a:t>
            </a:r>
          </a:p>
          <a:p>
            <a:pPr algn="just"/>
            <a:endParaRPr lang="en-IE" sz="2000" dirty="0"/>
          </a:p>
          <a:p>
            <a:pPr algn="just"/>
            <a:r>
              <a:rPr lang="en-IE" sz="2000" dirty="0"/>
              <a:t>The slip events on fault surfaces in </a:t>
            </a:r>
            <a:r>
              <a:rPr lang="en-IE" sz="2000" dirty="0" err="1"/>
              <a:t>Kardia</a:t>
            </a:r>
            <a:r>
              <a:rPr lang="en-IE" sz="2000" dirty="0"/>
              <a:t> Mine propagated upwards at low throws but as the faults continued to grow, slip events developed more mixed propagation directions. </a:t>
            </a:r>
          </a:p>
          <a:p>
            <a:pPr algn="just"/>
            <a:endParaRPr lang="en-IE" sz="2000" dirty="0"/>
          </a:p>
          <a:p>
            <a:pPr algn="just"/>
            <a:r>
              <a:rPr lang="en-IE" sz="2000" dirty="0"/>
              <a:t>The location of the point of nucleation of slip events varied over the fault surfaces as they grew. </a:t>
            </a:r>
          </a:p>
          <a:p>
            <a:pPr algn="just"/>
            <a:endParaRPr lang="en-IE" sz="2000" dirty="0"/>
          </a:p>
          <a:p>
            <a:pPr algn="just"/>
            <a:r>
              <a:rPr lang="en-IE" sz="2000" dirty="0"/>
              <a:t>This approach could be applied to other, and perhaps more commonly occurring structures, such as conjugate fault intersections.</a:t>
            </a:r>
          </a:p>
        </p:txBody>
      </p:sp>
    </p:spTree>
    <p:extLst>
      <p:ext uri="{BB962C8B-B14F-4D97-AF65-F5344CB8AC3E}">
        <p14:creationId xmlns:p14="http://schemas.microsoft.com/office/powerpoint/2010/main" val="1701531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7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59" name="Title 1">
            <a:extLst>
              <a:ext uri="{FF2B5EF4-FFF2-40B4-BE49-F238E27FC236}">
                <a16:creationId xmlns:a16="http://schemas.microsoft.com/office/drawing/2014/main" id="{45DF1440-788D-4E60-BDBB-E7B906E4A680}"/>
              </a:ext>
            </a:extLst>
          </p:cNvPr>
          <p:cNvSpPr txBox="1">
            <a:spLocks/>
          </p:cNvSpPr>
          <p:nvPr/>
        </p:nvSpPr>
        <p:spPr>
          <a:xfrm>
            <a:off x="712785"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Extra Animation of Outcrop Example (1)</a:t>
            </a:r>
            <a:endParaRPr lang="en-GB" sz="3600" dirty="0">
              <a:solidFill>
                <a:srgbClr val="00B9E3"/>
              </a:solidFill>
            </a:endParaRPr>
          </a:p>
        </p:txBody>
      </p:sp>
      <p:pic>
        <p:nvPicPr>
          <p:cNvPr id="7" name="Picture 3" descr="C:\Users\stratos\Dropbox\Str\TSG_2017\Animation\2\1a.gif">
            <a:extLst>
              <a:ext uri="{FF2B5EF4-FFF2-40B4-BE49-F238E27FC236}">
                <a16:creationId xmlns:a16="http://schemas.microsoft.com/office/drawing/2014/main" id="{E904560A-256D-4BFF-8530-657C38CD32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1291" y="1108324"/>
            <a:ext cx="3037506" cy="50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stratos\Dropbox\Str\TSG_2017\Figures\Figures_11-12a-12.tif">
            <a:extLst>
              <a:ext uri="{FF2B5EF4-FFF2-40B4-BE49-F238E27FC236}">
                <a16:creationId xmlns:a16="http://schemas.microsoft.com/office/drawing/2014/main" id="{3D48E702-0807-460F-A421-0CA24F6774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151" y="1141375"/>
            <a:ext cx="2378834" cy="50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stratos\Dropbox\Str\TSG_2017\Figures\Figures_11-12.tif">
            <a:extLst>
              <a:ext uri="{FF2B5EF4-FFF2-40B4-BE49-F238E27FC236}">
                <a16:creationId xmlns:a16="http://schemas.microsoft.com/office/drawing/2014/main" id="{666CF30A-1565-4511-8969-A2DEF5B91D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9721" y="1141377"/>
            <a:ext cx="2378836" cy="50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AA2BD3-AF20-405D-9427-DA49708355A2}"/>
              </a:ext>
            </a:extLst>
          </p:cNvPr>
          <p:cNvSpPr txBox="1"/>
          <p:nvPr/>
        </p:nvSpPr>
        <p:spPr>
          <a:xfrm>
            <a:off x="9522373" y="566026"/>
            <a:ext cx="2600514" cy="261610"/>
          </a:xfrm>
          <a:prstGeom prst="rect">
            <a:avLst/>
          </a:prstGeom>
          <a:noFill/>
        </p:spPr>
        <p:txBody>
          <a:bodyPr wrap="square" rtlCol="0">
            <a:spAutoFit/>
          </a:bodyPr>
          <a:lstStyle/>
          <a:p>
            <a:pPr algn="just"/>
            <a:r>
              <a:rPr lang="en-IE" sz="1100" dirty="0"/>
              <a:t>To see the animation use slide show view.</a:t>
            </a:r>
          </a:p>
        </p:txBody>
      </p:sp>
      <p:sp>
        <p:nvSpPr>
          <p:cNvPr id="9" name="TextBox 8">
            <a:extLst>
              <a:ext uri="{FF2B5EF4-FFF2-40B4-BE49-F238E27FC236}">
                <a16:creationId xmlns:a16="http://schemas.microsoft.com/office/drawing/2014/main" id="{DDDCA476-5EBC-48FE-BB51-4E2C883C9323}"/>
              </a:ext>
            </a:extLst>
          </p:cNvPr>
          <p:cNvSpPr txBox="1"/>
          <p:nvPr/>
        </p:nvSpPr>
        <p:spPr>
          <a:xfrm>
            <a:off x="9953296" y="6242051"/>
            <a:ext cx="2142883" cy="338554"/>
          </a:xfrm>
          <a:prstGeom prst="rect">
            <a:avLst/>
          </a:prstGeom>
          <a:noFill/>
        </p:spPr>
        <p:txBody>
          <a:bodyPr wrap="square" rtlCol="0">
            <a:spAutoFit/>
          </a:bodyPr>
          <a:lstStyle/>
          <a:p>
            <a:pPr algn="just"/>
            <a:r>
              <a:rPr lang="en-IE" sz="1600" dirty="0">
                <a:hlinkClick r:id="rId7"/>
              </a:rPr>
              <a:t>Delogkos et al., 2017b</a:t>
            </a:r>
            <a:endParaRPr lang="en-IE" sz="1600" dirty="0"/>
          </a:p>
        </p:txBody>
      </p:sp>
    </p:spTree>
    <p:extLst>
      <p:ext uri="{BB962C8B-B14F-4D97-AF65-F5344CB8AC3E}">
        <p14:creationId xmlns:p14="http://schemas.microsoft.com/office/powerpoint/2010/main" val="52040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59" name="Title 1">
            <a:extLst>
              <a:ext uri="{FF2B5EF4-FFF2-40B4-BE49-F238E27FC236}">
                <a16:creationId xmlns:a16="http://schemas.microsoft.com/office/drawing/2014/main" id="{45DF1440-788D-4E60-BDBB-E7B906E4A680}"/>
              </a:ext>
            </a:extLst>
          </p:cNvPr>
          <p:cNvSpPr txBox="1">
            <a:spLocks/>
          </p:cNvSpPr>
          <p:nvPr/>
        </p:nvSpPr>
        <p:spPr>
          <a:xfrm>
            <a:off x="712793"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Extra Animation of Outcrop Example (2)</a:t>
            </a:r>
            <a:endParaRPr lang="en-GB" sz="3600" dirty="0">
              <a:solidFill>
                <a:srgbClr val="00B9E3"/>
              </a:solidFill>
            </a:endParaRPr>
          </a:p>
        </p:txBody>
      </p:sp>
      <p:pic>
        <p:nvPicPr>
          <p:cNvPr id="5" name="Picture 2" descr="C:\Users\stratos\Dropbox\Str\TSG_2017\Animation\3\1a.gif">
            <a:extLst>
              <a:ext uri="{FF2B5EF4-FFF2-40B4-BE49-F238E27FC236}">
                <a16:creationId xmlns:a16="http://schemas.microsoft.com/office/drawing/2014/main" id="{2CFE128A-DE19-4E2D-9933-6E58F080D9F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2743" y="1095028"/>
            <a:ext cx="2554599" cy="50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tratos\Dropbox\Str\TSG_2017\Figures\Figures_11a-01.tif">
            <a:extLst>
              <a:ext uri="{FF2B5EF4-FFF2-40B4-BE49-F238E27FC236}">
                <a16:creationId xmlns:a16="http://schemas.microsoft.com/office/drawing/2014/main" id="{690446E4-A845-4C55-B2CC-80D5D47B16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0613" y="1095028"/>
            <a:ext cx="2100000" cy="50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tratos\Dropbox\Str\TSG_2017\Figures\Figures_11-01.tif">
            <a:extLst>
              <a:ext uri="{FF2B5EF4-FFF2-40B4-BE49-F238E27FC236}">
                <a16:creationId xmlns:a16="http://schemas.microsoft.com/office/drawing/2014/main" id="{48867335-3D2D-4CCE-81B6-86008D4090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2398" y="1095028"/>
            <a:ext cx="2100000" cy="50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1C5C4F-5413-4380-8E45-70AD1D06DDB5}"/>
              </a:ext>
            </a:extLst>
          </p:cNvPr>
          <p:cNvSpPr txBox="1"/>
          <p:nvPr/>
        </p:nvSpPr>
        <p:spPr>
          <a:xfrm>
            <a:off x="9953296" y="6242051"/>
            <a:ext cx="2142883" cy="338554"/>
          </a:xfrm>
          <a:prstGeom prst="rect">
            <a:avLst/>
          </a:prstGeom>
          <a:noFill/>
        </p:spPr>
        <p:txBody>
          <a:bodyPr wrap="square" rtlCol="0">
            <a:spAutoFit/>
          </a:bodyPr>
          <a:lstStyle/>
          <a:p>
            <a:pPr algn="just"/>
            <a:r>
              <a:rPr lang="en-IE" sz="1600" dirty="0">
                <a:hlinkClick r:id="rId7"/>
              </a:rPr>
              <a:t>Delogkos et al., 2017b</a:t>
            </a:r>
            <a:endParaRPr lang="en-IE" sz="1600" dirty="0"/>
          </a:p>
        </p:txBody>
      </p:sp>
      <p:sp>
        <p:nvSpPr>
          <p:cNvPr id="11" name="TextBox 10">
            <a:extLst>
              <a:ext uri="{FF2B5EF4-FFF2-40B4-BE49-F238E27FC236}">
                <a16:creationId xmlns:a16="http://schemas.microsoft.com/office/drawing/2014/main" id="{15037ABE-0C39-4220-A831-0D866971D46A}"/>
              </a:ext>
            </a:extLst>
          </p:cNvPr>
          <p:cNvSpPr txBox="1"/>
          <p:nvPr/>
        </p:nvSpPr>
        <p:spPr>
          <a:xfrm>
            <a:off x="9522373" y="566026"/>
            <a:ext cx="2600514" cy="261610"/>
          </a:xfrm>
          <a:prstGeom prst="rect">
            <a:avLst/>
          </a:prstGeom>
          <a:noFill/>
        </p:spPr>
        <p:txBody>
          <a:bodyPr wrap="square" rtlCol="0">
            <a:spAutoFit/>
          </a:bodyPr>
          <a:lstStyle/>
          <a:p>
            <a:pPr algn="just"/>
            <a:r>
              <a:rPr lang="en-IE" sz="1100" dirty="0"/>
              <a:t>To see the animation use slide show view.</a:t>
            </a:r>
          </a:p>
        </p:txBody>
      </p:sp>
    </p:spTree>
    <p:extLst>
      <p:ext uri="{BB962C8B-B14F-4D97-AF65-F5344CB8AC3E}">
        <p14:creationId xmlns:p14="http://schemas.microsoft.com/office/powerpoint/2010/main" val="154041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Draft\TSG_2017\Animation\4\1350.gif">
            <a:extLst>
              <a:ext uri="{FF2B5EF4-FFF2-40B4-BE49-F238E27FC236}">
                <a16:creationId xmlns:a16="http://schemas.microsoft.com/office/drawing/2014/main" id="{F16BD211-4C32-48FA-9DD1-64BAB03687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7170" y="-1449"/>
            <a:ext cx="2773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stratos\Dropbox\Str\TSG_2017\Animation\4\Figures_bps1newc-12.png">
            <a:extLst>
              <a:ext uri="{FF2B5EF4-FFF2-40B4-BE49-F238E27FC236}">
                <a16:creationId xmlns:a16="http://schemas.microsoft.com/office/drawing/2014/main" id="{A77A113A-FC30-479E-BD2A-95525092B3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82" b="4452"/>
          <a:stretch/>
        </p:blipFill>
        <p:spPr bwMode="auto">
          <a:xfrm>
            <a:off x="4361353" y="422511"/>
            <a:ext cx="2746218" cy="61287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59" name="Title 1">
            <a:extLst>
              <a:ext uri="{FF2B5EF4-FFF2-40B4-BE49-F238E27FC236}">
                <a16:creationId xmlns:a16="http://schemas.microsoft.com/office/drawing/2014/main" id="{45DF1440-788D-4E60-BDBB-E7B906E4A680}"/>
              </a:ext>
            </a:extLst>
          </p:cNvPr>
          <p:cNvSpPr txBox="1">
            <a:spLocks/>
          </p:cNvSpPr>
          <p:nvPr/>
        </p:nvSpPr>
        <p:spPr>
          <a:xfrm>
            <a:off x="712781"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Extra Animation of Outcrop Example (3)</a:t>
            </a:r>
            <a:endParaRPr lang="en-GB" sz="3600" dirty="0">
              <a:solidFill>
                <a:srgbClr val="00B9E3"/>
              </a:solidFill>
            </a:endParaRPr>
          </a:p>
        </p:txBody>
      </p:sp>
      <p:pic>
        <p:nvPicPr>
          <p:cNvPr id="9" name="Picture 8">
            <a:extLst>
              <a:ext uri="{FF2B5EF4-FFF2-40B4-BE49-F238E27FC236}">
                <a16:creationId xmlns:a16="http://schemas.microsoft.com/office/drawing/2014/main" id="{5227A9B4-0A40-4059-88A8-000EF1EDED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93" y="3158851"/>
            <a:ext cx="2568860" cy="2239200"/>
          </a:xfrm>
          <a:prstGeom prst="rect">
            <a:avLst/>
          </a:prstGeom>
        </p:spPr>
      </p:pic>
      <p:sp>
        <p:nvSpPr>
          <p:cNvPr id="10" name="TextBox 9">
            <a:extLst>
              <a:ext uri="{FF2B5EF4-FFF2-40B4-BE49-F238E27FC236}">
                <a16:creationId xmlns:a16="http://schemas.microsoft.com/office/drawing/2014/main" id="{B1CA8418-8AA5-4569-96CE-9F1E6D2B9960}"/>
              </a:ext>
            </a:extLst>
          </p:cNvPr>
          <p:cNvSpPr txBox="1"/>
          <p:nvPr/>
        </p:nvSpPr>
        <p:spPr>
          <a:xfrm>
            <a:off x="9953296" y="6242051"/>
            <a:ext cx="2142883" cy="338554"/>
          </a:xfrm>
          <a:prstGeom prst="rect">
            <a:avLst/>
          </a:prstGeom>
          <a:noFill/>
        </p:spPr>
        <p:txBody>
          <a:bodyPr wrap="square" rtlCol="0">
            <a:spAutoFit/>
          </a:bodyPr>
          <a:lstStyle/>
          <a:p>
            <a:pPr algn="just"/>
            <a:r>
              <a:rPr lang="en-IE" sz="1600" dirty="0">
                <a:hlinkClick r:id="rId7"/>
              </a:rPr>
              <a:t>Delogkos et al., 2017b</a:t>
            </a:r>
            <a:endParaRPr lang="en-IE" sz="1600" dirty="0"/>
          </a:p>
        </p:txBody>
      </p:sp>
      <p:sp>
        <p:nvSpPr>
          <p:cNvPr id="12" name="TextBox 11">
            <a:extLst>
              <a:ext uri="{FF2B5EF4-FFF2-40B4-BE49-F238E27FC236}">
                <a16:creationId xmlns:a16="http://schemas.microsoft.com/office/drawing/2014/main" id="{0276B8C6-03B6-44D0-9DFB-ED850EF7680C}"/>
              </a:ext>
            </a:extLst>
          </p:cNvPr>
          <p:cNvSpPr txBox="1"/>
          <p:nvPr/>
        </p:nvSpPr>
        <p:spPr>
          <a:xfrm>
            <a:off x="9522373" y="566026"/>
            <a:ext cx="2600514" cy="261610"/>
          </a:xfrm>
          <a:prstGeom prst="rect">
            <a:avLst/>
          </a:prstGeom>
          <a:noFill/>
        </p:spPr>
        <p:txBody>
          <a:bodyPr wrap="square" rtlCol="0">
            <a:spAutoFit/>
          </a:bodyPr>
          <a:lstStyle/>
          <a:p>
            <a:pPr algn="just"/>
            <a:r>
              <a:rPr lang="en-IE" sz="1100" dirty="0"/>
              <a:t>To see the animation use slide show view.</a:t>
            </a:r>
          </a:p>
        </p:txBody>
      </p:sp>
    </p:spTree>
    <p:extLst>
      <p:ext uri="{BB962C8B-B14F-4D97-AF65-F5344CB8AC3E}">
        <p14:creationId xmlns:p14="http://schemas.microsoft.com/office/powerpoint/2010/main" val="97693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Study area – Ptolemais Basin, NW Greece (1)</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pic>
        <p:nvPicPr>
          <p:cNvPr id="19" name="Picture 18">
            <a:extLst>
              <a:ext uri="{FF2B5EF4-FFF2-40B4-BE49-F238E27FC236}">
                <a16:creationId xmlns:a16="http://schemas.microsoft.com/office/drawing/2014/main" id="{00E04785-14E1-459A-9BCD-F89B2B15B5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7473" y="1897868"/>
            <a:ext cx="7214238" cy="3902743"/>
          </a:xfrm>
          <a:prstGeom prst="rect">
            <a:avLst/>
          </a:prstGeom>
        </p:spPr>
      </p:pic>
      <p:sp>
        <p:nvSpPr>
          <p:cNvPr id="20" name="TextBox 19">
            <a:extLst>
              <a:ext uri="{FF2B5EF4-FFF2-40B4-BE49-F238E27FC236}">
                <a16:creationId xmlns:a16="http://schemas.microsoft.com/office/drawing/2014/main" id="{A42FD557-08DE-41CB-9340-88933F2CD03A}"/>
              </a:ext>
            </a:extLst>
          </p:cNvPr>
          <p:cNvSpPr txBox="1"/>
          <p:nvPr/>
        </p:nvSpPr>
        <p:spPr>
          <a:xfrm>
            <a:off x="4687473" y="5851862"/>
            <a:ext cx="7214238" cy="523220"/>
          </a:xfrm>
          <a:prstGeom prst="rect">
            <a:avLst/>
          </a:prstGeom>
          <a:noFill/>
        </p:spPr>
        <p:txBody>
          <a:bodyPr wrap="square" rtlCol="0">
            <a:spAutoFit/>
          </a:bodyPr>
          <a:lstStyle/>
          <a:p>
            <a:pPr algn="just"/>
            <a:r>
              <a:rPr lang="en-IE" sz="1400" dirty="0"/>
              <a:t>Vertically exaggerated (x3) panoramic view and true scale zoom-in of the active, opencast, </a:t>
            </a:r>
            <a:r>
              <a:rPr lang="en-IE" sz="1400" dirty="0" err="1"/>
              <a:t>Kardia</a:t>
            </a:r>
            <a:r>
              <a:rPr lang="en-IE" sz="1400" dirty="0"/>
              <a:t> lignite mine as mapped in October 2013. Fault are exposed on 6 ~ 20 m high benches.</a:t>
            </a:r>
          </a:p>
        </p:txBody>
      </p:sp>
      <p:sp>
        <p:nvSpPr>
          <p:cNvPr id="23" name="TextBox 22">
            <a:extLst>
              <a:ext uri="{FF2B5EF4-FFF2-40B4-BE49-F238E27FC236}">
                <a16:creationId xmlns:a16="http://schemas.microsoft.com/office/drawing/2014/main" id="{DC35FFFD-7D30-4905-84B4-7A8C8693CADB}"/>
              </a:ext>
            </a:extLst>
          </p:cNvPr>
          <p:cNvSpPr txBox="1"/>
          <p:nvPr/>
        </p:nvSpPr>
        <p:spPr>
          <a:xfrm>
            <a:off x="116900" y="5413905"/>
            <a:ext cx="4272219" cy="954107"/>
          </a:xfrm>
          <a:prstGeom prst="rect">
            <a:avLst/>
          </a:prstGeom>
          <a:noFill/>
        </p:spPr>
        <p:txBody>
          <a:bodyPr wrap="square" rtlCol="0">
            <a:spAutoFit/>
          </a:bodyPr>
          <a:lstStyle/>
          <a:p>
            <a:pPr algn="just"/>
            <a:r>
              <a:rPr lang="en-IE" sz="1400" dirty="0"/>
              <a:t>Geological map of the southern part of Ptolemais Basin showing the major faults and more detailed fault interpretations within the </a:t>
            </a:r>
            <a:r>
              <a:rPr lang="en-IE" sz="1400" dirty="0" err="1"/>
              <a:t>Mavropigi</a:t>
            </a:r>
            <a:r>
              <a:rPr lang="en-IE" sz="1400" dirty="0"/>
              <a:t>, </a:t>
            </a:r>
            <a:r>
              <a:rPr lang="en-IE" sz="1400" dirty="0" err="1"/>
              <a:t>Kardia</a:t>
            </a:r>
            <a:r>
              <a:rPr lang="en-IE" sz="1400" dirty="0"/>
              <a:t> and </a:t>
            </a:r>
            <a:r>
              <a:rPr lang="en-IE" sz="1400" dirty="0" err="1"/>
              <a:t>Notio</a:t>
            </a:r>
            <a:r>
              <a:rPr lang="en-IE" sz="1400" dirty="0"/>
              <a:t> opencast lignite mines.</a:t>
            </a:r>
          </a:p>
        </p:txBody>
      </p:sp>
      <p:sp>
        <p:nvSpPr>
          <p:cNvPr id="26" name="TextBox 25">
            <a:extLst>
              <a:ext uri="{FF2B5EF4-FFF2-40B4-BE49-F238E27FC236}">
                <a16:creationId xmlns:a16="http://schemas.microsoft.com/office/drawing/2014/main" id="{0218402E-6F54-4EC1-B734-D12560F76FD7}"/>
              </a:ext>
            </a:extLst>
          </p:cNvPr>
          <p:cNvSpPr txBox="1"/>
          <p:nvPr/>
        </p:nvSpPr>
        <p:spPr>
          <a:xfrm>
            <a:off x="1490305" y="1147036"/>
            <a:ext cx="9211391" cy="461665"/>
          </a:xfrm>
          <a:prstGeom prst="rect">
            <a:avLst/>
          </a:prstGeom>
          <a:solidFill>
            <a:schemeClr val="accent1">
              <a:lumMod val="20000"/>
              <a:lumOff val="80000"/>
            </a:schemeClr>
          </a:solidFill>
          <a:ln>
            <a:solidFill>
              <a:schemeClr val="accent5"/>
            </a:solidFill>
          </a:ln>
        </p:spPr>
        <p:txBody>
          <a:bodyPr wrap="square" rtlCol="0">
            <a:spAutoFit/>
          </a:bodyPr>
          <a:lstStyle/>
          <a:p>
            <a:pPr algn="ctr"/>
            <a:r>
              <a:rPr lang="en-IE" sz="2400" dirty="0"/>
              <a:t>Quaternary normal faults are excavated during mining of Pliocene lignite. </a:t>
            </a:r>
          </a:p>
        </p:txBody>
      </p:sp>
      <p:grpSp>
        <p:nvGrpSpPr>
          <p:cNvPr id="3" name="Group 2">
            <a:extLst>
              <a:ext uri="{FF2B5EF4-FFF2-40B4-BE49-F238E27FC236}">
                <a16:creationId xmlns:a16="http://schemas.microsoft.com/office/drawing/2014/main" id="{2DAF6712-2BF5-4FF3-8944-46727E4D7F4E}"/>
              </a:ext>
            </a:extLst>
          </p:cNvPr>
          <p:cNvGrpSpPr/>
          <p:nvPr/>
        </p:nvGrpSpPr>
        <p:grpSpPr>
          <a:xfrm>
            <a:off x="200196" y="1854326"/>
            <a:ext cx="4021228" cy="3513859"/>
            <a:chOff x="200196" y="1854326"/>
            <a:chExt cx="4021228" cy="3513859"/>
          </a:xfrm>
        </p:grpSpPr>
        <p:pic>
          <p:nvPicPr>
            <p:cNvPr id="35" name="Picture 34">
              <a:extLst>
                <a:ext uri="{FF2B5EF4-FFF2-40B4-BE49-F238E27FC236}">
                  <a16:creationId xmlns:a16="http://schemas.microsoft.com/office/drawing/2014/main" id="{98B7D696-04C5-47B3-97FC-D1FC3FED56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b="45521"/>
            <a:stretch/>
          </p:blipFill>
          <p:spPr>
            <a:xfrm>
              <a:off x="284595" y="1854326"/>
              <a:ext cx="3936829" cy="3513859"/>
            </a:xfrm>
            <a:prstGeom prst="rect">
              <a:avLst/>
            </a:prstGeom>
          </p:spPr>
        </p:pic>
        <p:sp>
          <p:nvSpPr>
            <p:cNvPr id="2" name="Rectangle 1">
              <a:extLst>
                <a:ext uri="{FF2B5EF4-FFF2-40B4-BE49-F238E27FC236}">
                  <a16:creationId xmlns:a16="http://schemas.microsoft.com/office/drawing/2014/main" id="{6C58446A-D177-407F-86D8-75D7E354D6EF}"/>
                </a:ext>
              </a:extLst>
            </p:cNvPr>
            <p:cNvSpPr/>
            <p:nvPr/>
          </p:nvSpPr>
          <p:spPr>
            <a:xfrm>
              <a:off x="200196" y="1854326"/>
              <a:ext cx="189186" cy="14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1" name="TextBox 10">
            <a:extLst>
              <a:ext uri="{FF2B5EF4-FFF2-40B4-BE49-F238E27FC236}">
                <a16:creationId xmlns:a16="http://schemas.microsoft.com/office/drawing/2014/main" id="{E02B2444-A8C6-4F1A-A2BC-3F2310B3ABF0}"/>
              </a:ext>
            </a:extLst>
          </p:cNvPr>
          <p:cNvSpPr txBox="1"/>
          <p:nvPr/>
        </p:nvSpPr>
        <p:spPr>
          <a:xfrm>
            <a:off x="9906836" y="6319342"/>
            <a:ext cx="1994875" cy="338554"/>
          </a:xfrm>
          <a:prstGeom prst="rect">
            <a:avLst/>
          </a:prstGeom>
          <a:noFill/>
        </p:spPr>
        <p:txBody>
          <a:bodyPr wrap="square" rtlCol="0">
            <a:spAutoFit/>
          </a:bodyPr>
          <a:lstStyle/>
          <a:p>
            <a:pPr algn="just"/>
            <a:r>
              <a:rPr lang="en-IE" sz="1600" dirty="0">
                <a:hlinkClick r:id="rId6"/>
              </a:rPr>
              <a:t>Delogkos et al., 2017a</a:t>
            </a:r>
            <a:endParaRPr lang="en-IE" sz="1600" dirty="0"/>
          </a:p>
        </p:txBody>
      </p:sp>
    </p:spTree>
    <p:extLst>
      <p:ext uri="{BB962C8B-B14F-4D97-AF65-F5344CB8AC3E}">
        <p14:creationId xmlns:p14="http://schemas.microsoft.com/office/powerpoint/2010/main" val="320243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8148824-F553-454C-B50F-D8BF2019AC3E}"/>
              </a:ext>
            </a:extLst>
          </p:cNvPr>
          <p:cNvPicPr>
            <a:picLocks noChangeAspect="1"/>
          </p:cNvPicPr>
          <p:nvPr/>
        </p:nvPicPr>
        <p:blipFill rotWithShape="1">
          <a:blip r:embed="rId3"/>
          <a:srcRect l="17515" t="27672" r="40365" b="37906"/>
          <a:stretch/>
        </p:blipFill>
        <p:spPr>
          <a:xfrm>
            <a:off x="5229920" y="1839544"/>
            <a:ext cx="6485005" cy="3656800"/>
          </a:xfrm>
          <a:prstGeom prst="rect">
            <a:avLst/>
          </a:prstGeom>
        </p:spPr>
      </p:pic>
      <p:sp>
        <p:nvSpPr>
          <p:cNvPr id="34" name="Rectangle 33">
            <a:extLst>
              <a:ext uri="{FF2B5EF4-FFF2-40B4-BE49-F238E27FC236}">
                <a16:creationId xmlns:a16="http://schemas.microsoft.com/office/drawing/2014/main" id="{DF197B4D-B9E0-48E4-B86E-F831D794DD19}"/>
              </a:ext>
            </a:extLst>
          </p:cNvPr>
          <p:cNvSpPr/>
          <p:nvPr/>
        </p:nvSpPr>
        <p:spPr>
          <a:xfrm>
            <a:off x="5113438" y="1695703"/>
            <a:ext cx="454677" cy="36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Study area – Ptolemais Basin, NW Greece (2)</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7" name="TextBox 26">
            <a:extLst>
              <a:ext uri="{FF2B5EF4-FFF2-40B4-BE49-F238E27FC236}">
                <a16:creationId xmlns:a16="http://schemas.microsoft.com/office/drawing/2014/main" id="{7E97F3C9-A8BA-407B-A55F-754A8082B0B5}"/>
              </a:ext>
            </a:extLst>
          </p:cNvPr>
          <p:cNvSpPr txBox="1"/>
          <p:nvPr/>
        </p:nvSpPr>
        <p:spPr>
          <a:xfrm>
            <a:off x="5111645" y="5691502"/>
            <a:ext cx="6825404" cy="523220"/>
          </a:xfrm>
          <a:prstGeom prst="rect">
            <a:avLst/>
          </a:prstGeom>
          <a:noFill/>
        </p:spPr>
        <p:txBody>
          <a:bodyPr wrap="square" rtlCol="0">
            <a:spAutoFit/>
          </a:bodyPr>
          <a:lstStyle/>
          <a:p>
            <a:pPr algn="just"/>
            <a:r>
              <a:rPr lang="en-IE" sz="1400" dirty="0"/>
              <a:t>Faulting in </a:t>
            </a:r>
            <a:r>
              <a:rPr lang="en-IE" sz="1400" dirty="0" err="1"/>
              <a:t>Kardia</a:t>
            </a:r>
            <a:r>
              <a:rPr lang="en-IE" sz="1400" dirty="0"/>
              <a:t> Mine is accompanied by top to the north bed-parallel slip accommodating deformation in the hanging wall of the basin-bounding fault (</a:t>
            </a:r>
            <a:r>
              <a:rPr lang="en-IE" sz="1400" dirty="0">
                <a:hlinkClick r:id="rId5"/>
              </a:rPr>
              <a:t>Delogkos et al., 2018</a:t>
            </a:r>
            <a:r>
              <a:rPr lang="en-IE" sz="1400" dirty="0"/>
              <a:t>)</a:t>
            </a:r>
          </a:p>
        </p:txBody>
      </p:sp>
      <p:sp>
        <p:nvSpPr>
          <p:cNvPr id="31" name="TextBox 30">
            <a:extLst>
              <a:ext uri="{FF2B5EF4-FFF2-40B4-BE49-F238E27FC236}">
                <a16:creationId xmlns:a16="http://schemas.microsoft.com/office/drawing/2014/main" id="{53FCFCBB-3BD7-480B-93CE-3AAED59F2CA9}"/>
              </a:ext>
            </a:extLst>
          </p:cNvPr>
          <p:cNvSpPr txBox="1"/>
          <p:nvPr/>
        </p:nvSpPr>
        <p:spPr>
          <a:xfrm>
            <a:off x="215128" y="5605843"/>
            <a:ext cx="4608000" cy="738664"/>
          </a:xfrm>
          <a:prstGeom prst="rect">
            <a:avLst/>
          </a:prstGeom>
          <a:noFill/>
        </p:spPr>
        <p:txBody>
          <a:bodyPr wrap="square" rtlCol="0">
            <a:spAutoFit/>
          </a:bodyPr>
          <a:lstStyle/>
          <a:p>
            <a:pPr algn="just"/>
            <a:r>
              <a:rPr lang="en-IE" sz="1400" dirty="0"/>
              <a:t>Fault map of the </a:t>
            </a:r>
            <a:r>
              <a:rPr lang="en-IE" sz="1400" dirty="0" err="1"/>
              <a:t>Kardia</a:t>
            </a:r>
            <a:r>
              <a:rPr lang="en-IE" sz="1400" dirty="0"/>
              <a:t> Mine. Dashed lines show the mining faces as mapped in October 2013 Typical stratigraphic log from </a:t>
            </a:r>
            <a:r>
              <a:rPr lang="en-IE" sz="1400" dirty="0" err="1"/>
              <a:t>Kardia</a:t>
            </a:r>
            <a:r>
              <a:rPr lang="en-IE" sz="1400" dirty="0"/>
              <a:t> Mine (</a:t>
            </a:r>
            <a:r>
              <a:rPr lang="en-IE" sz="1400" dirty="0">
                <a:hlinkClick r:id="rId6"/>
              </a:rPr>
              <a:t>Steenbrink et al., 1999</a:t>
            </a:r>
            <a:r>
              <a:rPr lang="en-IE" sz="1400" dirty="0"/>
              <a:t>).</a:t>
            </a:r>
          </a:p>
        </p:txBody>
      </p:sp>
      <p:sp>
        <p:nvSpPr>
          <p:cNvPr id="24" name="TextBox 23">
            <a:extLst>
              <a:ext uri="{FF2B5EF4-FFF2-40B4-BE49-F238E27FC236}">
                <a16:creationId xmlns:a16="http://schemas.microsoft.com/office/drawing/2014/main" id="{AAE80AA4-6E1B-4CF1-9D97-264045A4404F}"/>
              </a:ext>
            </a:extLst>
          </p:cNvPr>
          <p:cNvSpPr txBox="1"/>
          <p:nvPr/>
        </p:nvSpPr>
        <p:spPr>
          <a:xfrm>
            <a:off x="215127" y="1158053"/>
            <a:ext cx="11721921" cy="446276"/>
          </a:xfrm>
          <a:prstGeom prst="rect">
            <a:avLst/>
          </a:prstGeom>
          <a:solidFill>
            <a:schemeClr val="accent1">
              <a:lumMod val="20000"/>
              <a:lumOff val="80000"/>
            </a:schemeClr>
          </a:solidFill>
          <a:ln>
            <a:solidFill>
              <a:schemeClr val="accent5"/>
            </a:solidFill>
          </a:ln>
        </p:spPr>
        <p:txBody>
          <a:bodyPr wrap="square" rtlCol="0">
            <a:spAutoFit/>
          </a:bodyPr>
          <a:lstStyle/>
          <a:p>
            <a:pPr algn="ctr"/>
            <a:r>
              <a:rPr lang="en-IE" sz="2300" dirty="0"/>
              <a:t>Faulting was accompanied by bed-parallel slip related to movement on the basin-bounding fault.</a:t>
            </a:r>
          </a:p>
        </p:txBody>
      </p:sp>
      <p:grpSp>
        <p:nvGrpSpPr>
          <p:cNvPr id="2" name="Group 1">
            <a:extLst>
              <a:ext uri="{FF2B5EF4-FFF2-40B4-BE49-F238E27FC236}">
                <a16:creationId xmlns:a16="http://schemas.microsoft.com/office/drawing/2014/main" id="{24E5815C-ABA9-419D-9676-91057CB06231}"/>
              </a:ext>
            </a:extLst>
          </p:cNvPr>
          <p:cNvGrpSpPr/>
          <p:nvPr/>
        </p:nvGrpSpPr>
        <p:grpSpPr>
          <a:xfrm>
            <a:off x="152873" y="2050413"/>
            <a:ext cx="4670255" cy="3437760"/>
            <a:chOff x="152873" y="2050413"/>
            <a:chExt cx="4670255" cy="3437760"/>
          </a:xfrm>
        </p:grpSpPr>
        <p:pic>
          <p:nvPicPr>
            <p:cNvPr id="22" name="Picture 21">
              <a:extLst>
                <a:ext uri="{FF2B5EF4-FFF2-40B4-BE49-F238E27FC236}">
                  <a16:creationId xmlns:a16="http://schemas.microsoft.com/office/drawing/2014/main" id="{C784EA86-A37B-4723-91C1-0360E47B855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54464"/>
            <a:stretch/>
          </p:blipFill>
          <p:spPr>
            <a:xfrm>
              <a:off x="215128" y="2050413"/>
              <a:ext cx="4608000" cy="3437760"/>
            </a:xfrm>
            <a:prstGeom prst="rect">
              <a:avLst/>
            </a:prstGeom>
          </p:spPr>
        </p:pic>
        <p:sp>
          <p:nvSpPr>
            <p:cNvPr id="11" name="Rectangle 10">
              <a:extLst>
                <a:ext uri="{FF2B5EF4-FFF2-40B4-BE49-F238E27FC236}">
                  <a16:creationId xmlns:a16="http://schemas.microsoft.com/office/drawing/2014/main" id="{64B122D1-5964-4748-BCAF-930DC7EA31AE}"/>
                </a:ext>
              </a:extLst>
            </p:cNvPr>
            <p:cNvSpPr/>
            <p:nvPr/>
          </p:nvSpPr>
          <p:spPr>
            <a:xfrm>
              <a:off x="152873" y="2066829"/>
              <a:ext cx="180000" cy="14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410905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Determination of fault slip propagation direction </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139748" y="1341973"/>
            <a:ext cx="5779413" cy="1154162"/>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Synchronous faulting and bed-parallel slip provides a means of determining the propagation direction of a fault slip event. </a:t>
            </a:r>
          </a:p>
        </p:txBody>
      </p:sp>
      <p:sp>
        <p:nvSpPr>
          <p:cNvPr id="12" name="TextBox 11">
            <a:extLst>
              <a:ext uri="{FF2B5EF4-FFF2-40B4-BE49-F238E27FC236}">
                <a16:creationId xmlns:a16="http://schemas.microsoft.com/office/drawing/2014/main" id="{1E62A81B-5B85-4DDE-A7A2-CA7EC5337F69}"/>
              </a:ext>
            </a:extLst>
          </p:cNvPr>
          <p:cNvSpPr txBox="1"/>
          <p:nvPr/>
        </p:nvSpPr>
        <p:spPr>
          <a:xfrm>
            <a:off x="139748" y="2851371"/>
            <a:ext cx="5779414" cy="2062103"/>
          </a:xfrm>
          <a:prstGeom prst="rect">
            <a:avLst/>
          </a:prstGeom>
          <a:noFill/>
        </p:spPr>
        <p:txBody>
          <a:bodyPr wrap="square" rtlCol="0">
            <a:spAutoFit/>
          </a:bodyPr>
          <a:lstStyle/>
          <a:p>
            <a:pPr algn="just"/>
            <a:r>
              <a:rPr lang="en-IE" sz="1600" dirty="0"/>
              <a:t>Sketch cross-sections illustrating the development of the three fault geometries that indicate the propagation directions of fault slip events. A left dipping normal fault with a throw of </a:t>
            </a:r>
            <a:r>
              <a:rPr lang="en-IE" sz="1600" dirty="0" err="1"/>
              <a:t>Ti</a:t>
            </a:r>
            <a:r>
              <a:rPr lang="en-IE" sz="1600" dirty="0"/>
              <a:t> (a) is offset by top to the right bed-parallel slip shown red (b). In the following slip increment the continuity of the fault is re-established by upward (c), downward (d), or by both upward and downward propagation (e) to form a fault-bound lens. Arrowheads indicate the propagation direction of the slip event in the plane of the cross-section.</a:t>
            </a:r>
          </a:p>
        </p:txBody>
      </p:sp>
      <p:sp>
        <p:nvSpPr>
          <p:cNvPr id="57" name="TextBox 56">
            <a:extLst>
              <a:ext uri="{FF2B5EF4-FFF2-40B4-BE49-F238E27FC236}">
                <a16:creationId xmlns:a16="http://schemas.microsoft.com/office/drawing/2014/main" id="{432F89C9-467C-4129-B2D4-B8711482AF93}"/>
              </a:ext>
            </a:extLst>
          </p:cNvPr>
          <p:cNvSpPr txBox="1"/>
          <p:nvPr/>
        </p:nvSpPr>
        <p:spPr>
          <a:xfrm>
            <a:off x="139747" y="5245648"/>
            <a:ext cx="5779414" cy="1154162"/>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Fault geometry indicates whether the first fault slip event after bed-parallel slip propagated upwards, downwards or both.</a:t>
            </a:r>
          </a:p>
        </p:txBody>
      </p:sp>
      <p:grpSp>
        <p:nvGrpSpPr>
          <p:cNvPr id="3" name="Group 2">
            <a:extLst>
              <a:ext uri="{FF2B5EF4-FFF2-40B4-BE49-F238E27FC236}">
                <a16:creationId xmlns:a16="http://schemas.microsoft.com/office/drawing/2014/main" id="{9602802E-F13B-422B-BF8F-17578AA51F17}"/>
              </a:ext>
            </a:extLst>
          </p:cNvPr>
          <p:cNvGrpSpPr/>
          <p:nvPr/>
        </p:nvGrpSpPr>
        <p:grpSpPr>
          <a:xfrm>
            <a:off x="6108700" y="1037020"/>
            <a:ext cx="5895863" cy="5497279"/>
            <a:chOff x="6108700" y="1037020"/>
            <a:chExt cx="5895863" cy="5497279"/>
          </a:xfrm>
        </p:grpSpPr>
        <p:grpSp>
          <p:nvGrpSpPr>
            <p:cNvPr id="58" name="Group 57">
              <a:extLst>
                <a:ext uri="{FF2B5EF4-FFF2-40B4-BE49-F238E27FC236}">
                  <a16:creationId xmlns:a16="http://schemas.microsoft.com/office/drawing/2014/main" id="{C5F43419-DA3C-419F-9969-B16975CB0F51}"/>
                </a:ext>
              </a:extLst>
            </p:cNvPr>
            <p:cNvGrpSpPr/>
            <p:nvPr/>
          </p:nvGrpSpPr>
          <p:grpSpPr>
            <a:xfrm>
              <a:off x="6108700" y="3372106"/>
              <a:ext cx="5895863" cy="3162193"/>
              <a:chOff x="3126556" y="4234386"/>
              <a:chExt cx="5895863" cy="3162193"/>
            </a:xfrm>
          </p:grpSpPr>
          <p:sp>
            <p:nvSpPr>
              <p:cNvPr id="59" name="TextBox 58">
                <a:extLst>
                  <a:ext uri="{FF2B5EF4-FFF2-40B4-BE49-F238E27FC236}">
                    <a16:creationId xmlns:a16="http://schemas.microsoft.com/office/drawing/2014/main" id="{D6A1FF87-D5D4-43AC-A771-F8827F385EB0}"/>
                  </a:ext>
                </a:extLst>
              </p:cNvPr>
              <p:cNvSpPr txBox="1"/>
              <p:nvPr/>
            </p:nvSpPr>
            <p:spPr>
              <a:xfrm>
                <a:off x="5505133" y="6627168"/>
                <a:ext cx="1181734" cy="230832"/>
              </a:xfrm>
              <a:prstGeom prst="rect">
                <a:avLst/>
              </a:prstGeom>
              <a:noFill/>
            </p:spPr>
            <p:txBody>
              <a:bodyPr wrap="none">
                <a:spAutoFit/>
              </a:bodyPr>
              <a:lstStyle/>
              <a:p>
                <a:pPr>
                  <a:defRPr/>
                </a:pPr>
                <a:r>
                  <a:rPr lang="en-US" sz="900" b="1" dirty="0">
                    <a:solidFill>
                      <a:srgbClr val="0066CC"/>
                    </a:solidFill>
                    <a:latin typeface="Times New Roman" pitchFamily="18" charset="0"/>
                    <a:cs typeface="Times New Roman" pitchFamily="18" charset="0"/>
                  </a:rPr>
                  <a:t>Childs et al, in press</a:t>
                </a:r>
              </a:p>
            </p:txBody>
          </p:sp>
          <p:pic>
            <p:nvPicPr>
              <p:cNvPr id="60" name="Picture 59">
                <a:extLst>
                  <a:ext uri="{FF2B5EF4-FFF2-40B4-BE49-F238E27FC236}">
                    <a16:creationId xmlns:a16="http://schemas.microsoft.com/office/drawing/2014/main" id="{F9AD9EF4-AD56-4808-96C0-6CF1C76055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8908"/>
              <a:stretch/>
            </p:blipFill>
            <p:spPr>
              <a:xfrm>
                <a:off x="3236729" y="4617238"/>
                <a:ext cx="5785690" cy="2762557"/>
              </a:xfrm>
              <a:prstGeom prst="rect">
                <a:avLst/>
              </a:prstGeom>
            </p:spPr>
          </p:pic>
          <p:sp>
            <p:nvSpPr>
              <p:cNvPr id="61" name="TextBox 60">
                <a:extLst>
                  <a:ext uri="{FF2B5EF4-FFF2-40B4-BE49-F238E27FC236}">
                    <a16:creationId xmlns:a16="http://schemas.microsoft.com/office/drawing/2014/main" id="{9876A476-8836-4CE4-9A1B-A4F397780BC2}"/>
                  </a:ext>
                </a:extLst>
              </p:cNvPr>
              <p:cNvSpPr txBox="1"/>
              <p:nvPr/>
            </p:nvSpPr>
            <p:spPr>
              <a:xfrm>
                <a:off x="3126556" y="4234386"/>
                <a:ext cx="1890197" cy="400110"/>
              </a:xfrm>
              <a:prstGeom prst="rect">
                <a:avLst/>
              </a:prstGeom>
              <a:noFill/>
            </p:spPr>
            <p:txBody>
              <a:bodyPr wrap="none" rtlCol="0">
                <a:spAutoFit/>
              </a:bodyPr>
              <a:lstStyle/>
              <a:p>
                <a:r>
                  <a:rPr lang="en-IE" sz="2000" dirty="0">
                    <a:solidFill>
                      <a:schemeClr val="accent5"/>
                    </a:solidFill>
                  </a:rPr>
                  <a:t>Fault movement</a:t>
                </a:r>
              </a:p>
            </p:txBody>
          </p:sp>
          <p:sp>
            <p:nvSpPr>
              <p:cNvPr id="62" name="TextBox 61">
                <a:extLst>
                  <a:ext uri="{FF2B5EF4-FFF2-40B4-BE49-F238E27FC236}">
                    <a16:creationId xmlns:a16="http://schemas.microsoft.com/office/drawing/2014/main" id="{2AE5D4AE-596A-4F83-B536-1E30DB6D919E}"/>
                  </a:ext>
                </a:extLst>
              </p:cNvPr>
              <p:cNvSpPr txBox="1"/>
              <p:nvPr/>
            </p:nvSpPr>
            <p:spPr>
              <a:xfrm>
                <a:off x="3880783" y="6798314"/>
                <a:ext cx="1284133" cy="584775"/>
              </a:xfrm>
              <a:prstGeom prst="rect">
                <a:avLst/>
              </a:prstGeom>
              <a:noFill/>
            </p:spPr>
            <p:txBody>
              <a:bodyPr wrap="square" rtlCol="0">
                <a:spAutoFit/>
              </a:bodyPr>
              <a:lstStyle/>
              <a:p>
                <a:pPr algn="r"/>
                <a:r>
                  <a:rPr lang="en-IE" sz="1600" dirty="0">
                    <a:solidFill>
                      <a:srgbClr val="FF0000"/>
                    </a:solidFill>
                  </a:rPr>
                  <a:t>Upward propagation</a:t>
                </a:r>
              </a:p>
            </p:txBody>
          </p:sp>
          <p:sp>
            <p:nvSpPr>
              <p:cNvPr id="63" name="TextBox 62">
                <a:extLst>
                  <a:ext uri="{FF2B5EF4-FFF2-40B4-BE49-F238E27FC236}">
                    <a16:creationId xmlns:a16="http://schemas.microsoft.com/office/drawing/2014/main" id="{7EB8CE36-705D-4E70-BD48-8251ACB9F437}"/>
                  </a:ext>
                </a:extLst>
              </p:cNvPr>
              <p:cNvSpPr txBox="1"/>
              <p:nvPr/>
            </p:nvSpPr>
            <p:spPr>
              <a:xfrm>
                <a:off x="5876866" y="6811804"/>
                <a:ext cx="1284133" cy="584775"/>
              </a:xfrm>
              <a:prstGeom prst="rect">
                <a:avLst/>
              </a:prstGeom>
              <a:noFill/>
            </p:spPr>
            <p:txBody>
              <a:bodyPr wrap="square" rtlCol="0">
                <a:spAutoFit/>
              </a:bodyPr>
              <a:lstStyle/>
              <a:p>
                <a:pPr algn="r"/>
                <a:r>
                  <a:rPr lang="en-IE" sz="1600" dirty="0">
                    <a:solidFill>
                      <a:srgbClr val="00B0F0"/>
                    </a:solidFill>
                  </a:rPr>
                  <a:t>Downward propagation</a:t>
                </a:r>
              </a:p>
            </p:txBody>
          </p:sp>
        </p:grpSp>
        <p:grpSp>
          <p:nvGrpSpPr>
            <p:cNvPr id="64" name="Group 63">
              <a:extLst>
                <a:ext uri="{FF2B5EF4-FFF2-40B4-BE49-F238E27FC236}">
                  <a16:creationId xmlns:a16="http://schemas.microsoft.com/office/drawing/2014/main" id="{262C7D13-3D9D-4555-9DA5-20E8DC926C8F}"/>
                </a:ext>
              </a:extLst>
            </p:cNvPr>
            <p:cNvGrpSpPr/>
            <p:nvPr/>
          </p:nvGrpSpPr>
          <p:grpSpPr>
            <a:xfrm>
              <a:off x="6896088" y="1037020"/>
              <a:ext cx="4318024" cy="2299860"/>
              <a:chOff x="68986" y="948120"/>
              <a:chExt cx="4318024" cy="2299860"/>
            </a:xfrm>
          </p:grpSpPr>
          <p:sp>
            <p:nvSpPr>
              <p:cNvPr id="65" name="TextBox 64">
                <a:extLst>
                  <a:ext uri="{FF2B5EF4-FFF2-40B4-BE49-F238E27FC236}">
                    <a16:creationId xmlns:a16="http://schemas.microsoft.com/office/drawing/2014/main" id="{64A4BDD1-212E-417E-BF34-BF6F79284E1C}"/>
                  </a:ext>
                </a:extLst>
              </p:cNvPr>
              <p:cNvSpPr txBox="1"/>
              <p:nvPr/>
            </p:nvSpPr>
            <p:spPr>
              <a:xfrm>
                <a:off x="68986" y="948120"/>
                <a:ext cx="1890197" cy="400110"/>
              </a:xfrm>
              <a:prstGeom prst="rect">
                <a:avLst/>
              </a:prstGeom>
              <a:noFill/>
            </p:spPr>
            <p:txBody>
              <a:bodyPr wrap="none" rtlCol="0">
                <a:spAutoFit/>
              </a:bodyPr>
              <a:lstStyle/>
              <a:p>
                <a:r>
                  <a:rPr lang="en-IE" sz="2000" dirty="0">
                    <a:solidFill>
                      <a:schemeClr val="accent5"/>
                    </a:solidFill>
                  </a:rPr>
                  <a:t>Fault movement</a:t>
                </a:r>
              </a:p>
            </p:txBody>
          </p:sp>
          <p:sp>
            <p:nvSpPr>
              <p:cNvPr id="66" name="TextBox 65">
                <a:extLst>
                  <a:ext uri="{FF2B5EF4-FFF2-40B4-BE49-F238E27FC236}">
                    <a16:creationId xmlns:a16="http://schemas.microsoft.com/office/drawing/2014/main" id="{4E87454D-442F-48A2-A281-4D5A76CD76B5}"/>
                  </a:ext>
                </a:extLst>
              </p:cNvPr>
              <p:cNvSpPr txBox="1"/>
              <p:nvPr/>
            </p:nvSpPr>
            <p:spPr>
              <a:xfrm>
                <a:off x="2194373" y="973817"/>
                <a:ext cx="1849737" cy="400110"/>
              </a:xfrm>
              <a:prstGeom prst="rect">
                <a:avLst/>
              </a:prstGeom>
              <a:noFill/>
            </p:spPr>
            <p:txBody>
              <a:bodyPr wrap="none" rtlCol="0">
                <a:spAutoFit/>
              </a:bodyPr>
              <a:lstStyle/>
              <a:p>
                <a:r>
                  <a:rPr lang="en-IE" sz="2000" dirty="0">
                    <a:solidFill>
                      <a:schemeClr val="accent5"/>
                    </a:solidFill>
                  </a:rPr>
                  <a:t>Bed-parallel slip</a:t>
                </a:r>
              </a:p>
            </p:txBody>
          </p:sp>
          <p:grpSp>
            <p:nvGrpSpPr>
              <p:cNvPr id="67" name="Group 66">
                <a:extLst>
                  <a:ext uri="{FF2B5EF4-FFF2-40B4-BE49-F238E27FC236}">
                    <a16:creationId xmlns:a16="http://schemas.microsoft.com/office/drawing/2014/main" id="{5A3B3C17-3641-487A-99D1-28E40865A76F}"/>
                  </a:ext>
                </a:extLst>
              </p:cNvPr>
              <p:cNvGrpSpPr>
                <a:grpSpLocks noChangeAspect="1"/>
              </p:cNvGrpSpPr>
              <p:nvPr/>
            </p:nvGrpSpPr>
            <p:grpSpPr>
              <a:xfrm>
                <a:off x="170525" y="1296880"/>
                <a:ext cx="4216485" cy="1951100"/>
                <a:chOff x="157825" y="1296879"/>
                <a:chExt cx="5785690" cy="2677221"/>
              </a:xfrm>
            </p:grpSpPr>
            <p:pic>
              <p:nvPicPr>
                <p:cNvPr id="68" name="Picture 67">
                  <a:extLst>
                    <a:ext uri="{FF2B5EF4-FFF2-40B4-BE49-F238E27FC236}">
                      <a16:creationId xmlns:a16="http://schemas.microsoft.com/office/drawing/2014/main" id="{E713F4F5-883E-458F-BDBA-B6914C0482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50486"/>
                <a:stretch/>
              </p:blipFill>
              <p:spPr>
                <a:xfrm>
                  <a:off x="157825" y="1296879"/>
                  <a:ext cx="5785690" cy="2677221"/>
                </a:xfrm>
                <a:prstGeom prst="rect">
                  <a:avLst/>
                </a:prstGeom>
              </p:spPr>
            </p:pic>
            <p:sp>
              <p:nvSpPr>
                <p:cNvPr id="69" name="Right Arrow 68">
                  <a:extLst>
                    <a:ext uri="{FF2B5EF4-FFF2-40B4-BE49-F238E27FC236}">
                      <a16:creationId xmlns:a16="http://schemas.microsoft.com/office/drawing/2014/main" id="{FE65084B-DCF6-4F4D-AED5-4A281E48D139}"/>
                    </a:ext>
                  </a:extLst>
                </p:cNvPr>
                <p:cNvSpPr/>
                <p:nvPr/>
              </p:nvSpPr>
              <p:spPr>
                <a:xfrm>
                  <a:off x="2771540" y="2502515"/>
                  <a:ext cx="558260" cy="14585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sp>
          <p:nvSpPr>
            <p:cNvPr id="2" name="Rectangle 1">
              <a:extLst>
                <a:ext uri="{FF2B5EF4-FFF2-40B4-BE49-F238E27FC236}">
                  <a16:creationId xmlns:a16="http://schemas.microsoft.com/office/drawing/2014/main" id="{AB274F50-EFF8-4066-A03E-28DD03A8D29D}"/>
                </a:ext>
              </a:extLst>
            </p:cNvPr>
            <p:cNvSpPr/>
            <p:nvPr/>
          </p:nvSpPr>
          <p:spPr>
            <a:xfrm>
              <a:off x="7473950" y="3667149"/>
              <a:ext cx="306705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8F9986EE-6D3C-49D2-9354-E4471A1BB5D3}"/>
                </a:ext>
              </a:extLst>
            </p:cNvPr>
            <p:cNvSpPr/>
            <p:nvPr/>
          </p:nvSpPr>
          <p:spPr>
            <a:xfrm>
              <a:off x="7775769" y="3330579"/>
              <a:ext cx="3067050" cy="6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16914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Outcrop examples (1)</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468038" y="1221323"/>
            <a:ext cx="11255925" cy="800219"/>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The thickness of the section that is repeated or missing across the bed-parallel slip surface is equal to the throw at the time of bed-parallel slip (</a:t>
            </a:r>
            <a:r>
              <a:rPr lang="en-IE" sz="2300" dirty="0" err="1"/>
              <a:t>Ti</a:t>
            </a:r>
            <a:r>
              <a:rPr lang="en-IE" sz="2300" dirty="0"/>
              <a:t>).</a:t>
            </a:r>
          </a:p>
        </p:txBody>
      </p:sp>
      <p:pic>
        <p:nvPicPr>
          <p:cNvPr id="35" name="Picture 34">
            <a:extLst>
              <a:ext uri="{FF2B5EF4-FFF2-40B4-BE49-F238E27FC236}">
                <a16:creationId xmlns:a16="http://schemas.microsoft.com/office/drawing/2014/main" id="{06B1EA71-B22D-40A2-AFF6-6559B4172E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6243" y="2394268"/>
            <a:ext cx="4117658" cy="4053271"/>
          </a:xfrm>
          <a:prstGeom prst="rect">
            <a:avLst/>
          </a:prstGeom>
        </p:spPr>
      </p:pic>
      <p:sp>
        <p:nvSpPr>
          <p:cNvPr id="36" name="TextBox 35">
            <a:extLst>
              <a:ext uri="{FF2B5EF4-FFF2-40B4-BE49-F238E27FC236}">
                <a16:creationId xmlns:a16="http://schemas.microsoft.com/office/drawing/2014/main" id="{F54294FD-1548-4E49-8AE4-ECBAACDFAEC9}"/>
              </a:ext>
            </a:extLst>
          </p:cNvPr>
          <p:cNvSpPr txBox="1"/>
          <p:nvPr/>
        </p:nvSpPr>
        <p:spPr>
          <a:xfrm>
            <a:off x="359729" y="2077235"/>
            <a:ext cx="2479998" cy="338554"/>
          </a:xfrm>
          <a:prstGeom prst="rect">
            <a:avLst/>
          </a:prstGeom>
          <a:noFill/>
        </p:spPr>
        <p:txBody>
          <a:bodyPr wrap="square" rtlCol="0">
            <a:spAutoFit/>
          </a:bodyPr>
          <a:lstStyle/>
          <a:p>
            <a:r>
              <a:rPr lang="en-IE" sz="1600" dirty="0">
                <a:solidFill>
                  <a:srgbClr val="FF0000"/>
                </a:solidFill>
              </a:rPr>
              <a:t>Upward propagation</a:t>
            </a:r>
          </a:p>
        </p:txBody>
      </p:sp>
      <p:sp>
        <p:nvSpPr>
          <p:cNvPr id="37" name="TextBox 36">
            <a:extLst>
              <a:ext uri="{FF2B5EF4-FFF2-40B4-BE49-F238E27FC236}">
                <a16:creationId xmlns:a16="http://schemas.microsoft.com/office/drawing/2014/main" id="{CBF96A34-3F55-4DBE-B3CC-DE03168E2B4F}"/>
              </a:ext>
            </a:extLst>
          </p:cNvPr>
          <p:cNvSpPr txBox="1"/>
          <p:nvPr/>
        </p:nvSpPr>
        <p:spPr>
          <a:xfrm>
            <a:off x="8594171" y="2285228"/>
            <a:ext cx="3430312" cy="3293209"/>
          </a:xfrm>
          <a:prstGeom prst="rect">
            <a:avLst/>
          </a:prstGeom>
          <a:noFill/>
        </p:spPr>
        <p:txBody>
          <a:bodyPr wrap="square" rtlCol="0">
            <a:spAutoFit/>
          </a:bodyPr>
          <a:lstStyle/>
          <a:p>
            <a:pPr algn="just"/>
            <a:r>
              <a:rPr lang="en-IE" sz="1600" dirty="0"/>
              <a:t>(a) Outcrop photograph of a normal fault that downthrows to the left with a </a:t>
            </a:r>
            <a:r>
              <a:rPr lang="en-IE" sz="1600" dirty="0" err="1"/>
              <a:t>Tf</a:t>
            </a:r>
            <a:r>
              <a:rPr lang="en-IE" sz="1600" dirty="0"/>
              <a:t> of 21 cm. (b) Stages in the development of the fault geometry in (a). The area shaded yellow is cut-out by a top to the north bed-parallel slip surface (half arrows). The thickness missing section is equal to </a:t>
            </a:r>
            <a:r>
              <a:rPr lang="en-IE" sz="1600" dirty="0" err="1"/>
              <a:t>Ti</a:t>
            </a:r>
            <a:r>
              <a:rPr lang="en-IE" sz="1600" dirty="0"/>
              <a:t> and is indicated by the double-headed arrows in (a). Full arrow in (b) indicates the propagation direction of the first slip event following bed-parallel slip offset of the fault.</a:t>
            </a:r>
          </a:p>
        </p:txBody>
      </p:sp>
      <p:sp>
        <p:nvSpPr>
          <p:cNvPr id="38" name="TextBox 37">
            <a:extLst>
              <a:ext uri="{FF2B5EF4-FFF2-40B4-BE49-F238E27FC236}">
                <a16:creationId xmlns:a16="http://schemas.microsoft.com/office/drawing/2014/main" id="{701B517F-E1A7-47DA-93C9-2D376E337508}"/>
              </a:ext>
            </a:extLst>
          </p:cNvPr>
          <p:cNvSpPr txBox="1"/>
          <p:nvPr/>
        </p:nvSpPr>
        <p:spPr>
          <a:xfrm>
            <a:off x="4867422" y="5725577"/>
            <a:ext cx="4423070" cy="707886"/>
          </a:xfrm>
          <a:prstGeom prst="rect">
            <a:avLst/>
          </a:prstGeom>
          <a:solidFill>
            <a:schemeClr val="accent1">
              <a:lumMod val="20000"/>
              <a:lumOff val="80000"/>
            </a:schemeClr>
          </a:solidFill>
          <a:ln>
            <a:solidFill>
              <a:schemeClr val="accent5"/>
            </a:solidFill>
          </a:ln>
        </p:spPr>
        <p:txBody>
          <a:bodyPr wrap="none" rtlCol="0">
            <a:spAutoFit/>
          </a:bodyPr>
          <a:lstStyle/>
          <a:p>
            <a:r>
              <a:rPr lang="en-IE" sz="2000" i="1" dirty="0" err="1"/>
              <a:t>Ti</a:t>
            </a:r>
            <a:r>
              <a:rPr lang="en-IE" sz="2000" dirty="0"/>
              <a:t> - Throw at the time of bed-parallel slip</a:t>
            </a:r>
          </a:p>
          <a:p>
            <a:r>
              <a:rPr lang="en-IE" sz="2000" i="1" dirty="0" err="1"/>
              <a:t>Tf</a:t>
            </a:r>
            <a:r>
              <a:rPr lang="en-IE" sz="2000" dirty="0"/>
              <a:t> -  Final throw on the fault</a:t>
            </a:r>
          </a:p>
        </p:txBody>
      </p:sp>
      <p:pic>
        <p:nvPicPr>
          <p:cNvPr id="39" name="Picture 3" descr="C:\Users\stratos\Dropbox\Str\TSG_2017\Animation\small fault\1.gif">
            <a:extLst>
              <a:ext uri="{FF2B5EF4-FFF2-40B4-BE49-F238E27FC236}">
                <a16:creationId xmlns:a16="http://schemas.microsoft.com/office/drawing/2014/main" id="{2130D136-5C06-4423-B4A5-8428265EA5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06064" y="2398714"/>
            <a:ext cx="3410578" cy="317446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56B4298-6044-4BD5-9D2D-B99F9BAB5859}"/>
              </a:ext>
            </a:extLst>
          </p:cNvPr>
          <p:cNvSpPr txBox="1"/>
          <p:nvPr/>
        </p:nvSpPr>
        <p:spPr>
          <a:xfrm>
            <a:off x="9532883" y="6094909"/>
            <a:ext cx="2142883" cy="338554"/>
          </a:xfrm>
          <a:prstGeom prst="rect">
            <a:avLst/>
          </a:prstGeom>
          <a:noFill/>
        </p:spPr>
        <p:txBody>
          <a:bodyPr wrap="square" rtlCol="0">
            <a:spAutoFit/>
          </a:bodyPr>
          <a:lstStyle/>
          <a:p>
            <a:pPr algn="just"/>
            <a:r>
              <a:rPr lang="en-IE" sz="1600" dirty="0">
                <a:hlinkClick r:id="rId6"/>
              </a:rPr>
              <a:t>Delogkos et al., 2017b</a:t>
            </a:r>
            <a:endParaRPr lang="en-IE" sz="1600" dirty="0"/>
          </a:p>
        </p:txBody>
      </p:sp>
      <p:sp>
        <p:nvSpPr>
          <p:cNvPr id="11" name="TextBox 10">
            <a:extLst>
              <a:ext uri="{FF2B5EF4-FFF2-40B4-BE49-F238E27FC236}">
                <a16:creationId xmlns:a16="http://schemas.microsoft.com/office/drawing/2014/main" id="{FECC53FB-3AEC-48DF-B9D7-855F9068FCDF}"/>
              </a:ext>
            </a:extLst>
          </p:cNvPr>
          <p:cNvSpPr txBox="1"/>
          <p:nvPr/>
        </p:nvSpPr>
        <p:spPr>
          <a:xfrm>
            <a:off x="4821773" y="2091911"/>
            <a:ext cx="3430312" cy="261610"/>
          </a:xfrm>
          <a:prstGeom prst="rect">
            <a:avLst/>
          </a:prstGeom>
          <a:noFill/>
        </p:spPr>
        <p:txBody>
          <a:bodyPr wrap="square" rtlCol="0">
            <a:spAutoFit/>
          </a:bodyPr>
          <a:lstStyle/>
          <a:p>
            <a:pPr algn="just"/>
            <a:r>
              <a:rPr lang="en-IE" sz="1100" dirty="0"/>
              <a:t>To see the animation use slide show view.</a:t>
            </a:r>
          </a:p>
        </p:txBody>
      </p:sp>
    </p:spTree>
    <p:extLst>
      <p:ext uri="{BB962C8B-B14F-4D97-AF65-F5344CB8AC3E}">
        <p14:creationId xmlns:p14="http://schemas.microsoft.com/office/powerpoint/2010/main" val="271929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7F415-CC73-4F0A-A8D9-00815C4509DD}"/>
              </a:ext>
            </a:extLst>
          </p:cNvPr>
          <p:cNvPicPr>
            <a:picLocks noChangeAspect="1"/>
          </p:cNvPicPr>
          <p:nvPr/>
        </p:nvPicPr>
        <p:blipFill rotWithShape="1">
          <a:blip r:embed="rId3"/>
          <a:srcRect t="53644"/>
          <a:stretch/>
        </p:blipFill>
        <p:spPr>
          <a:xfrm>
            <a:off x="4752336" y="2892557"/>
            <a:ext cx="3710804" cy="2520000"/>
          </a:xfrm>
          <a:prstGeom prst="rect">
            <a:avLst/>
          </a:prstGeom>
        </p:spPr>
      </p:pic>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Outcrop examples (2)</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468038" y="1148753"/>
            <a:ext cx="11255925" cy="800219"/>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The thickness of the section that is repeated or missing across the bed-parallel slip surface is equal to the throw at the time of bed-parallel slip (</a:t>
            </a:r>
            <a:r>
              <a:rPr lang="en-IE" sz="2300" dirty="0" err="1"/>
              <a:t>Ti</a:t>
            </a:r>
            <a:r>
              <a:rPr lang="en-IE" sz="2300" dirty="0"/>
              <a:t>).</a:t>
            </a:r>
          </a:p>
        </p:txBody>
      </p:sp>
      <p:grpSp>
        <p:nvGrpSpPr>
          <p:cNvPr id="2" name="Group 1">
            <a:extLst>
              <a:ext uri="{FF2B5EF4-FFF2-40B4-BE49-F238E27FC236}">
                <a16:creationId xmlns:a16="http://schemas.microsoft.com/office/drawing/2014/main" id="{F5B2C972-4536-4258-BD29-177A22D65671}"/>
              </a:ext>
            </a:extLst>
          </p:cNvPr>
          <p:cNvGrpSpPr/>
          <p:nvPr/>
        </p:nvGrpSpPr>
        <p:grpSpPr>
          <a:xfrm>
            <a:off x="185376" y="1961766"/>
            <a:ext cx="5524339" cy="3787209"/>
            <a:chOff x="350631" y="2213973"/>
            <a:chExt cx="5524339" cy="3787209"/>
          </a:xfrm>
        </p:grpSpPr>
        <p:pic>
          <p:nvPicPr>
            <p:cNvPr id="19" name="Picture 18">
              <a:extLst>
                <a:ext uri="{FF2B5EF4-FFF2-40B4-BE49-F238E27FC236}">
                  <a16:creationId xmlns:a16="http://schemas.microsoft.com/office/drawing/2014/main" id="{D2C79797-8C74-4AA2-A9F8-1A6894B60E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45474"/>
            <a:stretch/>
          </p:blipFill>
          <p:spPr>
            <a:xfrm>
              <a:off x="418954" y="2550138"/>
              <a:ext cx="4415836" cy="3451044"/>
            </a:xfrm>
            <a:prstGeom prst="rect">
              <a:avLst/>
            </a:prstGeom>
          </p:spPr>
        </p:pic>
        <p:sp>
          <p:nvSpPr>
            <p:cNvPr id="27" name="TextBox 26">
              <a:extLst>
                <a:ext uri="{FF2B5EF4-FFF2-40B4-BE49-F238E27FC236}">
                  <a16:creationId xmlns:a16="http://schemas.microsoft.com/office/drawing/2014/main" id="{F828B297-019A-4B47-B6A9-80F10D5B0E2C}"/>
                </a:ext>
              </a:extLst>
            </p:cNvPr>
            <p:cNvSpPr txBox="1"/>
            <p:nvPr/>
          </p:nvSpPr>
          <p:spPr>
            <a:xfrm>
              <a:off x="350631" y="2213973"/>
              <a:ext cx="2479998" cy="338554"/>
            </a:xfrm>
            <a:prstGeom prst="rect">
              <a:avLst/>
            </a:prstGeom>
            <a:noFill/>
          </p:spPr>
          <p:txBody>
            <a:bodyPr wrap="square" rtlCol="0">
              <a:spAutoFit/>
            </a:bodyPr>
            <a:lstStyle/>
            <a:p>
              <a:r>
                <a:rPr lang="en-IE" sz="1600" dirty="0">
                  <a:solidFill>
                    <a:srgbClr val="00B0F0"/>
                  </a:solidFill>
                </a:rPr>
                <a:t>Downward propagation</a:t>
              </a:r>
            </a:p>
          </p:txBody>
        </p:sp>
        <p:sp>
          <p:nvSpPr>
            <p:cNvPr id="30" name="TextBox 29">
              <a:extLst>
                <a:ext uri="{FF2B5EF4-FFF2-40B4-BE49-F238E27FC236}">
                  <a16:creationId xmlns:a16="http://schemas.microsoft.com/office/drawing/2014/main" id="{56480341-5BEB-40D5-9AB8-B7E8924414B8}"/>
                </a:ext>
              </a:extLst>
            </p:cNvPr>
            <p:cNvSpPr txBox="1"/>
            <p:nvPr/>
          </p:nvSpPr>
          <p:spPr>
            <a:xfrm>
              <a:off x="2667432" y="2213973"/>
              <a:ext cx="3207538" cy="338554"/>
            </a:xfrm>
            <a:prstGeom prst="rect">
              <a:avLst/>
            </a:prstGeom>
            <a:noFill/>
          </p:spPr>
          <p:txBody>
            <a:bodyPr wrap="square" rtlCol="0">
              <a:spAutoFit/>
            </a:bodyPr>
            <a:lstStyle/>
            <a:p>
              <a:r>
                <a:rPr lang="en-IE" sz="1600" dirty="0"/>
                <a:t>Both</a:t>
              </a:r>
            </a:p>
          </p:txBody>
        </p:sp>
      </p:grpSp>
      <p:sp>
        <p:nvSpPr>
          <p:cNvPr id="37" name="TextBox 36">
            <a:extLst>
              <a:ext uri="{FF2B5EF4-FFF2-40B4-BE49-F238E27FC236}">
                <a16:creationId xmlns:a16="http://schemas.microsoft.com/office/drawing/2014/main" id="{CBF96A34-3F55-4DBE-B3CC-DE03168E2B4F}"/>
              </a:ext>
            </a:extLst>
          </p:cNvPr>
          <p:cNvSpPr txBox="1"/>
          <p:nvPr/>
        </p:nvSpPr>
        <p:spPr>
          <a:xfrm>
            <a:off x="8462153" y="2047869"/>
            <a:ext cx="3562330" cy="4524315"/>
          </a:xfrm>
          <a:prstGeom prst="rect">
            <a:avLst/>
          </a:prstGeom>
          <a:noFill/>
        </p:spPr>
        <p:txBody>
          <a:bodyPr wrap="square" rtlCol="0">
            <a:spAutoFit/>
          </a:bodyPr>
          <a:lstStyle/>
          <a:p>
            <a:pPr algn="just"/>
            <a:r>
              <a:rPr lang="en-IE" sz="1600" dirty="0"/>
              <a:t>(a) A normal fault down throwing to the right with a </a:t>
            </a:r>
            <a:r>
              <a:rPr lang="en-IE" sz="1600" dirty="0" err="1"/>
              <a:t>Tf</a:t>
            </a:r>
            <a:r>
              <a:rPr lang="en-IE" sz="1600" dirty="0"/>
              <a:t> of 31.5 m. The top to the right bed-parallel slip surface (dashed line) offset the fault at a throw of 24 m and the fault subsequently propagated downwards. (b) Annotated outcrop photograph and successive restorations of a normal fault zone that downthrows to the right with </a:t>
            </a:r>
            <a:r>
              <a:rPr lang="en-IE" sz="1600" dirty="0" err="1"/>
              <a:t>Tf</a:t>
            </a:r>
            <a:r>
              <a:rPr lang="en-IE" sz="1600" dirty="0"/>
              <a:t> of 8 m. The repeated section, from which a </a:t>
            </a:r>
            <a:r>
              <a:rPr lang="en-IE" sz="1600" dirty="0" err="1"/>
              <a:t>Ti</a:t>
            </a:r>
            <a:r>
              <a:rPr lang="en-IE" sz="1600" dirty="0"/>
              <a:t> of 2.3 m is measured, lies between the narrow and bold red lines within the fault zone. In the restored cross-sections the elevation of the footwall sequence is kept constant. In each figure full arrows indicate the propagation direction of the first slip event(s) following bed-parallel slip offset of the fault.</a:t>
            </a:r>
          </a:p>
        </p:txBody>
      </p:sp>
      <p:sp>
        <p:nvSpPr>
          <p:cNvPr id="38" name="TextBox 37">
            <a:extLst>
              <a:ext uri="{FF2B5EF4-FFF2-40B4-BE49-F238E27FC236}">
                <a16:creationId xmlns:a16="http://schemas.microsoft.com/office/drawing/2014/main" id="{701B517F-E1A7-47DA-93C9-2D376E337508}"/>
              </a:ext>
            </a:extLst>
          </p:cNvPr>
          <p:cNvSpPr txBox="1"/>
          <p:nvPr/>
        </p:nvSpPr>
        <p:spPr>
          <a:xfrm>
            <a:off x="246465" y="5836332"/>
            <a:ext cx="4423070" cy="707886"/>
          </a:xfrm>
          <a:prstGeom prst="rect">
            <a:avLst/>
          </a:prstGeom>
          <a:solidFill>
            <a:schemeClr val="accent1">
              <a:lumMod val="20000"/>
              <a:lumOff val="80000"/>
            </a:schemeClr>
          </a:solidFill>
          <a:ln>
            <a:solidFill>
              <a:schemeClr val="accent5"/>
            </a:solidFill>
          </a:ln>
        </p:spPr>
        <p:txBody>
          <a:bodyPr wrap="none" rtlCol="0">
            <a:spAutoFit/>
          </a:bodyPr>
          <a:lstStyle/>
          <a:p>
            <a:r>
              <a:rPr lang="en-IE" sz="2000" i="1" dirty="0" err="1"/>
              <a:t>Ti</a:t>
            </a:r>
            <a:r>
              <a:rPr lang="en-IE" sz="2000" dirty="0"/>
              <a:t> - Throw at the time of bed-parallel slip</a:t>
            </a:r>
          </a:p>
          <a:p>
            <a:r>
              <a:rPr lang="en-IE" sz="2000" i="1" dirty="0" err="1"/>
              <a:t>Tf</a:t>
            </a:r>
            <a:r>
              <a:rPr lang="en-IE" sz="2000" dirty="0"/>
              <a:t> -  Final throw on the fault</a:t>
            </a:r>
          </a:p>
        </p:txBody>
      </p:sp>
      <p:cxnSp>
        <p:nvCxnSpPr>
          <p:cNvPr id="44" name="Straight Connector 43">
            <a:extLst>
              <a:ext uri="{FF2B5EF4-FFF2-40B4-BE49-F238E27FC236}">
                <a16:creationId xmlns:a16="http://schemas.microsoft.com/office/drawing/2014/main" id="{AB455037-D88D-4DF7-97AC-F7C4C4A84966}"/>
              </a:ext>
            </a:extLst>
          </p:cNvPr>
          <p:cNvCxnSpPr/>
          <p:nvPr/>
        </p:nvCxnSpPr>
        <p:spPr>
          <a:xfrm>
            <a:off x="4669535" y="2299744"/>
            <a:ext cx="0" cy="343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77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Results (1)</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468038" y="1148753"/>
            <a:ext cx="11255925" cy="800219"/>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Fault slip events propagated upwards when the faults had low throws (</a:t>
            </a:r>
            <a:r>
              <a:rPr lang="en-IE" sz="2300" dirty="0" err="1"/>
              <a:t>Ti</a:t>
            </a:r>
            <a:r>
              <a:rPr lang="en-IE" sz="2300" dirty="0"/>
              <a:t>) but as the faults continued to grow, slip events developed more mixed propagation directions.</a:t>
            </a:r>
          </a:p>
        </p:txBody>
      </p:sp>
      <p:sp>
        <p:nvSpPr>
          <p:cNvPr id="37" name="TextBox 36">
            <a:extLst>
              <a:ext uri="{FF2B5EF4-FFF2-40B4-BE49-F238E27FC236}">
                <a16:creationId xmlns:a16="http://schemas.microsoft.com/office/drawing/2014/main" id="{CBF96A34-3F55-4DBE-B3CC-DE03168E2B4F}"/>
              </a:ext>
            </a:extLst>
          </p:cNvPr>
          <p:cNvSpPr txBox="1"/>
          <p:nvPr/>
        </p:nvSpPr>
        <p:spPr>
          <a:xfrm>
            <a:off x="283211" y="5075864"/>
            <a:ext cx="5284392" cy="1569660"/>
          </a:xfrm>
          <a:prstGeom prst="rect">
            <a:avLst/>
          </a:prstGeom>
          <a:noFill/>
        </p:spPr>
        <p:txBody>
          <a:bodyPr wrap="square" rtlCol="0">
            <a:spAutoFit/>
          </a:bodyPr>
          <a:lstStyle/>
          <a:p>
            <a:pPr algn="just"/>
            <a:r>
              <a:rPr lang="en-IE" sz="1600" dirty="0"/>
              <a:t>Histogram of the fault throws when they were offset by bed-parallel slip. The histogram is coloured according the whether a continuous fault was re-established by upward propagation of the lower segment, downward propagation of the upper segment or both. Cartoons of the fault geometries associated with each are shown in the inset.</a:t>
            </a:r>
          </a:p>
        </p:txBody>
      </p:sp>
      <p:grpSp>
        <p:nvGrpSpPr>
          <p:cNvPr id="5" name="Group 4">
            <a:extLst>
              <a:ext uri="{FF2B5EF4-FFF2-40B4-BE49-F238E27FC236}">
                <a16:creationId xmlns:a16="http://schemas.microsoft.com/office/drawing/2014/main" id="{BA04B244-6ED4-46CA-9547-D3275A3E8C5A}"/>
              </a:ext>
            </a:extLst>
          </p:cNvPr>
          <p:cNvGrpSpPr>
            <a:grpSpLocks noChangeAspect="1"/>
          </p:cNvGrpSpPr>
          <p:nvPr/>
        </p:nvGrpSpPr>
        <p:grpSpPr>
          <a:xfrm>
            <a:off x="473373" y="1976775"/>
            <a:ext cx="4680000" cy="3074931"/>
            <a:chOff x="231158" y="1976769"/>
            <a:chExt cx="5288026" cy="3474423"/>
          </a:xfrm>
        </p:grpSpPr>
        <p:grpSp>
          <p:nvGrpSpPr>
            <p:cNvPr id="17" name="Group 16">
              <a:extLst>
                <a:ext uri="{FF2B5EF4-FFF2-40B4-BE49-F238E27FC236}">
                  <a16:creationId xmlns:a16="http://schemas.microsoft.com/office/drawing/2014/main" id="{6B10D6B5-FC15-4F0D-9DE2-118A6891EF7E}"/>
                </a:ext>
              </a:extLst>
            </p:cNvPr>
            <p:cNvGrpSpPr/>
            <p:nvPr/>
          </p:nvGrpSpPr>
          <p:grpSpPr>
            <a:xfrm>
              <a:off x="231158" y="1976769"/>
              <a:ext cx="5288026" cy="3474423"/>
              <a:chOff x="28729351" y="6314949"/>
              <a:chExt cx="5288026" cy="3474423"/>
            </a:xfrm>
          </p:grpSpPr>
          <p:pic>
            <p:nvPicPr>
              <p:cNvPr id="18" name="Picture 17">
                <a:extLst>
                  <a:ext uri="{FF2B5EF4-FFF2-40B4-BE49-F238E27FC236}">
                    <a16:creationId xmlns:a16="http://schemas.microsoft.com/office/drawing/2014/main" id="{6F98CC87-9BF9-4957-A92E-70B9B96D82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5549"/>
              <a:stretch/>
            </p:blipFill>
            <p:spPr>
              <a:xfrm>
                <a:off x="28922381" y="6418320"/>
                <a:ext cx="5094996" cy="3371052"/>
              </a:xfrm>
              <a:prstGeom prst="rect">
                <a:avLst/>
              </a:prstGeom>
            </p:spPr>
          </p:pic>
          <p:sp>
            <p:nvSpPr>
              <p:cNvPr id="20" name="Rectangle 19">
                <a:extLst>
                  <a:ext uri="{FF2B5EF4-FFF2-40B4-BE49-F238E27FC236}">
                    <a16:creationId xmlns:a16="http://schemas.microsoft.com/office/drawing/2014/main" id="{196EC925-E312-495D-80D8-344D2622429C}"/>
                  </a:ext>
                </a:extLst>
              </p:cNvPr>
              <p:cNvSpPr/>
              <p:nvPr/>
            </p:nvSpPr>
            <p:spPr>
              <a:xfrm>
                <a:off x="28729351" y="6314949"/>
                <a:ext cx="410191" cy="38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1" name="Rectangle 20">
              <a:extLst>
                <a:ext uri="{FF2B5EF4-FFF2-40B4-BE49-F238E27FC236}">
                  <a16:creationId xmlns:a16="http://schemas.microsoft.com/office/drawing/2014/main" id="{2AEFFE74-B7F5-4C4D-A9B4-721F090FDED5}"/>
                </a:ext>
              </a:extLst>
            </p:cNvPr>
            <p:cNvSpPr/>
            <p:nvPr/>
          </p:nvSpPr>
          <p:spPr>
            <a:xfrm>
              <a:off x="2856941" y="1976769"/>
              <a:ext cx="410191" cy="18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2" name="Picture 21">
            <a:extLst>
              <a:ext uri="{FF2B5EF4-FFF2-40B4-BE49-F238E27FC236}">
                <a16:creationId xmlns:a16="http://schemas.microsoft.com/office/drawing/2014/main" id="{30B54905-BF20-49EB-A673-06CFD1533E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0276" y="2653998"/>
            <a:ext cx="6238404" cy="1478541"/>
          </a:xfrm>
          <a:prstGeom prst="rect">
            <a:avLst/>
          </a:prstGeom>
        </p:spPr>
      </p:pic>
      <p:sp>
        <p:nvSpPr>
          <p:cNvPr id="23" name="TextBox 22">
            <a:extLst>
              <a:ext uri="{FF2B5EF4-FFF2-40B4-BE49-F238E27FC236}">
                <a16:creationId xmlns:a16="http://schemas.microsoft.com/office/drawing/2014/main" id="{5E37FEFE-8745-4633-A18B-F65303069777}"/>
              </a:ext>
            </a:extLst>
          </p:cNvPr>
          <p:cNvSpPr txBox="1"/>
          <p:nvPr/>
        </p:nvSpPr>
        <p:spPr>
          <a:xfrm>
            <a:off x="6157282" y="4219488"/>
            <a:ext cx="5284392" cy="1815882"/>
          </a:xfrm>
          <a:prstGeom prst="rect">
            <a:avLst/>
          </a:prstGeom>
          <a:noFill/>
        </p:spPr>
        <p:txBody>
          <a:bodyPr wrap="square" rtlCol="0">
            <a:spAutoFit/>
          </a:bodyPr>
          <a:lstStyle/>
          <a:p>
            <a:pPr algn="just"/>
            <a:r>
              <a:rPr lang="en-IE" sz="1600" dirty="0"/>
              <a:t>Data collected for Fault R projected onto a vertical plane parallel to mean fault strike. The mapped fault surface is contoured for throw. Vertical lines are locations of mine faces exposed over a 6-year period and arrowheads indicate the direction of slip propagation. The intersections of the fault surface with one horizon on the </a:t>
            </a:r>
            <a:r>
              <a:rPr lang="en-IE" sz="1600" dirty="0" err="1"/>
              <a:t>upthrown</a:t>
            </a:r>
            <a:r>
              <a:rPr lang="en-IE" sz="1600" dirty="0"/>
              <a:t> and downthrown side of the fault are shown in white.</a:t>
            </a:r>
          </a:p>
        </p:txBody>
      </p:sp>
    </p:spTree>
    <p:extLst>
      <p:ext uri="{BB962C8B-B14F-4D97-AF65-F5344CB8AC3E}">
        <p14:creationId xmlns:p14="http://schemas.microsoft.com/office/powerpoint/2010/main" val="403773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Results (2)</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278732" y="1148753"/>
            <a:ext cx="11634536" cy="415498"/>
          </a:xfrm>
          <a:prstGeom prst="rect">
            <a:avLst/>
          </a:prstGeom>
          <a:solidFill>
            <a:schemeClr val="accent1">
              <a:lumMod val="20000"/>
              <a:lumOff val="80000"/>
            </a:schemeClr>
          </a:solidFill>
          <a:ln>
            <a:solidFill>
              <a:schemeClr val="accent5"/>
            </a:solidFill>
          </a:ln>
        </p:spPr>
        <p:txBody>
          <a:bodyPr wrap="square" rtlCol="0">
            <a:spAutoFit/>
          </a:bodyPr>
          <a:lstStyle/>
          <a:p>
            <a:pPr algn="ctr"/>
            <a:r>
              <a:rPr lang="en-IE" sz="2100" dirty="0"/>
              <a:t>The transition from upward propagation to mixed propagation directions occurred earlier on small faults.</a:t>
            </a:r>
          </a:p>
        </p:txBody>
      </p:sp>
      <p:sp>
        <p:nvSpPr>
          <p:cNvPr id="37" name="TextBox 36">
            <a:extLst>
              <a:ext uri="{FF2B5EF4-FFF2-40B4-BE49-F238E27FC236}">
                <a16:creationId xmlns:a16="http://schemas.microsoft.com/office/drawing/2014/main" id="{CBF96A34-3F55-4DBE-B3CC-DE03168E2B4F}"/>
              </a:ext>
            </a:extLst>
          </p:cNvPr>
          <p:cNvSpPr txBox="1"/>
          <p:nvPr/>
        </p:nvSpPr>
        <p:spPr>
          <a:xfrm>
            <a:off x="419841" y="5184769"/>
            <a:ext cx="11255925" cy="1284967"/>
          </a:xfrm>
          <a:prstGeom prst="rect">
            <a:avLst/>
          </a:prstGeom>
          <a:noFill/>
        </p:spPr>
        <p:txBody>
          <a:bodyPr wrap="square" rtlCol="0">
            <a:spAutoFit/>
          </a:bodyPr>
          <a:lstStyle/>
          <a:p>
            <a:pPr algn="just"/>
            <a:r>
              <a:rPr lang="en-IE" sz="1550" dirty="0"/>
              <a:t>Graph of the final throw against the instantaneous throw (throw at the time of bed-parallel slip). The colour of the data points indicates the propagation direction of the slip propagation following bed-parallel slip and its size indicates the magnitude of the offset across the bed-parallel slip-surface. (b) Same as (a) but in logarithmic scale. Tie-lines connect data points that represent multiple bed-parallel slip offsets of the same fault at the same outcrop as the fault increased in throw (from bottom to top). The filled circles connected by a thicker line represent four faulting/bed-parallel slip cycles recognised in one mine face and described by </a:t>
            </a:r>
            <a:r>
              <a:rPr lang="en-IE" sz="1550" dirty="0">
                <a:hlinkClick r:id="rId4"/>
              </a:rPr>
              <a:t>Delogkos et al. (2017b)</a:t>
            </a:r>
            <a:r>
              <a:rPr lang="en-IE" sz="1550" dirty="0"/>
              <a:t>.</a:t>
            </a:r>
          </a:p>
        </p:txBody>
      </p:sp>
      <p:pic>
        <p:nvPicPr>
          <p:cNvPr id="15" name="Picture 14">
            <a:extLst>
              <a:ext uri="{FF2B5EF4-FFF2-40B4-BE49-F238E27FC236}">
                <a16:creationId xmlns:a16="http://schemas.microsoft.com/office/drawing/2014/main" id="{E3C28AE8-7BC8-4839-B01D-C09ED00236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50209"/>
          <a:stretch/>
        </p:blipFill>
        <p:spPr>
          <a:xfrm>
            <a:off x="920843" y="1791260"/>
            <a:ext cx="4860000" cy="3264460"/>
          </a:xfrm>
          <a:prstGeom prst="rect">
            <a:avLst/>
          </a:prstGeom>
        </p:spPr>
      </p:pic>
      <p:pic>
        <p:nvPicPr>
          <p:cNvPr id="16" name="Picture 15">
            <a:extLst>
              <a:ext uri="{FF2B5EF4-FFF2-40B4-BE49-F238E27FC236}">
                <a16:creationId xmlns:a16="http://schemas.microsoft.com/office/drawing/2014/main" id="{0089B5E8-0F07-4E35-B506-262357F444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9881"/>
          <a:stretch/>
        </p:blipFill>
        <p:spPr>
          <a:xfrm>
            <a:off x="6370475" y="1779727"/>
            <a:ext cx="4860000" cy="3285926"/>
          </a:xfrm>
          <a:prstGeom prst="rect">
            <a:avLst/>
          </a:prstGeom>
        </p:spPr>
      </p:pic>
    </p:spTree>
    <p:extLst>
      <p:ext uri="{BB962C8B-B14F-4D97-AF65-F5344CB8AC3E}">
        <p14:creationId xmlns:p14="http://schemas.microsoft.com/office/powerpoint/2010/main" val="169861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BBCD36C-660E-47CF-B1DF-E75FE7816682}"/>
              </a:ext>
            </a:extLst>
          </p:cNvPr>
          <p:cNvSpPr txBox="1">
            <a:spLocks/>
          </p:cNvSpPr>
          <p:nvPr/>
        </p:nvSpPr>
        <p:spPr>
          <a:xfrm>
            <a:off x="936074" y="306772"/>
            <a:ext cx="11255925" cy="8715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IE" sz="3600" dirty="0">
                <a:solidFill>
                  <a:srgbClr val="00B9E3"/>
                </a:solidFill>
              </a:rPr>
              <a:t>Slip propagation direction through time</a:t>
            </a:r>
          </a:p>
        </p:txBody>
      </p:sp>
      <p:pic>
        <p:nvPicPr>
          <p:cNvPr id="29" name="Picture 28">
            <a:extLst>
              <a:ext uri="{FF2B5EF4-FFF2-40B4-BE49-F238E27FC236}">
                <a16:creationId xmlns:a16="http://schemas.microsoft.com/office/drawing/2014/main" id="{F6B1E616-A0B7-4C27-A3C3-6921FF6E0AD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 t="13122" r="2455" b="7199"/>
          <a:stretch/>
        </p:blipFill>
        <p:spPr>
          <a:xfrm>
            <a:off x="56286" y="422511"/>
            <a:ext cx="654099" cy="548640"/>
          </a:xfrm>
          <a:prstGeom prst="rect">
            <a:avLst/>
          </a:prstGeom>
        </p:spPr>
      </p:pic>
      <p:sp>
        <p:nvSpPr>
          <p:cNvPr id="24" name="TextBox 23">
            <a:extLst>
              <a:ext uri="{FF2B5EF4-FFF2-40B4-BE49-F238E27FC236}">
                <a16:creationId xmlns:a16="http://schemas.microsoft.com/office/drawing/2014/main" id="{AAE80AA4-6E1B-4CF1-9D97-264045A4404F}"/>
              </a:ext>
            </a:extLst>
          </p:cNvPr>
          <p:cNvSpPr txBox="1"/>
          <p:nvPr/>
        </p:nvSpPr>
        <p:spPr>
          <a:xfrm>
            <a:off x="278525" y="1148753"/>
            <a:ext cx="11634951" cy="446276"/>
          </a:xfrm>
          <a:prstGeom prst="rect">
            <a:avLst/>
          </a:prstGeom>
          <a:solidFill>
            <a:schemeClr val="accent1">
              <a:lumMod val="20000"/>
              <a:lumOff val="80000"/>
            </a:schemeClr>
          </a:solidFill>
          <a:ln>
            <a:solidFill>
              <a:schemeClr val="accent5"/>
            </a:solidFill>
          </a:ln>
        </p:spPr>
        <p:txBody>
          <a:bodyPr wrap="square" rtlCol="0">
            <a:spAutoFit/>
          </a:bodyPr>
          <a:lstStyle/>
          <a:p>
            <a:pPr algn="just"/>
            <a:r>
              <a:rPr lang="en-IE" sz="2300" dirty="0"/>
              <a:t>The location of the point of nucleation of slip events varied over the fault surfaces as they grew. </a:t>
            </a:r>
          </a:p>
        </p:txBody>
      </p:sp>
      <p:sp>
        <p:nvSpPr>
          <p:cNvPr id="37" name="TextBox 36">
            <a:extLst>
              <a:ext uri="{FF2B5EF4-FFF2-40B4-BE49-F238E27FC236}">
                <a16:creationId xmlns:a16="http://schemas.microsoft.com/office/drawing/2014/main" id="{CBF96A34-3F55-4DBE-B3CC-DE03168E2B4F}"/>
              </a:ext>
            </a:extLst>
          </p:cNvPr>
          <p:cNvSpPr txBox="1"/>
          <p:nvPr/>
        </p:nvSpPr>
        <p:spPr>
          <a:xfrm>
            <a:off x="419841" y="5090524"/>
            <a:ext cx="11255925" cy="1600438"/>
          </a:xfrm>
          <a:prstGeom prst="rect">
            <a:avLst/>
          </a:prstGeom>
          <a:noFill/>
        </p:spPr>
        <p:txBody>
          <a:bodyPr wrap="square" rtlCol="0">
            <a:spAutoFit/>
          </a:bodyPr>
          <a:lstStyle/>
          <a:p>
            <a:pPr algn="just">
              <a:spcAft>
                <a:spcPts val="400"/>
              </a:spcAft>
            </a:pPr>
            <a:r>
              <a:rPr lang="en-IE" sz="1550" dirty="0"/>
              <a:t>An outcrop (solid circle) within the mined section on a small fault will show early mixed slip propagation directions because slip initiation points (stars) can be located below, along strike or above throughout growth of the fault. An outcrop on a large fault will show early upward slip propagation because the majority of the fault surface and therefore the points of slip initiation lie below the mined section with later along strike and downward propagation.</a:t>
            </a:r>
          </a:p>
          <a:p>
            <a:pPr algn="just"/>
            <a:r>
              <a:rPr lang="en-IE" sz="1550" dirty="0"/>
              <a:t>The stars represent the initiation points for slip events that then propagate outwards. White stars occurred when the tip-lines were at the dashed lines and black stars when the tip-lines were at the solid lines</a:t>
            </a:r>
          </a:p>
        </p:txBody>
      </p:sp>
      <p:grpSp>
        <p:nvGrpSpPr>
          <p:cNvPr id="20" name="Group 19">
            <a:extLst>
              <a:ext uri="{FF2B5EF4-FFF2-40B4-BE49-F238E27FC236}">
                <a16:creationId xmlns:a16="http://schemas.microsoft.com/office/drawing/2014/main" id="{22DE1809-059B-429F-9A26-5B5B1ECD687E}"/>
              </a:ext>
            </a:extLst>
          </p:cNvPr>
          <p:cNvGrpSpPr/>
          <p:nvPr/>
        </p:nvGrpSpPr>
        <p:grpSpPr>
          <a:xfrm>
            <a:off x="2735845" y="1533415"/>
            <a:ext cx="8168761" cy="3527104"/>
            <a:chOff x="34707032" y="19417891"/>
            <a:chExt cx="8168761" cy="3527104"/>
          </a:xfrm>
        </p:grpSpPr>
        <p:pic>
          <p:nvPicPr>
            <p:cNvPr id="21" name="Picture 20">
              <a:extLst>
                <a:ext uri="{FF2B5EF4-FFF2-40B4-BE49-F238E27FC236}">
                  <a16:creationId xmlns:a16="http://schemas.microsoft.com/office/drawing/2014/main" id="{F7AF32CC-57A4-4B90-9A8B-B1A0C1E35B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07032" y="19719464"/>
              <a:ext cx="6268839" cy="3225531"/>
            </a:xfrm>
            <a:prstGeom prst="rect">
              <a:avLst/>
            </a:prstGeom>
          </p:spPr>
        </p:pic>
        <p:sp>
          <p:nvSpPr>
            <p:cNvPr id="22" name="Right Brace 21">
              <a:extLst>
                <a:ext uri="{FF2B5EF4-FFF2-40B4-BE49-F238E27FC236}">
                  <a16:creationId xmlns:a16="http://schemas.microsoft.com/office/drawing/2014/main" id="{FC104E07-AC9F-4457-85EE-C6B1F330B7EB}"/>
                </a:ext>
              </a:extLst>
            </p:cNvPr>
            <p:cNvSpPr/>
            <p:nvPr/>
          </p:nvSpPr>
          <p:spPr>
            <a:xfrm>
              <a:off x="41077470" y="20988124"/>
              <a:ext cx="187218" cy="42030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23" name="TextBox 22">
              <a:extLst>
                <a:ext uri="{FF2B5EF4-FFF2-40B4-BE49-F238E27FC236}">
                  <a16:creationId xmlns:a16="http://schemas.microsoft.com/office/drawing/2014/main" id="{C8EE48B1-E832-4E0B-A614-1250D34EAA5D}"/>
                </a:ext>
              </a:extLst>
            </p:cNvPr>
            <p:cNvSpPr txBox="1"/>
            <p:nvPr/>
          </p:nvSpPr>
          <p:spPr>
            <a:xfrm>
              <a:off x="41230720" y="20905888"/>
              <a:ext cx="809837" cy="584775"/>
            </a:xfrm>
            <a:prstGeom prst="rect">
              <a:avLst/>
            </a:prstGeom>
            <a:noFill/>
          </p:spPr>
          <p:txBody>
            <a:bodyPr wrap="none" rtlCol="0">
              <a:spAutoFit/>
            </a:bodyPr>
            <a:lstStyle/>
            <a:p>
              <a:r>
                <a:rPr lang="en-IE" sz="1600" dirty="0"/>
                <a:t>Mining </a:t>
              </a:r>
            </a:p>
            <a:p>
              <a:r>
                <a:rPr lang="en-IE" sz="1600" dirty="0"/>
                <a:t>level</a:t>
              </a:r>
            </a:p>
          </p:txBody>
        </p:sp>
        <p:cxnSp>
          <p:nvCxnSpPr>
            <p:cNvPr id="25" name="Straight Arrow Connector 24">
              <a:extLst>
                <a:ext uri="{FF2B5EF4-FFF2-40B4-BE49-F238E27FC236}">
                  <a16:creationId xmlns:a16="http://schemas.microsoft.com/office/drawing/2014/main" id="{6BC68858-1D18-477F-95E5-73C9ECA2E471}"/>
                </a:ext>
              </a:extLst>
            </p:cNvPr>
            <p:cNvCxnSpPr/>
            <p:nvPr/>
          </p:nvCxnSpPr>
          <p:spPr>
            <a:xfrm flipH="1">
              <a:off x="40985290" y="19717535"/>
              <a:ext cx="307843" cy="6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BCC8B65-D060-4395-A957-7915D2E1659C}"/>
                </a:ext>
              </a:extLst>
            </p:cNvPr>
            <p:cNvSpPr txBox="1"/>
            <p:nvPr/>
          </p:nvSpPr>
          <p:spPr>
            <a:xfrm>
              <a:off x="41349684" y="19417891"/>
              <a:ext cx="1526109" cy="584775"/>
            </a:xfrm>
            <a:prstGeom prst="rect">
              <a:avLst/>
            </a:prstGeom>
            <a:noFill/>
          </p:spPr>
          <p:txBody>
            <a:bodyPr wrap="square" rtlCol="0">
              <a:spAutoFit/>
            </a:bodyPr>
            <a:lstStyle/>
            <a:p>
              <a:r>
                <a:rPr lang="en-IE" sz="1600" dirty="0"/>
                <a:t>Free </a:t>
              </a:r>
            </a:p>
            <a:p>
              <a:r>
                <a:rPr lang="en-IE" sz="1600" dirty="0"/>
                <a:t>surface</a:t>
              </a:r>
            </a:p>
          </p:txBody>
        </p:sp>
        <p:sp>
          <p:nvSpPr>
            <p:cNvPr id="27" name="TextBox 26">
              <a:extLst>
                <a:ext uri="{FF2B5EF4-FFF2-40B4-BE49-F238E27FC236}">
                  <a16:creationId xmlns:a16="http://schemas.microsoft.com/office/drawing/2014/main" id="{24C5D936-949D-4916-B38B-7F99E08FFD4A}"/>
                </a:ext>
              </a:extLst>
            </p:cNvPr>
            <p:cNvSpPr txBox="1"/>
            <p:nvPr/>
          </p:nvSpPr>
          <p:spPr>
            <a:xfrm>
              <a:off x="40497464" y="21757430"/>
              <a:ext cx="1283493" cy="307777"/>
            </a:xfrm>
            <a:prstGeom prst="rect">
              <a:avLst/>
            </a:prstGeom>
            <a:noFill/>
          </p:spPr>
          <p:txBody>
            <a:bodyPr wrap="none" rtlCol="0">
              <a:spAutoFit/>
            </a:bodyPr>
            <a:lstStyle/>
            <a:p>
              <a:r>
                <a:rPr lang="en-US" sz="1400" dirty="0"/>
                <a:t>Early slip event</a:t>
              </a:r>
              <a:endParaRPr lang="en-IE" sz="1400" dirty="0"/>
            </a:p>
          </p:txBody>
        </p:sp>
        <p:sp>
          <p:nvSpPr>
            <p:cNvPr id="30" name="TextBox 29">
              <a:extLst>
                <a:ext uri="{FF2B5EF4-FFF2-40B4-BE49-F238E27FC236}">
                  <a16:creationId xmlns:a16="http://schemas.microsoft.com/office/drawing/2014/main" id="{DCA743AF-C7C2-4115-A7A6-34DFA9DD308F}"/>
                </a:ext>
              </a:extLst>
            </p:cNvPr>
            <p:cNvSpPr txBox="1"/>
            <p:nvPr/>
          </p:nvSpPr>
          <p:spPr>
            <a:xfrm>
              <a:off x="38938594" y="20054327"/>
              <a:ext cx="1234762" cy="307777"/>
            </a:xfrm>
            <a:prstGeom prst="rect">
              <a:avLst/>
            </a:prstGeom>
            <a:noFill/>
          </p:spPr>
          <p:txBody>
            <a:bodyPr wrap="none" rtlCol="0">
              <a:spAutoFit/>
            </a:bodyPr>
            <a:lstStyle/>
            <a:p>
              <a:r>
                <a:rPr lang="en-US" sz="1400" dirty="0"/>
                <a:t>Late slip event</a:t>
              </a:r>
              <a:endParaRPr lang="en-IE" sz="1400" dirty="0"/>
            </a:p>
          </p:txBody>
        </p:sp>
        <p:sp>
          <p:nvSpPr>
            <p:cNvPr id="31" name="TextBox 30">
              <a:extLst>
                <a:ext uri="{FF2B5EF4-FFF2-40B4-BE49-F238E27FC236}">
                  <a16:creationId xmlns:a16="http://schemas.microsoft.com/office/drawing/2014/main" id="{B79E1E26-7A96-473F-8CB8-B1EA632B7F7D}"/>
                </a:ext>
              </a:extLst>
            </p:cNvPr>
            <p:cNvSpPr txBox="1"/>
            <p:nvPr/>
          </p:nvSpPr>
          <p:spPr>
            <a:xfrm rot="20944979">
              <a:off x="39413886" y="20357826"/>
              <a:ext cx="1141916" cy="307777"/>
            </a:xfrm>
            <a:prstGeom prst="rect">
              <a:avLst/>
            </a:prstGeom>
            <a:noFill/>
          </p:spPr>
          <p:txBody>
            <a:bodyPr wrap="none" rtlCol="0">
              <a:spAutoFit/>
            </a:bodyPr>
            <a:lstStyle/>
            <a:p>
              <a:r>
                <a:rPr lang="en-US" sz="1400" dirty="0"/>
                <a:t>Early tip-line </a:t>
              </a:r>
              <a:endParaRPr lang="en-IE" sz="1400" dirty="0"/>
            </a:p>
          </p:txBody>
        </p:sp>
        <p:sp>
          <p:nvSpPr>
            <p:cNvPr id="32" name="TextBox 31">
              <a:extLst>
                <a:ext uri="{FF2B5EF4-FFF2-40B4-BE49-F238E27FC236}">
                  <a16:creationId xmlns:a16="http://schemas.microsoft.com/office/drawing/2014/main" id="{0BD13827-50AD-4171-B4A6-BADB50A90219}"/>
                </a:ext>
              </a:extLst>
            </p:cNvPr>
            <p:cNvSpPr txBox="1"/>
            <p:nvPr/>
          </p:nvSpPr>
          <p:spPr>
            <a:xfrm rot="17807044">
              <a:off x="36911171" y="20208215"/>
              <a:ext cx="1093184" cy="307777"/>
            </a:xfrm>
            <a:prstGeom prst="rect">
              <a:avLst/>
            </a:prstGeom>
            <a:noFill/>
          </p:spPr>
          <p:txBody>
            <a:bodyPr wrap="none" rtlCol="0">
              <a:spAutoFit/>
            </a:bodyPr>
            <a:lstStyle/>
            <a:p>
              <a:r>
                <a:rPr lang="en-US" sz="1400" dirty="0"/>
                <a:t>Late tip-line </a:t>
              </a:r>
              <a:endParaRPr lang="en-IE" sz="1400" dirty="0"/>
            </a:p>
          </p:txBody>
        </p:sp>
      </p:grpSp>
    </p:spTree>
    <p:extLst>
      <p:ext uri="{BB962C8B-B14F-4D97-AF65-F5344CB8AC3E}">
        <p14:creationId xmlns:p14="http://schemas.microsoft.com/office/powerpoint/2010/main" val="3660813192"/>
      </p:ext>
    </p:extLst>
  </p:cSld>
  <p:clrMapOvr>
    <a:masterClrMapping/>
  </p:clrMapOvr>
</p:sld>
</file>

<file path=ppt/theme/theme1.xml><?xml version="1.0" encoding="utf-8"?>
<a:theme xmlns:a="http://schemas.openxmlformats.org/drawingml/2006/main" name="iCRAG Site Visit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8201</TotalTime>
  <Words>1525</Words>
  <Application>Microsoft Office PowerPoint</Application>
  <PresentationFormat>Widescreen</PresentationFormat>
  <Paragraphs>91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iCRAG Site Visit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Deirdre Clayton</dc:creator>
  <cp:lastModifiedBy>Stratos Delogkos</cp:lastModifiedBy>
  <cp:revision>660</cp:revision>
  <cp:lastPrinted>2018-04-17T11:26:45Z</cp:lastPrinted>
  <dcterms:created xsi:type="dcterms:W3CDTF">2017-02-14T14:55:16Z</dcterms:created>
  <dcterms:modified xsi:type="dcterms:W3CDTF">2020-04-21T19:11:08Z</dcterms:modified>
</cp:coreProperties>
</file>