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70" r:id="rId12"/>
    <p:sldId id="266" r:id="rId13"/>
    <p:sldId id="267" r:id="rId14"/>
    <p:sldId id="272"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4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Cambria"/>
              </a:rPr>
              <a:t>Click to move the slide</a:t>
            </a:r>
          </a:p>
        </p:txBody>
      </p:sp>
      <p:sp>
        <p:nvSpPr>
          <p:cNvPr id="83"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93292AA3-FF9F-4CE3-89D7-CB8A1EDE9B9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noRot="1" noChangeAspect="1"/>
          </p:cNvSpPr>
          <p:nvPr>
            <p:ph type="sldImg"/>
          </p:nvPr>
        </p:nvSpPr>
        <p:spPr>
          <a:xfrm>
            <a:off x="381000" y="685800"/>
            <a:ext cx="6096000" cy="3429000"/>
          </a:xfrm>
          <a:prstGeom prst="rect">
            <a:avLst/>
          </a:prstGeom>
        </p:spPr>
      </p:sp>
      <p:sp>
        <p:nvSpPr>
          <p:cNvPr id="128" name="PlaceHolder 2"/>
          <p:cNvSpPr>
            <a:spLocks noGrp="1"/>
          </p:cNvSpPr>
          <p:nvPr>
            <p:ph type="body"/>
          </p:nvPr>
        </p:nvSpPr>
        <p:spPr>
          <a:xfrm>
            <a:off x="685800" y="4343400"/>
            <a:ext cx="5486040" cy="4114440"/>
          </a:xfrm>
          <a:prstGeom prst="rect">
            <a:avLst/>
          </a:prstGeom>
        </p:spPr>
        <p:txBody>
          <a:bodyPr>
            <a:noAutofit/>
          </a:bodyPr>
          <a:lstStyle/>
          <a:p>
            <a:endParaRPr lang="en-US" sz="2000" b="0" strike="noStrike" spc="-1">
              <a:latin typeface="Arial"/>
            </a:endParaRPr>
          </a:p>
        </p:txBody>
      </p:sp>
      <p:sp>
        <p:nvSpPr>
          <p:cNvPr id="129"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C084F4DA-7291-45A2-A17D-6021E1CB8D7C}" type="slidenum">
              <a:rPr lang="en-US"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noRot="1" noChangeAspect="1"/>
          </p:cNvSpPr>
          <p:nvPr>
            <p:ph type="sldImg"/>
          </p:nvPr>
        </p:nvSpPr>
        <p:spPr>
          <a:xfrm>
            <a:off x="214313" y="1325563"/>
            <a:ext cx="6094412" cy="3429000"/>
          </a:xfrm>
          <a:prstGeom prst="rect">
            <a:avLst/>
          </a:prstGeom>
        </p:spPr>
      </p:sp>
      <p:sp>
        <p:nvSpPr>
          <p:cNvPr id="131" name="TextShape 2"/>
          <p:cNvSpPr txBox="1"/>
          <p:nvPr/>
        </p:nvSpPr>
        <p:spPr>
          <a:xfrm>
            <a:off x="3884760" y="8685360"/>
            <a:ext cx="2971440" cy="456840"/>
          </a:xfrm>
          <a:prstGeom prst="rect">
            <a:avLst/>
          </a:prstGeom>
          <a:noFill/>
          <a:ln>
            <a:noFill/>
          </a:ln>
        </p:spPr>
        <p:txBody>
          <a:bodyPr anchor="b">
            <a:noAutofit/>
          </a:bodyPr>
          <a:lstStyle/>
          <a:p>
            <a:pPr algn="r">
              <a:lnSpc>
                <a:spcPct val="100000"/>
              </a:lnSpc>
            </a:pPr>
            <a:fld id="{6E3E92CE-FFD0-4ACA-9645-319FDB7935EC}" type="slidenum">
              <a:rPr lang="en-US"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381000" y="685800"/>
            <a:ext cx="6096000" cy="3429000"/>
          </a:xfrm>
          <a:prstGeom prst="rect">
            <a:avLst/>
          </a:prstGeom>
        </p:spPr>
      </p:sp>
      <p:sp>
        <p:nvSpPr>
          <p:cNvPr id="133" name="PlaceHolder 2"/>
          <p:cNvSpPr>
            <a:spLocks noGrp="1"/>
          </p:cNvSpPr>
          <p:nvPr>
            <p:ph type="body"/>
          </p:nvPr>
        </p:nvSpPr>
        <p:spPr>
          <a:xfrm>
            <a:off x="685800" y="4343400"/>
            <a:ext cx="5486040" cy="4114440"/>
          </a:xfrm>
          <a:prstGeom prst="rect">
            <a:avLst/>
          </a:prstGeom>
        </p:spPr>
        <p:txBody>
          <a:bodyPr>
            <a:noAutofit/>
          </a:bodyPr>
          <a:lstStyle/>
          <a:p>
            <a:pPr marL="216000" indent="-216000">
              <a:lnSpc>
                <a:spcPct val="100000"/>
              </a:lnSpc>
            </a:pPr>
            <a:endParaRPr lang="en-US" sz="2000" b="0" strike="noStrike" spc="-1" dirty="0">
              <a:latin typeface="Arial"/>
            </a:endParaRPr>
          </a:p>
        </p:txBody>
      </p:sp>
      <p:sp>
        <p:nvSpPr>
          <p:cNvPr id="134"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CF589F87-37EE-4710-8CDA-4C03FA3F8B19}" type="slidenum">
              <a:rPr lang="en-US" sz="1200" b="0" strike="noStrike" spc="-1">
                <a:solidFill>
                  <a:srgbClr val="000000"/>
                </a:solidFill>
                <a:latin typeface="+mn-lt"/>
                <a:ea typeface="+mn-ea"/>
              </a:rPr>
              <a:t>9</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381000" y="685800"/>
            <a:ext cx="6096000" cy="3429000"/>
          </a:xfrm>
          <a:prstGeom prst="rect">
            <a:avLst/>
          </a:prstGeom>
        </p:spPr>
      </p:sp>
      <p:sp>
        <p:nvSpPr>
          <p:cNvPr id="139" name="PlaceHolder 2"/>
          <p:cNvSpPr>
            <a:spLocks noGrp="1"/>
          </p:cNvSpPr>
          <p:nvPr>
            <p:ph type="body"/>
          </p:nvPr>
        </p:nvSpPr>
        <p:spPr>
          <a:xfrm>
            <a:off x="685800" y="4343400"/>
            <a:ext cx="5486040" cy="4114440"/>
          </a:xfrm>
          <a:prstGeom prst="rect">
            <a:avLst/>
          </a:prstGeom>
        </p:spPr>
        <p:txBody>
          <a:bodyPr>
            <a:noAutofit/>
          </a:bodyPr>
          <a:lstStyle/>
          <a:p>
            <a:endParaRPr lang="en-US" sz="2000" b="0" strike="noStrike" spc="-1">
              <a:latin typeface="Arial"/>
            </a:endParaRPr>
          </a:p>
        </p:txBody>
      </p:sp>
      <p:sp>
        <p:nvSpPr>
          <p:cNvPr id="140"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EDADBE71-F3DE-42A8-BE53-C8F319A4581D}" type="slidenum">
              <a:rPr lang="en-US" sz="1200" b="0" strike="noStrike" spc="-1">
                <a:solidFill>
                  <a:srgbClr val="000000"/>
                </a:solidFill>
                <a:latin typeface="+mn-lt"/>
                <a:ea typeface="+mn-ea"/>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755640" y="4767120"/>
            <a:ext cx="2133360" cy="273600"/>
          </a:xfrm>
          <a:prstGeom prst="rect">
            <a:avLst/>
          </a:prstGeom>
        </p:spPr>
        <p:txBody>
          <a:bodyPr anchor="ctr">
            <a:noAutofit/>
          </a:bodyPr>
          <a:lstStyle/>
          <a:p>
            <a:pPr>
              <a:lnSpc>
                <a:spcPct val="100000"/>
              </a:lnSpc>
            </a:pPr>
            <a:fld id="{D53BB72B-A85F-47A4-806D-C613A18265E4}" type="datetime1">
              <a:rPr lang="en-IN" sz="900" b="0" strike="noStrike" spc="-1">
                <a:solidFill>
                  <a:srgbClr val="8B8B8B"/>
                </a:solidFill>
                <a:latin typeface="Cambria"/>
              </a:rPr>
              <a:t>07-05-2020</a:t>
            </a:fld>
            <a:endParaRPr lang="en-US" sz="900" b="0" strike="noStrike" spc="-1">
              <a:latin typeface="Times New Roman"/>
            </a:endParaRPr>
          </a:p>
        </p:txBody>
      </p:sp>
      <p:sp>
        <p:nvSpPr>
          <p:cNvPr id="6" name="PlaceHolder 2"/>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2" name="PlaceHolder 3"/>
          <p:cNvSpPr>
            <a:spLocks noGrp="1"/>
          </p:cNvSpPr>
          <p:nvPr>
            <p:ph type="sldNum"/>
          </p:nvPr>
        </p:nvSpPr>
        <p:spPr>
          <a:xfrm>
            <a:off x="6948360" y="4750560"/>
            <a:ext cx="2133360" cy="273600"/>
          </a:xfrm>
          <a:prstGeom prst="rect">
            <a:avLst/>
          </a:prstGeom>
        </p:spPr>
        <p:txBody>
          <a:bodyPr anchor="ctr">
            <a:noAutofit/>
          </a:bodyPr>
          <a:lstStyle/>
          <a:p>
            <a:pPr algn="r">
              <a:lnSpc>
                <a:spcPct val="100000"/>
              </a:lnSpc>
            </a:pPr>
            <a:fld id="{3F666232-3D5D-4E8F-A777-614F2216CFC6}" type="slidenum">
              <a:rPr lang="en-US" sz="1400" b="0" strike="noStrike" spc="-1">
                <a:solidFill>
                  <a:srgbClr val="8B8B8B"/>
                </a:solidFill>
                <a:latin typeface="Cambria"/>
              </a:rPr>
              <a:t>‹#›</a:t>
            </a:fld>
            <a:r>
              <a:rPr lang="en-US" sz="1400" b="0" strike="noStrike" spc="-1">
                <a:solidFill>
                  <a:srgbClr val="8B8B8B"/>
                </a:solidFill>
                <a:latin typeface="Cambria"/>
              </a:rPr>
              <a:t>/15</a:t>
            </a:r>
            <a:endParaRPr lang="en-US" sz="1400" b="0" strike="noStrike" spc="-1">
              <a:latin typeface="Times New Roman"/>
            </a:endParaRPr>
          </a:p>
        </p:txBody>
      </p:sp>
      <p:sp>
        <p:nvSpPr>
          <p:cNvPr id="3"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en-US" sz="1800" b="0" strike="noStrike" spc="-1">
                <a:solidFill>
                  <a:srgbClr val="000000"/>
                </a:solidFill>
                <a:latin typeface="Cambria"/>
              </a:rPr>
              <a:t>Click to edit the title text format</a:t>
            </a:r>
          </a:p>
        </p:txBody>
      </p:sp>
      <p:sp>
        <p:nvSpPr>
          <p:cNvPr id="4"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ambria"/>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mbria"/>
              </a:rPr>
              <a:t>Second Outline Level</a:t>
            </a:r>
          </a:p>
          <a:p>
            <a:pPr marL="1296000" lvl="2" indent="-288000">
              <a:spcBef>
                <a:spcPts val="850"/>
              </a:spcBef>
              <a:buClr>
                <a:srgbClr val="000000"/>
              </a:buClr>
              <a:buSzPct val="45000"/>
              <a:buFont typeface="Wingdings" charset="2"/>
              <a:buChar char=""/>
            </a:pPr>
            <a:r>
              <a:rPr lang="en-US" sz="1500" b="0" strike="noStrike" spc="-1">
                <a:solidFill>
                  <a:srgbClr val="000000"/>
                </a:solidFill>
                <a:latin typeface="Cambria"/>
              </a:rPr>
              <a:t>Third Outline Level</a:t>
            </a:r>
          </a:p>
          <a:p>
            <a:pPr marL="1728000" lvl="3" indent="-216000">
              <a:spcBef>
                <a:spcPts val="567"/>
              </a:spcBef>
              <a:buClr>
                <a:srgbClr val="000000"/>
              </a:buClr>
              <a:buSzPct val="75000"/>
              <a:buFont typeface="Symbol" charset="2"/>
              <a:buChar char=""/>
            </a:pPr>
            <a:r>
              <a:rPr lang="en-US" sz="1500" b="0" strike="noStrike" spc="-1">
                <a:solidFill>
                  <a:srgbClr val="000000"/>
                </a:solidFill>
                <a:latin typeface="Cambria"/>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mbria"/>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mbria"/>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mbria"/>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628560" y="4767120"/>
            <a:ext cx="2057040" cy="273600"/>
          </a:xfrm>
          <a:prstGeom prst="rect">
            <a:avLst/>
          </a:prstGeom>
        </p:spPr>
        <p:txBody>
          <a:bodyPr anchor="ctr">
            <a:noAutofit/>
          </a:bodyPr>
          <a:lstStyle/>
          <a:p>
            <a:pPr>
              <a:lnSpc>
                <a:spcPct val="100000"/>
              </a:lnSpc>
            </a:pPr>
            <a:fld id="{7209D87C-7281-457F-AE1A-9818F2D03681}" type="datetime">
              <a:rPr lang="en-US" sz="900" b="0" strike="noStrike" spc="-1">
                <a:solidFill>
                  <a:srgbClr val="8B8B8B"/>
                </a:solidFill>
                <a:latin typeface="Calibri"/>
              </a:rPr>
              <a:t>5/7/2020</a:t>
            </a:fld>
            <a:endParaRPr lang="en-US" sz="900" b="0" strike="noStrike" spc="-1">
              <a:latin typeface="Times New Roman"/>
            </a:endParaRPr>
          </a:p>
        </p:txBody>
      </p:sp>
      <p:sp>
        <p:nvSpPr>
          <p:cNvPr id="42" name="PlaceHolder 2"/>
          <p:cNvSpPr>
            <a:spLocks noGrp="1"/>
          </p:cNvSpPr>
          <p:nvPr>
            <p:ph type="ftr"/>
          </p:nvPr>
        </p:nvSpPr>
        <p:spPr>
          <a:xfrm>
            <a:off x="3029040" y="4767120"/>
            <a:ext cx="3085920" cy="273600"/>
          </a:xfrm>
          <a:prstGeom prst="rect">
            <a:avLst/>
          </a:prstGeom>
        </p:spPr>
        <p:txBody>
          <a:bodyPr anchor="ctr">
            <a:noAutofit/>
          </a:bodyPr>
          <a:lstStyle/>
          <a:p>
            <a:endParaRPr lang="en-US" sz="2400" b="0" strike="noStrike" spc="-1">
              <a:latin typeface="Times New Roman"/>
            </a:endParaRPr>
          </a:p>
        </p:txBody>
      </p:sp>
      <p:sp>
        <p:nvSpPr>
          <p:cNvPr id="43" name="PlaceHolder 3"/>
          <p:cNvSpPr>
            <a:spLocks noGrp="1"/>
          </p:cNvSpPr>
          <p:nvPr>
            <p:ph type="sldNum"/>
          </p:nvPr>
        </p:nvSpPr>
        <p:spPr>
          <a:xfrm>
            <a:off x="6458040" y="4767120"/>
            <a:ext cx="2057040" cy="273600"/>
          </a:xfrm>
          <a:prstGeom prst="rect">
            <a:avLst/>
          </a:prstGeom>
        </p:spPr>
        <p:txBody>
          <a:bodyPr anchor="ctr">
            <a:noAutofit/>
          </a:bodyPr>
          <a:lstStyle/>
          <a:p>
            <a:pPr algn="r">
              <a:lnSpc>
                <a:spcPct val="100000"/>
              </a:lnSpc>
            </a:pPr>
            <a:fld id="{4B1E2B2B-FE75-48F3-BD0B-09F5CC99DDC8}" type="slidenum">
              <a:rPr lang="en-US" sz="900" b="0" strike="noStrike" spc="-1">
                <a:solidFill>
                  <a:srgbClr val="8B8B8B"/>
                </a:solidFill>
                <a:latin typeface="Calibri"/>
              </a:rPr>
              <a:t>‹#›</a:t>
            </a:fld>
            <a:endParaRPr lang="en-US" sz="900" b="0" strike="noStrike" spc="-1">
              <a:latin typeface="Times New Roman"/>
            </a:endParaRPr>
          </a:p>
        </p:txBody>
      </p:sp>
      <p:sp>
        <p:nvSpPr>
          <p:cNvPr id="44" name="PlaceHolder 4"/>
          <p:cNvSpPr>
            <a:spLocks noGrp="1"/>
          </p:cNvSpPr>
          <p:nvPr>
            <p:ph type="title"/>
          </p:nvPr>
        </p:nvSpPr>
        <p:spPr>
          <a:xfrm>
            <a:off x="457200" y="205200"/>
            <a:ext cx="8229240" cy="8586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5"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6560" y="823320"/>
            <a:ext cx="9156600" cy="4333320"/>
          </a:xfrm>
          <a:prstGeom prst="rect">
            <a:avLst/>
          </a:prstGeom>
          <a:solidFill>
            <a:srgbClr val="F9F7F1"/>
          </a:solidFill>
          <a:ln>
            <a:solidFill>
              <a:schemeClr val="accent4">
                <a:lumMod val="20000"/>
                <a:lumOff val="80000"/>
              </a:schemeClr>
            </a:solidFill>
            <a:round/>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a:off x="880200" y="3215160"/>
            <a:ext cx="7471800" cy="1155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400" b="0" strike="noStrike" spc="-1">
                <a:solidFill>
                  <a:srgbClr val="000000"/>
                </a:solidFill>
                <a:latin typeface="Cambria"/>
              </a:rPr>
              <a:t>Bergthóra S. Thorbjarnardóttir</a:t>
            </a:r>
            <a:r>
              <a:rPr lang="en-US" sz="1400" b="1" strike="noStrike" spc="-1" baseline="30000">
                <a:solidFill>
                  <a:srgbClr val="000000"/>
                </a:solidFill>
                <a:latin typeface="Cambria"/>
              </a:rPr>
              <a:t>1</a:t>
            </a:r>
            <a:r>
              <a:rPr lang="en-US" sz="1400" b="1" strike="noStrike" spc="-1">
                <a:solidFill>
                  <a:srgbClr val="000000"/>
                </a:solidFill>
                <a:latin typeface="Cambria"/>
              </a:rPr>
              <a:t>, Ingi Th. Bjarnason</a:t>
            </a:r>
            <a:r>
              <a:rPr lang="en-US" sz="1400" b="1" strike="noStrike" spc="-1" baseline="30000">
                <a:solidFill>
                  <a:srgbClr val="000000"/>
                </a:solidFill>
                <a:latin typeface="Cambria"/>
              </a:rPr>
              <a:t>1,2</a:t>
            </a:r>
            <a:r>
              <a:rPr lang="en-US" sz="1400" b="0" strike="noStrike" spc="-1" baseline="30000">
                <a:solidFill>
                  <a:srgbClr val="000000"/>
                </a:solidFill>
                <a:latin typeface="Cambria"/>
              </a:rPr>
              <a:t>*</a:t>
            </a:r>
            <a:r>
              <a:rPr lang="en-US" sz="1400" b="0" strike="noStrike" spc="-1">
                <a:solidFill>
                  <a:srgbClr val="000000"/>
                </a:solidFill>
                <a:latin typeface="Cambria"/>
              </a:rPr>
              <a:t>, Revathy M. Parameswaran</a:t>
            </a:r>
            <a:r>
              <a:rPr lang="en-US" sz="1400" b="0" strike="noStrike" spc="-1" baseline="30000">
                <a:solidFill>
                  <a:srgbClr val="000000"/>
                </a:solidFill>
                <a:latin typeface="Cambria"/>
              </a:rPr>
              <a:t>1</a:t>
            </a:r>
            <a:endParaRPr lang="en-US" sz="1400" b="0" strike="noStrike" spc="-1">
              <a:latin typeface="Arial"/>
            </a:endParaRPr>
          </a:p>
          <a:p>
            <a:pPr algn="ctr">
              <a:lnSpc>
                <a:spcPct val="100000"/>
              </a:lnSpc>
            </a:pPr>
            <a:r>
              <a:rPr lang="en-GB" sz="1400" b="0" strike="noStrike" spc="-1" baseline="30000">
                <a:solidFill>
                  <a:srgbClr val="000000"/>
                </a:solidFill>
                <a:latin typeface="Cambria"/>
              </a:rPr>
              <a:t>1</a:t>
            </a:r>
            <a:r>
              <a:rPr lang="en-GB" sz="1400" b="0" strike="noStrike" spc="-1">
                <a:solidFill>
                  <a:srgbClr val="000000"/>
                </a:solidFill>
                <a:latin typeface="Cambria"/>
              </a:rPr>
              <a:t>Institute of Earth Sciences, University of Iceland, Reykjavik, Iceland</a:t>
            </a:r>
            <a:endParaRPr lang="en-US" sz="1400" b="0" strike="noStrike" spc="-1">
              <a:latin typeface="Arial"/>
            </a:endParaRPr>
          </a:p>
          <a:p>
            <a:pPr algn="ctr">
              <a:lnSpc>
                <a:spcPct val="100000"/>
              </a:lnSpc>
            </a:pPr>
            <a:r>
              <a:rPr lang="en-GB" sz="1400" b="0" strike="noStrike" spc="-1" baseline="30000">
                <a:solidFill>
                  <a:srgbClr val="000000"/>
                </a:solidFill>
                <a:latin typeface="Cambria"/>
              </a:rPr>
              <a:t>2</a:t>
            </a:r>
            <a:r>
              <a:rPr lang="en-GB" sz="1400" b="0" strike="noStrike" spc="-1">
                <a:solidFill>
                  <a:srgbClr val="000000"/>
                </a:solidFill>
                <a:latin typeface="Cambria"/>
              </a:rPr>
              <a:t>NordicVolcanologicalCenter(Nordvulk),Institute of Earth Sciences,University of Iceland, Iceland</a:t>
            </a:r>
            <a:endParaRPr lang="en-US" sz="1400" b="0" strike="noStrike" spc="-1">
              <a:latin typeface="Arial"/>
            </a:endParaRPr>
          </a:p>
          <a:p>
            <a:pPr algn="ctr">
              <a:lnSpc>
                <a:spcPct val="100000"/>
              </a:lnSpc>
            </a:pPr>
            <a:endParaRPr lang="en-US" sz="1400" b="0" strike="noStrike" spc="-1">
              <a:latin typeface="Arial"/>
            </a:endParaRPr>
          </a:p>
          <a:p>
            <a:pPr algn="ctr">
              <a:lnSpc>
                <a:spcPct val="100000"/>
              </a:lnSpc>
            </a:pPr>
            <a:r>
              <a:rPr lang="en-US" sz="1400" b="0" strike="noStrike" spc="-1">
                <a:solidFill>
                  <a:srgbClr val="000000"/>
                </a:solidFill>
                <a:latin typeface="Cambria"/>
              </a:rPr>
              <a:t>*Email: ingib@hi.is</a:t>
            </a:r>
            <a:endParaRPr lang="en-US" sz="1400" b="0" strike="noStrike" spc="-1">
              <a:latin typeface="Arial"/>
            </a:endParaRPr>
          </a:p>
        </p:txBody>
      </p:sp>
      <p:sp>
        <p:nvSpPr>
          <p:cNvPr id="90" name="CustomShape 3"/>
          <p:cNvSpPr/>
          <p:nvPr/>
        </p:nvSpPr>
        <p:spPr>
          <a:xfrm>
            <a:off x="1976400" y="1763280"/>
            <a:ext cx="521496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mbria"/>
              </a:rPr>
              <a:t>The Great Geysir and tectonic interactions in South Iceland</a:t>
            </a:r>
            <a:endParaRPr lang="en-US" sz="2800" b="0" strike="noStrike" spc="-1">
              <a:latin typeface="Arial"/>
            </a:endParaRPr>
          </a:p>
        </p:txBody>
      </p:sp>
      <p:pic>
        <p:nvPicPr>
          <p:cNvPr id="91" name="Picture 5"/>
          <p:cNvPicPr/>
          <p:nvPr/>
        </p:nvPicPr>
        <p:blipFill>
          <a:blip r:embed="rId3"/>
          <a:stretch/>
        </p:blipFill>
        <p:spPr>
          <a:xfrm>
            <a:off x="7659720" y="-360"/>
            <a:ext cx="728280" cy="637200"/>
          </a:xfrm>
          <a:prstGeom prst="rect">
            <a:avLst/>
          </a:prstGeom>
          <a:ln>
            <a:noFill/>
          </a:ln>
        </p:spPr>
      </p:pic>
      <p:pic>
        <p:nvPicPr>
          <p:cNvPr id="92" name="Picture 6"/>
          <p:cNvPicPr/>
          <p:nvPr/>
        </p:nvPicPr>
        <p:blipFill>
          <a:blip r:embed="rId4"/>
          <a:stretch/>
        </p:blipFill>
        <p:spPr>
          <a:xfrm>
            <a:off x="4611240" y="-360"/>
            <a:ext cx="2799360" cy="612720"/>
          </a:xfrm>
          <a:prstGeom prst="rect">
            <a:avLst/>
          </a:prstGeom>
          <a:ln>
            <a:noFill/>
          </a:ln>
        </p:spPr>
      </p:pic>
      <p:pic>
        <p:nvPicPr>
          <p:cNvPr id="93" name="Picture 2"/>
          <p:cNvPicPr/>
          <p:nvPr/>
        </p:nvPicPr>
        <p:blipFill>
          <a:blip r:embed="rId5"/>
          <a:stretch/>
        </p:blipFill>
        <p:spPr>
          <a:xfrm>
            <a:off x="-38880" y="-65520"/>
            <a:ext cx="1962720" cy="880200"/>
          </a:xfrm>
          <a:prstGeom prst="rect">
            <a:avLst/>
          </a:prstGeom>
          <a:ln>
            <a:noFill/>
          </a:ln>
        </p:spPr>
      </p:pic>
      <p:pic>
        <p:nvPicPr>
          <p:cNvPr id="94" name="Picture 3"/>
          <p:cNvPicPr/>
          <p:nvPr/>
        </p:nvPicPr>
        <p:blipFill>
          <a:blip r:embed="rId6"/>
          <a:stretch/>
        </p:blipFill>
        <p:spPr>
          <a:xfrm>
            <a:off x="8450280" y="-9360"/>
            <a:ext cx="631080" cy="621720"/>
          </a:xfrm>
          <a:prstGeom prst="rect">
            <a:avLst/>
          </a:prstGeom>
          <a:ln>
            <a:noFill/>
          </a:ln>
        </p:spPr>
      </p:pic>
      <p:sp>
        <p:nvSpPr>
          <p:cNvPr id="95" name="CustomShape 4"/>
          <p:cNvSpPr/>
          <p:nvPr/>
        </p:nvSpPr>
        <p:spPr>
          <a:xfrm>
            <a:off x="8417880" y="548280"/>
            <a:ext cx="718920" cy="25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050" b="0" strike="noStrike" spc="-1">
                <a:solidFill>
                  <a:srgbClr val="376092"/>
                </a:solidFill>
                <a:latin typeface="Cambria"/>
              </a:rPr>
              <a:t>NordVulk</a:t>
            </a:r>
            <a:endParaRPr lang="en-US" sz="1050" b="0" strike="noStrike" spc="-1">
              <a:latin typeface="Arial"/>
            </a:endParaRPr>
          </a:p>
        </p:txBody>
      </p:sp>
      <p:pic>
        <p:nvPicPr>
          <p:cNvPr id="96" name="Picture 14"/>
          <p:cNvPicPr/>
          <p:nvPr/>
        </p:nvPicPr>
        <p:blipFill>
          <a:blip r:embed="rId7"/>
          <a:stretch/>
        </p:blipFill>
        <p:spPr>
          <a:xfrm>
            <a:off x="942840" y="548280"/>
            <a:ext cx="1825920" cy="232920"/>
          </a:xfrm>
          <a:prstGeom prst="rect">
            <a:avLst/>
          </a:prstGeom>
          <a:ln>
            <a:noFill/>
          </a:ln>
        </p:spPr>
      </p:pic>
      <p:sp>
        <p:nvSpPr>
          <p:cNvPr id="97" name="CustomShape 5"/>
          <p:cNvSpPr/>
          <p:nvPr/>
        </p:nvSpPr>
        <p:spPr>
          <a:xfrm>
            <a:off x="2229840" y="140040"/>
            <a:ext cx="20152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376092"/>
                </a:solidFill>
                <a:latin typeface="Cambria"/>
              </a:rPr>
              <a:t>EGU 2020 SM6.5</a:t>
            </a:r>
            <a:endParaRPr lang="en-US" sz="1600" b="0" strike="noStrike" spc="-1">
              <a:latin typeface="Arial"/>
            </a:endParaRPr>
          </a:p>
        </p:txBody>
      </p:sp>
      <p:pic>
        <p:nvPicPr>
          <p:cNvPr id="13" name="Picture 7"/>
          <p:cNvPicPr/>
          <p:nvPr/>
        </p:nvPicPr>
        <p:blipFill>
          <a:blip r:embed="rId8"/>
          <a:stretch/>
        </p:blipFill>
        <p:spPr>
          <a:xfrm>
            <a:off x="1180260" y="967680"/>
            <a:ext cx="1487160" cy="355320"/>
          </a:xfrm>
          <a:prstGeom prst="rect">
            <a:avLst/>
          </a:prstGeom>
          <a:ln>
            <a:noFill/>
          </a:ln>
        </p:spPr>
      </p:pic>
      <p:sp>
        <p:nvSpPr>
          <p:cNvPr id="2" name="TextBox 1"/>
          <p:cNvSpPr txBox="1"/>
          <p:nvPr/>
        </p:nvSpPr>
        <p:spPr>
          <a:xfrm>
            <a:off x="4673353" y="966791"/>
            <a:ext cx="4142160" cy="307777"/>
          </a:xfrm>
          <a:prstGeom prst="rect">
            <a:avLst/>
          </a:prstGeom>
          <a:noFill/>
        </p:spPr>
        <p:txBody>
          <a:bodyPr wrap="none" rtlCol="0">
            <a:spAutoFit/>
          </a:bodyPr>
          <a:lstStyle/>
          <a:p>
            <a:r>
              <a:rPr lang="en-US" sz="1400" dirty="0" smtClean="0"/>
              <a:t>© </a:t>
            </a:r>
            <a:r>
              <a:rPr lang="en-US" sz="1400" dirty="0" err="1" smtClean="0"/>
              <a:t>Thorbjarnardóttir</a:t>
            </a:r>
            <a:r>
              <a:rPr lang="en-US" sz="1400" dirty="0" smtClean="0"/>
              <a:t> et al. 2020. All rights reserved.</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80" t="1616" r="7563" b="1819"/>
          <a:stretch/>
        </p:blipFill>
        <p:spPr>
          <a:xfrm>
            <a:off x="281799" y="72736"/>
            <a:ext cx="3990109" cy="496685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337" t="1414" r="7676" b="1818"/>
          <a:stretch/>
        </p:blipFill>
        <p:spPr>
          <a:xfrm>
            <a:off x="4717472" y="72736"/>
            <a:ext cx="3958937" cy="4977246"/>
          </a:xfrm>
          <a:prstGeom prst="rect">
            <a:avLst/>
          </a:prstGeom>
        </p:spPr>
      </p:pic>
      <p:sp>
        <p:nvSpPr>
          <p:cNvPr id="6" name="TextBox 5"/>
          <p:cNvSpPr txBox="1"/>
          <p:nvPr/>
        </p:nvSpPr>
        <p:spPr>
          <a:xfrm>
            <a:off x="5980176" y="502920"/>
            <a:ext cx="1389888" cy="492443"/>
          </a:xfrm>
          <a:prstGeom prst="rect">
            <a:avLst/>
          </a:prstGeom>
          <a:noFill/>
        </p:spPr>
        <p:txBody>
          <a:bodyPr wrap="square" rtlCol="0">
            <a:spAutoFit/>
          </a:bodyPr>
          <a:lstStyle/>
          <a:p>
            <a:pPr algn="ctr"/>
            <a:r>
              <a:rPr lang="en-US" sz="1400" dirty="0" smtClean="0">
                <a:solidFill>
                  <a:srgbClr val="FFFF00"/>
                </a:solidFill>
              </a:rPr>
              <a:t>Sandvatn </a:t>
            </a:r>
            <a:r>
              <a:rPr lang="en-US" sz="1400" dirty="0" smtClean="0">
                <a:solidFill>
                  <a:srgbClr val="FFFF00"/>
                </a:solidFill>
              </a:rPr>
              <a:t>area</a:t>
            </a:r>
          </a:p>
          <a:p>
            <a:pPr algn="ctr"/>
            <a:r>
              <a:rPr lang="en-US" sz="1200" dirty="0" smtClean="0">
                <a:solidFill>
                  <a:srgbClr val="FFFF00"/>
                </a:solidFill>
              </a:rPr>
              <a:t>magnitudes≥2.0</a:t>
            </a:r>
            <a:endParaRPr lang="en-US" sz="1200" dirty="0">
              <a:solidFill>
                <a:srgbClr val="FFFF00"/>
              </a:solidFill>
            </a:endParaRPr>
          </a:p>
        </p:txBody>
      </p:sp>
      <p:sp>
        <p:nvSpPr>
          <p:cNvPr id="7" name="TextBox 6"/>
          <p:cNvSpPr txBox="1"/>
          <p:nvPr/>
        </p:nvSpPr>
        <p:spPr>
          <a:xfrm>
            <a:off x="3328416" y="1149251"/>
            <a:ext cx="877824" cy="276999"/>
          </a:xfrm>
          <a:prstGeom prst="rect">
            <a:avLst/>
          </a:prstGeom>
          <a:noFill/>
        </p:spPr>
        <p:txBody>
          <a:bodyPr wrap="square" rtlCol="0">
            <a:spAutoFit/>
          </a:bodyPr>
          <a:lstStyle/>
          <a:p>
            <a:r>
              <a:rPr lang="en-US" sz="1200" dirty="0" smtClean="0">
                <a:solidFill>
                  <a:srgbClr val="FFFF00"/>
                </a:solidFill>
              </a:rPr>
              <a:t>Sandvatn</a:t>
            </a:r>
            <a:endParaRPr lang="en-US" sz="1200" dirty="0">
              <a:solidFill>
                <a:srgbClr val="FFFF00"/>
              </a:solidFill>
            </a:endParaRPr>
          </a:p>
        </p:txBody>
      </p:sp>
      <p:sp>
        <p:nvSpPr>
          <p:cNvPr id="2" name="Rectangle 1"/>
          <p:cNvSpPr/>
          <p:nvPr/>
        </p:nvSpPr>
        <p:spPr>
          <a:xfrm>
            <a:off x="1474256" y="436364"/>
            <a:ext cx="1455848" cy="307777"/>
          </a:xfrm>
          <a:prstGeom prst="rect">
            <a:avLst/>
          </a:prstGeom>
        </p:spPr>
        <p:txBody>
          <a:bodyPr wrap="none">
            <a:spAutoFit/>
          </a:bodyPr>
          <a:lstStyle/>
          <a:p>
            <a:pPr algn="ctr"/>
            <a:r>
              <a:rPr lang="en-US" sz="1400" dirty="0">
                <a:solidFill>
                  <a:srgbClr val="FFFF00"/>
                </a:solidFill>
              </a:rPr>
              <a:t>magnitudes≥2.0</a:t>
            </a:r>
            <a:endParaRPr lang="en-US" sz="1400" dirty="0">
              <a:solidFill>
                <a:srgbClr val="FFFF00"/>
              </a:solidFill>
            </a:endParaRPr>
          </a:p>
        </p:txBody>
      </p:sp>
    </p:spTree>
    <p:extLst>
      <p:ext uri="{BB962C8B-B14F-4D97-AF65-F5344CB8AC3E}">
        <p14:creationId xmlns:p14="http://schemas.microsoft.com/office/powerpoint/2010/main" val="353015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
          <p:cNvPicPr/>
          <p:nvPr/>
        </p:nvPicPr>
        <p:blipFill>
          <a:blip r:embed="rId3"/>
          <a:stretch/>
        </p:blipFill>
        <p:spPr>
          <a:xfrm>
            <a:off x="0" y="771480"/>
            <a:ext cx="4753080" cy="4253040"/>
          </a:xfrm>
          <a:prstGeom prst="rect">
            <a:avLst/>
          </a:prstGeom>
          <a:ln>
            <a:noFill/>
          </a:ln>
        </p:spPr>
      </p:pic>
      <p:pic>
        <p:nvPicPr>
          <p:cNvPr id="123" name="Picture 2"/>
          <p:cNvPicPr/>
          <p:nvPr/>
        </p:nvPicPr>
        <p:blipFill>
          <a:blip r:embed="rId4"/>
          <a:srcRect l="7576"/>
          <a:stretch/>
        </p:blipFill>
        <p:spPr>
          <a:xfrm>
            <a:off x="4753440" y="771480"/>
            <a:ext cx="4393080" cy="4253040"/>
          </a:xfrm>
          <a:prstGeom prst="rect">
            <a:avLst/>
          </a:prstGeom>
          <a:ln>
            <a:noFill/>
          </a:ln>
        </p:spPr>
      </p:pic>
      <p:sp>
        <p:nvSpPr>
          <p:cNvPr id="124" name="CustomShape 1"/>
          <p:cNvSpPr/>
          <p:nvPr/>
        </p:nvSpPr>
        <p:spPr>
          <a:xfrm flipH="1">
            <a:off x="1998453" y="315359"/>
            <a:ext cx="117792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strike="noStrike" spc="-1" dirty="0">
                <a:solidFill>
                  <a:srgbClr val="000000"/>
                </a:solidFill>
                <a:latin typeface="Calibri"/>
              </a:rPr>
              <a:t>Normal</a:t>
            </a:r>
            <a:endParaRPr lang="en-US" sz="1600" b="0" strike="noStrike" spc="-1" dirty="0">
              <a:latin typeface="Arial"/>
            </a:endParaRPr>
          </a:p>
        </p:txBody>
      </p:sp>
      <p:sp>
        <p:nvSpPr>
          <p:cNvPr id="125" name="CustomShape 2"/>
          <p:cNvSpPr/>
          <p:nvPr/>
        </p:nvSpPr>
        <p:spPr>
          <a:xfrm>
            <a:off x="6664224" y="346865"/>
            <a:ext cx="835976"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dirty="0">
                <a:solidFill>
                  <a:srgbClr val="000000"/>
                </a:solidFill>
                <a:latin typeface="Calibri"/>
              </a:rPr>
              <a:t>Reverse</a:t>
            </a:r>
            <a:endParaRPr lang="en-US" sz="1600" b="0" strike="noStrike" spc="-1" dirty="0">
              <a:latin typeface="Arial"/>
            </a:endParaRPr>
          </a:p>
        </p:txBody>
      </p:sp>
      <p:sp>
        <p:nvSpPr>
          <p:cNvPr id="2" name="TextBox 1"/>
          <p:cNvSpPr txBox="1"/>
          <p:nvPr/>
        </p:nvSpPr>
        <p:spPr>
          <a:xfrm>
            <a:off x="3182778" y="112169"/>
            <a:ext cx="3140604" cy="584775"/>
          </a:xfrm>
          <a:prstGeom prst="rect">
            <a:avLst/>
          </a:prstGeom>
          <a:noFill/>
        </p:spPr>
        <p:txBody>
          <a:bodyPr wrap="none" rtlCol="0">
            <a:spAutoFit/>
          </a:bodyPr>
          <a:lstStyle/>
          <a:p>
            <a:pPr algn="ctr"/>
            <a:r>
              <a:rPr lang="en-US" dirty="0" smtClean="0"/>
              <a:t>Sandvatn </a:t>
            </a:r>
            <a:r>
              <a:rPr lang="en-US" dirty="0" smtClean="0"/>
              <a:t>area</a:t>
            </a:r>
          </a:p>
          <a:p>
            <a:pPr algn="ctr"/>
            <a:r>
              <a:rPr lang="en-US" sz="1400" dirty="0"/>
              <a:t>F</a:t>
            </a:r>
            <a:r>
              <a:rPr lang="en-US" sz="1400" dirty="0" smtClean="0"/>
              <a:t>ocal mechanisms relocated with DD</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3830148" y="446124"/>
            <a:ext cx="1366692"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400" b="0" strike="noStrike" spc="-1" dirty="0">
                <a:solidFill>
                  <a:srgbClr val="000000"/>
                </a:solidFill>
                <a:latin typeface="Calibri"/>
              </a:rPr>
              <a:t>Results</a:t>
            </a:r>
            <a:endParaRPr lang="en-US" sz="2400" b="0" strike="noStrike" spc="-1" dirty="0">
              <a:latin typeface="Arial"/>
            </a:endParaRPr>
          </a:p>
        </p:txBody>
      </p:sp>
      <p:sp>
        <p:nvSpPr>
          <p:cNvPr id="3" name="TextBox 2"/>
          <p:cNvSpPr txBox="1"/>
          <p:nvPr/>
        </p:nvSpPr>
        <p:spPr>
          <a:xfrm>
            <a:off x="476333" y="1062228"/>
            <a:ext cx="8539517" cy="3416320"/>
          </a:xfrm>
          <a:prstGeom prst="rect">
            <a:avLst/>
          </a:prstGeom>
          <a:noFill/>
        </p:spPr>
        <p:txBody>
          <a:bodyPr wrap="none" rtlCol="0">
            <a:spAutoFit/>
          </a:bodyPr>
          <a:lstStyle/>
          <a:p>
            <a:pPr marL="342900" indent="-342900">
              <a:buFont typeface="+mj-lt"/>
              <a:buAutoNum type="arabicPeriod"/>
            </a:pPr>
            <a:r>
              <a:rPr lang="en-US" sz="1400" dirty="0" smtClean="0"/>
              <a:t>The Geysir region was seismically triggered by the large earthquakes in</a:t>
            </a:r>
            <a:r>
              <a:rPr lang="en-US" sz="1400" dirty="0"/>
              <a:t> </a:t>
            </a:r>
            <a:r>
              <a:rPr lang="en-US" sz="1400" dirty="0" smtClean="0"/>
              <a:t>South Iceland in year 2000</a:t>
            </a:r>
          </a:p>
          <a:p>
            <a:r>
              <a:rPr lang="en-US" sz="1400" dirty="0" smtClean="0"/>
              <a:t>       ~50 km south and southwest of Geysir. No comparable activity has been recorded in a 30 years </a:t>
            </a:r>
          </a:p>
          <a:p>
            <a:r>
              <a:rPr lang="en-US" sz="1400" dirty="0"/>
              <a:t> </a:t>
            </a:r>
            <a:r>
              <a:rPr lang="en-US" sz="1400" dirty="0" smtClean="0"/>
              <a:t>      period since installment of a sensitive national network.</a:t>
            </a:r>
          </a:p>
          <a:p>
            <a:endParaRPr lang="en-US" sz="1400" dirty="0" smtClean="0"/>
          </a:p>
          <a:p>
            <a:r>
              <a:rPr lang="en-US" sz="1400" dirty="0" smtClean="0"/>
              <a:t>2.    Faults that likely feed the geothermal area at Geysir were not activated by </a:t>
            </a:r>
          </a:p>
          <a:p>
            <a:r>
              <a:rPr lang="en-US" sz="1400" dirty="0"/>
              <a:t> </a:t>
            </a:r>
            <a:r>
              <a:rPr lang="en-US" sz="1400" dirty="0" smtClean="0"/>
              <a:t>      the 2000 events, and neither was The Great Geysir to any significant extent. </a:t>
            </a:r>
          </a:p>
          <a:p>
            <a:endParaRPr lang="en-US" sz="1600" dirty="0" smtClean="0"/>
          </a:p>
          <a:p>
            <a:pPr marL="342900" indent="-342900">
              <a:buAutoNum type="arabicPeriod" startAt="2"/>
            </a:pPr>
            <a:r>
              <a:rPr lang="en-US" sz="1400" dirty="0" smtClean="0"/>
              <a:t>The triggering mechanism of the Geysir area is unclear. E.g. a ~30 km wide area between the</a:t>
            </a:r>
          </a:p>
          <a:p>
            <a:r>
              <a:rPr lang="en-US" sz="1400" dirty="0"/>
              <a:t> </a:t>
            </a:r>
            <a:r>
              <a:rPr lang="en-US" sz="1400" dirty="0" smtClean="0"/>
              <a:t>       Geysir region and the source zone of the 2000 events is mostly aseismic.</a:t>
            </a:r>
          </a:p>
          <a:p>
            <a:endParaRPr lang="en-US" sz="1400" dirty="0"/>
          </a:p>
          <a:p>
            <a:pPr marL="342900" indent="-342900">
              <a:buAutoNum type="arabicPeriod" startAt="3"/>
            </a:pPr>
            <a:r>
              <a:rPr lang="en-US" sz="1400" dirty="0" smtClean="0"/>
              <a:t>Majority of seismic lineaments trend NNE-NE. Other populations trend ENE, the most significant</a:t>
            </a:r>
          </a:p>
          <a:p>
            <a:r>
              <a:rPr lang="en-US" sz="1400" dirty="0" smtClean="0"/>
              <a:t>       the Sandvatn </a:t>
            </a:r>
            <a:r>
              <a:rPr lang="en-US" sz="1400" dirty="0" err="1" smtClean="0"/>
              <a:t>swams</a:t>
            </a:r>
            <a:r>
              <a:rPr lang="en-US" sz="1400" dirty="0" smtClean="0"/>
              <a:t>. Wide range </a:t>
            </a:r>
            <a:r>
              <a:rPr lang="en-US" sz="1400" dirty="0" smtClean="0"/>
              <a:t>of </a:t>
            </a:r>
            <a:r>
              <a:rPr lang="en-US" sz="1400" dirty="0" smtClean="0"/>
              <a:t>hypocenter </a:t>
            </a:r>
            <a:r>
              <a:rPr lang="en-US" sz="1400" dirty="0" smtClean="0"/>
              <a:t>depths (2-12 km) </a:t>
            </a:r>
            <a:r>
              <a:rPr lang="en-US" sz="1400" dirty="0" smtClean="0"/>
              <a:t>that are relatively well </a:t>
            </a:r>
            <a:r>
              <a:rPr lang="en-US" sz="1400" dirty="0" smtClean="0"/>
              <a:t>constrained.</a:t>
            </a:r>
            <a:endParaRPr lang="en-US" sz="1400" dirty="0" smtClean="0"/>
          </a:p>
          <a:p>
            <a:r>
              <a:rPr lang="en-US" sz="1400" dirty="0"/>
              <a:t> </a:t>
            </a:r>
            <a:r>
              <a:rPr lang="en-US" sz="1400" dirty="0" smtClean="0"/>
              <a:t>      </a:t>
            </a:r>
            <a:r>
              <a:rPr lang="en-US" sz="1400" dirty="0"/>
              <a:t>S</a:t>
            </a:r>
            <a:r>
              <a:rPr lang="en-US" sz="1400" dirty="0" smtClean="0"/>
              <a:t>ome </a:t>
            </a:r>
            <a:r>
              <a:rPr lang="en-US" sz="1400" dirty="0" smtClean="0"/>
              <a:t>of the deepest </a:t>
            </a:r>
            <a:r>
              <a:rPr lang="en-US" sz="1400" dirty="0" smtClean="0"/>
              <a:t>at</a:t>
            </a:r>
            <a:r>
              <a:rPr lang="en-US" sz="1400" dirty="0" smtClean="0"/>
              <a:t> </a:t>
            </a:r>
            <a:r>
              <a:rPr lang="en-US" sz="1400" dirty="0" smtClean="0"/>
              <a:t>the edge of the </a:t>
            </a:r>
            <a:r>
              <a:rPr lang="en-US" sz="1400" dirty="0" smtClean="0"/>
              <a:t>Western Volcanic Zone, where the crust is expected to</a:t>
            </a:r>
          </a:p>
          <a:p>
            <a:r>
              <a:rPr lang="en-US" sz="1400" dirty="0"/>
              <a:t> </a:t>
            </a:r>
            <a:r>
              <a:rPr lang="en-US" sz="1400" dirty="0" smtClean="0"/>
              <a:t>      be hotter.</a:t>
            </a:r>
            <a:endParaRPr lang="en-US" sz="1600" dirty="0"/>
          </a:p>
          <a:p>
            <a:endParaRPr lang="en-US"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008" y="813816"/>
            <a:ext cx="7516368" cy="2246769"/>
          </a:xfrm>
          <a:prstGeom prst="rect">
            <a:avLst/>
          </a:prstGeom>
          <a:noFill/>
        </p:spPr>
        <p:txBody>
          <a:bodyPr wrap="square" rtlCol="0">
            <a:spAutoFit/>
          </a:bodyPr>
          <a:lstStyle/>
          <a:p>
            <a:r>
              <a:rPr lang="en-US" sz="1400" dirty="0" smtClean="0"/>
              <a:t>4. For the larger events in the area  (2.0 ≤ml&lt;4.0) </a:t>
            </a:r>
            <a:r>
              <a:rPr lang="en-US" sz="1400" dirty="0"/>
              <a:t>m</a:t>
            </a:r>
            <a:r>
              <a:rPr lang="en-US" sz="1400" dirty="0" smtClean="0"/>
              <a:t>ost common focal mechanisms are </a:t>
            </a:r>
          </a:p>
          <a:p>
            <a:r>
              <a:rPr lang="en-US" sz="1400" dirty="0"/>
              <a:t> </a:t>
            </a:r>
            <a:r>
              <a:rPr lang="en-US" sz="1400" dirty="0" smtClean="0"/>
              <a:t>   oblique normal, then strike-slip, and oblique reverse mechanisms are not </a:t>
            </a:r>
          </a:p>
          <a:p>
            <a:r>
              <a:rPr lang="en-US" sz="1400" dirty="0"/>
              <a:t> </a:t>
            </a:r>
            <a:r>
              <a:rPr lang="en-US" sz="1400" dirty="0" smtClean="0"/>
              <a:t>   uncommon. Normal events are common for smaller (&lt;2.0) earthquakes.</a:t>
            </a:r>
          </a:p>
          <a:p>
            <a:endParaRPr lang="en-US" sz="1400" dirty="0"/>
          </a:p>
          <a:p>
            <a:r>
              <a:rPr lang="en-US" sz="1400" dirty="0" smtClean="0"/>
              <a:t>5. Nodal planes that better fit the NNE-NE seismic lineaments tend to have right-lateral shear</a:t>
            </a:r>
          </a:p>
          <a:p>
            <a:r>
              <a:rPr lang="en-US" sz="1400" dirty="0"/>
              <a:t> </a:t>
            </a:r>
            <a:r>
              <a:rPr lang="en-US" sz="1400" dirty="0" smtClean="0"/>
              <a:t>   component. Even </a:t>
            </a:r>
            <a:r>
              <a:rPr lang="en-US" sz="1400" dirty="0" smtClean="0"/>
              <a:t>the </a:t>
            </a:r>
            <a:r>
              <a:rPr lang="en-US" sz="1400" dirty="0" smtClean="0"/>
              <a:t>Sandvatn ENE trending </a:t>
            </a:r>
            <a:r>
              <a:rPr lang="en-US" sz="1400" dirty="0" smtClean="0"/>
              <a:t>tensional swarms </a:t>
            </a:r>
            <a:r>
              <a:rPr lang="en-US" sz="1400" dirty="0" smtClean="0"/>
              <a:t>have </a:t>
            </a:r>
            <a:r>
              <a:rPr lang="en-US" sz="1400" dirty="0" smtClean="0"/>
              <a:t>right-lateral shear</a:t>
            </a:r>
          </a:p>
          <a:p>
            <a:r>
              <a:rPr lang="en-US" sz="1400" dirty="0" smtClean="0"/>
              <a:t>    component, with nodal planes rather dipping ~SSE.</a:t>
            </a:r>
            <a:endParaRPr lang="en-US" sz="1400" dirty="0" smtClean="0"/>
          </a:p>
          <a:p>
            <a:endParaRPr lang="en-US" sz="1400" dirty="0"/>
          </a:p>
          <a:p>
            <a:r>
              <a:rPr lang="en-US" sz="1400" dirty="0" smtClean="0"/>
              <a:t>6. The extended Geysir region </a:t>
            </a:r>
            <a:r>
              <a:rPr lang="en-US" sz="1400" dirty="0" smtClean="0"/>
              <a:t>is</a:t>
            </a:r>
            <a:r>
              <a:rPr lang="en-US" sz="1400" dirty="0" smtClean="0"/>
              <a:t> </a:t>
            </a:r>
            <a:r>
              <a:rPr lang="en-US" sz="1400" dirty="0" smtClean="0"/>
              <a:t>in </a:t>
            </a:r>
            <a:r>
              <a:rPr lang="en-US" sz="1400" dirty="0" err="1" smtClean="0"/>
              <a:t>transtensional</a:t>
            </a:r>
            <a:r>
              <a:rPr lang="en-US" sz="1400" dirty="0" smtClean="0"/>
              <a:t> stress </a:t>
            </a:r>
            <a:r>
              <a:rPr lang="en-US" sz="1400" dirty="0" smtClean="0"/>
              <a:t>state.</a:t>
            </a:r>
            <a:endParaRPr lang="en-US" sz="1400" dirty="0" smtClean="0"/>
          </a:p>
          <a:p>
            <a:r>
              <a:rPr lang="en-US" sz="1400" dirty="0"/>
              <a:t> </a:t>
            </a:r>
            <a:r>
              <a:rPr lang="en-US" sz="1400" dirty="0" smtClean="0"/>
              <a:t>   </a:t>
            </a:r>
            <a:endParaRPr lang="en-US" dirty="0"/>
          </a:p>
        </p:txBody>
      </p:sp>
    </p:spTree>
    <p:extLst>
      <p:ext uri="{BB962C8B-B14F-4D97-AF65-F5344CB8AC3E}">
        <p14:creationId xmlns:p14="http://schemas.microsoft.com/office/powerpoint/2010/main" val="251853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990" y="513698"/>
            <a:ext cx="6457658" cy="4345193"/>
          </a:xfrm>
          <a:prstGeom prst="rect">
            <a:avLst/>
          </a:prstGeom>
        </p:spPr>
      </p:pic>
      <p:sp>
        <p:nvSpPr>
          <p:cNvPr id="3" name="TextBox 2"/>
          <p:cNvSpPr txBox="1"/>
          <p:nvPr/>
        </p:nvSpPr>
        <p:spPr>
          <a:xfrm>
            <a:off x="5787639" y="4866501"/>
            <a:ext cx="3102131" cy="276999"/>
          </a:xfrm>
          <a:prstGeom prst="rect">
            <a:avLst/>
          </a:prstGeom>
          <a:noFill/>
        </p:spPr>
        <p:txBody>
          <a:bodyPr wrap="none" rtlCol="0">
            <a:spAutoFit/>
          </a:bodyPr>
          <a:lstStyle/>
          <a:p>
            <a:r>
              <a:rPr lang="en-US" sz="1200" dirty="0" smtClean="0"/>
              <a:t>Geysir in Eruption – Nicholas </a:t>
            </a:r>
            <a:r>
              <a:rPr lang="en-US" sz="1200" dirty="0" err="1" smtClean="0"/>
              <a:t>Pocok</a:t>
            </a:r>
            <a:r>
              <a:rPr lang="en-US" sz="1200" dirty="0" smtClean="0"/>
              <a:t>, 1801.</a:t>
            </a:r>
            <a:endParaRPr lang="en-US" sz="1200" dirty="0"/>
          </a:p>
        </p:txBody>
      </p:sp>
      <p:sp>
        <p:nvSpPr>
          <p:cNvPr id="4" name="TextBox 3"/>
          <p:cNvSpPr txBox="1"/>
          <p:nvPr/>
        </p:nvSpPr>
        <p:spPr>
          <a:xfrm>
            <a:off x="3092373" y="83406"/>
            <a:ext cx="2965527" cy="338554"/>
          </a:xfrm>
          <a:prstGeom prst="rect">
            <a:avLst/>
          </a:prstGeom>
          <a:noFill/>
        </p:spPr>
        <p:txBody>
          <a:bodyPr wrap="square" rtlCol="0">
            <a:spAutoFit/>
          </a:bodyPr>
          <a:lstStyle/>
          <a:p>
            <a:r>
              <a:rPr lang="en-US" sz="1600" dirty="0" smtClean="0"/>
              <a:t>The Great Geysir will </a:t>
            </a:r>
            <a:r>
              <a:rPr lang="en-US" sz="1600" dirty="0"/>
              <a:t>w</a:t>
            </a:r>
            <a:r>
              <a:rPr lang="en-US" sz="1600" dirty="0" smtClean="0"/>
              <a:t>ake up</a:t>
            </a:r>
            <a:endParaRPr lang="en-US" sz="1600" dirty="0"/>
          </a:p>
        </p:txBody>
      </p:sp>
    </p:spTree>
    <p:extLst>
      <p:ext uri="{BB962C8B-B14F-4D97-AF65-F5344CB8AC3E}">
        <p14:creationId xmlns:p14="http://schemas.microsoft.com/office/powerpoint/2010/main" val="26411281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140000" y="321840"/>
            <a:ext cx="4536000" cy="481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350" b="0" strike="noStrike" spc="-1">
                <a:solidFill>
                  <a:srgbClr val="000000"/>
                </a:solidFill>
                <a:latin typeface="Calibri"/>
              </a:rPr>
              <a:t>Geysers are rare phenomena of erupting hot springs. They are named after the Great Geysir in South Iceland. Its fame goes back to the middle ages. When active, it erupts up to heights of 70-80 meters. Comparatively, its currently active neighbor, the Strokkur geyser, has an eruption height of 15-20 meters. The Great Geysir has been largely dormant for a century. The last active period, lasting several decades, followed a sequence of large earthquakes in the year 1896, ~50 km to the south and southwest of the Geysir area. Induced hydrological activity of geothermal areas has been observed several times following large earthquakes in Iceland.</a:t>
            </a:r>
            <a:endParaRPr lang="en-US" sz="1350" b="0" strike="noStrike" spc="-1">
              <a:latin typeface="Arial"/>
            </a:endParaRPr>
          </a:p>
          <a:p>
            <a:pPr>
              <a:lnSpc>
                <a:spcPct val="100000"/>
              </a:lnSpc>
            </a:pPr>
            <a:endParaRPr lang="en-US" sz="1350" b="0" strike="noStrike" spc="-1">
              <a:latin typeface="Arial"/>
            </a:endParaRPr>
          </a:p>
          <a:p>
            <a:pPr>
              <a:lnSpc>
                <a:spcPct val="100000"/>
              </a:lnSpc>
            </a:pPr>
            <a:r>
              <a:rPr lang="en-US" sz="1350" b="0" strike="noStrike" spc="-1">
                <a:solidFill>
                  <a:srgbClr val="000000"/>
                </a:solidFill>
                <a:latin typeface="Calibri"/>
              </a:rPr>
              <a:t>A similar sequence of large earthquakes in South Iceland occurred in the year 2000. It induced significant earthquake activity in the Geysir area, but did not ‘wake up’ the Great Geysir significantly. </a:t>
            </a:r>
            <a:endParaRPr lang="en-US" sz="1350" b="0" strike="noStrike" spc="-1">
              <a:latin typeface="Arial"/>
            </a:endParaRPr>
          </a:p>
          <a:p>
            <a:pPr>
              <a:lnSpc>
                <a:spcPct val="100000"/>
              </a:lnSpc>
            </a:pPr>
            <a:endParaRPr lang="en-US" sz="1350" b="0" strike="noStrike" spc="-1">
              <a:latin typeface="Arial"/>
            </a:endParaRPr>
          </a:p>
          <a:p>
            <a:pPr>
              <a:lnSpc>
                <a:spcPct val="100000"/>
              </a:lnSpc>
            </a:pPr>
            <a:r>
              <a:rPr lang="en-US" sz="1350" b="0" strike="noStrike" spc="-1">
                <a:solidFill>
                  <a:srgbClr val="000000"/>
                </a:solidFill>
                <a:latin typeface="Calibri"/>
              </a:rPr>
              <a:t>We touch upon why there was not an increase in activity in the Great Geysir following the 2000 events, but the main objective of our analysis is to document the tectonics of the extended Geysir area.</a:t>
            </a:r>
            <a:endParaRPr lang="en-US" sz="1350" b="0" strike="noStrike" spc="-1">
              <a:latin typeface="Arial"/>
            </a:endParaRPr>
          </a:p>
          <a:p>
            <a:pPr>
              <a:lnSpc>
                <a:spcPct val="100000"/>
              </a:lnSpc>
            </a:pPr>
            <a:endParaRPr lang="en-US" sz="1350" b="0" strike="noStrike" spc="-1">
              <a:latin typeface="Arial"/>
            </a:endParaRPr>
          </a:p>
          <a:p>
            <a:pPr>
              <a:lnSpc>
                <a:spcPct val="100000"/>
              </a:lnSpc>
            </a:pPr>
            <a:endParaRPr lang="en-US" sz="1350" b="0" strike="noStrike" spc="-1">
              <a:latin typeface="Arial"/>
            </a:endParaRPr>
          </a:p>
        </p:txBody>
      </p:sp>
      <p:pic>
        <p:nvPicPr>
          <p:cNvPr id="100" name="Picture 6"/>
          <p:cNvPicPr/>
          <p:nvPr/>
        </p:nvPicPr>
        <p:blipFill>
          <a:blip r:embed="rId2"/>
          <a:stretch/>
        </p:blipFill>
        <p:spPr>
          <a:xfrm>
            <a:off x="0" y="68040"/>
            <a:ext cx="3320280" cy="5075280"/>
          </a:xfrm>
          <a:prstGeom prst="rect">
            <a:avLst/>
          </a:prstGeom>
          <a:ln>
            <a:noFill/>
          </a:ln>
        </p:spPr>
      </p:pic>
      <p:sp>
        <p:nvSpPr>
          <p:cNvPr id="101" name="CustomShape 2"/>
          <p:cNvSpPr/>
          <p:nvPr/>
        </p:nvSpPr>
        <p:spPr>
          <a:xfrm>
            <a:off x="6948360" y="4750560"/>
            <a:ext cx="2133360" cy="2736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3"/>
          <p:cNvPicPr/>
          <p:nvPr/>
        </p:nvPicPr>
        <p:blipFill>
          <a:blip r:embed="rId2"/>
          <a:stretch/>
        </p:blipFill>
        <p:spPr>
          <a:xfrm>
            <a:off x="0" y="0"/>
            <a:ext cx="4716000" cy="5143320"/>
          </a:xfrm>
          <a:prstGeom prst="rect">
            <a:avLst/>
          </a:prstGeom>
          <a:ln>
            <a:noFill/>
          </a:ln>
        </p:spPr>
      </p:pic>
      <p:pic>
        <p:nvPicPr>
          <p:cNvPr id="103" name="Picture 4"/>
          <p:cNvPicPr/>
          <p:nvPr/>
        </p:nvPicPr>
        <p:blipFill>
          <a:blip r:embed="rId3"/>
          <a:stretch/>
        </p:blipFill>
        <p:spPr>
          <a:xfrm>
            <a:off x="5868000" y="987480"/>
            <a:ext cx="2437920" cy="3657240"/>
          </a:xfrm>
          <a:prstGeom prst="rect">
            <a:avLst/>
          </a:prstGeom>
          <a:ln>
            <a:noFill/>
          </a:ln>
        </p:spPr>
      </p:pic>
      <p:sp>
        <p:nvSpPr>
          <p:cNvPr id="104" name="CustomShape 1"/>
          <p:cNvSpPr/>
          <p:nvPr/>
        </p:nvSpPr>
        <p:spPr>
          <a:xfrm>
            <a:off x="7517880" y="4731840"/>
            <a:ext cx="78012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000" b="0" strike="noStrike" spc="-1">
                <a:solidFill>
                  <a:srgbClr val="000000"/>
                </a:solidFill>
                <a:latin typeface="Calibri"/>
              </a:rPr>
              <a:t>Delso, 2014</a:t>
            </a:r>
            <a:endParaRPr lang="en-US" sz="1000" b="0" strike="noStrike" spc="-1">
              <a:latin typeface="Arial"/>
            </a:endParaRPr>
          </a:p>
        </p:txBody>
      </p:sp>
      <p:sp>
        <p:nvSpPr>
          <p:cNvPr id="105" name="CustomShape 2"/>
          <p:cNvSpPr/>
          <p:nvPr/>
        </p:nvSpPr>
        <p:spPr>
          <a:xfrm>
            <a:off x="5589000" y="296640"/>
            <a:ext cx="299592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0" strike="noStrike" spc="-1">
                <a:solidFill>
                  <a:srgbClr val="000000"/>
                </a:solidFill>
                <a:latin typeface="Calibri"/>
              </a:rPr>
              <a:t>Strokkur quarter height of Great Geysir</a:t>
            </a:r>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
          <p:cNvPicPr/>
          <p:nvPr/>
        </p:nvPicPr>
        <p:blipFill>
          <a:blip r:embed="rId2"/>
          <a:stretch/>
        </p:blipFill>
        <p:spPr>
          <a:xfrm rot="5400000">
            <a:off x="343349" y="-148277"/>
            <a:ext cx="4762051" cy="5448749"/>
          </a:xfrm>
          <a:prstGeom prst="rect">
            <a:avLst/>
          </a:prstGeom>
          <a:ln>
            <a:noFill/>
          </a:ln>
        </p:spPr>
      </p:pic>
      <p:sp>
        <p:nvSpPr>
          <p:cNvPr id="2" name="TextBox 1"/>
          <p:cNvSpPr txBox="1"/>
          <p:nvPr/>
        </p:nvSpPr>
        <p:spPr>
          <a:xfrm>
            <a:off x="5771472" y="783847"/>
            <a:ext cx="3009157" cy="584775"/>
          </a:xfrm>
          <a:prstGeom prst="rect">
            <a:avLst/>
          </a:prstGeom>
          <a:noFill/>
        </p:spPr>
        <p:txBody>
          <a:bodyPr wrap="none" rtlCol="0">
            <a:spAutoFit/>
          </a:bodyPr>
          <a:lstStyle/>
          <a:p>
            <a:pPr algn="ctr"/>
            <a:r>
              <a:rPr lang="en-US" sz="1600" dirty="0" smtClean="0"/>
              <a:t>Relative relocations </a:t>
            </a:r>
            <a:r>
              <a:rPr lang="en-US" sz="1600" dirty="0" smtClean="0"/>
              <a:t>1991-2016</a:t>
            </a:r>
          </a:p>
          <a:p>
            <a:pPr algn="ctr"/>
            <a:r>
              <a:rPr lang="en-US" sz="1600" dirty="0" smtClean="0"/>
              <a:t>Double-difference (DD)</a:t>
            </a:r>
            <a:endParaRPr lang="en-US" sz="1600" dirty="0"/>
          </a:p>
        </p:txBody>
      </p:sp>
      <p:sp>
        <p:nvSpPr>
          <p:cNvPr id="3" name="TextBox 2"/>
          <p:cNvSpPr txBox="1"/>
          <p:nvPr/>
        </p:nvSpPr>
        <p:spPr>
          <a:xfrm>
            <a:off x="6015318" y="1680664"/>
            <a:ext cx="2943245" cy="2246769"/>
          </a:xfrm>
          <a:prstGeom prst="rect">
            <a:avLst/>
          </a:prstGeom>
          <a:noFill/>
        </p:spPr>
        <p:txBody>
          <a:bodyPr wrap="square" rtlCol="0">
            <a:spAutoFit/>
          </a:bodyPr>
          <a:lstStyle/>
          <a:p>
            <a:r>
              <a:rPr lang="en-US" sz="1400" dirty="0" smtClean="0"/>
              <a:t>Original phase </a:t>
            </a:r>
            <a:r>
              <a:rPr lang="en-US" sz="1400" dirty="0" smtClean="0"/>
              <a:t>data and focal mechanisms </a:t>
            </a:r>
            <a:r>
              <a:rPr lang="en-US" sz="1400" dirty="0" smtClean="0"/>
              <a:t>from </a:t>
            </a:r>
            <a:r>
              <a:rPr lang="en-US" sz="1400" dirty="0" smtClean="0"/>
              <a:t>The</a:t>
            </a:r>
            <a:endParaRPr lang="en-US" sz="1400" dirty="0" smtClean="0"/>
          </a:p>
          <a:p>
            <a:r>
              <a:rPr lang="en-US" sz="1400" dirty="0" smtClean="0"/>
              <a:t>Iceland Meteorological Office.</a:t>
            </a:r>
          </a:p>
          <a:p>
            <a:endParaRPr lang="en-US" sz="1400" dirty="0"/>
          </a:p>
          <a:p>
            <a:r>
              <a:rPr lang="en-US" sz="1400" dirty="0" smtClean="0"/>
              <a:t>Tringles: Seismic stations</a:t>
            </a:r>
          </a:p>
          <a:p>
            <a:r>
              <a:rPr lang="en-US" sz="1400" dirty="0" smtClean="0"/>
              <a:t>Stars: Large earthquakes in years 2000 and 2008.</a:t>
            </a:r>
          </a:p>
          <a:p>
            <a:endParaRPr lang="en-US" sz="1400" dirty="0" smtClean="0"/>
          </a:p>
          <a:p>
            <a:r>
              <a:rPr lang="en-US" sz="1400" dirty="0" smtClean="0"/>
              <a:t>WVZ: Western Volcanic Zone</a:t>
            </a:r>
          </a:p>
          <a:p>
            <a:r>
              <a:rPr lang="en-US" sz="1400" dirty="0" smtClean="0"/>
              <a:t>SISZ: South Iceland Seismic Zone.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1847880" y="292056"/>
            <a:ext cx="559908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dirty="0">
                <a:solidFill>
                  <a:srgbClr val="000000"/>
                </a:solidFill>
                <a:latin typeface="Calibri"/>
              </a:rPr>
              <a:t>Seismicity clearly </a:t>
            </a:r>
            <a:r>
              <a:rPr lang="en-US" sz="1800" b="0" strike="noStrike" spc="-1" dirty="0" smtClean="0">
                <a:solidFill>
                  <a:srgbClr val="000000"/>
                </a:solidFill>
                <a:latin typeface="Calibri"/>
              </a:rPr>
              <a:t>induced in the Geysir area </a:t>
            </a:r>
          </a:p>
          <a:p>
            <a:pPr algn="ctr">
              <a:lnSpc>
                <a:spcPct val="100000"/>
              </a:lnSpc>
            </a:pPr>
            <a:r>
              <a:rPr lang="en-US" sz="1800" b="0" strike="noStrike" spc="-1" dirty="0" smtClean="0">
                <a:solidFill>
                  <a:srgbClr val="000000"/>
                </a:solidFill>
                <a:latin typeface="Calibri"/>
              </a:rPr>
              <a:t>by the 2000 </a:t>
            </a:r>
            <a:r>
              <a:rPr lang="en-US" sz="1800" b="0" strike="noStrike" spc="-1" dirty="0">
                <a:solidFill>
                  <a:srgbClr val="000000"/>
                </a:solidFill>
                <a:latin typeface="Calibri"/>
              </a:rPr>
              <a:t>South Iceland events</a:t>
            </a:r>
            <a:endParaRPr lang="en-US" sz="1800" b="0" strike="noStrike" spc="-1" dirty="0">
              <a:latin typeface="Arial"/>
            </a:endParaRPr>
          </a:p>
        </p:txBody>
      </p:sp>
      <p:pic>
        <p:nvPicPr>
          <p:cNvPr id="108" name="Picture 107"/>
          <p:cNvPicPr/>
          <p:nvPr/>
        </p:nvPicPr>
        <p:blipFill>
          <a:blip r:embed="rId3"/>
          <a:stretch/>
        </p:blipFill>
        <p:spPr>
          <a:xfrm>
            <a:off x="1645920" y="856984"/>
            <a:ext cx="5801040" cy="4125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3"/>
          <p:cNvPicPr/>
          <p:nvPr/>
        </p:nvPicPr>
        <p:blipFill rotWithShape="1">
          <a:blip r:embed="rId2"/>
          <a:srcRect t="1630" r="7514"/>
          <a:stretch/>
        </p:blipFill>
        <p:spPr>
          <a:xfrm>
            <a:off x="0" y="83820"/>
            <a:ext cx="4358640" cy="5059500"/>
          </a:xfrm>
          <a:prstGeom prst="rect">
            <a:avLst/>
          </a:prstGeom>
          <a:ln>
            <a:noFill/>
          </a:ln>
        </p:spPr>
      </p:pic>
      <p:sp>
        <p:nvSpPr>
          <p:cNvPr id="110" name="CustomShape 1"/>
          <p:cNvSpPr/>
          <p:nvPr/>
        </p:nvSpPr>
        <p:spPr>
          <a:xfrm>
            <a:off x="2339640" y="3507840"/>
            <a:ext cx="79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C000"/>
                </a:solidFill>
                <a:latin typeface="Calibri"/>
              </a:rPr>
              <a:t>Geysir</a:t>
            </a:r>
            <a:endParaRPr lang="en-US" sz="1800" b="0" strike="noStrike" spc="-1" dirty="0">
              <a:latin typeface="Arial"/>
            </a:endParaRPr>
          </a:p>
        </p:txBody>
      </p:sp>
      <p:sp>
        <p:nvSpPr>
          <p:cNvPr id="4" name="CustomShape 2"/>
          <p:cNvSpPr/>
          <p:nvPr/>
        </p:nvSpPr>
        <p:spPr>
          <a:xfrm>
            <a:off x="3223129" y="4197558"/>
            <a:ext cx="11898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C000"/>
                </a:solidFill>
                <a:latin typeface="Calibri"/>
              </a:rPr>
              <a:t>Seismometer</a:t>
            </a:r>
            <a:endParaRPr lang="en-US" sz="1400" b="0" strike="noStrike" spc="-1" dirty="0">
              <a:latin typeface="Arial"/>
            </a:endParaRPr>
          </a:p>
        </p:txBody>
      </p:sp>
      <p:sp>
        <p:nvSpPr>
          <p:cNvPr id="2" name="TextBox 1"/>
          <p:cNvSpPr txBox="1"/>
          <p:nvPr/>
        </p:nvSpPr>
        <p:spPr>
          <a:xfrm>
            <a:off x="5047419" y="493058"/>
            <a:ext cx="3365024" cy="369332"/>
          </a:xfrm>
          <a:prstGeom prst="rect">
            <a:avLst/>
          </a:prstGeom>
          <a:noFill/>
        </p:spPr>
        <p:txBody>
          <a:bodyPr wrap="none" rtlCol="0">
            <a:spAutoFit/>
          </a:bodyPr>
          <a:lstStyle/>
          <a:p>
            <a:r>
              <a:rPr lang="en-US" dirty="0" smtClean="0"/>
              <a:t>Relative relocations 1995-2016</a:t>
            </a:r>
            <a:endParaRPr lang="en-US" dirty="0"/>
          </a:p>
        </p:txBody>
      </p:sp>
      <p:sp>
        <p:nvSpPr>
          <p:cNvPr id="3" name="TextBox 2"/>
          <p:cNvSpPr txBox="1"/>
          <p:nvPr/>
        </p:nvSpPr>
        <p:spPr>
          <a:xfrm>
            <a:off x="4801144" y="1350816"/>
            <a:ext cx="4027064" cy="2123658"/>
          </a:xfrm>
          <a:prstGeom prst="rect">
            <a:avLst/>
          </a:prstGeom>
          <a:noFill/>
        </p:spPr>
        <p:txBody>
          <a:bodyPr wrap="none" rtlCol="0">
            <a:spAutoFit/>
          </a:bodyPr>
          <a:lstStyle/>
          <a:p>
            <a:r>
              <a:rPr lang="en-US" sz="1200" dirty="0" smtClean="0"/>
              <a:t>Predominant NNE-NE and ~ENE seismic </a:t>
            </a:r>
            <a:r>
              <a:rPr lang="en-US" sz="1200" dirty="0" err="1" smtClean="0"/>
              <a:t>lineations</a:t>
            </a:r>
            <a:r>
              <a:rPr lang="en-US" sz="1200" dirty="0" smtClean="0"/>
              <a:t>.</a:t>
            </a:r>
          </a:p>
          <a:p>
            <a:r>
              <a:rPr lang="en-US" sz="1200" dirty="0" smtClean="0"/>
              <a:t>Color depth scale shown.</a:t>
            </a:r>
          </a:p>
          <a:p>
            <a:endParaRPr lang="en-US" sz="1200" dirty="0"/>
          </a:p>
          <a:p>
            <a:r>
              <a:rPr lang="en-US" sz="1200" dirty="0"/>
              <a:t>D</a:t>
            </a:r>
            <a:r>
              <a:rPr lang="en-US" sz="1200" dirty="0" smtClean="0"/>
              <a:t>eep seismicity (&gt;8 km) at the edge of volcanic zone </a:t>
            </a:r>
          </a:p>
          <a:p>
            <a:r>
              <a:rPr lang="en-US" sz="1200" dirty="0" smtClean="0"/>
              <a:t>(left in figure).</a:t>
            </a:r>
          </a:p>
          <a:p>
            <a:endParaRPr lang="en-US" sz="1200" dirty="0" smtClean="0"/>
          </a:p>
          <a:p>
            <a:r>
              <a:rPr lang="en-US" sz="1200" dirty="0" smtClean="0"/>
              <a:t>ENE trending rather </a:t>
            </a:r>
            <a:r>
              <a:rPr lang="en-US" sz="1200" dirty="0" smtClean="0"/>
              <a:t>broad </a:t>
            </a:r>
            <a:r>
              <a:rPr lang="en-US" sz="1200" dirty="0" smtClean="0"/>
              <a:t>seismicity WSW of Sandvatn </a:t>
            </a:r>
          </a:p>
          <a:p>
            <a:r>
              <a:rPr lang="en-US" sz="1200" dirty="0" smtClean="0"/>
              <a:t>(Sand Lake) is intriguing. Probably been active for </a:t>
            </a:r>
          </a:p>
          <a:p>
            <a:r>
              <a:rPr lang="en-US" sz="1200" dirty="0" smtClean="0"/>
              <a:t>~half a century.</a:t>
            </a:r>
          </a:p>
          <a:p>
            <a:endParaRPr lang="en-US" sz="1200" dirty="0"/>
          </a:p>
          <a:p>
            <a:r>
              <a:rPr lang="en-US" sz="1200" dirty="0" smtClean="0"/>
              <a:t>Seismicity (active faulting) in the vicinity of Geysir.</a:t>
            </a:r>
          </a:p>
        </p:txBody>
      </p:sp>
      <p:sp>
        <p:nvSpPr>
          <p:cNvPr id="7" name="CustomShape 1"/>
          <p:cNvSpPr/>
          <p:nvPr/>
        </p:nvSpPr>
        <p:spPr>
          <a:xfrm>
            <a:off x="3276759" y="1166877"/>
            <a:ext cx="1187023"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b="1" spc="-1" dirty="0" smtClean="0">
                <a:solidFill>
                  <a:srgbClr val="FFFF00"/>
                </a:solidFill>
                <a:latin typeface="Calibri"/>
              </a:rPr>
              <a:t>Sandvatn</a:t>
            </a:r>
            <a:endParaRPr lang="en-US" sz="1800" b="0" strike="noStrike" spc="-1" dirty="0">
              <a:solidFill>
                <a:srgbClr val="FFFF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2"/>
          <a:srcRect t="2608" r="7604"/>
          <a:stretch/>
        </p:blipFill>
        <p:spPr>
          <a:xfrm>
            <a:off x="55886" y="116527"/>
            <a:ext cx="6023163" cy="4870763"/>
          </a:xfrm>
          <a:prstGeom prst="rect">
            <a:avLst/>
          </a:prstGeom>
          <a:ln>
            <a:noFill/>
          </a:ln>
        </p:spPr>
      </p:pic>
      <p:sp>
        <p:nvSpPr>
          <p:cNvPr id="112" name="CustomShape 1"/>
          <p:cNvSpPr/>
          <p:nvPr/>
        </p:nvSpPr>
        <p:spPr>
          <a:xfrm>
            <a:off x="2349687" y="2187229"/>
            <a:ext cx="79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C000"/>
                </a:solidFill>
                <a:latin typeface="Calibri"/>
              </a:rPr>
              <a:t>Geysir</a:t>
            </a:r>
            <a:endParaRPr lang="en-US" sz="1800" b="0" strike="noStrike" spc="-1" dirty="0">
              <a:latin typeface="Arial"/>
            </a:endParaRPr>
          </a:p>
        </p:txBody>
      </p:sp>
      <p:sp>
        <p:nvSpPr>
          <p:cNvPr id="113" name="CustomShape 2"/>
          <p:cNvSpPr/>
          <p:nvPr/>
        </p:nvSpPr>
        <p:spPr>
          <a:xfrm>
            <a:off x="3762082" y="3435722"/>
            <a:ext cx="11898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C000"/>
                </a:solidFill>
                <a:latin typeface="Calibri"/>
              </a:rPr>
              <a:t>Seismometer</a:t>
            </a:r>
            <a:endParaRPr lang="en-US" sz="1400" b="0" strike="noStrike" spc="-1" dirty="0">
              <a:latin typeface="Arial"/>
            </a:endParaRPr>
          </a:p>
        </p:txBody>
      </p:sp>
      <p:sp>
        <p:nvSpPr>
          <p:cNvPr id="5" name="TextBox 4"/>
          <p:cNvSpPr txBox="1"/>
          <p:nvPr/>
        </p:nvSpPr>
        <p:spPr>
          <a:xfrm>
            <a:off x="6079049" y="1128218"/>
            <a:ext cx="3138483" cy="2246769"/>
          </a:xfrm>
          <a:prstGeom prst="rect">
            <a:avLst/>
          </a:prstGeom>
          <a:noFill/>
        </p:spPr>
        <p:txBody>
          <a:bodyPr wrap="square" rtlCol="0">
            <a:spAutoFit/>
          </a:bodyPr>
          <a:lstStyle/>
          <a:p>
            <a:r>
              <a:rPr lang="en-US" sz="1400" dirty="0" smtClean="0"/>
              <a:t>NNE predominant seismic </a:t>
            </a:r>
            <a:r>
              <a:rPr lang="en-US" sz="1400" dirty="0" err="1" smtClean="0"/>
              <a:t>lineations</a:t>
            </a:r>
            <a:r>
              <a:rPr lang="en-US" sz="1400" dirty="0" smtClean="0"/>
              <a:t>.</a:t>
            </a:r>
          </a:p>
          <a:p>
            <a:endParaRPr lang="en-US" sz="1400" dirty="0"/>
          </a:p>
          <a:p>
            <a:r>
              <a:rPr lang="en-US" sz="1400" dirty="0" err="1" smtClean="0"/>
              <a:t>Riverpath</a:t>
            </a:r>
            <a:r>
              <a:rPr lang="en-US" sz="1400" dirty="0" smtClean="0"/>
              <a:t> with exact trend and position of seismic lineation. Suggesting  river flow along surface fracture of a vertical fault.</a:t>
            </a:r>
          </a:p>
          <a:p>
            <a:endParaRPr lang="en-US" sz="1400" dirty="0"/>
          </a:p>
          <a:p>
            <a:r>
              <a:rPr lang="en-US" sz="1400" dirty="0" smtClean="0"/>
              <a:t>Minor activity in immediate vicinity of</a:t>
            </a:r>
          </a:p>
          <a:p>
            <a:r>
              <a:rPr lang="en-US" sz="1400" dirty="0" smtClean="0"/>
              <a:t>Geysir. 2000 events not strong enough to awake </a:t>
            </a:r>
            <a:r>
              <a:rPr lang="en-US" sz="1400" dirty="0"/>
              <a:t>t</a:t>
            </a:r>
            <a:r>
              <a:rPr lang="en-US" sz="1400" dirty="0" smtClean="0"/>
              <a:t>he Great Geysir?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
          <p:cNvPicPr>
            <a:picLocks noChangeAspect="1"/>
          </p:cNvPicPr>
          <p:nvPr/>
        </p:nvPicPr>
        <p:blipFill rotWithShape="1">
          <a:blip r:embed="rId2"/>
          <a:srcRect t="2608" r="7604"/>
          <a:stretch/>
        </p:blipFill>
        <p:spPr>
          <a:xfrm>
            <a:off x="110305" y="135081"/>
            <a:ext cx="6023163" cy="4870763"/>
          </a:xfrm>
          <a:prstGeom prst="rect">
            <a:avLst/>
          </a:prstGeom>
          <a:ln>
            <a:noFill/>
          </a:ln>
        </p:spPr>
      </p:pic>
      <p:sp>
        <p:nvSpPr>
          <p:cNvPr id="115" name="CustomShape 1"/>
          <p:cNvSpPr/>
          <p:nvPr/>
        </p:nvSpPr>
        <p:spPr>
          <a:xfrm flipV="1">
            <a:off x="3002159" y="2600053"/>
            <a:ext cx="253800" cy="863640"/>
          </a:xfrm>
          <a:custGeom>
            <a:avLst/>
            <a:gdLst/>
            <a:ahLst/>
            <a:cxnLst/>
            <a:rect l="l" t="t" r="r" b="b"/>
            <a:pathLst>
              <a:path w="21600" h="21600">
                <a:moveTo>
                  <a:pt x="0" y="0"/>
                </a:moveTo>
                <a:lnTo>
                  <a:pt x="21600" y="21600"/>
                </a:lnTo>
              </a:path>
            </a:pathLst>
          </a:custGeom>
          <a:noFill/>
          <a:ln w="50760">
            <a:solidFill>
              <a:srgbClr val="FF0000"/>
            </a:solidFill>
            <a:tailEnd type="triangle" w="med" len="med"/>
          </a:ln>
        </p:spPr>
        <p:style>
          <a:lnRef idx="1">
            <a:schemeClr val="accent1"/>
          </a:lnRef>
          <a:fillRef idx="0">
            <a:schemeClr val="accent1"/>
          </a:fillRef>
          <a:effectRef idx="0">
            <a:schemeClr val="accent1"/>
          </a:effectRef>
          <a:fontRef idx="minor"/>
        </p:style>
      </p:sp>
      <p:sp>
        <p:nvSpPr>
          <p:cNvPr id="116" name="CustomShape 2"/>
          <p:cNvSpPr/>
          <p:nvPr/>
        </p:nvSpPr>
        <p:spPr>
          <a:xfrm>
            <a:off x="2330246" y="2205782"/>
            <a:ext cx="79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C000"/>
                </a:solidFill>
                <a:latin typeface="Calibri"/>
              </a:rPr>
              <a:t>Geysir</a:t>
            </a:r>
            <a:endParaRPr lang="en-US" sz="1800" b="0" strike="noStrike" spc="-1" dirty="0">
              <a:latin typeface="Arial"/>
            </a:endParaRPr>
          </a:p>
        </p:txBody>
      </p:sp>
      <p:sp>
        <p:nvSpPr>
          <p:cNvPr id="117" name="CustomShape 3"/>
          <p:cNvSpPr/>
          <p:nvPr/>
        </p:nvSpPr>
        <p:spPr>
          <a:xfrm>
            <a:off x="3877349" y="3436645"/>
            <a:ext cx="11898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C000"/>
                </a:solidFill>
                <a:latin typeface="Calibri"/>
              </a:rPr>
              <a:t>Seismometer</a:t>
            </a:r>
            <a:endParaRPr lang="en-US" sz="1400" b="0" strike="noStrike" spc="-1" dirty="0">
              <a:latin typeface="Arial"/>
            </a:endParaRPr>
          </a:p>
        </p:txBody>
      </p:sp>
      <p:sp>
        <p:nvSpPr>
          <p:cNvPr id="2" name="TextBox 1"/>
          <p:cNvSpPr txBox="1"/>
          <p:nvPr/>
        </p:nvSpPr>
        <p:spPr>
          <a:xfrm flipH="1">
            <a:off x="6304435" y="684195"/>
            <a:ext cx="2607834" cy="2246769"/>
          </a:xfrm>
          <a:prstGeom prst="rect">
            <a:avLst/>
          </a:prstGeom>
          <a:noFill/>
        </p:spPr>
        <p:txBody>
          <a:bodyPr wrap="square" rtlCol="0">
            <a:spAutoFit/>
          </a:bodyPr>
          <a:lstStyle/>
          <a:p>
            <a:r>
              <a:rPr lang="en-US" sz="1400" dirty="0" smtClean="0"/>
              <a:t>NNE extension (red arrow) of a seismic lineament south of Geysir may indicate a geothermal feeder for Geysir at rather shallow depth. </a:t>
            </a:r>
          </a:p>
          <a:p>
            <a:endParaRPr lang="en-US" sz="1400" dirty="0"/>
          </a:p>
          <a:p>
            <a:r>
              <a:rPr lang="en-US" sz="1400" dirty="0" smtClean="0"/>
              <a:t>Several ENE topographic lineaments may suggest more complicated Riedel shear structures in the area.</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
          <p:cNvPicPr/>
          <p:nvPr/>
        </p:nvPicPr>
        <p:blipFill>
          <a:blip r:embed="rId3"/>
          <a:srcRect l="7693" t="2800" r="7693" b="1999"/>
          <a:stretch/>
        </p:blipFill>
        <p:spPr>
          <a:xfrm>
            <a:off x="987552" y="82296"/>
            <a:ext cx="4088088" cy="5009544"/>
          </a:xfrm>
          <a:prstGeom prst="rect">
            <a:avLst/>
          </a:prstGeom>
          <a:ln>
            <a:noFill/>
          </a:ln>
        </p:spPr>
      </p:pic>
      <p:sp>
        <p:nvSpPr>
          <p:cNvPr id="2" name="TextBox 1"/>
          <p:cNvSpPr txBox="1"/>
          <p:nvPr/>
        </p:nvSpPr>
        <p:spPr>
          <a:xfrm flipH="1">
            <a:off x="5935531" y="1246094"/>
            <a:ext cx="2894704" cy="1323439"/>
          </a:xfrm>
          <a:prstGeom prst="rect">
            <a:avLst/>
          </a:prstGeom>
          <a:noFill/>
        </p:spPr>
        <p:txBody>
          <a:bodyPr wrap="square" rtlCol="0">
            <a:spAutoFit/>
          </a:bodyPr>
          <a:lstStyle/>
          <a:p>
            <a:r>
              <a:rPr lang="en-US" sz="1600" dirty="0" smtClean="0"/>
              <a:t>Subset of better constrained focal mechanisms. </a:t>
            </a:r>
          </a:p>
          <a:p>
            <a:endParaRPr lang="en-US" sz="1600" dirty="0"/>
          </a:p>
          <a:p>
            <a:r>
              <a:rPr lang="en-US" sz="1600" dirty="0" smtClean="0"/>
              <a:t>Strike-slip, Normal, Reverse, all types.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20518</TotalTime>
  <Words>811</Words>
  <Application>Microsoft Office PowerPoint</Application>
  <PresentationFormat>On-screen Show (16:9)</PresentationFormat>
  <Paragraphs>98</Paragraphs>
  <Slides>14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Cambria</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Revathy</dc:creator>
  <dc:description/>
  <cp:lastModifiedBy>Ingi Þorleifur Bjarnason</cp:lastModifiedBy>
  <cp:revision>643</cp:revision>
  <cp:lastPrinted>2019-12-06T18:02:20Z</cp:lastPrinted>
  <dcterms:created xsi:type="dcterms:W3CDTF">2016-04-05T10:33:08Z</dcterms:created>
  <dcterms:modified xsi:type="dcterms:W3CDTF">2020-05-07T10:37:05Z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