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84" r:id="rId3"/>
    <p:sldId id="285" r:id="rId4"/>
    <p:sldId id="286" r:id="rId5"/>
    <p:sldId id="287" r:id="rId6"/>
    <p:sldId id="288" r:id="rId7"/>
    <p:sldId id="258" r:id="rId8"/>
    <p:sldId id="259" r:id="rId9"/>
    <p:sldId id="260" r:id="rId10"/>
    <p:sldId id="261" r:id="rId11"/>
    <p:sldId id="263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4" r:id="rId20"/>
    <p:sldId id="298" r:id="rId21"/>
    <p:sldId id="297" r:id="rId22"/>
    <p:sldId id="264" r:id="rId23"/>
    <p:sldId id="265" r:id="rId24"/>
    <p:sldId id="283" r:id="rId25"/>
    <p:sldId id="274" r:id="rId26"/>
    <p:sldId id="299" r:id="rId27"/>
    <p:sldId id="276" r:id="rId28"/>
    <p:sldId id="277" r:id="rId29"/>
    <p:sldId id="278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FF"/>
    <a:srgbClr val="FFFFE1"/>
    <a:srgbClr val="9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2" autoAdjust="0"/>
    <p:restoredTop sz="94660"/>
  </p:normalViewPr>
  <p:slideViewPr>
    <p:cSldViewPr snapToGrid="0">
      <p:cViewPr>
        <p:scale>
          <a:sx n="69" d="100"/>
          <a:sy n="69" d="100"/>
        </p:scale>
        <p:origin x="2872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2701B-D6EB-4A48-91B0-433B9E3387C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51A3-9647-0241-A43E-84B8EA1D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694-64CE-4A82-9D06-80D05E7AD595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6E286-10FB-4CBB-A0E2-B10766EB2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9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/>
          </p:cNvSpPr>
          <p:nvPr>
            <p:ph type="ctrTitle"/>
          </p:nvPr>
        </p:nvSpPr>
        <p:spPr>
          <a:xfrm>
            <a:off x="250825" y="1315728"/>
            <a:ext cx="8623011" cy="1470025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</a:rPr>
              <a:t>Properties </a:t>
            </a:r>
            <a:r>
              <a:rPr lang="en-US" altLang="zh-CN" sz="4000" b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</a:rPr>
              <a:t>and effects of supercritical fluids </a:t>
            </a:r>
            <a:r>
              <a:rPr lang="en-US" altLang="zh-CN" sz="3600" b="1">
                <a:solidFill>
                  <a:srgbClr val="FFC000"/>
                </a:solidFill>
                <a:latin typeface="+mn-lt"/>
                <a:ea typeface="微软雅黑" panose="020B0503020204020204" pitchFamily="34" charset="-122"/>
              </a:rPr>
              <a:t/>
            </a:r>
            <a:br>
              <a:rPr lang="en-US" altLang="zh-CN" sz="3600" b="1">
                <a:solidFill>
                  <a:srgbClr val="FFC000"/>
                </a:solidFill>
                <a:latin typeface="+mn-lt"/>
                <a:ea typeface="微软雅黑" panose="020B0503020204020204" pitchFamily="34" charset="-122"/>
              </a:rPr>
            </a:br>
            <a:endParaRPr lang="zh-CN" altLang="en-US" sz="3600" b="1" dirty="0">
              <a:solidFill>
                <a:srgbClr val="00206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052" name="Rectangle 5"/>
          <p:cNvSpPr>
            <a:spLocks noGrp="1"/>
          </p:cNvSpPr>
          <p:nvPr>
            <p:ph type="subTitle" idx="1"/>
          </p:nvPr>
        </p:nvSpPr>
        <p:spPr>
          <a:xfrm>
            <a:off x="1045441" y="3327019"/>
            <a:ext cx="7033780" cy="13001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2800" b="1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Huaiwei</a:t>
            </a:r>
            <a:r>
              <a:rPr lang="en-US" altLang="zh-CN" sz="28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Ni</a:t>
            </a:r>
            <a:endParaRPr lang="en-US" altLang="zh-CN" sz="28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zh-CN" sz="2400" b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CN" sz="2400" i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University of Science and Technology of China</a:t>
            </a:r>
            <a:endParaRPr lang="zh-CN" altLang="en-US" sz="2400" i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07" y="144195"/>
            <a:ext cx="11763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" y="1697761"/>
            <a:ext cx="4572000" cy="3421380"/>
          </a:xfrm>
          <a:prstGeom prst="rect">
            <a:avLst/>
          </a:prstGeom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643388" y="250894"/>
            <a:ext cx="37371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Binary systems: </a:t>
            </a:r>
            <a:endParaRPr lang="en-US" altLang="zh-CN" sz="3600" dirty="0" smtClean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  <a:p>
            <a:pPr algn="l"/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NaAlSi</a:t>
            </a:r>
            <a:r>
              <a:rPr lang="en-US" altLang="zh-CN" sz="3600" baseline="-250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</a:t>
            </a:r>
            <a:r>
              <a:rPr lang="en-US" altLang="zh-CN" sz="3600" baseline="-250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8</a:t>
            </a:r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– H</a:t>
            </a:r>
            <a:r>
              <a:rPr lang="en-US" altLang="zh-CN" sz="3600" baseline="-250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95" y="4624359"/>
            <a:ext cx="421001" cy="49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53538" y="2040570"/>
            <a:ext cx="858417" cy="558141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48720"/>
          <a:stretch/>
        </p:blipFill>
        <p:spPr>
          <a:xfrm>
            <a:off x="5277292" y="155429"/>
            <a:ext cx="3446447" cy="2588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170"/>
          <a:stretch/>
        </p:blipFill>
        <p:spPr>
          <a:xfrm>
            <a:off x="5361177" y="2530878"/>
            <a:ext cx="3281786" cy="25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55983" y="-74645"/>
            <a:ext cx="8752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Preferred definition </a:t>
            </a:r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of </a:t>
            </a:r>
            <a:r>
              <a:rPr lang="en-US" altLang="zh-CN" sz="3600" dirty="0" smtClean="0">
                <a:solidFill>
                  <a:srgbClr val="C00000"/>
                </a:solidFill>
                <a:latin typeface="+mn-lt"/>
                <a:ea typeface="楷体" panose="02010609060101010101" pitchFamily="49" charset="-122"/>
              </a:rPr>
              <a:t>Supercritical fluids</a:t>
            </a:r>
            <a:endParaRPr lang="zh-CN" altLang="en-US" sz="3600" dirty="0">
              <a:solidFill>
                <a:srgbClr val="C0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205273" y="1348273"/>
            <a:ext cx="8053687" cy="313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silicate-H</a:t>
            </a:r>
            <a:r>
              <a:rPr lang="en-US" altLang="zh-CN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systems:</a:t>
            </a:r>
          </a:p>
          <a:p>
            <a:pPr marL="0" indent="0">
              <a:buNone/>
              <a:defRPr/>
            </a:pPr>
            <a:endParaRPr lang="en-US" altLang="zh-C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Fluids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intermediate composition</a:t>
            </a:r>
          </a:p>
          <a:p>
            <a:pPr marL="0" indent="0"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(both H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 and silicate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the range of 30-70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0" indent="0">
              <a:buNone/>
              <a:defRPr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they are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endowed with special (“super”)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s-I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55983" y="-74645"/>
            <a:ext cx="8752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Formation conditions of supercritical fluids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5715000" cy="4429125"/>
          </a:xfrm>
          <a:prstGeom prst="rect">
            <a:avLst/>
          </a:prstGeom>
        </p:spPr>
      </p:pic>
      <p:sp>
        <p:nvSpPr>
          <p:cNvPr id="5" name="内容占位符 3"/>
          <p:cNvSpPr txBox="1">
            <a:spLocks/>
          </p:cNvSpPr>
          <p:nvPr/>
        </p:nvSpPr>
        <p:spPr>
          <a:xfrm>
            <a:off x="5547049" y="1857375"/>
            <a:ext cx="3429000" cy="2042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Hinge on SCEP</a:t>
            </a:r>
          </a:p>
          <a:p>
            <a:pPr>
              <a:buFont typeface="Wingdings" charset="2"/>
              <a:buChar char="Ø"/>
              <a:defRPr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end point of both the critical curve and the wet solidus curve</a:t>
            </a:r>
          </a:p>
        </p:txBody>
      </p:sp>
    </p:spTree>
    <p:extLst>
      <p:ext uri="{BB962C8B-B14F-4D97-AF65-F5344CB8AC3E}">
        <p14:creationId xmlns:p14="http://schemas.microsoft.com/office/powerpoint/2010/main" val="3544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16" y="853835"/>
            <a:ext cx="5000625" cy="38957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462649" y="1646803"/>
            <a:ext cx="1168328" cy="1995953"/>
          </a:xfrm>
          <a:prstGeom prst="line">
            <a:avLst/>
          </a:prstGeom>
          <a:ln w="635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/>
          <p:cNvSpPr txBox="1">
            <a:spLocks/>
          </p:cNvSpPr>
          <p:nvPr/>
        </p:nvSpPr>
        <p:spPr>
          <a:xfrm>
            <a:off x="5666339" y="3364386"/>
            <a:ext cx="1145008" cy="556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Felsic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5808788" y="4704079"/>
            <a:ext cx="28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Ni et al. (2017) Earth-</a:t>
            </a:r>
            <a:r>
              <a:rPr lang="en-US" altLang="zh-CN" dirty="0" err="1">
                <a:latin typeface="Candara" panose="020E0502030303020204" pitchFamily="34" charset="0"/>
              </a:rPr>
              <a:t>Sci</a:t>
            </a:r>
            <a:r>
              <a:rPr lang="en-US" altLang="zh-CN" dirty="0">
                <a:latin typeface="Candara" panose="020E0502030303020204" pitchFamily="34" charset="0"/>
              </a:rPr>
              <a:t> Rev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6675616" y="1552371"/>
            <a:ext cx="1145008" cy="556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Mafic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5983" y="-74645"/>
            <a:ext cx="69183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Critical curves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337501" y="0"/>
            <a:ext cx="7603132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Wet solidus: melting </a:t>
            </a:r>
            <a:r>
              <a:rPr lang="en-US" altLang="zh-CN" sz="3200" dirty="0" err="1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exp</a:t>
            </a:r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 + texture analysis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8" y="798905"/>
            <a:ext cx="481965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0" y="2835894"/>
            <a:ext cx="4657725" cy="1790700"/>
          </a:xfrm>
          <a:prstGeom prst="rect">
            <a:avLst/>
          </a:prstGeom>
        </p:spPr>
      </p:pic>
      <p:sp>
        <p:nvSpPr>
          <p:cNvPr id="16" name="文本框 4"/>
          <p:cNvSpPr txBox="1"/>
          <p:nvPr/>
        </p:nvSpPr>
        <p:spPr>
          <a:xfrm>
            <a:off x="1519581" y="4755507"/>
            <a:ext cx="229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Green et al. (2014) JP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5157151" y="817593"/>
            <a:ext cx="3429000" cy="43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(before melting)</a:t>
            </a:r>
            <a:endParaRPr lang="en-US" altLang="zh-CN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3"/>
          <p:cNvSpPr txBox="1">
            <a:spLocks/>
          </p:cNvSpPr>
          <p:nvPr/>
        </p:nvSpPr>
        <p:spPr>
          <a:xfrm>
            <a:off x="5157151" y="1247816"/>
            <a:ext cx="3857318" cy="1104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Porous texture</a:t>
            </a:r>
          </a:p>
          <a:p>
            <a:pPr>
              <a:buFont typeface="Arial" charset="0"/>
              <a:buChar char="•"/>
              <a:defRPr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Planes of fluid inclusions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Pargasite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phlogopite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内容占位符 3"/>
          <p:cNvSpPr txBox="1">
            <a:spLocks/>
          </p:cNvSpPr>
          <p:nvPr/>
        </p:nvSpPr>
        <p:spPr>
          <a:xfrm>
            <a:off x="5157151" y="2412220"/>
            <a:ext cx="3429000" cy="43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 melt</a:t>
            </a:r>
          </a:p>
        </p:txBody>
      </p:sp>
      <p:sp>
        <p:nvSpPr>
          <p:cNvPr id="15" name="内容占位符 3"/>
          <p:cNvSpPr txBox="1">
            <a:spLocks/>
          </p:cNvSpPr>
          <p:nvPr/>
        </p:nvSpPr>
        <p:spPr>
          <a:xfrm>
            <a:off x="5173815" y="2874241"/>
            <a:ext cx="3857318" cy="127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Interstitial patches of acicular or path-shaped crystals of amphibole, mica and glass</a:t>
            </a:r>
          </a:p>
        </p:txBody>
      </p:sp>
      <p:sp>
        <p:nvSpPr>
          <p:cNvPr id="18" name="内容占位符 3"/>
          <p:cNvSpPr txBox="1">
            <a:spLocks/>
          </p:cNvSpPr>
          <p:nvPr/>
        </p:nvSpPr>
        <p:spPr>
          <a:xfrm>
            <a:off x="5173815" y="4198768"/>
            <a:ext cx="3737400" cy="7837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easy </a:t>
            </a:r>
            <a:r>
              <a:rPr lang="en-US" altLang="zh-CN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distinguish at high P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00" y="2063096"/>
            <a:ext cx="4524583" cy="2550158"/>
          </a:xfrm>
          <a:prstGeom prst="rect">
            <a:avLst/>
          </a:prstGeom>
        </p:spPr>
      </p:pic>
      <p:sp>
        <p:nvSpPr>
          <p:cNvPr id="13" name="内容占位符 3"/>
          <p:cNvSpPr txBox="1">
            <a:spLocks/>
          </p:cNvSpPr>
          <p:nvPr/>
        </p:nvSpPr>
        <p:spPr>
          <a:xfrm>
            <a:off x="4571492" y="4467952"/>
            <a:ext cx="3320236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Frozen-stage LA-ICP-MS</a:t>
            </a:r>
          </a:p>
        </p:txBody>
      </p:sp>
      <p:sp>
        <p:nvSpPr>
          <p:cNvPr id="14" name="内容占位符 3"/>
          <p:cNvSpPr txBox="1">
            <a:spLocks/>
          </p:cNvSpPr>
          <p:nvPr/>
        </p:nvSpPr>
        <p:spPr>
          <a:xfrm>
            <a:off x="3466524" y="1368603"/>
            <a:ext cx="2123516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Diamond trap</a:t>
            </a:r>
          </a:p>
        </p:txBody>
      </p:sp>
      <p:pic>
        <p:nvPicPr>
          <p:cNvPr id="15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018" y="730970"/>
            <a:ext cx="2820506" cy="43188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2679" y="730970"/>
            <a:ext cx="250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atin typeface="Arial" panose="020B0604020202020204" pitchFamily="34" charset="0"/>
                <a:cs typeface="Arial" panose="020B0604020202020204" pitchFamily="34" charset="0"/>
              </a:rPr>
              <a:t>(ETH approach)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990151" y="-59709"/>
            <a:ext cx="7603132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Wet solidus: melting </a:t>
            </a:r>
            <a:r>
              <a:rPr lang="en-US" altLang="zh-CN" sz="3200" dirty="0" err="1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exp</a:t>
            </a:r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 + chemical analysis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0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0847" y="4642640"/>
            <a:ext cx="256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Kessel et al. (2005) EPSL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12853" y="-57279"/>
            <a:ext cx="5528188" cy="89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Termination </a:t>
            </a:r>
            <a:r>
              <a:rPr lang="en-US" altLang="zh-CN" sz="32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of the wet solidus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3" y="765092"/>
            <a:ext cx="2291080" cy="4246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763" y="897016"/>
            <a:ext cx="3474720" cy="3070860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4225349" y="3944238"/>
            <a:ext cx="3522850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SCEP: 5.5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1050</a:t>
            </a:r>
            <a:r>
              <a:rPr lang="en-US" altLang="zh-CN" sz="24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6526483" y="3017105"/>
            <a:ext cx="1734946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latin typeface="Candara" panose="020E0502030303020204" pitchFamily="34" charset="0"/>
                <a:cs typeface="Arial" panose="020B0604020202020204" pitchFamily="34" charset="0"/>
              </a:rPr>
              <a:t>Basalt-H2O</a:t>
            </a:r>
          </a:p>
        </p:txBody>
      </p:sp>
    </p:spTree>
    <p:extLst>
      <p:ext uri="{BB962C8B-B14F-4D97-AF65-F5344CB8AC3E}">
        <p14:creationId xmlns:p14="http://schemas.microsoft.com/office/powerpoint/2010/main" val="16793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144903" y="32718"/>
            <a:ext cx="6423849" cy="71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Inconsistencies between </a:t>
            </a:r>
            <a:r>
              <a:rPr lang="en-US" altLang="zh-CN" sz="3200" dirty="0" err="1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exp</a:t>
            </a:r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 results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" y="764945"/>
            <a:ext cx="4347210" cy="3022600"/>
          </a:xfrm>
          <a:prstGeom prst="rect">
            <a:avLst/>
          </a:prstGeom>
        </p:spPr>
      </p:pic>
      <p:sp>
        <p:nvSpPr>
          <p:cNvPr id="11" name="内容占位符 3"/>
          <p:cNvSpPr txBox="1">
            <a:spLocks/>
          </p:cNvSpPr>
          <p:nvPr/>
        </p:nvSpPr>
        <p:spPr>
          <a:xfrm>
            <a:off x="188041" y="3730878"/>
            <a:ext cx="4920057" cy="152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 of basalt-H</a:t>
            </a:r>
            <a:r>
              <a:rPr lang="en-US" altLang="zh-CN" sz="24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system:</a:t>
            </a:r>
          </a:p>
          <a:p>
            <a:pPr marL="0" lvl="0" indent="0">
              <a:buNone/>
              <a:defRPr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5.5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1050</a:t>
            </a:r>
            <a:r>
              <a:rPr lang="en-US" altLang="zh-CN" sz="2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(quench) vs. 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3.4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770</a:t>
            </a:r>
            <a:r>
              <a:rPr lang="en-US" altLang="zh-CN" sz="2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(in situ)</a:t>
            </a:r>
          </a:p>
          <a:p>
            <a:pPr marL="0" lvl="0" indent="0">
              <a:buNone/>
              <a:defRPr/>
            </a:pPr>
            <a:endParaRPr lang="en-US" altLang="zh-CN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99" y="856582"/>
            <a:ext cx="392557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3"/>
          <p:cNvSpPr txBox="1">
            <a:spLocks/>
          </p:cNvSpPr>
          <p:nvPr/>
        </p:nvSpPr>
        <p:spPr>
          <a:xfrm>
            <a:off x="5855805" y="4123894"/>
            <a:ext cx="2214179" cy="63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Peridotite-H</a:t>
            </a:r>
            <a:r>
              <a:rPr lang="en-US" altLang="zh-CN" sz="2400" baseline="-25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zh-CN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6120147" y="4630249"/>
            <a:ext cx="26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Grove et al. (2006) AREPS</a:t>
            </a:r>
            <a:endParaRPr lang="zh-CN" alt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1" y="199526"/>
            <a:ext cx="5013961" cy="4763641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5934968" y="4390218"/>
            <a:ext cx="247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Candara" charset="0"/>
                <a:ea typeface="Candara" charset="0"/>
                <a:cs typeface="Candara" charset="0"/>
              </a:rPr>
              <a:t>Mibe</a:t>
            </a:r>
            <a:r>
              <a:rPr lang="en-US" altLang="zh-CN" dirty="0" smtClean="0">
                <a:latin typeface="Candara" charset="0"/>
                <a:ea typeface="Candara" charset="0"/>
                <a:cs typeface="Candara" charset="0"/>
              </a:rPr>
              <a:t> et al. (2011) PNAS</a:t>
            </a:r>
            <a:endParaRPr lang="zh-CN" alt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6075027" y="1950224"/>
            <a:ext cx="2197903" cy="1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km or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&gt;160 km?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6484" y="4708345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Audetat</a:t>
            </a:r>
            <a:r>
              <a:rPr lang="en-US" altLang="zh-CN" dirty="0">
                <a:latin typeface="Candara" panose="020E0502030303020204" pitchFamily="34" charset="0"/>
              </a:rPr>
              <a:t> &amp; </a:t>
            </a:r>
            <a:r>
              <a:rPr lang="en-US" altLang="zh-CN" dirty="0" err="1">
                <a:latin typeface="Candara" panose="020E0502030303020204" pitchFamily="34" charset="0"/>
              </a:rPr>
              <a:t>Keppler</a:t>
            </a:r>
            <a:r>
              <a:rPr lang="en-US" altLang="zh-CN" dirty="0">
                <a:latin typeface="Candara" panose="020E0502030303020204" pitchFamily="34" charset="0"/>
              </a:rPr>
              <a:t> (2004) Nature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31817" y="-127669"/>
            <a:ext cx="4612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Why supercritical fluids?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" y="778024"/>
            <a:ext cx="4145281" cy="3266497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951762" y="3978320"/>
            <a:ext cx="2651850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Fluid-like viscosity</a:t>
            </a: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4675606" y="3950430"/>
            <a:ext cx="3873084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Melt-like element-carrying capability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78670" y="4707044"/>
            <a:ext cx="287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Kessel et al. (2005) Nature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63" y="613642"/>
            <a:ext cx="3484881" cy="33211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6200000">
            <a:off x="3965901" y="1923349"/>
            <a:ext cx="138199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Fluid/Solid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239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04" y="220914"/>
            <a:ext cx="4191000" cy="2794000"/>
          </a:xfrm>
          <a:prstGeom prst="rect">
            <a:avLst/>
          </a:prstGeom>
        </p:spPr>
      </p:pic>
      <p:sp>
        <p:nvSpPr>
          <p:cNvPr id="5" name="内容占位符 3"/>
          <p:cNvSpPr txBox="1">
            <a:spLocks/>
          </p:cNvSpPr>
          <p:nvPr/>
        </p:nvSpPr>
        <p:spPr>
          <a:xfrm>
            <a:off x="2331479" y="2977592"/>
            <a:ext cx="4610495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Silicate melt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Aqueous fluid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246380" y="3172597"/>
            <a:ext cx="4754828" cy="1828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low P,</a:t>
            </a:r>
          </a:p>
          <a:p>
            <a:pPr marL="0" indent="0">
              <a:lnSpc>
                <a:spcPct val="250000"/>
              </a:lnSpc>
              <a:buNone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as P-T increase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1874866" y="3636028"/>
            <a:ext cx="6821264" cy="901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Contrasting composition and properties</a:t>
            </a:r>
          </a:p>
          <a:p>
            <a:pPr>
              <a:buFont typeface="Wingdings" charset="2"/>
              <a:buChar char="Ø"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limited miscibility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76747" y="-89852"/>
            <a:ext cx="57091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Structure </a:t>
            </a:r>
            <a:r>
              <a:rPr lang="en-US" altLang="zh-CN" sz="320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of supercritical fluids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" y="1104614"/>
            <a:ext cx="5168900" cy="35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3589414" y="1093578"/>
            <a:ext cx="698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Q</a:t>
            </a:r>
            <a:r>
              <a:rPr lang="en-US" altLang="zh-CN" sz="2400" b="1" baseline="30000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1</a:t>
            </a:r>
            <a:endParaRPr lang="en-US" altLang="zh-CN" sz="2400" b="1" baseline="30000" dirty="0" smtClean="0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621215" y="1120836"/>
            <a:ext cx="698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Q</a:t>
            </a:r>
            <a:r>
              <a:rPr lang="en-US" altLang="zh-CN" sz="2400" b="1" baseline="30000" dirty="0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0</a:t>
            </a: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1095933" y="3953010"/>
            <a:ext cx="698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Q</a:t>
            </a:r>
            <a:r>
              <a:rPr lang="en-US" altLang="zh-CN" sz="2400" b="1" baseline="30000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2</a:t>
            </a:r>
            <a:endParaRPr lang="en-US" altLang="zh-CN" sz="2400" b="1" baseline="30000" dirty="0" smtClean="0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36819" y="2894241"/>
            <a:ext cx="698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Q</a:t>
            </a:r>
            <a:r>
              <a:rPr lang="en-US" altLang="zh-CN" sz="2400" b="1" baseline="30000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2</a:t>
            </a:r>
            <a:endParaRPr lang="en-US" altLang="zh-CN" sz="2400" b="1" baseline="30000" dirty="0" smtClean="0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2438164" y="3867372"/>
            <a:ext cx="698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Q</a:t>
            </a:r>
            <a:r>
              <a:rPr lang="en-US" altLang="zh-CN" sz="2400" b="1" baseline="30000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1</a:t>
            </a:r>
            <a:endParaRPr lang="en-US" altLang="zh-CN" sz="2400" b="1" baseline="30000" dirty="0" smtClean="0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4288069" y="3752488"/>
            <a:ext cx="698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Q</a:t>
            </a:r>
            <a:r>
              <a:rPr lang="en-US" altLang="zh-CN" sz="2400" b="1" baseline="30000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1</a:t>
            </a:r>
            <a:endParaRPr lang="en-US" altLang="zh-CN" sz="2400" b="1" baseline="30000" dirty="0" smtClean="0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2" t="35300" r="20229" b="34250"/>
          <a:stretch>
            <a:fillRect/>
          </a:stretch>
        </p:blipFill>
        <p:spPr bwMode="auto">
          <a:xfrm>
            <a:off x="5042707" y="936846"/>
            <a:ext cx="3941024" cy="29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3"/>
          <p:cNvSpPr txBox="1">
            <a:spLocks/>
          </p:cNvSpPr>
          <p:nvPr/>
        </p:nvSpPr>
        <p:spPr>
          <a:xfrm>
            <a:off x="5334843" y="3877281"/>
            <a:ext cx="3356752" cy="90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Intermediate degree </a:t>
            </a:r>
            <a:r>
              <a:rPr lang="en-US" altLang="zh-CN" sz="2400" b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of polymerization</a:t>
            </a:r>
            <a:endParaRPr lang="en-US" altLang="zh-CN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01575" y="4276972"/>
            <a:ext cx="175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andara" panose="020E0502030303020204" pitchFamily="34" charset="0"/>
              </a:rPr>
              <a:t>Zhang </a:t>
            </a:r>
            <a:r>
              <a:rPr lang="en-US" altLang="zh-CN" smtClean="0">
                <a:latin typeface="Candara" panose="020E0502030303020204" pitchFamily="34" charset="0"/>
              </a:rPr>
              <a:t>et al. </a:t>
            </a:r>
            <a:r>
              <a:rPr lang="en-US" altLang="zh-CN" dirty="0" smtClean="0">
                <a:latin typeface="Candara" panose="020E0502030303020204" pitchFamily="34" charset="0"/>
              </a:rPr>
              <a:t>(2008</a:t>
            </a:r>
            <a:r>
              <a:rPr lang="en-US" altLang="zh-CN" dirty="0">
                <a:latin typeface="Candara" panose="020E0502030303020204" pitchFamily="34" charset="0"/>
              </a:rPr>
              <a:t>) GCA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39509" y="64887"/>
            <a:ext cx="45377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Multi-phase inclusions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97" y="2395609"/>
            <a:ext cx="3556000" cy="2729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28" y="120767"/>
            <a:ext cx="3169920" cy="2174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53" y="1207887"/>
            <a:ext cx="3413760" cy="27736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4228" y="4092306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Ferrando</a:t>
            </a:r>
            <a:r>
              <a:rPr lang="en-US" altLang="zh-CN" dirty="0">
                <a:latin typeface="Candara" panose="020E0502030303020204" pitchFamily="34" charset="0"/>
              </a:rPr>
              <a:t> et al. (2005) CG</a:t>
            </a:r>
            <a:endParaRPr lang="zh-CN" alt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08534" y="-260634"/>
            <a:ext cx="7324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Misconception I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1" name="内容占位符 3"/>
          <p:cNvSpPr txBox="1">
            <a:spLocks/>
          </p:cNvSpPr>
          <p:nvPr/>
        </p:nvSpPr>
        <p:spPr>
          <a:xfrm>
            <a:off x="74644" y="1534122"/>
            <a:ext cx="2178498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view: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08534" y="640648"/>
            <a:ext cx="8725916" cy="128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fluid with “super”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forms when the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P-T condition is above the critical curve or above the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SCEP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内容占位符 3"/>
          <p:cNvSpPr txBox="1">
            <a:spLocks/>
          </p:cNvSpPr>
          <p:nvPr/>
        </p:nvSpPr>
        <p:spPr>
          <a:xfrm>
            <a:off x="189872" y="2144912"/>
            <a:ext cx="5448189" cy="2768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Super-SCEP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condition will not necessarily produce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SCF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special properties of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SCF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arise fundamentally from their intermediate composition (and structure)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because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magic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has been crossed</a:t>
            </a:r>
          </a:p>
          <a:p>
            <a:pPr lvl="0">
              <a:defRPr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SCF should not be defined without specifying chemical composition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5533165" y="4641913"/>
            <a:ext cx="323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Hermann et al. (2013) Elements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279" y="1590266"/>
            <a:ext cx="2743200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147408" y="-267793"/>
            <a:ext cx="7324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Misconception II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08535" y="586394"/>
            <a:ext cx="8725916" cy="128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During subduction (P-T increase):</a:t>
            </a:r>
          </a:p>
          <a:p>
            <a:pPr marL="0" indent="0"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S                 S+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S+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S+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</a:t>
            </a:r>
            <a:endParaRPr lang="en-US" altLang="zh-CN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1087206" y="1166276"/>
            <a:ext cx="1119226" cy="19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072684" y="1166275"/>
            <a:ext cx="1119226" cy="19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598373" y="1166274"/>
            <a:ext cx="1119226" cy="19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/>
          <a:stretch>
            <a:fillRect/>
          </a:stretch>
        </p:blipFill>
        <p:spPr bwMode="auto">
          <a:xfrm>
            <a:off x="4924589" y="2074507"/>
            <a:ext cx="273526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文本框 14"/>
          <p:cNvSpPr txBox="1">
            <a:spLocks noChangeArrowheads="1"/>
          </p:cNvSpPr>
          <p:nvPr/>
        </p:nvSpPr>
        <p:spPr bwMode="auto">
          <a:xfrm>
            <a:off x="5238914" y="4331932"/>
            <a:ext cx="7556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smtClean="0">
                <a:solidFill>
                  <a:prstClr val="black"/>
                </a:solidFill>
              </a:rPr>
              <a:t>S+F</a:t>
            </a:r>
            <a:endParaRPr lang="zh-CN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5" name="椭圆 16"/>
          <p:cNvSpPr/>
          <p:nvPr/>
        </p:nvSpPr>
        <p:spPr>
          <a:xfrm>
            <a:off x="7218526" y="4668482"/>
            <a:ext cx="71438" cy="714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框 18"/>
          <p:cNvSpPr txBox="1">
            <a:spLocks noChangeArrowheads="1"/>
          </p:cNvSpPr>
          <p:nvPr/>
        </p:nvSpPr>
        <p:spPr bwMode="auto">
          <a:xfrm>
            <a:off x="4589626" y="4727220"/>
            <a:ext cx="9366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 smtClean="0">
                <a:solidFill>
                  <a:prstClr val="black"/>
                </a:solidFill>
              </a:rPr>
              <a:t>Silicate</a:t>
            </a:r>
            <a:endParaRPr lang="zh-CN" altLang="en-US" sz="1800" dirty="0" smtClean="0">
              <a:solidFill>
                <a:prstClr val="black"/>
              </a:solidFill>
            </a:endParaRPr>
          </a:p>
        </p:txBody>
      </p:sp>
      <p:pic>
        <p:nvPicPr>
          <p:cNvPr id="47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1"/>
          <a:stretch>
            <a:fillRect/>
          </a:stretch>
        </p:blipFill>
        <p:spPr bwMode="auto">
          <a:xfrm>
            <a:off x="1152136" y="2098320"/>
            <a:ext cx="28463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22"/>
          <p:cNvSpPr txBox="1">
            <a:spLocks noChangeArrowheads="1"/>
          </p:cNvSpPr>
          <p:nvPr/>
        </p:nvSpPr>
        <p:spPr bwMode="auto">
          <a:xfrm>
            <a:off x="910836" y="4768495"/>
            <a:ext cx="936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prstClr val="black"/>
                </a:solidFill>
              </a:rPr>
              <a:t>Silicate</a:t>
            </a:r>
            <a:endParaRPr lang="zh-CN" altLang="en-US" sz="1800" smtClean="0">
              <a:solidFill>
                <a:prstClr val="black"/>
              </a:solidFill>
            </a:endParaRPr>
          </a:p>
        </p:txBody>
      </p:sp>
      <p:sp>
        <p:nvSpPr>
          <p:cNvPr id="49" name="文本框 23"/>
          <p:cNvSpPr txBox="1">
            <a:spLocks noChangeArrowheads="1"/>
          </p:cNvSpPr>
          <p:nvPr/>
        </p:nvSpPr>
        <p:spPr bwMode="auto">
          <a:xfrm>
            <a:off x="1996686" y="4246207"/>
            <a:ext cx="8477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dirty="0" smtClean="0">
                <a:solidFill>
                  <a:prstClr val="black"/>
                </a:solidFill>
              </a:rPr>
              <a:t>S+</a:t>
            </a:r>
            <a:r>
              <a:rPr lang="en-US" altLang="zh-CN" sz="1600" dirty="0" smtClean="0">
                <a:solidFill>
                  <a:srgbClr val="0000FF"/>
                </a:solidFill>
              </a:rPr>
              <a:t>F</a:t>
            </a:r>
            <a:endParaRPr lang="zh-CN" alt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50" name="文本框 24"/>
          <p:cNvSpPr txBox="1">
            <a:spLocks noChangeArrowheads="1"/>
          </p:cNvSpPr>
          <p:nvPr/>
        </p:nvSpPr>
        <p:spPr bwMode="auto">
          <a:xfrm>
            <a:off x="1493449" y="3593745"/>
            <a:ext cx="338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200" smtClean="0">
                <a:solidFill>
                  <a:prstClr val="black"/>
                </a:solidFill>
              </a:rPr>
              <a:t>S+</a:t>
            </a:r>
            <a:r>
              <a:rPr lang="en-US" altLang="zh-CN" sz="1200" smtClean="0">
                <a:solidFill>
                  <a:srgbClr val="FF0000"/>
                </a:solidFill>
              </a:rPr>
              <a:t>M</a:t>
            </a:r>
            <a:endParaRPr lang="zh-CN" altLang="en-US" sz="1200" smtClean="0">
              <a:solidFill>
                <a:srgbClr val="FF0000"/>
              </a:solidFill>
            </a:endParaRPr>
          </a:p>
        </p:txBody>
      </p:sp>
      <p:sp>
        <p:nvSpPr>
          <p:cNvPr id="51" name="椭圆 25"/>
          <p:cNvSpPr/>
          <p:nvPr/>
        </p:nvSpPr>
        <p:spPr>
          <a:xfrm>
            <a:off x="3579424" y="4685945"/>
            <a:ext cx="71437" cy="714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26"/>
          <p:cNvSpPr/>
          <p:nvPr/>
        </p:nvSpPr>
        <p:spPr>
          <a:xfrm>
            <a:off x="1985574" y="407158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内容占位符 3"/>
          <p:cNvSpPr txBox="1">
            <a:spLocks/>
          </p:cNvSpPr>
          <p:nvPr/>
        </p:nvSpPr>
        <p:spPr>
          <a:xfrm>
            <a:off x="114754" y="1496010"/>
            <a:ext cx="2178498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view: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563" y="2060282"/>
            <a:ext cx="3009964" cy="34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1581856" y="2001444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S+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S+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2400" dirty="0"/>
          </a:p>
        </p:txBody>
      </p:sp>
      <p:sp>
        <p:nvSpPr>
          <p:cNvPr id="30" name="右箭头 29"/>
          <p:cNvSpPr/>
          <p:nvPr/>
        </p:nvSpPr>
        <p:spPr>
          <a:xfrm>
            <a:off x="2337111" y="2126408"/>
            <a:ext cx="666827" cy="21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4818679" y="2082204"/>
            <a:ext cx="4102245" cy="32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4734701" y="1971855"/>
            <a:ext cx="418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S+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S+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S+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2400" dirty="0"/>
          </a:p>
        </p:txBody>
      </p:sp>
      <p:sp>
        <p:nvSpPr>
          <p:cNvPr id="29" name="右箭头 28"/>
          <p:cNvSpPr/>
          <p:nvPr/>
        </p:nvSpPr>
        <p:spPr>
          <a:xfrm>
            <a:off x="5526251" y="2091855"/>
            <a:ext cx="666827" cy="21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7392997" y="2082204"/>
            <a:ext cx="666827" cy="21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2847 -0.1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0988E-6 L -0.00452 -0.03241 L -0.01094 -0.0642 L -0.02066 -0.0981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803 L -0.00885 -0.01945 L -0.0309 -0.03179 L -0.06041 -0.04167 L -0.08559 -0.0497 L -0.11076 -0.0571 L -0.12847 -0.06513 L -0.15173 -0.07253 L -0.16007 -0.08025 L -0.17083 -0.09383 L -0.17604 -0.1 L -0.18541 -0.12562 L -0.19878 -0.18118 " pathEditMode="relative" rAng="0" ptsTypes="AAAAAAAAAAA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0" y="-190000"/>
            <a:ext cx="7324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Multicomponent rock-H</a:t>
            </a:r>
            <a:r>
              <a:rPr lang="en-US" altLang="zh-CN" sz="3600" baseline="-250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 systems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"/>
          <a:stretch>
            <a:fillRect/>
          </a:stretch>
        </p:blipFill>
        <p:spPr bwMode="auto">
          <a:xfrm>
            <a:off x="430489" y="1004857"/>
            <a:ext cx="3150346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30449" r="9363" b="31750"/>
          <a:stretch>
            <a:fillRect/>
          </a:stretch>
        </p:blipFill>
        <p:spPr bwMode="auto">
          <a:xfrm>
            <a:off x="4074609" y="771844"/>
            <a:ext cx="4491100" cy="32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30996" y="2674907"/>
            <a:ext cx="9366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53754" y="4008407"/>
            <a:ext cx="5183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ndara" charset="0"/>
                <a:ea typeface="华文楷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ndara" charset="0"/>
                <a:ea typeface="华文楷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charset="0"/>
                <a:ea typeface="华文楷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charset="0"/>
                <a:ea typeface="华文楷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ndara" charset="0"/>
                <a:ea typeface="华文楷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ndara" charset="0"/>
                <a:ea typeface="华文楷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ndara" charset="0"/>
                <a:ea typeface="华文楷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ndara" charset="0"/>
                <a:ea typeface="华文楷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ndara" charset="0"/>
                <a:ea typeface="华文楷体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S          S+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ea typeface="宋体" charset="-122"/>
              </a:rPr>
              <a:t>F  </a:t>
            </a:r>
            <a:r>
              <a:rPr lang="en-US" altLang="zh-CN" sz="2400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        S+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ea typeface="宋体" charset="-122"/>
              </a:rPr>
              <a:t>F</a:t>
            </a:r>
            <a:r>
              <a:rPr lang="en-US" altLang="zh-CN" sz="2400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  <a:latin typeface="Arial" charset="0"/>
                <a:ea typeface="宋体" charset="-122"/>
              </a:rPr>
              <a:t>M</a:t>
            </a:r>
            <a:r>
              <a:rPr lang="zh-CN" altLang="en-US" sz="2400" dirty="0" smtClean="0">
                <a:solidFill>
                  <a:srgbClr val="FF0000"/>
                </a:solidFill>
                <a:latin typeface="Arial" charset="0"/>
                <a:ea typeface="宋体" charset="-122"/>
              </a:rPr>
              <a:t>         </a:t>
            </a:r>
            <a:r>
              <a:rPr lang="en-US" altLang="zh-CN" sz="2400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S+</a:t>
            </a:r>
            <a:r>
              <a:rPr lang="en-US" altLang="zh-CN" sz="2400" dirty="0" smtClean="0">
                <a:solidFill>
                  <a:srgbClr val="FF0000"/>
                </a:solidFill>
                <a:latin typeface="Arial" charset="0"/>
                <a:ea typeface="宋体" charset="-122"/>
              </a:rPr>
              <a:t>M</a:t>
            </a:r>
            <a:endParaRPr lang="en-US" altLang="zh-CN" sz="2400" dirty="0" smtClean="0">
              <a:solidFill>
                <a:srgbClr val="7030A0"/>
              </a:solidFill>
              <a:latin typeface="Arial" charset="0"/>
              <a:ea typeface="宋体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400" dirty="0" smtClean="0">
              <a:solidFill>
                <a:srgbClr val="7030A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右箭头 1"/>
          <p:cNvSpPr/>
          <p:nvPr/>
        </p:nvSpPr>
        <p:spPr>
          <a:xfrm>
            <a:off x="4222067" y="4141757"/>
            <a:ext cx="5588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右箭头 1"/>
          <p:cNvSpPr/>
          <p:nvPr/>
        </p:nvSpPr>
        <p:spPr>
          <a:xfrm>
            <a:off x="5620654" y="4151282"/>
            <a:ext cx="560388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右箭头 1"/>
          <p:cNvSpPr/>
          <p:nvPr/>
        </p:nvSpPr>
        <p:spPr>
          <a:xfrm>
            <a:off x="7370079" y="4141757"/>
            <a:ext cx="5588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023502" y="2995062"/>
            <a:ext cx="643370" cy="440585"/>
          </a:xfrm>
          <a:prstGeom prst="line">
            <a:avLst/>
          </a:prstGeom>
          <a:ln w="6350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57074" y="1947187"/>
            <a:ext cx="643370" cy="440585"/>
          </a:xfrm>
          <a:prstGeom prst="line">
            <a:avLst/>
          </a:prstGeom>
          <a:ln w="6350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0"/>
          <p:cNvSpPr>
            <a:spLocks noChangeArrowheads="1"/>
          </p:cNvSpPr>
          <p:nvPr/>
        </p:nvSpPr>
        <p:spPr bwMode="auto">
          <a:xfrm>
            <a:off x="4632094" y="4588919"/>
            <a:ext cx="4352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Arial" charset="0"/>
              </a:rPr>
              <a:t>S+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</a:rPr>
              <a:t>F </a:t>
            </a:r>
            <a:r>
              <a:rPr lang="en-US" altLang="zh-CN" sz="2400" dirty="0" smtClean="0">
                <a:solidFill>
                  <a:prstClr val="black"/>
                </a:solidFill>
                <a:latin typeface="Arial" charset="0"/>
              </a:rPr>
              <a:t>           S+</a:t>
            </a:r>
            <a:r>
              <a:rPr lang="en-US" altLang="zh-CN" sz="2400" dirty="0" smtClean="0">
                <a:solidFill>
                  <a:srgbClr val="7030A0"/>
                </a:solidFill>
                <a:latin typeface="Arial" charset="0"/>
              </a:rPr>
              <a:t>SCF 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altLang="zh-CN" sz="2400" dirty="0" smtClean="0">
                <a:solidFill>
                  <a:prstClr val="black"/>
                </a:solidFill>
                <a:latin typeface="Arial" charset="0"/>
              </a:rPr>
              <a:t>        S+</a:t>
            </a:r>
            <a:r>
              <a:rPr lang="en-US" altLang="zh-CN" sz="2400" dirty="0" smtClean="0">
                <a:solidFill>
                  <a:srgbClr val="FF0000"/>
                </a:solidFill>
                <a:latin typeface="Arial" charset="0"/>
              </a:rPr>
              <a:t>M</a:t>
            </a:r>
            <a:endParaRPr lang="zh-CN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1" name="右箭头 28"/>
          <p:cNvSpPr/>
          <p:nvPr/>
        </p:nvSpPr>
        <p:spPr>
          <a:xfrm>
            <a:off x="5445394" y="4696944"/>
            <a:ext cx="666750" cy="2127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右箭头 28"/>
          <p:cNvSpPr/>
          <p:nvPr/>
        </p:nvSpPr>
        <p:spPr>
          <a:xfrm>
            <a:off x="7370079" y="4695237"/>
            <a:ext cx="666750" cy="2127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1160153" y="4535846"/>
            <a:ext cx="2502174" cy="36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Candara" panose="020E0502030303020204" pitchFamily="34" charset="0"/>
              </a:rPr>
              <a:t>Mibe</a:t>
            </a:r>
            <a:r>
              <a:rPr lang="en-US" altLang="zh-CN" dirty="0" smtClean="0">
                <a:latin typeface="Candara" panose="020E0502030303020204" pitchFamily="34" charset="0"/>
              </a:rPr>
              <a:t> et al. (2011) PNAS</a:t>
            </a:r>
            <a:endParaRPr lang="zh-CN" alt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107112" y="-182208"/>
            <a:ext cx="79726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Search for well-preserved SF inclusions?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2" y="770465"/>
            <a:ext cx="3556001" cy="2733529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481186" y="3553506"/>
            <a:ext cx="3249362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H</a:t>
            </a:r>
            <a:r>
              <a:rPr lang="en-US" altLang="zh-CN" sz="24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&gt; 30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20560" y="1662381"/>
            <a:ext cx="5013325" cy="2727325"/>
            <a:chOff x="3883746" y="2845594"/>
            <a:chExt cx="5013325" cy="27273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746" y="2845594"/>
              <a:ext cx="5013325" cy="27273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265717" y="4187536"/>
              <a:ext cx="322806" cy="133186"/>
            </a:xfrm>
            <a:prstGeom prst="rect">
              <a:avLst/>
            </a:prstGeom>
            <a:solidFill>
              <a:srgbClr val="FFFF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6338797" y="4237505"/>
              <a:ext cx="176303" cy="45719"/>
            </a:xfrm>
            <a:custGeom>
              <a:avLst/>
              <a:gdLst>
                <a:gd name="connsiteX0" fmla="*/ 72736 w 592282"/>
                <a:gd name="connsiteY0" fmla="*/ 238991 h 238991"/>
                <a:gd name="connsiteX1" fmla="*/ 0 w 592282"/>
                <a:gd name="connsiteY1" fmla="*/ 20782 h 238991"/>
                <a:gd name="connsiteX2" fmla="*/ 592282 w 592282"/>
                <a:gd name="connsiteY2" fmla="*/ 0 h 238991"/>
                <a:gd name="connsiteX3" fmla="*/ 498764 w 592282"/>
                <a:gd name="connsiteY3" fmla="*/ 155863 h 238991"/>
                <a:gd name="connsiteX4" fmla="*/ 72736 w 592282"/>
                <a:gd name="connsiteY4" fmla="*/ 238991 h 23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282" h="238991">
                  <a:moveTo>
                    <a:pt x="72736" y="238991"/>
                  </a:moveTo>
                  <a:lnTo>
                    <a:pt x="0" y="20782"/>
                  </a:lnTo>
                  <a:lnTo>
                    <a:pt x="592282" y="0"/>
                  </a:lnTo>
                  <a:lnTo>
                    <a:pt x="498764" y="155863"/>
                  </a:lnTo>
                  <a:lnTo>
                    <a:pt x="72736" y="23899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直接箭头连接符 18"/>
          <p:cNvCxnSpPr/>
          <p:nvPr/>
        </p:nvCxnSpPr>
        <p:spPr>
          <a:xfrm flipH="1">
            <a:off x="4529433" y="3062689"/>
            <a:ext cx="1714500" cy="86197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816741" y="3914340"/>
            <a:ext cx="129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002060"/>
                </a:solidFill>
                <a:latin typeface="Candara" panose="020E0502030303020204" pitchFamily="34" charset="0"/>
              </a:rPr>
              <a:t>Organic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solvent</a:t>
            </a:r>
            <a:endParaRPr lang="zh-CN" altLang="en-US" sz="2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503267" y="3123456"/>
            <a:ext cx="1294504" cy="4533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883964" y="3354089"/>
            <a:ext cx="1236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SCF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Inclusion?</a:t>
            </a:r>
            <a:endParaRPr lang="zh-CN" altLang="en-US" sz="2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6182590" y="770617"/>
            <a:ext cx="405934" cy="8309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636182" y="835963"/>
            <a:ext cx="122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FTIR or Raman</a:t>
            </a:r>
            <a:endParaRPr lang="zh-CN" altLang="en-US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内容占位符 3"/>
          <p:cNvSpPr txBox="1">
            <a:spLocks/>
          </p:cNvSpPr>
          <p:nvPr/>
        </p:nvSpPr>
        <p:spPr>
          <a:xfrm>
            <a:off x="4564367" y="4479451"/>
            <a:ext cx="3975093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Homogenization in HDAC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30449" r="9363" b="31750"/>
          <a:stretch>
            <a:fillRect/>
          </a:stretch>
        </p:blipFill>
        <p:spPr bwMode="auto">
          <a:xfrm>
            <a:off x="204375" y="1126658"/>
            <a:ext cx="5052488" cy="363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997763" y="1294380"/>
            <a:ext cx="345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S+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  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S+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984554" y="1386713"/>
            <a:ext cx="839420" cy="3046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右箭头 2"/>
          <p:cNvSpPr/>
          <p:nvPr/>
        </p:nvSpPr>
        <p:spPr>
          <a:xfrm>
            <a:off x="1588379" y="3470644"/>
            <a:ext cx="350693" cy="14807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Picture 5" descr="Fig.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63" y="1858698"/>
            <a:ext cx="2653422" cy="243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737663" y="4395317"/>
            <a:ext cx="217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Ni et al. (2011) CMP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9017" y="93305"/>
            <a:ext cx="8626341" cy="83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Melting indicated by </a:t>
            </a:r>
            <a:r>
              <a:rPr lang="en-US" altLang="zh-CN" sz="320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electrical conductivity jump?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13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123034" y="-126645"/>
            <a:ext cx="5531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Electrical </a:t>
            </a:r>
            <a:r>
              <a:rPr lang="en-US" altLang="zh-CN" sz="360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conductivity </a:t>
            </a:r>
            <a:r>
              <a:rPr lang="en-US" altLang="zh-CN" sz="360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of SF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4101" y="2602552"/>
            <a:ext cx="220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Pommier</a:t>
            </a:r>
            <a:r>
              <a:rPr lang="en-US" altLang="zh-CN" dirty="0">
                <a:latin typeface="Candara" panose="020E0502030303020204" pitchFamily="34" charset="0"/>
              </a:rPr>
              <a:t> (2014) EPS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9" y="778901"/>
            <a:ext cx="3429000" cy="1866900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340829" y="2844701"/>
            <a:ext cx="4482683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Electrical profile of the Cascades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47" y="785398"/>
            <a:ext cx="2865120" cy="1762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88437" y="2583996"/>
            <a:ext cx="207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Ni et al. (2014) RSI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5351317" y="2861153"/>
            <a:ext cx="3564081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EC measurement in HDAC</a:t>
            </a:r>
          </a:p>
        </p:txBody>
      </p:sp>
      <p:sp>
        <p:nvSpPr>
          <p:cNvPr id="4" name="矩形 3"/>
          <p:cNvSpPr/>
          <p:nvPr/>
        </p:nvSpPr>
        <p:spPr>
          <a:xfrm>
            <a:off x="2545125" y="3510965"/>
            <a:ext cx="4239491" cy="1433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71729" y="4794375"/>
            <a:ext cx="96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ndara" panose="020E0502030303020204" pitchFamily="34" charset="0"/>
              </a:rPr>
              <a:t>Silicate</a:t>
            </a:r>
            <a:endParaRPr lang="zh-CN" altLang="en-US" b="1" dirty="0">
              <a:latin typeface="Candara" panose="020E0502030303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84616" y="4802232"/>
            <a:ext cx="6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ndara" panose="020E0502030303020204" pitchFamily="34" charset="0"/>
              </a:rPr>
              <a:t>H2O</a:t>
            </a:r>
            <a:endParaRPr lang="zh-CN" altLang="en-US" b="1" dirty="0">
              <a:latin typeface="Candara" panose="020E0502030303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2551923" y="3684431"/>
            <a:ext cx="4239491" cy="1129001"/>
          </a:xfrm>
          <a:custGeom>
            <a:avLst/>
            <a:gdLst>
              <a:gd name="connsiteX0" fmla="*/ 0 w 4239491"/>
              <a:gd name="connsiteY0" fmla="*/ 744537 h 1129001"/>
              <a:gd name="connsiteX1" fmla="*/ 1631373 w 4239491"/>
              <a:gd name="connsiteY1" fmla="*/ 6783 h 1129001"/>
              <a:gd name="connsiteX2" fmla="*/ 4239491 w 4239491"/>
              <a:gd name="connsiteY2" fmla="*/ 1129001 h 1129001"/>
              <a:gd name="connsiteX3" fmla="*/ 4239491 w 4239491"/>
              <a:gd name="connsiteY3" fmla="*/ 1129001 h 1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9491" h="1129001">
                <a:moveTo>
                  <a:pt x="0" y="744537"/>
                </a:moveTo>
                <a:cubicBezTo>
                  <a:pt x="462395" y="343621"/>
                  <a:pt x="924791" y="-57294"/>
                  <a:pt x="1631373" y="6783"/>
                </a:cubicBezTo>
                <a:cubicBezTo>
                  <a:pt x="2337955" y="70860"/>
                  <a:pt x="4239491" y="1129001"/>
                  <a:pt x="4239491" y="1129001"/>
                </a:cubicBezTo>
                <a:lnTo>
                  <a:pt x="4239491" y="1129001"/>
                </a:lnTo>
              </a:path>
            </a:pathLst>
          </a:cu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714220" y="4236832"/>
            <a:ext cx="6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ndara" panose="020E0502030303020204" pitchFamily="34" charset="0"/>
              </a:rPr>
              <a:t>Melt</a:t>
            </a:r>
            <a:endParaRPr lang="zh-CN" altLang="en-US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10101" y="4541511"/>
            <a:ext cx="70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ndara" panose="020E0502030303020204" pitchFamily="34" charset="0"/>
              </a:rPr>
              <a:t>Fluid</a:t>
            </a:r>
            <a:endParaRPr lang="zh-CN" altLang="en-US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3769829" y="3756767"/>
            <a:ext cx="87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7030A0"/>
                </a:solidFill>
                <a:latin typeface="Candara" panose="020E0502030303020204" pitchFamily="34" charset="0"/>
              </a:rPr>
              <a:t>SCF</a:t>
            </a:r>
            <a:endParaRPr lang="zh-CN" altLang="en-US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315507" y="822598"/>
            <a:ext cx="4237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Molecular dynamics simulations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386" y="486697"/>
            <a:ext cx="3657601" cy="32245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53229" y="3732051"/>
            <a:ext cx="328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Mookherjee</a:t>
            </a:r>
            <a:r>
              <a:rPr lang="en-US" altLang="zh-CN" dirty="0">
                <a:latin typeface="Candara" panose="020E0502030303020204" pitchFamily="34" charset="0"/>
              </a:rPr>
              <a:t> et al. (2008) Nature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6678" y="4151537"/>
            <a:ext cx="3737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206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MgSiO3 melt with 10 </a:t>
            </a:r>
            <a:r>
              <a:rPr lang="en-US" altLang="zh-CN" sz="2000" dirty="0" err="1">
                <a:solidFill>
                  <a:srgbClr val="00206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wt</a:t>
            </a:r>
            <a:r>
              <a:rPr lang="en-US" altLang="zh-CN" sz="2000" dirty="0">
                <a:solidFill>
                  <a:srgbClr val="00206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% H2O</a:t>
            </a:r>
          </a:p>
        </p:txBody>
      </p:sp>
      <p:sp>
        <p:nvSpPr>
          <p:cNvPr id="12" name="内容占位符 3"/>
          <p:cNvSpPr txBox="1">
            <a:spLocks/>
          </p:cNvSpPr>
          <p:nvPr/>
        </p:nvSpPr>
        <p:spPr>
          <a:xfrm>
            <a:off x="315507" y="2317793"/>
            <a:ext cx="4235563" cy="1287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 compositions</a:t>
            </a:r>
          </a:p>
          <a:p>
            <a:pPr>
              <a:buFont typeface="Wingdings" charset="2"/>
              <a:buChar char="Ø"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Complicated interatomic interactions</a:t>
            </a:r>
          </a:p>
        </p:txBody>
      </p:sp>
    </p:spTree>
    <p:extLst>
      <p:ext uri="{BB962C8B-B14F-4D97-AF65-F5344CB8AC3E}">
        <p14:creationId xmlns:p14="http://schemas.microsoft.com/office/powerpoint/2010/main" val="29393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08535" y="-174144"/>
            <a:ext cx="7324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Conclusion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376486" y="780487"/>
            <a:ext cx="8561393" cy="132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Supercritical fluids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great potential to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an essential role in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mediating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transport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deep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subduction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(&gt;100 km).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208535" y="2360456"/>
            <a:ext cx="5333849" cy="4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Things that remain to </a:t>
            </a:r>
            <a:r>
              <a:rPr lang="en-US" altLang="zh-CN" sz="2400" b="1" smtClean="0">
                <a:latin typeface="Arial" panose="020B0604020202020204" pitchFamily="34" charset="0"/>
                <a:cs typeface="Arial" panose="020B0604020202020204" pitchFamily="34" charset="0"/>
              </a:rPr>
              <a:t>be done: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208535" y="2848932"/>
            <a:ext cx="8561393" cy="197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charset="2"/>
              <a:buChar char="Ø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robust geological records of SF (multi-phase inclusions?)</a:t>
            </a:r>
          </a:p>
          <a:p>
            <a:pPr lvl="0">
              <a:buFont typeface="Wingdings" charset="2"/>
              <a:buChar char="Ø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formation P-T conditions of SF</a:t>
            </a:r>
          </a:p>
          <a:p>
            <a:pPr lvl="0">
              <a:buFont typeface="Wingdings" charset="2"/>
              <a:buChar char="Ø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physicochemical properties of SF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231728" y="-45917"/>
            <a:ext cx="84857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Enhanced </a:t>
            </a:r>
            <a:r>
              <a:rPr lang="en-US" altLang="zh-CN" sz="32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mineral solubility in water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0104" y="4473652"/>
            <a:ext cx="2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Hunt &amp; Manning (2012) GCA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27" y="1123204"/>
            <a:ext cx="4754881" cy="3098593"/>
          </a:xfrm>
          <a:prstGeom prst="rect">
            <a:avLst/>
          </a:prstGeom>
        </p:spPr>
      </p:pic>
      <p:sp>
        <p:nvSpPr>
          <p:cNvPr id="8" name="内容占位符 3"/>
          <p:cNvSpPr txBox="1">
            <a:spLocks/>
          </p:cNvSpPr>
          <p:nvPr/>
        </p:nvSpPr>
        <p:spPr>
          <a:xfrm>
            <a:off x="7265818" y="568683"/>
            <a:ext cx="1548334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latin typeface="Candara" panose="020E0502030303020204" pitchFamily="34" charset="0"/>
                <a:cs typeface="Arial" panose="020B0604020202020204" pitchFamily="34" charset="0"/>
              </a:rPr>
              <a:t>SiO2-H2O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4" y="902521"/>
            <a:ext cx="3860801" cy="36023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1892" y="4473652"/>
            <a:ext cx="36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Dolejs</a:t>
            </a:r>
            <a:r>
              <a:rPr lang="en-US" altLang="zh-CN" dirty="0">
                <a:latin typeface="Candara" panose="020E0502030303020204" pitchFamily="34" charset="0"/>
              </a:rPr>
              <a:t> &amp; Manning (2010) </a:t>
            </a:r>
            <a:r>
              <a:rPr lang="en-US" altLang="zh-CN" dirty="0" err="1">
                <a:latin typeface="Candara" panose="020E0502030303020204" pitchFamily="34" charset="0"/>
              </a:rPr>
              <a:t>Geofluids</a:t>
            </a:r>
            <a:endParaRPr lang="zh-CN" alt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36278" y="4764949"/>
            <a:ext cx="382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Keppler</a:t>
            </a:r>
            <a:r>
              <a:rPr lang="en-US" altLang="zh-CN" dirty="0">
                <a:latin typeface="Candara" panose="020E0502030303020204" pitchFamily="34" charset="0"/>
              </a:rPr>
              <a:t> (2013) Phys </a:t>
            </a:r>
            <a:r>
              <a:rPr lang="en-US" altLang="zh-CN" dirty="0" err="1">
                <a:latin typeface="Candara" panose="020E0502030303020204" pitchFamily="34" charset="0"/>
              </a:rPr>
              <a:t>chem</a:t>
            </a:r>
            <a:r>
              <a:rPr lang="en-US" altLang="zh-CN" dirty="0">
                <a:latin typeface="Candara" panose="020E0502030303020204" pitchFamily="34" charset="0"/>
              </a:rPr>
              <a:t> Deep Earth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49288" y="93307"/>
            <a:ext cx="8485780" cy="8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Enhanced </a:t>
            </a:r>
            <a:r>
              <a:rPr lang="en-US" altLang="zh-CN" sz="32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w</a:t>
            </a:r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ater </a:t>
            </a:r>
            <a:r>
              <a:rPr lang="en-US" altLang="zh-CN" sz="32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solubility in silicate melt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14" y="761545"/>
            <a:ext cx="6827521" cy="40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2531" y="4483985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Shen and </a:t>
            </a:r>
            <a:r>
              <a:rPr lang="en-US" altLang="zh-CN" dirty="0" err="1">
                <a:latin typeface="Candara" panose="020E0502030303020204" pitchFamily="34" charset="0"/>
              </a:rPr>
              <a:t>Keppler</a:t>
            </a:r>
            <a:r>
              <a:rPr lang="en-US" altLang="zh-CN" dirty="0">
                <a:latin typeface="Candara" panose="020E0502030303020204" pitchFamily="34" charset="0"/>
              </a:rPr>
              <a:t> (1997) Nature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002449" y="37322"/>
            <a:ext cx="5397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Closure of miscibility gap and</a:t>
            </a:r>
          </a:p>
          <a:p>
            <a:pPr algn="l"/>
            <a:r>
              <a:rPr lang="en-US" altLang="zh-CN" sz="32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f</a:t>
            </a:r>
            <a:r>
              <a:rPr lang="en-US" altLang="zh-CN" sz="32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ormation of supercritical fluid </a:t>
            </a:r>
            <a:endParaRPr lang="zh-CN" altLang="en-US" sz="32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9" y="214870"/>
            <a:ext cx="1750060" cy="4895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45" y="1743949"/>
            <a:ext cx="2560320" cy="22514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18999" y="4483985"/>
            <a:ext cx="251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Mibe</a:t>
            </a:r>
            <a:r>
              <a:rPr lang="en-US" altLang="zh-CN" dirty="0">
                <a:latin typeface="Candara" panose="020E0502030303020204" pitchFamily="34" charset="0"/>
              </a:rPr>
              <a:t> et al. (2011) PNAS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2" name="内容占位符 3"/>
          <p:cNvSpPr txBox="1">
            <a:spLocks/>
          </p:cNvSpPr>
          <p:nvPr/>
        </p:nvSpPr>
        <p:spPr>
          <a:xfrm>
            <a:off x="2336181" y="1180322"/>
            <a:ext cx="1734946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latin typeface="Candara" panose="020E0502030303020204" pitchFamily="34" charset="0"/>
                <a:cs typeface="Arial" panose="020B0604020202020204" pitchFamily="34" charset="0"/>
              </a:rPr>
              <a:t>Albite-H2O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737" y="1743949"/>
            <a:ext cx="3840480" cy="1350864"/>
          </a:xfrm>
          <a:prstGeom prst="rect">
            <a:avLst/>
          </a:prstGeom>
        </p:spPr>
      </p:pic>
      <p:sp>
        <p:nvSpPr>
          <p:cNvPr id="15" name="内容占位符 3"/>
          <p:cNvSpPr txBox="1">
            <a:spLocks/>
          </p:cNvSpPr>
          <p:nvPr/>
        </p:nvSpPr>
        <p:spPr>
          <a:xfrm>
            <a:off x="5939921" y="1155585"/>
            <a:ext cx="1678111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latin typeface="Candara" panose="020E0502030303020204" pitchFamily="34" charset="0"/>
                <a:cs typeface="Arial" panose="020B0604020202020204" pitchFamily="34" charset="0"/>
              </a:rPr>
              <a:t>Basalt-H2O</a:t>
            </a:r>
          </a:p>
        </p:txBody>
      </p:sp>
      <p:sp>
        <p:nvSpPr>
          <p:cNvPr id="16" name="内容占位符 3"/>
          <p:cNvSpPr txBox="1">
            <a:spLocks/>
          </p:cNvSpPr>
          <p:nvPr/>
        </p:nvSpPr>
        <p:spPr>
          <a:xfrm>
            <a:off x="1850864" y="3836860"/>
            <a:ext cx="2983550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Hydrothermal DAC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内容占位符 3"/>
          <p:cNvSpPr txBox="1">
            <a:spLocks/>
          </p:cNvSpPr>
          <p:nvPr/>
        </p:nvSpPr>
        <p:spPr>
          <a:xfrm>
            <a:off x="5334896" y="3274433"/>
            <a:ext cx="3080227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Synchrotron X-ray radiography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3"/>
          <p:cNvSpPr txBox="1">
            <a:spLocks/>
          </p:cNvSpPr>
          <p:nvPr/>
        </p:nvSpPr>
        <p:spPr>
          <a:xfrm>
            <a:off x="3558171" y="2096741"/>
            <a:ext cx="1806931" cy="7770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3200" b="1" dirty="0">
                <a:solidFill>
                  <a:srgbClr val="0C2F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sz="3200" b="1" dirty="0" smtClean="0">
                <a:solidFill>
                  <a:srgbClr val="0C2F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?</a:t>
            </a:r>
            <a:endParaRPr lang="en-US" altLang="zh-CN" sz="32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55109" y="73456"/>
            <a:ext cx="7324655" cy="635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Chemical cycling at subduction zones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1" name="内容占位符 3"/>
          <p:cNvSpPr txBox="1">
            <a:spLocks/>
          </p:cNvSpPr>
          <p:nvPr/>
        </p:nvSpPr>
        <p:spPr>
          <a:xfrm>
            <a:off x="2200158" y="4061897"/>
            <a:ext cx="4810265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ignal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subducted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b="1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1" y="1325563"/>
            <a:ext cx="3271520" cy="2907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7646" y="4715041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ndara" panose="020E0502030303020204" pitchFamily="34" charset="0"/>
              </a:rPr>
              <a:t>Bebout</a:t>
            </a:r>
            <a:r>
              <a:rPr lang="en-US" altLang="zh-CN" dirty="0">
                <a:latin typeface="Candara" panose="020E0502030303020204" pitchFamily="34" charset="0"/>
              </a:rPr>
              <a:t> (2014) Treatise Geochem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41" y="709215"/>
            <a:ext cx="2222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05" y="1236388"/>
            <a:ext cx="3271520" cy="29514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90390" y="3414163"/>
            <a:ext cx="1704444" cy="57849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182149" y="0"/>
            <a:ext cx="817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The agent </a:t>
            </a:r>
            <a:r>
              <a:rPr lang="en-US" altLang="zh-CN" sz="3600" dirty="0" smtClean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for </a:t>
            </a:r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the grand mass transfer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7" name="内容占位符 3"/>
          <p:cNvSpPr txBox="1">
            <a:spLocks/>
          </p:cNvSpPr>
          <p:nvPr/>
        </p:nvSpPr>
        <p:spPr>
          <a:xfrm>
            <a:off x="4979694" y="1637085"/>
            <a:ext cx="3768205" cy="269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Aqueous fluid (dilute)?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Silicate melt (thick)?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Supercritical fluid (intermediate)?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7" y="1245415"/>
            <a:ext cx="4267200" cy="3147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9265" y="4511086"/>
            <a:ext cx="254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Kawamoto (2012) PNAS</a:t>
            </a:r>
            <a:endParaRPr lang="zh-CN" alt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85535" y="-97671"/>
            <a:ext cx="7324655" cy="90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2060"/>
                </a:solidFill>
                <a:latin typeface="+mn-lt"/>
                <a:ea typeface="楷体" panose="02010609060101010101" pitchFamily="49" charset="-122"/>
              </a:rPr>
              <a:t>Supercritical fluid in unary systems</a:t>
            </a:r>
            <a:endParaRPr lang="zh-CN" altLang="en-US" sz="3600" dirty="0">
              <a:solidFill>
                <a:srgbClr val="00206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1" y="839066"/>
            <a:ext cx="8534400" cy="34861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866702" y="849458"/>
            <a:ext cx="1778034" cy="2250923"/>
            <a:chOff x="1028019" y="3657600"/>
            <a:chExt cx="1663226" cy="25873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28019" y="6244937"/>
              <a:ext cx="1663226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028019" y="3657600"/>
              <a:ext cx="0" cy="2581169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内容占位符 3"/>
          <p:cNvSpPr txBox="1">
            <a:spLocks/>
          </p:cNvSpPr>
          <p:nvPr/>
        </p:nvSpPr>
        <p:spPr>
          <a:xfrm>
            <a:off x="421836" y="4401181"/>
            <a:ext cx="4631862" cy="74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Supercritical: </a:t>
            </a:r>
            <a:r>
              <a:rPr lang="en-US" altLang="zh-CN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altLang="zh-CN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2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 </a:t>
            </a:r>
            <a:r>
              <a:rPr lang="en-US" altLang="zh-CN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altLang="zh-CN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718399" y="1394010"/>
            <a:ext cx="755282" cy="755282"/>
            <a:chOff x="7822309" y="2656505"/>
            <a:chExt cx="755282" cy="755282"/>
          </a:xfrm>
        </p:grpSpPr>
        <p:sp>
          <p:nvSpPr>
            <p:cNvPr id="21" name="椭圆 20"/>
            <p:cNvSpPr/>
            <p:nvPr/>
          </p:nvSpPr>
          <p:spPr>
            <a:xfrm>
              <a:off x="7822309" y="2656505"/>
              <a:ext cx="755282" cy="755282"/>
            </a:xfrm>
            <a:prstGeom prst="ellipse">
              <a:avLst/>
            </a:prstGeom>
            <a:solidFill>
              <a:srgbClr val="9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952988" y="2711714"/>
              <a:ext cx="196218" cy="1962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051097" y="2918323"/>
              <a:ext cx="353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L</a:t>
              </a:r>
              <a:endParaRPr lang="zh-CN" altLang="en-US" sz="20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53698" y="1255358"/>
            <a:ext cx="755282" cy="755282"/>
            <a:chOff x="4887442" y="2278864"/>
            <a:chExt cx="755282" cy="755282"/>
          </a:xfrm>
        </p:grpSpPr>
        <p:sp>
          <p:nvSpPr>
            <p:cNvPr id="19" name="椭圆 18"/>
            <p:cNvSpPr/>
            <p:nvPr/>
          </p:nvSpPr>
          <p:spPr>
            <a:xfrm>
              <a:off x="4887442" y="2278864"/>
              <a:ext cx="755282" cy="755282"/>
            </a:xfrm>
            <a:prstGeom prst="ellipse">
              <a:avLst/>
            </a:prstGeom>
            <a:solidFill>
              <a:srgbClr val="9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97833" y="2278864"/>
              <a:ext cx="692936" cy="6929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88438" y="2459959"/>
              <a:ext cx="353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V</a:t>
              </a:r>
              <a:endParaRPr lang="zh-CN" altLang="en-US" sz="20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50966" y="630262"/>
            <a:ext cx="814146" cy="755282"/>
            <a:chOff x="6250966" y="1487512"/>
            <a:chExt cx="814146" cy="755282"/>
          </a:xfrm>
        </p:grpSpPr>
        <p:sp>
          <p:nvSpPr>
            <p:cNvPr id="24" name="椭圆 23"/>
            <p:cNvSpPr/>
            <p:nvPr/>
          </p:nvSpPr>
          <p:spPr>
            <a:xfrm>
              <a:off x="6250966" y="1487512"/>
              <a:ext cx="755282" cy="755282"/>
            </a:xfrm>
            <a:prstGeom prst="ellipse">
              <a:avLst/>
            </a:prstGeom>
            <a:solidFill>
              <a:srgbClr val="9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282139" y="1535171"/>
              <a:ext cx="488546" cy="488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711822" y="1779444"/>
              <a:ext cx="353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L</a:t>
              </a:r>
              <a:endParaRPr lang="zh-CN" altLang="en-US" sz="20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342946" y="1581961"/>
              <a:ext cx="353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V</a:t>
              </a:r>
              <a:endParaRPr lang="zh-CN" altLang="en-US" sz="2000" dirty="0"/>
            </a:p>
          </p:txBody>
        </p:sp>
      </p:grpSp>
      <p:sp>
        <p:nvSpPr>
          <p:cNvPr id="33" name="内容占位符 3"/>
          <p:cNvSpPr txBox="1">
            <a:spLocks/>
          </p:cNvSpPr>
          <p:nvPr/>
        </p:nvSpPr>
        <p:spPr>
          <a:xfrm>
            <a:off x="2927510" y="894876"/>
            <a:ext cx="1614330" cy="2129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zh-CN" sz="2000" b="1" dirty="0" smtClean="0">
              <a:solidFill>
                <a:srgbClr val="7030A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altLang="zh-CN" sz="2000" b="1" dirty="0" smtClean="0">
              <a:solidFill>
                <a:srgbClr val="7030A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zh-CN" sz="2000" b="1" dirty="0" smtClean="0">
                <a:solidFill>
                  <a:srgbClr val="7030A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Supercritical </a:t>
            </a:r>
            <a:r>
              <a:rPr lang="en-US" altLang="zh-CN" sz="2000" b="1" dirty="0">
                <a:solidFill>
                  <a:srgbClr val="7030A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H2O</a:t>
            </a:r>
            <a:endParaRPr lang="en-US" altLang="zh-CN" sz="2000" b="1" baseline="-25000" dirty="0">
              <a:solidFill>
                <a:srgbClr val="7030A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6843</TotalTime>
  <Words>706</Words>
  <Application>Microsoft Macintosh PowerPoint</Application>
  <PresentationFormat>On-screen Show (16:9)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Calibri Light</vt:lpstr>
      <vt:lpstr>Candara</vt:lpstr>
      <vt:lpstr>Wingdings</vt:lpstr>
      <vt:lpstr>宋体</vt:lpstr>
      <vt:lpstr>微软雅黑</vt:lpstr>
      <vt:lpstr>楷体</vt:lpstr>
      <vt:lpstr>Arial</vt:lpstr>
      <vt:lpstr>Office 主题</vt:lpstr>
      <vt:lpstr>Properties and effects of supercritical fluids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2016校学术交流会议汇报</dc:title>
  <dc:creator>Windows 用户</dc:creator>
  <cp:lastModifiedBy>Microsoft Office User</cp:lastModifiedBy>
  <cp:revision>236</cp:revision>
  <dcterms:created xsi:type="dcterms:W3CDTF">2016-09-06T14:27:50Z</dcterms:created>
  <dcterms:modified xsi:type="dcterms:W3CDTF">2020-04-17T12:26:01Z</dcterms:modified>
</cp:coreProperties>
</file>