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73" r:id="rId2"/>
    <p:sldId id="405" r:id="rId3"/>
    <p:sldId id="298" r:id="rId4"/>
    <p:sldId id="297" r:id="rId5"/>
    <p:sldId id="302" r:id="rId6"/>
    <p:sldId id="350" r:id="rId7"/>
    <p:sldId id="306" r:id="rId8"/>
    <p:sldId id="305" r:id="rId9"/>
    <p:sldId id="309" r:id="rId10"/>
    <p:sldId id="258" r:id="rId11"/>
    <p:sldId id="259" r:id="rId12"/>
    <p:sldId id="311" r:id="rId13"/>
    <p:sldId id="338" r:id="rId14"/>
    <p:sldId id="404" r:id="rId15"/>
    <p:sldId id="332" r:id="rId16"/>
    <p:sldId id="333" r:id="rId17"/>
    <p:sldId id="335" r:id="rId18"/>
    <p:sldId id="334" r:id="rId19"/>
    <p:sldId id="308" r:id="rId20"/>
    <p:sldId id="319" r:id="rId21"/>
    <p:sldId id="386" r:id="rId22"/>
    <p:sldId id="402" r:id="rId23"/>
    <p:sldId id="389" r:id="rId24"/>
    <p:sldId id="388" r:id="rId25"/>
    <p:sldId id="381" r:id="rId26"/>
    <p:sldId id="392" r:id="rId27"/>
    <p:sldId id="377" r:id="rId28"/>
    <p:sldId id="376" r:id="rId29"/>
    <p:sldId id="379" r:id="rId30"/>
    <p:sldId id="380" r:id="rId31"/>
    <p:sldId id="400" r:id="rId32"/>
    <p:sldId id="396" r:id="rId33"/>
    <p:sldId id="398" r:id="rId34"/>
    <p:sldId id="401" r:id="rId35"/>
    <p:sldId id="399" r:id="rId36"/>
    <p:sldId id="352" r:id="rId37"/>
    <p:sldId id="354" r:id="rId38"/>
    <p:sldId id="369" r:id="rId39"/>
  </p:sldIdLst>
  <p:sldSz cx="7620000" cy="5715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400" userDrawn="1">
          <p15:clr>
            <a:srgbClr val="A4A3A4"/>
          </p15:clr>
        </p15:guide>
        <p15:guide id="3" orient="horz" pos="18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נמרוד כרמון" initials="נכ" lastIdx="1" clrIdx="0">
    <p:extLst>
      <p:ext uri="{19B8F6BF-5375-455C-9EA6-DF929625EA0E}">
        <p15:presenceInfo xmlns:p15="http://schemas.microsoft.com/office/powerpoint/2012/main" userId="נמרוד כרמון" providerId="None"/>
      </p:ext>
    </p:extLst>
  </p:cmAuthor>
  <p:cmAuthor id="2" name="Eyal Ben Dor" initials="EBD" lastIdx="1" clrIdx="1">
    <p:extLst>
      <p:ext uri="{19B8F6BF-5375-455C-9EA6-DF929625EA0E}">
        <p15:presenceInfo xmlns:p15="http://schemas.microsoft.com/office/powerpoint/2012/main" userId="16e500bea6004e0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288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9" autoAdjust="0"/>
    <p:restoredTop sz="94660"/>
  </p:normalViewPr>
  <p:slideViewPr>
    <p:cSldViewPr>
      <p:cViewPr>
        <p:scale>
          <a:sx n="80" d="100"/>
          <a:sy n="80" d="100"/>
        </p:scale>
        <p:origin x="594" y="336"/>
      </p:cViewPr>
      <p:guideLst>
        <p:guide orient="horz" pos="2160"/>
        <p:guide pos="2400"/>
        <p:guide orient="horz" pos="180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338"/>
    </p:cViewPr>
  </p:sorterViewPr>
  <p:notesViewPr>
    <p:cSldViewPr>
      <p:cViewPr varScale="1">
        <p:scale>
          <a:sx n="92" d="100"/>
          <a:sy n="92" d="100"/>
        </p:scale>
        <p:origin x="37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Sheet2!$G$1</c:f>
              <c:strCache>
                <c:ptCount val="1"/>
                <c:pt idx="0">
                  <c:v>F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Sheet2!$A$2:$A$34</c:f>
              <c:numCache>
                <c:formatCode>General</c:formatCode>
                <c:ptCount val="33"/>
                <c:pt idx="0">
                  <c:v>7.6123775871068684</c:v>
                </c:pt>
                <c:pt idx="1">
                  <c:v>7.688522484832208</c:v>
                </c:pt>
                <c:pt idx="2">
                  <c:v>7.7662061004861407</c:v>
                </c:pt>
                <c:pt idx="3">
                  <c:v>7.8454139324925123</c:v>
                </c:pt>
                <c:pt idx="4">
                  <c:v>7.9263169889757492</c:v>
                </c:pt>
                <c:pt idx="5">
                  <c:v>8.0089059995784027</c:v>
                </c:pt>
                <c:pt idx="6">
                  <c:v>8.0931686546705919</c:v>
                </c:pt>
                <c:pt idx="7">
                  <c:v>8.1792901981866226</c:v>
                </c:pt>
                <c:pt idx="8">
                  <c:v>8.2671959312274321</c:v>
                </c:pt>
                <c:pt idx="9">
                  <c:v>8.3570816103600851</c:v>
                </c:pt>
                <c:pt idx="10">
                  <c:v>8.448943351318464</c:v>
                </c:pt>
                <c:pt idx="11">
                  <c:v>8.5427739888619794</c:v>
                </c:pt>
                <c:pt idx="12">
                  <c:v>8.6387868262778813</c:v>
                </c:pt>
                <c:pt idx="13">
                  <c:v>8.7369814465979019</c:v>
                </c:pt>
                <c:pt idx="14">
                  <c:v>8.8373568158965927</c:v>
                </c:pt>
                <c:pt idx="15">
                  <c:v>8.9401453327369182</c:v>
                </c:pt>
                <c:pt idx="16">
                  <c:v>9.0453530828655957</c:v>
                </c:pt>
                <c:pt idx="17">
                  <c:v>9.1529826304150674</c:v>
                </c:pt>
                <c:pt idx="18">
                  <c:v>9.2632902572087694</c:v>
                </c:pt>
                <c:pt idx="19">
                  <c:v>9.3762010708467347</c:v>
                </c:pt>
                <c:pt idx="20">
                  <c:v>9.4919885812896094</c:v>
                </c:pt>
                <c:pt idx="21">
                  <c:v>9.6106715974793939</c:v>
                </c:pt>
                <c:pt idx="22">
                  <c:v>9.7322652846953783</c:v>
                </c:pt>
                <c:pt idx="23">
                  <c:v>9.8570724494825033</c:v>
                </c:pt>
                <c:pt idx="24">
                  <c:v>9.9851222676723896</c:v>
                </c:pt>
                <c:pt idx="25">
                  <c:v>10.116470929814961</c:v>
                </c:pt>
                <c:pt idx="26">
                  <c:v>10.251363641517276</c:v>
                </c:pt>
                <c:pt idx="27">
                  <c:v>10.389891062397416</c:v>
                </c:pt>
                <c:pt idx="28">
                  <c:v>10.532213629548499</c:v>
                </c:pt>
                <c:pt idx="29">
                  <c:v>10.67850130510347</c:v>
                </c:pt>
                <c:pt idx="30">
                  <c:v>10.828897797844766</c:v>
                </c:pt>
                <c:pt idx="31">
                  <c:v>10.983603700559733</c:v>
                </c:pt>
                <c:pt idx="32">
                  <c:v>11.142781160869138</c:v>
                </c:pt>
              </c:numCache>
            </c:numRef>
          </c:xVal>
          <c:yVal>
            <c:numRef>
              <c:f>Sheet2!$G$2:$G$34</c:f>
              <c:numCache>
                <c:formatCode>General</c:formatCode>
                <c:ptCount val="33"/>
                <c:pt idx="0">
                  <c:v>12.196217854911382</c:v>
                </c:pt>
                <c:pt idx="1">
                  <c:v>13.79670774360361</c:v>
                </c:pt>
                <c:pt idx="2">
                  <c:v>13.734963489769846</c:v>
                </c:pt>
                <c:pt idx="3">
                  <c:v>13.520275752026579</c:v>
                </c:pt>
                <c:pt idx="4">
                  <c:v>13.609225187753845</c:v>
                </c:pt>
                <c:pt idx="5">
                  <c:v>14.538861208670642</c:v>
                </c:pt>
                <c:pt idx="6">
                  <c:v>14.452808809627589</c:v>
                </c:pt>
                <c:pt idx="7">
                  <c:v>14.472774190414295</c:v>
                </c:pt>
                <c:pt idx="8">
                  <c:v>14.486470941300023</c:v>
                </c:pt>
                <c:pt idx="9">
                  <c:v>14.693271101807889</c:v>
                </c:pt>
                <c:pt idx="10">
                  <c:v>14.690134248156793</c:v>
                </c:pt>
                <c:pt idx="11">
                  <c:v>14.739311107991709</c:v>
                </c:pt>
                <c:pt idx="12">
                  <c:v>14.904064074378448</c:v>
                </c:pt>
                <c:pt idx="13">
                  <c:v>14.811846450845485</c:v>
                </c:pt>
                <c:pt idx="14">
                  <c:v>14.796883984919331</c:v>
                </c:pt>
                <c:pt idx="15">
                  <c:v>14.815667718215352</c:v>
                </c:pt>
                <c:pt idx="16">
                  <c:v>14.848735931882446</c:v>
                </c:pt>
                <c:pt idx="17">
                  <c:v>14.820041907586434</c:v>
                </c:pt>
                <c:pt idx="18">
                  <c:v>14.789202863810086</c:v>
                </c:pt>
                <c:pt idx="19">
                  <c:v>14.773217105709424</c:v>
                </c:pt>
                <c:pt idx="20">
                  <c:v>14.881043679290777</c:v>
                </c:pt>
                <c:pt idx="21">
                  <c:v>14.729062675242815</c:v>
                </c:pt>
                <c:pt idx="22">
                  <c:v>14.72259660860291</c:v>
                </c:pt>
                <c:pt idx="23">
                  <c:v>14.585247215825</c:v>
                </c:pt>
                <c:pt idx="24">
                  <c:v>14.462802728572273</c:v>
                </c:pt>
                <c:pt idx="25">
                  <c:v>14.331124046006805</c:v>
                </c:pt>
                <c:pt idx="26">
                  <c:v>14.245632283923687</c:v>
                </c:pt>
                <c:pt idx="27">
                  <c:v>14.08218902655387</c:v>
                </c:pt>
                <c:pt idx="28">
                  <c:v>13.953615343103525</c:v>
                </c:pt>
                <c:pt idx="29">
                  <c:v>13.80061927615254</c:v>
                </c:pt>
                <c:pt idx="30">
                  <c:v>13.617188635203691</c:v>
                </c:pt>
                <c:pt idx="31">
                  <c:v>13.418236363055904</c:v>
                </c:pt>
                <c:pt idx="32">
                  <c:v>12.739368345082507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1AE-4812-B5DF-255B1F6421A3}"/>
            </c:ext>
          </c:extLst>
        </c:ser>
        <c:ser>
          <c:idx val="1"/>
          <c:order val="1"/>
          <c:tx>
            <c:strRef>
              <c:f>Sheet2!$H$1</c:f>
              <c:strCache>
                <c:ptCount val="1"/>
                <c:pt idx="0">
                  <c:v>G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Sheet2!$A$2:$A$34</c:f>
              <c:numCache>
                <c:formatCode>General</c:formatCode>
                <c:ptCount val="33"/>
                <c:pt idx="0">
                  <c:v>7.6123775871068684</c:v>
                </c:pt>
                <c:pt idx="1">
                  <c:v>7.688522484832208</c:v>
                </c:pt>
                <c:pt idx="2">
                  <c:v>7.7662061004861407</c:v>
                </c:pt>
                <c:pt idx="3">
                  <c:v>7.8454139324925123</c:v>
                </c:pt>
                <c:pt idx="4">
                  <c:v>7.9263169889757492</c:v>
                </c:pt>
                <c:pt idx="5">
                  <c:v>8.0089059995784027</c:v>
                </c:pt>
                <c:pt idx="6">
                  <c:v>8.0931686546705919</c:v>
                </c:pt>
                <c:pt idx="7">
                  <c:v>8.1792901981866226</c:v>
                </c:pt>
                <c:pt idx="8">
                  <c:v>8.2671959312274321</c:v>
                </c:pt>
                <c:pt idx="9">
                  <c:v>8.3570816103600851</c:v>
                </c:pt>
                <c:pt idx="10">
                  <c:v>8.448943351318464</c:v>
                </c:pt>
                <c:pt idx="11">
                  <c:v>8.5427739888619794</c:v>
                </c:pt>
                <c:pt idx="12">
                  <c:v>8.6387868262778813</c:v>
                </c:pt>
                <c:pt idx="13">
                  <c:v>8.7369814465979019</c:v>
                </c:pt>
                <c:pt idx="14">
                  <c:v>8.8373568158965927</c:v>
                </c:pt>
                <c:pt idx="15">
                  <c:v>8.9401453327369182</c:v>
                </c:pt>
                <c:pt idx="16">
                  <c:v>9.0453530828655957</c:v>
                </c:pt>
                <c:pt idx="17">
                  <c:v>9.1529826304150674</c:v>
                </c:pt>
                <c:pt idx="18">
                  <c:v>9.2632902572087694</c:v>
                </c:pt>
                <c:pt idx="19">
                  <c:v>9.3762010708467347</c:v>
                </c:pt>
                <c:pt idx="20">
                  <c:v>9.4919885812896094</c:v>
                </c:pt>
                <c:pt idx="21">
                  <c:v>9.6106715974793939</c:v>
                </c:pt>
                <c:pt idx="22">
                  <c:v>9.7322652846953783</c:v>
                </c:pt>
                <c:pt idx="23">
                  <c:v>9.8570724494825033</c:v>
                </c:pt>
                <c:pt idx="24">
                  <c:v>9.9851222676723896</c:v>
                </c:pt>
                <c:pt idx="25">
                  <c:v>10.116470929814961</c:v>
                </c:pt>
                <c:pt idx="26">
                  <c:v>10.251363641517276</c:v>
                </c:pt>
                <c:pt idx="27">
                  <c:v>10.389891062397416</c:v>
                </c:pt>
                <c:pt idx="28">
                  <c:v>10.532213629548499</c:v>
                </c:pt>
                <c:pt idx="29">
                  <c:v>10.67850130510347</c:v>
                </c:pt>
                <c:pt idx="30">
                  <c:v>10.828897797844766</c:v>
                </c:pt>
                <c:pt idx="31">
                  <c:v>10.983603700559733</c:v>
                </c:pt>
                <c:pt idx="32">
                  <c:v>11.142781160869138</c:v>
                </c:pt>
              </c:numCache>
            </c:numRef>
          </c:xVal>
          <c:yVal>
            <c:numRef>
              <c:f>Sheet2!$H$2:$H$34</c:f>
              <c:numCache>
                <c:formatCode>General</c:formatCode>
                <c:ptCount val="33"/>
                <c:pt idx="0">
                  <c:v>12.346179132816127</c:v>
                </c:pt>
                <c:pt idx="1">
                  <c:v>14.0406457570945</c:v>
                </c:pt>
                <c:pt idx="2">
                  <c:v>13.93408821244598</c:v>
                </c:pt>
                <c:pt idx="3">
                  <c:v>13.732621643635351</c:v>
                </c:pt>
                <c:pt idx="4">
                  <c:v>13.807549140222109</c:v>
                </c:pt>
                <c:pt idx="5">
                  <c:v>14.798439186628485</c:v>
                </c:pt>
                <c:pt idx="6">
                  <c:v>14.670215451416103</c:v>
                </c:pt>
                <c:pt idx="7">
                  <c:v>14.725088108796303</c:v>
                </c:pt>
                <c:pt idx="8">
                  <c:v>14.704184998068577</c:v>
                </c:pt>
                <c:pt idx="9">
                  <c:v>14.954436446331785</c:v>
                </c:pt>
                <c:pt idx="10">
                  <c:v>14.89101778901272</c:v>
                </c:pt>
                <c:pt idx="11">
                  <c:v>14.999248943105597</c:v>
                </c:pt>
                <c:pt idx="12">
                  <c:v>15.113635097712063</c:v>
                </c:pt>
                <c:pt idx="13">
                  <c:v>15.060487815744787</c:v>
                </c:pt>
                <c:pt idx="14">
                  <c:v>14.98715561055397</c:v>
                </c:pt>
                <c:pt idx="15">
                  <c:v>15.059267443314708</c:v>
                </c:pt>
                <c:pt idx="16">
                  <c:v>15.028768757857117</c:v>
                </c:pt>
                <c:pt idx="17">
                  <c:v>15.044088836987195</c:v>
                </c:pt>
                <c:pt idx="18">
                  <c:v>14.961679856169972</c:v>
                </c:pt>
                <c:pt idx="19">
                  <c:v>15.00378557927862</c:v>
                </c:pt>
                <c:pt idx="20">
                  <c:v>15.064066920216757</c:v>
                </c:pt>
                <c:pt idx="21">
                  <c:v>14.937583199426122</c:v>
                </c:pt>
                <c:pt idx="22">
                  <c:v>14.892576676727593</c:v>
                </c:pt>
                <c:pt idx="23">
                  <c:v>14.779459190000001</c:v>
                </c:pt>
                <c:pt idx="24">
                  <c:v>14.611344392402668</c:v>
                </c:pt>
                <c:pt idx="25">
                  <c:v>14.497525291330286</c:v>
                </c:pt>
                <c:pt idx="26">
                  <c:v>14.394932234851332</c:v>
                </c:pt>
                <c:pt idx="27">
                  <c:v>14.243004462657051</c:v>
                </c:pt>
                <c:pt idx="28">
                  <c:v>14.097042325290813</c:v>
                </c:pt>
                <c:pt idx="29">
                  <c:v>13.954964095818601</c:v>
                </c:pt>
                <c:pt idx="30">
                  <c:v>13.761988840001827</c:v>
                </c:pt>
                <c:pt idx="31">
                  <c:v>13.564374175765971</c:v>
                </c:pt>
                <c:pt idx="32">
                  <c:v>12.865816486381201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1AE-4812-B5DF-255B1F6421A3}"/>
            </c:ext>
          </c:extLst>
        </c:ser>
        <c:ser>
          <c:idx val="2"/>
          <c:order val="2"/>
          <c:tx>
            <c:strRef>
              <c:f>Sheet2!$B$1</c:f>
              <c:strCache>
                <c:ptCount val="1"/>
                <c:pt idx="0">
                  <c:v>A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Sheet2!$A$2:$A$34</c:f>
              <c:numCache>
                <c:formatCode>General</c:formatCode>
                <c:ptCount val="33"/>
                <c:pt idx="0">
                  <c:v>7.6123775871068684</c:v>
                </c:pt>
                <c:pt idx="1">
                  <c:v>7.688522484832208</c:v>
                </c:pt>
                <c:pt idx="2">
                  <c:v>7.7662061004861407</c:v>
                </c:pt>
                <c:pt idx="3">
                  <c:v>7.8454139324925123</c:v>
                </c:pt>
                <c:pt idx="4">
                  <c:v>7.9263169889757492</c:v>
                </c:pt>
                <c:pt idx="5">
                  <c:v>8.0089059995784027</c:v>
                </c:pt>
                <c:pt idx="6">
                  <c:v>8.0931686546705919</c:v>
                </c:pt>
                <c:pt idx="7">
                  <c:v>8.1792901981866226</c:v>
                </c:pt>
                <c:pt idx="8">
                  <c:v>8.2671959312274321</c:v>
                </c:pt>
                <c:pt idx="9">
                  <c:v>8.3570816103600851</c:v>
                </c:pt>
                <c:pt idx="10">
                  <c:v>8.448943351318464</c:v>
                </c:pt>
                <c:pt idx="11">
                  <c:v>8.5427739888619794</c:v>
                </c:pt>
                <c:pt idx="12">
                  <c:v>8.6387868262778813</c:v>
                </c:pt>
                <c:pt idx="13">
                  <c:v>8.7369814465979019</c:v>
                </c:pt>
                <c:pt idx="14">
                  <c:v>8.8373568158965927</c:v>
                </c:pt>
                <c:pt idx="15">
                  <c:v>8.9401453327369182</c:v>
                </c:pt>
                <c:pt idx="16">
                  <c:v>9.0453530828655957</c:v>
                </c:pt>
                <c:pt idx="17">
                  <c:v>9.1529826304150674</c:v>
                </c:pt>
                <c:pt idx="18">
                  <c:v>9.2632902572087694</c:v>
                </c:pt>
                <c:pt idx="19">
                  <c:v>9.3762010708467347</c:v>
                </c:pt>
                <c:pt idx="20">
                  <c:v>9.4919885812896094</c:v>
                </c:pt>
                <c:pt idx="21">
                  <c:v>9.6106715974793939</c:v>
                </c:pt>
                <c:pt idx="22">
                  <c:v>9.7322652846953783</c:v>
                </c:pt>
                <c:pt idx="23">
                  <c:v>9.8570724494825033</c:v>
                </c:pt>
                <c:pt idx="24">
                  <c:v>9.9851222676723896</c:v>
                </c:pt>
                <c:pt idx="25">
                  <c:v>10.116470929814961</c:v>
                </c:pt>
                <c:pt idx="26">
                  <c:v>10.251363641517276</c:v>
                </c:pt>
                <c:pt idx="27">
                  <c:v>10.389891062397416</c:v>
                </c:pt>
                <c:pt idx="28">
                  <c:v>10.532213629548499</c:v>
                </c:pt>
                <c:pt idx="29">
                  <c:v>10.67850130510347</c:v>
                </c:pt>
                <c:pt idx="30">
                  <c:v>10.828897797844766</c:v>
                </c:pt>
                <c:pt idx="31">
                  <c:v>10.983603700559733</c:v>
                </c:pt>
                <c:pt idx="32">
                  <c:v>11.142781160869138</c:v>
                </c:pt>
              </c:numCache>
            </c:numRef>
          </c:xVal>
          <c:yVal>
            <c:numRef>
              <c:f>Sheet2!$B$2:$B$34</c:f>
              <c:numCache>
                <c:formatCode>General</c:formatCode>
                <c:ptCount val="33"/>
                <c:pt idx="0">
                  <c:v>15.439799189200937</c:v>
                </c:pt>
                <c:pt idx="1">
                  <c:v>18.254412732160066</c:v>
                </c:pt>
                <c:pt idx="2">
                  <c:v>17.880438461519532</c:v>
                </c:pt>
                <c:pt idx="3">
                  <c:v>17.328204602467576</c:v>
                </c:pt>
                <c:pt idx="4">
                  <c:v>17.524611148240819</c:v>
                </c:pt>
                <c:pt idx="5">
                  <c:v>19.143914850063297</c:v>
                </c:pt>
                <c:pt idx="6">
                  <c:v>18.706131586022405</c:v>
                </c:pt>
                <c:pt idx="7">
                  <c:v>18.775563559220235</c:v>
                </c:pt>
                <c:pt idx="8">
                  <c:v>18.647618639215111</c:v>
                </c:pt>
                <c:pt idx="9">
                  <c:v>18.825668584430773</c:v>
                </c:pt>
                <c:pt idx="10">
                  <c:v>18.725876178783302</c:v>
                </c:pt>
                <c:pt idx="11">
                  <c:v>19.128519718623231</c:v>
                </c:pt>
                <c:pt idx="12">
                  <c:v>19.323815118902701</c:v>
                </c:pt>
                <c:pt idx="13">
                  <c:v>18.934472242932472</c:v>
                </c:pt>
                <c:pt idx="14">
                  <c:v>18.490919247072313</c:v>
                </c:pt>
                <c:pt idx="15">
                  <c:v>18.367319180154439</c:v>
                </c:pt>
                <c:pt idx="16">
                  <c:v>18.533236659535156</c:v>
                </c:pt>
                <c:pt idx="17">
                  <c:v>18.320998987673985</c:v>
                </c:pt>
                <c:pt idx="18">
                  <c:v>18.177676532631732</c:v>
                </c:pt>
                <c:pt idx="19">
                  <c:v>18.198757106467372</c:v>
                </c:pt>
                <c:pt idx="20">
                  <c:v>18.54694702952979</c:v>
                </c:pt>
                <c:pt idx="21">
                  <c:v>18.416606316822961</c:v>
                </c:pt>
                <c:pt idx="22">
                  <c:v>18.387409108443887</c:v>
                </c:pt>
                <c:pt idx="23">
                  <c:v>18.124804186600002</c:v>
                </c:pt>
                <c:pt idx="24">
                  <c:v>17.923793406354513</c:v>
                </c:pt>
                <c:pt idx="25">
                  <c:v>17.570329967156958</c:v>
                </c:pt>
                <c:pt idx="26">
                  <c:v>17.58732487581478</c:v>
                </c:pt>
                <c:pt idx="27">
                  <c:v>17.140831923590095</c:v>
                </c:pt>
                <c:pt idx="28">
                  <c:v>16.593627394237924</c:v>
                </c:pt>
                <c:pt idx="29">
                  <c:v>16.358095398835129</c:v>
                </c:pt>
                <c:pt idx="30">
                  <c:v>15.857583794483205</c:v>
                </c:pt>
                <c:pt idx="31">
                  <c:v>15.866189786172015</c:v>
                </c:pt>
                <c:pt idx="32">
                  <c:v>15.767277817773197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1AE-4812-B5DF-255B1F6421A3}"/>
            </c:ext>
          </c:extLst>
        </c:ser>
        <c:ser>
          <c:idx val="3"/>
          <c:order val="3"/>
          <c:tx>
            <c:strRef>
              <c:f>Sheet2!$C$1</c:f>
              <c:strCache>
                <c:ptCount val="1"/>
                <c:pt idx="0">
                  <c:v>B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Sheet2!$A$2:$A$34</c:f>
              <c:numCache>
                <c:formatCode>General</c:formatCode>
                <c:ptCount val="33"/>
                <c:pt idx="0">
                  <c:v>7.6123775871068684</c:v>
                </c:pt>
                <c:pt idx="1">
                  <c:v>7.688522484832208</c:v>
                </c:pt>
                <c:pt idx="2">
                  <c:v>7.7662061004861407</c:v>
                </c:pt>
                <c:pt idx="3">
                  <c:v>7.8454139324925123</c:v>
                </c:pt>
                <c:pt idx="4">
                  <c:v>7.9263169889757492</c:v>
                </c:pt>
                <c:pt idx="5">
                  <c:v>8.0089059995784027</c:v>
                </c:pt>
                <c:pt idx="6">
                  <c:v>8.0931686546705919</c:v>
                </c:pt>
                <c:pt idx="7">
                  <c:v>8.1792901981866226</c:v>
                </c:pt>
                <c:pt idx="8">
                  <c:v>8.2671959312274321</c:v>
                </c:pt>
                <c:pt idx="9">
                  <c:v>8.3570816103600851</c:v>
                </c:pt>
                <c:pt idx="10">
                  <c:v>8.448943351318464</c:v>
                </c:pt>
                <c:pt idx="11">
                  <c:v>8.5427739888619794</c:v>
                </c:pt>
                <c:pt idx="12">
                  <c:v>8.6387868262778813</c:v>
                </c:pt>
                <c:pt idx="13">
                  <c:v>8.7369814465979019</c:v>
                </c:pt>
                <c:pt idx="14">
                  <c:v>8.8373568158965927</c:v>
                </c:pt>
                <c:pt idx="15">
                  <c:v>8.9401453327369182</c:v>
                </c:pt>
                <c:pt idx="16">
                  <c:v>9.0453530828655957</c:v>
                </c:pt>
                <c:pt idx="17">
                  <c:v>9.1529826304150674</c:v>
                </c:pt>
                <c:pt idx="18">
                  <c:v>9.2632902572087694</c:v>
                </c:pt>
                <c:pt idx="19">
                  <c:v>9.3762010708467347</c:v>
                </c:pt>
                <c:pt idx="20">
                  <c:v>9.4919885812896094</c:v>
                </c:pt>
                <c:pt idx="21">
                  <c:v>9.6106715974793939</c:v>
                </c:pt>
                <c:pt idx="22">
                  <c:v>9.7322652846953783</c:v>
                </c:pt>
                <c:pt idx="23">
                  <c:v>9.8570724494825033</c:v>
                </c:pt>
                <c:pt idx="24">
                  <c:v>9.9851222676723896</c:v>
                </c:pt>
                <c:pt idx="25">
                  <c:v>10.116470929814961</c:v>
                </c:pt>
                <c:pt idx="26">
                  <c:v>10.251363641517276</c:v>
                </c:pt>
                <c:pt idx="27">
                  <c:v>10.389891062397416</c:v>
                </c:pt>
                <c:pt idx="28">
                  <c:v>10.532213629548499</c:v>
                </c:pt>
                <c:pt idx="29">
                  <c:v>10.67850130510347</c:v>
                </c:pt>
                <c:pt idx="30">
                  <c:v>10.828897797844766</c:v>
                </c:pt>
                <c:pt idx="31">
                  <c:v>10.983603700559733</c:v>
                </c:pt>
                <c:pt idx="32">
                  <c:v>11.142781160869138</c:v>
                </c:pt>
              </c:numCache>
            </c:numRef>
          </c:xVal>
          <c:yVal>
            <c:numRef>
              <c:f>Sheet2!$C$2:$C$34</c:f>
              <c:numCache>
                <c:formatCode>General</c:formatCode>
                <c:ptCount val="33"/>
                <c:pt idx="0">
                  <c:v>8.4851507877749217</c:v>
                </c:pt>
                <c:pt idx="1">
                  <c:v>8.9482282674161215</c:v>
                </c:pt>
                <c:pt idx="2">
                  <c:v>8.6833964202474156</c:v>
                </c:pt>
                <c:pt idx="3">
                  <c:v>9.1745772755526556</c:v>
                </c:pt>
                <c:pt idx="4">
                  <c:v>8.7233888755822946</c:v>
                </c:pt>
                <c:pt idx="5">
                  <c:v>8.4026872540503721</c:v>
                </c:pt>
                <c:pt idx="6">
                  <c:v>6.4124272203366441</c:v>
                </c:pt>
                <c:pt idx="7">
                  <c:v>7.6190432747438406</c:v>
                </c:pt>
                <c:pt idx="8">
                  <c:v>6.5454677712352067</c:v>
                </c:pt>
                <c:pt idx="9">
                  <c:v>5.4074399129876216</c:v>
                </c:pt>
                <c:pt idx="10">
                  <c:v>6.2666138888766127</c:v>
                </c:pt>
                <c:pt idx="11">
                  <c:v>5.827841889946594</c:v>
                </c:pt>
                <c:pt idx="12">
                  <c:v>4.7630508922101322</c:v>
                </c:pt>
                <c:pt idx="13">
                  <c:v>5.386661898469173</c:v>
                </c:pt>
                <c:pt idx="14">
                  <c:v>4.732078377240474</c:v>
                </c:pt>
                <c:pt idx="15">
                  <c:v>4.6303966236271448</c:v>
                </c:pt>
                <c:pt idx="16">
                  <c:v>5.1754854147301188</c:v>
                </c:pt>
                <c:pt idx="17">
                  <c:v>4.6648790878589006</c:v>
                </c:pt>
                <c:pt idx="18">
                  <c:v>4.6962688095396432</c:v>
                </c:pt>
                <c:pt idx="19">
                  <c:v>6.3404624002074979</c:v>
                </c:pt>
                <c:pt idx="20">
                  <c:v>7.553343625213162</c:v>
                </c:pt>
                <c:pt idx="21">
                  <c:v>6.5389481303733348</c:v>
                </c:pt>
                <c:pt idx="22">
                  <c:v>7.1086509111198621</c:v>
                </c:pt>
                <c:pt idx="23">
                  <c:v>6.4276238533000001</c:v>
                </c:pt>
                <c:pt idx="24">
                  <c:v>5.149009720500386</c:v>
                </c:pt>
                <c:pt idx="25">
                  <c:v>4.4675265641105009</c:v>
                </c:pt>
                <c:pt idx="26">
                  <c:v>5.4220908246069381</c:v>
                </c:pt>
                <c:pt idx="27">
                  <c:v>4.9769413134099025</c:v>
                </c:pt>
                <c:pt idx="28">
                  <c:v>5.4518480042480411</c:v>
                </c:pt>
                <c:pt idx="29">
                  <c:v>5.1066211329400231</c:v>
                </c:pt>
                <c:pt idx="30">
                  <c:v>5.4850112912933291</c:v>
                </c:pt>
                <c:pt idx="31">
                  <c:v>5.6291655480094533</c:v>
                </c:pt>
                <c:pt idx="32">
                  <c:v>5.2433292323742284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1AE-4812-B5DF-255B1F6421A3}"/>
            </c:ext>
          </c:extLst>
        </c:ser>
        <c:ser>
          <c:idx val="4"/>
          <c:order val="4"/>
          <c:tx>
            <c:strRef>
              <c:f>Sheet2!$D$1</c:f>
              <c:strCache>
                <c:ptCount val="1"/>
                <c:pt idx="0">
                  <c:v>C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Sheet2!$A$2:$A$34</c:f>
              <c:numCache>
                <c:formatCode>General</c:formatCode>
                <c:ptCount val="33"/>
                <c:pt idx="0">
                  <c:v>7.6123775871068684</c:v>
                </c:pt>
                <c:pt idx="1">
                  <c:v>7.688522484832208</c:v>
                </c:pt>
                <c:pt idx="2">
                  <c:v>7.7662061004861407</c:v>
                </c:pt>
                <c:pt idx="3">
                  <c:v>7.8454139324925123</c:v>
                </c:pt>
                <c:pt idx="4">
                  <c:v>7.9263169889757492</c:v>
                </c:pt>
                <c:pt idx="5">
                  <c:v>8.0089059995784027</c:v>
                </c:pt>
                <c:pt idx="6">
                  <c:v>8.0931686546705919</c:v>
                </c:pt>
                <c:pt idx="7">
                  <c:v>8.1792901981866226</c:v>
                </c:pt>
                <c:pt idx="8">
                  <c:v>8.2671959312274321</c:v>
                </c:pt>
                <c:pt idx="9">
                  <c:v>8.3570816103600851</c:v>
                </c:pt>
                <c:pt idx="10">
                  <c:v>8.448943351318464</c:v>
                </c:pt>
                <c:pt idx="11">
                  <c:v>8.5427739888619794</c:v>
                </c:pt>
                <c:pt idx="12">
                  <c:v>8.6387868262778813</c:v>
                </c:pt>
                <c:pt idx="13">
                  <c:v>8.7369814465979019</c:v>
                </c:pt>
                <c:pt idx="14">
                  <c:v>8.8373568158965927</c:v>
                </c:pt>
                <c:pt idx="15">
                  <c:v>8.9401453327369182</c:v>
                </c:pt>
                <c:pt idx="16">
                  <c:v>9.0453530828655957</c:v>
                </c:pt>
                <c:pt idx="17">
                  <c:v>9.1529826304150674</c:v>
                </c:pt>
                <c:pt idx="18">
                  <c:v>9.2632902572087694</c:v>
                </c:pt>
                <c:pt idx="19">
                  <c:v>9.3762010708467347</c:v>
                </c:pt>
                <c:pt idx="20">
                  <c:v>9.4919885812896094</c:v>
                </c:pt>
                <c:pt idx="21">
                  <c:v>9.6106715974793939</c:v>
                </c:pt>
                <c:pt idx="22">
                  <c:v>9.7322652846953783</c:v>
                </c:pt>
                <c:pt idx="23">
                  <c:v>9.8570724494825033</c:v>
                </c:pt>
                <c:pt idx="24">
                  <c:v>9.9851222676723896</c:v>
                </c:pt>
                <c:pt idx="25">
                  <c:v>10.116470929814961</c:v>
                </c:pt>
                <c:pt idx="26">
                  <c:v>10.251363641517276</c:v>
                </c:pt>
                <c:pt idx="27">
                  <c:v>10.389891062397416</c:v>
                </c:pt>
                <c:pt idx="28">
                  <c:v>10.532213629548499</c:v>
                </c:pt>
                <c:pt idx="29">
                  <c:v>10.67850130510347</c:v>
                </c:pt>
                <c:pt idx="30">
                  <c:v>10.828897797844766</c:v>
                </c:pt>
                <c:pt idx="31">
                  <c:v>10.983603700559733</c:v>
                </c:pt>
                <c:pt idx="32">
                  <c:v>11.142781160869138</c:v>
                </c:pt>
              </c:numCache>
            </c:numRef>
          </c:xVal>
          <c:yVal>
            <c:numRef>
              <c:f>Sheet2!$D$2:$D$34</c:f>
              <c:numCache>
                <c:formatCode>General</c:formatCode>
                <c:ptCount val="33"/>
                <c:pt idx="0">
                  <c:v>11.521305820520743</c:v>
                </c:pt>
                <c:pt idx="1">
                  <c:v>12.866799796197636</c:v>
                </c:pt>
                <c:pt idx="2">
                  <c:v>12.580172737530654</c:v>
                </c:pt>
                <c:pt idx="3">
                  <c:v>12.540592717289861</c:v>
                </c:pt>
                <c:pt idx="4">
                  <c:v>12.20695069237232</c:v>
                </c:pt>
                <c:pt idx="5">
                  <c:v>12.589765784989588</c:v>
                </c:pt>
                <c:pt idx="6">
                  <c:v>11.495376184567684</c:v>
                </c:pt>
                <c:pt idx="7">
                  <c:v>11.346802048753819</c:v>
                </c:pt>
                <c:pt idx="8">
                  <c:v>10.785478289444816</c:v>
                </c:pt>
                <c:pt idx="9">
                  <c:v>10.671983436811402</c:v>
                </c:pt>
                <c:pt idx="10">
                  <c:v>10.789015108857024</c:v>
                </c:pt>
                <c:pt idx="11">
                  <c:v>11.138274573045514</c:v>
                </c:pt>
                <c:pt idx="12">
                  <c:v>11.538198003331742</c:v>
                </c:pt>
                <c:pt idx="13">
                  <c:v>10.935110986427619</c:v>
                </c:pt>
                <c:pt idx="14">
                  <c:v>10.56955039115917</c:v>
                </c:pt>
                <c:pt idx="15">
                  <c:v>10.443509323969343</c:v>
                </c:pt>
                <c:pt idx="16">
                  <c:v>10.643570004873247</c:v>
                </c:pt>
                <c:pt idx="17">
                  <c:v>10.513972127015059</c:v>
                </c:pt>
                <c:pt idx="18">
                  <c:v>10.687396985370293</c:v>
                </c:pt>
                <c:pt idx="19">
                  <c:v>11.781514380823658</c:v>
                </c:pt>
                <c:pt idx="20">
                  <c:v>12.922839288959043</c:v>
                </c:pt>
                <c:pt idx="21">
                  <c:v>12.957937412981821</c:v>
                </c:pt>
                <c:pt idx="22">
                  <c:v>13.179050896812317</c:v>
                </c:pt>
                <c:pt idx="23">
                  <c:v>13.140544787900001</c:v>
                </c:pt>
                <c:pt idx="24">
                  <c:v>13.102257374177045</c:v>
                </c:pt>
                <c:pt idx="25">
                  <c:v>13.072610810677132</c:v>
                </c:pt>
                <c:pt idx="26">
                  <c:v>13.130212255387111</c:v>
                </c:pt>
                <c:pt idx="27">
                  <c:v>13.054860002138952</c:v>
                </c:pt>
                <c:pt idx="28">
                  <c:v>13.015795798355322</c:v>
                </c:pt>
                <c:pt idx="29">
                  <c:v>12.905682409850174</c:v>
                </c:pt>
                <c:pt idx="30">
                  <c:v>12.804926002281288</c:v>
                </c:pt>
                <c:pt idx="31">
                  <c:v>12.680252842603419</c:v>
                </c:pt>
                <c:pt idx="32">
                  <c:v>12.517399505961997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31AE-4812-B5DF-255B1F6421A3}"/>
            </c:ext>
          </c:extLst>
        </c:ser>
        <c:ser>
          <c:idx val="5"/>
          <c:order val="5"/>
          <c:tx>
            <c:strRef>
              <c:f>Sheet2!$E$1</c:f>
              <c:strCache>
                <c:ptCount val="1"/>
                <c:pt idx="0">
                  <c:v>D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Sheet2!$A$2:$A$34</c:f>
              <c:numCache>
                <c:formatCode>General</c:formatCode>
                <c:ptCount val="33"/>
                <c:pt idx="0">
                  <c:v>7.6123775871068684</c:v>
                </c:pt>
                <c:pt idx="1">
                  <c:v>7.688522484832208</c:v>
                </c:pt>
                <c:pt idx="2">
                  <c:v>7.7662061004861407</c:v>
                </c:pt>
                <c:pt idx="3">
                  <c:v>7.8454139324925123</c:v>
                </c:pt>
                <c:pt idx="4">
                  <c:v>7.9263169889757492</c:v>
                </c:pt>
                <c:pt idx="5">
                  <c:v>8.0089059995784027</c:v>
                </c:pt>
                <c:pt idx="6">
                  <c:v>8.0931686546705919</c:v>
                </c:pt>
                <c:pt idx="7">
                  <c:v>8.1792901981866226</c:v>
                </c:pt>
                <c:pt idx="8">
                  <c:v>8.2671959312274321</c:v>
                </c:pt>
                <c:pt idx="9">
                  <c:v>8.3570816103600851</c:v>
                </c:pt>
                <c:pt idx="10">
                  <c:v>8.448943351318464</c:v>
                </c:pt>
                <c:pt idx="11">
                  <c:v>8.5427739888619794</c:v>
                </c:pt>
                <c:pt idx="12">
                  <c:v>8.6387868262778813</c:v>
                </c:pt>
                <c:pt idx="13">
                  <c:v>8.7369814465979019</c:v>
                </c:pt>
                <c:pt idx="14">
                  <c:v>8.8373568158965927</c:v>
                </c:pt>
                <c:pt idx="15">
                  <c:v>8.9401453327369182</c:v>
                </c:pt>
                <c:pt idx="16">
                  <c:v>9.0453530828655957</c:v>
                </c:pt>
                <c:pt idx="17">
                  <c:v>9.1529826304150674</c:v>
                </c:pt>
                <c:pt idx="18">
                  <c:v>9.2632902572087694</c:v>
                </c:pt>
                <c:pt idx="19">
                  <c:v>9.3762010708467347</c:v>
                </c:pt>
                <c:pt idx="20">
                  <c:v>9.4919885812896094</c:v>
                </c:pt>
                <c:pt idx="21">
                  <c:v>9.6106715974793939</c:v>
                </c:pt>
                <c:pt idx="22">
                  <c:v>9.7322652846953783</c:v>
                </c:pt>
                <c:pt idx="23">
                  <c:v>9.8570724494825033</c:v>
                </c:pt>
                <c:pt idx="24">
                  <c:v>9.9851222676723896</c:v>
                </c:pt>
                <c:pt idx="25">
                  <c:v>10.116470929814961</c:v>
                </c:pt>
                <c:pt idx="26">
                  <c:v>10.251363641517276</c:v>
                </c:pt>
                <c:pt idx="27">
                  <c:v>10.389891062397416</c:v>
                </c:pt>
                <c:pt idx="28">
                  <c:v>10.532213629548499</c:v>
                </c:pt>
                <c:pt idx="29">
                  <c:v>10.67850130510347</c:v>
                </c:pt>
                <c:pt idx="30">
                  <c:v>10.828897797844766</c:v>
                </c:pt>
                <c:pt idx="31">
                  <c:v>10.983603700559733</c:v>
                </c:pt>
                <c:pt idx="32">
                  <c:v>11.142781160869138</c:v>
                </c:pt>
              </c:numCache>
            </c:numRef>
          </c:xVal>
          <c:yVal>
            <c:numRef>
              <c:f>Sheet2!$E$2:$E$34</c:f>
              <c:numCache>
                <c:formatCode>General</c:formatCode>
                <c:ptCount val="33"/>
                <c:pt idx="0">
                  <c:v>11.514057979701411</c:v>
                </c:pt>
                <c:pt idx="1">
                  <c:v>12.751089947912082</c:v>
                </c:pt>
                <c:pt idx="2">
                  <c:v>12.708832841441295</c:v>
                </c:pt>
                <c:pt idx="3">
                  <c:v>12.63287463498977</c:v>
                </c:pt>
                <c:pt idx="4">
                  <c:v>12.688276239935739</c:v>
                </c:pt>
                <c:pt idx="5">
                  <c:v>13.445827452837348</c:v>
                </c:pt>
                <c:pt idx="6">
                  <c:v>13.378294803372279</c:v>
                </c:pt>
                <c:pt idx="7">
                  <c:v>13.40417691404406</c:v>
                </c:pt>
                <c:pt idx="8">
                  <c:v>13.423212842820806</c:v>
                </c:pt>
                <c:pt idx="9">
                  <c:v>13.680825843513777</c:v>
                </c:pt>
                <c:pt idx="10">
                  <c:v>13.617214415928379</c:v>
                </c:pt>
                <c:pt idx="11">
                  <c:v>13.727924096407314</c:v>
                </c:pt>
                <c:pt idx="12">
                  <c:v>13.864248766789673</c:v>
                </c:pt>
                <c:pt idx="13">
                  <c:v>13.807062852964737</c:v>
                </c:pt>
                <c:pt idx="14">
                  <c:v>13.807497140182551</c:v>
                </c:pt>
                <c:pt idx="15">
                  <c:v>13.893567063884458</c:v>
                </c:pt>
                <c:pt idx="16">
                  <c:v>13.838449890126412</c:v>
                </c:pt>
                <c:pt idx="17">
                  <c:v>13.85677141197421</c:v>
                </c:pt>
                <c:pt idx="18">
                  <c:v>13.799790927907772</c:v>
                </c:pt>
                <c:pt idx="19">
                  <c:v>13.747318209251317</c:v>
                </c:pt>
                <c:pt idx="20">
                  <c:v>13.741393807957886</c:v>
                </c:pt>
                <c:pt idx="21">
                  <c:v>13.661667115573449</c:v>
                </c:pt>
                <c:pt idx="22">
                  <c:v>13.677694289205407</c:v>
                </c:pt>
                <c:pt idx="23">
                  <c:v>13.610276345999999</c:v>
                </c:pt>
                <c:pt idx="24">
                  <c:v>13.546879383468164</c:v>
                </c:pt>
                <c:pt idx="25">
                  <c:v>13.496381921051729</c:v>
                </c:pt>
                <c:pt idx="26">
                  <c:v>13.443371043470535</c:v>
                </c:pt>
                <c:pt idx="27">
                  <c:v>13.36546723558018</c:v>
                </c:pt>
                <c:pt idx="28">
                  <c:v>13.281374610123871</c:v>
                </c:pt>
                <c:pt idx="29">
                  <c:v>13.176750499388694</c:v>
                </c:pt>
                <c:pt idx="30">
                  <c:v>13.071586921246995</c:v>
                </c:pt>
                <c:pt idx="31">
                  <c:v>12.874136191400272</c:v>
                </c:pt>
                <c:pt idx="32">
                  <c:v>12.658586507042642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31AE-4812-B5DF-255B1F6421A3}"/>
            </c:ext>
          </c:extLst>
        </c:ser>
        <c:ser>
          <c:idx val="6"/>
          <c:order val="6"/>
          <c:tx>
            <c:strRef>
              <c:f>Sheet2!$F$1</c:f>
              <c:strCache>
                <c:ptCount val="1"/>
                <c:pt idx="0">
                  <c:v>E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Sheet2!$A$2:$A$34</c:f>
              <c:numCache>
                <c:formatCode>General</c:formatCode>
                <c:ptCount val="33"/>
                <c:pt idx="0">
                  <c:v>7.6123775871068684</c:v>
                </c:pt>
                <c:pt idx="1">
                  <c:v>7.688522484832208</c:v>
                </c:pt>
                <c:pt idx="2">
                  <c:v>7.7662061004861407</c:v>
                </c:pt>
                <c:pt idx="3">
                  <c:v>7.8454139324925123</c:v>
                </c:pt>
                <c:pt idx="4">
                  <c:v>7.9263169889757492</c:v>
                </c:pt>
                <c:pt idx="5">
                  <c:v>8.0089059995784027</c:v>
                </c:pt>
                <c:pt idx="6">
                  <c:v>8.0931686546705919</c:v>
                </c:pt>
                <c:pt idx="7">
                  <c:v>8.1792901981866226</c:v>
                </c:pt>
                <c:pt idx="8">
                  <c:v>8.2671959312274321</c:v>
                </c:pt>
                <c:pt idx="9">
                  <c:v>8.3570816103600851</c:v>
                </c:pt>
                <c:pt idx="10">
                  <c:v>8.448943351318464</c:v>
                </c:pt>
                <c:pt idx="11">
                  <c:v>8.5427739888619794</c:v>
                </c:pt>
                <c:pt idx="12">
                  <c:v>8.6387868262778813</c:v>
                </c:pt>
                <c:pt idx="13">
                  <c:v>8.7369814465979019</c:v>
                </c:pt>
                <c:pt idx="14">
                  <c:v>8.8373568158965927</c:v>
                </c:pt>
                <c:pt idx="15">
                  <c:v>8.9401453327369182</c:v>
                </c:pt>
                <c:pt idx="16">
                  <c:v>9.0453530828655957</c:v>
                </c:pt>
                <c:pt idx="17">
                  <c:v>9.1529826304150674</c:v>
                </c:pt>
                <c:pt idx="18">
                  <c:v>9.2632902572087694</c:v>
                </c:pt>
                <c:pt idx="19">
                  <c:v>9.3762010708467347</c:v>
                </c:pt>
                <c:pt idx="20">
                  <c:v>9.4919885812896094</c:v>
                </c:pt>
                <c:pt idx="21">
                  <c:v>9.6106715974793939</c:v>
                </c:pt>
                <c:pt idx="22">
                  <c:v>9.7322652846953783</c:v>
                </c:pt>
                <c:pt idx="23">
                  <c:v>9.8570724494825033</c:v>
                </c:pt>
                <c:pt idx="24">
                  <c:v>9.9851222676723896</c:v>
                </c:pt>
                <c:pt idx="25">
                  <c:v>10.116470929814961</c:v>
                </c:pt>
                <c:pt idx="26">
                  <c:v>10.251363641517276</c:v>
                </c:pt>
                <c:pt idx="27">
                  <c:v>10.389891062397416</c:v>
                </c:pt>
                <c:pt idx="28">
                  <c:v>10.532213629548499</c:v>
                </c:pt>
                <c:pt idx="29">
                  <c:v>10.67850130510347</c:v>
                </c:pt>
                <c:pt idx="30">
                  <c:v>10.828897797844766</c:v>
                </c:pt>
                <c:pt idx="31">
                  <c:v>10.983603700559733</c:v>
                </c:pt>
                <c:pt idx="32">
                  <c:v>11.142781160869138</c:v>
                </c:pt>
              </c:numCache>
            </c:numRef>
          </c:xVal>
          <c:yVal>
            <c:numRef>
              <c:f>Sheet2!$F$2:$F$34</c:f>
              <c:numCache>
                <c:formatCode>General</c:formatCode>
                <c:ptCount val="33"/>
                <c:pt idx="0">
                  <c:v>9.5050255316380454</c:v>
                </c:pt>
                <c:pt idx="1">
                  <c:v>10.063711804835622</c:v>
                </c:pt>
                <c:pt idx="2">
                  <c:v>10.185536293224745</c:v>
                </c:pt>
                <c:pt idx="3">
                  <c:v>10.203325696108692</c:v>
                </c:pt>
                <c:pt idx="4">
                  <c:v>10.309184652822493</c:v>
                </c:pt>
                <c:pt idx="5">
                  <c:v>10.602630105079276</c:v>
                </c:pt>
                <c:pt idx="6">
                  <c:v>10.693689192972537</c:v>
                </c:pt>
                <c:pt idx="7">
                  <c:v>10.764746125661679</c:v>
                </c:pt>
                <c:pt idx="8">
                  <c:v>10.852928679344213</c:v>
                </c:pt>
                <c:pt idx="9">
                  <c:v>10.975530876718562</c:v>
                </c:pt>
                <c:pt idx="10">
                  <c:v>11.014273640026014</c:v>
                </c:pt>
                <c:pt idx="11">
                  <c:v>11.084697507400007</c:v>
                </c:pt>
                <c:pt idx="12">
                  <c:v>11.16970675386407</c:v>
                </c:pt>
                <c:pt idx="13">
                  <c:v>11.211917732493072</c:v>
                </c:pt>
                <c:pt idx="14">
                  <c:v>11.261365729856312</c:v>
                </c:pt>
                <c:pt idx="15">
                  <c:v>11.309683385018566</c:v>
                </c:pt>
                <c:pt idx="16">
                  <c:v>11.320556985914459</c:v>
                </c:pt>
                <c:pt idx="17">
                  <c:v>11.346061175950972</c:v>
                </c:pt>
                <c:pt idx="18">
                  <c:v>11.360989563640658</c:v>
                </c:pt>
                <c:pt idx="19">
                  <c:v>11.35802823030658</c:v>
                </c:pt>
                <c:pt idx="20">
                  <c:v>11.362757618579694</c:v>
                </c:pt>
                <c:pt idx="21">
                  <c:v>11.334270589940795</c:v>
                </c:pt>
                <c:pt idx="22">
                  <c:v>11.330068950807622</c:v>
                </c:pt>
                <c:pt idx="23">
                  <c:v>11.292906547100001</c:v>
                </c:pt>
                <c:pt idx="24">
                  <c:v>11.25396177588768</c:v>
                </c:pt>
                <c:pt idx="25">
                  <c:v>11.204089956701255</c:v>
                </c:pt>
                <c:pt idx="26">
                  <c:v>11.14144936540124</c:v>
                </c:pt>
                <c:pt idx="27">
                  <c:v>11.079312772682458</c:v>
                </c:pt>
                <c:pt idx="28">
                  <c:v>11.012145197415824</c:v>
                </c:pt>
                <c:pt idx="29">
                  <c:v>10.939276789752389</c:v>
                </c:pt>
                <c:pt idx="30">
                  <c:v>10.864535036452798</c:v>
                </c:pt>
                <c:pt idx="31">
                  <c:v>10.756671400884859</c:v>
                </c:pt>
                <c:pt idx="32">
                  <c:v>10.615925513655723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31AE-4812-B5DF-255B1F6421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2071224"/>
        <c:axId val="542067384"/>
      </c:scatterChart>
      <c:valAx>
        <c:axId val="542071224"/>
        <c:scaling>
          <c:orientation val="minMax"/>
          <c:max val="11.25"/>
          <c:min val="7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Wavelength (Microns)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542067384"/>
        <c:crosses val="autoZero"/>
        <c:crossBetween val="midCat"/>
      </c:valAx>
      <c:valAx>
        <c:axId val="54206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Radiance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542071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81B56-8121-42EF-A303-20AAE1AA85AC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2BD32-AC63-453B-850B-4B15BBCFEB0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501244"/>
            <a:ext cx="6477000" cy="64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75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2T12:57:48.80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6,'53'0,"57"0,-78-2,-10 0,3 1,139 1,-157 1,-1-1,0 1,1 0,2 1,-1-1,-1 1,9-1,3 1,4 1,-7-1,-1 0,6-1,200-1,-103-1,116 1,-219 0,1-2,-1 0,15-3,-9 1,16 0,-5 2,27 3,-16-1,217 0,-252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5-22T12:58:20.71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28,'26'0,"40"0,21-4,-66 2,6-3,-5 2,2 0,11-1,-18 1,-1 1,5 1,180 0,-101 2,-57-1,46 0,-25 4,-50-3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20A370-A218-44EA-8452-E7CD64E7857E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1CF3E-A9E6-4330-A09E-3B90D1667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26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775356"/>
            <a:ext cx="64770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238500"/>
            <a:ext cx="5334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52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1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24500" y="228867"/>
            <a:ext cx="17145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867"/>
            <a:ext cx="50165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22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43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28" y="3672418"/>
            <a:ext cx="6477000" cy="1135062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928" y="2422261"/>
            <a:ext cx="6477000" cy="1250156"/>
          </a:xfrm>
        </p:spPr>
        <p:txBody>
          <a:bodyPr anchor="b"/>
          <a:lstStyle>
            <a:lvl1pPr marL="0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42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33501"/>
            <a:ext cx="33655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3500" y="1333501"/>
            <a:ext cx="3365500" cy="3771636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9261"/>
            <a:ext cx="3366823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1812396"/>
            <a:ext cx="3366823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70856" y="1279261"/>
            <a:ext cx="3368146" cy="533136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70856" y="1812396"/>
            <a:ext cx="3368146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881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73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34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2" y="227541"/>
            <a:ext cx="2506928" cy="968376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9208" y="227543"/>
            <a:ext cx="4259792" cy="48775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2" y="1195919"/>
            <a:ext cx="2506928" cy="39092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6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3573" y="4000500"/>
            <a:ext cx="4572000" cy="472282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93573" y="510646"/>
            <a:ext cx="45720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93573" y="4472783"/>
            <a:ext cx="4572000" cy="670719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73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28864"/>
            <a:ext cx="6858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333501"/>
            <a:ext cx="6858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5296960"/>
            <a:ext cx="1778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ED335-E969-4BC1-B0F5-4B14569D8256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03500" y="5296960"/>
            <a:ext cx="2413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61000" y="5296960"/>
            <a:ext cx="1778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5DC5C-9D93-45E8-AF3B-AC9E481E7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3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Font typeface="Arial" pitchFamily="34" charset="0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Font typeface="Arial" pitchFamily="34" charset="0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Font typeface="Arial" pitchFamily="34" charset="0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ustomXml" Target="../ink/ink1.xml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customXml" Target="../ink/ink2.xml"/><Relationship Id="rId4" Type="http://schemas.openxmlformats.org/officeDocument/2006/relationships/image" Target="../media/image43.png"/><Relationship Id="rId9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01586"/>
            <a:ext cx="1905000" cy="34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israel-ortho.org.il/images/TelAvivUniversity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071949"/>
            <a:ext cx="438036" cy="34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3D838-4D48-49B0-9B00-75FCEE9CCCA8}"/>
              </a:ext>
            </a:extLst>
          </p:cNvPr>
          <p:cNvSpPr/>
          <p:nvPr/>
        </p:nvSpPr>
        <p:spPr>
          <a:xfrm>
            <a:off x="685800" y="1638300"/>
            <a:ext cx="6477000" cy="2002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algn="ctr">
              <a:lnSpc>
                <a:spcPct val="150000"/>
              </a:lnSpc>
            </a:pPr>
            <a:r>
              <a:rPr lang="en-US" sz="1600" b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Nimrod Carmon </a:t>
            </a:r>
            <a:r>
              <a:rPr lang="en-US" sz="1600" b="1" baseline="300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 Eyal Ben-Dor*</a:t>
            </a:r>
            <a:endParaRPr lang="en-IL" sz="16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" indent="-125730"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Porter School of Environmental and Erath Science </a:t>
            </a:r>
          </a:p>
          <a:p>
            <a:pPr marL="36000" indent="-125730"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 of Exact Science </a:t>
            </a:r>
          </a:p>
          <a:p>
            <a:pPr marL="36000" indent="-125730" algn="ctr">
              <a:lnSpc>
                <a:spcPct val="150000"/>
              </a:lnSpc>
            </a:pPr>
            <a:r>
              <a:rPr lang="en-US" sz="12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 Aviv University, Tel Aviv, Israel</a:t>
            </a:r>
          </a:p>
          <a:p>
            <a:pPr marL="36000" indent="-125730" algn="ctr">
              <a:lnSpc>
                <a:spcPct val="150000"/>
              </a:lnSpc>
            </a:pPr>
            <a:r>
              <a:rPr lang="en-US" sz="1200" b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Correspondence: bendor@post.tau.ac.il</a:t>
            </a:r>
          </a:p>
          <a:p>
            <a:pPr marL="197485" indent="-125730" algn="ctr">
              <a:lnSpc>
                <a:spcPts val="1000"/>
              </a:lnSpc>
              <a:spcBef>
                <a:spcPts val="600"/>
              </a:spcBef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7485" indent="-125730" algn="ctr">
              <a:lnSpc>
                <a:spcPts val="1000"/>
              </a:lnSpc>
              <a:spcBef>
                <a:spcPts val="600"/>
              </a:spcBef>
              <a:spcAft>
                <a:spcPts val="0"/>
              </a:spcAft>
            </a:pPr>
            <a:endParaRPr lang="en-IL" sz="1600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6D54C2-1368-472B-8155-2EFD55935307}"/>
              </a:ext>
            </a:extLst>
          </p:cNvPr>
          <p:cNvSpPr/>
          <p:nvPr/>
        </p:nvSpPr>
        <p:spPr>
          <a:xfrm>
            <a:off x="838200" y="876300"/>
            <a:ext cx="647700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Aft>
                <a:spcPts val="1200"/>
              </a:spcAft>
            </a:pPr>
            <a:r>
              <a:rPr lang="en-US" sz="2000" b="1" dirty="0">
                <a:solidFill>
                  <a:srgbClr val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Mapping the Friction Coefficient of Asphalt Roads Using Airborne Imaging Spectroscopy</a:t>
            </a:r>
            <a:endParaRPr lang="en-IL" sz="2000" b="1" dirty="0">
              <a:solidFill>
                <a:srgbClr val="000000"/>
              </a:solidFill>
              <a:latin typeface="Palatino Linotype" panose="0204050205050503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017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Machine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714501"/>
            <a:ext cx="6286500" cy="28287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350" dirty="0">
                <a:latin typeface="Aharoni" panose="02010803020104030203" pitchFamily="2" charset="-79"/>
                <a:cs typeface="Aharoni" panose="02010803020104030203" pitchFamily="2" charset="-79"/>
              </a:rPr>
              <a:t>        Spectral Information          		               Chemical Attribute</a:t>
            </a:r>
          </a:p>
          <a:p>
            <a:pPr marL="0" indent="0">
              <a:buNone/>
            </a:pPr>
            <a:endParaRPr lang="en-US" sz="135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135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135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135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135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135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endParaRPr lang="en-US" sz="135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en-US" sz="1350" dirty="0">
                <a:latin typeface="Aharoni" panose="02010803020104030203" pitchFamily="2" charset="-79"/>
                <a:cs typeface="Aharoni" panose="02010803020104030203" pitchFamily="2" charset="-79"/>
              </a:rPr>
              <a:t>We need a </a:t>
            </a:r>
            <a:r>
              <a:rPr lang="en-US" sz="1500" b="1" dirty="0">
                <a:latin typeface="Aharoni" panose="02010803020104030203" pitchFamily="2" charset="-79"/>
                <a:cs typeface="Aharoni" panose="02010803020104030203" pitchFamily="2" charset="-79"/>
              </a:rPr>
              <a:t>BIG</a:t>
            </a:r>
            <a:r>
              <a:rPr lang="en-US" sz="1350" dirty="0">
                <a:latin typeface="Aharoni" panose="02010803020104030203" pitchFamily="2" charset="-79"/>
                <a:cs typeface="Aharoni" panose="02010803020104030203" pitchFamily="2" charset="-79"/>
              </a:rPr>
              <a:t> dataset of samples for creating a </a:t>
            </a:r>
            <a:r>
              <a:rPr lang="en-US" sz="1500" b="1" dirty="0">
                <a:latin typeface="Aharoni" panose="02010803020104030203" pitchFamily="2" charset="-79"/>
                <a:cs typeface="Aharoni" panose="02010803020104030203" pitchFamily="2" charset="-79"/>
              </a:rPr>
              <a:t>VALID</a:t>
            </a:r>
            <a:r>
              <a:rPr lang="en-US" sz="15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350" dirty="0">
                <a:latin typeface="Aharoni" panose="02010803020104030203" pitchFamily="2" charset="-79"/>
                <a:cs typeface="Aharoni" panose="02010803020104030203" pitchFamily="2" charset="-79"/>
              </a:rPr>
              <a:t>correlation model</a:t>
            </a:r>
          </a:p>
          <a:p>
            <a:pPr marL="0" indent="0">
              <a:buNone/>
            </a:pPr>
            <a:endParaRPr lang="en-US" sz="135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1350" dirty="0">
                <a:latin typeface="Aharoni" panose="02010803020104030203" pitchFamily="2" charset="-79"/>
                <a:cs typeface="Aharoni" panose="02010803020104030203" pitchFamily="2" charset="-79"/>
              </a:rPr>
              <a:t>Then, we can </a:t>
            </a:r>
            <a:r>
              <a:rPr lang="en-US" sz="1800" u="sng" dirty="0">
                <a:latin typeface="Aharoni" panose="02010803020104030203" pitchFamily="2" charset="-79"/>
                <a:cs typeface="Aharoni" panose="02010803020104030203" pitchFamily="2" charset="-79"/>
              </a:rPr>
              <a:t>predict</a:t>
            </a:r>
            <a:r>
              <a:rPr lang="en-US" sz="18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1350" dirty="0">
                <a:latin typeface="Aharoni" panose="02010803020104030203" pitchFamily="2" charset="-79"/>
                <a:cs typeface="Aharoni" panose="02010803020104030203" pitchFamily="2" charset="-79"/>
              </a:rPr>
              <a:t>the chemistry from the spectral data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82464" y="2000250"/>
            <a:ext cx="5200650" cy="1095375"/>
            <a:chOff x="609600" y="2057400"/>
            <a:chExt cx="6934200" cy="1752600"/>
          </a:xfrm>
        </p:grpSpPr>
        <p:sp>
          <p:nvSpPr>
            <p:cNvPr id="4" name="Rectangle 3"/>
            <p:cNvSpPr/>
            <p:nvPr/>
          </p:nvSpPr>
          <p:spPr>
            <a:xfrm>
              <a:off x="609600" y="2057400"/>
              <a:ext cx="1905000" cy="1752600"/>
            </a:xfrm>
            <a:prstGeom prst="rect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638800" y="2057400"/>
              <a:ext cx="1905000" cy="1752600"/>
            </a:xfrm>
            <a:prstGeom prst="rect">
              <a:avLst/>
            </a:prstGeom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2895600" y="2743200"/>
              <a:ext cx="2362200" cy="1905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276600" y="2181226"/>
                  <a:ext cx="1431673" cy="4801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350" i="1">
                            <a:latin typeface="Cambria Math"/>
                          </a:rPr>
                          <m:t>𝑌</m:t>
                        </m:r>
                        <m:r>
                          <a:rPr lang="en-US" sz="1350" i="1">
                            <a:latin typeface="Cambria Math"/>
                          </a:rPr>
                          <m:t>=</m:t>
                        </m:r>
                        <m:r>
                          <a:rPr lang="en-US" sz="1350" i="1">
                            <a:latin typeface="Cambria Math"/>
                          </a:rPr>
                          <m:t>𝑎𝑋</m:t>
                        </m:r>
                        <m:r>
                          <a:rPr lang="en-US" sz="1350" i="1">
                            <a:latin typeface="Cambria Math"/>
                          </a:rPr>
                          <m:t>+</m:t>
                        </m:r>
                        <m:r>
                          <a:rPr lang="en-US" sz="1350" i="1">
                            <a:latin typeface="Cambria Math"/>
                          </a:rPr>
                          <m:t>𝑏</m:t>
                        </m:r>
                      </m:oMath>
                    </m:oMathPara>
                  </a14:m>
                  <a:endParaRPr lang="en-US" sz="135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6600" y="2181226"/>
                  <a:ext cx="1431673" cy="4801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Rectangle 8"/>
          <p:cNvSpPr/>
          <p:nvPr/>
        </p:nvSpPr>
        <p:spPr>
          <a:xfrm>
            <a:off x="4960708" y="2071688"/>
            <a:ext cx="452688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pH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33849" y="2071688"/>
            <a:ext cx="583493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COx</a:t>
            </a:r>
            <a:endParaRPr lang="en-US" sz="21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48439" y="2384432"/>
            <a:ext cx="556884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Salt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84517" y="2384432"/>
            <a:ext cx="603307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Clay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110317" y="2701491"/>
            <a:ext cx="1116844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1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Minerals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3039DC-FA3D-437B-910A-06794124BCD6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15" name="Picture 24">
              <a:extLst>
                <a:ext uri="{FF2B5EF4-FFF2-40B4-BE49-F238E27FC236}">
                  <a16:creationId xmlns:a16="http://schemas.microsoft.com/office/drawing/2014/main" id="{964A7E36-7E5B-4AC0-953A-D4EDECA8A2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EABE5701-1278-448A-9936-EB7D8C412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221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874" y="1741714"/>
            <a:ext cx="3817792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41" y="1571494"/>
            <a:ext cx="3036833" cy="30292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3151" y="865345"/>
            <a:ext cx="2372702" cy="577081"/>
          </a:xfrm>
          <a:prstGeom prst="rect">
            <a:avLst/>
          </a:prstGeom>
          <a:noFill/>
        </p:spPr>
        <p:txBody>
          <a:bodyPr wrap="none" lIns="57150" tIns="28575" rIns="57150" bIns="28575">
            <a:spAutoFit/>
          </a:bodyPr>
          <a:lstStyle/>
          <a:p>
            <a:pPr algn="ctr"/>
            <a:r>
              <a:rPr lang="en-US" sz="3375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PARACUDA II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30292F-7E97-47D4-BEB1-1F09734333BC}"/>
              </a:ext>
            </a:extLst>
          </p:cNvPr>
          <p:cNvSpPr txBox="1"/>
          <p:nvPr/>
        </p:nvSpPr>
        <p:spPr>
          <a:xfrm>
            <a:off x="1219200" y="2667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Machine Learning Analysis </a:t>
            </a:r>
            <a:endParaRPr lang="en-IL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B2D87-6974-492E-B865-3A2BCA7AB825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8" name="Picture 24">
              <a:extLst>
                <a:ext uri="{FF2B5EF4-FFF2-40B4-BE49-F238E27FC236}">
                  <a16:creationId xmlns:a16="http://schemas.microsoft.com/office/drawing/2014/main" id="{7AFF72C7-BA29-4F3C-AE2C-55D44BDE0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CA857C2F-B678-488D-8271-90AA9304D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66768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952" y="1711428"/>
            <a:ext cx="2799731" cy="2138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80" y="1714500"/>
            <a:ext cx="2668588" cy="213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500" y="3937000"/>
            <a:ext cx="5493517" cy="8970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A450601-0AC3-4C2D-8893-4B4598EF4533}"/>
              </a:ext>
            </a:extLst>
          </p:cNvPr>
          <p:cNvGrpSpPr/>
          <p:nvPr/>
        </p:nvGrpSpPr>
        <p:grpSpPr>
          <a:xfrm>
            <a:off x="152400" y="5368049"/>
            <a:ext cx="2330446" cy="385051"/>
            <a:chOff x="152400" y="5272193"/>
            <a:chExt cx="2330446" cy="385051"/>
          </a:xfrm>
        </p:grpSpPr>
        <p:pic>
          <p:nvPicPr>
            <p:cNvPr id="9" name="Picture 24">
              <a:extLst>
                <a:ext uri="{FF2B5EF4-FFF2-40B4-BE49-F238E27FC236}">
                  <a16:creationId xmlns:a16="http://schemas.microsoft.com/office/drawing/2014/main" id="{9D4DF340-6571-4688-B990-7ED7BB8A3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F23E56FC-8CA4-4734-A69F-CEB2D4C904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355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-95249"/>
            <a:ext cx="6858000" cy="952500"/>
          </a:xfrm>
        </p:spPr>
        <p:txBody>
          <a:bodyPr/>
          <a:lstStyle/>
          <a:p>
            <a:r>
              <a:rPr lang="en-US" dirty="0"/>
              <a:t>Airborne –VNIR-SWIR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18" y="914664"/>
            <a:ext cx="6858000" cy="3771636"/>
          </a:xfrm>
        </p:spPr>
        <p:txBody>
          <a:bodyPr>
            <a:normAutofit/>
          </a:bodyPr>
          <a:lstStyle/>
          <a:p>
            <a:r>
              <a:rPr lang="en-US" sz="2000" dirty="0"/>
              <a:t>Aerial acquisition campaign</a:t>
            </a:r>
          </a:p>
        </p:txBody>
      </p:sp>
      <p:pic>
        <p:nvPicPr>
          <p:cNvPr id="3074" name="Picture 2" descr="https://lh3.googleusercontent.com/d_vQ7L98pTIPV2BFyS99bucsqoYzN3FBOOujSUKzRTXLxHTxA2XrzEEu6eV77r8QIyQUneIXCKck6iRtZezv-KgcUFNotzKYvX90vudLMQPNeEU7zzCcxaLcQerYvnJxV-_zdxeCJKPG7gc_Q0pp3bLm6mManor7G3x9bnUgY8qvY6ctkzD6gV4nFIKs5Oeayo0CqGkumfv-vNtlm7ZQ-kCDc5oDHcDfcRwfH8JNwY2N7owp_8SaULb1ZusH8uz_-guob3E-Rr4OrpSDk1-3xfG8sosnZjzjejhWekLNbZugVekwjkFsGQrYdM6DGw0H3kg8u1MfT0wGjz1VQoZg7KcSTTCjLBrrTfiwvELr38R_S38dK7TCUYrw4XqvlwAj3LTM48sdGWaek2OxQr6ATANREjudbIxitTzykhvaLA15I9O0lbyCxp-Vp6ZZhY5xWgF_xmgZ5mSAD5Oj6HVwvwvDrGCUV8Ty4zSkQL2Tk2ZznALdqWDuqLP0ifI8zOBf4TrJ6zHCUOZV-czdoW60wJYDxIwUx1zOdjNx-FUEM1Z4gbRQDoRt3rKlm5wVgY3P1DdKrdky880yaaDRIYWc7SzXoPVzcwty39HTzKecH4G6muQh57gsnTUa7W-67qo=w1133-h849-no">
            <a:extLst>
              <a:ext uri="{FF2B5EF4-FFF2-40B4-BE49-F238E27FC236}">
                <a16:creationId xmlns:a16="http://schemas.microsoft.com/office/drawing/2014/main" id="{76C7A23E-3563-4A2F-B4EC-4D6103EE1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619500"/>
            <a:ext cx="2076718" cy="15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bYj0aLEkQkUh0cEG4XDfVPmcJXJY7YnRvqCZ43JwC4aK1DHK_6OYjkWeN3Lo1QCUmY3l-6eBu2J-Bp93UJ5GMgc3TOtk4n71Qj04uC65-skKRDfUhpWsMu-qiEFHrshjuD1z89etjBF9s_Qmc832K-sqorMJd-K9Lam6yK6RSHMMdAmpmYqNy5FhTc8hW981RyU6GBFYgbUhJ-UlbsvyXIZeVTPc6ziNGXtgLzUylsF1gu1EI26JiNLVxTmAMBr9y8fiwQEJm3JcFiAqqloujukhI9N3BFxGDwcMlve5EXUPsBEqU3HDpjAvhk10GW4YpOcJuLIkirfjqpYcPios1o1iLiQcxX1FMjgAOyzC3gT1nO6hqrqS2zBv1yRRe5FbQMWlxtdG3UJLdpRa4r6Xrf5FQrVXwCwZadSPyqW-v9kGUfWBNFtvnK51JIIKbIGeKec35RUogTyqaZ8ZbPLrnBroDDgKp_bauD2Ga1EGGQT_XvhW_MkgRt8WSDeBWyNhlHL9kdc3ECyLPgrPnDtEkzCTE-B5fTol1-Lwgx-IKZLL95UHpM99J4tTlUNeay65Gi4LQdrkyE0cox3zzg98aMBWbGrSTAvuGgE9z-xH0B21BWsl9KT-PCO-xVNg0Ac=w1133-h849-no">
            <a:extLst>
              <a:ext uri="{FF2B5EF4-FFF2-40B4-BE49-F238E27FC236}">
                <a16:creationId xmlns:a16="http://schemas.microsoft.com/office/drawing/2014/main" id="{3CC9E0E9-F46A-4911-9213-27C8E866C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3" y="1524526"/>
            <a:ext cx="2488499" cy="18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331E44-A47C-4BC1-8FA1-7DD467803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7254" y="1028700"/>
            <a:ext cx="4252569" cy="4334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B545A0-AFA9-4BEF-81CB-73204D63E4D0}"/>
              </a:ext>
            </a:extLst>
          </p:cNvPr>
          <p:cNvSpPr txBox="1"/>
          <p:nvPr/>
        </p:nvSpPr>
        <p:spPr>
          <a:xfrm>
            <a:off x="5334000" y="705534"/>
            <a:ext cx="2076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380-2500nm</a:t>
            </a:r>
          </a:p>
          <a:p>
            <a:r>
              <a:rPr lang="en-US" dirty="0"/>
              <a:t>4.5-14nm</a:t>
            </a:r>
            <a:endParaRPr lang="en-IL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F431B3F-9898-4B2B-B967-B6A6BE77B30E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9" name="Picture 24">
              <a:extLst>
                <a:ext uri="{FF2B5EF4-FFF2-40B4-BE49-F238E27FC236}">
                  <a16:creationId xmlns:a16="http://schemas.microsoft.com/office/drawing/2014/main" id="{4A5486CA-52ED-4F19-9CD7-7DFBB4ADD8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EF873EF4-2336-4BDB-B76E-C4C924FF6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48397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AFE6A2-908B-4C8D-8EA2-6F16EE9D9A3A}"/>
              </a:ext>
            </a:extLst>
          </p:cNvPr>
          <p:cNvSpPr txBox="1"/>
          <p:nvPr/>
        </p:nvSpPr>
        <p:spPr>
          <a:xfrm>
            <a:off x="2514600" y="5715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Working Scheme  </a:t>
            </a:r>
            <a:endParaRPr lang="en-IL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F112D1-0B8A-4E6E-A610-BCBA840B6D91}"/>
              </a:ext>
            </a:extLst>
          </p:cNvPr>
          <p:cNvSpPr txBox="1"/>
          <p:nvPr/>
        </p:nvSpPr>
        <p:spPr>
          <a:xfrm>
            <a:off x="1104900" y="14859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Acquisition over a selected high way “</a:t>
            </a:r>
            <a:r>
              <a:rPr lang="en-US" dirty="0" err="1"/>
              <a:t>latron</a:t>
            </a:r>
            <a:r>
              <a:rPr lang="en-US" dirty="0"/>
              <a:t>”  </a:t>
            </a:r>
            <a:endParaRPr lang="en-I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FFACC-1445-4473-B854-F899FB973486}"/>
              </a:ext>
            </a:extLst>
          </p:cNvPr>
          <p:cNvSpPr txBox="1"/>
          <p:nvPr/>
        </p:nvSpPr>
        <p:spPr>
          <a:xfrm>
            <a:off x="1066800" y="1922763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Acquisition with the FENIX1K  sensor </a:t>
            </a:r>
            <a:endParaRPr lang="en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3669DA-18D1-4668-9893-8678D23856AA}"/>
              </a:ext>
            </a:extLst>
          </p:cNvPr>
          <p:cNvSpPr txBox="1"/>
          <p:nvPr/>
        </p:nvSpPr>
        <p:spPr>
          <a:xfrm>
            <a:off x="1057523" y="2321710"/>
            <a:ext cx="586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Friction Coefficient by the “Israel ways”</a:t>
            </a:r>
            <a:endParaRPr lang="en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6E6CCE-DAC5-4490-B06A-E65EBF5DD9D7}"/>
              </a:ext>
            </a:extLst>
          </p:cNvPr>
          <p:cNvSpPr txBox="1"/>
          <p:nvPr/>
        </p:nvSpPr>
        <p:spPr>
          <a:xfrm>
            <a:off x="990600" y="2691042"/>
            <a:ext cx="448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 rectification –  FENIX 1K</a:t>
            </a:r>
            <a:endParaRPr lang="en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AD4CBF-1F30-4A11-92B0-B50BE50668D3}"/>
              </a:ext>
            </a:extLst>
          </p:cNvPr>
          <p:cNvSpPr txBox="1"/>
          <p:nvPr/>
        </p:nvSpPr>
        <p:spPr>
          <a:xfrm>
            <a:off x="914400" y="3521795"/>
            <a:ext cx="514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Mining  Full spectrum (PLS + field Model) </a:t>
            </a:r>
            <a:endParaRPr lang="en-I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C9FB9A-B54C-445E-86C8-13C786302FDF}"/>
              </a:ext>
            </a:extLst>
          </p:cNvPr>
          <p:cNvSpPr txBox="1"/>
          <p:nvPr/>
        </p:nvSpPr>
        <p:spPr>
          <a:xfrm>
            <a:off x="914400" y="306013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Atmosphere Correction</a:t>
            </a:r>
          </a:p>
          <a:p>
            <a:r>
              <a:rPr lang="en-US" dirty="0"/>
              <a:t>  </a:t>
            </a:r>
            <a:endParaRPr lang="en-IL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E629CC-E23D-4F98-B811-DEAF59BB2686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12" name="Picture 24">
              <a:extLst>
                <a:ext uri="{FF2B5EF4-FFF2-40B4-BE49-F238E27FC236}">
                  <a16:creationId xmlns:a16="http://schemas.microsoft.com/office/drawing/2014/main" id="{829DA078-ED2C-49E7-8FAE-CA1D952FD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BDCA35C9-04BA-4861-876B-8E57BA38B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94517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66700"/>
            <a:ext cx="3505200" cy="515962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52393BE-35F7-4987-AAB3-54D2A208314F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7" name="Picture 24">
              <a:extLst>
                <a:ext uri="{FF2B5EF4-FFF2-40B4-BE49-F238E27FC236}">
                  <a16:creationId xmlns:a16="http://schemas.microsoft.com/office/drawing/2014/main" id="{ABA9C653-DA4E-4C5B-9896-2F30186DA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66AA13FA-7DF4-49FD-97E5-293F440BF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8066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(b) validation ( c 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64704"/>
            <a:ext cx="6511092" cy="31092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C3F35CD-48D8-4AF9-9A7A-4DF3E947571E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6" name="Picture 24">
              <a:extLst>
                <a:ext uri="{FF2B5EF4-FFF2-40B4-BE49-F238E27FC236}">
                  <a16:creationId xmlns:a16="http://schemas.microsoft.com/office/drawing/2014/main" id="{B7B96041-6EAC-4557-82F3-323A090C79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DA4115FD-5F89-44F3-BE2D-E7A5EC5290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6391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190500" y="228864"/>
            <a:ext cx="7239000" cy="4982069"/>
            <a:chOff x="709530" y="3324107"/>
            <a:chExt cx="5438940" cy="3305669"/>
          </a:xfrm>
        </p:grpSpPr>
        <p:grpSp>
          <p:nvGrpSpPr>
            <p:cNvPr id="5" name="Group 4"/>
            <p:cNvGrpSpPr/>
            <p:nvPr/>
          </p:nvGrpSpPr>
          <p:grpSpPr>
            <a:xfrm>
              <a:off x="709530" y="3581415"/>
              <a:ext cx="5438940" cy="3048361"/>
              <a:chOff x="783474" y="4961447"/>
              <a:chExt cx="5438940" cy="3048361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474" y="4961447"/>
                <a:ext cx="5438940" cy="2925251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913680" y="7763587"/>
                <a:ext cx="117852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Palatino Linotype" panose="02040502050505030304" pitchFamily="18" charset="0"/>
                  </a:rPr>
                  <a:t>Wavelength (nm)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6200000">
                <a:off x="622902" y="6161482"/>
                <a:ext cx="914033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Palatino Linotype" panose="02040502050505030304" pitchFamily="18" charset="0"/>
                  </a:rPr>
                  <a:t>B Coefficient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2085510" y="3324107"/>
              <a:ext cx="51167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Palatino Linotype" panose="02040502050505030304" pitchFamily="18" charset="0"/>
                </a:rPr>
                <a:t>VNIR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34695" y="3324107"/>
              <a:ext cx="6158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Palatino Linotype" panose="02040502050505030304" pitchFamily="18" charset="0"/>
                </a:rPr>
                <a:t>SWIR-1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870070" y="3324107"/>
              <a:ext cx="6158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Palatino Linotype" panose="02040502050505030304" pitchFamily="18" charset="0"/>
                </a:rPr>
                <a:t>SWIR-2</a:t>
              </a:r>
            </a:p>
          </p:txBody>
        </p:sp>
        <p:sp>
          <p:nvSpPr>
            <p:cNvPr id="9" name="Left Brace 8"/>
            <p:cNvSpPr/>
            <p:nvPr/>
          </p:nvSpPr>
          <p:spPr>
            <a:xfrm rot="5400000">
              <a:off x="2250138" y="2859110"/>
              <a:ext cx="163188" cy="1645902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Left Brace 9"/>
            <p:cNvSpPr/>
            <p:nvPr/>
          </p:nvSpPr>
          <p:spPr>
            <a:xfrm rot="5400000">
              <a:off x="3772784" y="3467366"/>
              <a:ext cx="163188" cy="429390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Left Brace 10"/>
            <p:cNvSpPr/>
            <p:nvPr/>
          </p:nvSpPr>
          <p:spPr>
            <a:xfrm rot="5400000">
              <a:off x="5095687" y="3418684"/>
              <a:ext cx="163188" cy="526754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896D57-87F9-4BA3-9228-25D3BB22AE47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16" name="Picture 24">
              <a:extLst>
                <a:ext uri="{FF2B5EF4-FFF2-40B4-BE49-F238E27FC236}">
                  <a16:creationId xmlns:a16="http://schemas.microsoft.com/office/drawing/2014/main" id="{2DEEB016-FC2E-4F3F-AE6A-0A0393F9FA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0FF0D2AA-3A4D-4AD7-8251-9C694DEE0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6466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16520" y="1145722"/>
            <a:ext cx="6586960" cy="3035177"/>
            <a:chOff x="746755" y="375965"/>
            <a:chExt cx="5762962" cy="2655490"/>
          </a:xfrm>
        </p:grpSpPr>
        <p:grpSp>
          <p:nvGrpSpPr>
            <p:cNvPr id="6" name="Group 5"/>
            <p:cNvGrpSpPr>
              <a:grpSpLocks noChangeAspect="1"/>
            </p:cNvGrpSpPr>
            <p:nvPr/>
          </p:nvGrpSpPr>
          <p:grpSpPr>
            <a:xfrm>
              <a:off x="746755" y="375965"/>
              <a:ext cx="3139440" cy="2477690"/>
              <a:chOff x="579120" y="375965"/>
              <a:chExt cx="3139440" cy="247769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579120" y="375965"/>
                <a:ext cx="3139440" cy="2477690"/>
                <a:chOff x="579120" y="375965"/>
                <a:chExt cx="3139440" cy="2477690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9120" y="375965"/>
                  <a:ext cx="3139440" cy="2354580"/>
                </a:xfrm>
                <a:prstGeom prst="rect">
                  <a:avLst/>
                </a:prstGeom>
              </p:spPr>
            </p:pic>
            <p:grpSp>
              <p:nvGrpSpPr>
                <p:cNvPr id="19" name="Group 18"/>
                <p:cNvGrpSpPr/>
                <p:nvPr/>
              </p:nvGrpSpPr>
              <p:grpSpPr>
                <a:xfrm>
                  <a:off x="798308" y="553765"/>
                  <a:ext cx="1994939" cy="2299890"/>
                  <a:chOff x="798308" y="553765"/>
                  <a:chExt cx="1994939" cy="2299890"/>
                </a:xfrm>
              </p:grpSpPr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1722120" y="2607434"/>
                    <a:ext cx="1071127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latin typeface="Palatino Linotype" panose="02040502050505030304" pitchFamily="18" charset="0"/>
                      </a:rPr>
                      <a:t>Measured (Mu)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 rot="16200000">
                    <a:off x="398679" y="1268934"/>
                    <a:ext cx="1045479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000" dirty="0">
                        <a:latin typeface="Palatino Linotype" panose="02040502050505030304" pitchFamily="18" charset="0"/>
                      </a:rPr>
                      <a:t>Predicted (Mu)</a:t>
                    </a: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244668" y="553765"/>
                    <a:ext cx="917239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i="1" dirty="0">
                        <a:latin typeface="Palatino Linotype" panose="02040502050505030304" pitchFamily="18" charset="0"/>
                      </a:rPr>
                      <a:t>R</a:t>
                    </a:r>
                    <a:r>
                      <a:rPr lang="en-US" sz="800" i="1" baseline="30000" dirty="0">
                        <a:latin typeface="Palatino Linotype" panose="02040502050505030304" pitchFamily="18" charset="0"/>
                      </a:rPr>
                      <a:t>2</a:t>
                    </a:r>
                    <a:r>
                      <a:rPr lang="en-US" sz="800" i="1" dirty="0">
                        <a:latin typeface="Palatino Linotype" panose="02040502050505030304" pitchFamily="18" charset="0"/>
                      </a:rPr>
                      <a:t> = 0.6316</a:t>
                    </a:r>
                  </a:p>
                  <a:p>
                    <a:r>
                      <a:rPr lang="en-US" sz="800" i="1" dirty="0">
                        <a:latin typeface="Palatino Linotype" panose="02040502050505030304" pitchFamily="18" charset="0"/>
                      </a:rPr>
                      <a:t>RMSEP = 0.0776</a:t>
                    </a:r>
                  </a:p>
                  <a:p>
                    <a:r>
                      <a:rPr lang="en-US" sz="800" i="1" dirty="0">
                        <a:latin typeface="Palatino Linotype" panose="02040502050505030304" pitchFamily="18" charset="0"/>
                      </a:rPr>
                      <a:t>RPD = 1.6462</a:t>
                    </a:r>
                  </a:p>
                  <a:p>
                    <a:r>
                      <a:rPr lang="en-US" sz="800" i="1" dirty="0">
                        <a:latin typeface="Palatino Linotype" panose="02040502050505030304" pitchFamily="18" charset="0"/>
                      </a:rPr>
                      <a:t>N= 1332</a:t>
                    </a:r>
                  </a:p>
                  <a:p>
                    <a:r>
                      <a:rPr lang="en-US" sz="800" i="1" dirty="0">
                        <a:latin typeface="Palatino Linotype" panose="02040502050505030304" pitchFamily="18" charset="0"/>
                      </a:rPr>
                      <a:t>P&lt;0.0001</a:t>
                    </a:r>
                  </a:p>
                </p:txBody>
              </p:sp>
            </p:grpSp>
          </p:grpSp>
          <p:cxnSp>
            <p:nvCxnSpPr>
              <p:cNvPr id="17" name="Straight Connector 16"/>
              <p:cNvCxnSpPr/>
              <p:nvPr/>
            </p:nvCxnSpPr>
            <p:spPr>
              <a:xfrm flipV="1">
                <a:off x="1246114" y="566463"/>
                <a:ext cx="1890712" cy="189098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/>
            <p:cNvGrpSpPr/>
            <p:nvPr/>
          </p:nvGrpSpPr>
          <p:grpSpPr>
            <a:xfrm>
              <a:off x="3411422" y="375965"/>
              <a:ext cx="3098295" cy="2486550"/>
              <a:chOff x="3411422" y="375965"/>
              <a:chExt cx="3098295" cy="248655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411422" y="375965"/>
                <a:ext cx="3098295" cy="2486550"/>
                <a:chOff x="184404" y="2908951"/>
                <a:chExt cx="3304032" cy="2651666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4404" y="2908951"/>
                  <a:ext cx="3304032" cy="2510933"/>
                </a:xfrm>
                <a:prstGeom prst="rect">
                  <a:avLst/>
                </a:prstGeom>
              </p:spPr>
            </p:pic>
            <p:sp>
              <p:nvSpPr>
                <p:cNvPr id="13" name="TextBox 12"/>
                <p:cNvSpPr txBox="1"/>
                <p:nvPr/>
              </p:nvSpPr>
              <p:spPr>
                <a:xfrm>
                  <a:off x="878623" y="3098558"/>
                  <a:ext cx="978147" cy="75489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i="1" dirty="0">
                      <a:latin typeface="Palatino Linotype" panose="02040502050505030304" pitchFamily="18" charset="0"/>
                    </a:rPr>
                    <a:t>R</a:t>
                  </a:r>
                  <a:r>
                    <a:rPr lang="en-US" sz="800" i="1" baseline="30000" dirty="0">
                      <a:latin typeface="Palatino Linotype" panose="02040502050505030304" pitchFamily="18" charset="0"/>
                    </a:rPr>
                    <a:t>2</a:t>
                  </a:r>
                  <a:r>
                    <a:rPr lang="en-US" sz="800" i="1" dirty="0">
                      <a:latin typeface="Palatino Linotype" panose="02040502050505030304" pitchFamily="18" charset="0"/>
                    </a:rPr>
                    <a:t> = 0.702</a:t>
                  </a:r>
                </a:p>
                <a:p>
                  <a:r>
                    <a:rPr lang="en-US" sz="800" i="1" dirty="0">
                      <a:latin typeface="Palatino Linotype" panose="02040502050505030304" pitchFamily="18" charset="0"/>
                    </a:rPr>
                    <a:t>RMSEP = 0.0696</a:t>
                  </a:r>
                </a:p>
                <a:p>
                  <a:r>
                    <a:rPr lang="en-US" sz="800" i="1" dirty="0">
                      <a:latin typeface="Palatino Linotype" panose="02040502050505030304" pitchFamily="18" charset="0"/>
                    </a:rPr>
                    <a:t>RPD = 1.8325</a:t>
                  </a:r>
                </a:p>
                <a:p>
                  <a:r>
                    <a:rPr lang="en-US" sz="800" i="1" dirty="0">
                      <a:latin typeface="Palatino Linotype" panose="02040502050505030304" pitchFamily="18" charset="0"/>
                    </a:rPr>
                    <a:t>N= 333</a:t>
                  </a:r>
                </a:p>
                <a:p>
                  <a:r>
                    <a:rPr lang="en-US" sz="800" i="1" dirty="0">
                      <a:latin typeface="Palatino Linotype" panose="02040502050505030304" pitchFamily="18" charset="0"/>
                    </a:rPr>
                    <a:t>P&lt;0.0001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1379821" y="5298046"/>
                  <a:ext cx="1142253" cy="2625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Palatino Linotype" panose="02040502050505030304" pitchFamily="18" charset="0"/>
                    </a:rPr>
                    <a:t>Measured (Mu)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 rot="16200000">
                  <a:off x="21669" y="3859954"/>
                  <a:ext cx="1114903" cy="2625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dirty="0">
                      <a:latin typeface="Palatino Linotype" panose="02040502050505030304" pitchFamily="18" charset="0"/>
                    </a:rPr>
                    <a:t>Predicted (Mu)</a:t>
                  </a:r>
                </a:p>
              </p:txBody>
            </p:sp>
          </p:grpSp>
          <p:cxnSp>
            <p:nvCxnSpPr>
              <p:cNvPr id="11" name="Straight Connector 10"/>
              <p:cNvCxnSpPr/>
              <p:nvPr/>
            </p:nvCxnSpPr>
            <p:spPr>
              <a:xfrm flipV="1">
                <a:off x="4062413" y="566465"/>
                <a:ext cx="1890712" cy="1890985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TextBox 7"/>
            <p:cNvSpPr txBox="1"/>
            <p:nvPr/>
          </p:nvSpPr>
          <p:spPr>
            <a:xfrm>
              <a:off x="2191431" y="2785234"/>
              <a:ext cx="33534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Palatino Linotype" panose="02040502050505030304" pitchFamily="18" charset="0"/>
                </a:rPr>
                <a:t>(a)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0291" y="2785234"/>
              <a:ext cx="3417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Palatino Linotype" panose="02040502050505030304" pitchFamily="18" charset="0"/>
                </a:rPr>
                <a:t>(b)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30F091-7587-4269-B535-1C36736BF2A3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24" name="Picture 24">
              <a:extLst>
                <a:ext uri="{FF2B5EF4-FFF2-40B4-BE49-F238E27FC236}">
                  <a16:creationId xmlns:a16="http://schemas.microsoft.com/office/drawing/2014/main" id="{0C503E07-D523-4AEC-B1F8-9CF932D1E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35391CDB-3652-43ED-9C38-51F01503E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7357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r="12854" b="49495"/>
          <a:stretch/>
        </p:blipFill>
        <p:spPr>
          <a:xfrm>
            <a:off x="3618127" y="1028700"/>
            <a:ext cx="3620873" cy="273063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A8F3B-55CC-4E9B-8E9E-5897D7EDB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286388"/>
            <a:ext cx="3023636" cy="232054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364292-5AD5-4166-A00B-E52705E59D12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7" name="Picture 24">
              <a:extLst>
                <a:ext uri="{FF2B5EF4-FFF2-40B4-BE49-F238E27FC236}">
                  <a16:creationId xmlns:a16="http://schemas.microsoft.com/office/drawing/2014/main" id="{97BD787D-EE59-4321-929C-F2D31B79A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3C913DF8-D368-4925-AEEA-CC22A4125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3307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E8B2E3-327F-4257-AB7C-E4FEC056CEC5}"/>
              </a:ext>
            </a:extLst>
          </p:cNvPr>
          <p:cNvSpPr txBox="1"/>
          <p:nvPr/>
        </p:nvSpPr>
        <p:spPr>
          <a:xfrm>
            <a:off x="898497" y="4191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Outline </a:t>
            </a:r>
            <a:endParaRPr lang="en-I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078FDE-2344-42FB-AAB6-BACB3B9737FA}"/>
              </a:ext>
            </a:extLst>
          </p:cNvPr>
          <p:cNvSpPr txBox="1"/>
          <p:nvPr/>
        </p:nvSpPr>
        <p:spPr>
          <a:xfrm>
            <a:off x="709654" y="936047"/>
            <a:ext cx="6934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Friction coefficient and asphalt roads – Tradition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Spectral ground measurements: Proof of concept  for optical HSR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Optical HSR Airborne measurements: Road mapping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Spectral ground measurements:  Proof of concept for thermal  </a:t>
            </a:r>
            <a:r>
              <a:rPr lang="en-US" dirty="0" err="1"/>
              <a:t>hsr</a:t>
            </a:r>
            <a:r>
              <a:rPr lang="en-US" dirty="0"/>
              <a:t> sensors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Thermal HSR Airborne  measurements: Road mapping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Ideas </a:t>
            </a:r>
          </a:p>
          <a:p>
            <a:endParaRPr lang="en-IL" dirty="0"/>
          </a:p>
        </p:txBody>
      </p:sp>
      <p:pic>
        <p:nvPicPr>
          <p:cNvPr id="4" name="Picture 24">
            <a:extLst>
              <a:ext uri="{FF2B5EF4-FFF2-40B4-BE49-F238E27FC236}">
                <a16:creationId xmlns:a16="http://schemas.microsoft.com/office/drawing/2014/main" id="{0CC45A72-EFFA-42EA-90E6-937C6FA38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01586"/>
            <a:ext cx="1905000" cy="342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www.israel-ortho.org.il/images/TelAvivUniversity_Logo.jpg">
            <a:extLst>
              <a:ext uri="{FF2B5EF4-FFF2-40B4-BE49-F238E27FC236}">
                <a16:creationId xmlns:a16="http://schemas.microsoft.com/office/drawing/2014/main" id="{03DF12AA-0D50-4749-BAAA-81CB3830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071949"/>
            <a:ext cx="438036" cy="34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214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9491"/>
            <a:ext cx="3877665" cy="292660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F78088-8854-4831-84EC-7DD60FABDC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8200" y="723900"/>
            <a:ext cx="2518044" cy="3276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B807E7-072E-4DFA-A424-FF502E59E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3" t="1706" r="7058"/>
          <a:stretch/>
        </p:blipFill>
        <p:spPr>
          <a:xfrm>
            <a:off x="838200" y="3204454"/>
            <a:ext cx="3124200" cy="233666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5703D05-168F-478A-86C3-39B1862592B9}"/>
              </a:ext>
            </a:extLst>
          </p:cNvPr>
          <p:cNvGrpSpPr/>
          <p:nvPr/>
        </p:nvGrpSpPr>
        <p:grpSpPr>
          <a:xfrm>
            <a:off x="4436777" y="5084851"/>
            <a:ext cx="2330446" cy="385051"/>
            <a:chOff x="152400" y="5272193"/>
            <a:chExt cx="2330446" cy="385051"/>
          </a:xfrm>
        </p:grpSpPr>
        <p:pic>
          <p:nvPicPr>
            <p:cNvPr id="8" name="Picture 24">
              <a:extLst>
                <a:ext uri="{FF2B5EF4-FFF2-40B4-BE49-F238E27FC236}">
                  <a16:creationId xmlns:a16="http://schemas.microsoft.com/office/drawing/2014/main" id="{28FEACFD-E2C5-4D44-9B25-FDB7523F48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83979128-F770-4699-9F73-50C785113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359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776E-4C5A-408A-899C-17F032B2D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600" y="-38100"/>
            <a:ext cx="6858000" cy="952500"/>
          </a:xfrm>
        </p:spPr>
        <p:txBody>
          <a:bodyPr/>
          <a:lstStyle/>
          <a:p>
            <a:r>
              <a:rPr lang="en-US" dirty="0"/>
              <a:t>TIR region Ground </a:t>
            </a:r>
            <a:endParaRPr lang="he-I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134312-95B4-45AF-8962-84CBDF9E3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577340"/>
            <a:ext cx="2895600" cy="2316479"/>
          </a:xfr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70A7489-0F04-4C89-BF96-D1849F9E39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9583692"/>
              </p:ext>
            </p:extLst>
          </p:nvPr>
        </p:nvGraphicFramePr>
        <p:xfrm>
          <a:off x="457200" y="3238500"/>
          <a:ext cx="3011170" cy="2404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 12">
            <a:extLst>
              <a:ext uri="{FF2B5EF4-FFF2-40B4-BE49-F238E27FC236}">
                <a16:creationId xmlns:a16="http://schemas.microsoft.com/office/drawing/2014/main" id="{5B2C53EF-536D-44B6-9350-EC9EB59042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028701"/>
            <a:ext cx="1474680" cy="20726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386B875-C6AF-4A65-AAB8-F59943CF152C}"/>
              </a:ext>
            </a:extLst>
          </p:cNvPr>
          <p:cNvGrpSpPr/>
          <p:nvPr/>
        </p:nvGrpSpPr>
        <p:grpSpPr>
          <a:xfrm>
            <a:off x="4397377" y="5067300"/>
            <a:ext cx="2330446" cy="385051"/>
            <a:chOff x="152400" y="5272193"/>
            <a:chExt cx="2330446" cy="385051"/>
          </a:xfrm>
        </p:grpSpPr>
        <p:pic>
          <p:nvPicPr>
            <p:cNvPr id="9" name="Picture 24">
              <a:extLst>
                <a:ext uri="{FF2B5EF4-FFF2-40B4-BE49-F238E27FC236}">
                  <a16:creationId xmlns:a16="http://schemas.microsoft.com/office/drawing/2014/main" id="{F8A9316B-10B5-4F6B-AF4E-A14071C77B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9FA7D816-4195-4C53-B2B1-60E890B555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8154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3400" y="-95249"/>
            <a:ext cx="6858000" cy="952500"/>
          </a:xfrm>
        </p:spPr>
        <p:txBody>
          <a:bodyPr/>
          <a:lstStyle/>
          <a:p>
            <a:r>
              <a:rPr lang="en-US" dirty="0"/>
              <a:t>Airborne –LWIR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18" y="914664"/>
            <a:ext cx="6858000" cy="3771636"/>
          </a:xfrm>
        </p:spPr>
        <p:txBody>
          <a:bodyPr>
            <a:normAutofit/>
          </a:bodyPr>
          <a:lstStyle/>
          <a:p>
            <a:r>
              <a:rPr lang="en-US" sz="2000" dirty="0"/>
              <a:t>Aerial acquisition campaign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B545A0-AFA9-4BEF-81CB-73204D63E4D0}"/>
              </a:ext>
            </a:extLst>
          </p:cNvPr>
          <p:cNvSpPr txBox="1"/>
          <p:nvPr/>
        </p:nvSpPr>
        <p:spPr>
          <a:xfrm>
            <a:off x="5334000" y="705534"/>
            <a:ext cx="2076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7.6-11.7</a:t>
            </a:r>
            <a:r>
              <a:rPr lang="he-IL" dirty="0"/>
              <a:t>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  <a:p>
            <a:r>
              <a:rPr lang="en-US" dirty="0"/>
              <a:t>4cm-1; 70 bands  </a:t>
            </a:r>
            <a:endParaRPr lang="en-IL" dirty="0"/>
          </a:p>
        </p:txBody>
      </p:sp>
      <p:pic>
        <p:nvPicPr>
          <p:cNvPr id="8" name="Image 9">
            <a:extLst>
              <a:ext uri="{FF2B5EF4-FFF2-40B4-BE49-F238E27FC236}">
                <a16:creationId xmlns:a16="http://schemas.microsoft.com/office/drawing/2014/main" id="{6480C4E5-B258-46E1-A438-81E8253D49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brightnessContrast bright="-6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236" y="765194"/>
            <a:ext cx="3809333" cy="2539555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26192FD-A472-485A-8E8E-C32E900C9F11}"/>
              </a:ext>
            </a:extLst>
          </p:cNvPr>
          <p:cNvSpPr txBox="1">
            <a:spLocks/>
          </p:cNvSpPr>
          <p:nvPr/>
        </p:nvSpPr>
        <p:spPr>
          <a:xfrm>
            <a:off x="6096000" y="4699002"/>
            <a:ext cx="1397000" cy="2381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876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www.telops.com</a:t>
            </a:r>
            <a:endParaRPr lang="en-US" sz="876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B13961F-6E0D-4A39-8742-CF8EB6E30833}"/>
              </a:ext>
            </a:extLst>
          </p:cNvPr>
          <p:cNvSpPr txBox="1">
            <a:spLocks/>
          </p:cNvSpPr>
          <p:nvPr/>
        </p:nvSpPr>
        <p:spPr>
          <a:xfrm>
            <a:off x="6248400" y="4851402"/>
            <a:ext cx="1397000" cy="23812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85739" indent="-285739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9100" indent="-238115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2462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33447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1443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876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</a:rPr>
              <a:t>www.telops.com</a:t>
            </a:r>
            <a:endParaRPr lang="en-US" sz="876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8FED4-9E90-46A7-99A1-D090F459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620" y="1418882"/>
            <a:ext cx="3936380" cy="320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C50DCF-ED83-4E2A-B127-454BB88F744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14400" y="3304749"/>
            <a:ext cx="3060290" cy="21148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374648-BE78-49D6-B913-7A69F0B0D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52" y="3238500"/>
            <a:ext cx="3194356" cy="239576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D3BDABD-55A3-49A1-B65C-24E5C8876D15}"/>
              </a:ext>
            </a:extLst>
          </p:cNvPr>
          <p:cNvGrpSpPr/>
          <p:nvPr/>
        </p:nvGrpSpPr>
        <p:grpSpPr>
          <a:xfrm>
            <a:off x="5029200" y="5310715"/>
            <a:ext cx="2330446" cy="385051"/>
            <a:chOff x="152400" y="5272193"/>
            <a:chExt cx="2330446" cy="385051"/>
          </a:xfrm>
        </p:grpSpPr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6E9A7EBD-90D0-4BC4-8895-F220CF059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378C416F-C5C8-429D-A92F-5F75C95C3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293639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Airborne Operation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Collect airborne data of roads (RAD)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Obtain DFC data (Vehicle)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Correct spectral cubes for atmospheric attenuation and TES  (FLASH IR)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geometric tools for developing a dataset (TAU tool box)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Analyze dataset with data mining methods</a:t>
            </a:r>
            <a:endParaRPr lang="he-I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BA3FC8-D801-4797-8BDE-E81378C2C17E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5" name="Picture 24">
              <a:extLst>
                <a:ext uri="{FF2B5EF4-FFF2-40B4-BE49-F238E27FC236}">
                  <a16:creationId xmlns:a16="http://schemas.microsoft.com/office/drawing/2014/main" id="{19522F26-317F-4C45-9F6C-A52367B92F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C1CB5943-5C59-4107-B0B6-69B67EA51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360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AB2D-B68D-422B-BB66-9A2C00191D2B}"/>
              </a:ext>
            </a:extLst>
          </p:cNvPr>
          <p:cNvSpPr txBox="1"/>
          <p:nvPr/>
        </p:nvSpPr>
        <p:spPr>
          <a:xfrm>
            <a:off x="914400" y="13335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Radiance</a:t>
            </a:r>
            <a:endParaRPr lang="en-IL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5DC60E-F945-4A9D-B762-0B12FC4A1059}"/>
              </a:ext>
            </a:extLst>
          </p:cNvPr>
          <p:cNvSpPr/>
          <p:nvPr/>
        </p:nvSpPr>
        <p:spPr>
          <a:xfrm>
            <a:off x="609600" y="1023278"/>
            <a:ext cx="1524000" cy="9198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C6A149-6D80-4F6B-BDC1-AE457D92F15B}"/>
              </a:ext>
            </a:extLst>
          </p:cNvPr>
          <p:cNvSpPr txBox="1"/>
          <p:nvPr/>
        </p:nvSpPr>
        <p:spPr>
          <a:xfrm>
            <a:off x="1143000" y="3009900"/>
            <a:ext cx="1143000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Plank Fit </a:t>
            </a:r>
            <a:endParaRPr lang="en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79D1A-3782-486A-A85B-199B3F38C732}"/>
              </a:ext>
            </a:extLst>
          </p:cNvPr>
          <p:cNvSpPr txBox="1"/>
          <p:nvPr/>
        </p:nvSpPr>
        <p:spPr>
          <a:xfrm>
            <a:off x="2895600" y="2848555"/>
            <a:ext cx="1371600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Atmosphere Correction </a:t>
            </a:r>
            <a:endParaRPr lang="en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66F9F-F74D-4FB0-8873-FC72F275DB13}"/>
              </a:ext>
            </a:extLst>
          </p:cNvPr>
          <p:cNvSpPr txBox="1"/>
          <p:nvPr/>
        </p:nvSpPr>
        <p:spPr>
          <a:xfrm>
            <a:off x="4800600" y="2857500"/>
            <a:ext cx="1295400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Emissivity Separation </a:t>
            </a:r>
            <a:endParaRPr lang="en-IL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BD555043-DFA2-43EE-AD32-94E3C3E8EA78}"/>
              </a:ext>
            </a:extLst>
          </p:cNvPr>
          <p:cNvSpPr/>
          <p:nvPr/>
        </p:nvSpPr>
        <p:spPr>
          <a:xfrm rot="2841729">
            <a:off x="4120302" y="2454855"/>
            <a:ext cx="161307" cy="2387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B8DD0E-57FF-4475-9FA3-7A4AE7FAA9A8}"/>
              </a:ext>
            </a:extLst>
          </p:cNvPr>
          <p:cNvSpPr txBox="1"/>
          <p:nvPr/>
        </p:nvSpPr>
        <p:spPr>
          <a:xfrm>
            <a:off x="1443161" y="2558122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TAU tool box</a:t>
            </a:r>
            <a:endParaRPr lang="en-IL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279FF0-1CCC-41B5-8923-720A8DB8E184}"/>
              </a:ext>
            </a:extLst>
          </p:cNvPr>
          <p:cNvSpPr txBox="1"/>
          <p:nvPr/>
        </p:nvSpPr>
        <p:spPr>
          <a:xfrm>
            <a:off x="4216841" y="2095500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FLASH IR</a:t>
            </a:r>
            <a:endParaRPr lang="en-IL" sz="1100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781CE628-F31B-4CCF-A284-668D302916FA}"/>
              </a:ext>
            </a:extLst>
          </p:cNvPr>
          <p:cNvSpPr/>
          <p:nvPr/>
        </p:nvSpPr>
        <p:spPr>
          <a:xfrm>
            <a:off x="1752600" y="2802895"/>
            <a:ext cx="45719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26C615-187B-44F3-B805-2A2ED5FF63BC}"/>
              </a:ext>
            </a:extLst>
          </p:cNvPr>
          <p:cNvSpPr txBox="1"/>
          <p:nvPr/>
        </p:nvSpPr>
        <p:spPr>
          <a:xfrm>
            <a:off x="2943309" y="1063200"/>
            <a:ext cx="1434547" cy="923330"/>
          </a:xfrm>
          <a:prstGeom prst="rect">
            <a:avLst/>
          </a:prstGeom>
          <a:noFill/>
          <a:ln w="28575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Geometric Correction</a:t>
            </a:r>
          </a:p>
          <a:p>
            <a:r>
              <a:rPr lang="en-US" dirty="0"/>
              <a:t> </a:t>
            </a:r>
            <a:endParaRPr lang="en-IL" dirty="0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7586B61-699B-432E-8EE7-D7DE45BDB1F1}"/>
              </a:ext>
            </a:extLst>
          </p:cNvPr>
          <p:cNvSpPr/>
          <p:nvPr/>
        </p:nvSpPr>
        <p:spPr>
          <a:xfrm rot="18899430">
            <a:off x="4793662" y="2475482"/>
            <a:ext cx="93078" cy="2128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7A5705-27F4-4320-866A-3D247DDEA3C1}"/>
              </a:ext>
            </a:extLst>
          </p:cNvPr>
          <p:cNvSpPr txBox="1"/>
          <p:nvPr/>
        </p:nvSpPr>
        <p:spPr>
          <a:xfrm>
            <a:off x="2217419" y="1333500"/>
            <a:ext cx="114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TELOPS </a:t>
            </a:r>
            <a:endParaRPr lang="en-IL" sz="1100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35384DE-48F1-4769-B340-C12ACCA7A25B}"/>
              </a:ext>
            </a:extLst>
          </p:cNvPr>
          <p:cNvSpPr/>
          <p:nvPr/>
        </p:nvSpPr>
        <p:spPr>
          <a:xfrm rot="1609163" flipH="1">
            <a:off x="2239236" y="1787442"/>
            <a:ext cx="45719" cy="824478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22F47E-48C1-4F49-A3C7-A705EEC59422}"/>
              </a:ext>
            </a:extLst>
          </p:cNvPr>
          <p:cNvCxnSpPr/>
          <p:nvPr/>
        </p:nvCxnSpPr>
        <p:spPr>
          <a:xfrm>
            <a:off x="2133600" y="1790700"/>
            <a:ext cx="8097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Down 17">
            <a:extLst>
              <a:ext uri="{FF2B5EF4-FFF2-40B4-BE49-F238E27FC236}">
                <a16:creationId xmlns:a16="http://schemas.microsoft.com/office/drawing/2014/main" id="{20EAA958-8456-4429-AB2F-31C07AF06CFB}"/>
              </a:ext>
            </a:extLst>
          </p:cNvPr>
          <p:cNvSpPr/>
          <p:nvPr/>
        </p:nvSpPr>
        <p:spPr>
          <a:xfrm rot="16200000" flipH="1">
            <a:off x="2542540" y="2969631"/>
            <a:ext cx="45719" cy="40417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E4C3A67-7D81-4ED7-ADA3-6F2FFF150783}"/>
              </a:ext>
            </a:extLst>
          </p:cNvPr>
          <p:cNvSpPr/>
          <p:nvPr/>
        </p:nvSpPr>
        <p:spPr>
          <a:xfrm rot="16200000" flipH="1">
            <a:off x="4514352" y="2954722"/>
            <a:ext cx="45719" cy="404177"/>
          </a:xfrm>
          <a:prstGeom prst="down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B38DDBD-19C0-4B9B-90A4-D4DF64ACDE0F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21" name="Picture 24">
              <a:extLst>
                <a:ext uri="{FF2B5EF4-FFF2-40B4-BE49-F238E27FC236}">
                  <a16:creationId xmlns:a16="http://schemas.microsoft.com/office/drawing/2014/main" id="{3D5B6269-3FF9-4EB0-AA19-465D384D19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8716EF6D-311F-4826-AB22-0848967A5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6258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01D884-8A3A-47A8-BC4C-17502ED113E9}"/>
              </a:ext>
            </a:extLst>
          </p:cNvPr>
          <p:cNvGrpSpPr/>
          <p:nvPr/>
        </p:nvGrpSpPr>
        <p:grpSpPr>
          <a:xfrm>
            <a:off x="457200" y="-25810"/>
            <a:ext cx="5029200" cy="1843411"/>
            <a:chOff x="381000" y="1104900"/>
            <a:chExt cx="6705600" cy="298641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00092D-11F3-4D9C-A420-4F02FDCBA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1104900"/>
              <a:ext cx="6705600" cy="298641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773779F-D3A9-417E-B885-3DD953F8D83E}"/>
                    </a:ext>
                  </a:extLst>
                </p14:cNvPr>
                <p14:cNvContentPartPr/>
                <p14:nvPr/>
              </p14:nvContentPartPr>
              <p14:xfrm>
                <a:off x="2570640" y="3145184"/>
                <a:ext cx="804240" cy="11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773779F-D3A9-417E-B885-3DD953F8D83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558644" y="3131041"/>
                  <a:ext cx="827753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69C6CA8-FD09-44B7-A459-A494AFD94542}"/>
                    </a:ext>
                  </a:extLst>
                </p14:cNvPr>
                <p14:cNvContentPartPr/>
                <p14:nvPr/>
              </p14:nvContentPartPr>
              <p14:xfrm>
                <a:off x="3376320" y="3132224"/>
                <a:ext cx="419400" cy="16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69C6CA8-FD09-44B7-A459-A494AFD9454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364323" y="3117948"/>
                  <a:ext cx="442913" cy="44541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1B3DFC1-6B7F-402B-965C-1A90FCB1D2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1797527"/>
            <a:ext cx="7019925" cy="36290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1A7914-0E5A-4B5F-A615-218FF92F5306}"/>
              </a:ext>
            </a:extLst>
          </p:cNvPr>
          <p:cNvSpPr/>
          <p:nvPr/>
        </p:nvSpPr>
        <p:spPr>
          <a:xfrm>
            <a:off x="2057400" y="876300"/>
            <a:ext cx="1219200" cy="685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A5A040-F1C9-4D65-8038-BAB2E29B72C6}"/>
              </a:ext>
            </a:extLst>
          </p:cNvPr>
          <p:cNvCxnSpPr/>
          <p:nvPr/>
        </p:nvCxnSpPr>
        <p:spPr>
          <a:xfrm flipH="1">
            <a:off x="457200" y="876300"/>
            <a:ext cx="1600200" cy="1219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A98E4E-36DA-4721-9741-DA61EA1D013E}"/>
              </a:ext>
            </a:extLst>
          </p:cNvPr>
          <p:cNvCxnSpPr>
            <a:cxnSpLocks/>
          </p:cNvCxnSpPr>
          <p:nvPr/>
        </p:nvCxnSpPr>
        <p:spPr>
          <a:xfrm>
            <a:off x="3276600" y="876300"/>
            <a:ext cx="3505200" cy="114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3CA0F4-40DE-448C-9CBF-A176C1E3CCF7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12" name="Picture 24">
              <a:extLst>
                <a:ext uri="{FF2B5EF4-FFF2-40B4-BE49-F238E27FC236}">
                  <a16:creationId xmlns:a16="http://schemas.microsoft.com/office/drawing/2014/main" id="{2A428465-7960-4781-9895-A271A494DC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0FF62556-91EE-4AE6-96B6-CE543A886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3002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2" y="967248"/>
            <a:ext cx="7143687" cy="365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32C576-2246-4F0F-903B-6DC52ED6A544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6" name="Picture 24">
              <a:extLst>
                <a:ext uri="{FF2B5EF4-FFF2-40B4-BE49-F238E27FC236}">
                  <a16:creationId xmlns:a16="http://schemas.microsoft.com/office/drawing/2014/main" id="{50BB4D5E-848F-47AE-A091-4C28816DF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B3849DA1-F48C-48C0-AED5-A4E3536BF8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0811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4A215-6E3B-466B-A5DC-DC3B2074D01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290" y="1361440"/>
            <a:ext cx="3995420" cy="299212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0DF67C-7CD1-4A81-9849-FC104FF76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815892"/>
              </p:ext>
            </p:extLst>
          </p:nvPr>
        </p:nvGraphicFramePr>
        <p:xfrm>
          <a:off x="2286000" y="4533900"/>
          <a:ext cx="2343785" cy="6764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4340">
                  <a:extLst>
                    <a:ext uri="{9D8B030D-6E8A-4147-A177-3AD203B41FA5}">
                      <a16:colId xmlns:a16="http://schemas.microsoft.com/office/drawing/2014/main" val="4161175282"/>
                    </a:ext>
                  </a:extLst>
                </a:gridCol>
                <a:gridCol w="487045">
                  <a:extLst>
                    <a:ext uri="{9D8B030D-6E8A-4147-A177-3AD203B41FA5}">
                      <a16:colId xmlns:a16="http://schemas.microsoft.com/office/drawing/2014/main" val="55748398"/>
                    </a:ext>
                  </a:extLst>
                </a:gridCol>
                <a:gridCol w="487045">
                  <a:extLst>
                    <a:ext uri="{9D8B030D-6E8A-4147-A177-3AD203B41FA5}">
                      <a16:colId xmlns:a16="http://schemas.microsoft.com/office/drawing/2014/main" val="1316046841"/>
                    </a:ext>
                  </a:extLst>
                </a:gridCol>
                <a:gridCol w="487045">
                  <a:extLst>
                    <a:ext uri="{9D8B030D-6E8A-4147-A177-3AD203B41FA5}">
                      <a16:colId xmlns:a16="http://schemas.microsoft.com/office/drawing/2014/main" val="2179377591"/>
                    </a:ext>
                  </a:extLst>
                </a:gridCol>
                <a:gridCol w="448310">
                  <a:extLst>
                    <a:ext uri="{9D8B030D-6E8A-4147-A177-3AD203B41FA5}">
                      <a16:colId xmlns:a16="http://schemas.microsoft.com/office/drawing/2014/main" val="511187339"/>
                    </a:ext>
                  </a:extLst>
                </a:gridCol>
              </a:tblGrid>
              <a:tr h="0">
                <a:tc gridSpan="5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</a:t>
                      </a:r>
                      <a:endParaRPr lang="en-I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86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Min</a:t>
                      </a:r>
                      <a:endParaRPr lang="en-I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</a:t>
                      </a:r>
                      <a:endParaRPr lang="en-I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Mean</a:t>
                      </a:r>
                      <a:endParaRPr lang="en-I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Std</a:t>
                      </a:r>
                      <a:endParaRPr lang="en-I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</a:t>
                      </a:r>
                      <a:endParaRPr lang="en-I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28423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0.22</a:t>
                      </a:r>
                      <a:endParaRPr lang="en-I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0.634</a:t>
                      </a:r>
                      <a:endParaRPr lang="en-I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0.45</a:t>
                      </a:r>
                      <a:endParaRPr lang="en-I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0.073</a:t>
                      </a:r>
                      <a:endParaRPr lang="en-I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1055</a:t>
                      </a:r>
                      <a:endParaRPr lang="en-I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65395845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2F7BD24-FF01-4B94-8652-3E0C0ABA5F02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6" name="Picture 24">
              <a:extLst>
                <a:ext uri="{FF2B5EF4-FFF2-40B4-BE49-F238E27FC236}">
                  <a16:creationId xmlns:a16="http://schemas.microsoft.com/office/drawing/2014/main" id="{A2A7D481-8AEA-444F-9484-2F461C9CD1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5FD754F1-0519-406D-A0CA-BDC864CD9A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68345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473D1C-F48E-4F6F-AA1E-F798DCC7EA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04277" y="1036320"/>
            <a:ext cx="5211445" cy="3642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6D800B-9D96-48DB-B4A7-962EB0155F6D}"/>
              </a:ext>
            </a:extLst>
          </p:cNvPr>
          <p:cNvSpPr txBox="1"/>
          <p:nvPr/>
        </p:nvSpPr>
        <p:spPr>
          <a:xfrm>
            <a:off x="2286000" y="4191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EMISIVITY  AND FRICITION COEF </a:t>
            </a:r>
            <a:endParaRPr lang="en-I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18EE97-4BB7-4B7E-B32E-364761A830DC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5" name="Picture 24">
              <a:extLst>
                <a:ext uri="{FF2B5EF4-FFF2-40B4-BE49-F238E27FC236}">
                  <a16:creationId xmlns:a16="http://schemas.microsoft.com/office/drawing/2014/main" id="{D42DD89B-062D-418E-9EE6-E1591044C4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B43629FC-E71F-4106-B30F-2666CDF22C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731735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1957AA-75D2-4A99-B495-DA7A4F9334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3907" y="668337"/>
            <a:ext cx="6052185" cy="437832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86AA77-2D8C-4AF9-823B-B6281F38FABE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4" name="Picture 24">
              <a:extLst>
                <a:ext uri="{FF2B5EF4-FFF2-40B4-BE49-F238E27FC236}">
                  <a16:creationId xmlns:a16="http://schemas.microsoft.com/office/drawing/2014/main" id="{CEB589C7-06D8-4576-8C14-89DF9FC82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C707136B-9D5C-4BF7-A747-7FC17EF748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274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Asphalt Composition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667" dirty="0"/>
              <a:t>“composite material composed of mineral aggregate adhered with a binder”</a:t>
            </a:r>
          </a:p>
          <a:p>
            <a:endParaRPr lang="en-US" sz="1500" dirty="0"/>
          </a:p>
          <a:p>
            <a:r>
              <a:rPr lang="en-US" sz="1333" dirty="0"/>
              <a:t>Micro and Macro textures which creates high friction with the rubber tire</a:t>
            </a:r>
          </a:p>
          <a:p>
            <a:r>
              <a:rPr lang="en-US" sz="1333" dirty="0"/>
              <a:t>The binder material, usually Bitumen, binds the aggregates together</a:t>
            </a:r>
          </a:p>
          <a:p>
            <a:r>
              <a:rPr lang="en-US" sz="1333" dirty="0"/>
              <a:t>Aging effects may degrade the binder, exposing the minerals and reducing the asphalt’s firmness and reducing friction with tires</a:t>
            </a:r>
          </a:p>
          <a:p>
            <a:endParaRPr lang="en-US" sz="1333" dirty="0"/>
          </a:p>
          <a:p>
            <a:endParaRPr lang="en-US" sz="1333" dirty="0"/>
          </a:p>
          <a:p>
            <a:pPr lvl="1"/>
            <a:endParaRPr lang="en-US" sz="1000" dirty="0"/>
          </a:p>
          <a:p>
            <a:pPr lvl="1"/>
            <a:endParaRPr lang="en-US" sz="1000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0" y="3407575"/>
            <a:ext cx="1836357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89" y="3406551"/>
            <a:ext cx="1836357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2" y="3406551"/>
            <a:ext cx="1836358" cy="1371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E16C761-9A25-4D54-8831-8A9BB352DA97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7" name="Picture 24">
              <a:extLst>
                <a:ext uri="{FF2B5EF4-FFF2-40B4-BE49-F238E27FC236}">
                  <a16:creationId xmlns:a16="http://schemas.microsoft.com/office/drawing/2014/main" id="{FE949880-1ECC-4D62-9522-874C0A56D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6ECA31C1-254F-42C6-B240-503DDB7BC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9256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C3E47D-9862-4A22-BE28-CA2870976F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4400" y="266700"/>
            <a:ext cx="5620385" cy="50774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A40B17A-A75A-4772-9A18-8B2291D595C6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4" name="Picture 24">
              <a:extLst>
                <a:ext uri="{FF2B5EF4-FFF2-40B4-BE49-F238E27FC236}">
                  <a16:creationId xmlns:a16="http://schemas.microsoft.com/office/drawing/2014/main" id="{8123E18F-BC65-4489-885D-6E159982EF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79D91864-C3FB-41B0-AB64-DC3ED2D45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83486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4C934C-F008-462B-9949-4D80E7785E9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20" y="474662"/>
            <a:ext cx="5039360" cy="4765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19FD1B-9FBA-48E8-A750-057C408161FE}"/>
              </a:ext>
            </a:extLst>
          </p:cNvPr>
          <p:cNvSpPr txBox="1"/>
          <p:nvPr/>
        </p:nvSpPr>
        <p:spPr>
          <a:xfrm>
            <a:off x="5638800" y="18669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Bands</a:t>
            </a:r>
            <a:endParaRPr lang="he-IL" dirty="0"/>
          </a:p>
          <a:p>
            <a:r>
              <a:rPr lang="he-IL" dirty="0"/>
              <a:t>88</a:t>
            </a:r>
            <a:r>
              <a:rPr lang="en-US" dirty="0"/>
              <a:t> </a:t>
            </a:r>
            <a:endParaRPr lang="en-I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217C72-DD18-49AE-BF36-CBEB49D393F8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5" name="Picture 24">
              <a:extLst>
                <a:ext uri="{FF2B5EF4-FFF2-40B4-BE49-F238E27FC236}">
                  <a16:creationId xmlns:a16="http://schemas.microsoft.com/office/drawing/2014/main" id="{1FF5815B-7E6D-41B2-B1D8-02DF20ADF1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4167F561-0145-4489-980E-4ECBCA351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04330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52500"/>
            <a:ext cx="7378444" cy="3657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483B98D-39F7-4E5F-A6BC-137E63EFBA1A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6" name="Picture 24">
              <a:extLst>
                <a:ext uri="{FF2B5EF4-FFF2-40B4-BE49-F238E27FC236}">
                  <a16:creationId xmlns:a16="http://schemas.microsoft.com/office/drawing/2014/main" id="{6068206A-580B-4BC2-9C4F-E051ED3945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78DC2604-4C67-4111-810D-2EE923D217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4141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1354"/>
            <a:ext cx="7086600" cy="53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D489A5-407C-47D6-A1DD-6B5C53576613}"/>
              </a:ext>
            </a:extLst>
          </p:cNvPr>
          <p:cNvSpPr txBox="1"/>
          <p:nvPr/>
        </p:nvSpPr>
        <p:spPr>
          <a:xfrm>
            <a:off x="5715000" y="52044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11.5</a:t>
            </a:r>
            <a:endParaRPr lang="en-I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84EC6D-54EE-4FD3-B71C-ED5A42B2D79C}"/>
              </a:ext>
            </a:extLst>
          </p:cNvPr>
          <p:cNvSpPr txBox="1"/>
          <p:nvPr/>
        </p:nvSpPr>
        <p:spPr>
          <a:xfrm>
            <a:off x="5181600" y="37719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11.1</a:t>
            </a:r>
            <a:endParaRPr lang="en-I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1999A-F437-4E56-86EC-AFA89BFFBFCF}"/>
              </a:ext>
            </a:extLst>
          </p:cNvPr>
          <p:cNvSpPr txBox="1"/>
          <p:nvPr/>
        </p:nvSpPr>
        <p:spPr>
          <a:xfrm>
            <a:off x="4114800" y="1054376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10.3</a:t>
            </a:r>
            <a:endParaRPr lang="en-I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302E4-99F4-4429-B8FC-2D410E4D9231}"/>
              </a:ext>
            </a:extLst>
          </p:cNvPr>
          <p:cNvSpPr txBox="1"/>
          <p:nvPr/>
        </p:nvSpPr>
        <p:spPr>
          <a:xfrm>
            <a:off x="3048000" y="4305300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9.4</a:t>
            </a:r>
            <a:endParaRPr lang="en-IL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833BE34-5F00-437D-87DB-8D16B8A2CCEA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10" name="Picture 24">
              <a:extLst>
                <a:ext uri="{FF2B5EF4-FFF2-40B4-BE49-F238E27FC236}">
                  <a16:creationId xmlns:a16="http://schemas.microsoft.com/office/drawing/2014/main" id="{90F8E255-627F-496E-89F6-4263FC2DC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7D334148-99E5-4C2B-85E3-CBF21C374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80660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F6BD2C-8C39-4C63-AE43-64BD152730F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47700"/>
            <a:ext cx="5619115" cy="467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149486-909A-4C06-8CB7-A8C2D111231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667000" y="3771900"/>
            <a:ext cx="3916363" cy="765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B198FB-0A0F-4B5A-9FF7-A882E0E7BC0A}"/>
              </a:ext>
            </a:extLst>
          </p:cNvPr>
          <p:cNvSpPr txBox="1"/>
          <p:nvPr/>
        </p:nvSpPr>
        <p:spPr>
          <a:xfrm>
            <a:off x="5638800" y="1866900"/>
            <a:ext cx="121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r>
              <a:rPr lang="he-IL" dirty="0"/>
              <a:t> </a:t>
            </a:r>
            <a:r>
              <a:rPr lang="en-US" dirty="0"/>
              <a:t> Selected  Bands</a:t>
            </a:r>
            <a:endParaRPr lang="he-IL" dirty="0"/>
          </a:p>
          <a:p>
            <a:r>
              <a:rPr lang="en-US" dirty="0"/>
              <a:t> </a:t>
            </a:r>
            <a:endParaRPr lang="en-I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B8F81C-B87D-46ED-9125-4B0EF2EF4B1D}"/>
              </a:ext>
            </a:extLst>
          </p:cNvPr>
          <p:cNvSpPr/>
          <p:nvPr/>
        </p:nvSpPr>
        <p:spPr>
          <a:xfrm>
            <a:off x="5562600" y="2476500"/>
            <a:ext cx="14863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200" dirty="0">
                <a:latin typeface="Calibri" panose="020F0502020204030204" pitchFamily="34" charset="0"/>
                <a:ea typeface="Calibri" panose="020F0502020204030204" pitchFamily="34" charset="0"/>
              </a:rPr>
              <a:t>9.4, 10.3, 11.1 11.5</a:t>
            </a:r>
            <a:endParaRPr lang="en-IL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2B4BB6-D536-4835-A6F8-CDD65E108AA0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7" name="Picture 24">
              <a:extLst>
                <a:ext uri="{FF2B5EF4-FFF2-40B4-BE49-F238E27FC236}">
                  <a16:creationId xmlns:a16="http://schemas.microsoft.com/office/drawing/2014/main" id="{5DE05C28-14B6-4C1C-91D2-5C40C5D6B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85CE4046-97E4-4AD4-ACC8-D65CA7E18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9571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8B5236-C74B-49E3-816F-7FA70FF3C6C5}"/>
              </a:ext>
            </a:extLst>
          </p:cNvPr>
          <p:cNvSpPr/>
          <p:nvPr/>
        </p:nvSpPr>
        <p:spPr>
          <a:xfrm>
            <a:off x="3691218" y="2669724"/>
            <a:ext cx="237565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D537F-3F5B-4CEB-BA10-1394014B76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036320" y="1330325"/>
            <a:ext cx="5547360" cy="3054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61D007-A37D-4C7A-8CE2-924A83157104}"/>
              </a:ext>
            </a:extLst>
          </p:cNvPr>
          <p:cNvSpPr txBox="1"/>
          <p:nvPr/>
        </p:nvSpPr>
        <p:spPr>
          <a:xfrm>
            <a:off x="2286000" y="2247900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Road Margin </a:t>
            </a:r>
            <a:endParaRPr lang="en-IL" sz="11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DD2CAE-EFB9-48E0-B425-3537146E3856}"/>
              </a:ext>
            </a:extLst>
          </p:cNvPr>
          <p:cNvCxnSpPr/>
          <p:nvPr/>
        </p:nvCxnSpPr>
        <p:spPr>
          <a:xfrm>
            <a:off x="3048000" y="2476500"/>
            <a:ext cx="152400" cy="2286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AEEA7B8-80D0-406E-827F-A2EA83F329D4}"/>
              </a:ext>
            </a:extLst>
          </p:cNvPr>
          <p:cNvSpPr txBox="1"/>
          <p:nvPr/>
        </p:nvSpPr>
        <p:spPr>
          <a:xfrm>
            <a:off x="3581400" y="2117095"/>
            <a:ext cx="1828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Road Asphalt  </a:t>
            </a:r>
            <a:endParaRPr lang="en-IL" sz="11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229E237-0EFF-43C2-8AA2-2EB25445037F}"/>
              </a:ext>
            </a:extLst>
          </p:cNvPr>
          <p:cNvCxnSpPr/>
          <p:nvPr/>
        </p:nvCxnSpPr>
        <p:spPr>
          <a:xfrm>
            <a:off x="4038600" y="2324100"/>
            <a:ext cx="457200" cy="53340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04C406C-EE15-4873-A39C-A4080D68D8D7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11" name="Picture 24">
              <a:extLst>
                <a:ext uri="{FF2B5EF4-FFF2-40B4-BE49-F238E27FC236}">
                  <a16:creationId xmlns:a16="http://schemas.microsoft.com/office/drawing/2014/main" id="{61CC5898-E4AF-4A41-B9D1-0A47832882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28476AA4-418F-4BEF-AA5F-9DAD4B7DF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3992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52500"/>
            <a:ext cx="5972175" cy="3267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714500"/>
            <a:ext cx="12192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200" b="1" dirty="0"/>
              <a:t>HSR-TIR sensor </a:t>
            </a:r>
            <a:endParaRPr lang="he-IL" sz="1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4796909"/>
            <a:ext cx="38100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Forward Looking TIR sensor 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2590800" y="114300"/>
            <a:ext cx="213360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/>
              <a:t>The Vision </a:t>
            </a:r>
            <a:endParaRPr lang="he-IL" sz="3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E85BEE5-C3BE-4702-BF68-0330A0B0DE70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7" name="Picture 24">
              <a:extLst>
                <a:ext uri="{FF2B5EF4-FFF2-40B4-BE49-F238E27FC236}">
                  <a16:creationId xmlns:a16="http://schemas.microsoft.com/office/drawing/2014/main" id="{826F417E-6AB7-422B-9A06-AE1EDD5ED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EAF22ABC-B65F-4418-885B-F71B271A07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5485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B9DE9-B764-4324-A5E7-D0FAA1BE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</a:t>
            </a:r>
            <a:endParaRPr lang="he-I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6E93A-2CF9-4397-AF50-FFF11CC1B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en-US" dirty="0"/>
              <a:t>Airborne Hyperspectral Remote Sensing is capable to map the friction coefficient  (FC) in asphaltic roads in both optical and thermal spectral regions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The VIS-NIR-SWIR is limited to day acquisition 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The TIR is available is open for day and night acquisition 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The FC can be extracted using only 4 channels only from the LWIR region .</a:t>
            </a:r>
          </a:p>
          <a:p>
            <a:pPr marL="514350" indent="-514350"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r>
              <a:rPr lang="en-US" dirty="0"/>
              <a:t> Future vision: adopting the technology for </a:t>
            </a:r>
            <a:r>
              <a:rPr lang="en-US" dirty="0" err="1"/>
              <a:t>safty</a:t>
            </a:r>
            <a:r>
              <a:rPr lang="en-US" dirty="0"/>
              <a:t> driving  and autonomous cars</a:t>
            </a:r>
          </a:p>
          <a:p>
            <a:pPr marL="514350" indent="-514350">
              <a:buAutoNum type="arabicPeriod"/>
            </a:pPr>
            <a:endParaRPr lang="he-IL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026C33-4170-4B52-AF8F-57E5331909F6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5" name="Picture 24">
              <a:extLst>
                <a:ext uri="{FF2B5EF4-FFF2-40B4-BE49-F238E27FC236}">
                  <a16:creationId xmlns:a16="http://schemas.microsoft.com/office/drawing/2014/main" id="{4F343FF4-52EF-49B9-A7D5-FD395C0EB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286B2B26-E40A-4B0B-BBEF-B8E1973F8B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34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3647783C-102F-4B78-AAAF-6C73DE438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04900"/>
            <a:ext cx="3860800" cy="2895600"/>
          </a:xfrm>
          <a:prstGeom prst="rect">
            <a:avLst/>
          </a:prstGeom>
        </p:spPr>
      </p:pic>
      <p:pic>
        <p:nvPicPr>
          <p:cNvPr id="5" name="Picture 4" descr="A drawing of a person&#10;&#10;Description automatically generated">
            <a:extLst>
              <a:ext uri="{FF2B5EF4-FFF2-40B4-BE49-F238E27FC236}">
                <a16:creationId xmlns:a16="http://schemas.microsoft.com/office/drawing/2014/main" id="{0DCC8925-B014-461A-A1DC-0ED8C7520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008954"/>
            <a:ext cx="1524000" cy="1524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26A9B-3203-48B8-9B88-60084F8AAECE}"/>
              </a:ext>
            </a:extLst>
          </p:cNvPr>
          <p:cNvSpPr txBox="1"/>
          <p:nvPr/>
        </p:nvSpPr>
        <p:spPr>
          <a:xfrm>
            <a:off x="1905000" y="267435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Thank you for your attention!</a:t>
            </a:r>
            <a:endParaRPr lang="en-IL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8A8C90-BE0C-4008-A2B7-E7FFA3686E73}"/>
              </a:ext>
            </a:extLst>
          </p:cNvPr>
          <p:cNvGrpSpPr/>
          <p:nvPr/>
        </p:nvGrpSpPr>
        <p:grpSpPr>
          <a:xfrm>
            <a:off x="152400" y="5368049"/>
            <a:ext cx="2330446" cy="385051"/>
            <a:chOff x="152400" y="5272193"/>
            <a:chExt cx="2330446" cy="385051"/>
          </a:xfrm>
        </p:grpSpPr>
        <p:pic>
          <p:nvPicPr>
            <p:cNvPr id="7" name="Picture 24">
              <a:extLst>
                <a:ext uri="{FF2B5EF4-FFF2-40B4-BE49-F238E27FC236}">
                  <a16:creationId xmlns:a16="http://schemas.microsoft.com/office/drawing/2014/main" id="{6A37D0C2-2CCD-487C-BF6F-064A5E6B5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46B62ADD-B4F1-4E51-9E91-F4BDB6D775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123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Friction Coefficient of Roads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333" dirty="0"/>
              <a:t>Dynamic\Kinetic Friction Coefficient</a:t>
            </a:r>
          </a:p>
          <a:p>
            <a:pPr lvl="1"/>
            <a:endParaRPr lang="en-US" sz="1000" dirty="0"/>
          </a:p>
          <a:p>
            <a:endParaRPr lang="en-US" sz="1333" dirty="0"/>
          </a:p>
          <a:p>
            <a:endParaRPr lang="en-US" sz="1333" dirty="0"/>
          </a:p>
          <a:p>
            <a:endParaRPr lang="en-US" sz="1333" dirty="0"/>
          </a:p>
          <a:p>
            <a:pPr marL="380985" lvl="1" indent="0">
              <a:buNone/>
            </a:pP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99" t="13333" r="1393" b="20001"/>
          <a:stretch/>
        </p:blipFill>
        <p:spPr>
          <a:xfrm>
            <a:off x="1492250" y="4368961"/>
            <a:ext cx="4635500" cy="317500"/>
          </a:xfrm>
          <a:prstGeom prst="rect">
            <a:avLst/>
          </a:prstGeom>
        </p:spPr>
      </p:pic>
      <p:pic>
        <p:nvPicPr>
          <p:cNvPr id="9218" name="Picture 2" descr="frictional fo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065" y="2116565"/>
            <a:ext cx="2375838" cy="144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2500" y="2116565"/>
            <a:ext cx="3055645" cy="140076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500" i="1" dirty="0" err="1"/>
              <a:t>F</a:t>
            </a:r>
            <a:r>
              <a:rPr lang="en-US" sz="1500" i="1" baseline="-25000" dirty="0" err="1"/>
              <a:t>f</a:t>
            </a:r>
            <a:r>
              <a:rPr lang="en-US" sz="1500" i="1" dirty="0"/>
              <a:t> = </a:t>
            </a:r>
            <a:r>
              <a:rPr lang="el-GR" sz="1500" i="1" dirty="0"/>
              <a:t>μ </a:t>
            </a:r>
            <a:r>
              <a:rPr lang="en-US" sz="1500" i="1" dirty="0"/>
              <a:t>N </a:t>
            </a:r>
          </a:p>
          <a:p>
            <a:endParaRPr lang="en-US" sz="1167" i="1" dirty="0"/>
          </a:p>
          <a:p>
            <a:r>
              <a:rPr lang="en-US" sz="1167" i="1" dirty="0"/>
              <a:t>where</a:t>
            </a:r>
            <a:endParaRPr lang="en-US" sz="1167" dirty="0"/>
          </a:p>
          <a:p>
            <a:r>
              <a:rPr lang="en-US" sz="1167" i="1" dirty="0" err="1"/>
              <a:t>F</a:t>
            </a:r>
            <a:r>
              <a:rPr lang="en-US" sz="1167" i="1" baseline="-25000" dirty="0" err="1"/>
              <a:t>f</a:t>
            </a:r>
            <a:r>
              <a:rPr lang="en-US" sz="1167" i="1" dirty="0"/>
              <a:t> = frictional force (N, </a:t>
            </a:r>
            <a:r>
              <a:rPr lang="en-US" sz="1167" i="1" dirty="0" err="1"/>
              <a:t>lb</a:t>
            </a:r>
            <a:r>
              <a:rPr lang="en-US" sz="1167" i="1" dirty="0"/>
              <a:t>)</a:t>
            </a:r>
            <a:endParaRPr lang="en-US" sz="1167" dirty="0"/>
          </a:p>
          <a:p>
            <a:r>
              <a:rPr lang="el-GR" sz="1167" i="1" dirty="0"/>
              <a:t>μ = </a:t>
            </a:r>
            <a:r>
              <a:rPr lang="en-US" sz="1167" i="1" dirty="0"/>
              <a:t>static (</a:t>
            </a:r>
            <a:r>
              <a:rPr lang="el-GR" sz="1167" i="1" dirty="0"/>
              <a:t>μ</a:t>
            </a:r>
            <a:r>
              <a:rPr lang="en-US" sz="1167" i="1" baseline="-25000" dirty="0"/>
              <a:t>s</a:t>
            </a:r>
            <a:r>
              <a:rPr lang="en-US" sz="1167" i="1" dirty="0"/>
              <a:t>) or kinetic (</a:t>
            </a:r>
            <a:r>
              <a:rPr lang="el-GR" sz="1167" i="1" dirty="0"/>
              <a:t>μ</a:t>
            </a:r>
            <a:r>
              <a:rPr lang="en-US" sz="1167" i="1" baseline="-25000" dirty="0"/>
              <a:t>k</a:t>
            </a:r>
            <a:r>
              <a:rPr lang="en-US" sz="1167" i="1" dirty="0"/>
              <a:t>) frictional coefficient</a:t>
            </a:r>
            <a:endParaRPr lang="en-US" sz="1167" dirty="0"/>
          </a:p>
          <a:p>
            <a:r>
              <a:rPr lang="en-US" sz="1167" i="1" dirty="0"/>
              <a:t>N = normal force (N, </a:t>
            </a:r>
            <a:r>
              <a:rPr lang="en-US" sz="1167" i="1" dirty="0" err="1"/>
              <a:t>lb</a:t>
            </a:r>
            <a:r>
              <a:rPr lang="en-US" sz="1167" i="1" dirty="0"/>
              <a:t>)</a:t>
            </a:r>
            <a:endParaRPr lang="en-US" sz="1167" dirty="0"/>
          </a:p>
          <a:p>
            <a:endParaRPr lang="he-IL" sz="1167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2D105B4-2F50-425F-B80C-C55D07843972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8" name="Picture 24">
              <a:extLst>
                <a:ext uri="{FF2B5EF4-FFF2-40B4-BE49-F238E27FC236}">
                  <a16:creationId xmlns:a16="http://schemas.microsoft.com/office/drawing/2014/main" id="{79CBDCA1-79D1-40B6-8B9E-A00F32D16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6A5D1E84-46C1-4CBD-AC84-2BBA03B8B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540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Dynamic Friction Mapping Today</a:t>
            </a:r>
            <a:endParaRPr lang="he-I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333" dirty="0"/>
              <a:t>The 5</a:t>
            </a:r>
            <a:r>
              <a:rPr lang="en-US" sz="1333" baseline="30000" dirty="0"/>
              <a:t>th</a:t>
            </a:r>
            <a:r>
              <a:rPr lang="en-US" sz="1333" dirty="0"/>
              <a:t> wheel concept</a:t>
            </a:r>
          </a:p>
          <a:p>
            <a:r>
              <a:rPr lang="en-US" sz="1333" dirty="0"/>
              <a:t>Mechanical system</a:t>
            </a:r>
          </a:p>
          <a:p>
            <a:r>
              <a:rPr lang="en-US" sz="1333" dirty="0"/>
              <a:t>Many disadvantages</a:t>
            </a:r>
          </a:p>
          <a:p>
            <a:endParaRPr lang="en-US" sz="1333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0" y="2872558"/>
            <a:ext cx="2684367" cy="201327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492500"/>
            <a:ext cx="1983423" cy="1487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3385384"/>
            <a:ext cx="1897063" cy="142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7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17-12-19 at 07.22.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28700"/>
            <a:ext cx="5943600" cy="33643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61837B0-A15F-47CF-96B4-09FB65149D56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5" name="Picture 24">
              <a:extLst>
                <a:ext uri="{FF2B5EF4-FFF2-40B4-BE49-F238E27FC236}">
                  <a16:creationId xmlns:a16="http://schemas.microsoft.com/office/drawing/2014/main" id="{1264B5F5-20B0-4CCE-8028-DC282E8A0C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31AD9AD0-4CC3-4E5A-98EF-640DAFEA55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166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VIS-NIR-SWIR region Ground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87501"/>
            <a:ext cx="3873500" cy="3143030"/>
          </a:xfrm>
        </p:spPr>
        <p:txBody>
          <a:bodyPr/>
          <a:lstStyle/>
          <a:p>
            <a:r>
              <a:rPr lang="en-US" sz="2000" dirty="0"/>
              <a:t>Spectrometer acquisition</a:t>
            </a:r>
          </a:p>
          <a:p>
            <a:pPr lvl="1"/>
            <a:r>
              <a:rPr lang="en-US" sz="1667" dirty="0"/>
              <a:t>Sensor: ASD</a:t>
            </a:r>
          </a:p>
          <a:p>
            <a:pPr lvl="1"/>
            <a:r>
              <a:rPr lang="en-US" sz="1667" dirty="0"/>
              <a:t>Research Area: 5km segment of Road 4</a:t>
            </a:r>
          </a:p>
          <a:p>
            <a:pPr lvl="1"/>
            <a:r>
              <a:rPr lang="en-US" sz="1667" dirty="0"/>
              <a:t>Flight height: 40 cm</a:t>
            </a:r>
          </a:p>
          <a:p>
            <a:pPr lvl="1"/>
            <a:r>
              <a:rPr lang="en-US" sz="1667" dirty="0"/>
              <a:t>Spectral sensitivity: VIS-NIR-SWIR</a:t>
            </a:r>
          </a:p>
          <a:p>
            <a:pPr lvl="1"/>
            <a:r>
              <a:rPr lang="en-US" sz="1667" dirty="0"/>
              <a:t>Spectral resolution: 2150 bands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524001"/>
            <a:ext cx="2389387" cy="30921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9FDB1A-1392-43E1-A756-6850BA091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65" y="4152337"/>
            <a:ext cx="2150534" cy="161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142CC-541A-4019-A19B-A662DF7C6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6264" y="4152337"/>
            <a:ext cx="2150534" cy="16129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0710B7-39B6-4BCE-865A-A72E306ADEBC}"/>
              </a:ext>
            </a:extLst>
          </p:cNvPr>
          <p:cNvGrpSpPr/>
          <p:nvPr/>
        </p:nvGrpSpPr>
        <p:grpSpPr>
          <a:xfrm>
            <a:off x="4944335" y="5219700"/>
            <a:ext cx="2330446" cy="385051"/>
            <a:chOff x="152400" y="5272193"/>
            <a:chExt cx="2330446" cy="385051"/>
          </a:xfrm>
        </p:grpSpPr>
        <p:pic>
          <p:nvPicPr>
            <p:cNvPr id="9" name="Picture 24">
              <a:extLst>
                <a:ext uri="{FF2B5EF4-FFF2-40B4-BE49-F238E27FC236}">
                  <a16:creationId xmlns:a16="http://schemas.microsoft.com/office/drawing/2014/main" id="{A9BD908A-416D-45CD-9349-260AE12FD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B46D5477-0C91-4809-B54C-E9E639CD92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0481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36582" y="815604"/>
            <a:ext cx="7146835" cy="4099296"/>
            <a:chOff x="179904" y="6477439"/>
            <a:chExt cx="4549841" cy="26097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904" y="6477439"/>
              <a:ext cx="4549841" cy="2400363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39188" y="8833230"/>
              <a:ext cx="122501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Palatino Linotype" panose="02040502050505030304" pitchFamily="18" charset="0"/>
                </a:rPr>
                <a:t>Wavelength (nm)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-53099" y="7488833"/>
              <a:ext cx="85792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latin typeface="Palatino Linotype" panose="02040502050505030304" pitchFamily="18" charset="0"/>
                </a:rPr>
                <a:t>Reflectance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0601D84-3923-4B97-8FBF-9D65B769671A}"/>
              </a:ext>
            </a:extLst>
          </p:cNvPr>
          <p:cNvGrpSpPr/>
          <p:nvPr/>
        </p:nvGrpSpPr>
        <p:grpSpPr>
          <a:xfrm>
            <a:off x="152400" y="5368049"/>
            <a:ext cx="2330446" cy="385051"/>
            <a:chOff x="152400" y="5272193"/>
            <a:chExt cx="2330446" cy="385051"/>
          </a:xfrm>
        </p:grpSpPr>
        <p:pic>
          <p:nvPicPr>
            <p:cNvPr id="9" name="Picture 24">
              <a:extLst>
                <a:ext uri="{FF2B5EF4-FFF2-40B4-BE49-F238E27FC236}">
                  <a16:creationId xmlns:a16="http://schemas.microsoft.com/office/drawing/2014/main" id="{998233FE-48E1-4A15-8C1F-93D98FF7BE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FEB78375-FB3F-4122-9A04-F3A14CA275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1643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u="sng" dirty="0"/>
              <a:t>Processing Steps:</a:t>
            </a:r>
          </a:p>
          <a:p>
            <a:pPr marL="428608" indent="-428608">
              <a:buFont typeface="+mj-lt"/>
              <a:buAutoNum type="arabicPeriod"/>
            </a:pPr>
            <a:r>
              <a:rPr lang="en-US" sz="2000" b="1" dirty="0"/>
              <a:t>Pairing</a:t>
            </a:r>
          </a:p>
          <a:p>
            <a:pPr marL="428608" indent="-428608">
              <a:buFont typeface="+mj-lt"/>
              <a:buAutoNum type="arabicPeriod"/>
            </a:pPr>
            <a:r>
              <a:rPr lang="en-US" sz="2000" dirty="0"/>
              <a:t>Merging</a:t>
            </a:r>
          </a:p>
          <a:p>
            <a:pPr marL="428608" indent="-428608">
              <a:buFont typeface="+mj-lt"/>
              <a:buAutoNum type="arabicPeriod"/>
            </a:pPr>
            <a:r>
              <a:rPr lang="en-US" sz="2000" dirty="0"/>
              <a:t>Modeling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26910" r="12963" b="37683"/>
          <a:stretch/>
        </p:blipFill>
        <p:spPr bwMode="auto">
          <a:xfrm>
            <a:off x="3492500" y="1714500"/>
            <a:ext cx="3683000" cy="28773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4445000" y="3207973"/>
            <a:ext cx="698500" cy="538528"/>
          </a:xfrm>
          <a:prstGeom prst="straightConnector1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10" idx="1"/>
          </p:cNvCxnSpPr>
          <p:nvPr/>
        </p:nvCxnSpPr>
        <p:spPr>
          <a:xfrm>
            <a:off x="4889500" y="3492500"/>
            <a:ext cx="692355" cy="256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581855" y="3587641"/>
            <a:ext cx="698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~30m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5588000" y="2671498"/>
            <a:ext cx="285750" cy="220308"/>
          </a:xfrm>
          <a:prstGeom prst="straightConnector1">
            <a:avLst/>
          </a:prstGeom>
          <a:ln w="34925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746750" y="2869977"/>
            <a:ext cx="476250" cy="2507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59500" y="3076446"/>
            <a:ext cx="698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~10m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3" t="74822" r="21727" b="16626"/>
          <a:stretch/>
        </p:blipFill>
        <p:spPr bwMode="auto">
          <a:xfrm>
            <a:off x="5744099" y="4032141"/>
            <a:ext cx="1336663" cy="4860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B18304-9AFD-43B1-B1B7-38C815E82FDD}"/>
              </a:ext>
            </a:extLst>
          </p:cNvPr>
          <p:cNvGrpSpPr/>
          <p:nvPr/>
        </p:nvGrpSpPr>
        <p:grpSpPr>
          <a:xfrm>
            <a:off x="152400" y="5293610"/>
            <a:ext cx="2330446" cy="385051"/>
            <a:chOff x="152400" y="5272193"/>
            <a:chExt cx="2330446" cy="385051"/>
          </a:xfrm>
        </p:grpSpPr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8CF6253A-A1A5-4875-AA99-FF6C0421F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5272193"/>
              <a:ext cx="1905000" cy="342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http://www.israel-ortho.org.il/images/TelAvivUniversity_Logo.jpg">
              <a:extLst>
                <a:ext uri="{FF2B5EF4-FFF2-40B4-BE49-F238E27FC236}">
                  <a16:creationId xmlns:a16="http://schemas.microsoft.com/office/drawing/2014/main" id="{5C154563-47CC-42D1-AD9A-A6DDD6C9E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4810" y="5315028"/>
              <a:ext cx="438036" cy="34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4657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</TotalTime>
  <Words>643</Words>
  <Application>Microsoft Office PowerPoint</Application>
  <PresentationFormat>Custom</PresentationFormat>
  <Paragraphs>174</Paragraphs>
  <Slides>38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Aharoni</vt:lpstr>
      <vt:lpstr>Arial</vt:lpstr>
      <vt:lpstr>Calibri</vt:lpstr>
      <vt:lpstr>Calibri Light</vt:lpstr>
      <vt:lpstr>Cambria Math</vt:lpstr>
      <vt:lpstr>Palatino Linotype</vt:lpstr>
      <vt:lpstr>Symbol</vt:lpstr>
      <vt:lpstr>Office Theme</vt:lpstr>
      <vt:lpstr>PowerPoint Presentation</vt:lpstr>
      <vt:lpstr>PowerPoint Presentation</vt:lpstr>
      <vt:lpstr>Asphalt Composition</vt:lpstr>
      <vt:lpstr>Friction Coefficient of Roads</vt:lpstr>
      <vt:lpstr>Dynamic Friction Mapping Today</vt:lpstr>
      <vt:lpstr>PowerPoint Presentation</vt:lpstr>
      <vt:lpstr>VIS-NIR-SWIR region Ground </vt:lpstr>
      <vt:lpstr>PowerPoint Presentation</vt:lpstr>
      <vt:lpstr>Data Processing</vt:lpstr>
      <vt:lpstr>Machine Learning</vt:lpstr>
      <vt:lpstr>PowerPoint Presentation</vt:lpstr>
      <vt:lpstr>Modeling</vt:lpstr>
      <vt:lpstr>Airborne –VNIR-SWIR </vt:lpstr>
      <vt:lpstr>PowerPoint Presentation</vt:lpstr>
      <vt:lpstr>PowerPoint Presentation</vt:lpstr>
      <vt:lpstr>Calibration (b) validation ( c )</vt:lpstr>
      <vt:lpstr>PowerPoint Presentation</vt:lpstr>
      <vt:lpstr>PowerPoint Presentation</vt:lpstr>
      <vt:lpstr>PowerPoint Presentation</vt:lpstr>
      <vt:lpstr>PowerPoint Presentation</vt:lpstr>
      <vt:lpstr>TIR region Ground </vt:lpstr>
      <vt:lpstr>Airborne –LWIR </vt:lpstr>
      <vt:lpstr>Airborne 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Bendor</dc:creator>
  <cp:lastModifiedBy>Eyal Ben Dor</cp:lastModifiedBy>
  <cp:revision>177</cp:revision>
  <dcterms:created xsi:type="dcterms:W3CDTF">2014-05-22T13:53:30Z</dcterms:created>
  <dcterms:modified xsi:type="dcterms:W3CDTF">2020-04-30T09:10:58Z</dcterms:modified>
</cp:coreProperties>
</file>