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306" r:id="rId3"/>
    <p:sldId id="272" r:id="rId4"/>
    <p:sldId id="307" r:id="rId5"/>
    <p:sldId id="274" r:id="rId6"/>
    <p:sldId id="288" r:id="rId7"/>
    <p:sldId id="292" r:id="rId8"/>
    <p:sldId id="285" r:id="rId9"/>
    <p:sldId id="294" r:id="rId10"/>
    <p:sldId id="310" r:id="rId11"/>
    <p:sldId id="311" r:id="rId12"/>
    <p:sldId id="312" r:id="rId13"/>
    <p:sldId id="315" r:id="rId14"/>
    <p:sldId id="309" r:id="rId15"/>
    <p:sldId id="316" r:id="rId16"/>
    <p:sldId id="317" r:id="rId17"/>
    <p:sldId id="318" r:id="rId18"/>
    <p:sldId id="319" r:id="rId19"/>
    <p:sldId id="321" r:id="rId20"/>
    <p:sldId id="320" r:id="rId21"/>
    <p:sldId id="30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660"/>
  </p:normalViewPr>
  <p:slideViewPr>
    <p:cSldViewPr snapToGrid="0">
      <p:cViewPr varScale="1">
        <p:scale>
          <a:sx n="112" d="100"/>
          <a:sy n="112" d="100"/>
        </p:scale>
        <p:origin x="4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GB"/>
          </a:p>
        </p:txBody>
      </p:sp>
      <p:sp>
        <p:nvSpPr>
          <p:cNvPr id="4" name="Espace réservé de la date 3"/>
          <p:cNvSpPr>
            <a:spLocks noGrp="1"/>
          </p:cNvSpPr>
          <p:nvPr>
            <p:ph type="dt" sz="half" idx="10"/>
          </p:nvPr>
        </p:nvSpPr>
        <p:spPr/>
        <p:txBody>
          <a:bodyPr/>
          <a:lstStyle/>
          <a:p>
            <a:fld id="{D1217277-99DE-4214-9BE0-0BB8747CC91B}" type="datetimeFigureOut">
              <a:rPr lang="en-GB" smtClean="0"/>
              <a:t>05/05/2020</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3BF60F8-1599-449D-AAD3-11B12BE0D25D}" type="slidenum">
              <a:rPr lang="en-GB" smtClean="0"/>
              <a:t>‹N°›</a:t>
            </a:fld>
            <a:endParaRPr lang="en-GB"/>
          </a:p>
        </p:txBody>
      </p:sp>
    </p:spTree>
    <p:extLst>
      <p:ext uri="{BB962C8B-B14F-4D97-AF65-F5344CB8AC3E}">
        <p14:creationId xmlns:p14="http://schemas.microsoft.com/office/powerpoint/2010/main" val="67794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D1217277-99DE-4214-9BE0-0BB8747CC91B}" type="datetimeFigureOut">
              <a:rPr lang="en-GB" smtClean="0"/>
              <a:t>05/05/2020</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3BF60F8-1599-449D-AAD3-11B12BE0D25D}" type="slidenum">
              <a:rPr lang="en-GB" smtClean="0"/>
              <a:t>‹N°›</a:t>
            </a:fld>
            <a:endParaRPr lang="en-GB"/>
          </a:p>
        </p:txBody>
      </p:sp>
    </p:spTree>
    <p:extLst>
      <p:ext uri="{BB962C8B-B14F-4D97-AF65-F5344CB8AC3E}">
        <p14:creationId xmlns:p14="http://schemas.microsoft.com/office/powerpoint/2010/main" val="3292769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D1217277-99DE-4214-9BE0-0BB8747CC91B}" type="datetimeFigureOut">
              <a:rPr lang="en-GB" smtClean="0"/>
              <a:t>05/05/2020</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3BF60F8-1599-449D-AAD3-11B12BE0D25D}" type="slidenum">
              <a:rPr lang="en-GB" smtClean="0"/>
              <a:t>‹N°›</a:t>
            </a:fld>
            <a:endParaRPr lang="en-GB"/>
          </a:p>
        </p:txBody>
      </p:sp>
    </p:spTree>
    <p:extLst>
      <p:ext uri="{BB962C8B-B14F-4D97-AF65-F5344CB8AC3E}">
        <p14:creationId xmlns:p14="http://schemas.microsoft.com/office/powerpoint/2010/main" val="281425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D1217277-99DE-4214-9BE0-0BB8747CC91B}" type="datetimeFigureOut">
              <a:rPr lang="en-GB" smtClean="0"/>
              <a:t>05/05/2020</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3BF60F8-1599-449D-AAD3-11B12BE0D25D}" type="slidenum">
              <a:rPr lang="en-GB" smtClean="0"/>
              <a:t>‹N°›</a:t>
            </a:fld>
            <a:endParaRPr lang="en-GB"/>
          </a:p>
        </p:txBody>
      </p:sp>
    </p:spTree>
    <p:extLst>
      <p:ext uri="{BB962C8B-B14F-4D97-AF65-F5344CB8AC3E}">
        <p14:creationId xmlns:p14="http://schemas.microsoft.com/office/powerpoint/2010/main" val="139054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D1217277-99DE-4214-9BE0-0BB8747CC91B}" type="datetimeFigureOut">
              <a:rPr lang="en-GB" smtClean="0"/>
              <a:t>05/05/2020</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3BF60F8-1599-449D-AAD3-11B12BE0D25D}" type="slidenum">
              <a:rPr lang="en-GB" smtClean="0"/>
              <a:t>‹N°›</a:t>
            </a:fld>
            <a:endParaRPr lang="en-GB"/>
          </a:p>
        </p:txBody>
      </p:sp>
    </p:spTree>
    <p:extLst>
      <p:ext uri="{BB962C8B-B14F-4D97-AF65-F5344CB8AC3E}">
        <p14:creationId xmlns:p14="http://schemas.microsoft.com/office/powerpoint/2010/main" val="146300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4"/>
          <p:cNvSpPr>
            <a:spLocks noGrp="1"/>
          </p:cNvSpPr>
          <p:nvPr>
            <p:ph type="dt" sz="half" idx="10"/>
          </p:nvPr>
        </p:nvSpPr>
        <p:spPr/>
        <p:txBody>
          <a:bodyPr/>
          <a:lstStyle/>
          <a:p>
            <a:fld id="{D1217277-99DE-4214-9BE0-0BB8747CC91B}" type="datetimeFigureOut">
              <a:rPr lang="en-GB" smtClean="0"/>
              <a:t>05/05/2020</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B3BF60F8-1599-449D-AAD3-11B12BE0D25D}" type="slidenum">
              <a:rPr lang="en-GB" smtClean="0"/>
              <a:t>‹N°›</a:t>
            </a:fld>
            <a:endParaRPr lang="en-GB"/>
          </a:p>
        </p:txBody>
      </p:sp>
    </p:spTree>
    <p:extLst>
      <p:ext uri="{BB962C8B-B14F-4D97-AF65-F5344CB8AC3E}">
        <p14:creationId xmlns:p14="http://schemas.microsoft.com/office/powerpoint/2010/main" val="359264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6"/>
          <p:cNvSpPr>
            <a:spLocks noGrp="1"/>
          </p:cNvSpPr>
          <p:nvPr>
            <p:ph type="dt" sz="half" idx="10"/>
          </p:nvPr>
        </p:nvSpPr>
        <p:spPr/>
        <p:txBody>
          <a:bodyPr/>
          <a:lstStyle/>
          <a:p>
            <a:fld id="{D1217277-99DE-4214-9BE0-0BB8747CC91B}" type="datetimeFigureOut">
              <a:rPr lang="en-GB" smtClean="0"/>
              <a:t>05/05/2020</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B3BF60F8-1599-449D-AAD3-11B12BE0D25D}" type="slidenum">
              <a:rPr lang="en-GB" smtClean="0"/>
              <a:t>‹N°›</a:t>
            </a:fld>
            <a:endParaRPr lang="en-GB"/>
          </a:p>
        </p:txBody>
      </p:sp>
    </p:spTree>
    <p:extLst>
      <p:ext uri="{BB962C8B-B14F-4D97-AF65-F5344CB8AC3E}">
        <p14:creationId xmlns:p14="http://schemas.microsoft.com/office/powerpoint/2010/main" val="24514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e la date 2"/>
          <p:cNvSpPr>
            <a:spLocks noGrp="1"/>
          </p:cNvSpPr>
          <p:nvPr>
            <p:ph type="dt" sz="half" idx="10"/>
          </p:nvPr>
        </p:nvSpPr>
        <p:spPr/>
        <p:txBody>
          <a:bodyPr/>
          <a:lstStyle/>
          <a:p>
            <a:fld id="{D1217277-99DE-4214-9BE0-0BB8747CC91B}" type="datetimeFigureOut">
              <a:rPr lang="en-GB" smtClean="0"/>
              <a:t>05/05/2020</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B3BF60F8-1599-449D-AAD3-11B12BE0D25D}" type="slidenum">
              <a:rPr lang="en-GB" smtClean="0"/>
              <a:t>‹N°›</a:t>
            </a:fld>
            <a:endParaRPr lang="en-GB"/>
          </a:p>
        </p:txBody>
      </p:sp>
    </p:spTree>
    <p:extLst>
      <p:ext uri="{BB962C8B-B14F-4D97-AF65-F5344CB8AC3E}">
        <p14:creationId xmlns:p14="http://schemas.microsoft.com/office/powerpoint/2010/main" val="379572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1217277-99DE-4214-9BE0-0BB8747CC91B}" type="datetimeFigureOut">
              <a:rPr lang="en-GB" smtClean="0"/>
              <a:t>05/05/2020</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B3BF60F8-1599-449D-AAD3-11B12BE0D25D}" type="slidenum">
              <a:rPr lang="en-GB" smtClean="0"/>
              <a:t>‹N°›</a:t>
            </a:fld>
            <a:endParaRPr lang="en-GB"/>
          </a:p>
        </p:txBody>
      </p:sp>
    </p:spTree>
    <p:extLst>
      <p:ext uri="{BB962C8B-B14F-4D97-AF65-F5344CB8AC3E}">
        <p14:creationId xmlns:p14="http://schemas.microsoft.com/office/powerpoint/2010/main" val="305728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1217277-99DE-4214-9BE0-0BB8747CC91B}" type="datetimeFigureOut">
              <a:rPr lang="en-GB" smtClean="0"/>
              <a:t>05/05/2020</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B3BF60F8-1599-449D-AAD3-11B12BE0D25D}" type="slidenum">
              <a:rPr lang="en-GB" smtClean="0"/>
              <a:t>‹N°›</a:t>
            </a:fld>
            <a:endParaRPr lang="en-GB"/>
          </a:p>
        </p:txBody>
      </p:sp>
    </p:spTree>
    <p:extLst>
      <p:ext uri="{BB962C8B-B14F-4D97-AF65-F5344CB8AC3E}">
        <p14:creationId xmlns:p14="http://schemas.microsoft.com/office/powerpoint/2010/main" val="142733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1217277-99DE-4214-9BE0-0BB8747CC91B}" type="datetimeFigureOut">
              <a:rPr lang="en-GB" smtClean="0"/>
              <a:t>05/05/2020</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B3BF60F8-1599-449D-AAD3-11B12BE0D25D}" type="slidenum">
              <a:rPr lang="en-GB" smtClean="0"/>
              <a:t>‹N°›</a:t>
            </a:fld>
            <a:endParaRPr lang="en-GB"/>
          </a:p>
        </p:txBody>
      </p:sp>
    </p:spTree>
    <p:extLst>
      <p:ext uri="{BB962C8B-B14F-4D97-AF65-F5344CB8AC3E}">
        <p14:creationId xmlns:p14="http://schemas.microsoft.com/office/powerpoint/2010/main" val="288174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17277-99DE-4214-9BE0-0BB8747CC91B}" type="datetimeFigureOut">
              <a:rPr lang="en-GB" smtClean="0"/>
              <a:t>05/05/2020</a:t>
            </a:fld>
            <a:endParaRPr lang="en-GB"/>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F60F8-1599-449D-AAD3-11B12BE0D25D}" type="slidenum">
              <a:rPr lang="en-GB" smtClean="0"/>
              <a:t>‹N°›</a:t>
            </a:fld>
            <a:endParaRPr lang="en-GB"/>
          </a:p>
        </p:txBody>
      </p:sp>
    </p:spTree>
    <p:extLst>
      <p:ext uri="{BB962C8B-B14F-4D97-AF65-F5344CB8AC3E}">
        <p14:creationId xmlns:p14="http://schemas.microsoft.com/office/powerpoint/2010/main" val="2668748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933650"/>
            <a:ext cx="9144000" cy="920768"/>
          </a:xfrm>
        </p:spPr>
        <p:txBody>
          <a:bodyPr>
            <a:normAutofit fontScale="90000"/>
          </a:bodyPr>
          <a:lstStyle/>
          <a:p>
            <a:r>
              <a:rPr lang="en-US" sz="3200" dirty="0"/>
              <a:t>A multi-spacecraft analysis of energy transfer associated with near-Earth magnetic reconnection</a:t>
            </a:r>
          </a:p>
        </p:txBody>
      </p:sp>
      <p:sp>
        <p:nvSpPr>
          <p:cNvPr id="3" name="Sous-titre 2"/>
          <p:cNvSpPr>
            <a:spLocks noGrp="1"/>
          </p:cNvSpPr>
          <p:nvPr>
            <p:ph type="subTitle" idx="1"/>
          </p:nvPr>
        </p:nvSpPr>
        <p:spPr>
          <a:xfrm>
            <a:off x="1230988" y="2075963"/>
            <a:ext cx="9144000" cy="413887"/>
          </a:xfrm>
        </p:spPr>
        <p:txBody>
          <a:bodyPr>
            <a:normAutofit/>
          </a:bodyPr>
          <a:lstStyle/>
          <a:p>
            <a:r>
              <a:rPr lang="en-US" sz="1600" b="1" dirty="0" smtClean="0"/>
              <a:t>S. </a:t>
            </a:r>
            <a:r>
              <a:rPr lang="en-US" sz="1600" b="1" dirty="0" err="1" smtClean="0"/>
              <a:t>Fadanelli</a:t>
            </a:r>
            <a:r>
              <a:rPr lang="en-US" sz="1600" dirty="0" smtClean="0"/>
              <a:t>, B. </a:t>
            </a:r>
            <a:r>
              <a:rPr lang="en-US" sz="1600" dirty="0" err="1" smtClean="0"/>
              <a:t>Lavraud</a:t>
            </a:r>
            <a:r>
              <a:rPr lang="en-US" sz="1600" dirty="0" smtClean="0"/>
              <a:t>, F. </a:t>
            </a:r>
            <a:r>
              <a:rPr lang="en-US" sz="1600" dirty="0" err="1" smtClean="0"/>
              <a:t>Califano</a:t>
            </a:r>
            <a:r>
              <a:rPr lang="en-US" sz="1600" dirty="0" smtClean="0"/>
              <a:t> and MMS team</a:t>
            </a:r>
            <a:endParaRPr lang="en-US" sz="1600" dirty="0"/>
          </a:p>
        </p:txBody>
      </p:sp>
      <p:sp>
        <p:nvSpPr>
          <p:cNvPr id="4" name="Rectangle 3"/>
          <p:cNvSpPr/>
          <p:nvPr/>
        </p:nvSpPr>
        <p:spPr>
          <a:xfrm>
            <a:off x="504202" y="4306684"/>
            <a:ext cx="11096395" cy="1815882"/>
          </a:xfrm>
          <a:prstGeom prst="rect">
            <a:avLst/>
          </a:prstGeom>
        </p:spPr>
        <p:txBody>
          <a:bodyPr wrap="square">
            <a:spAutoFit/>
          </a:bodyPr>
          <a:lstStyle/>
          <a:p>
            <a:pPr algn="just"/>
            <a:r>
              <a:rPr lang="en-US" sz="1600" dirty="0">
                <a:latin typeface="+mj-lt"/>
              </a:rPr>
              <a:t>We present an analysis of energy transfers in a reconnecting near-Earth plasma, obtained by interpreting MMS data within the framework of multi-fluid plasma theory. In our analysis, energy transfers are calculated and examined locally. This way, correlations between different mechanisms of energy exchange can be retrieved in all spatial and temporal detail provided by the high-frequency, multi-point sampling capacity of the four MMS satellites. </a:t>
            </a:r>
            <a:r>
              <a:rPr lang="en-US" sz="1600" dirty="0" smtClean="0">
                <a:latin typeface="+mj-lt"/>
              </a:rPr>
              <a:t>In </a:t>
            </a:r>
            <a:r>
              <a:rPr lang="en-US" sz="1600" dirty="0">
                <a:latin typeface="+mj-lt"/>
              </a:rPr>
              <a:t>particular, compressional effects are separated from effective sources in the energy density evolution equations, allowing to distinguish whether some effective energy transfer is occurring locally. A large database of MMS encounters with reconnecting current sheets is exploited in order to assess the statistical validity of all results presented.</a:t>
            </a:r>
          </a:p>
        </p:txBody>
      </p:sp>
      <p:sp>
        <p:nvSpPr>
          <p:cNvPr id="5" name="Rectangle 4"/>
          <p:cNvSpPr/>
          <p:nvPr/>
        </p:nvSpPr>
        <p:spPr>
          <a:xfrm>
            <a:off x="504202" y="3968130"/>
            <a:ext cx="896592" cy="338554"/>
          </a:xfrm>
          <a:prstGeom prst="rect">
            <a:avLst/>
          </a:prstGeom>
        </p:spPr>
        <p:txBody>
          <a:bodyPr wrap="none">
            <a:spAutoFit/>
          </a:bodyPr>
          <a:lstStyle/>
          <a:p>
            <a:r>
              <a:rPr lang="en-US" sz="1600" b="1" dirty="0" smtClean="0"/>
              <a:t>Abstract</a:t>
            </a:r>
            <a:endParaRPr lang="en-US" sz="1600" b="1" dirty="0"/>
          </a:p>
        </p:txBody>
      </p:sp>
    </p:spTree>
    <p:extLst>
      <p:ext uri="{BB962C8B-B14F-4D97-AF65-F5344CB8AC3E}">
        <p14:creationId xmlns:p14="http://schemas.microsoft.com/office/powerpoint/2010/main" val="1223790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8412"/>
            <a:ext cx="11918586" cy="4502812"/>
          </a:xfrm>
          <a:prstGeom prst="rect">
            <a:avLst/>
          </a:prstGeom>
        </p:spPr>
      </p:pic>
      <p:pic>
        <p:nvPicPr>
          <p:cNvPr id="9" name="Espace réservé du contenu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0059" t="7853" r="29647" b="6185"/>
          <a:stretch/>
        </p:blipFill>
        <p:spPr>
          <a:xfrm>
            <a:off x="3902149" y="638175"/>
            <a:ext cx="7772981" cy="6219825"/>
          </a:xfrm>
        </p:spPr>
      </p:pic>
      <p:sp>
        <p:nvSpPr>
          <p:cNvPr id="7" name="Rectangle 6"/>
          <p:cNvSpPr/>
          <p:nvPr/>
        </p:nvSpPr>
        <p:spPr>
          <a:xfrm>
            <a:off x="4476750" y="3124200"/>
            <a:ext cx="1685925" cy="4191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57700" y="6038850"/>
            <a:ext cx="1781175" cy="419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72475" y="3124200"/>
            <a:ext cx="1533525" cy="4191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1" y="6048375"/>
            <a:ext cx="1524000" cy="419100"/>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èche vers le bas 11"/>
          <p:cNvSpPr/>
          <p:nvPr/>
        </p:nvSpPr>
        <p:spPr>
          <a:xfrm rot="5400000">
            <a:off x="5224818" y="4014371"/>
            <a:ext cx="313898" cy="361665"/>
          </a:xfrm>
          <a:prstGeom prst="downArrow">
            <a:avLst>
              <a:gd name="adj1" fmla="val 50000"/>
              <a:gd name="adj2" fmla="val 7709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èche vers le bas 12"/>
          <p:cNvSpPr/>
          <p:nvPr/>
        </p:nvSpPr>
        <p:spPr>
          <a:xfrm rot="5400000">
            <a:off x="5224818" y="1044485"/>
            <a:ext cx="313898" cy="361665"/>
          </a:xfrm>
          <a:prstGeom prst="downArrow">
            <a:avLst>
              <a:gd name="adj1" fmla="val 50000"/>
              <a:gd name="adj2" fmla="val 7709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èche vers le bas 15"/>
          <p:cNvSpPr/>
          <p:nvPr/>
        </p:nvSpPr>
        <p:spPr>
          <a:xfrm rot="16200000">
            <a:off x="9749050" y="5415748"/>
            <a:ext cx="313898" cy="361665"/>
          </a:xfrm>
          <a:prstGeom prst="downArrow">
            <a:avLst>
              <a:gd name="adj1" fmla="val 50000"/>
              <a:gd name="adj2" fmla="val 7709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èche vers le bas 16"/>
          <p:cNvSpPr/>
          <p:nvPr/>
        </p:nvSpPr>
        <p:spPr>
          <a:xfrm rot="16200000">
            <a:off x="9749050" y="2502853"/>
            <a:ext cx="313898" cy="361665"/>
          </a:xfrm>
          <a:prstGeom prst="downArrow">
            <a:avLst>
              <a:gd name="adj1" fmla="val 50000"/>
              <a:gd name="adj2" fmla="val 7709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re 1"/>
          <p:cNvSpPr txBox="1">
            <a:spLocks/>
          </p:cNvSpPr>
          <p:nvPr/>
        </p:nvSpPr>
        <p:spPr>
          <a:xfrm>
            <a:off x="247650" y="216568"/>
            <a:ext cx="10515600"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In simulations: evaluate </a:t>
            </a:r>
            <a:r>
              <a:rPr lang="en-US" sz="2800" dirty="0"/>
              <a:t>relations between energy transfers</a:t>
            </a:r>
            <a:endParaRPr lang="en-US" sz="2800" dirty="0">
              <a:solidFill>
                <a:schemeClr val="accent5"/>
              </a:solidFill>
            </a:endParaRPr>
          </a:p>
        </p:txBody>
      </p:sp>
      <p:sp>
        <p:nvSpPr>
          <p:cNvPr id="20" name="Rectangle 19"/>
          <p:cNvSpPr/>
          <p:nvPr/>
        </p:nvSpPr>
        <p:spPr>
          <a:xfrm>
            <a:off x="655092" y="2526736"/>
            <a:ext cx="327547" cy="12647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60060" y="4242971"/>
            <a:ext cx="1146412" cy="30025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635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8412"/>
            <a:ext cx="11918586" cy="4502812"/>
          </a:xfrm>
          <a:prstGeom prst="rect">
            <a:avLst/>
          </a:prstGeom>
        </p:spPr>
      </p:pic>
      <p:pic>
        <p:nvPicPr>
          <p:cNvPr id="9" name="Espace réservé du contenu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0157" t="7853" r="29647" b="6185"/>
          <a:stretch/>
        </p:blipFill>
        <p:spPr>
          <a:xfrm>
            <a:off x="7779224" y="638175"/>
            <a:ext cx="3895906" cy="6219825"/>
          </a:xfrm>
        </p:spPr>
      </p:pic>
      <p:sp>
        <p:nvSpPr>
          <p:cNvPr id="10" name="Rectangle 9"/>
          <p:cNvSpPr/>
          <p:nvPr/>
        </p:nvSpPr>
        <p:spPr>
          <a:xfrm>
            <a:off x="8372475" y="3124200"/>
            <a:ext cx="1533525" cy="4191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1" y="6048375"/>
            <a:ext cx="1524000" cy="419100"/>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èche vers le bas 15"/>
          <p:cNvSpPr/>
          <p:nvPr/>
        </p:nvSpPr>
        <p:spPr>
          <a:xfrm rot="16200000">
            <a:off x="9749050" y="5415748"/>
            <a:ext cx="313898" cy="361665"/>
          </a:xfrm>
          <a:prstGeom prst="downArrow">
            <a:avLst>
              <a:gd name="adj1" fmla="val 50000"/>
              <a:gd name="adj2" fmla="val 7709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èche vers le bas 16"/>
          <p:cNvSpPr/>
          <p:nvPr/>
        </p:nvSpPr>
        <p:spPr>
          <a:xfrm rot="16200000">
            <a:off x="9749050" y="2502853"/>
            <a:ext cx="313898" cy="361665"/>
          </a:xfrm>
          <a:prstGeom prst="downArrow">
            <a:avLst>
              <a:gd name="adj1" fmla="val 50000"/>
              <a:gd name="adj2" fmla="val 7709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re 1"/>
          <p:cNvSpPr txBox="1">
            <a:spLocks/>
          </p:cNvSpPr>
          <p:nvPr/>
        </p:nvSpPr>
        <p:spPr>
          <a:xfrm>
            <a:off x="247650" y="216568"/>
            <a:ext cx="10515600"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In simulations: evaluate </a:t>
            </a:r>
            <a:r>
              <a:rPr lang="en-US" sz="2800" dirty="0"/>
              <a:t>relations between energy transfers</a:t>
            </a:r>
            <a:endParaRPr lang="en-US" sz="2800" dirty="0">
              <a:solidFill>
                <a:schemeClr val="accent5"/>
              </a:solidFill>
            </a:endParaRPr>
          </a:p>
        </p:txBody>
      </p:sp>
      <p:sp>
        <p:nvSpPr>
          <p:cNvPr id="20" name="Rectangle 19"/>
          <p:cNvSpPr/>
          <p:nvPr/>
        </p:nvSpPr>
        <p:spPr>
          <a:xfrm>
            <a:off x="655092" y="2526736"/>
            <a:ext cx="327547" cy="12647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60060" y="4242971"/>
            <a:ext cx="1146412" cy="30025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67472" y="4242971"/>
            <a:ext cx="1146412" cy="30025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342262" y="2547426"/>
            <a:ext cx="327547" cy="12647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348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8412"/>
            <a:ext cx="11918586" cy="4502812"/>
          </a:xfrm>
          <a:prstGeom prst="rect">
            <a:avLst/>
          </a:prstGeom>
        </p:spPr>
      </p:pic>
      <p:sp>
        <p:nvSpPr>
          <p:cNvPr id="10" name="Rectangle 9"/>
          <p:cNvSpPr/>
          <p:nvPr/>
        </p:nvSpPr>
        <p:spPr>
          <a:xfrm>
            <a:off x="8382001" y="4242970"/>
            <a:ext cx="1116841" cy="300252"/>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29432" y="2547426"/>
            <a:ext cx="352569" cy="1226642"/>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re 1"/>
          <p:cNvSpPr txBox="1">
            <a:spLocks/>
          </p:cNvSpPr>
          <p:nvPr/>
        </p:nvSpPr>
        <p:spPr>
          <a:xfrm>
            <a:off x="247650" y="216568"/>
            <a:ext cx="10515600"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In simulations: evaluate </a:t>
            </a:r>
            <a:r>
              <a:rPr lang="en-US" sz="2800" dirty="0"/>
              <a:t>relations between energy transfers</a:t>
            </a:r>
            <a:endParaRPr lang="en-US" sz="2800" dirty="0">
              <a:solidFill>
                <a:schemeClr val="accent5"/>
              </a:solidFill>
            </a:endParaRPr>
          </a:p>
        </p:txBody>
      </p:sp>
      <p:sp>
        <p:nvSpPr>
          <p:cNvPr id="20" name="Rectangle 19"/>
          <p:cNvSpPr/>
          <p:nvPr/>
        </p:nvSpPr>
        <p:spPr>
          <a:xfrm>
            <a:off x="655092" y="2526736"/>
            <a:ext cx="327547" cy="12647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60060" y="4242971"/>
            <a:ext cx="1146412" cy="30025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67472" y="4242971"/>
            <a:ext cx="1146412" cy="30025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342262" y="2547426"/>
            <a:ext cx="327547" cy="12647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369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8412"/>
            <a:ext cx="11918586" cy="4502812"/>
          </a:xfrm>
          <a:prstGeom prst="rect">
            <a:avLst/>
          </a:prstGeom>
        </p:spPr>
      </p:pic>
      <p:sp>
        <p:nvSpPr>
          <p:cNvPr id="10" name="Rectangle 9"/>
          <p:cNvSpPr/>
          <p:nvPr/>
        </p:nvSpPr>
        <p:spPr>
          <a:xfrm>
            <a:off x="8382001" y="4242970"/>
            <a:ext cx="1116841" cy="300252"/>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29432" y="2547426"/>
            <a:ext cx="352569" cy="1226642"/>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re 1"/>
          <p:cNvSpPr txBox="1">
            <a:spLocks/>
          </p:cNvSpPr>
          <p:nvPr/>
        </p:nvSpPr>
        <p:spPr>
          <a:xfrm>
            <a:off x="247650" y="216568"/>
            <a:ext cx="10515600"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In simulations: evaluate </a:t>
            </a:r>
            <a:r>
              <a:rPr lang="en-US" sz="2800" dirty="0"/>
              <a:t>relations between energy transfers</a:t>
            </a:r>
            <a:endParaRPr lang="en-US" sz="2800" dirty="0">
              <a:solidFill>
                <a:schemeClr val="accent5"/>
              </a:solidFill>
            </a:endParaRPr>
          </a:p>
        </p:txBody>
      </p:sp>
      <p:sp>
        <p:nvSpPr>
          <p:cNvPr id="20" name="Rectangle 19"/>
          <p:cNvSpPr/>
          <p:nvPr/>
        </p:nvSpPr>
        <p:spPr>
          <a:xfrm>
            <a:off x="655092" y="2526736"/>
            <a:ext cx="327547" cy="12647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60060" y="4242971"/>
            <a:ext cx="1146412" cy="30025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67472" y="4242971"/>
            <a:ext cx="1146412" cy="30025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342262" y="2547426"/>
            <a:ext cx="327547" cy="12647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colade fermante 13"/>
          <p:cNvSpPr/>
          <p:nvPr/>
        </p:nvSpPr>
        <p:spPr>
          <a:xfrm rot="5400000">
            <a:off x="3936999" y="1955764"/>
            <a:ext cx="148838" cy="7016996"/>
          </a:xfrm>
          <a:prstGeom prst="rightBrace">
            <a:avLst>
              <a:gd name="adj1" fmla="val 57039"/>
              <a:gd name="adj2" fmla="val 5705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ccolade fermante 11"/>
          <p:cNvSpPr/>
          <p:nvPr/>
        </p:nvSpPr>
        <p:spPr>
          <a:xfrm rot="5400000">
            <a:off x="9644831" y="3580872"/>
            <a:ext cx="148838" cy="3766781"/>
          </a:xfrm>
          <a:prstGeom prst="rightBrace">
            <a:avLst>
              <a:gd name="adj1" fmla="val 57039"/>
              <a:gd name="adj2" fmla="val 5705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8205716" y="5614562"/>
            <a:ext cx="2658691" cy="461665"/>
          </a:xfrm>
          <a:prstGeom prst="rect">
            <a:avLst/>
          </a:prstGeom>
        </p:spPr>
        <p:txBody>
          <a:bodyPr wrap="square">
            <a:spAutoFit/>
          </a:bodyPr>
          <a:lstStyle/>
          <a:p>
            <a:r>
              <a:rPr lang="en-US" sz="2400" dirty="0" smtClean="0"/>
              <a:t>“noisy” </a:t>
            </a:r>
            <a:r>
              <a:rPr lang="en-US" sz="2400" dirty="0" err="1" smtClean="0"/>
              <a:t>polytropic</a:t>
            </a:r>
            <a:endParaRPr lang="en-US" sz="2400" dirty="0"/>
          </a:p>
        </p:txBody>
      </p:sp>
      <p:sp>
        <p:nvSpPr>
          <p:cNvPr id="16" name="Rectangle 15"/>
          <p:cNvSpPr/>
          <p:nvPr/>
        </p:nvSpPr>
        <p:spPr>
          <a:xfrm>
            <a:off x="1920986" y="5596460"/>
            <a:ext cx="3584464" cy="461665"/>
          </a:xfrm>
          <a:prstGeom prst="rect">
            <a:avLst/>
          </a:prstGeom>
        </p:spPr>
        <p:txBody>
          <a:bodyPr wrap="square">
            <a:spAutoFit/>
          </a:bodyPr>
          <a:lstStyle/>
          <a:p>
            <a:r>
              <a:rPr lang="en-US" sz="2400" dirty="0" smtClean="0"/>
              <a:t>approximate force balance</a:t>
            </a:r>
            <a:endParaRPr lang="en-US" sz="2400" dirty="0"/>
          </a:p>
        </p:txBody>
      </p:sp>
      <p:sp>
        <p:nvSpPr>
          <p:cNvPr id="17" name="Rectangle 16"/>
          <p:cNvSpPr/>
          <p:nvPr/>
        </p:nvSpPr>
        <p:spPr>
          <a:xfrm>
            <a:off x="1150737" y="6185247"/>
            <a:ext cx="11041263" cy="400110"/>
          </a:xfrm>
          <a:prstGeom prst="rect">
            <a:avLst/>
          </a:prstGeom>
        </p:spPr>
        <p:txBody>
          <a:bodyPr wrap="square">
            <a:spAutoFit/>
          </a:bodyPr>
          <a:lstStyle/>
          <a:p>
            <a:r>
              <a:rPr lang="en-US" sz="2000" dirty="0" smtClean="0">
                <a:solidFill>
                  <a:schemeClr val="bg2">
                    <a:lumMod val="75000"/>
                  </a:schemeClr>
                </a:solidFill>
              </a:rPr>
              <a:t>which are coherent with long-known studies in the field (</a:t>
            </a:r>
            <a:r>
              <a:rPr lang="en-US" sz="2000" dirty="0" err="1" smtClean="0">
                <a:solidFill>
                  <a:schemeClr val="bg2">
                    <a:lumMod val="75000"/>
                  </a:schemeClr>
                </a:solidFill>
              </a:rPr>
              <a:t>Birn</a:t>
            </a:r>
            <a:r>
              <a:rPr lang="en-US" sz="2000" dirty="0" smtClean="0">
                <a:solidFill>
                  <a:schemeClr val="bg2">
                    <a:lumMod val="75000"/>
                  </a:schemeClr>
                </a:solidFill>
              </a:rPr>
              <a:t> and Hesse 2010, </a:t>
            </a:r>
            <a:r>
              <a:rPr lang="en-US" sz="2000" dirty="0" err="1" smtClean="0">
                <a:solidFill>
                  <a:schemeClr val="bg2">
                    <a:lumMod val="75000"/>
                  </a:schemeClr>
                </a:solidFill>
              </a:rPr>
              <a:t>Fruehauff</a:t>
            </a:r>
            <a:r>
              <a:rPr lang="en-US" sz="2000" dirty="0" smtClean="0">
                <a:solidFill>
                  <a:schemeClr val="bg2">
                    <a:lumMod val="75000"/>
                  </a:schemeClr>
                </a:solidFill>
              </a:rPr>
              <a:t> 2017) </a:t>
            </a:r>
            <a:endParaRPr lang="en-US" sz="2000" dirty="0">
              <a:solidFill>
                <a:schemeClr val="bg2">
                  <a:lumMod val="75000"/>
                </a:schemeClr>
              </a:solidFill>
            </a:endParaRPr>
          </a:p>
        </p:txBody>
      </p:sp>
    </p:spTree>
    <p:extLst>
      <p:ext uri="{BB962C8B-B14F-4D97-AF65-F5344CB8AC3E}">
        <p14:creationId xmlns:p14="http://schemas.microsoft.com/office/powerpoint/2010/main" val="1269291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val="0"/>
              </a:ext>
            </a:extLst>
          </a:blip>
          <a:srcRect b="49482"/>
          <a:stretch/>
        </p:blipFill>
        <p:spPr>
          <a:xfrm>
            <a:off x="247650" y="414889"/>
            <a:ext cx="11729711" cy="4004711"/>
          </a:xfrm>
          <a:prstGeom prst="rect">
            <a:avLst/>
          </a:prstGeom>
        </p:spPr>
      </p:pic>
      <p:sp>
        <p:nvSpPr>
          <p:cNvPr id="18" name="Titre 1"/>
          <p:cNvSpPr txBox="1">
            <a:spLocks/>
          </p:cNvSpPr>
          <p:nvPr/>
        </p:nvSpPr>
        <p:spPr>
          <a:xfrm>
            <a:off x="247650" y="216568"/>
            <a:ext cx="10515600"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With MMS: identify </a:t>
            </a:r>
            <a:r>
              <a:rPr lang="en-US" sz="2800" dirty="0"/>
              <a:t>a </a:t>
            </a:r>
            <a:r>
              <a:rPr lang="en-US" sz="2800" dirty="0" smtClean="0"/>
              <a:t>data interval with turbulent reconnection</a:t>
            </a:r>
            <a:endParaRPr lang="en-US" sz="2800" dirty="0">
              <a:solidFill>
                <a:schemeClr val="accent5"/>
              </a:solidFill>
            </a:endParaRPr>
          </a:p>
        </p:txBody>
      </p:sp>
      <p:sp>
        <p:nvSpPr>
          <p:cNvPr id="19" name="Rectangle 18"/>
          <p:cNvSpPr/>
          <p:nvPr/>
        </p:nvSpPr>
        <p:spPr>
          <a:xfrm>
            <a:off x="3567617" y="5837121"/>
            <a:ext cx="8409744" cy="707886"/>
          </a:xfrm>
          <a:prstGeom prst="rect">
            <a:avLst/>
          </a:prstGeom>
        </p:spPr>
        <p:txBody>
          <a:bodyPr wrap="square">
            <a:spAutoFit/>
          </a:bodyPr>
          <a:lstStyle/>
          <a:p>
            <a:r>
              <a:rPr lang="en-US" sz="2000" dirty="0" smtClean="0">
                <a:solidFill>
                  <a:schemeClr val="bg2">
                    <a:lumMod val="75000"/>
                  </a:schemeClr>
                </a:solidFill>
              </a:rPr>
              <a:t>N.B. in this data interval, T. Phan found electron-only MR (see Phan et al. 2018) and J. </a:t>
            </a:r>
            <a:r>
              <a:rPr lang="en-US" sz="2000" dirty="0" err="1" smtClean="0">
                <a:solidFill>
                  <a:schemeClr val="bg2">
                    <a:lumMod val="75000"/>
                  </a:schemeClr>
                </a:solidFill>
              </a:rPr>
              <a:t>Stawarz</a:t>
            </a:r>
            <a:r>
              <a:rPr lang="en-US" sz="2000" dirty="0" smtClean="0">
                <a:solidFill>
                  <a:schemeClr val="bg2">
                    <a:lumMod val="75000"/>
                  </a:schemeClr>
                </a:solidFill>
              </a:rPr>
              <a:t> studied turbulence properties (</a:t>
            </a:r>
            <a:r>
              <a:rPr lang="en-US" sz="2000" dirty="0" err="1" smtClean="0">
                <a:solidFill>
                  <a:schemeClr val="bg2">
                    <a:lumMod val="75000"/>
                  </a:schemeClr>
                </a:solidFill>
              </a:rPr>
              <a:t>Stawarz</a:t>
            </a:r>
            <a:r>
              <a:rPr lang="en-US" sz="2000" dirty="0" smtClean="0">
                <a:solidFill>
                  <a:schemeClr val="bg2">
                    <a:lumMod val="75000"/>
                  </a:schemeClr>
                </a:solidFill>
              </a:rPr>
              <a:t> 2019)  </a:t>
            </a:r>
            <a:endParaRPr lang="en-US" sz="2000" dirty="0">
              <a:solidFill>
                <a:schemeClr val="bg2">
                  <a:lumMod val="75000"/>
                </a:schemeClr>
              </a:solidFill>
            </a:endParaRPr>
          </a:p>
        </p:txBody>
      </p:sp>
    </p:spTree>
    <p:extLst>
      <p:ext uri="{BB962C8B-B14F-4D97-AF65-F5344CB8AC3E}">
        <p14:creationId xmlns:p14="http://schemas.microsoft.com/office/powerpoint/2010/main" val="2909441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val="0"/>
              </a:ext>
            </a:extLst>
          </a:blip>
          <a:srcRect t="50519"/>
          <a:stretch/>
        </p:blipFill>
        <p:spPr>
          <a:xfrm>
            <a:off x="247650" y="803710"/>
            <a:ext cx="11792026" cy="3943350"/>
          </a:xfrm>
          <a:prstGeom prst="rect">
            <a:avLst/>
          </a:prstGeom>
        </p:spPr>
      </p:pic>
      <p:sp>
        <p:nvSpPr>
          <p:cNvPr id="18" name="Titre 1"/>
          <p:cNvSpPr txBox="1">
            <a:spLocks/>
          </p:cNvSpPr>
          <p:nvPr/>
        </p:nvSpPr>
        <p:spPr>
          <a:xfrm>
            <a:off x="247650" y="216568"/>
            <a:ext cx="10515600"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With MMS: </a:t>
            </a:r>
            <a:r>
              <a:rPr lang="en-US" sz="2800" dirty="0"/>
              <a:t>evaluate relations between energy transfers</a:t>
            </a:r>
            <a:endParaRPr lang="en-US" sz="2800" dirty="0">
              <a:solidFill>
                <a:schemeClr val="accent5"/>
              </a:solidFill>
            </a:endParaRPr>
          </a:p>
        </p:txBody>
      </p:sp>
      <p:cxnSp>
        <p:nvCxnSpPr>
          <p:cNvPr id="4" name="Connecteur droit avec flèche 3"/>
          <p:cNvCxnSpPr/>
          <p:nvPr/>
        </p:nvCxnSpPr>
        <p:spPr>
          <a:xfrm flipV="1">
            <a:off x="1914525" y="3200400"/>
            <a:ext cx="9525" cy="1546660"/>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76792" y="4747060"/>
            <a:ext cx="5671633" cy="400110"/>
          </a:xfrm>
          <a:prstGeom prst="rect">
            <a:avLst/>
          </a:prstGeom>
        </p:spPr>
        <p:txBody>
          <a:bodyPr wrap="square">
            <a:spAutoFit/>
          </a:bodyPr>
          <a:lstStyle/>
          <a:p>
            <a:r>
              <a:rPr lang="en-US" sz="2000" dirty="0" smtClean="0">
                <a:solidFill>
                  <a:schemeClr val="bg2">
                    <a:lumMod val="75000"/>
                  </a:schemeClr>
                </a:solidFill>
              </a:rPr>
              <a:t>periodic signal, possibly from instrumental effect</a:t>
            </a:r>
            <a:endParaRPr lang="en-US" sz="2000" dirty="0">
              <a:solidFill>
                <a:schemeClr val="bg2">
                  <a:lumMod val="75000"/>
                </a:schemeClr>
              </a:solidFill>
            </a:endParaRPr>
          </a:p>
        </p:txBody>
      </p:sp>
      <mc:AlternateContent xmlns:mc="http://schemas.openxmlformats.org/markup-compatibility/2006" xmlns:a14="http://schemas.microsoft.com/office/drawing/2010/main">
        <mc:Choice Requires="a14">
          <p:sp>
            <p:nvSpPr>
              <p:cNvPr id="8" name="Rectangle 7"/>
              <p:cNvSpPr/>
              <p:nvPr/>
            </p:nvSpPr>
            <p:spPr>
              <a:xfrm>
                <a:off x="7323973" y="1282184"/>
                <a:ext cx="6600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d</m:t>
                          </m:r>
                        </m:e>
                        <m:sub>
                          <m:r>
                            <m:rPr>
                              <m:sty m:val="p"/>
                            </m:rPr>
                            <a:rPr lang="en-US">
                              <a:latin typeface="Cambria Math" panose="02040503050406030204" pitchFamily="18" charset="0"/>
                            </a:rPr>
                            <m:t>t</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K</m:t>
                          </m:r>
                        </m:e>
                        <m:sub>
                          <m:r>
                            <m:rPr>
                              <m:sty m:val="p"/>
                            </m:rPr>
                            <a:rPr lang="en-US" b="0" i="0" smtClean="0">
                              <a:latin typeface="Cambria Math" panose="02040503050406030204" pitchFamily="18" charset="0"/>
                            </a:rPr>
                            <m:t>i</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7323973" y="1282184"/>
                <a:ext cx="66005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323973" y="2166816"/>
                <a:ext cx="6985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d</m:t>
                          </m:r>
                        </m:e>
                        <m:sub>
                          <m:r>
                            <m:rPr>
                              <m:sty m:val="p"/>
                            </m:rPr>
                            <a:rPr lang="en-US">
                              <a:latin typeface="Cambria Math" panose="02040503050406030204" pitchFamily="18" charset="0"/>
                            </a:rPr>
                            <m:t>t</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K</m:t>
                          </m:r>
                        </m:e>
                        <m:sub>
                          <m:r>
                            <m:rPr>
                              <m:sty m:val="p"/>
                            </m:rPr>
                            <a:rPr lang="en-US" b="0" i="0" smtClean="0">
                              <a:latin typeface="Cambria Math" panose="02040503050406030204" pitchFamily="18" charset="0"/>
                            </a:rPr>
                            <m:t>e</m:t>
                          </m:r>
                        </m:sub>
                      </m:sSub>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7323973" y="2166816"/>
                <a:ext cx="698525"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352548" y="3101459"/>
                <a:ext cx="6600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d</m:t>
                          </m:r>
                        </m:e>
                        <m:sub>
                          <m:r>
                            <m:rPr>
                              <m:sty m:val="p"/>
                            </m:rPr>
                            <a:rPr lang="en-US">
                              <a:latin typeface="Cambria Math" panose="02040503050406030204" pitchFamily="18" charset="0"/>
                            </a:rPr>
                            <m:t>t</m:t>
                          </m:r>
                        </m:sub>
                      </m:sSub>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U</m:t>
                          </m:r>
                        </m:e>
                        <m:sub>
                          <m:r>
                            <m:rPr>
                              <m:sty m:val="p"/>
                            </m:rPr>
                            <a:rPr lang="en-US" b="0" i="0" smtClean="0">
                              <a:latin typeface="Cambria Math" panose="02040503050406030204" pitchFamily="18" charset="0"/>
                            </a:rPr>
                            <m:t>i</m:t>
                          </m:r>
                        </m:sub>
                      </m:sSub>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7352548" y="3101459"/>
                <a:ext cx="660052"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352548" y="3986091"/>
                <a:ext cx="6985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d</m:t>
                          </m:r>
                        </m:e>
                        <m:sub>
                          <m:r>
                            <m:rPr>
                              <m:sty m:val="p"/>
                            </m:rPr>
                            <a:rPr lang="en-US">
                              <a:latin typeface="Cambria Math" panose="02040503050406030204" pitchFamily="18" charset="0"/>
                            </a:rPr>
                            <m:t>t</m:t>
                          </m:r>
                        </m:sub>
                      </m:sSub>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U</m:t>
                          </m:r>
                        </m:e>
                        <m:sub>
                          <m:r>
                            <m:rPr>
                              <m:sty m:val="p"/>
                            </m:rPr>
                            <a:rPr lang="en-US" b="0" i="0" smtClean="0">
                              <a:latin typeface="Cambria Math" panose="02040503050406030204" pitchFamily="18" charset="0"/>
                            </a:rPr>
                            <m:t>e</m:t>
                          </m:r>
                        </m:sub>
                      </m:sSub>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7352548" y="3986091"/>
                <a:ext cx="698525" cy="369332"/>
              </a:xfrm>
              <a:prstGeom prst="rect">
                <a:avLst/>
              </a:prstGeom>
              <a:blipFill>
                <a:blip r:embed="rId7"/>
                <a:stretch>
                  <a:fillRect/>
                </a:stretch>
              </a:blipFill>
            </p:spPr>
            <p:txBody>
              <a:bodyPr/>
              <a:lstStyle/>
              <a:p>
                <a:r>
                  <a:rPr lang="en-US">
                    <a:noFill/>
                  </a:rPr>
                  <a:t> </a:t>
                </a:r>
              </a:p>
            </p:txBody>
          </p:sp>
        </mc:Fallback>
      </mc:AlternateContent>
      <p:sp>
        <p:nvSpPr>
          <p:cNvPr id="15" name="Rectangle 14"/>
          <p:cNvSpPr/>
          <p:nvPr/>
        </p:nvSpPr>
        <p:spPr>
          <a:xfrm>
            <a:off x="3343275" y="5826965"/>
            <a:ext cx="8734425" cy="400110"/>
          </a:xfrm>
          <a:prstGeom prst="rect">
            <a:avLst/>
          </a:prstGeom>
        </p:spPr>
        <p:txBody>
          <a:bodyPr wrap="square">
            <a:spAutoFit/>
          </a:bodyPr>
          <a:lstStyle/>
          <a:p>
            <a:r>
              <a:rPr lang="en-US" sz="2000" dirty="0" smtClean="0"/>
              <a:t>However, let’s re-create the same correlation plots as in the simulation …</a:t>
            </a:r>
            <a:endParaRPr lang="en-US" sz="2000" dirty="0"/>
          </a:p>
        </p:txBody>
      </p:sp>
      <p:sp>
        <p:nvSpPr>
          <p:cNvPr id="16" name="Rectangle 15"/>
          <p:cNvSpPr/>
          <p:nvPr/>
        </p:nvSpPr>
        <p:spPr>
          <a:xfrm>
            <a:off x="3343274" y="5456551"/>
            <a:ext cx="8734425" cy="400110"/>
          </a:xfrm>
          <a:prstGeom prst="rect">
            <a:avLst/>
          </a:prstGeom>
        </p:spPr>
        <p:txBody>
          <a:bodyPr wrap="square">
            <a:spAutoFit/>
          </a:bodyPr>
          <a:lstStyle/>
          <a:p>
            <a:r>
              <a:rPr lang="en-US" sz="2000" dirty="0" smtClean="0"/>
              <a:t>In general, no evident correlation appears in the time-series. </a:t>
            </a:r>
            <a:endParaRPr lang="en-US" sz="2000" dirty="0"/>
          </a:p>
        </p:txBody>
      </p:sp>
    </p:spTree>
    <p:extLst>
      <p:ext uri="{BB962C8B-B14F-4D97-AF65-F5344CB8AC3E}">
        <p14:creationId xmlns:p14="http://schemas.microsoft.com/office/powerpoint/2010/main" val="455161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1246"/>
            <a:ext cx="12192000" cy="3923168"/>
          </a:xfrm>
          <a:prstGeom prst="rect">
            <a:avLst/>
          </a:prstGeom>
        </p:spPr>
      </p:pic>
      <p:sp>
        <p:nvSpPr>
          <p:cNvPr id="18" name="Titre 1"/>
          <p:cNvSpPr txBox="1">
            <a:spLocks/>
          </p:cNvSpPr>
          <p:nvPr/>
        </p:nvSpPr>
        <p:spPr>
          <a:xfrm>
            <a:off x="247650" y="216568"/>
            <a:ext cx="10515600"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With MMS: </a:t>
            </a:r>
            <a:r>
              <a:rPr lang="en-US" sz="2800" dirty="0"/>
              <a:t>evaluate relations between energy transfers</a:t>
            </a:r>
            <a:endParaRPr lang="en-US" sz="2800" dirty="0">
              <a:solidFill>
                <a:schemeClr val="accent5"/>
              </a:solidFill>
            </a:endParaRPr>
          </a:p>
        </p:txBody>
      </p:sp>
      <p:cxnSp>
        <p:nvCxnSpPr>
          <p:cNvPr id="4" name="Connecteur droit avec flèche 3"/>
          <p:cNvCxnSpPr/>
          <p:nvPr/>
        </p:nvCxnSpPr>
        <p:spPr>
          <a:xfrm flipH="1" flipV="1">
            <a:off x="7905750" y="6315075"/>
            <a:ext cx="2601" cy="199388"/>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460460" y="6447802"/>
            <a:ext cx="5671633" cy="338554"/>
          </a:xfrm>
          <a:prstGeom prst="rect">
            <a:avLst/>
          </a:prstGeom>
        </p:spPr>
        <p:txBody>
          <a:bodyPr wrap="square">
            <a:spAutoFit/>
          </a:bodyPr>
          <a:lstStyle/>
          <a:p>
            <a:r>
              <a:rPr lang="en-US" sz="1600" dirty="0" smtClean="0">
                <a:solidFill>
                  <a:schemeClr val="bg2">
                    <a:lumMod val="75000"/>
                  </a:schemeClr>
                </a:solidFill>
              </a:rPr>
              <a:t>N.B. remember the possible instrumental effect</a:t>
            </a:r>
            <a:endParaRPr lang="en-US" sz="1600" dirty="0">
              <a:solidFill>
                <a:schemeClr val="bg2">
                  <a:lumMod val="75000"/>
                </a:schemeClr>
              </a:solidFill>
            </a:endParaRPr>
          </a:p>
        </p:txBody>
      </p:sp>
      <mc:AlternateContent xmlns:mc="http://schemas.openxmlformats.org/markup-compatibility/2006" xmlns:a14="http://schemas.microsoft.com/office/drawing/2010/main">
        <mc:Choice Requires="a14">
          <p:sp>
            <p:nvSpPr>
              <p:cNvPr id="8" name="Rectangle 7"/>
              <p:cNvSpPr/>
              <p:nvPr/>
            </p:nvSpPr>
            <p:spPr>
              <a:xfrm>
                <a:off x="2037598" y="5942407"/>
                <a:ext cx="6600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d</m:t>
                          </m:r>
                        </m:e>
                        <m:sub>
                          <m:r>
                            <m:rPr>
                              <m:sty m:val="p"/>
                            </m:rPr>
                            <a:rPr lang="en-US">
                              <a:latin typeface="Cambria Math" panose="02040503050406030204" pitchFamily="18" charset="0"/>
                            </a:rPr>
                            <m:t>t</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K</m:t>
                          </m:r>
                        </m:e>
                        <m:sub>
                          <m:r>
                            <m:rPr>
                              <m:sty m:val="p"/>
                            </m:rPr>
                            <a:rPr lang="en-US" b="0" i="0" smtClean="0">
                              <a:latin typeface="Cambria Math" panose="02040503050406030204" pitchFamily="18" charset="0"/>
                            </a:rPr>
                            <m:t>i</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037598" y="5942407"/>
                <a:ext cx="660052" cy="369332"/>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806925" y="5929191"/>
                <a:ext cx="6985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d</m:t>
                          </m:r>
                        </m:e>
                        <m:sub>
                          <m:r>
                            <m:rPr>
                              <m:sty m:val="p"/>
                            </m:rPr>
                            <a:rPr lang="en-US">
                              <a:latin typeface="Cambria Math" panose="02040503050406030204" pitchFamily="18" charset="0"/>
                            </a:rPr>
                            <m:t>t</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K</m:t>
                          </m:r>
                        </m:e>
                        <m:sub>
                          <m:r>
                            <m:rPr>
                              <m:sty m:val="p"/>
                            </m:rPr>
                            <a:rPr lang="en-US" b="0" i="0" smtClean="0">
                              <a:latin typeface="Cambria Math" panose="02040503050406030204" pitchFamily="18" charset="0"/>
                            </a:rPr>
                            <m:t>e</m:t>
                          </m:r>
                        </m:sub>
                      </m:sSub>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4806925" y="5929191"/>
                <a:ext cx="698525"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587849" y="5942407"/>
                <a:ext cx="6600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d</m:t>
                          </m:r>
                        </m:e>
                        <m:sub>
                          <m:r>
                            <m:rPr>
                              <m:sty m:val="p"/>
                            </m:rPr>
                            <a:rPr lang="en-US">
                              <a:latin typeface="Cambria Math" panose="02040503050406030204" pitchFamily="18" charset="0"/>
                            </a:rPr>
                            <m:t>t</m:t>
                          </m:r>
                        </m:sub>
                      </m:sSub>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U</m:t>
                          </m:r>
                        </m:e>
                        <m:sub>
                          <m:r>
                            <m:rPr>
                              <m:sty m:val="p"/>
                            </m:rPr>
                            <a:rPr lang="en-US" b="0" i="0" smtClean="0">
                              <a:latin typeface="Cambria Math" panose="02040503050406030204" pitchFamily="18" charset="0"/>
                            </a:rPr>
                            <m:t>i</m:t>
                          </m:r>
                        </m:sub>
                      </m:sSub>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7587849" y="5942407"/>
                <a:ext cx="660052" cy="369332"/>
              </a:xfrm>
              <a:prstGeom prst="rect">
                <a:avLst/>
              </a:prstGeom>
              <a:blipFill>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330300" y="5942407"/>
                <a:ext cx="6985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d</m:t>
                          </m:r>
                        </m:e>
                        <m:sub>
                          <m:r>
                            <m:rPr>
                              <m:sty m:val="p"/>
                            </m:rPr>
                            <a:rPr lang="en-US">
                              <a:latin typeface="Cambria Math" panose="02040503050406030204" pitchFamily="18" charset="0"/>
                            </a:rPr>
                            <m:t>t</m:t>
                          </m:r>
                        </m:sub>
                      </m:sSub>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U</m:t>
                          </m:r>
                        </m:e>
                        <m:sub>
                          <m:r>
                            <m:rPr>
                              <m:sty m:val="p"/>
                            </m:rPr>
                            <a:rPr lang="en-US" b="0" i="0" smtClean="0">
                              <a:latin typeface="Cambria Math" panose="02040503050406030204" pitchFamily="18" charset="0"/>
                            </a:rPr>
                            <m:t>e</m:t>
                          </m:r>
                        </m:sub>
                      </m:sSub>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0330300" y="5942407"/>
                <a:ext cx="698525" cy="369332"/>
              </a:xfrm>
              <a:prstGeom prst="rect">
                <a:avLst/>
              </a:prstGeom>
              <a:blipFill>
                <a:blip r:embed="rId6"/>
                <a:stretch>
                  <a:fillRect/>
                </a:stretch>
              </a:blipFill>
            </p:spPr>
            <p:txBody>
              <a:bodyPr/>
              <a:lstStyle/>
              <a:p>
                <a:r>
                  <a:rPr lang="en-US">
                    <a:noFill/>
                  </a:rPr>
                  <a:t> </a:t>
                </a:r>
              </a:p>
            </p:txBody>
          </p:sp>
        </mc:Fallback>
      </mc:AlternateContent>
      <p:sp>
        <p:nvSpPr>
          <p:cNvPr id="15" name="Accolade fermante 14"/>
          <p:cNvSpPr/>
          <p:nvPr/>
        </p:nvSpPr>
        <p:spPr>
          <a:xfrm rot="16200000">
            <a:off x="1829998" y="1541492"/>
            <a:ext cx="167154" cy="2421259"/>
          </a:xfrm>
          <a:prstGeom prst="rightBrace">
            <a:avLst>
              <a:gd name="adj1" fmla="val 57039"/>
              <a:gd name="adj2" fmla="val 5705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1293696" y="817116"/>
            <a:ext cx="4590191" cy="400110"/>
          </a:xfrm>
          <a:prstGeom prst="rect">
            <a:avLst/>
          </a:prstGeom>
        </p:spPr>
        <p:txBody>
          <a:bodyPr wrap="square">
            <a:spAutoFit/>
          </a:bodyPr>
          <a:lstStyle/>
          <a:p>
            <a:r>
              <a:rPr lang="en-US" sz="2000" dirty="0" smtClean="0">
                <a:solidFill>
                  <a:schemeClr val="accent1"/>
                </a:solidFill>
              </a:rPr>
              <a:t>approximate force balance seems gone …</a:t>
            </a:r>
            <a:endParaRPr lang="en-US" sz="2000" dirty="0">
              <a:solidFill>
                <a:schemeClr val="accent1"/>
              </a:solidFill>
            </a:endParaRPr>
          </a:p>
        </p:txBody>
      </p:sp>
      <p:sp>
        <p:nvSpPr>
          <p:cNvPr id="17" name="Accolade fermante 16"/>
          <p:cNvSpPr/>
          <p:nvPr/>
        </p:nvSpPr>
        <p:spPr>
          <a:xfrm rot="16200000">
            <a:off x="4601774" y="1541493"/>
            <a:ext cx="167154" cy="2421259"/>
          </a:xfrm>
          <a:prstGeom prst="rightBrace">
            <a:avLst>
              <a:gd name="adj1" fmla="val 57039"/>
              <a:gd name="adj2" fmla="val 5705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ccolade fermante 18"/>
          <p:cNvSpPr/>
          <p:nvPr/>
        </p:nvSpPr>
        <p:spPr>
          <a:xfrm rot="16200000">
            <a:off x="7347050" y="1541493"/>
            <a:ext cx="167154" cy="2421259"/>
          </a:xfrm>
          <a:prstGeom prst="rightBrace">
            <a:avLst>
              <a:gd name="adj1" fmla="val 57039"/>
              <a:gd name="adj2" fmla="val 5705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797967" y="3648075"/>
            <a:ext cx="47853" cy="672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588792" y="3638550"/>
            <a:ext cx="47853" cy="672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722160" y="5414546"/>
            <a:ext cx="49615" cy="6232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598710" y="5395496"/>
            <a:ext cx="49615" cy="6232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374131" y="3590924"/>
            <a:ext cx="45719" cy="87893"/>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124807" y="3590925"/>
            <a:ext cx="57293" cy="116468"/>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296277" y="5400674"/>
            <a:ext cx="66674" cy="5694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1172827" y="5400674"/>
            <a:ext cx="66674" cy="56947"/>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23040" y="1571951"/>
            <a:ext cx="2786804" cy="1015663"/>
          </a:xfrm>
          <a:prstGeom prst="rect">
            <a:avLst/>
          </a:prstGeom>
        </p:spPr>
        <p:txBody>
          <a:bodyPr wrap="square">
            <a:spAutoFit/>
          </a:bodyPr>
          <a:lstStyle/>
          <a:p>
            <a:r>
              <a:rPr lang="en-US" sz="2000" dirty="0" smtClean="0"/>
              <a:t>here electrodynamic work prevails over the thermodynamic one</a:t>
            </a:r>
            <a:endParaRPr lang="en-US" sz="2000" dirty="0"/>
          </a:p>
        </p:txBody>
      </p:sp>
      <p:sp>
        <p:nvSpPr>
          <p:cNvPr id="29" name="Rectangle 28"/>
          <p:cNvSpPr/>
          <p:nvPr/>
        </p:nvSpPr>
        <p:spPr>
          <a:xfrm>
            <a:off x="3474721" y="1570943"/>
            <a:ext cx="2786804" cy="1015663"/>
          </a:xfrm>
          <a:prstGeom prst="rect">
            <a:avLst/>
          </a:prstGeom>
        </p:spPr>
        <p:txBody>
          <a:bodyPr wrap="square">
            <a:spAutoFit/>
          </a:bodyPr>
          <a:lstStyle/>
          <a:p>
            <a:r>
              <a:rPr lang="en-US" sz="2000" dirty="0" smtClean="0"/>
              <a:t>here thermodynamic work prevails over the electrodynamic one</a:t>
            </a:r>
            <a:endParaRPr lang="en-US" sz="2000" dirty="0"/>
          </a:p>
        </p:txBody>
      </p:sp>
      <p:sp>
        <p:nvSpPr>
          <p:cNvPr id="30" name="Accolade fermante 29"/>
          <p:cNvSpPr/>
          <p:nvPr/>
        </p:nvSpPr>
        <p:spPr>
          <a:xfrm rot="16200000">
            <a:off x="3196638" y="-1232822"/>
            <a:ext cx="201942" cy="5349138"/>
          </a:xfrm>
          <a:prstGeom prst="rightBrace">
            <a:avLst>
              <a:gd name="adj1" fmla="val 57039"/>
              <a:gd name="adj2" fmla="val 5705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6181898" y="1892628"/>
            <a:ext cx="2786804" cy="707886"/>
          </a:xfrm>
          <a:prstGeom prst="rect">
            <a:avLst/>
          </a:prstGeom>
        </p:spPr>
        <p:txBody>
          <a:bodyPr wrap="square">
            <a:spAutoFit/>
          </a:bodyPr>
          <a:lstStyle/>
          <a:p>
            <a:r>
              <a:rPr lang="en-US" sz="2000" dirty="0" smtClean="0"/>
              <a:t>no clear predominance, nor trend</a:t>
            </a:r>
            <a:endParaRPr lang="en-US" sz="2000" dirty="0"/>
          </a:p>
        </p:txBody>
      </p:sp>
      <p:sp>
        <p:nvSpPr>
          <p:cNvPr id="33" name="Rectangle 32"/>
          <p:cNvSpPr/>
          <p:nvPr/>
        </p:nvSpPr>
        <p:spPr>
          <a:xfrm>
            <a:off x="9033579" y="1645583"/>
            <a:ext cx="2786804" cy="1015663"/>
          </a:xfrm>
          <a:prstGeom prst="rect">
            <a:avLst/>
          </a:prstGeom>
        </p:spPr>
        <p:txBody>
          <a:bodyPr wrap="square">
            <a:spAutoFit/>
          </a:bodyPr>
          <a:lstStyle/>
          <a:p>
            <a:r>
              <a:rPr lang="en-US" sz="2000" dirty="0" smtClean="0"/>
              <a:t>here heat flux prevails over the thermodynamic work term</a:t>
            </a:r>
            <a:endParaRPr lang="en-US" sz="2000" dirty="0"/>
          </a:p>
        </p:txBody>
      </p:sp>
      <p:sp>
        <p:nvSpPr>
          <p:cNvPr id="34" name="Accolade fermante 33"/>
          <p:cNvSpPr/>
          <p:nvPr/>
        </p:nvSpPr>
        <p:spPr>
          <a:xfrm rot="16200000">
            <a:off x="10246723" y="1555793"/>
            <a:ext cx="167154" cy="2421259"/>
          </a:xfrm>
          <a:prstGeom prst="rightBrace">
            <a:avLst>
              <a:gd name="adj1" fmla="val 57039"/>
              <a:gd name="adj2" fmla="val 5705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ccolade fermante 34"/>
          <p:cNvSpPr/>
          <p:nvPr/>
        </p:nvSpPr>
        <p:spPr>
          <a:xfrm rot="16200000">
            <a:off x="8848182" y="-1232823"/>
            <a:ext cx="201942" cy="5349138"/>
          </a:xfrm>
          <a:prstGeom prst="rightBrace">
            <a:avLst>
              <a:gd name="adj1" fmla="val 57039"/>
              <a:gd name="adj2" fmla="val 57050"/>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p:cNvSpPr/>
          <p:nvPr/>
        </p:nvSpPr>
        <p:spPr>
          <a:xfrm>
            <a:off x="6541902" y="825309"/>
            <a:ext cx="4821423" cy="400110"/>
          </a:xfrm>
          <a:prstGeom prst="rect">
            <a:avLst/>
          </a:prstGeom>
        </p:spPr>
        <p:txBody>
          <a:bodyPr wrap="square">
            <a:spAutoFit/>
          </a:bodyPr>
          <a:lstStyle/>
          <a:p>
            <a:r>
              <a:rPr lang="en-US" sz="2000" dirty="0" smtClean="0">
                <a:solidFill>
                  <a:schemeClr val="accent1"/>
                </a:solidFill>
              </a:rPr>
              <a:t>… and so does also the “messy” </a:t>
            </a:r>
            <a:r>
              <a:rPr lang="en-US" sz="2000" dirty="0" err="1" smtClean="0">
                <a:solidFill>
                  <a:schemeClr val="accent1"/>
                </a:solidFill>
              </a:rPr>
              <a:t>polytropic</a:t>
            </a:r>
            <a:endParaRPr lang="en-US" sz="2000" dirty="0">
              <a:solidFill>
                <a:schemeClr val="accent1"/>
              </a:solidFill>
            </a:endParaRPr>
          </a:p>
        </p:txBody>
      </p:sp>
    </p:spTree>
    <p:extLst>
      <p:ext uri="{BB962C8B-B14F-4D97-AF65-F5344CB8AC3E}">
        <p14:creationId xmlns:p14="http://schemas.microsoft.com/office/powerpoint/2010/main" val="818668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4086225" y="904160"/>
            <a:ext cx="10515600"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So – what has happened? </a:t>
            </a:r>
            <a:endParaRPr lang="en-US" sz="2800" dirty="0">
              <a:solidFill>
                <a:schemeClr val="accent5"/>
              </a:solidFill>
            </a:endParaRPr>
          </a:p>
        </p:txBody>
      </p:sp>
    </p:spTree>
    <p:extLst>
      <p:ext uri="{BB962C8B-B14F-4D97-AF65-F5344CB8AC3E}">
        <p14:creationId xmlns:p14="http://schemas.microsoft.com/office/powerpoint/2010/main" val="1827831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4086225" y="904160"/>
            <a:ext cx="10515600"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So – what has happened? </a:t>
            </a:r>
            <a:endParaRPr lang="en-US" sz="2800" dirty="0">
              <a:solidFill>
                <a:schemeClr val="accent5"/>
              </a:solidFill>
            </a:endParaRPr>
          </a:p>
        </p:txBody>
      </p:sp>
      <p:sp>
        <p:nvSpPr>
          <p:cNvPr id="3" name="Titre 1"/>
          <p:cNvSpPr txBox="1">
            <a:spLocks/>
          </p:cNvSpPr>
          <p:nvPr/>
        </p:nvSpPr>
        <p:spPr>
          <a:xfrm>
            <a:off x="333374" y="1525279"/>
            <a:ext cx="11477625" cy="808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t>That’s not clear yet. More intervals (turbulence, and only reconnection) have been examined, but the patterns seem not conclusive for the moment. Possible explanations include: </a:t>
            </a:r>
            <a:endParaRPr lang="en-US" sz="2000" dirty="0">
              <a:solidFill>
                <a:schemeClr val="accent5"/>
              </a:solidFill>
            </a:endParaRPr>
          </a:p>
        </p:txBody>
      </p:sp>
    </p:spTree>
    <p:extLst>
      <p:ext uri="{BB962C8B-B14F-4D97-AF65-F5344CB8AC3E}">
        <p14:creationId xmlns:p14="http://schemas.microsoft.com/office/powerpoint/2010/main" val="2300993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4086225" y="904160"/>
            <a:ext cx="10515600"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So – what has happened? </a:t>
            </a:r>
            <a:endParaRPr lang="en-US" sz="2800" dirty="0">
              <a:solidFill>
                <a:schemeClr val="accent5"/>
              </a:solidFill>
            </a:endParaRPr>
          </a:p>
        </p:txBody>
      </p:sp>
      <p:sp>
        <p:nvSpPr>
          <p:cNvPr id="3" name="Titre 1"/>
          <p:cNvSpPr txBox="1">
            <a:spLocks/>
          </p:cNvSpPr>
          <p:nvPr/>
        </p:nvSpPr>
        <p:spPr>
          <a:xfrm>
            <a:off x="333374" y="1525279"/>
            <a:ext cx="11477625" cy="808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t>That’s not clear yet. More intervals (turbulence, and only reconnection) have been examined, but the patterns seem not conclusive for the moment. Possible explanations include: </a:t>
            </a:r>
            <a:endParaRPr lang="en-US" sz="2000" dirty="0">
              <a:solidFill>
                <a:schemeClr val="accent5"/>
              </a:solidFill>
            </a:endParaRPr>
          </a:p>
        </p:txBody>
      </p:sp>
      <mc:AlternateContent xmlns:mc="http://schemas.openxmlformats.org/markup-compatibility/2006">
        <mc:Choice xmlns:a14="http://schemas.microsoft.com/office/drawing/2010/main" Requires="a14">
          <p:sp>
            <p:nvSpPr>
              <p:cNvPr id="5" name="Titre 1"/>
              <p:cNvSpPr txBox="1">
                <a:spLocks/>
              </p:cNvSpPr>
              <p:nvPr/>
            </p:nvSpPr>
            <p:spPr>
              <a:xfrm>
                <a:off x="514349" y="2367602"/>
                <a:ext cx="11125201" cy="2028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t>- </a:t>
                </a:r>
                <a:r>
                  <a:rPr lang="en-US" sz="2000" u="sng" dirty="0" smtClean="0"/>
                  <a:t>instrumental effects</a:t>
                </a:r>
                <a:r>
                  <a:rPr lang="en-US" sz="2000" dirty="0" smtClean="0"/>
                  <a:t> (MMS not accurate enough – note that we need gradients of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𝐮</m:t>
                        </m:r>
                      </m:e>
                      <m:sub>
                        <m:r>
                          <m:rPr>
                            <m:sty m:val="p"/>
                          </m:rPr>
                          <a:rPr lang="en-US" sz="2000">
                            <a:latin typeface="Cambria Math" panose="02040503050406030204" pitchFamily="18" charset="0"/>
                          </a:rPr>
                          <m:t>s</m:t>
                        </m:r>
                      </m:sub>
                    </m:sSub>
                    <m:r>
                      <a:rPr lang="it-IT" sz="2000">
                        <a:latin typeface="Cambria Math" panose="02040503050406030204" pitchFamily="18" charset="0"/>
                      </a:rPr>
                      <m:t> </m:t>
                    </m:r>
                    <m:sSub>
                      <m:sSubPr>
                        <m:ctrlPr>
                          <a:rPr lang="en-US" sz="2000" b="1" i="1">
                            <a:latin typeface="Cambria Math" panose="02040503050406030204" pitchFamily="18" charset="0"/>
                          </a:rPr>
                        </m:ctrlPr>
                      </m:sSubPr>
                      <m:e>
                        <m:r>
                          <a:rPr lang="en-US" sz="2000" b="1" i="1">
                            <a:latin typeface="Cambria Math" panose="02040503050406030204" pitchFamily="18" charset="0"/>
                          </a:rPr>
                          <m:t>𝐏</m:t>
                        </m:r>
                      </m:e>
                      <m:sub>
                        <m:r>
                          <m:rPr>
                            <m:sty m:val="p"/>
                          </m:rPr>
                          <a:rPr lang="en-US" sz="2000">
                            <a:latin typeface="Cambria Math" panose="02040503050406030204" pitchFamily="18" charset="0"/>
                          </a:rPr>
                          <m:t>s</m:t>
                        </m:r>
                      </m:sub>
                    </m:sSub>
                    <m:r>
                      <a:rPr lang="it-IT" sz="2000" b="1">
                        <a:latin typeface="Cambria Math" panose="02040503050406030204" pitchFamily="18" charset="0"/>
                      </a:rPr>
                      <m:t> </m:t>
                    </m:r>
                    <m:sSub>
                      <m:sSubPr>
                        <m:ctrlPr>
                          <a:rPr lang="en-US" sz="2000" b="1" i="1">
                            <a:latin typeface="Cambria Math" panose="02040503050406030204" pitchFamily="18" charset="0"/>
                          </a:rPr>
                        </m:ctrlPr>
                      </m:sSubPr>
                      <m:e>
                        <m:r>
                          <a:rPr lang="it-IT" sz="2000" b="1" i="1">
                            <a:latin typeface="Cambria Math" panose="02040503050406030204" pitchFamily="18" charset="0"/>
                          </a:rPr>
                          <m:t>𝐐</m:t>
                        </m:r>
                      </m:e>
                      <m:sub>
                        <m:r>
                          <m:rPr>
                            <m:sty m:val="p"/>
                          </m:rPr>
                          <a:rPr lang="it-IT" sz="2000">
                            <a:latin typeface="Cambria Math" panose="02040503050406030204" pitchFamily="18" charset="0"/>
                          </a:rPr>
                          <m:t>s</m:t>
                        </m:r>
                      </m:sub>
                    </m:sSub>
                  </m:oMath>
                </a14:m>
                <a:r>
                  <a:rPr lang="en-US" sz="2000" dirty="0" smtClean="0"/>
                  <a:t> here …)</a:t>
                </a:r>
                <a:br>
                  <a:rPr lang="en-US" sz="2000" dirty="0" smtClean="0"/>
                </a:br>
                <a:r>
                  <a:rPr lang="en-US" sz="2000" dirty="0"/>
                  <a:t>- </a:t>
                </a:r>
                <a:r>
                  <a:rPr lang="en-US" sz="2000" u="sng" dirty="0" smtClean="0"/>
                  <a:t>not the “best” data intervals</a:t>
                </a:r>
                <a:r>
                  <a:rPr lang="en-US" sz="2000" dirty="0" smtClean="0"/>
                  <a:t> (in spite of all those tried)</a:t>
                </a:r>
                <a:br>
                  <a:rPr lang="en-US" sz="2000" dirty="0" smtClean="0"/>
                </a:br>
                <a:r>
                  <a:rPr lang="en-US" sz="2000" dirty="0" smtClean="0"/>
                  <a:t>- </a:t>
                </a:r>
                <a:r>
                  <a:rPr lang="en-US" sz="2000" u="sng" dirty="0" smtClean="0"/>
                  <a:t>issues in data treatment</a:t>
                </a:r>
                <a:r>
                  <a:rPr lang="en-US" sz="2000" dirty="0" smtClean="0"/>
                  <a:t> (in spite of trying different interpolations and time-averaging windows)</a:t>
                </a:r>
                <a:br>
                  <a:rPr lang="en-US" sz="2000" dirty="0" smtClean="0"/>
                </a:br>
                <a:r>
                  <a:rPr lang="en-US" sz="2000" dirty="0"/>
                  <a:t>- </a:t>
                </a:r>
                <a:r>
                  <a:rPr lang="en-US" sz="2000" u="sng" dirty="0" smtClean="0"/>
                  <a:t>not the “right” simulation for comparison</a:t>
                </a:r>
                <a:r>
                  <a:rPr lang="en-US" sz="2000" dirty="0" smtClean="0"/>
                  <a:t> </a:t>
                </a:r>
                <a:r>
                  <a:rPr lang="en-US" sz="2000" dirty="0"/>
                  <a:t>(</a:t>
                </a:r>
                <a:r>
                  <a:rPr lang="en-US" sz="2000" dirty="0" smtClean="0"/>
                  <a:t>isothermal electrons, or two-dimensional assumption)</a:t>
                </a:r>
                <a:r>
                  <a:rPr lang="en-US" sz="2000" dirty="0"/>
                  <a:t/>
                </a:r>
                <a:br>
                  <a:rPr lang="en-US" sz="2000" dirty="0"/>
                </a:br>
                <a:endParaRPr lang="en-US" sz="2000" dirty="0">
                  <a:solidFill>
                    <a:schemeClr val="accent5"/>
                  </a:solidFill>
                </a:endParaRPr>
              </a:p>
              <a:p>
                <a:r>
                  <a:rPr lang="en-US" sz="2000" dirty="0"/>
                  <a:t/>
                </a:r>
                <a:br>
                  <a:rPr lang="en-US" sz="2000" dirty="0"/>
                </a:br>
                <a:endParaRPr lang="en-US" sz="2000" dirty="0">
                  <a:solidFill>
                    <a:schemeClr val="accent5"/>
                  </a:solidFill>
                </a:endParaRPr>
              </a:p>
            </p:txBody>
          </p:sp>
        </mc:Choice>
        <mc:Fallback>
          <p:sp>
            <p:nvSpPr>
              <p:cNvPr id="5" name="Titre 1"/>
              <p:cNvSpPr txBox="1">
                <a:spLocks noRot="1" noChangeAspect="1" noMove="1" noResize="1" noEditPoints="1" noAdjustHandles="1" noChangeArrowheads="1" noChangeShapeType="1" noTextEdit="1"/>
              </p:cNvSpPr>
              <p:nvPr/>
            </p:nvSpPr>
            <p:spPr>
              <a:xfrm>
                <a:off x="514349" y="2367602"/>
                <a:ext cx="11125201" cy="2028825"/>
              </a:xfrm>
              <a:prstGeom prst="rect">
                <a:avLst/>
              </a:prstGeom>
              <a:blipFill>
                <a:blip r:embed="rId2"/>
                <a:stretch>
                  <a:fillRect l="-548" t="-2703"/>
                </a:stretch>
              </a:blipFill>
            </p:spPr>
            <p:txBody>
              <a:bodyPr/>
              <a:lstStyle/>
              <a:p>
                <a:r>
                  <a:rPr lang="en-US">
                    <a:noFill/>
                  </a:rPr>
                  <a:t> </a:t>
                </a:r>
              </a:p>
            </p:txBody>
          </p:sp>
        </mc:Fallback>
      </mc:AlternateContent>
    </p:spTree>
    <p:extLst>
      <p:ext uri="{BB962C8B-B14F-4D97-AF65-F5344CB8AC3E}">
        <p14:creationId xmlns:p14="http://schemas.microsoft.com/office/powerpoint/2010/main" val="4159542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933650"/>
            <a:ext cx="9144000" cy="920768"/>
          </a:xfrm>
        </p:spPr>
        <p:txBody>
          <a:bodyPr>
            <a:normAutofit fontScale="90000"/>
          </a:bodyPr>
          <a:lstStyle/>
          <a:p>
            <a:r>
              <a:rPr lang="en-US" sz="3200" dirty="0"/>
              <a:t>A multi-spacecraft analysis of energy transfer associated with near-Earth magnetic reconnection</a:t>
            </a:r>
          </a:p>
        </p:txBody>
      </p:sp>
      <p:sp>
        <p:nvSpPr>
          <p:cNvPr id="5" name="Rectangle 4"/>
          <p:cNvSpPr/>
          <p:nvPr/>
        </p:nvSpPr>
        <p:spPr>
          <a:xfrm>
            <a:off x="504202" y="3968130"/>
            <a:ext cx="896592" cy="338554"/>
          </a:xfrm>
          <a:prstGeom prst="rect">
            <a:avLst/>
          </a:prstGeom>
        </p:spPr>
        <p:txBody>
          <a:bodyPr wrap="none">
            <a:spAutoFit/>
          </a:bodyPr>
          <a:lstStyle/>
          <a:p>
            <a:r>
              <a:rPr lang="en-US" sz="1600" b="1" dirty="0" smtClean="0"/>
              <a:t>Abstract</a:t>
            </a:r>
            <a:endParaRPr lang="en-US" sz="1600" b="1" dirty="0"/>
          </a:p>
        </p:txBody>
      </p:sp>
      <p:sp>
        <p:nvSpPr>
          <p:cNvPr id="6" name="Sous-titre 2"/>
          <p:cNvSpPr txBox="1">
            <a:spLocks/>
          </p:cNvSpPr>
          <p:nvPr/>
        </p:nvSpPr>
        <p:spPr>
          <a:xfrm>
            <a:off x="959796" y="2761892"/>
            <a:ext cx="10272408" cy="41388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C00000"/>
                </a:solidFill>
              </a:rPr>
              <a:t>Idea: determine patterns of energy transfers near reconnections</a:t>
            </a:r>
            <a:endParaRPr lang="en-US" b="1" dirty="0">
              <a:solidFill>
                <a:srgbClr val="C00000"/>
              </a:solidFill>
            </a:endParaRPr>
          </a:p>
        </p:txBody>
      </p:sp>
      <p:sp>
        <p:nvSpPr>
          <p:cNvPr id="7" name="Rectangle 6"/>
          <p:cNvSpPr/>
          <p:nvPr/>
        </p:nvSpPr>
        <p:spPr>
          <a:xfrm>
            <a:off x="504202" y="4306684"/>
            <a:ext cx="11096395" cy="1815882"/>
          </a:xfrm>
          <a:prstGeom prst="rect">
            <a:avLst/>
          </a:prstGeom>
        </p:spPr>
        <p:txBody>
          <a:bodyPr wrap="square">
            <a:spAutoFit/>
          </a:bodyPr>
          <a:lstStyle/>
          <a:p>
            <a:pPr algn="just"/>
            <a:r>
              <a:rPr lang="en-US" sz="1600" dirty="0">
                <a:latin typeface="+mj-lt"/>
              </a:rPr>
              <a:t>We present an analysis of energy transfers in a reconnecting near-Earth plasma, obtained by interpreting MMS data within the framework of multi-fluid plasma theory. In our analysis, energy transfers are calculated and examined locally. This way, correlations between different mechanisms of energy exchange can be retrieved in all spatial and temporal detail provided by the high-frequency, multi-point sampling capacity of the four MMS satellites. </a:t>
            </a:r>
            <a:r>
              <a:rPr lang="en-US" sz="1600" dirty="0" smtClean="0">
                <a:latin typeface="+mj-lt"/>
              </a:rPr>
              <a:t>In </a:t>
            </a:r>
            <a:r>
              <a:rPr lang="en-US" sz="1600" dirty="0">
                <a:latin typeface="+mj-lt"/>
              </a:rPr>
              <a:t>particular, compressional effects are separated from effective sources in the energy density evolution equations, allowing to distinguish whether some effective energy transfer is occurring locally. A large database of MMS encounters with reconnecting current sheets is exploited in order to assess the statistical validity of all results presented.</a:t>
            </a:r>
          </a:p>
        </p:txBody>
      </p:sp>
      <p:sp>
        <p:nvSpPr>
          <p:cNvPr id="8" name="Sous-titre 2"/>
          <p:cNvSpPr txBox="1">
            <a:spLocks/>
          </p:cNvSpPr>
          <p:nvPr/>
        </p:nvSpPr>
        <p:spPr>
          <a:xfrm>
            <a:off x="1230988" y="2075963"/>
            <a:ext cx="9144000" cy="4138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smtClean="0"/>
              <a:t>S. Fadanelli</a:t>
            </a:r>
            <a:r>
              <a:rPr lang="en-US" sz="1600" smtClean="0"/>
              <a:t>, B. Lavraud, F. Califano and MMS team</a:t>
            </a:r>
            <a:endParaRPr lang="en-US" sz="1600" dirty="0"/>
          </a:p>
        </p:txBody>
      </p:sp>
    </p:spTree>
    <p:extLst>
      <p:ext uri="{BB962C8B-B14F-4D97-AF65-F5344CB8AC3E}">
        <p14:creationId xmlns:p14="http://schemas.microsoft.com/office/powerpoint/2010/main" val="2046407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4086225" y="904160"/>
            <a:ext cx="10515600"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So – what has happened? </a:t>
            </a:r>
            <a:endParaRPr lang="en-US" sz="2800" dirty="0">
              <a:solidFill>
                <a:schemeClr val="accent5"/>
              </a:solidFill>
            </a:endParaRPr>
          </a:p>
        </p:txBody>
      </p:sp>
      <p:sp>
        <p:nvSpPr>
          <p:cNvPr id="3" name="Titre 1"/>
          <p:cNvSpPr txBox="1">
            <a:spLocks/>
          </p:cNvSpPr>
          <p:nvPr/>
        </p:nvSpPr>
        <p:spPr>
          <a:xfrm>
            <a:off x="333374" y="1525279"/>
            <a:ext cx="11477625" cy="8083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t>That’s not clear yet. More intervals (turbulence, and only reconnection) have been examined, but the patterns seem not conclusive for the moment. Possible explanations include: </a:t>
            </a:r>
            <a:endParaRPr lang="en-US" sz="2000" dirty="0">
              <a:solidFill>
                <a:schemeClr val="accent5"/>
              </a:solidFill>
            </a:endParaRPr>
          </a:p>
        </p:txBody>
      </p:sp>
      <mc:AlternateContent xmlns:mc="http://schemas.openxmlformats.org/markup-compatibility/2006" xmlns:a14="http://schemas.microsoft.com/office/drawing/2010/main">
        <mc:Choice Requires="a14">
          <p:sp>
            <p:nvSpPr>
              <p:cNvPr id="4" name="Titre 1"/>
              <p:cNvSpPr txBox="1">
                <a:spLocks/>
              </p:cNvSpPr>
              <p:nvPr/>
            </p:nvSpPr>
            <p:spPr>
              <a:xfrm>
                <a:off x="514349" y="2367602"/>
                <a:ext cx="11125201" cy="2028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t>- </a:t>
                </a:r>
                <a:r>
                  <a:rPr lang="en-US" sz="2000" u="sng" dirty="0" smtClean="0"/>
                  <a:t>instrumental effects</a:t>
                </a:r>
                <a:r>
                  <a:rPr lang="en-US" sz="2000" dirty="0" smtClean="0"/>
                  <a:t> (MMS not accurate enough – note that we need gradients of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panose="02040503050406030204" pitchFamily="18" charset="0"/>
                          </a:rPr>
                          <m:t>𝐮</m:t>
                        </m:r>
                      </m:e>
                      <m:sub>
                        <m:r>
                          <m:rPr>
                            <m:sty m:val="p"/>
                          </m:rPr>
                          <a:rPr lang="en-US" sz="2000">
                            <a:latin typeface="Cambria Math" panose="02040503050406030204" pitchFamily="18" charset="0"/>
                          </a:rPr>
                          <m:t>s</m:t>
                        </m:r>
                      </m:sub>
                    </m:sSub>
                    <m:r>
                      <a:rPr lang="it-IT" sz="2000">
                        <a:latin typeface="Cambria Math" panose="02040503050406030204" pitchFamily="18" charset="0"/>
                      </a:rPr>
                      <m:t> </m:t>
                    </m:r>
                    <m:sSub>
                      <m:sSubPr>
                        <m:ctrlPr>
                          <a:rPr lang="en-US" sz="2000" b="1" i="1">
                            <a:latin typeface="Cambria Math" panose="02040503050406030204" pitchFamily="18" charset="0"/>
                          </a:rPr>
                        </m:ctrlPr>
                      </m:sSubPr>
                      <m:e>
                        <m:r>
                          <a:rPr lang="en-US" sz="2000" b="1" i="1">
                            <a:latin typeface="Cambria Math" panose="02040503050406030204" pitchFamily="18" charset="0"/>
                          </a:rPr>
                          <m:t>𝐏</m:t>
                        </m:r>
                      </m:e>
                      <m:sub>
                        <m:r>
                          <m:rPr>
                            <m:sty m:val="p"/>
                          </m:rPr>
                          <a:rPr lang="en-US" sz="2000">
                            <a:latin typeface="Cambria Math" panose="02040503050406030204" pitchFamily="18" charset="0"/>
                          </a:rPr>
                          <m:t>s</m:t>
                        </m:r>
                      </m:sub>
                    </m:sSub>
                    <m:r>
                      <a:rPr lang="it-IT" sz="2000" b="1">
                        <a:latin typeface="Cambria Math" panose="02040503050406030204" pitchFamily="18" charset="0"/>
                      </a:rPr>
                      <m:t> </m:t>
                    </m:r>
                    <m:sSub>
                      <m:sSubPr>
                        <m:ctrlPr>
                          <a:rPr lang="en-US" sz="2000" b="1" i="1">
                            <a:latin typeface="Cambria Math" panose="02040503050406030204" pitchFamily="18" charset="0"/>
                          </a:rPr>
                        </m:ctrlPr>
                      </m:sSubPr>
                      <m:e>
                        <m:r>
                          <a:rPr lang="it-IT" sz="2000" b="1" i="1">
                            <a:latin typeface="Cambria Math" panose="02040503050406030204" pitchFamily="18" charset="0"/>
                          </a:rPr>
                          <m:t>𝐐</m:t>
                        </m:r>
                      </m:e>
                      <m:sub>
                        <m:r>
                          <m:rPr>
                            <m:sty m:val="p"/>
                          </m:rPr>
                          <a:rPr lang="it-IT" sz="2000">
                            <a:latin typeface="Cambria Math" panose="02040503050406030204" pitchFamily="18" charset="0"/>
                          </a:rPr>
                          <m:t>s</m:t>
                        </m:r>
                      </m:sub>
                    </m:sSub>
                  </m:oMath>
                </a14:m>
                <a:r>
                  <a:rPr lang="en-US" sz="2000" dirty="0" smtClean="0"/>
                  <a:t> here …)</a:t>
                </a:r>
                <a:br>
                  <a:rPr lang="en-US" sz="2000" dirty="0" smtClean="0"/>
                </a:br>
                <a:r>
                  <a:rPr lang="en-US" sz="2000" dirty="0"/>
                  <a:t>- </a:t>
                </a:r>
                <a:r>
                  <a:rPr lang="en-US" sz="2000" u="sng" dirty="0" smtClean="0"/>
                  <a:t>not the “best” data intervals</a:t>
                </a:r>
                <a:r>
                  <a:rPr lang="en-US" sz="2000" dirty="0" smtClean="0"/>
                  <a:t> (in spite of all those tried)</a:t>
                </a:r>
                <a:br>
                  <a:rPr lang="en-US" sz="2000" dirty="0" smtClean="0"/>
                </a:br>
                <a:r>
                  <a:rPr lang="en-US" sz="2000" dirty="0" smtClean="0"/>
                  <a:t>- </a:t>
                </a:r>
                <a:r>
                  <a:rPr lang="en-US" sz="2000" u="sng" dirty="0" smtClean="0"/>
                  <a:t>issues in data treatment</a:t>
                </a:r>
                <a:r>
                  <a:rPr lang="en-US" sz="2000" dirty="0" smtClean="0"/>
                  <a:t> (in spite of trying different interpolations and time-averaging windows)</a:t>
                </a:r>
                <a:br>
                  <a:rPr lang="en-US" sz="2000" dirty="0" smtClean="0"/>
                </a:br>
                <a:r>
                  <a:rPr lang="en-US" sz="2000" dirty="0"/>
                  <a:t>- </a:t>
                </a:r>
                <a:r>
                  <a:rPr lang="en-US" sz="2000" u="sng" dirty="0" smtClean="0"/>
                  <a:t>not the “right” simulation for comparison</a:t>
                </a:r>
                <a:r>
                  <a:rPr lang="en-US" sz="2000" dirty="0" smtClean="0"/>
                  <a:t> </a:t>
                </a:r>
                <a:r>
                  <a:rPr lang="en-US" sz="2000" dirty="0"/>
                  <a:t>(</a:t>
                </a:r>
                <a:r>
                  <a:rPr lang="en-US" sz="2000" dirty="0" smtClean="0"/>
                  <a:t>isothermal electrons, or two-dimensional assumption)</a:t>
                </a:r>
                <a:r>
                  <a:rPr lang="en-US" sz="2000" dirty="0"/>
                  <a:t/>
                </a:r>
                <a:br>
                  <a:rPr lang="en-US" sz="2000" dirty="0"/>
                </a:br>
                <a:endParaRPr lang="en-US" sz="2000" dirty="0">
                  <a:solidFill>
                    <a:schemeClr val="accent5"/>
                  </a:solidFill>
                </a:endParaRPr>
              </a:p>
              <a:p>
                <a:r>
                  <a:rPr lang="en-US" sz="2000" dirty="0"/>
                  <a:t/>
                </a:r>
                <a:br>
                  <a:rPr lang="en-US" sz="2000" dirty="0"/>
                </a:br>
                <a:endParaRPr lang="en-US" sz="2000" dirty="0">
                  <a:solidFill>
                    <a:schemeClr val="accent5"/>
                  </a:solidFill>
                </a:endParaRPr>
              </a:p>
            </p:txBody>
          </p:sp>
        </mc:Choice>
        <mc:Fallback xmlns="">
          <p:sp>
            <p:nvSpPr>
              <p:cNvPr id="4" name="Titre 1"/>
              <p:cNvSpPr txBox="1">
                <a:spLocks noRot="1" noChangeAspect="1" noMove="1" noResize="1" noEditPoints="1" noAdjustHandles="1" noChangeArrowheads="1" noChangeShapeType="1" noTextEdit="1"/>
              </p:cNvSpPr>
              <p:nvPr/>
            </p:nvSpPr>
            <p:spPr>
              <a:xfrm>
                <a:off x="514349" y="2367602"/>
                <a:ext cx="11125201" cy="2028825"/>
              </a:xfrm>
              <a:prstGeom prst="rect">
                <a:avLst/>
              </a:prstGeom>
              <a:blipFill>
                <a:blip r:embed="rId2"/>
                <a:stretch>
                  <a:fillRect l="-548" t="-2703"/>
                </a:stretch>
              </a:blipFill>
            </p:spPr>
            <p:txBody>
              <a:bodyPr/>
              <a:lstStyle/>
              <a:p>
                <a:r>
                  <a:rPr lang="en-US">
                    <a:noFill/>
                  </a:rPr>
                  <a:t> </a:t>
                </a:r>
              </a:p>
            </p:txBody>
          </p:sp>
        </mc:Fallback>
      </mc:AlternateContent>
      <p:sp>
        <p:nvSpPr>
          <p:cNvPr id="2" name="Rectangle 1"/>
          <p:cNvSpPr/>
          <p:nvPr/>
        </p:nvSpPr>
        <p:spPr>
          <a:xfrm>
            <a:off x="4221953" y="4430404"/>
            <a:ext cx="4474371" cy="369332"/>
          </a:xfrm>
          <a:prstGeom prst="rect">
            <a:avLst/>
          </a:prstGeom>
        </p:spPr>
        <p:txBody>
          <a:bodyPr wrap="square">
            <a:spAutoFit/>
          </a:bodyPr>
          <a:lstStyle/>
          <a:p>
            <a:r>
              <a:rPr lang="en-US" dirty="0" smtClean="0">
                <a:solidFill>
                  <a:srgbClr val="00B050"/>
                </a:solidFill>
              </a:rPr>
              <a:t>… so, research is ongoing – as usual …</a:t>
            </a:r>
            <a:endParaRPr lang="en-US" dirty="0">
              <a:solidFill>
                <a:srgbClr val="00B050"/>
              </a:solidFill>
            </a:endParaRPr>
          </a:p>
        </p:txBody>
      </p:sp>
      <p:sp>
        <p:nvSpPr>
          <p:cNvPr id="6" name="Rectangle 5"/>
          <p:cNvSpPr/>
          <p:nvPr/>
        </p:nvSpPr>
        <p:spPr>
          <a:xfrm>
            <a:off x="1038225" y="6081488"/>
            <a:ext cx="10391775" cy="369332"/>
          </a:xfrm>
          <a:prstGeom prst="rect">
            <a:avLst/>
          </a:prstGeom>
        </p:spPr>
        <p:txBody>
          <a:bodyPr wrap="square">
            <a:spAutoFit/>
          </a:bodyPr>
          <a:lstStyle/>
          <a:p>
            <a:r>
              <a:rPr lang="en-US" dirty="0" smtClean="0">
                <a:solidFill>
                  <a:schemeClr val="accent2">
                    <a:lumMod val="75000"/>
                  </a:schemeClr>
                </a:solidFill>
              </a:rPr>
              <a:t>Thanks for your time, sorry for the partial status of this research and welcome to any comment/suggestion!  </a:t>
            </a:r>
            <a:endParaRPr lang="en-US" dirty="0">
              <a:solidFill>
                <a:schemeClr val="accent2">
                  <a:lumMod val="75000"/>
                </a:schemeClr>
              </a:solidFill>
            </a:endParaRPr>
          </a:p>
        </p:txBody>
      </p:sp>
    </p:spTree>
    <p:extLst>
      <p:ext uri="{BB962C8B-B14F-4D97-AF65-F5344CB8AC3E}">
        <p14:creationId xmlns:p14="http://schemas.microsoft.com/office/powerpoint/2010/main" val="4001986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4883" y="2051768"/>
            <a:ext cx="6268789" cy="2368333"/>
          </a:xfrm>
          <a:prstGeom prst="rect">
            <a:avLst/>
          </a:prstGeom>
        </p:spPr>
      </p:pic>
      <p:sp>
        <p:nvSpPr>
          <p:cNvPr id="5" name="TextBox 49">
            <a:extLst>
              <a:ext uri="{FF2B5EF4-FFF2-40B4-BE49-F238E27FC236}">
                <a16:creationId xmlns:a16="http://schemas.microsoft.com/office/drawing/2014/main" id="{B4233AB3-112F-8240-A29B-311C3C33CFF4}"/>
              </a:ext>
            </a:extLst>
          </p:cNvPr>
          <p:cNvSpPr txBox="1"/>
          <p:nvPr/>
        </p:nvSpPr>
        <p:spPr>
          <a:xfrm>
            <a:off x="0" y="622911"/>
            <a:ext cx="23756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p>
        </p:txBody>
      </p:sp>
      <p:sp>
        <p:nvSpPr>
          <p:cNvPr id="6" name="TextBox 50">
            <a:extLst>
              <a:ext uri="{FF2B5EF4-FFF2-40B4-BE49-F238E27FC236}">
                <a16:creationId xmlns:a16="http://schemas.microsoft.com/office/drawing/2014/main" id="{0B1AE45B-C591-CD43-93A9-8B80FAF15925}"/>
              </a:ext>
            </a:extLst>
          </p:cNvPr>
          <p:cNvSpPr txBox="1"/>
          <p:nvPr/>
        </p:nvSpPr>
        <p:spPr>
          <a:xfrm>
            <a:off x="622676" y="2579805"/>
            <a:ext cx="4264351" cy="24622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 </a:t>
            </a:r>
            <a:r>
              <a:rPr lang="en-US" sz="1400" dirty="0" smtClean="0"/>
              <a:t>we </a:t>
            </a:r>
            <a:r>
              <a:rPr lang="en-US" sz="1400" dirty="0"/>
              <a:t>examine </a:t>
            </a:r>
            <a:r>
              <a:rPr lang="en-US" sz="1400" b="1" dirty="0"/>
              <a:t>spatial patterns</a:t>
            </a:r>
            <a:r>
              <a:rPr lang="en-US" sz="1400" dirty="0"/>
              <a:t> of </a:t>
            </a:r>
            <a:r>
              <a:rPr lang="en-US" sz="1400" b="1" dirty="0"/>
              <a:t>energy densities </a:t>
            </a:r>
            <a:r>
              <a:rPr lang="en-US" sz="1400" dirty="0"/>
              <a:t>and </a:t>
            </a:r>
            <a:r>
              <a:rPr lang="en-US" sz="1400" b="1" dirty="0"/>
              <a:t>energy conversion rates </a:t>
            </a:r>
            <a:r>
              <a:rPr lang="en-US" sz="1400" dirty="0"/>
              <a:t>close to a </a:t>
            </a:r>
            <a:r>
              <a:rPr lang="en-US" sz="1400" dirty="0" smtClean="0"/>
              <a:t>reconnection </a:t>
            </a:r>
            <a:r>
              <a:rPr lang="en-US" sz="1400" dirty="0"/>
              <a:t>site inside a hybrid, Eulerian simulation of plasma </a:t>
            </a:r>
            <a:r>
              <a:rPr lang="en-US" sz="1400" dirty="0" smtClean="0"/>
              <a:t>turbulence</a:t>
            </a:r>
          </a:p>
          <a:p>
            <a:endParaRPr lang="en-US" sz="1400" dirty="0"/>
          </a:p>
          <a:p>
            <a:r>
              <a:rPr lang="en-US" sz="1400" dirty="0"/>
              <a:t>• </a:t>
            </a:r>
            <a:r>
              <a:rPr lang="en-US" sz="1400" dirty="0" smtClean="0"/>
              <a:t>kinetic </a:t>
            </a:r>
            <a:r>
              <a:rPr lang="en-US" sz="1400" dirty="0"/>
              <a:t>energy is approximately conserved due to force balance, and internal </a:t>
            </a:r>
            <a:r>
              <a:rPr lang="en-US" sz="1400" dirty="0" smtClean="0"/>
              <a:t>energy </a:t>
            </a:r>
            <a:r>
              <a:rPr lang="en-US" sz="1400" dirty="0"/>
              <a:t>evolution can be well described within a </a:t>
            </a:r>
            <a:r>
              <a:rPr lang="en-US" sz="1400" dirty="0" err="1"/>
              <a:t>polytropic</a:t>
            </a:r>
            <a:r>
              <a:rPr lang="en-US" sz="1400" dirty="0"/>
              <a:t> framework </a:t>
            </a:r>
            <a:endParaRPr lang="en-US" sz="1400" dirty="0" smtClean="0"/>
          </a:p>
          <a:p>
            <a:endParaRPr lang="en-US" sz="1400" dirty="0"/>
          </a:p>
          <a:p>
            <a:r>
              <a:rPr lang="en-US" sz="1400" dirty="0" smtClean="0"/>
              <a:t>• smaller </a:t>
            </a:r>
            <a:r>
              <a:rPr lang="en-US" sz="1400" dirty="0"/>
              <a:t>system scales are shown to be correlated with larger values of the overall </a:t>
            </a:r>
            <a:r>
              <a:rPr lang="en-US" sz="1400" dirty="0" smtClean="0"/>
              <a:t>energy </a:t>
            </a:r>
            <a:r>
              <a:rPr lang="en-US" sz="1400" dirty="0"/>
              <a:t>conversion rates </a:t>
            </a:r>
          </a:p>
        </p:txBody>
      </p:sp>
      <p:pic>
        <p:nvPicPr>
          <p:cNvPr id="8" name="Image 7">
            <a:extLst>
              <a:ext uri="{FF2B5EF4-FFF2-40B4-BE49-F238E27FC236}">
                <a16:creationId xmlns:a16="http://schemas.microsoft.com/office/drawing/2014/main" id="{DECFD458-9E39-40AA-9890-2C647D5C4C34}"/>
              </a:ext>
            </a:extLst>
          </p:cNvPr>
          <p:cNvPicPr>
            <a:picLocks noChangeAspect="1"/>
          </p:cNvPicPr>
          <p:nvPr/>
        </p:nvPicPr>
        <p:blipFill>
          <a:blip r:embed="rId3"/>
          <a:stretch>
            <a:fillRect/>
          </a:stretch>
        </p:blipFill>
        <p:spPr>
          <a:xfrm>
            <a:off x="237566" y="6110036"/>
            <a:ext cx="993028" cy="438678"/>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721" y="4181156"/>
            <a:ext cx="6612949" cy="2521382"/>
          </a:xfrm>
          <a:prstGeom prst="rect">
            <a:avLst/>
          </a:prstGeom>
        </p:spPr>
      </p:pic>
      <p:pic>
        <p:nvPicPr>
          <p:cNvPr id="20" name="Imag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865" y="493579"/>
            <a:ext cx="2113900" cy="1728768"/>
          </a:xfrm>
          <a:prstGeom prst="rect">
            <a:avLst/>
          </a:prstGeom>
        </p:spPr>
      </p:pic>
      <p:pic>
        <p:nvPicPr>
          <p:cNvPr id="21" name="Imag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317895" y="6124100"/>
            <a:ext cx="463849" cy="448654"/>
          </a:xfrm>
          <a:prstGeom prst="rect">
            <a:avLst/>
          </a:prstGeom>
        </p:spPr>
      </p:pic>
      <p:cxnSp>
        <p:nvCxnSpPr>
          <p:cNvPr id="23" name="Connecteur en arc 22"/>
          <p:cNvCxnSpPr/>
          <p:nvPr/>
        </p:nvCxnSpPr>
        <p:spPr>
          <a:xfrm>
            <a:off x="4962489" y="4828373"/>
            <a:ext cx="746102" cy="854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0" name="Imag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3614" y="218809"/>
            <a:ext cx="3251398" cy="2121965"/>
          </a:xfrm>
          <a:prstGeom prst="rect">
            <a:avLst/>
          </a:prstGeom>
        </p:spPr>
      </p:pic>
      <p:sp>
        <p:nvSpPr>
          <p:cNvPr id="29" name="Flèche droite 28"/>
          <p:cNvSpPr/>
          <p:nvPr/>
        </p:nvSpPr>
        <p:spPr>
          <a:xfrm>
            <a:off x="2524362" y="1020404"/>
            <a:ext cx="230489" cy="6751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Connecteur en arc 22"/>
          <p:cNvCxnSpPr/>
          <p:nvPr/>
        </p:nvCxnSpPr>
        <p:spPr>
          <a:xfrm>
            <a:off x="4962489" y="3857379"/>
            <a:ext cx="746102" cy="854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22676" y="2579805"/>
            <a:ext cx="4154423" cy="9410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Connecteur droit 42"/>
          <p:cNvCxnSpPr/>
          <p:nvPr/>
        </p:nvCxnSpPr>
        <p:spPr>
          <a:xfrm>
            <a:off x="4962489" y="3640508"/>
            <a:ext cx="0" cy="68366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4962489" y="4486541"/>
            <a:ext cx="0" cy="46147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Virage 45"/>
          <p:cNvSpPr/>
          <p:nvPr/>
        </p:nvSpPr>
        <p:spPr>
          <a:xfrm rot="5400000">
            <a:off x="6138600" y="1130765"/>
            <a:ext cx="750082" cy="697261"/>
          </a:xfrm>
          <a:prstGeom prst="bentArrow">
            <a:avLst>
              <a:gd name="adj1" fmla="val 38256"/>
              <a:gd name="adj2" fmla="val 3604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D58A44D8-348A-A24C-BD92-87E3D00B2323}"/>
              </a:ext>
            </a:extLst>
          </p:cNvPr>
          <p:cNvSpPr txBox="1"/>
          <p:nvPr/>
        </p:nvSpPr>
        <p:spPr>
          <a:xfrm>
            <a:off x="6118979" y="253579"/>
            <a:ext cx="589469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 </a:t>
            </a:r>
            <a:r>
              <a:rPr lang="en-US" b="1" dirty="0"/>
              <a:t>Energy conversions associated with magnetic reconnection </a:t>
            </a:r>
            <a:endParaRPr lang="en-US" sz="2400" dirty="0">
              <a:latin typeface="Arial" panose="020B0604020202020204" pitchFamily="34" charset="0"/>
              <a:cs typeface="Arial" panose="020B0604020202020204" pitchFamily="34" charset="0"/>
            </a:endParaRPr>
          </a:p>
        </p:txBody>
      </p:sp>
      <p:sp>
        <p:nvSpPr>
          <p:cNvPr id="7" name="TextBox 52">
            <a:extLst>
              <a:ext uri="{FF2B5EF4-FFF2-40B4-BE49-F238E27FC236}">
                <a16:creationId xmlns:a16="http://schemas.microsoft.com/office/drawing/2014/main" id="{CA4FA42A-BC65-8D46-B265-6E1584A6405B}"/>
              </a:ext>
            </a:extLst>
          </p:cNvPr>
          <p:cNvSpPr txBox="1"/>
          <p:nvPr/>
        </p:nvSpPr>
        <p:spPr>
          <a:xfrm>
            <a:off x="7703435" y="547953"/>
            <a:ext cx="418133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smtClean="0"/>
              <a:t> </a:t>
            </a:r>
            <a:r>
              <a:rPr lang="it-IT" sz="1200" dirty="0"/>
              <a:t>S. </a:t>
            </a:r>
            <a:r>
              <a:rPr lang="it-IT" sz="1200" dirty="0" smtClean="0"/>
              <a:t>Fadanelli, </a:t>
            </a:r>
            <a:r>
              <a:rPr lang="it-IT" sz="1200" dirty="0"/>
              <a:t>B. </a:t>
            </a:r>
            <a:r>
              <a:rPr lang="it-IT" sz="1200" dirty="0" smtClean="0"/>
              <a:t>Lavraud, </a:t>
            </a:r>
            <a:r>
              <a:rPr lang="it-IT" sz="1200" dirty="0"/>
              <a:t>F. </a:t>
            </a:r>
            <a:r>
              <a:rPr lang="it-IT" sz="1200" dirty="0" smtClean="0"/>
              <a:t>Califano, </a:t>
            </a:r>
            <a:r>
              <a:rPr lang="it-IT" sz="1200" dirty="0"/>
              <a:t>G. </a:t>
            </a:r>
            <a:r>
              <a:rPr lang="it-IT" sz="1200" dirty="0" smtClean="0"/>
              <a:t>Cozzani, </a:t>
            </a:r>
            <a:r>
              <a:rPr lang="it-IT" sz="1200" dirty="0"/>
              <a:t>F. </a:t>
            </a:r>
            <a:r>
              <a:rPr lang="it-IT" sz="1200" dirty="0" smtClean="0"/>
              <a:t>Finelli, </a:t>
            </a:r>
            <a:r>
              <a:rPr lang="it-IT" sz="1200" dirty="0"/>
              <a:t>M. </a:t>
            </a:r>
            <a:r>
              <a:rPr lang="it-IT" sz="1200" dirty="0" smtClean="0"/>
              <a:t>Sisti</a:t>
            </a:r>
            <a:endParaRPr lang="en-US" sz="1200" dirty="0"/>
          </a:p>
        </p:txBody>
      </p:sp>
      <p:sp>
        <p:nvSpPr>
          <p:cNvPr id="2" name="Rectangle 1"/>
          <p:cNvSpPr/>
          <p:nvPr/>
        </p:nvSpPr>
        <p:spPr>
          <a:xfrm>
            <a:off x="8822299" y="806839"/>
            <a:ext cx="2201072" cy="307777"/>
          </a:xfrm>
          <a:prstGeom prst="rect">
            <a:avLst/>
          </a:prstGeom>
        </p:spPr>
        <p:txBody>
          <a:bodyPr wrap="square">
            <a:spAutoFit/>
          </a:bodyPr>
          <a:lstStyle/>
          <a:p>
            <a:r>
              <a:rPr lang="en-US" sz="1400" i="1" dirty="0" smtClean="0">
                <a:solidFill>
                  <a:srgbClr val="FF0000"/>
                </a:solidFill>
              </a:rPr>
              <a:t>- soon to be resubmitted - </a:t>
            </a:r>
            <a:endParaRPr lang="en-US" sz="1400" i="1" dirty="0">
              <a:solidFill>
                <a:srgbClr val="FF0000"/>
              </a:solidFill>
            </a:endParaRPr>
          </a:p>
        </p:txBody>
      </p:sp>
      <p:sp>
        <p:nvSpPr>
          <p:cNvPr id="22" name="TextBox 52">
            <a:extLst>
              <a:ext uri="{FF2B5EF4-FFF2-40B4-BE49-F238E27FC236}">
                <a16:creationId xmlns:a16="http://schemas.microsoft.com/office/drawing/2014/main" id="{CA4FA42A-BC65-8D46-B265-6E1584A6405B}"/>
              </a:ext>
            </a:extLst>
          </p:cNvPr>
          <p:cNvSpPr txBox="1"/>
          <p:nvPr/>
        </p:nvSpPr>
        <p:spPr>
          <a:xfrm>
            <a:off x="8822299" y="942615"/>
            <a:ext cx="203741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dirty="0" smtClean="0">
                <a:solidFill>
                  <a:schemeClr val="bg2">
                    <a:lumMod val="75000"/>
                  </a:schemeClr>
                </a:solidFill>
              </a:rPr>
              <a:t> </a:t>
            </a:r>
            <a:r>
              <a:rPr lang="it-IT" sz="1200" dirty="0" smtClean="0">
                <a:solidFill>
                  <a:schemeClr val="bg2">
                    <a:lumMod val="75000"/>
                  </a:schemeClr>
                </a:solidFill>
              </a:rPr>
              <a:t>(just here for advertisement)</a:t>
            </a:r>
            <a:endParaRPr lang="en-US" sz="1200" dirty="0">
              <a:solidFill>
                <a:schemeClr val="bg2">
                  <a:lumMod val="75000"/>
                </a:schemeClr>
              </a:solidFill>
            </a:endParaRPr>
          </a:p>
        </p:txBody>
      </p:sp>
    </p:spTree>
    <p:extLst>
      <p:ext uri="{BB962C8B-B14F-4D97-AF65-F5344CB8AC3E}">
        <p14:creationId xmlns:p14="http://schemas.microsoft.com/office/powerpoint/2010/main" val="307330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12562" y="2568014"/>
                <a:ext cx="10515600" cy="559766"/>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d</m:t>
                          </m:r>
                        </m:e>
                        <m:sub>
                          <m:r>
                            <m:rPr>
                              <m:sty m:val="p"/>
                            </m:rPr>
                            <a:rPr lang="en-US">
                              <a:latin typeface="Cambria Math" panose="02040503050406030204" pitchFamily="18" charset="0"/>
                            </a:rPr>
                            <m:t>t</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K</m:t>
                          </m:r>
                        </m:e>
                        <m:sub>
                          <m:r>
                            <m:rPr>
                              <m:sty m:val="p"/>
                            </m:rPr>
                            <a:rPr lang="en-US">
                              <a:latin typeface="Cambria Math" panose="02040503050406030204" pitchFamily="18" charset="0"/>
                            </a:rPr>
                            <m:t>s</m:t>
                          </m:r>
                        </m:sub>
                      </m:sSub>
                      <m:r>
                        <a:rPr lang="it-IT">
                          <a:latin typeface="Cambria Math" panose="02040503050406030204" pitchFamily="18" charset="0"/>
                        </a:rPr>
                        <m:t> :=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m:t>
                              </m:r>
                            </m:e>
                            <m:sub>
                              <m:r>
                                <m:rPr>
                                  <m:sty m:val="p"/>
                                </m:rPr>
                                <a:rPr lang="en-US">
                                  <a:latin typeface="Cambria Math" panose="02040503050406030204" pitchFamily="18" charset="0"/>
                                </a:rPr>
                                <m:t>t</m:t>
                              </m:r>
                            </m:sub>
                          </m:sSub>
                          <m:r>
                            <a:rPr lang="it-IT">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𝐮</m:t>
                              </m:r>
                            </m:e>
                            <m:sub>
                              <m:r>
                                <m:rPr>
                                  <m:sty m:val="p"/>
                                </m:rPr>
                                <a:rPr lang="en-US" b="0" i="0">
                                  <a:latin typeface="Cambria Math" panose="02040503050406030204" pitchFamily="18" charset="0"/>
                                </a:rPr>
                                <m:t>s</m:t>
                              </m:r>
                            </m:sub>
                          </m:sSub>
                          <m:r>
                            <a:rPr lang="it-IT">
                              <a:latin typeface="Cambria Math" panose="02040503050406030204" pitchFamily="18" charset="0"/>
                            </a:rPr>
                            <m:t>∙</m:t>
                          </m:r>
                          <m:r>
                            <a:rPr lang="it-IT" b="1" i="1">
                              <a:latin typeface="Cambria Math" panose="02040503050406030204" pitchFamily="18" charset="0"/>
                            </a:rPr>
                            <m:t>𝛁</m:t>
                          </m:r>
                        </m:e>
                      </m:d>
                      <m:sSub>
                        <m:sSubPr>
                          <m:ctrlPr>
                            <a:rPr lang="en-US" i="1">
                              <a:latin typeface="Cambria Math" panose="02040503050406030204" pitchFamily="18" charset="0"/>
                            </a:rPr>
                          </m:ctrlPr>
                        </m:sSubPr>
                        <m:e>
                          <m:r>
                            <m:rPr>
                              <m:sty m:val="p"/>
                            </m:rPr>
                            <a:rPr lang="en-US">
                              <a:latin typeface="Cambria Math" panose="02040503050406030204" pitchFamily="18" charset="0"/>
                            </a:rPr>
                            <m:t>K</m:t>
                          </m:r>
                        </m:e>
                        <m:sub>
                          <m:r>
                            <m:rPr>
                              <m:sty m:val="p"/>
                            </m:rPr>
                            <a:rPr lang="en-US">
                              <a:latin typeface="Cambria Math" panose="02040503050406030204" pitchFamily="18" charset="0"/>
                            </a:rPr>
                            <m:t>s</m:t>
                          </m:r>
                        </m:sub>
                      </m:sSub>
                      <m:r>
                        <a:rPr lang="it-IT">
                          <a:latin typeface="Cambria Math" panose="02040503050406030204" pitchFamily="18" charset="0"/>
                        </a:rPr>
                        <m:t>= </m:t>
                      </m:r>
                      <m:r>
                        <a:rPr lang="it-IT"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K</m:t>
                          </m:r>
                        </m:e>
                        <m:sub>
                          <m:r>
                            <m:rPr>
                              <m:sty m:val="p"/>
                            </m:rPr>
                            <a:rPr lang="en-US">
                              <a:latin typeface="Cambria Math" panose="02040503050406030204" pitchFamily="18" charset="0"/>
                            </a:rPr>
                            <m:t>s</m:t>
                          </m:r>
                        </m:sub>
                      </m:sSub>
                      <m:r>
                        <a:rPr lang="en-US">
                          <a:latin typeface="Cambria Math" panose="02040503050406030204" pitchFamily="18" charset="0"/>
                        </a:rPr>
                        <m:t> </m:t>
                      </m:r>
                      <m:r>
                        <a:rPr lang="it-IT" b="1" i="1">
                          <a:latin typeface="Cambria Math" panose="02040503050406030204" pitchFamily="18" charset="0"/>
                        </a:rPr>
                        <m:t>𝛁</m:t>
                      </m:r>
                      <m:r>
                        <a:rPr lang="it-IT">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𝐮</m:t>
                          </m:r>
                        </m:e>
                        <m:sub>
                          <m:r>
                            <m:rPr>
                              <m:sty m:val="p"/>
                            </m:rPr>
                            <a:rPr lang="en-US" b="0" i="0">
                              <a:latin typeface="Cambria Math" panose="02040503050406030204" pitchFamily="18" charset="0"/>
                            </a:rPr>
                            <m:t>s</m:t>
                          </m:r>
                        </m:sub>
                      </m:sSub>
                      <m:r>
                        <a:rPr lang="it-IT" i="1">
                          <a:latin typeface="Cambria Math" panose="02040503050406030204" pitchFamily="18" charset="0"/>
                        </a:rPr>
                        <m:t>−</m:t>
                      </m:r>
                      <m:r>
                        <a:rPr lang="it-IT">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𝐮</m:t>
                          </m:r>
                        </m:e>
                        <m:sub>
                          <m:r>
                            <m:rPr>
                              <m:sty m:val="p"/>
                            </m:rPr>
                            <a:rPr lang="en-US" b="0" i="0">
                              <a:latin typeface="Cambria Math" panose="02040503050406030204" pitchFamily="18" charset="0"/>
                            </a:rPr>
                            <m:t>s</m:t>
                          </m:r>
                        </m:sub>
                      </m:sSub>
                      <m:r>
                        <a:rPr lang="it-IT">
                          <a:latin typeface="Cambria Math" panose="02040503050406030204" pitchFamily="18" charset="0"/>
                        </a:rPr>
                        <m:t>∙</m:t>
                      </m:r>
                      <m:r>
                        <a:rPr lang="it-IT" b="1" i="1">
                          <a:latin typeface="Cambria Math" panose="02040503050406030204" pitchFamily="18" charset="0"/>
                        </a:rPr>
                        <m:t>𝛁</m:t>
                      </m:r>
                      <m:r>
                        <a:rPr lang="it-IT">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𝐏</m:t>
                          </m:r>
                        </m:e>
                        <m:sub>
                          <m:r>
                            <m:rPr>
                              <m:sty m:val="p"/>
                            </m:rPr>
                            <a:rPr lang="en-US" b="0" i="0">
                              <a:latin typeface="Cambria Math" panose="02040503050406030204" pitchFamily="18" charset="0"/>
                            </a:rPr>
                            <m:t>s</m:t>
                          </m:r>
                        </m:sub>
                      </m:sSub>
                      <m:r>
                        <a:rPr lang="it-IT">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q</m:t>
                          </m:r>
                        </m:e>
                        <m:sub>
                          <m:r>
                            <m:rPr>
                              <m:sty m:val="p"/>
                            </m:rPr>
                            <a:rPr lang="en-US">
                              <a:latin typeface="Cambria Math" panose="02040503050406030204" pitchFamily="18" charset="0"/>
                            </a:rPr>
                            <m:t>s</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n</m:t>
                          </m:r>
                        </m:e>
                        <m:sub>
                          <m:r>
                            <m:rPr>
                              <m:sty m:val="p"/>
                            </m:rPr>
                            <a:rPr lang="en-US">
                              <a:latin typeface="Cambria Math" panose="02040503050406030204" pitchFamily="18" charset="0"/>
                            </a:rPr>
                            <m:t>s</m:t>
                          </m:r>
                        </m:sub>
                      </m:sSub>
                      <m:r>
                        <a:rPr lang="en-US">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𝐮</m:t>
                          </m:r>
                        </m:e>
                        <m:sub>
                          <m:r>
                            <m:rPr>
                              <m:sty m:val="p"/>
                            </m:rPr>
                            <a:rPr lang="en-US" b="0" i="0">
                              <a:latin typeface="Cambria Math" panose="02040503050406030204" pitchFamily="18" charset="0"/>
                            </a:rPr>
                            <m:t>s</m:t>
                          </m:r>
                        </m:sub>
                      </m:sSub>
                      <m:r>
                        <a:rPr lang="it-IT">
                          <a:latin typeface="Cambria Math" panose="02040503050406030204" pitchFamily="18" charset="0"/>
                        </a:rPr>
                        <m:t>∙</m:t>
                      </m:r>
                      <m:r>
                        <a:rPr lang="it-IT" b="1" i="1">
                          <a:latin typeface="Cambria Math" panose="02040503050406030204" pitchFamily="18" charset="0"/>
                        </a:rPr>
                        <m:t>𝐄</m:t>
                      </m:r>
                    </m:oMath>
                  </m:oMathPara>
                </a14:m>
                <a:endParaRPr lang="en-US" dirty="0" smtClean="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12562" y="2568014"/>
                <a:ext cx="10515600" cy="559766"/>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Espace réservé du contenu 2"/>
              <p:cNvSpPr txBox="1">
                <a:spLocks/>
              </p:cNvSpPr>
              <p:nvPr/>
            </p:nvSpPr>
            <p:spPr>
              <a:xfrm>
                <a:off x="567396" y="3376395"/>
                <a:ext cx="10515600" cy="586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it-IT">
                              <a:latin typeface="Cambria Math" panose="02040503050406030204" pitchFamily="18" charset="0"/>
                            </a:rPr>
                            <m:t>d</m:t>
                          </m:r>
                        </m:e>
                        <m:sub>
                          <m:r>
                            <m:rPr>
                              <m:sty m:val="p"/>
                            </m:rPr>
                            <a:rPr lang="it-IT">
                              <a:latin typeface="Cambria Math" panose="02040503050406030204" pitchFamily="18" charset="0"/>
                            </a:rPr>
                            <m:t>t</m:t>
                          </m:r>
                        </m:sub>
                      </m:sSub>
                      <m:sSub>
                        <m:sSubPr>
                          <m:ctrlPr>
                            <a:rPr lang="en-US" i="1">
                              <a:latin typeface="Cambria Math" panose="02040503050406030204" pitchFamily="18" charset="0"/>
                            </a:rPr>
                          </m:ctrlPr>
                        </m:sSubPr>
                        <m:e>
                          <m:r>
                            <m:rPr>
                              <m:sty m:val="p"/>
                            </m:rPr>
                            <a:rPr lang="it-IT">
                              <a:latin typeface="Cambria Math" panose="02040503050406030204" pitchFamily="18" charset="0"/>
                            </a:rPr>
                            <m:t>U</m:t>
                          </m:r>
                        </m:e>
                        <m:sub>
                          <m:r>
                            <m:rPr>
                              <m:sty m:val="p"/>
                            </m:rPr>
                            <a:rPr lang="it-IT">
                              <a:latin typeface="Cambria Math" panose="02040503050406030204" pitchFamily="18" charset="0"/>
                            </a:rPr>
                            <m:t>s</m:t>
                          </m:r>
                        </m:sub>
                      </m:sSub>
                      <m:r>
                        <a:rPr lang="it-IT">
                          <a:latin typeface="Cambria Math" panose="02040503050406030204" pitchFamily="18" charset="0"/>
                        </a:rPr>
                        <m:t> :=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it-IT">
                                  <a:latin typeface="Cambria Math" panose="02040503050406030204" pitchFamily="18" charset="0"/>
                                </a:rPr>
                                <m:t>𝜕</m:t>
                              </m:r>
                            </m:e>
                            <m:sub>
                              <m:r>
                                <m:rPr>
                                  <m:sty m:val="p"/>
                                </m:rPr>
                                <a:rPr lang="it-IT">
                                  <a:latin typeface="Cambria Math" panose="02040503050406030204" pitchFamily="18" charset="0"/>
                                </a:rPr>
                                <m:t>t</m:t>
                              </m:r>
                            </m:sub>
                          </m:sSub>
                          <m:r>
                            <a:rPr lang="it-IT">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𝐮</m:t>
                              </m:r>
                            </m:e>
                            <m:sub>
                              <m:r>
                                <m:rPr>
                                  <m:sty m:val="p"/>
                                </m:rPr>
                                <a:rPr lang="en-US" b="0" i="0">
                                  <a:latin typeface="Cambria Math" panose="02040503050406030204" pitchFamily="18" charset="0"/>
                                </a:rPr>
                                <m:t>s</m:t>
                              </m:r>
                            </m:sub>
                          </m:sSub>
                          <m:r>
                            <a:rPr lang="it-IT">
                              <a:latin typeface="Cambria Math" panose="02040503050406030204" pitchFamily="18" charset="0"/>
                            </a:rPr>
                            <m:t>∙</m:t>
                          </m:r>
                          <m:r>
                            <a:rPr lang="it-IT" b="1" i="1">
                              <a:latin typeface="Cambria Math" panose="02040503050406030204" pitchFamily="18" charset="0"/>
                            </a:rPr>
                            <m:t>𝛁</m:t>
                          </m:r>
                        </m:e>
                      </m:d>
                      <m:sSub>
                        <m:sSubPr>
                          <m:ctrlPr>
                            <a:rPr lang="en-US" i="1">
                              <a:latin typeface="Cambria Math" panose="02040503050406030204" pitchFamily="18" charset="0"/>
                            </a:rPr>
                          </m:ctrlPr>
                        </m:sSubPr>
                        <m:e>
                          <m:r>
                            <m:rPr>
                              <m:sty m:val="p"/>
                            </m:rPr>
                            <a:rPr lang="it-IT">
                              <a:latin typeface="Cambria Math" panose="02040503050406030204" pitchFamily="18" charset="0"/>
                            </a:rPr>
                            <m:t>U</m:t>
                          </m:r>
                        </m:e>
                        <m:sub>
                          <m:r>
                            <m:rPr>
                              <m:sty m:val="p"/>
                            </m:rPr>
                            <a:rPr lang="it-IT">
                              <a:latin typeface="Cambria Math" panose="02040503050406030204" pitchFamily="18" charset="0"/>
                            </a:rPr>
                            <m:t>s</m:t>
                          </m:r>
                        </m:sub>
                      </m:sSub>
                      <m:r>
                        <a:rPr lang="it-IT">
                          <a:latin typeface="Cambria Math" panose="02040503050406030204" pitchFamily="18" charset="0"/>
                        </a:rPr>
                        <m:t>= </m:t>
                      </m:r>
                      <m:r>
                        <a:rPr lang="it-IT" i="1">
                          <a:latin typeface="Cambria Math" panose="02040503050406030204" pitchFamily="18" charset="0"/>
                        </a:rPr>
                        <m:t>−</m:t>
                      </m:r>
                      <m:sSub>
                        <m:sSubPr>
                          <m:ctrlPr>
                            <a:rPr lang="en-US" i="1">
                              <a:latin typeface="Cambria Math" panose="02040503050406030204" pitchFamily="18" charset="0"/>
                            </a:rPr>
                          </m:ctrlPr>
                        </m:sSubPr>
                        <m:e>
                          <m:r>
                            <m:rPr>
                              <m:sty m:val="p"/>
                            </m:rPr>
                            <a:rPr lang="it-IT">
                              <a:latin typeface="Cambria Math" panose="02040503050406030204" pitchFamily="18" charset="0"/>
                            </a:rPr>
                            <m:t>U</m:t>
                          </m:r>
                        </m:e>
                        <m:sub>
                          <m:r>
                            <m:rPr>
                              <m:sty m:val="p"/>
                            </m:rPr>
                            <a:rPr lang="it-IT">
                              <a:latin typeface="Cambria Math" panose="02040503050406030204" pitchFamily="18" charset="0"/>
                            </a:rPr>
                            <m:t>s</m:t>
                          </m:r>
                        </m:sub>
                      </m:sSub>
                      <m:r>
                        <a:rPr lang="en-US">
                          <a:latin typeface="Cambria Math" panose="02040503050406030204" pitchFamily="18" charset="0"/>
                        </a:rPr>
                        <m:t> </m:t>
                      </m:r>
                      <m:r>
                        <a:rPr lang="it-IT" b="1" i="1">
                          <a:latin typeface="Cambria Math" panose="02040503050406030204" pitchFamily="18" charset="0"/>
                        </a:rPr>
                        <m:t>𝛁</m:t>
                      </m:r>
                      <m:r>
                        <a:rPr lang="it-IT">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𝐮</m:t>
                          </m:r>
                        </m:e>
                        <m:sub>
                          <m:r>
                            <m:rPr>
                              <m:sty m:val="p"/>
                            </m:rPr>
                            <a:rPr lang="en-US" b="0" i="0">
                              <a:latin typeface="Cambria Math" panose="02040503050406030204" pitchFamily="18" charset="0"/>
                            </a:rPr>
                            <m:t>s</m:t>
                          </m:r>
                        </m:sub>
                      </m:sSub>
                      <m:r>
                        <a:rPr lang="it-IT" i="1">
                          <a:latin typeface="Cambria Math" panose="02040503050406030204" pitchFamily="18" charset="0"/>
                        </a:rPr>
                        <m:t>−</m:t>
                      </m:r>
                      <m:r>
                        <a:rPr lang="it-IT">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𝐏</m:t>
                          </m:r>
                        </m:e>
                        <m:sub>
                          <m:r>
                            <m:rPr>
                              <m:sty m:val="p"/>
                            </m:rPr>
                            <a:rPr lang="en-US" b="0" i="0">
                              <a:latin typeface="Cambria Math" panose="02040503050406030204" pitchFamily="18" charset="0"/>
                            </a:rPr>
                            <m:t>s</m:t>
                          </m:r>
                        </m:sub>
                      </m:sSub>
                      <m:r>
                        <a:rPr lang="it-IT" b="1">
                          <a:latin typeface="Cambria Math" panose="02040503050406030204" pitchFamily="18" charset="0"/>
                        </a:rPr>
                        <m:t> :</m:t>
                      </m:r>
                      <m:r>
                        <a:rPr lang="it-IT" b="1" i="1">
                          <a:latin typeface="Cambria Math" panose="02040503050406030204" pitchFamily="18" charset="0"/>
                        </a:rPr>
                        <m:t>𝛁</m:t>
                      </m:r>
                      <m:sSub>
                        <m:sSubPr>
                          <m:ctrlPr>
                            <a:rPr lang="en-US" b="1" i="1">
                              <a:latin typeface="Cambria Math" panose="02040503050406030204" pitchFamily="18" charset="0"/>
                            </a:rPr>
                          </m:ctrlPr>
                        </m:sSubPr>
                        <m:e>
                          <m:r>
                            <a:rPr lang="it-IT" b="1" i="1">
                              <a:latin typeface="Cambria Math" panose="02040503050406030204" pitchFamily="18" charset="0"/>
                            </a:rPr>
                            <m:t>𝐮</m:t>
                          </m:r>
                        </m:e>
                        <m:sub>
                          <m:r>
                            <m:rPr>
                              <m:sty m:val="p"/>
                            </m:rPr>
                            <a:rPr lang="it-IT" b="0" i="0">
                              <a:latin typeface="Cambria Math" panose="02040503050406030204" pitchFamily="18" charset="0"/>
                            </a:rPr>
                            <m:t>s</m:t>
                          </m:r>
                        </m:sub>
                      </m:sSub>
                      <m:r>
                        <a:rPr lang="it-IT" i="1">
                          <a:latin typeface="Cambria Math" panose="02040503050406030204" pitchFamily="18" charset="0"/>
                        </a:rPr>
                        <m:t>−</m:t>
                      </m:r>
                      <m:r>
                        <a:rPr lang="it-IT" b="1" i="1">
                          <a:latin typeface="Cambria Math" panose="02040503050406030204" pitchFamily="18" charset="0"/>
                        </a:rPr>
                        <m:t>𝛁</m:t>
                      </m:r>
                      <m:r>
                        <a:rPr lang="it-IT">
                          <a:latin typeface="Cambria Math" panose="02040503050406030204" pitchFamily="18" charset="0"/>
                        </a:rPr>
                        <m:t>∙</m:t>
                      </m:r>
                      <m:sSub>
                        <m:sSubPr>
                          <m:ctrlPr>
                            <a:rPr lang="en-US" b="1" i="1">
                              <a:latin typeface="Cambria Math" panose="02040503050406030204" pitchFamily="18" charset="0"/>
                            </a:rPr>
                          </m:ctrlPr>
                        </m:sSubPr>
                        <m:e>
                          <m:r>
                            <a:rPr lang="it-IT" b="1" i="1">
                              <a:latin typeface="Cambria Math" panose="02040503050406030204" pitchFamily="18" charset="0"/>
                            </a:rPr>
                            <m:t>𝐐</m:t>
                          </m:r>
                        </m:e>
                        <m:sub>
                          <m:r>
                            <m:rPr>
                              <m:sty m:val="p"/>
                            </m:rPr>
                            <a:rPr lang="it-IT" b="0" i="0">
                              <a:latin typeface="Cambria Math" panose="02040503050406030204" pitchFamily="18" charset="0"/>
                            </a:rPr>
                            <m:t>s</m:t>
                          </m:r>
                        </m:sub>
                      </m:sSub>
                      <m:r>
                        <a:rPr lang="it-IT">
                          <a:latin typeface="Cambria Math" panose="02040503050406030204" pitchFamily="18" charset="0"/>
                        </a:rPr>
                        <m:t>/2</m:t>
                      </m:r>
                    </m:oMath>
                  </m:oMathPara>
                </a14:m>
                <a:endParaRPr lang="en-US" dirty="0"/>
              </a:p>
              <a:p>
                <a:pPr marL="0" indent="0">
                  <a:buFont typeface="Arial" panose="020B0604020202020204" pitchFamily="34" charset="0"/>
                  <a:buNone/>
                </a:pPr>
                <a:endParaRPr lang="en-US" dirty="0"/>
              </a:p>
            </p:txBody>
          </p:sp>
        </mc:Choice>
        <mc:Fallback xmlns="">
          <p:sp>
            <p:nvSpPr>
              <p:cNvPr id="4" name="Espace réservé du contenu 2"/>
              <p:cNvSpPr txBox="1">
                <a:spLocks noRot="1" noChangeAspect="1" noMove="1" noResize="1" noEditPoints="1" noAdjustHandles="1" noChangeArrowheads="1" noChangeShapeType="1" noTextEdit="1"/>
              </p:cNvSpPr>
              <p:nvPr/>
            </p:nvSpPr>
            <p:spPr>
              <a:xfrm>
                <a:off x="567396" y="3376395"/>
                <a:ext cx="10515600" cy="586271"/>
              </a:xfrm>
              <a:prstGeom prst="rect">
                <a:avLst/>
              </a:prstGeom>
              <a:blipFill>
                <a:blip r:embed="rId3"/>
                <a:stretch>
                  <a:fillRect/>
                </a:stretch>
              </a:blipFill>
            </p:spPr>
            <p:txBody>
              <a:bodyPr/>
              <a:lstStyle/>
              <a:p>
                <a:r>
                  <a:rPr lang="en-US">
                    <a:noFill/>
                  </a:rPr>
                  <a:t> </a:t>
                </a:r>
              </a:p>
            </p:txBody>
          </p:sp>
        </mc:Fallback>
      </mc:AlternateContent>
      <p:sp>
        <p:nvSpPr>
          <p:cNvPr id="7" name="Parenthèse ouvrante 6"/>
          <p:cNvSpPr/>
          <p:nvPr/>
        </p:nvSpPr>
        <p:spPr>
          <a:xfrm>
            <a:off x="3732160" y="1435435"/>
            <a:ext cx="65172" cy="2265157"/>
          </a:xfrm>
          <a:prstGeom prst="leftBracket">
            <a:avLst/>
          </a:prstGeom>
          <a:ln w="38100">
            <a:solidFill>
              <a:srgbClr val="002060"/>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Parenthèse ouvrante 7"/>
          <p:cNvSpPr/>
          <p:nvPr/>
        </p:nvSpPr>
        <p:spPr>
          <a:xfrm>
            <a:off x="3738964" y="2728235"/>
            <a:ext cx="65172" cy="2265157"/>
          </a:xfrm>
          <a:prstGeom prst="leftBracket">
            <a:avLst/>
          </a:prstGeom>
          <a:ln w="38100">
            <a:solidFill>
              <a:srgbClr val="00206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Parenthèse ouvrante 8"/>
          <p:cNvSpPr/>
          <p:nvPr/>
        </p:nvSpPr>
        <p:spPr>
          <a:xfrm>
            <a:off x="6073602" y="3046366"/>
            <a:ext cx="58366" cy="1642046"/>
          </a:xfrm>
          <a:prstGeom prst="leftBracket">
            <a:avLst/>
          </a:prstGeom>
          <a:ln w="38100">
            <a:solidFill>
              <a:schemeClr val="accent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Parenthèse ouvrante 9"/>
          <p:cNvSpPr/>
          <p:nvPr/>
        </p:nvSpPr>
        <p:spPr>
          <a:xfrm>
            <a:off x="7792156" y="3046366"/>
            <a:ext cx="58366" cy="1642046"/>
          </a:xfrm>
          <a:prstGeom prst="leftBracket">
            <a:avLst/>
          </a:prstGeom>
          <a:ln w="38100">
            <a:solidFill>
              <a:schemeClr val="accent4"/>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Parenthèse ouvrante 10"/>
          <p:cNvSpPr/>
          <p:nvPr/>
        </p:nvSpPr>
        <p:spPr>
          <a:xfrm>
            <a:off x="9511520" y="3046366"/>
            <a:ext cx="58366" cy="1642046"/>
          </a:xfrm>
          <a:prstGeom prst="leftBracket">
            <a:avLst/>
          </a:prstGeom>
          <a:ln w="38100">
            <a:solidFill>
              <a:schemeClr val="accent2">
                <a:lumMod val="75000"/>
              </a:schemeClr>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Parenthèse ouvrante 11"/>
          <p:cNvSpPr/>
          <p:nvPr/>
        </p:nvSpPr>
        <p:spPr>
          <a:xfrm>
            <a:off x="6101975" y="1746990"/>
            <a:ext cx="58366" cy="1642046"/>
          </a:xfrm>
          <a:prstGeom prst="leftBracket">
            <a:avLst/>
          </a:prstGeom>
          <a:ln w="38100">
            <a:solidFill>
              <a:schemeClr val="accent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Parenthèse ouvrante 12"/>
          <p:cNvSpPr/>
          <p:nvPr/>
        </p:nvSpPr>
        <p:spPr>
          <a:xfrm>
            <a:off x="7881173" y="1677013"/>
            <a:ext cx="57600" cy="1782000"/>
          </a:xfrm>
          <a:prstGeom prst="leftBracket">
            <a:avLst/>
          </a:prstGeom>
          <a:ln w="38100">
            <a:solidFill>
              <a:srgbClr val="FF0000"/>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Parenthèse ouvrante 13"/>
          <p:cNvSpPr/>
          <p:nvPr/>
        </p:nvSpPr>
        <p:spPr>
          <a:xfrm>
            <a:off x="9813738" y="1593101"/>
            <a:ext cx="57600" cy="1944000"/>
          </a:xfrm>
          <a:prstGeom prst="leftBracket">
            <a:avLst/>
          </a:prstGeom>
          <a:ln w="38100">
            <a:solidFill>
              <a:srgbClr val="00B050"/>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itre 1"/>
          <p:cNvSpPr txBox="1">
            <a:spLocks/>
          </p:cNvSpPr>
          <p:nvPr/>
        </p:nvSpPr>
        <p:spPr>
          <a:xfrm>
            <a:off x="2417512" y="2056119"/>
            <a:ext cx="2708075"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srgbClr val="002060"/>
                </a:solidFill>
              </a:rPr>
              <a:t>change along trajectory</a:t>
            </a:r>
            <a:endParaRPr lang="en-US" sz="2000" dirty="0">
              <a:solidFill>
                <a:srgbClr val="002060"/>
              </a:solidFill>
            </a:endParaRPr>
          </a:p>
        </p:txBody>
      </p:sp>
      <p:sp>
        <p:nvSpPr>
          <p:cNvPr id="16" name="Titre 1"/>
          <p:cNvSpPr txBox="1">
            <a:spLocks/>
          </p:cNvSpPr>
          <p:nvPr/>
        </p:nvSpPr>
        <p:spPr>
          <a:xfrm>
            <a:off x="5282548" y="2060270"/>
            <a:ext cx="1626092"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schemeClr val="accent1"/>
                </a:solidFill>
              </a:rPr>
              <a:t>compressions</a:t>
            </a:r>
            <a:endParaRPr lang="en-US" sz="2000" dirty="0">
              <a:solidFill>
                <a:schemeClr val="accent1"/>
              </a:solidFill>
            </a:endParaRPr>
          </a:p>
        </p:txBody>
      </p:sp>
      <p:sp>
        <p:nvSpPr>
          <p:cNvPr id="17" name="Titre 1"/>
          <p:cNvSpPr txBox="1">
            <a:spLocks/>
          </p:cNvSpPr>
          <p:nvPr/>
        </p:nvSpPr>
        <p:spPr>
          <a:xfrm>
            <a:off x="7065601" y="2056119"/>
            <a:ext cx="1843948"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FF0000"/>
                </a:solidFill>
              </a:rPr>
              <a:t>p</a:t>
            </a:r>
            <a:r>
              <a:rPr lang="en-US" sz="2000" dirty="0" smtClean="0">
                <a:solidFill>
                  <a:srgbClr val="FF0000"/>
                </a:solidFill>
              </a:rPr>
              <a:t>ressure work</a:t>
            </a:r>
            <a:endParaRPr lang="en-US" sz="2000" dirty="0">
              <a:solidFill>
                <a:srgbClr val="FF0000"/>
              </a:solidFill>
            </a:endParaRPr>
          </a:p>
        </p:txBody>
      </p:sp>
      <p:sp>
        <p:nvSpPr>
          <p:cNvPr id="18" name="Titre 1"/>
          <p:cNvSpPr txBox="1">
            <a:spLocks/>
          </p:cNvSpPr>
          <p:nvPr/>
        </p:nvSpPr>
        <p:spPr>
          <a:xfrm>
            <a:off x="8944954" y="2067544"/>
            <a:ext cx="1843948"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srgbClr val="00B050"/>
                </a:solidFill>
              </a:rPr>
              <a:t>electric work</a:t>
            </a:r>
            <a:endParaRPr lang="en-US" sz="2000" dirty="0">
              <a:solidFill>
                <a:srgbClr val="00B050"/>
              </a:solidFill>
            </a:endParaRPr>
          </a:p>
        </p:txBody>
      </p:sp>
      <p:sp>
        <p:nvSpPr>
          <p:cNvPr id="19" name="Titre 1"/>
          <p:cNvSpPr txBox="1">
            <a:spLocks/>
          </p:cNvSpPr>
          <p:nvPr/>
        </p:nvSpPr>
        <p:spPr>
          <a:xfrm>
            <a:off x="7197484" y="3787198"/>
            <a:ext cx="1247710"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schemeClr val="accent4"/>
                </a:solidFill>
              </a:rPr>
              <a:t>flow work</a:t>
            </a:r>
            <a:endParaRPr lang="en-US" sz="2000" dirty="0">
              <a:solidFill>
                <a:schemeClr val="accent4"/>
              </a:solidFill>
            </a:endParaRPr>
          </a:p>
        </p:txBody>
      </p:sp>
      <p:sp>
        <p:nvSpPr>
          <p:cNvPr id="20" name="Titre 1"/>
          <p:cNvSpPr txBox="1">
            <a:spLocks/>
          </p:cNvSpPr>
          <p:nvPr/>
        </p:nvSpPr>
        <p:spPr>
          <a:xfrm>
            <a:off x="8707153" y="3785716"/>
            <a:ext cx="1725465"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schemeClr val="accent2"/>
                </a:solidFill>
              </a:rPr>
              <a:t>heat exchange</a:t>
            </a:r>
            <a:endParaRPr lang="en-US" sz="2000" dirty="0">
              <a:solidFill>
                <a:schemeClr val="accent2"/>
              </a:solidFill>
            </a:endParaRPr>
          </a:p>
        </p:txBody>
      </p:sp>
      <mc:AlternateContent xmlns:mc="http://schemas.openxmlformats.org/markup-compatibility/2006" xmlns:a14="http://schemas.microsoft.com/office/drawing/2010/main">
        <mc:Choice Requires="a14">
          <p:sp>
            <p:nvSpPr>
              <p:cNvPr id="28" name="Rectangle 27"/>
              <p:cNvSpPr/>
              <p:nvPr/>
            </p:nvSpPr>
            <p:spPr>
              <a:xfrm>
                <a:off x="8907421" y="343276"/>
                <a:ext cx="2383345" cy="532966"/>
              </a:xfrm>
              <a:prstGeom prst="rect">
                <a:avLst/>
              </a:prstGeom>
            </p:spPr>
            <p:txBody>
              <a:bodyPr wrap="none">
                <a:spAutoFit/>
              </a:bodyPr>
              <a:lstStyle/>
              <a:p>
                <a14:m>
                  <m:oMath xmlns:m="http://schemas.openxmlformats.org/officeDocument/2006/math">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K</m:t>
                        </m:r>
                      </m:e>
                      <m:sub>
                        <m:r>
                          <m:rPr>
                            <m:sty m:val="p"/>
                          </m:rPr>
                          <a:rPr lang="en-US" sz="2800">
                            <a:latin typeface="Cambria Math" panose="02040503050406030204" pitchFamily="18" charset="0"/>
                          </a:rPr>
                          <m:t>s</m:t>
                        </m:r>
                      </m:sub>
                    </m:sSub>
                  </m:oMath>
                </a14:m>
                <a:r>
                  <a:rPr lang="en-US" sz="2800" dirty="0" smtClean="0"/>
                  <a:t> := </a:t>
                </a:r>
                <a14:m>
                  <m:oMath xmlns:m="http://schemas.openxmlformats.org/officeDocument/2006/math">
                    <m:sSub>
                      <m:sSubPr>
                        <m:ctrlPr>
                          <a:rPr lang="en-US" sz="2800" i="1">
                            <a:latin typeface="Cambria Math" panose="02040503050406030204" pitchFamily="18" charset="0"/>
                          </a:rPr>
                        </m:ctrlPr>
                      </m:sSubPr>
                      <m:e>
                        <m:r>
                          <m:rPr>
                            <m:sty m:val="p"/>
                          </m:rPr>
                          <a:rPr lang="en-US" sz="2800" b="0" i="0" smtClean="0">
                            <a:latin typeface="Cambria Math" panose="02040503050406030204" pitchFamily="18" charset="0"/>
                          </a:rPr>
                          <m:t>m</m:t>
                        </m:r>
                      </m:e>
                      <m:sub>
                        <m:r>
                          <m:rPr>
                            <m:sty m:val="p"/>
                          </m:rPr>
                          <a:rPr lang="en-US" sz="2800">
                            <a:latin typeface="Cambria Math" panose="02040503050406030204" pitchFamily="18" charset="0"/>
                          </a:rPr>
                          <m:t>s</m:t>
                        </m:r>
                      </m:sub>
                    </m:sSub>
                    <m:r>
                      <m:rPr>
                        <m:sty m:val="p"/>
                      </m:rPr>
                      <a:rPr lang="en-US" sz="2800" b="0" i="0" smtClean="0">
                        <a:latin typeface="Cambria Math" panose="02040503050406030204" pitchFamily="18" charset="0"/>
                      </a:rPr>
                      <m:t>n</m:t>
                    </m:r>
                    <m:sSubSup>
                      <m:sSubSupPr>
                        <m:ctrlPr>
                          <a:rPr lang="en-US" sz="2800" i="1">
                            <a:latin typeface="Cambria Math" panose="02040503050406030204" pitchFamily="18" charset="0"/>
                          </a:rPr>
                        </m:ctrlPr>
                      </m:sSubSupPr>
                      <m:e>
                        <m:r>
                          <m:rPr>
                            <m:sty m:val="p"/>
                          </m:rPr>
                          <a:rPr lang="en-US" sz="2800">
                            <a:latin typeface="Cambria Math" panose="02040503050406030204" pitchFamily="18" charset="0"/>
                          </a:rPr>
                          <m:t>u</m:t>
                        </m:r>
                      </m:e>
                      <m:sub>
                        <m:r>
                          <m:rPr>
                            <m:sty m:val="p"/>
                          </m:rPr>
                          <a:rPr lang="en-US" sz="2800">
                            <a:latin typeface="Cambria Math" panose="02040503050406030204" pitchFamily="18" charset="0"/>
                          </a:rPr>
                          <m:t>s</m:t>
                        </m:r>
                      </m:sub>
                      <m:sup>
                        <m:r>
                          <a:rPr lang="en-US" sz="2800">
                            <a:latin typeface="Cambria Math" panose="02040503050406030204" pitchFamily="18" charset="0"/>
                          </a:rPr>
                          <m:t>2</m:t>
                        </m:r>
                      </m:sup>
                    </m:sSubSup>
                    <m:r>
                      <a:rPr lang="en-US" sz="2800">
                        <a:latin typeface="Cambria Math" panose="02040503050406030204" pitchFamily="18" charset="0"/>
                      </a:rPr>
                      <m:t>/2</m:t>
                    </m:r>
                  </m:oMath>
                </a14:m>
                <a:endParaRPr lang="en-US" sz="2800" dirty="0"/>
              </a:p>
            </p:txBody>
          </p:sp>
        </mc:Choice>
        <mc:Fallback xmlns="">
          <p:sp>
            <p:nvSpPr>
              <p:cNvPr id="28" name="Rectangle 27"/>
              <p:cNvSpPr>
                <a:spLocks noRot="1" noChangeAspect="1" noMove="1" noResize="1" noEditPoints="1" noAdjustHandles="1" noChangeArrowheads="1" noChangeShapeType="1" noTextEdit="1"/>
              </p:cNvSpPr>
              <p:nvPr/>
            </p:nvSpPr>
            <p:spPr>
              <a:xfrm>
                <a:off x="8907421" y="343276"/>
                <a:ext cx="2383345" cy="532966"/>
              </a:xfrm>
              <a:prstGeom prst="rect">
                <a:avLst/>
              </a:prstGeom>
              <a:blipFill>
                <a:blip r:embed="rId4"/>
                <a:stretch>
                  <a:fillRect t="-10227" b="-29545"/>
                </a:stretch>
              </a:blipFill>
            </p:spPr>
            <p:txBody>
              <a:bodyPr/>
              <a:lstStyle/>
              <a:p>
                <a:r>
                  <a:rPr lang="en-US">
                    <a:noFill/>
                  </a:rPr>
                  <a:t> </a:t>
                </a:r>
              </a:p>
            </p:txBody>
          </p:sp>
        </mc:Fallback>
      </mc:AlternateContent>
      <p:sp>
        <p:nvSpPr>
          <p:cNvPr id="29" name="Titre 1"/>
          <p:cNvSpPr txBox="1">
            <a:spLocks/>
          </p:cNvSpPr>
          <p:nvPr/>
        </p:nvSpPr>
        <p:spPr>
          <a:xfrm>
            <a:off x="553778" y="1513449"/>
            <a:ext cx="5921514"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t>Evolution equations for energy densities:</a:t>
            </a:r>
            <a:endParaRPr lang="en-US" sz="2000" dirty="0"/>
          </a:p>
        </p:txBody>
      </p:sp>
      <mc:AlternateContent xmlns:mc="http://schemas.openxmlformats.org/markup-compatibility/2006" xmlns:a14="http://schemas.microsoft.com/office/drawing/2010/main">
        <mc:Choice Requires="a14">
          <p:sp>
            <p:nvSpPr>
              <p:cNvPr id="30" name="Rectangle 29"/>
              <p:cNvSpPr/>
              <p:nvPr/>
            </p:nvSpPr>
            <p:spPr>
              <a:xfrm>
                <a:off x="8907421" y="937944"/>
                <a:ext cx="2546787" cy="523220"/>
              </a:xfrm>
              <a:prstGeom prst="rect">
                <a:avLst/>
              </a:prstGeom>
            </p:spPr>
            <p:txBody>
              <a:bodyPr wrap="none">
                <a:spAutoFit/>
              </a:bodyPr>
              <a:lstStyle/>
              <a:p>
                <a14:m>
                  <m:oMath xmlns:m="http://schemas.openxmlformats.org/officeDocument/2006/math">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U</m:t>
                        </m:r>
                      </m:e>
                      <m:sub>
                        <m:r>
                          <m:rPr>
                            <m:sty m:val="p"/>
                          </m:rPr>
                          <a:rPr lang="en-US" sz="2800">
                            <a:latin typeface="Cambria Math" panose="02040503050406030204" pitchFamily="18" charset="0"/>
                          </a:rPr>
                          <m:t>s</m:t>
                        </m:r>
                      </m:sub>
                    </m:sSub>
                    <m:box>
                      <m:boxPr>
                        <m:ctrlPr>
                          <a:rPr lang="en-US" sz="2800" i="1">
                            <a:latin typeface="Cambria Math" panose="02040503050406030204" pitchFamily="18" charset="0"/>
                          </a:rPr>
                        </m:ctrlPr>
                      </m:boxPr>
                      <m:e>
                        <m:r>
                          <a:rPr lang="en-US" sz="2800">
                            <a:latin typeface="Cambria Math" panose="02040503050406030204" pitchFamily="18" charset="0"/>
                          </a:rPr>
                          <m:t>∶=</m:t>
                        </m:r>
                      </m:e>
                    </m:box>
                    <m:sSub>
                      <m:sSubPr>
                        <m:ctrlPr>
                          <a:rPr lang="en-US" sz="2800" i="1">
                            <a:latin typeface="Cambria Math" panose="02040503050406030204" pitchFamily="18" charset="0"/>
                          </a:rPr>
                        </m:ctrlPr>
                      </m:sSubPr>
                      <m:e>
                        <m:r>
                          <m:rPr>
                            <m:sty m:val="p"/>
                          </m:rPr>
                          <a:rPr lang="en-US" sz="2800" b="0" i="0" smtClean="0">
                            <a:latin typeface="Cambria Math" panose="02040503050406030204" pitchFamily="18" charset="0"/>
                          </a:rPr>
                          <m:t>Tr</m:t>
                        </m:r>
                        <m:r>
                          <a:rPr lang="en-US" sz="2800" b="0" i="1" smtClean="0">
                            <a:latin typeface="Cambria Math" panose="02040503050406030204" pitchFamily="18" charset="0"/>
                          </a:rPr>
                          <m:t>[</m:t>
                        </m:r>
                        <m:r>
                          <a:rPr lang="en-US" sz="2800" b="1" i="1">
                            <a:latin typeface="Cambria Math" panose="02040503050406030204" pitchFamily="18" charset="0"/>
                          </a:rPr>
                          <m:t>𝐏</m:t>
                        </m:r>
                      </m:e>
                      <m:sub>
                        <m:r>
                          <m:rPr>
                            <m:sty m:val="p"/>
                          </m:rPr>
                          <a:rPr lang="en-US" sz="2800">
                            <a:latin typeface="Cambria Math" panose="02040503050406030204" pitchFamily="18" charset="0"/>
                          </a:rPr>
                          <m:t>s</m:t>
                        </m:r>
                      </m:sub>
                    </m:sSub>
                    <m:r>
                      <a:rPr lang="en-US" sz="2800" b="0" i="1" smtClean="0">
                        <a:latin typeface="Cambria Math" panose="02040503050406030204" pitchFamily="18" charset="0"/>
                      </a:rPr>
                      <m:t>]</m:t>
                    </m:r>
                    <m:r>
                      <a:rPr lang="en-US" sz="2800">
                        <a:latin typeface="Cambria Math" panose="02040503050406030204" pitchFamily="18" charset="0"/>
                      </a:rPr>
                      <m:t>/2</m:t>
                    </m:r>
                  </m:oMath>
                </a14:m>
                <a:r>
                  <a:rPr lang="en-US" sz="2800" dirty="0"/>
                  <a:t> </a:t>
                </a:r>
              </a:p>
            </p:txBody>
          </p:sp>
        </mc:Choice>
        <mc:Fallback xmlns="">
          <p:sp>
            <p:nvSpPr>
              <p:cNvPr id="30" name="Rectangle 29"/>
              <p:cNvSpPr>
                <a:spLocks noRot="1" noChangeAspect="1" noMove="1" noResize="1" noEditPoints="1" noAdjustHandles="1" noChangeArrowheads="1" noChangeShapeType="1" noTextEdit="1"/>
              </p:cNvSpPr>
              <p:nvPr/>
            </p:nvSpPr>
            <p:spPr>
              <a:xfrm>
                <a:off x="8907421" y="937944"/>
                <a:ext cx="2546787" cy="523220"/>
              </a:xfrm>
              <a:prstGeom prst="rect">
                <a:avLst/>
              </a:prstGeom>
              <a:blipFill>
                <a:blip r:embed="rId5"/>
                <a:stretch>
                  <a:fillRect/>
                </a:stretch>
              </a:blipFill>
            </p:spPr>
            <p:txBody>
              <a:bodyPr/>
              <a:lstStyle/>
              <a:p>
                <a:r>
                  <a:rPr lang="en-US">
                    <a:noFill/>
                  </a:rPr>
                  <a:t> </a:t>
                </a:r>
              </a:p>
            </p:txBody>
          </p:sp>
        </mc:Fallback>
      </mc:AlternateContent>
      <p:sp>
        <p:nvSpPr>
          <p:cNvPr id="2" name="Rectangle 1"/>
          <p:cNvSpPr/>
          <p:nvPr/>
        </p:nvSpPr>
        <p:spPr>
          <a:xfrm>
            <a:off x="6481835" y="484574"/>
            <a:ext cx="2352375" cy="369332"/>
          </a:xfrm>
          <a:prstGeom prst="rect">
            <a:avLst/>
          </a:prstGeom>
        </p:spPr>
        <p:txBody>
          <a:bodyPr wrap="none">
            <a:spAutoFit/>
          </a:bodyPr>
          <a:lstStyle/>
          <a:p>
            <a:r>
              <a:rPr lang="en-US" dirty="0" smtClean="0"/>
              <a:t>kinetic energy density: </a:t>
            </a:r>
            <a:endParaRPr lang="en-US" dirty="0"/>
          </a:p>
        </p:txBody>
      </p:sp>
      <p:sp>
        <p:nvSpPr>
          <p:cNvPr id="5" name="Rectangle 4"/>
          <p:cNvSpPr/>
          <p:nvPr/>
        </p:nvSpPr>
        <p:spPr>
          <a:xfrm>
            <a:off x="6374626" y="1001881"/>
            <a:ext cx="2459584" cy="369332"/>
          </a:xfrm>
          <a:prstGeom prst="rect">
            <a:avLst/>
          </a:prstGeom>
        </p:spPr>
        <p:txBody>
          <a:bodyPr wrap="none">
            <a:spAutoFit/>
          </a:bodyPr>
          <a:lstStyle/>
          <a:p>
            <a:r>
              <a:rPr lang="en-US" dirty="0" smtClean="0"/>
              <a:t>internal </a:t>
            </a:r>
            <a:r>
              <a:rPr lang="en-US" dirty="0"/>
              <a:t>energy density: </a:t>
            </a:r>
          </a:p>
        </p:txBody>
      </p:sp>
      <p:sp>
        <p:nvSpPr>
          <p:cNvPr id="23" name="Titre 1"/>
          <p:cNvSpPr txBox="1">
            <a:spLocks/>
          </p:cNvSpPr>
          <p:nvPr/>
        </p:nvSpPr>
        <p:spPr>
          <a:xfrm>
            <a:off x="352905" y="245611"/>
            <a:ext cx="10515600"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A bit of theory  </a:t>
            </a:r>
            <a:endParaRPr lang="en-US" sz="2800" dirty="0"/>
          </a:p>
        </p:txBody>
      </p:sp>
    </p:spTree>
    <p:extLst>
      <p:ext uri="{BB962C8B-B14F-4D97-AF65-F5344CB8AC3E}">
        <p14:creationId xmlns:p14="http://schemas.microsoft.com/office/powerpoint/2010/main" val="4252614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12562" y="2568014"/>
                <a:ext cx="10515600" cy="559766"/>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d</m:t>
                          </m:r>
                        </m:e>
                        <m:sub>
                          <m:r>
                            <m:rPr>
                              <m:sty m:val="p"/>
                            </m:rPr>
                            <a:rPr lang="en-US">
                              <a:latin typeface="Cambria Math" panose="02040503050406030204" pitchFamily="18" charset="0"/>
                            </a:rPr>
                            <m:t>t</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K</m:t>
                          </m:r>
                        </m:e>
                        <m:sub>
                          <m:r>
                            <m:rPr>
                              <m:sty m:val="p"/>
                            </m:rPr>
                            <a:rPr lang="en-US">
                              <a:latin typeface="Cambria Math" panose="02040503050406030204" pitchFamily="18" charset="0"/>
                            </a:rPr>
                            <m:t>s</m:t>
                          </m:r>
                        </m:sub>
                      </m:sSub>
                      <m:r>
                        <a:rPr lang="it-IT">
                          <a:latin typeface="Cambria Math" panose="02040503050406030204" pitchFamily="18" charset="0"/>
                        </a:rPr>
                        <m:t> :=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a:latin typeface="Cambria Math" panose="02040503050406030204" pitchFamily="18" charset="0"/>
                                </a:rPr>
                                <m:t>𝜕</m:t>
                              </m:r>
                            </m:e>
                            <m:sub>
                              <m:r>
                                <m:rPr>
                                  <m:sty m:val="p"/>
                                </m:rPr>
                                <a:rPr lang="en-US">
                                  <a:latin typeface="Cambria Math" panose="02040503050406030204" pitchFamily="18" charset="0"/>
                                </a:rPr>
                                <m:t>t</m:t>
                              </m:r>
                            </m:sub>
                          </m:sSub>
                          <m:r>
                            <a:rPr lang="it-IT">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𝐮</m:t>
                              </m:r>
                            </m:e>
                            <m:sub>
                              <m:r>
                                <m:rPr>
                                  <m:sty m:val="p"/>
                                </m:rPr>
                                <a:rPr lang="en-US" b="0" i="0">
                                  <a:latin typeface="Cambria Math" panose="02040503050406030204" pitchFamily="18" charset="0"/>
                                </a:rPr>
                                <m:t>s</m:t>
                              </m:r>
                            </m:sub>
                          </m:sSub>
                          <m:r>
                            <a:rPr lang="it-IT">
                              <a:latin typeface="Cambria Math" panose="02040503050406030204" pitchFamily="18" charset="0"/>
                            </a:rPr>
                            <m:t>∙</m:t>
                          </m:r>
                          <m:r>
                            <a:rPr lang="it-IT" b="1" i="1">
                              <a:latin typeface="Cambria Math" panose="02040503050406030204" pitchFamily="18" charset="0"/>
                            </a:rPr>
                            <m:t>𝛁</m:t>
                          </m:r>
                        </m:e>
                      </m:d>
                      <m:sSub>
                        <m:sSubPr>
                          <m:ctrlPr>
                            <a:rPr lang="en-US" i="1">
                              <a:latin typeface="Cambria Math" panose="02040503050406030204" pitchFamily="18" charset="0"/>
                            </a:rPr>
                          </m:ctrlPr>
                        </m:sSubPr>
                        <m:e>
                          <m:r>
                            <m:rPr>
                              <m:sty m:val="p"/>
                            </m:rPr>
                            <a:rPr lang="en-US">
                              <a:latin typeface="Cambria Math" panose="02040503050406030204" pitchFamily="18" charset="0"/>
                            </a:rPr>
                            <m:t>K</m:t>
                          </m:r>
                        </m:e>
                        <m:sub>
                          <m:r>
                            <m:rPr>
                              <m:sty m:val="p"/>
                            </m:rPr>
                            <a:rPr lang="en-US">
                              <a:latin typeface="Cambria Math" panose="02040503050406030204" pitchFamily="18" charset="0"/>
                            </a:rPr>
                            <m:t>s</m:t>
                          </m:r>
                        </m:sub>
                      </m:sSub>
                      <m:r>
                        <a:rPr lang="it-IT">
                          <a:latin typeface="Cambria Math" panose="02040503050406030204" pitchFamily="18" charset="0"/>
                        </a:rPr>
                        <m:t>= </m:t>
                      </m:r>
                      <m:r>
                        <a:rPr lang="it-IT"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K</m:t>
                          </m:r>
                        </m:e>
                        <m:sub>
                          <m:r>
                            <m:rPr>
                              <m:sty m:val="p"/>
                            </m:rPr>
                            <a:rPr lang="en-US">
                              <a:latin typeface="Cambria Math" panose="02040503050406030204" pitchFamily="18" charset="0"/>
                            </a:rPr>
                            <m:t>s</m:t>
                          </m:r>
                        </m:sub>
                      </m:sSub>
                      <m:r>
                        <a:rPr lang="en-US">
                          <a:latin typeface="Cambria Math" panose="02040503050406030204" pitchFamily="18" charset="0"/>
                        </a:rPr>
                        <m:t> </m:t>
                      </m:r>
                      <m:r>
                        <a:rPr lang="it-IT" b="1" i="1">
                          <a:latin typeface="Cambria Math" panose="02040503050406030204" pitchFamily="18" charset="0"/>
                        </a:rPr>
                        <m:t>𝛁</m:t>
                      </m:r>
                      <m:r>
                        <a:rPr lang="it-IT">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𝐮</m:t>
                          </m:r>
                        </m:e>
                        <m:sub>
                          <m:r>
                            <m:rPr>
                              <m:sty m:val="p"/>
                            </m:rPr>
                            <a:rPr lang="en-US" b="0" i="0">
                              <a:latin typeface="Cambria Math" panose="02040503050406030204" pitchFamily="18" charset="0"/>
                            </a:rPr>
                            <m:t>s</m:t>
                          </m:r>
                        </m:sub>
                      </m:sSub>
                      <m:r>
                        <a:rPr lang="it-IT" i="1">
                          <a:latin typeface="Cambria Math" panose="02040503050406030204" pitchFamily="18" charset="0"/>
                        </a:rPr>
                        <m:t>−</m:t>
                      </m:r>
                      <m:r>
                        <a:rPr lang="it-IT">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𝐮</m:t>
                          </m:r>
                        </m:e>
                        <m:sub>
                          <m:r>
                            <m:rPr>
                              <m:sty m:val="p"/>
                            </m:rPr>
                            <a:rPr lang="en-US" b="0" i="0">
                              <a:latin typeface="Cambria Math" panose="02040503050406030204" pitchFamily="18" charset="0"/>
                            </a:rPr>
                            <m:t>s</m:t>
                          </m:r>
                        </m:sub>
                      </m:sSub>
                      <m:r>
                        <a:rPr lang="it-IT">
                          <a:latin typeface="Cambria Math" panose="02040503050406030204" pitchFamily="18" charset="0"/>
                        </a:rPr>
                        <m:t>∙</m:t>
                      </m:r>
                      <m:r>
                        <a:rPr lang="it-IT" b="1" i="1">
                          <a:latin typeface="Cambria Math" panose="02040503050406030204" pitchFamily="18" charset="0"/>
                        </a:rPr>
                        <m:t>𝛁</m:t>
                      </m:r>
                      <m:r>
                        <a:rPr lang="it-IT">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𝐏</m:t>
                          </m:r>
                        </m:e>
                        <m:sub>
                          <m:r>
                            <m:rPr>
                              <m:sty m:val="p"/>
                            </m:rPr>
                            <a:rPr lang="en-US" b="0" i="0">
                              <a:latin typeface="Cambria Math" panose="02040503050406030204" pitchFamily="18" charset="0"/>
                            </a:rPr>
                            <m:t>s</m:t>
                          </m:r>
                        </m:sub>
                      </m:sSub>
                      <m:r>
                        <a:rPr lang="it-IT">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q</m:t>
                          </m:r>
                        </m:e>
                        <m:sub>
                          <m:r>
                            <m:rPr>
                              <m:sty m:val="p"/>
                            </m:rPr>
                            <a:rPr lang="en-US">
                              <a:latin typeface="Cambria Math" panose="02040503050406030204" pitchFamily="18" charset="0"/>
                            </a:rPr>
                            <m:t>s</m:t>
                          </m:r>
                        </m:sub>
                      </m:sSub>
                      <m:sSub>
                        <m:sSubPr>
                          <m:ctrlPr>
                            <a:rPr lang="en-US" i="1">
                              <a:latin typeface="Cambria Math" panose="02040503050406030204" pitchFamily="18" charset="0"/>
                            </a:rPr>
                          </m:ctrlPr>
                        </m:sSubPr>
                        <m:e>
                          <m:r>
                            <m:rPr>
                              <m:sty m:val="p"/>
                            </m:rPr>
                            <a:rPr lang="en-US">
                              <a:latin typeface="Cambria Math" panose="02040503050406030204" pitchFamily="18" charset="0"/>
                            </a:rPr>
                            <m:t>n</m:t>
                          </m:r>
                        </m:e>
                        <m:sub>
                          <m:r>
                            <m:rPr>
                              <m:sty m:val="p"/>
                            </m:rPr>
                            <a:rPr lang="en-US">
                              <a:latin typeface="Cambria Math" panose="02040503050406030204" pitchFamily="18" charset="0"/>
                            </a:rPr>
                            <m:t>s</m:t>
                          </m:r>
                        </m:sub>
                      </m:sSub>
                      <m:r>
                        <a:rPr lang="en-US">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𝐮</m:t>
                          </m:r>
                        </m:e>
                        <m:sub>
                          <m:r>
                            <m:rPr>
                              <m:sty m:val="p"/>
                            </m:rPr>
                            <a:rPr lang="en-US" b="0" i="0">
                              <a:latin typeface="Cambria Math" panose="02040503050406030204" pitchFamily="18" charset="0"/>
                            </a:rPr>
                            <m:t>s</m:t>
                          </m:r>
                        </m:sub>
                      </m:sSub>
                      <m:r>
                        <a:rPr lang="it-IT">
                          <a:latin typeface="Cambria Math" panose="02040503050406030204" pitchFamily="18" charset="0"/>
                        </a:rPr>
                        <m:t>∙</m:t>
                      </m:r>
                      <m:r>
                        <a:rPr lang="it-IT" b="1" i="1">
                          <a:latin typeface="Cambria Math" panose="02040503050406030204" pitchFamily="18" charset="0"/>
                        </a:rPr>
                        <m:t>𝐄</m:t>
                      </m:r>
                    </m:oMath>
                  </m:oMathPara>
                </a14:m>
                <a:endParaRPr lang="en-US" dirty="0" smtClean="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12562" y="2568014"/>
                <a:ext cx="10515600" cy="559766"/>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Espace réservé du contenu 2"/>
              <p:cNvSpPr txBox="1">
                <a:spLocks/>
              </p:cNvSpPr>
              <p:nvPr/>
            </p:nvSpPr>
            <p:spPr>
              <a:xfrm>
                <a:off x="567396" y="3376395"/>
                <a:ext cx="10515600" cy="586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it-IT">
                              <a:latin typeface="Cambria Math" panose="02040503050406030204" pitchFamily="18" charset="0"/>
                            </a:rPr>
                            <m:t>d</m:t>
                          </m:r>
                        </m:e>
                        <m:sub>
                          <m:r>
                            <m:rPr>
                              <m:sty m:val="p"/>
                            </m:rPr>
                            <a:rPr lang="it-IT">
                              <a:latin typeface="Cambria Math" panose="02040503050406030204" pitchFamily="18" charset="0"/>
                            </a:rPr>
                            <m:t>t</m:t>
                          </m:r>
                        </m:sub>
                      </m:sSub>
                      <m:sSub>
                        <m:sSubPr>
                          <m:ctrlPr>
                            <a:rPr lang="en-US" i="1">
                              <a:latin typeface="Cambria Math" panose="02040503050406030204" pitchFamily="18" charset="0"/>
                            </a:rPr>
                          </m:ctrlPr>
                        </m:sSubPr>
                        <m:e>
                          <m:r>
                            <m:rPr>
                              <m:sty m:val="p"/>
                            </m:rPr>
                            <a:rPr lang="it-IT">
                              <a:latin typeface="Cambria Math" panose="02040503050406030204" pitchFamily="18" charset="0"/>
                            </a:rPr>
                            <m:t>U</m:t>
                          </m:r>
                        </m:e>
                        <m:sub>
                          <m:r>
                            <m:rPr>
                              <m:sty m:val="p"/>
                            </m:rPr>
                            <a:rPr lang="it-IT">
                              <a:latin typeface="Cambria Math" panose="02040503050406030204" pitchFamily="18" charset="0"/>
                            </a:rPr>
                            <m:t>s</m:t>
                          </m:r>
                        </m:sub>
                      </m:sSub>
                      <m:r>
                        <a:rPr lang="it-IT">
                          <a:latin typeface="Cambria Math" panose="02040503050406030204" pitchFamily="18" charset="0"/>
                        </a:rPr>
                        <m:t> := </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it-IT">
                                  <a:latin typeface="Cambria Math" panose="02040503050406030204" pitchFamily="18" charset="0"/>
                                </a:rPr>
                                <m:t>𝜕</m:t>
                              </m:r>
                            </m:e>
                            <m:sub>
                              <m:r>
                                <m:rPr>
                                  <m:sty m:val="p"/>
                                </m:rPr>
                                <a:rPr lang="it-IT">
                                  <a:latin typeface="Cambria Math" panose="02040503050406030204" pitchFamily="18" charset="0"/>
                                </a:rPr>
                                <m:t>t</m:t>
                              </m:r>
                            </m:sub>
                          </m:sSub>
                          <m:r>
                            <a:rPr lang="it-IT">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𝐮</m:t>
                              </m:r>
                            </m:e>
                            <m:sub>
                              <m:r>
                                <m:rPr>
                                  <m:sty m:val="p"/>
                                </m:rPr>
                                <a:rPr lang="en-US" b="0" i="0">
                                  <a:latin typeface="Cambria Math" panose="02040503050406030204" pitchFamily="18" charset="0"/>
                                </a:rPr>
                                <m:t>s</m:t>
                              </m:r>
                            </m:sub>
                          </m:sSub>
                          <m:r>
                            <a:rPr lang="it-IT">
                              <a:latin typeface="Cambria Math" panose="02040503050406030204" pitchFamily="18" charset="0"/>
                            </a:rPr>
                            <m:t>∙</m:t>
                          </m:r>
                          <m:r>
                            <a:rPr lang="it-IT" b="1" i="1">
                              <a:latin typeface="Cambria Math" panose="02040503050406030204" pitchFamily="18" charset="0"/>
                            </a:rPr>
                            <m:t>𝛁</m:t>
                          </m:r>
                        </m:e>
                      </m:d>
                      <m:sSub>
                        <m:sSubPr>
                          <m:ctrlPr>
                            <a:rPr lang="en-US" i="1">
                              <a:latin typeface="Cambria Math" panose="02040503050406030204" pitchFamily="18" charset="0"/>
                            </a:rPr>
                          </m:ctrlPr>
                        </m:sSubPr>
                        <m:e>
                          <m:r>
                            <m:rPr>
                              <m:sty m:val="p"/>
                            </m:rPr>
                            <a:rPr lang="it-IT">
                              <a:latin typeface="Cambria Math" panose="02040503050406030204" pitchFamily="18" charset="0"/>
                            </a:rPr>
                            <m:t>U</m:t>
                          </m:r>
                        </m:e>
                        <m:sub>
                          <m:r>
                            <m:rPr>
                              <m:sty m:val="p"/>
                            </m:rPr>
                            <a:rPr lang="it-IT">
                              <a:latin typeface="Cambria Math" panose="02040503050406030204" pitchFamily="18" charset="0"/>
                            </a:rPr>
                            <m:t>s</m:t>
                          </m:r>
                        </m:sub>
                      </m:sSub>
                      <m:r>
                        <a:rPr lang="it-IT">
                          <a:latin typeface="Cambria Math" panose="02040503050406030204" pitchFamily="18" charset="0"/>
                        </a:rPr>
                        <m:t>= </m:t>
                      </m:r>
                      <m:r>
                        <a:rPr lang="it-IT" i="1">
                          <a:latin typeface="Cambria Math" panose="02040503050406030204" pitchFamily="18" charset="0"/>
                        </a:rPr>
                        <m:t>−</m:t>
                      </m:r>
                      <m:sSub>
                        <m:sSubPr>
                          <m:ctrlPr>
                            <a:rPr lang="en-US" i="1">
                              <a:latin typeface="Cambria Math" panose="02040503050406030204" pitchFamily="18" charset="0"/>
                            </a:rPr>
                          </m:ctrlPr>
                        </m:sSubPr>
                        <m:e>
                          <m:r>
                            <m:rPr>
                              <m:sty m:val="p"/>
                            </m:rPr>
                            <a:rPr lang="it-IT">
                              <a:latin typeface="Cambria Math" panose="02040503050406030204" pitchFamily="18" charset="0"/>
                            </a:rPr>
                            <m:t>U</m:t>
                          </m:r>
                        </m:e>
                        <m:sub>
                          <m:r>
                            <m:rPr>
                              <m:sty m:val="p"/>
                            </m:rPr>
                            <a:rPr lang="it-IT">
                              <a:latin typeface="Cambria Math" panose="02040503050406030204" pitchFamily="18" charset="0"/>
                            </a:rPr>
                            <m:t>s</m:t>
                          </m:r>
                        </m:sub>
                      </m:sSub>
                      <m:r>
                        <a:rPr lang="en-US">
                          <a:latin typeface="Cambria Math" panose="02040503050406030204" pitchFamily="18" charset="0"/>
                        </a:rPr>
                        <m:t> </m:t>
                      </m:r>
                      <m:r>
                        <a:rPr lang="it-IT" b="1" i="1">
                          <a:latin typeface="Cambria Math" panose="02040503050406030204" pitchFamily="18" charset="0"/>
                        </a:rPr>
                        <m:t>𝛁</m:t>
                      </m:r>
                      <m:r>
                        <a:rPr lang="it-IT">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𝐮</m:t>
                          </m:r>
                        </m:e>
                        <m:sub>
                          <m:r>
                            <m:rPr>
                              <m:sty m:val="p"/>
                            </m:rPr>
                            <a:rPr lang="en-US" b="0" i="0">
                              <a:latin typeface="Cambria Math" panose="02040503050406030204" pitchFamily="18" charset="0"/>
                            </a:rPr>
                            <m:t>s</m:t>
                          </m:r>
                        </m:sub>
                      </m:sSub>
                      <m:r>
                        <a:rPr lang="it-IT" i="1">
                          <a:latin typeface="Cambria Math" panose="02040503050406030204" pitchFamily="18" charset="0"/>
                        </a:rPr>
                        <m:t>−</m:t>
                      </m:r>
                      <m:r>
                        <a:rPr lang="it-IT">
                          <a:latin typeface="Cambria Math" panose="02040503050406030204" pitchFamily="18" charset="0"/>
                        </a:rPr>
                        <m:t> </m:t>
                      </m:r>
                      <m:sSub>
                        <m:sSubPr>
                          <m:ctrlPr>
                            <a:rPr lang="en-US" b="1" i="1">
                              <a:latin typeface="Cambria Math" panose="02040503050406030204" pitchFamily="18" charset="0"/>
                            </a:rPr>
                          </m:ctrlPr>
                        </m:sSubPr>
                        <m:e>
                          <m:r>
                            <a:rPr lang="en-US" b="1" i="1">
                              <a:latin typeface="Cambria Math" panose="02040503050406030204" pitchFamily="18" charset="0"/>
                            </a:rPr>
                            <m:t>𝐏</m:t>
                          </m:r>
                        </m:e>
                        <m:sub>
                          <m:r>
                            <m:rPr>
                              <m:sty m:val="p"/>
                            </m:rPr>
                            <a:rPr lang="en-US" b="0" i="0">
                              <a:latin typeface="Cambria Math" panose="02040503050406030204" pitchFamily="18" charset="0"/>
                            </a:rPr>
                            <m:t>s</m:t>
                          </m:r>
                        </m:sub>
                      </m:sSub>
                      <m:r>
                        <a:rPr lang="it-IT" b="1">
                          <a:latin typeface="Cambria Math" panose="02040503050406030204" pitchFamily="18" charset="0"/>
                        </a:rPr>
                        <m:t> :</m:t>
                      </m:r>
                      <m:r>
                        <a:rPr lang="it-IT" b="1" i="1">
                          <a:latin typeface="Cambria Math" panose="02040503050406030204" pitchFamily="18" charset="0"/>
                        </a:rPr>
                        <m:t>𝛁</m:t>
                      </m:r>
                      <m:sSub>
                        <m:sSubPr>
                          <m:ctrlPr>
                            <a:rPr lang="en-US" b="1" i="1">
                              <a:latin typeface="Cambria Math" panose="02040503050406030204" pitchFamily="18" charset="0"/>
                            </a:rPr>
                          </m:ctrlPr>
                        </m:sSubPr>
                        <m:e>
                          <m:r>
                            <a:rPr lang="it-IT" b="1" i="1">
                              <a:latin typeface="Cambria Math" panose="02040503050406030204" pitchFamily="18" charset="0"/>
                            </a:rPr>
                            <m:t>𝐮</m:t>
                          </m:r>
                        </m:e>
                        <m:sub>
                          <m:r>
                            <m:rPr>
                              <m:sty m:val="p"/>
                            </m:rPr>
                            <a:rPr lang="it-IT" b="0" i="0">
                              <a:latin typeface="Cambria Math" panose="02040503050406030204" pitchFamily="18" charset="0"/>
                            </a:rPr>
                            <m:t>s</m:t>
                          </m:r>
                        </m:sub>
                      </m:sSub>
                      <m:r>
                        <a:rPr lang="it-IT" i="1">
                          <a:latin typeface="Cambria Math" panose="02040503050406030204" pitchFamily="18" charset="0"/>
                        </a:rPr>
                        <m:t>−</m:t>
                      </m:r>
                      <m:r>
                        <a:rPr lang="it-IT" b="1" i="1">
                          <a:latin typeface="Cambria Math" panose="02040503050406030204" pitchFamily="18" charset="0"/>
                        </a:rPr>
                        <m:t>𝛁</m:t>
                      </m:r>
                      <m:r>
                        <a:rPr lang="it-IT">
                          <a:latin typeface="Cambria Math" panose="02040503050406030204" pitchFamily="18" charset="0"/>
                        </a:rPr>
                        <m:t>∙</m:t>
                      </m:r>
                      <m:sSub>
                        <m:sSubPr>
                          <m:ctrlPr>
                            <a:rPr lang="en-US" b="1" i="1">
                              <a:latin typeface="Cambria Math" panose="02040503050406030204" pitchFamily="18" charset="0"/>
                            </a:rPr>
                          </m:ctrlPr>
                        </m:sSubPr>
                        <m:e>
                          <m:r>
                            <a:rPr lang="it-IT" b="1" i="1">
                              <a:latin typeface="Cambria Math" panose="02040503050406030204" pitchFamily="18" charset="0"/>
                            </a:rPr>
                            <m:t>𝐐</m:t>
                          </m:r>
                        </m:e>
                        <m:sub>
                          <m:r>
                            <m:rPr>
                              <m:sty m:val="p"/>
                            </m:rPr>
                            <a:rPr lang="it-IT" b="0" i="0">
                              <a:latin typeface="Cambria Math" panose="02040503050406030204" pitchFamily="18" charset="0"/>
                            </a:rPr>
                            <m:t>s</m:t>
                          </m:r>
                        </m:sub>
                      </m:sSub>
                      <m:r>
                        <a:rPr lang="it-IT">
                          <a:latin typeface="Cambria Math" panose="02040503050406030204" pitchFamily="18" charset="0"/>
                        </a:rPr>
                        <m:t>/2</m:t>
                      </m:r>
                    </m:oMath>
                  </m:oMathPara>
                </a14:m>
                <a:endParaRPr lang="en-US" dirty="0"/>
              </a:p>
              <a:p>
                <a:pPr marL="0" indent="0">
                  <a:buFont typeface="Arial" panose="020B0604020202020204" pitchFamily="34" charset="0"/>
                  <a:buNone/>
                </a:pPr>
                <a:endParaRPr lang="en-US" dirty="0"/>
              </a:p>
            </p:txBody>
          </p:sp>
        </mc:Choice>
        <mc:Fallback xmlns="">
          <p:sp>
            <p:nvSpPr>
              <p:cNvPr id="4" name="Espace réservé du contenu 2"/>
              <p:cNvSpPr txBox="1">
                <a:spLocks noRot="1" noChangeAspect="1" noMove="1" noResize="1" noEditPoints="1" noAdjustHandles="1" noChangeArrowheads="1" noChangeShapeType="1" noTextEdit="1"/>
              </p:cNvSpPr>
              <p:nvPr/>
            </p:nvSpPr>
            <p:spPr>
              <a:xfrm>
                <a:off x="567396" y="3376395"/>
                <a:ext cx="10515600" cy="586271"/>
              </a:xfrm>
              <a:prstGeom prst="rect">
                <a:avLst/>
              </a:prstGeom>
              <a:blipFill>
                <a:blip r:embed="rId3"/>
                <a:stretch>
                  <a:fillRect/>
                </a:stretch>
              </a:blipFill>
            </p:spPr>
            <p:txBody>
              <a:bodyPr/>
              <a:lstStyle/>
              <a:p>
                <a:r>
                  <a:rPr lang="en-US">
                    <a:noFill/>
                  </a:rPr>
                  <a:t> </a:t>
                </a:r>
              </a:p>
            </p:txBody>
          </p:sp>
        </mc:Fallback>
      </mc:AlternateContent>
      <p:sp>
        <p:nvSpPr>
          <p:cNvPr id="7" name="Parenthèse ouvrante 6"/>
          <p:cNvSpPr/>
          <p:nvPr/>
        </p:nvSpPr>
        <p:spPr>
          <a:xfrm>
            <a:off x="3732160" y="1435435"/>
            <a:ext cx="65172" cy="2265157"/>
          </a:xfrm>
          <a:prstGeom prst="leftBracket">
            <a:avLst/>
          </a:prstGeom>
          <a:ln w="38100">
            <a:solidFill>
              <a:srgbClr val="002060"/>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Parenthèse ouvrante 7"/>
          <p:cNvSpPr/>
          <p:nvPr/>
        </p:nvSpPr>
        <p:spPr>
          <a:xfrm>
            <a:off x="3738964" y="2728235"/>
            <a:ext cx="65172" cy="2265157"/>
          </a:xfrm>
          <a:prstGeom prst="leftBracket">
            <a:avLst/>
          </a:prstGeom>
          <a:ln w="38100">
            <a:solidFill>
              <a:srgbClr val="002060"/>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Parenthèse ouvrante 8"/>
          <p:cNvSpPr/>
          <p:nvPr/>
        </p:nvSpPr>
        <p:spPr>
          <a:xfrm>
            <a:off x="6073602" y="3046366"/>
            <a:ext cx="58366" cy="1642046"/>
          </a:xfrm>
          <a:prstGeom prst="leftBracket">
            <a:avLst/>
          </a:prstGeom>
          <a:ln w="38100">
            <a:solidFill>
              <a:schemeClr val="accent1"/>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Parenthèse ouvrante 9"/>
          <p:cNvSpPr/>
          <p:nvPr/>
        </p:nvSpPr>
        <p:spPr>
          <a:xfrm>
            <a:off x="7792156" y="3046366"/>
            <a:ext cx="58366" cy="1642046"/>
          </a:xfrm>
          <a:prstGeom prst="leftBracket">
            <a:avLst/>
          </a:prstGeom>
          <a:ln w="38100">
            <a:solidFill>
              <a:schemeClr val="accent4"/>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Parenthèse ouvrante 10"/>
          <p:cNvSpPr/>
          <p:nvPr/>
        </p:nvSpPr>
        <p:spPr>
          <a:xfrm>
            <a:off x="9511520" y="3046366"/>
            <a:ext cx="58366" cy="1642046"/>
          </a:xfrm>
          <a:prstGeom prst="leftBracket">
            <a:avLst/>
          </a:prstGeom>
          <a:ln w="38100">
            <a:solidFill>
              <a:schemeClr val="accent2">
                <a:lumMod val="75000"/>
              </a:schemeClr>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Parenthèse ouvrante 11"/>
          <p:cNvSpPr/>
          <p:nvPr/>
        </p:nvSpPr>
        <p:spPr>
          <a:xfrm>
            <a:off x="6101975" y="1746990"/>
            <a:ext cx="58366" cy="1642046"/>
          </a:xfrm>
          <a:prstGeom prst="leftBracket">
            <a:avLst/>
          </a:prstGeom>
          <a:ln w="38100">
            <a:solidFill>
              <a:schemeClr val="accent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Parenthèse ouvrante 12"/>
          <p:cNvSpPr/>
          <p:nvPr/>
        </p:nvSpPr>
        <p:spPr>
          <a:xfrm>
            <a:off x="7881173" y="1677013"/>
            <a:ext cx="57600" cy="1782000"/>
          </a:xfrm>
          <a:prstGeom prst="leftBracket">
            <a:avLst/>
          </a:prstGeom>
          <a:ln w="38100">
            <a:solidFill>
              <a:srgbClr val="FF0000"/>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Parenthèse ouvrante 13"/>
          <p:cNvSpPr/>
          <p:nvPr/>
        </p:nvSpPr>
        <p:spPr>
          <a:xfrm>
            <a:off x="9813738" y="1593101"/>
            <a:ext cx="57600" cy="1944000"/>
          </a:xfrm>
          <a:prstGeom prst="leftBracket">
            <a:avLst/>
          </a:prstGeom>
          <a:ln w="38100">
            <a:solidFill>
              <a:srgbClr val="00B050"/>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itre 1"/>
          <p:cNvSpPr txBox="1">
            <a:spLocks/>
          </p:cNvSpPr>
          <p:nvPr/>
        </p:nvSpPr>
        <p:spPr>
          <a:xfrm>
            <a:off x="2417512" y="2056119"/>
            <a:ext cx="2708075"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srgbClr val="002060"/>
                </a:solidFill>
              </a:rPr>
              <a:t>change along trajectory</a:t>
            </a:r>
            <a:endParaRPr lang="en-US" sz="2000" dirty="0">
              <a:solidFill>
                <a:srgbClr val="002060"/>
              </a:solidFill>
            </a:endParaRPr>
          </a:p>
        </p:txBody>
      </p:sp>
      <p:sp>
        <p:nvSpPr>
          <p:cNvPr id="16" name="Titre 1"/>
          <p:cNvSpPr txBox="1">
            <a:spLocks/>
          </p:cNvSpPr>
          <p:nvPr/>
        </p:nvSpPr>
        <p:spPr>
          <a:xfrm>
            <a:off x="5282548" y="2060270"/>
            <a:ext cx="1626092"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schemeClr val="accent1"/>
                </a:solidFill>
              </a:rPr>
              <a:t>compressions</a:t>
            </a:r>
            <a:endParaRPr lang="en-US" sz="2000" dirty="0">
              <a:solidFill>
                <a:schemeClr val="accent1"/>
              </a:solidFill>
            </a:endParaRPr>
          </a:p>
        </p:txBody>
      </p:sp>
      <p:sp>
        <p:nvSpPr>
          <p:cNvPr id="17" name="Titre 1"/>
          <p:cNvSpPr txBox="1">
            <a:spLocks/>
          </p:cNvSpPr>
          <p:nvPr/>
        </p:nvSpPr>
        <p:spPr>
          <a:xfrm>
            <a:off x="7065601" y="2056119"/>
            <a:ext cx="1843948"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FF0000"/>
                </a:solidFill>
              </a:rPr>
              <a:t>p</a:t>
            </a:r>
            <a:r>
              <a:rPr lang="en-US" sz="2000" dirty="0" smtClean="0">
                <a:solidFill>
                  <a:srgbClr val="FF0000"/>
                </a:solidFill>
              </a:rPr>
              <a:t>ressure work</a:t>
            </a:r>
            <a:endParaRPr lang="en-US" sz="2000" dirty="0">
              <a:solidFill>
                <a:srgbClr val="FF0000"/>
              </a:solidFill>
            </a:endParaRPr>
          </a:p>
        </p:txBody>
      </p:sp>
      <p:sp>
        <p:nvSpPr>
          <p:cNvPr id="18" name="Titre 1"/>
          <p:cNvSpPr txBox="1">
            <a:spLocks/>
          </p:cNvSpPr>
          <p:nvPr/>
        </p:nvSpPr>
        <p:spPr>
          <a:xfrm>
            <a:off x="8944954" y="2067544"/>
            <a:ext cx="1843948"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srgbClr val="00B050"/>
                </a:solidFill>
              </a:rPr>
              <a:t>electric work</a:t>
            </a:r>
            <a:endParaRPr lang="en-US" sz="2000" dirty="0">
              <a:solidFill>
                <a:srgbClr val="00B050"/>
              </a:solidFill>
            </a:endParaRPr>
          </a:p>
        </p:txBody>
      </p:sp>
      <p:sp>
        <p:nvSpPr>
          <p:cNvPr id="19" name="Titre 1"/>
          <p:cNvSpPr txBox="1">
            <a:spLocks/>
          </p:cNvSpPr>
          <p:nvPr/>
        </p:nvSpPr>
        <p:spPr>
          <a:xfrm>
            <a:off x="7197484" y="3787198"/>
            <a:ext cx="1247710"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schemeClr val="accent4"/>
                </a:solidFill>
              </a:rPr>
              <a:t>flow work</a:t>
            </a:r>
            <a:endParaRPr lang="en-US" sz="2000" dirty="0">
              <a:solidFill>
                <a:schemeClr val="accent4"/>
              </a:solidFill>
            </a:endParaRPr>
          </a:p>
        </p:txBody>
      </p:sp>
      <p:sp>
        <p:nvSpPr>
          <p:cNvPr id="20" name="Titre 1"/>
          <p:cNvSpPr txBox="1">
            <a:spLocks/>
          </p:cNvSpPr>
          <p:nvPr/>
        </p:nvSpPr>
        <p:spPr>
          <a:xfrm>
            <a:off x="8707153" y="3785716"/>
            <a:ext cx="1725465"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schemeClr val="accent2"/>
                </a:solidFill>
              </a:rPr>
              <a:t>heat exchange</a:t>
            </a:r>
            <a:endParaRPr lang="en-US" sz="2000" dirty="0">
              <a:solidFill>
                <a:schemeClr val="accent2"/>
              </a:solidFill>
            </a:endParaRPr>
          </a:p>
        </p:txBody>
      </p:sp>
      <mc:AlternateContent xmlns:mc="http://schemas.openxmlformats.org/markup-compatibility/2006" xmlns:a14="http://schemas.microsoft.com/office/drawing/2010/main">
        <mc:Choice Requires="a14">
          <p:sp>
            <p:nvSpPr>
              <p:cNvPr id="28" name="Rectangle 27"/>
              <p:cNvSpPr/>
              <p:nvPr/>
            </p:nvSpPr>
            <p:spPr>
              <a:xfrm>
                <a:off x="8907421" y="343276"/>
                <a:ext cx="2383345" cy="532966"/>
              </a:xfrm>
              <a:prstGeom prst="rect">
                <a:avLst/>
              </a:prstGeom>
            </p:spPr>
            <p:txBody>
              <a:bodyPr wrap="none">
                <a:spAutoFit/>
              </a:bodyPr>
              <a:lstStyle/>
              <a:p>
                <a14:m>
                  <m:oMath xmlns:m="http://schemas.openxmlformats.org/officeDocument/2006/math">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K</m:t>
                        </m:r>
                      </m:e>
                      <m:sub>
                        <m:r>
                          <m:rPr>
                            <m:sty m:val="p"/>
                          </m:rPr>
                          <a:rPr lang="en-US" sz="2800">
                            <a:latin typeface="Cambria Math" panose="02040503050406030204" pitchFamily="18" charset="0"/>
                          </a:rPr>
                          <m:t>s</m:t>
                        </m:r>
                      </m:sub>
                    </m:sSub>
                  </m:oMath>
                </a14:m>
                <a:r>
                  <a:rPr lang="en-US" sz="2800" dirty="0" smtClean="0"/>
                  <a:t> := </a:t>
                </a:r>
                <a14:m>
                  <m:oMath xmlns:m="http://schemas.openxmlformats.org/officeDocument/2006/math">
                    <m:sSub>
                      <m:sSubPr>
                        <m:ctrlPr>
                          <a:rPr lang="en-US" sz="2800" i="1">
                            <a:latin typeface="Cambria Math" panose="02040503050406030204" pitchFamily="18" charset="0"/>
                          </a:rPr>
                        </m:ctrlPr>
                      </m:sSubPr>
                      <m:e>
                        <m:r>
                          <m:rPr>
                            <m:sty m:val="p"/>
                          </m:rPr>
                          <a:rPr lang="en-US" sz="2800" b="0" i="0" smtClean="0">
                            <a:latin typeface="Cambria Math" panose="02040503050406030204" pitchFamily="18" charset="0"/>
                          </a:rPr>
                          <m:t>m</m:t>
                        </m:r>
                      </m:e>
                      <m:sub>
                        <m:r>
                          <m:rPr>
                            <m:sty m:val="p"/>
                          </m:rPr>
                          <a:rPr lang="en-US" sz="2800">
                            <a:latin typeface="Cambria Math" panose="02040503050406030204" pitchFamily="18" charset="0"/>
                          </a:rPr>
                          <m:t>s</m:t>
                        </m:r>
                      </m:sub>
                    </m:sSub>
                    <m:r>
                      <m:rPr>
                        <m:sty m:val="p"/>
                      </m:rPr>
                      <a:rPr lang="en-US" sz="2800" b="0" i="0" smtClean="0">
                        <a:latin typeface="Cambria Math" panose="02040503050406030204" pitchFamily="18" charset="0"/>
                      </a:rPr>
                      <m:t>n</m:t>
                    </m:r>
                    <m:sSubSup>
                      <m:sSubSupPr>
                        <m:ctrlPr>
                          <a:rPr lang="en-US" sz="2800" i="1">
                            <a:latin typeface="Cambria Math" panose="02040503050406030204" pitchFamily="18" charset="0"/>
                          </a:rPr>
                        </m:ctrlPr>
                      </m:sSubSupPr>
                      <m:e>
                        <m:r>
                          <m:rPr>
                            <m:sty m:val="p"/>
                          </m:rPr>
                          <a:rPr lang="en-US" sz="2800">
                            <a:latin typeface="Cambria Math" panose="02040503050406030204" pitchFamily="18" charset="0"/>
                          </a:rPr>
                          <m:t>u</m:t>
                        </m:r>
                      </m:e>
                      <m:sub>
                        <m:r>
                          <m:rPr>
                            <m:sty m:val="p"/>
                          </m:rPr>
                          <a:rPr lang="en-US" sz="2800">
                            <a:latin typeface="Cambria Math" panose="02040503050406030204" pitchFamily="18" charset="0"/>
                          </a:rPr>
                          <m:t>s</m:t>
                        </m:r>
                      </m:sub>
                      <m:sup>
                        <m:r>
                          <a:rPr lang="en-US" sz="2800">
                            <a:latin typeface="Cambria Math" panose="02040503050406030204" pitchFamily="18" charset="0"/>
                          </a:rPr>
                          <m:t>2</m:t>
                        </m:r>
                      </m:sup>
                    </m:sSubSup>
                    <m:r>
                      <a:rPr lang="en-US" sz="2800">
                        <a:latin typeface="Cambria Math" panose="02040503050406030204" pitchFamily="18" charset="0"/>
                      </a:rPr>
                      <m:t>/2</m:t>
                    </m:r>
                  </m:oMath>
                </a14:m>
                <a:endParaRPr lang="en-US" sz="2800" dirty="0"/>
              </a:p>
            </p:txBody>
          </p:sp>
        </mc:Choice>
        <mc:Fallback xmlns="">
          <p:sp>
            <p:nvSpPr>
              <p:cNvPr id="28" name="Rectangle 27"/>
              <p:cNvSpPr>
                <a:spLocks noRot="1" noChangeAspect="1" noMove="1" noResize="1" noEditPoints="1" noAdjustHandles="1" noChangeArrowheads="1" noChangeShapeType="1" noTextEdit="1"/>
              </p:cNvSpPr>
              <p:nvPr/>
            </p:nvSpPr>
            <p:spPr>
              <a:xfrm>
                <a:off x="8907421" y="343276"/>
                <a:ext cx="2383345" cy="532966"/>
              </a:xfrm>
              <a:prstGeom prst="rect">
                <a:avLst/>
              </a:prstGeom>
              <a:blipFill>
                <a:blip r:embed="rId4"/>
                <a:stretch>
                  <a:fillRect t="-10227" b="-29545"/>
                </a:stretch>
              </a:blipFill>
            </p:spPr>
            <p:txBody>
              <a:bodyPr/>
              <a:lstStyle/>
              <a:p>
                <a:r>
                  <a:rPr lang="en-US">
                    <a:noFill/>
                  </a:rPr>
                  <a:t> </a:t>
                </a:r>
              </a:p>
            </p:txBody>
          </p:sp>
        </mc:Fallback>
      </mc:AlternateContent>
      <p:sp>
        <p:nvSpPr>
          <p:cNvPr id="29" name="Titre 1"/>
          <p:cNvSpPr txBox="1">
            <a:spLocks/>
          </p:cNvSpPr>
          <p:nvPr/>
        </p:nvSpPr>
        <p:spPr>
          <a:xfrm>
            <a:off x="553778" y="1513449"/>
            <a:ext cx="5921514"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t>Evolution equations for energy densities:</a:t>
            </a:r>
            <a:endParaRPr lang="en-US" sz="2000" dirty="0"/>
          </a:p>
        </p:txBody>
      </p:sp>
      <mc:AlternateContent xmlns:mc="http://schemas.openxmlformats.org/markup-compatibility/2006" xmlns:a14="http://schemas.microsoft.com/office/drawing/2010/main">
        <mc:Choice Requires="a14">
          <p:sp>
            <p:nvSpPr>
              <p:cNvPr id="30" name="Rectangle 29"/>
              <p:cNvSpPr/>
              <p:nvPr/>
            </p:nvSpPr>
            <p:spPr>
              <a:xfrm>
                <a:off x="8907421" y="937944"/>
                <a:ext cx="2546787" cy="523220"/>
              </a:xfrm>
              <a:prstGeom prst="rect">
                <a:avLst/>
              </a:prstGeom>
            </p:spPr>
            <p:txBody>
              <a:bodyPr wrap="none">
                <a:spAutoFit/>
              </a:bodyPr>
              <a:lstStyle/>
              <a:p>
                <a14:m>
                  <m:oMath xmlns:m="http://schemas.openxmlformats.org/officeDocument/2006/math">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U</m:t>
                        </m:r>
                      </m:e>
                      <m:sub>
                        <m:r>
                          <m:rPr>
                            <m:sty m:val="p"/>
                          </m:rPr>
                          <a:rPr lang="en-US" sz="2800">
                            <a:latin typeface="Cambria Math" panose="02040503050406030204" pitchFamily="18" charset="0"/>
                          </a:rPr>
                          <m:t>s</m:t>
                        </m:r>
                      </m:sub>
                    </m:sSub>
                    <m:box>
                      <m:boxPr>
                        <m:ctrlPr>
                          <a:rPr lang="en-US" sz="2800" i="1">
                            <a:latin typeface="Cambria Math" panose="02040503050406030204" pitchFamily="18" charset="0"/>
                          </a:rPr>
                        </m:ctrlPr>
                      </m:boxPr>
                      <m:e>
                        <m:r>
                          <a:rPr lang="en-US" sz="2800">
                            <a:latin typeface="Cambria Math" panose="02040503050406030204" pitchFamily="18" charset="0"/>
                          </a:rPr>
                          <m:t>∶=</m:t>
                        </m:r>
                      </m:e>
                    </m:box>
                    <m:sSub>
                      <m:sSubPr>
                        <m:ctrlPr>
                          <a:rPr lang="en-US" sz="2800" i="1">
                            <a:latin typeface="Cambria Math" panose="02040503050406030204" pitchFamily="18" charset="0"/>
                          </a:rPr>
                        </m:ctrlPr>
                      </m:sSubPr>
                      <m:e>
                        <m:r>
                          <m:rPr>
                            <m:sty m:val="p"/>
                          </m:rPr>
                          <a:rPr lang="en-US" sz="2800" b="0" i="0" smtClean="0">
                            <a:latin typeface="Cambria Math" panose="02040503050406030204" pitchFamily="18" charset="0"/>
                          </a:rPr>
                          <m:t>Tr</m:t>
                        </m:r>
                        <m:r>
                          <a:rPr lang="en-US" sz="2800" b="0" i="1" smtClean="0">
                            <a:latin typeface="Cambria Math" panose="02040503050406030204" pitchFamily="18" charset="0"/>
                          </a:rPr>
                          <m:t>[</m:t>
                        </m:r>
                        <m:r>
                          <a:rPr lang="en-US" sz="2800" b="1" i="1">
                            <a:latin typeface="Cambria Math" panose="02040503050406030204" pitchFamily="18" charset="0"/>
                          </a:rPr>
                          <m:t>𝐏</m:t>
                        </m:r>
                      </m:e>
                      <m:sub>
                        <m:r>
                          <m:rPr>
                            <m:sty m:val="p"/>
                          </m:rPr>
                          <a:rPr lang="en-US" sz="2800">
                            <a:latin typeface="Cambria Math" panose="02040503050406030204" pitchFamily="18" charset="0"/>
                          </a:rPr>
                          <m:t>s</m:t>
                        </m:r>
                      </m:sub>
                    </m:sSub>
                    <m:r>
                      <a:rPr lang="en-US" sz="2800" b="0" i="1" smtClean="0">
                        <a:latin typeface="Cambria Math" panose="02040503050406030204" pitchFamily="18" charset="0"/>
                      </a:rPr>
                      <m:t>]</m:t>
                    </m:r>
                    <m:r>
                      <a:rPr lang="en-US" sz="2800">
                        <a:latin typeface="Cambria Math" panose="02040503050406030204" pitchFamily="18" charset="0"/>
                      </a:rPr>
                      <m:t>/2</m:t>
                    </m:r>
                  </m:oMath>
                </a14:m>
                <a:r>
                  <a:rPr lang="en-US" sz="2800" dirty="0"/>
                  <a:t> </a:t>
                </a:r>
              </a:p>
            </p:txBody>
          </p:sp>
        </mc:Choice>
        <mc:Fallback xmlns="">
          <p:sp>
            <p:nvSpPr>
              <p:cNvPr id="30" name="Rectangle 29"/>
              <p:cNvSpPr>
                <a:spLocks noRot="1" noChangeAspect="1" noMove="1" noResize="1" noEditPoints="1" noAdjustHandles="1" noChangeArrowheads="1" noChangeShapeType="1" noTextEdit="1"/>
              </p:cNvSpPr>
              <p:nvPr/>
            </p:nvSpPr>
            <p:spPr>
              <a:xfrm>
                <a:off x="8907421" y="937944"/>
                <a:ext cx="2546787" cy="523220"/>
              </a:xfrm>
              <a:prstGeom prst="rect">
                <a:avLst/>
              </a:prstGeom>
              <a:blipFill>
                <a:blip r:embed="rId5"/>
                <a:stretch>
                  <a:fillRect/>
                </a:stretch>
              </a:blipFill>
            </p:spPr>
            <p:txBody>
              <a:bodyPr/>
              <a:lstStyle/>
              <a:p>
                <a:r>
                  <a:rPr lang="en-US">
                    <a:noFill/>
                  </a:rPr>
                  <a:t> </a:t>
                </a:r>
              </a:p>
            </p:txBody>
          </p:sp>
        </mc:Fallback>
      </mc:AlternateContent>
      <p:sp>
        <p:nvSpPr>
          <p:cNvPr id="2" name="Rectangle 1"/>
          <p:cNvSpPr/>
          <p:nvPr/>
        </p:nvSpPr>
        <p:spPr>
          <a:xfrm>
            <a:off x="6481835" y="484574"/>
            <a:ext cx="2352375" cy="369332"/>
          </a:xfrm>
          <a:prstGeom prst="rect">
            <a:avLst/>
          </a:prstGeom>
        </p:spPr>
        <p:txBody>
          <a:bodyPr wrap="none">
            <a:spAutoFit/>
          </a:bodyPr>
          <a:lstStyle/>
          <a:p>
            <a:r>
              <a:rPr lang="en-US" dirty="0" smtClean="0"/>
              <a:t>kinetic energy density: </a:t>
            </a:r>
            <a:endParaRPr lang="en-US" dirty="0"/>
          </a:p>
        </p:txBody>
      </p:sp>
      <p:sp>
        <p:nvSpPr>
          <p:cNvPr id="5" name="Rectangle 4"/>
          <p:cNvSpPr/>
          <p:nvPr/>
        </p:nvSpPr>
        <p:spPr>
          <a:xfrm>
            <a:off x="6374626" y="1001881"/>
            <a:ext cx="2459584" cy="369332"/>
          </a:xfrm>
          <a:prstGeom prst="rect">
            <a:avLst/>
          </a:prstGeom>
        </p:spPr>
        <p:txBody>
          <a:bodyPr wrap="none">
            <a:spAutoFit/>
          </a:bodyPr>
          <a:lstStyle/>
          <a:p>
            <a:r>
              <a:rPr lang="en-US" dirty="0" smtClean="0"/>
              <a:t>internal </a:t>
            </a:r>
            <a:r>
              <a:rPr lang="en-US" dirty="0"/>
              <a:t>energy density: </a:t>
            </a:r>
          </a:p>
        </p:txBody>
      </p:sp>
      <p:sp>
        <p:nvSpPr>
          <p:cNvPr id="23" name="Rectangle 22"/>
          <p:cNvSpPr/>
          <p:nvPr/>
        </p:nvSpPr>
        <p:spPr>
          <a:xfrm>
            <a:off x="1043356" y="2176231"/>
            <a:ext cx="5920253" cy="20360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773927" y="4661880"/>
            <a:ext cx="2658691" cy="461665"/>
          </a:xfrm>
          <a:prstGeom prst="rect">
            <a:avLst/>
          </a:prstGeom>
        </p:spPr>
        <p:txBody>
          <a:bodyPr wrap="square">
            <a:spAutoFit/>
          </a:bodyPr>
          <a:lstStyle/>
          <a:p>
            <a:r>
              <a:rPr lang="en-US" sz="2400" dirty="0" smtClean="0"/>
              <a:t>energy transfers </a:t>
            </a:r>
            <a:endParaRPr lang="en-US" sz="2400" dirty="0"/>
          </a:p>
        </p:txBody>
      </p:sp>
      <p:sp>
        <p:nvSpPr>
          <p:cNvPr id="6" name="Accolade fermante 5"/>
          <p:cNvSpPr/>
          <p:nvPr/>
        </p:nvSpPr>
        <p:spPr>
          <a:xfrm rot="5400000">
            <a:off x="9032489" y="2270191"/>
            <a:ext cx="226792" cy="4364552"/>
          </a:xfrm>
          <a:prstGeom prst="rightBrace">
            <a:avLst>
              <a:gd name="adj1" fmla="val 57039"/>
              <a:gd name="adj2" fmla="val 5705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ous-titre 2"/>
          <p:cNvSpPr txBox="1">
            <a:spLocks/>
          </p:cNvSpPr>
          <p:nvPr/>
        </p:nvSpPr>
        <p:spPr>
          <a:xfrm>
            <a:off x="1055753" y="5423525"/>
            <a:ext cx="10272408" cy="41388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C00000"/>
                </a:solidFill>
              </a:rPr>
              <a:t>Idea: determine patterns of energy transfers near reconnections</a:t>
            </a:r>
            <a:endParaRPr lang="en-US" b="1" dirty="0">
              <a:solidFill>
                <a:srgbClr val="C00000"/>
              </a:solidFill>
            </a:endParaRPr>
          </a:p>
        </p:txBody>
      </p:sp>
      <p:sp>
        <p:nvSpPr>
          <p:cNvPr id="27" name="Titre 1"/>
          <p:cNvSpPr txBox="1">
            <a:spLocks/>
          </p:cNvSpPr>
          <p:nvPr/>
        </p:nvSpPr>
        <p:spPr>
          <a:xfrm>
            <a:off x="352905" y="245611"/>
            <a:ext cx="10515600"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A bit of theory  </a:t>
            </a:r>
            <a:endParaRPr lang="en-US" sz="2800" dirty="0"/>
          </a:p>
        </p:txBody>
      </p:sp>
      <p:sp>
        <p:nvSpPr>
          <p:cNvPr id="31" name="Titre 1"/>
          <p:cNvSpPr txBox="1">
            <a:spLocks/>
          </p:cNvSpPr>
          <p:nvPr/>
        </p:nvSpPr>
        <p:spPr>
          <a:xfrm>
            <a:off x="4291781" y="5777154"/>
            <a:ext cx="4858194"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t>first in simulations – then with MMS  </a:t>
            </a:r>
            <a:endParaRPr lang="en-US" sz="2000" dirty="0"/>
          </a:p>
        </p:txBody>
      </p:sp>
    </p:spTree>
    <p:extLst>
      <p:ext uri="{BB962C8B-B14F-4D97-AF65-F5344CB8AC3E}">
        <p14:creationId xmlns:p14="http://schemas.microsoft.com/office/powerpoint/2010/main" val="1853338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Espace réservé du contenu 2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294" r="69664"/>
          <a:stretch/>
        </p:blipFill>
        <p:spPr>
          <a:xfrm>
            <a:off x="628650" y="993531"/>
            <a:ext cx="5954422" cy="5864469"/>
          </a:xfrm>
        </p:spPr>
      </p:pic>
      <p:pic>
        <p:nvPicPr>
          <p:cNvPr id="37" name="Espace réservé du contenu 20"/>
          <p:cNvPicPr>
            <a:picLocks noChangeAspect="1"/>
          </p:cNvPicPr>
          <p:nvPr/>
        </p:nvPicPr>
        <p:blipFill rotWithShape="1">
          <a:blip r:embed="rId3" cstate="print">
            <a:extLst>
              <a:ext uri="{28A0092B-C50C-407E-A947-70E740481C1C}">
                <a14:useLocalDpi xmlns:a14="http://schemas.microsoft.com/office/drawing/2010/main" val="0"/>
              </a:ext>
            </a:extLst>
          </a:blip>
          <a:srcRect l="11307" r="70053"/>
          <a:stretch/>
        </p:blipFill>
        <p:spPr>
          <a:xfrm>
            <a:off x="7038975" y="1249030"/>
            <a:ext cx="4368303" cy="4395110"/>
          </a:xfrm>
          <a:prstGeom prst="rect">
            <a:avLst/>
          </a:prstGeom>
        </p:spPr>
      </p:pic>
      <p:sp>
        <p:nvSpPr>
          <p:cNvPr id="2" name="Titre 1"/>
          <p:cNvSpPr>
            <a:spLocks noGrp="1"/>
          </p:cNvSpPr>
          <p:nvPr>
            <p:ph type="title"/>
          </p:nvPr>
        </p:nvSpPr>
        <p:spPr>
          <a:xfrm>
            <a:off x="247650" y="216568"/>
            <a:ext cx="10515600" cy="587142"/>
          </a:xfrm>
        </p:spPr>
        <p:txBody>
          <a:bodyPr>
            <a:noAutofit/>
          </a:bodyPr>
          <a:lstStyle/>
          <a:p>
            <a:r>
              <a:rPr lang="en-US" sz="2800" dirty="0" smtClean="0"/>
              <a:t>In simulations: first identify a reconnection site in turbulence</a:t>
            </a:r>
            <a:endParaRPr lang="en-US" sz="2800" dirty="0">
              <a:solidFill>
                <a:schemeClr val="accent5"/>
              </a:solidFill>
            </a:endParaRPr>
          </a:p>
        </p:txBody>
      </p:sp>
      <p:sp>
        <p:nvSpPr>
          <p:cNvPr id="3" name="Rectangle 2"/>
          <p:cNvSpPr/>
          <p:nvPr/>
        </p:nvSpPr>
        <p:spPr>
          <a:xfrm>
            <a:off x="2620109" y="3446585"/>
            <a:ext cx="952034" cy="958361"/>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en arc 4"/>
          <p:cNvCxnSpPr/>
          <p:nvPr/>
        </p:nvCxnSpPr>
        <p:spPr>
          <a:xfrm>
            <a:off x="3572143" y="3687578"/>
            <a:ext cx="3581132" cy="907189"/>
          </a:xfrm>
          <a:prstGeom prst="curvedConnector3">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4" name="Rectangle 3"/>
          <p:cNvSpPr/>
          <p:nvPr/>
        </p:nvSpPr>
        <p:spPr>
          <a:xfrm>
            <a:off x="1916025" y="721687"/>
            <a:ext cx="6475499" cy="461665"/>
          </a:xfrm>
          <a:prstGeom prst="rect">
            <a:avLst/>
          </a:prstGeom>
        </p:spPr>
        <p:txBody>
          <a:bodyPr wrap="square">
            <a:spAutoFit/>
          </a:bodyPr>
          <a:lstStyle/>
          <a:p>
            <a:r>
              <a:rPr lang="en-US" sz="2400" dirty="0">
                <a:solidFill>
                  <a:schemeClr val="accent5"/>
                </a:solidFill>
              </a:rPr>
              <a:t>2D - kinetic ions and </a:t>
            </a:r>
            <a:r>
              <a:rPr lang="en-US" sz="2400" dirty="0" smtClean="0">
                <a:solidFill>
                  <a:schemeClr val="accent5"/>
                </a:solidFill>
              </a:rPr>
              <a:t>fluid</a:t>
            </a:r>
            <a:r>
              <a:rPr lang="en-US" sz="2400" dirty="0">
                <a:solidFill>
                  <a:schemeClr val="accent5"/>
                </a:solidFill>
              </a:rPr>
              <a:t> , isothermal </a:t>
            </a:r>
            <a:r>
              <a:rPr lang="en-US" sz="2400" dirty="0" smtClean="0">
                <a:solidFill>
                  <a:schemeClr val="accent5"/>
                </a:solidFill>
              </a:rPr>
              <a:t>electrons</a:t>
            </a:r>
            <a:endParaRPr lang="en-US" sz="2400" dirty="0"/>
          </a:p>
        </p:txBody>
      </p:sp>
      <p:cxnSp>
        <p:nvCxnSpPr>
          <p:cNvPr id="7" name="Connecteur droit avec flèche 6"/>
          <p:cNvCxnSpPr/>
          <p:nvPr/>
        </p:nvCxnSpPr>
        <p:spPr>
          <a:xfrm>
            <a:off x="7981950" y="993531"/>
            <a:ext cx="552450" cy="0"/>
          </a:xfrm>
          <a:prstGeom prst="straightConnector1">
            <a:avLst/>
          </a:prstGeom>
          <a:ln w="190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8578420" y="767853"/>
                <a:ext cx="2669577" cy="400110"/>
              </a:xfrm>
              <a:prstGeom prst="rect">
                <a:avLst/>
              </a:prstGeom>
            </p:spPr>
            <p:txBody>
              <a:bodyPr wrap="none">
                <a:spAutoFit/>
              </a:bodyPr>
              <a:lstStyle/>
              <a:p>
                <a:r>
                  <a:rPr lang="en-US" sz="2000" dirty="0" smtClean="0">
                    <a:solidFill>
                      <a:schemeClr val="bg2">
                        <a:lumMod val="75000"/>
                      </a:schemeClr>
                    </a:solidFill>
                  </a:rPr>
                  <a:t>no information on </a:t>
                </a:r>
                <a14:m>
                  <m:oMath xmlns:m="http://schemas.openxmlformats.org/officeDocument/2006/math">
                    <m:sSub>
                      <m:sSubPr>
                        <m:ctrlPr>
                          <a:rPr lang="en-US" sz="2000" i="1">
                            <a:solidFill>
                              <a:schemeClr val="bg2">
                                <a:lumMod val="75000"/>
                              </a:schemeClr>
                            </a:solidFill>
                            <a:latin typeface="Cambria Math" panose="02040503050406030204" pitchFamily="18" charset="0"/>
                          </a:rPr>
                        </m:ctrlPr>
                      </m:sSubPr>
                      <m:e>
                        <m:r>
                          <m:rPr>
                            <m:sty m:val="p"/>
                          </m:rPr>
                          <a:rPr lang="it-IT" sz="2000">
                            <a:solidFill>
                              <a:schemeClr val="bg2">
                                <a:lumMod val="75000"/>
                              </a:schemeClr>
                            </a:solidFill>
                            <a:latin typeface="Cambria Math" panose="02040503050406030204" pitchFamily="18" charset="0"/>
                          </a:rPr>
                          <m:t>d</m:t>
                        </m:r>
                      </m:e>
                      <m:sub>
                        <m:r>
                          <m:rPr>
                            <m:sty m:val="p"/>
                          </m:rPr>
                          <a:rPr lang="it-IT" sz="2000">
                            <a:solidFill>
                              <a:schemeClr val="bg2">
                                <a:lumMod val="75000"/>
                              </a:schemeClr>
                            </a:solidFill>
                            <a:latin typeface="Cambria Math" panose="02040503050406030204" pitchFamily="18" charset="0"/>
                          </a:rPr>
                          <m:t>t</m:t>
                        </m:r>
                      </m:sub>
                    </m:sSub>
                    <m:sSub>
                      <m:sSubPr>
                        <m:ctrlPr>
                          <a:rPr lang="en-US" sz="2000" i="1">
                            <a:solidFill>
                              <a:schemeClr val="bg2">
                                <a:lumMod val="75000"/>
                              </a:schemeClr>
                            </a:solidFill>
                            <a:latin typeface="Cambria Math" panose="02040503050406030204" pitchFamily="18" charset="0"/>
                          </a:rPr>
                        </m:ctrlPr>
                      </m:sSubPr>
                      <m:e>
                        <m:r>
                          <m:rPr>
                            <m:sty m:val="p"/>
                          </m:rPr>
                          <a:rPr lang="en-US" sz="2000">
                            <a:solidFill>
                              <a:schemeClr val="bg2">
                                <a:lumMod val="75000"/>
                              </a:schemeClr>
                            </a:solidFill>
                            <a:latin typeface="Cambria Math" panose="02040503050406030204" pitchFamily="18" charset="0"/>
                          </a:rPr>
                          <m:t>U</m:t>
                        </m:r>
                      </m:e>
                      <m:sub>
                        <m:r>
                          <m:rPr>
                            <m:sty m:val="p"/>
                          </m:rPr>
                          <a:rPr lang="en-US" sz="2000" b="0" i="0" smtClean="0">
                            <a:solidFill>
                              <a:schemeClr val="bg2">
                                <a:lumMod val="75000"/>
                              </a:schemeClr>
                            </a:solidFill>
                            <a:latin typeface="Cambria Math" panose="02040503050406030204" pitchFamily="18" charset="0"/>
                          </a:rPr>
                          <m:t>e</m:t>
                        </m:r>
                      </m:sub>
                    </m:sSub>
                  </m:oMath>
                </a14:m>
                <a:r>
                  <a:rPr lang="en-US" sz="2000" dirty="0" smtClean="0">
                    <a:solidFill>
                      <a:schemeClr val="bg2">
                        <a:lumMod val="75000"/>
                      </a:schemeClr>
                    </a:solidFill>
                  </a:rPr>
                  <a:t> </a:t>
                </a:r>
                <a:endParaRPr lang="en-US" sz="2000" dirty="0">
                  <a:solidFill>
                    <a:schemeClr val="bg2">
                      <a:lumMod val="75000"/>
                    </a:schemeClr>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8578420" y="767853"/>
                <a:ext cx="2669577" cy="400110"/>
              </a:xfrm>
              <a:prstGeom prst="rect">
                <a:avLst/>
              </a:prstGeom>
              <a:blipFill>
                <a:blip r:embed="rId4"/>
                <a:stretch>
                  <a:fillRect l="-2283" t="-9091" b="-25758"/>
                </a:stretch>
              </a:blipFill>
            </p:spPr>
            <p:txBody>
              <a:bodyPr/>
              <a:lstStyle/>
              <a:p>
                <a:r>
                  <a:rPr lang="en-US">
                    <a:noFill/>
                  </a:rPr>
                  <a:t> </a:t>
                </a:r>
              </a:p>
            </p:txBody>
          </p:sp>
        </mc:Fallback>
      </mc:AlternateContent>
    </p:spTree>
    <p:extLst>
      <p:ext uri="{BB962C8B-B14F-4D97-AF65-F5344CB8AC3E}">
        <p14:creationId xmlns:p14="http://schemas.microsoft.com/office/powerpoint/2010/main" val="3085538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184" t="6742" r="70296" b="5897"/>
          <a:stretch/>
        </p:blipFill>
        <p:spPr>
          <a:xfrm>
            <a:off x="-1" y="530711"/>
            <a:ext cx="3962401" cy="6327289"/>
          </a:xfrm>
        </p:spPr>
      </p:pic>
      <p:sp>
        <p:nvSpPr>
          <p:cNvPr id="2" name="Rectangle 1"/>
          <p:cNvSpPr/>
          <p:nvPr/>
        </p:nvSpPr>
        <p:spPr>
          <a:xfrm>
            <a:off x="733425" y="3095625"/>
            <a:ext cx="1533525" cy="4191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3425" y="6029325"/>
            <a:ext cx="1781175" cy="419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re 1"/>
          <p:cNvSpPr>
            <a:spLocks noGrp="1"/>
          </p:cNvSpPr>
          <p:nvPr>
            <p:ph type="title"/>
          </p:nvPr>
        </p:nvSpPr>
        <p:spPr>
          <a:xfrm>
            <a:off x="247650" y="216568"/>
            <a:ext cx="10515600" cy="587142"/>
          </a:xfrm>
        </p:spPr>
        <p:txBody>
          <a:bodyPr>
            <a:noAutofit/>
          </a:bodyPr>
          <a:lstStyle/>
          <a:p>
            <a:r>
              <a:rPr lang="en-US" sz="2800" dirty="0" smtClean="0"/>
              <a:t>In simulations: evaluate relations between energy transfers</a:t>
            </a:r>
            <a:endParaRPr lang="en-US" sz="2800" dirty="0">
              <a:solidFill>
                <a:schemeClr val="accent5"/>
              </a:solidFill>
            </a:endParaRPr>
          </a:p>
        </p:txBody>
      </p:sp>
    </p:spTree>
    <p:extLst>
      <p:ext uri="{BB962C8B-B14F-4D97-AF65-F5344CB8AC3E}">
        <p14:creationId xmlns:p14="http://schemas.microsoft.com/office/powerpoint/2010/main" val="2501265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ChangeAspect="1"/>
          </p:cNvPicPr>
          <p:nvPr/>
        </p:nvPicPr>
        <p:blipFill rotWithShape="1">
          <a:blip r:embed="rId2" cstate="print">
            <a:extLst>
              <a:ext uri="{28A0092B-C50C-407E-A947-70E740481C1C}">
                <a14:useLocalDpi xmlns:a14="http://schemas.microsoft.com/office/drawing/2010/main" val="0"/>
              </a:ext>
            </a:extLst>
          </a:blip>
          <a:srcRect l="9361" t="7136" r="49799" b="7617"/>
          <a:stretch/>
        </p:blipFill>
        <p:spPr>
          <a:xfrm>
            <a:off x="0" y="557167"/>
            <a:ext cx="7853462" cy="6148433"/>
          </a:xfrm>
          <a:prstGeom prst="rect">
            <a:avLst/>
          </a:prstGeom>
        </p:spPr>
      </p:pic>
      <p:sp>
        <p:nvSpPr>
          <p:cNvPr id="6" name="Rectangle 5"/>
          <p:cNvSpPr/>
          <p:nvPr/>
        </p:nvSpPr>
        <p:spPr>
          <a:xfrm>
            <a:off x="733425" y="3076575"/>
            <a:ext cx="1533525" cy="4191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2950" y="6000750"/>
            <a:ext cx="1781175" cy="419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00575" y="3086100"/>
            <a:ext cx="1685925" cy="4191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81525" y="6000750"/>
            <a:ext cx="1781175" cy="419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re 1"/>
          <p:cNvSpPr>
            <a:spLocks noGrp="1"/>
          </p:cNvSpPr>
          <p:nvPr>
            <p:ph type="title"/>
          </p:nvPr>
        </p:nvSpPr>
        <p:spPr>
          <a:xfrm>
            <a:off x="247650" y="216568"/>
            <a:ext cx="10515600" cy="587142"/>
          </a:xfrm>
        </p:spPr>
        <p:txBody>
          <a:bodyPr>
            <a:noAutofit/>
          </a:bodyPr>
          <a:lstStyle/>
          <a:p>
            <a:r>
              <a:rPr lang="en-US" sz="2800" dirty="0" smtClean="0"/>
              <a:t>In </a:t>
            </a:r>
            <a:r>
              <a:rPr lang="en-US" sz="2800" dirty="0"/>
              <a:t>simulations: </a:t>
            </a:r>
            <a:r>
              <a:rPr lang="en-US" sz="2800" dirty="0" smtClean="0"/>
              <a:t>evaluate </a:t>
            </a:r>
            <a:r>
              <a:rPr lang="en-US" sz="2800" dirty="0"/>
              <a:t>relations between energy transfers</a:t>
            </a:r>
            <a:endParaRPr lang="en-US" sz="2800" dirty="0">
              <a:solidFill>
                <a:schemeClr val="accent5"/>
              </a:solidFill>
            </a:endParaRPr>
          </a:p>
        </p:txBody>
      </p:sp>
    </p:spTree>
    <p:extLst>
      <p:ext uri="{BB962C8B-B14F-4D97-AF65-F5344CB8AC3E}">
        <p14:creationId xmlns:p14="http://schemas.microsoft.com/office/powerpoint/2010/main" val="4248341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831" t="7853" r="29647" b="6185"/>
          <a:stretch/>
        </p:blipFill>
        <p:spPr>
          <a:xfrm>
            <a:off x="-1" y="638175"/>
            <a:ext cx="11675131" cy="6219825"/>
          </a:xfrm>
        </p:spPr>
      </p:pic>
      <p:sp>
        <p:nvSpPr>
          <p:cNvPr id="19" name="Rectangle 18"/>
          <p:cNvSpPr/>
          <p:nvPr/>
        </p:nvSpPr>
        <p:spPr>
          <a:xfrm>
            <a:off x="609600" y="3114675"/>
            <a:ext cx="1533525" cy="4191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19125" y="6038850"/>
            <a:ext cx="1781175" cy="419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476750" y="3124200"/>
            <a:ext cx="1685925" cy="4191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457700" y="6038850"/>
            <a:ext cx="1781175" cy="419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372475" y="3124200"/>
            <a:ext cx="1533525" cy="4191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382001" y="6048375"/>
            <a:ext cx="1524000" cy="419100"/>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re 1"/>
          <p:cNvSpPr>
            <a:spLocks noGrp="1"/>
          </p:cNvSpPr>
          <p:nvPr>
            <p:ph type="title"/>
          </p:nvPr>
        </p:nvSpPr>
        <p:spPr>
          <a:xfrm>
            <a:off x="247650" y="216568"/>
            <a:ext cx="10515600" cy="587142"/>
          </a:xfrm>
        </p:spPr>
        <p:txBody>
          <a:bodyPr>
            <a:noAutofit/>
          </a:bodyPr>
          <a:lstStyle/>
          <a:p>
            <a:r>
              <a:rPr lang="en-US" sz="2800" dirty="0" smtClean="0"/>
              <a:t>In </a:t>
            </a:r>
            <a:r>
              <a:rPr lang="en-US" sz="2800" dirty="0"/>
              <a:t>simulations: </a:t>
            </a:r>
            <a:r>
              <a:rPr lang="en-US" sz="2800" dirty="0" smtClean="0"/>
              <a:t>evaluate </a:t>
            </a:r>
            <a:r>
              <a:rPr lang="en-US" sz="2800" dirty="0"/>
              <a:t>relations between energy transfers</a:t>
            </a:r>
            <a:endParaRPr lang="en-US" sz="2800" dirty="0">
              <a:solidFill>
                <a:schemeClr val="accent5"/>
              </a:solidFill>
            </a:endParaRPr>
          </a:p>
        </p:txBody>
      </p:sp>
    </p:spTree>
    <p:extLst>
      <p:ext uri="{BB962C8B-B14F-4D97-AF65-F5344CB8AC3E}">
        <p14:creationId xmlns:p14="http://schemas.microsoft.com/office/powerpoint/2010/main" val="1117703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831" t="7853" r="29647" b="6185"/>
          <a:stretch/>
        </p:blipFill>
        <p:spPr>
          <a:xfrm>
            <a:off x="-1" y="638175"/>
            <a:ext cx="11675131" cy="6219825"/>
          </a:xfrm>
        </p:spPr>
      </p:pic>
      <p:sp>
        <p:nvSpPr>
          <p:cNvPr id="5" name="Rectangle 4"/>
          <p:cNvSpPr/>
          <p:nvPr/>
        </p:nvSpPr>
        <p:spPr>
          <a:xfrm>
            <a:off x="609600" y="3114675"/>
            <a:ext cx="1533525" cy="4191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9125" y="6038850"/>
            <a:ext cx="1781175" cy="419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76750" y="3124200"/>
            <a:ext cx="1685925" cy="4191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57700" y="6038850"/>
            <a:ext cx="1781175" cy="419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72475" y="3124200"/>
            <a:ext cx="1533525" cy="4191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1" y="6048375"/>
            <a:ext cx="1524000" cy="419100"/>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èche vers le bas 11"/>
          <p:cNvSpPr/>
          <p:nvPr/>
        </p:nvSpPr>
        <p:spPr>
          <a:xfrm rot="5400000">
            <a:off x="5224818" y="4014371"/>
            <a:ext cx="313898" cy="361665"/>
          </a:xfrm>
          <a:prstGeom prst="downArrow">
            <a:avLst>
              <a:gd name="adj1" fmla="val 50000"/>
              <a:gd name="adj2" fmla="val 7709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èche vers le bas 12"/>
          <p:cNvSpPr/>
          <p:nvPr/>
        </p:nvSpPr>
        <p:spPr>
          <a:xfrm rot="5400000">
            <a:off x="5224818" y="1044485"/>
            <a:ext cx="313898" cy="361665"/>
          </a:xfrm>
          <a:prstGeom prst="downArrow">
            <a:avLst>
              <a:gd name="adj1" fmla="val 50000"/>
              <a:gd name="adj2" fmla="val 7709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èche vers le bas 13"/>
          <p:cNvSpPr/>
          <p:nvPr/>
        </p:nvSpPr>
        <p:spPr>
          <a:xfrm>
            <a:off x="2243351" y="4850689"/>
            <a:ext cx="313898" cy="361665"/>
          </a:xfrm>
          <a:prstGeom prst="downArrow">
            <a:avLst>
              <a:gd name="adj1" fmla="val 50000"/>
              <a:gd name="adj2" fmla="val 7709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èche vers le bas 14"/>
          <p:cNvSpPr/>
          <p:nvPr/>
        </p:nvSpPr>
        <p:spPr>
          <a:xfrm>
            <a:off x="2243351" y="1884889"/>
            <a:ext cx="313898" cy="361665"/>
          </a:xfrm>
          <a:prstGeom prst="downArrow">
            <a:avLst>
              <a:gd name="adj1" fmla="val 50000"/>
              <a:gd name="adj2" fmla="val 7709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èche vers le bas 15"/>
          <p:cNvSpPr/>
          <p:nvPr/>
        </p:nvSpPr>
        <p:spPr>
          <a:xfrm rot="16200000">
            <a:off x="9749050" y="5415748"/>
            <a:ext cx="313898" cy="361665"/>
          </a:xfrm>
          <a:prstGeom prst="downArrow">
            <a:avLst>
              <a:gd name="adj1" fmla="val 50000"/>
              <a:gd name="adj2" fmla="val 7709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èche vers le bas 16"/>
          <p:cNvSpPr/>
          <p:nvPr/>
        </p:nvSpPr>
        <p:spPr>
          <a:xfrm rot="16200000">
            <a:off x="9749050" y="2502853"/>
            <a:ext cx="313898" cy="361665"/>
          </a:xfrm>
          <a:prstGeom prst="downArrow">
            <a:avLst>
              <a:gd name="adj1" fmla="val 50000"/>
              <a:gd name="adj2" fmla="val 7709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re 1"/>
          <p:cNvSpPr txBox="1">
            <a:spLocks/>
          </p:cNvSpPr>
          <p:nvPr/>
        </p:nvSpPr>
        <p:spPr>
          <a:xfrm>
            <a:off x="247650" y="216568"/>
            <a:ext cx="10515600" cy="5871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t>In simulations: evaluate </a:t>
            </a:r>
            <a:r>
              <a:rPr lang="en-US" sz="2800" dirty="0"/>
              <a:t>relations between energy transfers</a:t>
            </a:r>
            <a:endParaRPr lang="en-US" sz="2800" dirty="0">
              <a:solidFill>
                <a:schemeClr val="accent5"/>
              </a:solidFill>
            </a:endParaRPr>
          </a:p>
        </p:txBody>
      </p:sp>
    </p:spTree>
    <p:extLst>
      <p:ext uri="{BB962C8B-B14F-4D97-AF65-F5344CB8AC3E}">
        <p14:creationId xmlns:p14="http://schemas.microsoft.com/office/powerpoint/2010/main" val="799433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5456</TotalTime>
  <Words>932</Words>
  <Application>Microsoft Office PowerPoint</Application>
  <PresentationFormat>Grand écran</PresentationFormat>
  <Paragraphs>99</Paragraphs>
  <Slides>21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Calibri Light</vt:lpstr>
      <vt:lpstr>Cambria Math</vt:lpstr>
      <vt:lpstr>Thème Office</vt:lpstr>
      <vt:lpstr>A multi-spacecraft analysis of energy transfer associated with near-Earth magnetic reconnection</vt:lpstr>
      <vt:lpstr>A multi-spacecraft analysis of energy transfer associated with near-Earth magnetic reconnection</vt:lpstr>
      <vt:lpstr>Présentation PowerPoint</vt:lpstr>
      <vt:lpstr>Présentation PowerPoint</vt:lpstr>
      <vt:lpstr>In simulations: first identify a reconnection site in turbulence</vt:lpstr>
      <vt:lpstr>In simulations: evaluate relations between energy transfers</vt:lpstr>
      <vt:lpstr>In simulations: evaluate relations between energy transfers</vt:lpstr>
      <vt:lpstr>In simulations: evaluate relations between energy transfers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review</dc:title>
  <dc:creator>Sid</dc:creator>
  <cp:lastModifiedBy>Sid</cp:lastModifiedBy>
  <cp:revision>133</cp:revision>
  <dcterms:created xsi:type="dcterms:W3CDTF">2018-06-25T19:53:37Z</dcterms:created>
  <dcterms:modified xsi:type="dcterms:W3CDTF">2020-05-05T18:21:11Z</dcterms:modified>
</cp:coreProperties>
</file>