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0" r:id="rId3"/>
    <p:sldId id="262" r:id="rId4"/>
    <p:sldId id="266" r:id="rId5"/>
    <p:sldId id="267" r:id="rId6"/>
    <p:sldId id="258" r:id="rId7"/>
    <p:sldId id="263" r:id="rId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434" autoAdjust="0"/>
  </p:normalViewPr>
  <p:slideViewPr>
    <p:cSldViewPr snapToGrid="0">
      <p:cViewPr varScale="1">
        <p:scale>
          <a:sx n="67" d="100"/>
          <a:sy n="67" d="100"/>
        </p:scale>
        <p:origin x="780" y="60"/>
      </p:cViewPr>
      <p:guideLst/>
    </p:cSldViewPr>
  </p:slideViewPr>
  <p:outlineViewPr>
    <p:cViewPr>
      <p:scale>
        <a:sx n="100" d="100"/>
        <a:sy n="100" d="100"/>
      </p:scale>
      <p:origin x="0" y="0"/>
    </p:cViewPr>
  </p:outlin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B449F-8311-4F97-94F0-E5996A950FD4}" type="datetimeFigureOut">
              <a:rPr lang="it-IT" smtClean="0"/>
              <a:t>15/04/2020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8471-5DBB-420F-8FA1-8B5A8A8BC704}" type="slidenum">
              <a:rPr lang="it-IT" smtClean="0"/>
              <a:t>‹N›</a:t>
            </a:fld>
            <a:endParaRPr lang="it-IT"/>
          </a:p>
        </p:txBody>
      </p:sp>
    </p:spTree>
    <p:extLst>
      <p:ext uri="{BB962C8B-B14F-4D97-AF65-F5344CB8AC3E}">
        <p14:creationId xmlns:p14="http://schemas.microsoft.com/office/powerpoint/2010/main" val="3964969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1A08471-5DBB-420F-8FA1-8B5A8A8BC704}" type="slidenum">
              <a:rPr lang="it-IT" smtClean="0"/>
              <a:t>2</a:t>
            </a:fld>
            <a:endParaRPr lang="it-IT"/>
          </a:p>
        </p:txBody>
      </p:sp>
    </p:spTree>
    <p:extLst>
      <p:ext uri="{BB962C8B-B14F-4D97-AF65-F5344CB8AC3E}">
        <p14:creationId xmlns:p14="http://schemas.microsoft.com/office/powerpoint/2010/main" val="193583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07B0076-E74F-4C81-BFA4-C5FA9C3E9FE1}" type="datetimeFigureOut">
              <a:rPr lang="it-IT" smtClean="0"/>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8529500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07B0076-E74F-4C81-BFA4-C5FA9C3E9FE1}" type="datetimeFigureOut">
              <a:rPr lang="it-IT" smtClean="0"/>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183964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07B0076-E74F-4C81-BFA4-C5FA9C3E9FE1}" type="datetimeFigureOut">
              <a:rPr lang="it-IT" smtClean="0"/>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102006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07B0076-E74F-4C81-BFA4-C5FA9C3E9FE1}" type="datetimeFigureOut">
              <a:rPr lang="it-IT" smtClean="0"/>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81710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07B0076-E74F-4C81-BFA4-C5FA9C3E9FE1}" type="datetimeFigureOut">
              <a:rPr lang="it-IT" smtClean="0"/>
              <a:t>15/04/2020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3962151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07B0076-E74F-4C81-BFA4-C5FA9C3E9FE1}" type="datetimeFigureOut">
              <a:rPr lang="it-IT" smtClean="0"/>
              <a:t>15/04/2020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129464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07B0076-E74F-4C81-BFA4-C5FA9C3E9FE1}" type="datetimeFigureOut">
              <a:rPr lang="it-IT" smtClean="0"/>
              <a:t>15/04/2020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413267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07B0076-E74F-4C81-BFA4-C5FA9C3E9FE1}" type="datetimeFigureOut">
              <a:rPr lang="it-IT" smtClean="0"/>
              <a:t>15/04/2020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187169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07B0076-E74F-4C81-BFA4-C5FA9C3E9FE1}" type="datetimeFigureOut">
              <a:rPr lang="it-IT" smtClean="0"/>
              <a:t>15/04/2020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26570957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07B0076-E74F-4C81-BFA4-C5FA9C3E9FE1}" type="datetimeFigureOut">
              <a:rPr lang="it-IT" smtClean="0"/>
              <a:t>15/04/2020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356265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07B0076-E74F-4C81-BFA4-C5FA9C3E9FE1}" type="datetimeFigureOut">
              <a:rPr lang="it-IT" smtClean="0"/>
              <a:t>15/04/2020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13EB6CA-FB9B-41C5-A674-3D41415F1BD0}" type="slidenum">
              <a:rPr lang="it-IT" smtClean="0"/>
              <a:t>‹N›</a:t>
            </a:fld>
            <a:endParaRPr lang="it-IT"/>
          </a:p>
        </p:txBody>
      </p:sp>
    </p:spTree>
    <p:extLst>
      <p:ext uri="{BB962C8B-B14F-4D97-AF65-F5344CB8AC3E}">
        <p14:creationId xmlns:p14="http://schemas.microsoft.com/office/powerpoint/2010/main" val="30278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B0076-E74F-4C81-BFA4-C5FA9C3E9FE1}" type="datetimeFigureOut">
              <a:rPr lang="it-IT" smtClean="0"/>
              <a:t>15/04/2020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EB6CA-FB9B-41C5-A674-3D41415F1BD0}" type="slidenum">
              <a:rPr lang="it-IT" smtClean="0"/>
              <a:t>‹N›</a:t>
            </a:fld>
            <a:endParaRPr lang="it-IT"/>
          </a:p>
        </p:txBody>
      </p:sp>
      <p:pic>
        <p:nvPicPr>
          <p:cNvPr id="7" name="Immagin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8200" y="5926908"/>
            <a:ext cx="1227411" cy="429442"/>
          </a:xfrm>
          <a:prstGeom prst="rect">
            <a:avLst/>
          </a:prstGeom>
        </p:spPr>
      </p:pic>
    </p:spTree>
    <p:extLst>
      <p:ext uri="{BB962C8B-B14F-4D97-AF65-F5344CB8AC3E}">
        <p14:creationId xmlns:p14="http://schemas.microsoft.com/office/powerpoint/2010/main" val="34600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video" Target="../media/media1.mp4"/><Relationship Id="rId7" Type="http://schemas.openxmlformats.org/officeDocument/2006/relationships/oleObject" Target="../embeddings/oleObject1.bin"/><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notesSlide" Target="../notesSlides/notesSlide1.xml"/><Relationship Id="rId10" Type="http://schemas.openxmlformats.org/officeDocument/2006/relationships/image" Target="../media/image7.emf"/><Relationship Id="rId4" Type="http://schemas.openxmlformats.org/officeDocument/2006/relationships/slideLayout" Target="../slideLayouts/slideLayout6.xml"/><Relationship Id="rId9"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hyperlink" Target="../Wideo_vari/SPT_video2018/AR_GENERALE_SPT2018.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erasmusplus.org.uk/key-action-2"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ormAutofit/>
          </a:bodyPr>
          <a:lstStyle/>
          <a:p>
            <a:r>
              <a:rPr lang="en-US" sz="4800" dirty="0" smtClean="0"/>
              <a:t>Augmented reality for volcanic and seismic risk communication</a:t>
            </a:r>
            <a:endParaRPr lang="it-IT" sz="4800" dirty="0"/>
          </a:p>
        </p:txBody>
      </p:sp>
      <p:sp>
        <p:nvSpPr>
          <p:cNvPr id="3" name="Sottotitolo 2"/>
          <p:cNvSpPr>
            <a:spLocks noGrp="1"/>
          </p:cNvSpPr>
          <p:nvPr>
            <p:ph type="subTitle" idx="1"/>
          </p:nvPr>
        </p:nvSpPr>
        <p:spPr>
          <a:xfrm>
            <a:off x="1524000" y="3328255"/>
            <a:ext cx="9144000" cy="1655762"/>
          </a:xfrm>
        </p:spPr>
        <p:txBody>
          <a:bodyPr/>
          <a:lstStyle/>
          <a:p>
            <a:endParaRPr lang="it-IT" dirty="0" smtClean="0"/>
          </a:p>
          <a:p>
            <a:r>
              <a:rPr lang="it-IT" sz="3600" dirty="0" smtClean="0"/>
              <a:t>Danilo Reitano and Susanna </a:t>
            </a:r>
            <a:r>
              <a:rPr lang="it-IT" sz="3600" dirty="0" err="1" smtClean="0"/>
              <a:t>Falsaperla</a:t>
            </a:r>
            <a:endParaRPr lang="it-IT" sz="3600" dirty="0" smtClean="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8093" y="231018"/>
            <a:ext cx="1676545" cy="1347333"/>
          </a:xfrm>
          <a:prstGeom prst="rect">
            <a:avLst/>
          </a:prstGeom>
        </p:spPr>
      </p:pic>
      <p:grpSp>
        <p:nvGrpSpPr>
          <p:cNvPr id="5" name="Gruppo 4">
            <a:extLst>
              <a:ext uri="{FF2B5EF4-FFF2-40B4-BE49-F238E27FC236}">
                <a16:creationId xmlns="" xmlns:a16="http://schemas.microsoft.com/office/drawing/2014/main" id="{A25C50EE-855B-A449-9B1A-69D673E3C72E}"/>
              </a:ext>
            </a:extLst>
          </p:cNvPr>
          <p:cNvGrpSpPr/>
          <p:nvPr/>
        </p:nvGrpSpPr>
        <p:grpSpPr>
          <a:xfrm>
            <a:off x="8348484" y="5715855"/>
            <a:ext cx="958427" cy="773823"/>
            <a:chOff x="445596" y="4413860"/>
            <a:chExt cx="2155793" cy="1444308"/>
          </a:xfrm>
        </p:grpSpPr>
        <p:pic>
          <p:nvPicPr>
            <p:cNvPr id="6" name="Immagine 5">
              <a:extLst>
                <a:ext uri="{FF2B5EF4-FFF2-40B4-BE49-F238E27FC236}">
                  <a16:creationId xmlns="" xmlns:a16="http://schemas.microsoft.com/office/drawing/2014/main" id="{7340888B-700D-B143-ABEB-744A802B324B}"/>
                </a:ext>
              </a:extLst>
            </p:cNvPr>
            <p:cNvPicPr>
              <a:picLocks noChangeAspect="1"/>
            </p:cNvPicPr>
            <p:nvPr/>
          </p:nvPicPr>
          <p:blipFill rotWithShape="1">
            <a:blip r:embed="rId3"/>
            <a:srcRect r="56727"/>
            <a:stretch/>
          </p:blipFill>
          <p:spPr>
            <a:xfrm>
              <a:off x="695401" y="4413860"/>
              <a:ext cx="1656184" cy="768649"/>
            </a:xfrm>
            <a:prstGeom prst="rect">
              <a:avLst/>
            </a:prstGeom>
          </p:spPr>
        </p:pic>
        <p:pic>
          <p:nvPicPr>
            <p:cNvPr id="7" name="Immagine 6">
              <a:extLst>
                <a:ext uri="{FF2B5EF4-FFF2-40B4-BE49-F238E27FC236}">
                  <a16:creationId xmlns="" xmlns:a16="http://schemas.microsoft.com/office/drawing/2014/main" id="{ACB14E69-52B9-394F-AB37-F39A0AA9A180}"/>
                </a:ext>
              </a:extLst>
            </p:cNvPr>
            <p:cNvPicPr>
              <a:picLocks noChangeAspect="1"/>
            </p:cNvPicPr>
            <p:nvPr/>
          </p:nvPicPr>
          <p:blipFill rotWithShape="1">
            <a:blip r:embed="rId3"/>
            <a:srcRect l="43672" r="1"/>
            <a:stretch/>
          </p:blipFill>
          <p:spPr>
            <a:xfrm>
              <a:off x="445596" y="5089519"/>
              <a:ext cx="2155793" cy="768649"/>
            </a:xfrm>
            <a:prstGeom prst="rect">
              <a:avLst/>
            </a:prstGeom>
          </p:spPr>
        </p:pic>
      </p:gr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0026" y="6040755"/>
            <a:ext cx="2244612" cy="448923"/>
          </a:xfrm>
          <a:prstGeom prst="rect">
            <a:avLst/>
          </a:prstGeom>
        </p:spPr>
      </p:pic>
      <p:sp>
        <p:nvSpPr>
          <p:cNvPr id="10" name="Sottotitolo 2"/>
          <p:cNvSpPr txBox="1">
            <a:spLocks/>
          </p:cNvSpPr>
          <p:nvPr/>
        </p:nvSpPr>
        <p:spPr>
          <a:xfrm>
            <a:off x="1801803" y="4435567"/>
            <a:ext cx="8588394" cy="1096899"/>
          </a:xfrm>
          <a:prstGeom prst="rect">
            <a:avLst/>
          </a:prstGeom>
        </p:spPr>
        <p:txBody>
          <a:bodyPr vert="horz" lIns="91440" tIns="45720" rIns="91440" bIns="45720" rtlCol="0" anchor="ctr">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n-GB" dirty="0" err="1" smtClean="0">
                <a:solidFill>
                  <a:schemeClr val="tx1">
                    <a:lumMod val="85000"/>
                    <a:lumOff val="15000"/>
                  </a:schemeClr>
                </a:solidFill>
              </a:rPr>
              <a:t>Istituto</a:t>
            </a:r>
            <a:r>
              <a:rPr lang="en-GB" dirty="0" smtClean="0">
                <a:solidFill>
                  <a:schemeClr val="tx1">
                    <a:lumMod val="85000"/>
                    <a:lumOff val="15000"/>
                  </a:schemeClr>
                </a:solidFill>
              </a:rPr>
              <a:t> </a:t>
            </a:r>
            <a:r>
              <a:rPr lang="en-GB" dirty="0" err="1" smtClean="0">
                <a:solidFill>
                  <a:schemeClr val="tx1">
                    <a:lumMod val="85000"/>
                    <a:lumOff val="15000"/>
                  </a:schemeClr>
                </a:solidFill>
              </a:rPr>
              <a:t>Nazionale</a:t>
            </a:r>
            <a:r>
              <a:rPr lang="en-GB" dirty="0" smtClean="0">
                <a:solidFill>
                  <a:schemeClr val="tx1">
                    <a:lumMod val="85000"/>
                    <a:lumOff val="15000"/>
                  </a:schemeClr>
                </a:solidFill>
              </a:rPr>
              <a:t> di </a:t>
            </a:r>
            <a:r>
              <a:rPr lang="en-GB" dirty="0" err="1" smtClean="0">
                <a:solidFill>
                  <a:schemeClr val="tx1">
                    <a:lumMod val="85000"/>
                    <a:lumOff val="15000"/>
                  </a:schemeClr>
                </a:solidFill>
              </a:rPr>
              <a:t>Geofisica</a:t>
            </a:r>
            <a:r>
              <a:rPr lang="en-GB" dirty="0" smtClean="0">
                <a:solidFill>
                  <a:schemeClr val="tx1">
                    <a:lumMod val="85000"/>
                    <a:lumOff val="15000"/>
                  </a:schemeClr>
                </a:solidFill>
              </a:rPr>
              <a:t> e </a:t>
            </a:r>
            <a:r>
              <a:rPr lang="en-GB" dirty="0" err="1" smtClean="0">
                <a:solidFill>
                  <a:schemeClr val="tx1">
                    <a:lumMod val="85000"/>
                    <a:lumOff val="15000"/>
                  </a:schemeClr>
                </a:solidFill>
              </a:rPr>
              <a:t>Vulcanologia</a:t>
            </a:r>
            <a:r>
              <a:rPr lang="en-GB" dirty="0" smtClean="0">
                <a:solidFill>
                  <a:schemeClr val="tx1">
                    <a:lumMod val="85000"/>
                    <a:lumOff val="15000"/>
                  </a:schemeClr>
                </a:solidFill>
              </a:rPr>
              <a:t>, </a:t>
            </a:r>
            <a:r>
              <a:rPr lang="en-GB" dirty="0" err="1" smtClean="0">
                <a:solidFill>
                  <a:schemeClr val="tx1">
                    <a:lumMod val="85000"/>
                    <a:lumOff val="15000"/>
                  </a:schemeClr>
                </a:solidFill>
              </a:rPr>
              <a:t>sezione</a:t>
            </a:r>
            <a:r>
              <a:rPr lang="en-GB" dirty="0" smtClean="0">
                <a:solidFill>
                  <a:schemeClr val="tx1">
                    <a:lumMod val="85000"/>
                    <a:lumOff val="15000"/>
                  </a:schemeClr>
                </a:solidFill>
              </a:rPr>
              <a:t> di Catania, </a:t>
            </a:r>
            <a:r>
              <a:rPr lang="en-GB" dirty="0" err="1" smtClean="0">
                <a:solidFill>
                  <a:schemeClr val="tx1">
                    <a:lumMod val="85000"/>
                    <a:lumOff val="15000"/>
                  </a:schemeClr>
                </a:solidFill>
              </a:rPr>
              <a:t>Osservatorio</a:t>
            </a:r>
            <a:r>
              <a:rPr lang="en-GB" dirty="0" smtClean="0">
                <a:solidFill>
                  <a:schemeClr val="tx1">
                    <a:lumMod val="85000"/>
                    <a:lumOff val="15000"/>
                  </a:schemeClr>
                </a:solidFill>
              </a:rPr>
              <a:t> </a:t>
            </a:r>
            <a:r>
              <a:rPr lang="en-GB" dirty="0" err="1" smtClean="0">
                <a:solidFill>
                  <a:schemeClr val="tx1">
                    <a:lumMod val="85000"/>
                    <a:lumOff val="15000"/>
                  </a:schemeClr>
                </a:solidFill>
              </a:rPr>
              <a:t>Etneo</a:t>
            </a:r>
            <a:r>
              <a:rPr lang="en-GB" dirty="0" smtClean="0">
                <a:solidFill>
                  <a:schemeClr val="tx1">
                    <a:lumMod val="85000"/>
                    <a:lumOff val="15000"/>
                  </a:schemeClr>
                </a:solidFill>
              </a:rPr>
              <a:t>, Italy</a:t>
            </a:r>
            <a:endParaRPr lang="en-GB" dirty="0">
              <a:solidFill>
                <a:schemeClr val="tx1">
                  <a:lumMod val="85000"/>
                  <a:lumOff val="15000"/>
                </a:schemeClr>
              </a:solidFill>
            </a:endParaRPr>
          </a:p>
        </p:txBody>
      </p:sp>
      <p:grpSp>
        <p:nvGrpSpPr>
          <p:cNvPr id="11" name="Gruppo 10"/>
          <p:cNvGrpSpPr/>
          <p:nvPr/>
        </p:nvGrpSpPr>
        <p:grpSpPr>
          <a:xfrm>
            <a:off x="577899" y="361683"/>
            <a:ext cx="4353533" cy="1086002"/>
            <a:chOff x="3919233" y="2885999"/>
            <a:chExt cx="4353533" cy="1086002"/>
          </a:xfrm>
        </p:grpSpPr>
        <p:pic>
          <p:nvPicPr>
            <p:cNvPr id="12" name="Immagine 11"/>
            <p:cNvPicPr>
              <a:picLocks noChangeAspect="1"/>
            </p:cNvPicPr>
            <p:nvPr/>
          </p:nvPicPr>
          <p:blipFill>
            <a:blip r:embed="rId5"/>
            <a:stretch>
              <a:fillRect/>
            </a:stretch>
          </p:blipFill>
          <p:spPr>
            <a:xfrm>
              <a:off x="3919233" y="2885999"/>
              <a:ext cx="4353533" cy="1086002"/>
            </a:xfrm>
            <a:prstGeom prst="rect">
              <a:avLst/>
            </a:prstGeom>
          </p:spPr>
        </p:pic>
        <p:sp>
          <p:nvSpPr>
            <p:cNvPr id="13" name="Rettangolo 12"/>
            <p:cNvSpPr/>
            <p:nvPr/>
          </p:nvSpPr>
          <p:spPr>
            <a:xfrm>
              <a:off x="5718412" y="3766782"/>
              <a:ext cx="2554354" cy="205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Rettangolo 8"/>
          <p:cNvSpPr/>
          <p:nvPr/>
        </p:nvSpPr>
        <p:spPr>
          <a:xfrm>
            <a:off x="2377078" y="5998458"/>
            <a:ext cx="1915909" cy="369332"/>
          </a:xfrm>
          <a:prstGeom prst="rect">
            <a:avLst/>
          </a:prstGeom>
        </p:spPr>
        <p:txBody>
          <a:bodyPr wrap="none">
            <a:spAutoFit/>
          </a:bodyPr>
          <a:lstStyle/>
          <a:p>
            <a:r>
              <a:rPr lang="it-IT" dirty="0">
                <a:solidFill>
                  <a:srgbClr val="222222"/>
                </a:solidFill>
                <a:latin typeface="Arial" panose="020B0604020202020204" pitchFamily="34" charset="0"/>
              </a:rPr>
              <a:t>EGU2020-16813</a:t>
            </a:r>
            <a:endParaRPr lang="it-IT" dirty="0"/>
          </a:p>
        </p:txBody>
      </p:sp>
    </p:spTree>
    <p:extLst>
      <p:ext uri="{BB962C8B-B14F-4D97-AF65-F5344CB8AC3E}">
        <p14:creationId xmlns:p14="http://schemas.microsoft.com/office/powerpoint/2010/main" val="1147322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1135901" y="305492"/>
            <a:ext cx="6738861" cy="819355"/>
          </a:xfrm>
        </p:spPr>
        <p:txBody>
          <a:bodyPr/>
          <a:lstStyle/>
          <a:p>
            <a:r>
              <a:rPr lang="en-GB" dirty="0" smtClean="0">
                <a:effectLst>
                  <a:outerShdw blurRad="38100" dist="38100" dir="2700000" algn="tl">
                    <a:srgbClr val="000000">
                      <a:alpha val="43137"/>
                    </a:srgbClr>
                  </a:outerShdw>
                </a:effectLst>
              </a:rPr>
              <a:t>Mt. Etna: not only eruptions!</a:t>
            </a:r>
            <a:endParaRPr lang="en-GB" dirty="0">
              <a:effectLst>
                <a:outerShdw blurRad="38100" dist="38100" dir="2700000" algn="tl">
                  <a:srgbClr val="000000">
                    <a:alpha val="43137"/>
                  </a:srgbClr>
                </a:outerShdw>
              </a:effectLst>
            </a:endParaRPr>
          </a:p>
        </p:txBody>
      </p:sp>
      <p:pic>
        <p:nvPicPr>
          <p:cNvPr id="2" name="sisma2018">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56087" y="1124847"/>
            <a:ext cx="8226779" cy="4627563"/>
          </a:xfrm>
          <a:prstGeom prst="rect">
            <a:avLst/>
          </a:prstGeom>
        </p:spPr>
      </p:pic>
      <p:grpSp>
        <p:nvGrpSpPr>
          <p:cNvPr id="11" name="Gruppo 10"/>
          <p:cNvGrpSpPr/>
          <p:nvPr/>
        </p:nvGrpSpPr>
        <p:grpSpPr>
          <a:xfrm>
            <a:off x="866930" y="1463067"/>
            <a:ext cx="1404246" cy="1725346"/>
            <a:chOff x="866930" y="1463067"/>
            <a:chExt cx="1404246" cy="1725346"/>
          </a:xfrm>
        </p:grpSpPr>
        <p:graphicFrame>
          <p:nvGraphicFramePr>
            <p:cNvPr id="3" name="Oggetto 2"/>
            <p:cNvGraphicFramePr>
              <a:graphicFrameLocks noChangeAspect="1"/>
            </p:cNvGraphicFramePr>
            <p:nvPr>
              <p:extLst>
                <p:ext uri="{D42A27DB-BD31-4B8C-83A1-F6EECF244321}">
                  <p14:modId xmlns:p14="http://schemas.microsoft.com/office/powerpoint/2010/main" val="2737031532"/>
                </p:ext>
              </p:extLst>
            </p:nvPr>
          </p:nvGraphicFramePr>
          <p:xfrm>
            <a:off x="866930" y="1463067"/>
            <a:ext cx="1404246" cy="1725346"/>
          </p:xfrm>
          <a:graphic>
            <a:graphicData uri="http://schemas.openxmlformats.org/presentationml/2006/ole">
              <mc:AlternateContent xmlns:mc="http://schemas.openxmlformats.org/markup-compatibility/2006">
                <mc:Choice xmlns:v="urn:schemas-microsoft-com:vml" Requires="v">
                  <p:oleObj spid="_x0000_s1142" name="CorelDRAW" r:id="rId7" imgW="1971426" imgH="2422310" progId="CorelDRAW.Graphic.12">
                    <p:embed/>
                  </p:oleObj>
                </mc:Choice>
                <mc:Fallback>
                  <p:oleObj name="CorelDRAW" r:id="rId7" imgW="1971426" imgH="2422310" progId="CorelDRAW.Graphic.12">
                    <p:embed/>
                    <p:pic>
                      <p:nvPicPr>
                        <p:cNvPr id="0" name=""/>
                        <p:cNvPicPr/>
                        <p:nvPr/>
                      </p:nvPicPr>
                      <p:blipFill>
                        <a:blip r:embed="rId8"/>
                        <a:stretch>
                          <a:fillRect/>
                        </a:stretch>
                      </p:blipFill>
                      <p:spPr>
                        <a:xfrm>
                          <a:off x="866930" y="1463067"/>
                          <a:ext cx="1404246" cy="1725346"/>
                        </a:xfrm>
                        <a:prstGeom prst="rect">
                          <a:avLst/>
                        </a:prstGeom>
                      </p:spPr>
                    </p:pic>
                  </p:oleObj>
                </mc:Fallback>
              </mc:AlternateContent>
            </a:graphicData>
          </a:graphic>
        </p:graphicFrame>
        <p:sp>
          <p:nvSpPr>
            <p:cNvPr id="9" name="Rettangolo 8"/>
            <p:cNvSpPr/>
            <p:nvPr/>
          </p:nvSpPr>
          <p:spPr>
            <a:xfrm>
              <a:off x="866930" y="1463067"/>
              <a:ext cx="1371163" cy="17253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ttangolo 9"/>
            <p:cNvSpPr/>
            <p:nvPr/>
          </p:nvSpPr>
          <p:spPr>
            <a:xfrm>
              <a:off x="1704109" y="2818014"/>
              <a:ext cx="176537" cy="141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uppo 12"/>
          <p:cNvGrpSpPr/>
          <p:nvPr/>
        </p:nvGrpSpPr>
        <p:grpSpPr>
          <a:xfrm>
            <a:off x="8637920" y="305492"/>
            <a:ext cx="3304577" cy="5849648"/>
            <a:chOff x="8828116" y="947651"/>
            <a:chExt cx="3304577" cy="5636029"/>
          </a:xfrm>
        </p:grpSpPr>
        <p:graphicFrame>
          <p:nvGraphicFramePr>
            <p:cNvPr id="4" name="Oggetto 3"/>
            <p:cNvGraphicFramePr>
              <a:graphicFrameLocks noChangeAspect="1"/>
            </p:cNvGraphicFramePr>
            <p:nvPr>
              <p:extLst>
                <p:ext uri="{D42A27DB-BD31-4B8C-83A1-F6EECF244321}">
                  <p14:modId xmlns:p14="http://schemas.microsoft.com/office/powerpoint/2010/main" val="3948970479"/>
                </p:ext>
              </p:extLst>
            </p:nvPr>
          </p:nvGraphicFramePr>
          <p:xfrm>
            <a:off x="8938223" y="1068774"/>
            <a:ext cx="3084362" cy="2190404"/>
          </p:xfrm>
          <a:graphic>
            <a:graphicData uri="http://schemas.openxmlformats.org/presentationml/2006/ole">
              <mc:AlternateContent xmlns:mc="http://schemas.openxmlformats.org/markup-compatibility/2006">
                <mc:Choice xmlns:v="urn:schemas-microsoft-com:vml" Requires="v">
                  <p:oleObj spid="_x0000_s1143" name="CorelDRAW" r:id="rId9" imgW="8308374" imgH="5900776" progId="CorelDRAW.Graphic.12">
                    <p:embed/>
                  </p:oleObj>
                </mc:Choice>
                <mc:Fallback>
                  <p:oleObj name="CorelDRAW" r:id="rId9" imgW="8308374" imgH="5900776" progId="CorelDRAW.Graphic.12">
                    <p:embed/>
                    <p:pic>
                      <p:nvPicPr>
                        <p:cNvPr id="0" name=""/>
                        <p:cNvPicPr/>
                        <p:nvPr/>
                      </p:nvPicPr>
                      <p:blipFill>
                        <a:blip r:embed="rId10"/>
                        <a:stretch>
                          <a:fillRect/>
                        </a:stretch>
                      </p:blipFill>
                      <p:spPr>
                        <a:xfrm>
                          <a:off x="8938223" y="1068774"/>
                          <a:ext cx="3084362" cy="2190404"/>
                        </a:xfrm>
                        <a:prstGeom prst="rect">
                          <a:avLst/>
                        </a:prstGeom>
                      </p:spPr>
                    </p:pic>
                  </p:oleObj>
                </mc:Fallback>
              </mc:AlternateContent>
            </a:graphicData>
          </a:graphic>
        </p:graphicFrame>
        <p:sp>
          <p:nvSpPr>
            <p:cNvPr id="5" name="Segnaposto testo 3"/>
            <p:cNvSpPr txBox="1">
              <a:spLocks/>
            </p:cNvSpPr>
            <p:nvPr/>
          </p:nvSpPr>
          <p:spPr>
            <a:xfrm>
              <a:off x="8992815" y="3205194"/>
              <a:ext cx="2954518" cy="1911927"/>
            </a:xfrm>
            <a:prstGeom prst="rect">
              <a:avLst/>
            </a:prstGeom>
          </p:spPr>
          <p:txBody>
            <a:bodyPr>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just">
                <a:buNone/>
              </a:pPr>
              <a:r>
                <a:rPr lang="it-IT" dirty="0" smtClean="0">
                  <a:effectLst>
                    <a:outerShdw blurRad="38100" dist="38100" dir="2700000" algn="tl">
                      <a:srgbClr val="000000">
                        <a:alpha val="43137"/>
                      </a:srgbClr>
                    </a:outerShdw>
                  </a:effectLst>
                </a:rPr>
                <a:t>E</a:t>
              </a:r>
              <a:r>
                <a:rPr lang="it-IT" sz="1800" dirty="0" smtClean="0">
                  <a:effectLst>
                    <a:outerShdw blurRad="38100" dist="38100" dir="2700000" algn="tl">
                      <a:srgbClr val="000000">
                        <a:alpha val="43137"/>
                      </a:srgbClr>
                    </a:outerShdw>
                  </a:effectLst>
                </a:rPr>
                <a:t>tna</a:t>
              </a:r>
              <a:r>
                <a:rPr lang="it-IT" sz="1800" dirty="0" smtClean="0"/>
                <a:t> </a:t>
              </a:r>
              <a:r>
                <a:rPr lang="it-IT" sz="1800" dirty="0" err="1" smtClean="0"/>
                <a:t>is</a:t>
              </a:r>
              <a:r>
                <a:rPr lang="it-IT" sz="1800" dirty="0" smtClean="0"/>
                <a:t> </a:t>
              </a:r>
              <a:r>
                <a:rPr lang="it-IT" sz="1800" dirty="0" err="1" smtClean="0"/>
                <a:t>located</a:t>
              </a:r>
              <a:r>
                <a:rPr lang="it-IT" sz="1800" dirty="0" smtClean="0"/>
                <a:t> in </a:t>
              </a:r>
              <a:r>
                <a:rPr lang="it-IT" sz="1800" dirty="0" err="1" smtClean="0"/>
                <a:t>southern</a:t>
              </a:r>
              <a:r>
                <a:rPr lang="it-IT" sz="1800" dirty="0" smtClean="0"/>
                <a:t> </a:t>
              </a:r>
              <a:r>
                <a:rPr lang="it-IT" sz="1800" dirty="0" err="1" smtClean="0"/>
                <a:t>Italy</a:t>
              </a:r>
              <a:r>
                <a:rPr lang="it-IT" sz="1800" dirty="0" smtClean="0"/>
                <a:t>. </a:t>
              </a:r>
              <a:r>
                <a:rPr lang="it-IT" sz="1800" dirty="0" err="1" smtClean="0"/>
                <a:t>It</a:t>
              </a:r>
              <a:r>
                <a:rPr lang="it-IT" sz="1800" dirty="0" smtClean="0"/>
                <a:t> </a:t>
              </a:r>
              <a:r>
                <a:rPr lang="it-IT" sz="1800" dirty="0" err="1" smtClean="0"/>
                <a:t>is</a:t>
              </a:r>
              <a:r>
                <a:rPr lang="it-IT" sz="1800" dirty="0" smtClean="0"/>
                <a:t> a </a:t>
              </a:r>
              <a:r>
                <a:rPr lang="it-IT" sz="1800" dirty="0" err="1" smtClean="0"/>
                <a:t>persistently</a:t>
              </a:r>
              <a:r>
                <a:rPr lang="it-IT" sz="1800" dirty="0" smtClean="0"/>
                <a:t> </a:t>
              </a:r>
              <a:r>
                <a:rPr lang="it-IT" sz="1800" dirty="0" err="1" smtClean="0"/>
                <a:t>active</a:t>
              </a:r>
              <a:r>
                <a:rPr lang="it-IT" sz="1800" dirty="0" smtClean="0"/>
                <a:t> strato-</a:t>
              </a:r>
              <a:r>
                <a:rPr lang="it-IT" sz="1800" dirty="0" err="1" smtClean="0"/>
                <a:t>volcano</a:t>
              </a:r>
              <a:r>
                <a:rPr lang="it-IT" sz="1800" dirty="0" smtClean="0"/>
                <a:t> with </a:t>
              </a:r>
              <a:r>
                <a:rPr lang="it-IT" sz="1800" dirty="0" err="1" smtClean="0"/>
                <a:t>basaltic</a:t>
              </a:r>
              <a:r>
                <a:rPr lang="it-IT" sz="1800" dirty="0" smtClean="0"/>
                <a:t> lava </a:t>
              </a:r>
              <a:r>
                <a:rPr lang="it-IT" sz="1800" dirty="0" err="1" smtClean="0"/>
                <a:t>effusions</a:t>
              </a:r>
              <a:r>
                <a:rPr lang="it-IT" sz="1800" dirty="0" smtClean="0"/>
                <a:t>. </a:t>
              </a:r>
              <a:r>
                <a:rPr lang="it-IT" sz="1800" dirty="0" err="1" smtClean="0"/>
                <a:t>Earthquakes</a:t>
              </a:r>
              <a:r>
                <a:rPr lang="it-IT" sz="1800" dirty="0" smtClean="0"/>
                <a:t> are </a:t>
              </a:r>
              <a:r>
                <a:rPr lang="it-IT" sz="1800" dirty="0" err="1" smtClean="0"/>
                <a:t>mainly</a:t>
              </a:r>
              <a:r>
                <a:rPr lang="it-IT" sz="1800" dirty="0" smtClean="0"/>
                <a:t> </a:t>
              </a:r>
              <a:r>
                <a:rPr lang="it-IT" sz="1800" dirty="0" err="1" smtClean="0"/>
                <a:t>shallow</a:t>
              </a:r>
              <a:r>
                <a:rPr lang="it-IT" sz="1800" dirty="0" smtClean="0"/>
                <a:t> (&lt; 5 km), with </a:t>
              </a:r>
              <a:r>
                <a:rPr lang="it-IT" sz="1800" dirty="0" err="1" smtClean="0"/>
                <a:t>magnitude</a:t>
              </a:r>
              <a:r>
                <a:rPr lang="it-IT" sz="1800" dirty="0" smtClean="0"/>
                <a:t> </a:t>
              </a:r>
              <a:r>
                <a:rPr lang="it-IT" sz="1800" dirty="0" err="1" smtClean="0"/>
                <a:t>rarely</a:t>
              </a:r>
              <a:r>
                <a:rPr lang="it-IT" sz="1800" dirty="0" smtClean="0"/>
                <a:t> </a:t>
              </a:r>
              <a:r>
                <a:rPr lang="it-IT" sz="1800" dirty="0" err="1" smtClean="0"/>
                <a:t>exceding</a:t>
              </a:r>
              <a:r>
                <a:rPr lang="it-IT" sz="1800" dirty="0" smtClean="0"/>
                <a:t> ML 5. </a:t>
              </a:r>
              <a:r>
                <a:rPr lang="it-IT" sz="1800" dirty="0" err="1" smtClean="0"/>
                <a:t>Despite</a:t>
              </a:r>
              <a:r>
                <a:rPr lang="it-IT" sz="1800" dirty="0" smtClean="0"/>
                <a:t> the </a:t>
              </a:r>
              <a:r>
                <a:rPr lang="it-IT" sz="1800" dirty="0" err="1" smtClean="0"/>
                <a:t>magnitude</a:t>
              </a:r>
              <a:r>
                <a:rPr lang="it-IT" sz="1800" dirty="0" smtClean="0"/>
                <a:t>, the </a:t>
              </a:r>
              <a:r>
                <a:rPr lang="it-IT" sz="1800" dirty="0" err="1" smtClean="0"/>
                <a:t>surficial</a:t>
              </a:r>
              <a:r>
                <a:rPr lang="it-IT" sz="1800" dirty="0" smtClean="0"/>
                <a:t> foci can </a:t>
              </a:r>
              <a:r>
                <a:rPr lang="it-IT" sz="1800" dirty="0" err="1" smtClean="0"/>
                <a:t>yield</a:t>
              </a:r>
              <a:r>
                <a:rPr lang="it-IT" sz="1800" dirty="0" smtClean="0"/>
                <a:t> </a:t>
              </a:r>
              <a:r>
                <a:rPr lang="it-IT" sz="1800" dirty="0" err="1" smtClean="0"/>
                <a:t>structural</a:t>
              </a:r>
              <a:r>
                <a:rPr lang="it-IT" sz="1800" dirty="0" smtClean="0"/>
                <a:t> and non-</a:t>
              </a:r>
              <a:r>
                <a:rPr lang="it-IT" sz="1800" dirty="0" err="1" smtClean="0"/>
                <a:t>structural</a:t>
              </a:r>
              <a:r>
                <a:rPr lang="it-IT" sz="1800" dirty="0" smtClean="0"/>
                <a:t> </a:t>
              </a:r>
              <a:r>
                <a:rPr lang="it-IT" sz="1800" dirty="0" err="1" smtClean="0"/>
                <a:t>damage</a:t>
              </a:r>
              <a:r>
                <a:rPr lang="it-IT" sz="1800" dirty="0" smtClean="0"/>
                <a:t>. </a:t>
              </a:r>
              <a:endParaRPr lang="en-GB" sz="1800" dirty="0"/>
            </a:p>
          </p:txBody>
        </p:sp>
        <p:sp>
          <p:nvSpPr>
            <p:cNvPr id="12" name="Rettangolo 11"/>
            <p:cNvSpPr/>
            <p:nvPr/>
          </p:nvSpPr>
          <p:spPr>
            <a:xfrm>
              <a:off x="8828116" y="947651"/>
              <a:ext cx="3304577" cy="563602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CasellaDiTesto 5"/>
          <p:cNvSpPr txBox="1"/>
          <p:nvPr/>
        </p:nvSpPr>
        <p:spPr>
          <a:xfrm>
            <a:off x="897334" y="6387099"/>
            <a:ext cx="10397333" cy="369332"/>
          </a:xfrm>
          <a:prstGeom prst="rect">
            <a:avLst/>
          </a:prstGeom>
          <a:solidFill>
            <a:srgbClr val="FFC000"/>
          </a:solidFill>
        </p:spPr>
        <p:txBody>
          <a:bodyPr wrap="none" rtlCol="0">
            <a:spAutoFit/>
          </a:bodyPr>
          <a:lstStyle/>
          <a:p>
            <a:r>
              <a:rPr lang="it-IT" dirty="0" smtClean="0"/>
              <a:t>Click on the image to </a:t>
            </a:r>
            <a:r>
              <a:rPr lang="it-IT" dirty="0" err="1" smtClean="0"/>
              <a:t>see</a:t>
            </a:r>
            <a:r>
              <a:rPr lang="it-IT" dirty="0" smtClean="0"/>
              <a:t> the </a:t>
            </a:r>
            <a:r>
              <a:rPr lang="it-IT" dirty="0" err="1" smtClean="0"/>
              <a:t>epicentral</a:t>
            </a:r>
            <a:r>
              <a:rPr lang="it-IT" dirty="0" smtClean="0"/>
              <a:t> </a:t>
            </a:r>
            <a:r>
              <a:rPr lang="it-IT" dirty="0" err="1" smtClean="0"/>
              <a:t>distribution</a:t>
            </a:r>
            <a:r>
              <a:rPr lang="it-IT" dirty="0"/>
              <a:t> </a:t>
            </a:r>
            <a:r>
              <a:rPr lang="it-IT" dirty="0" smtClean="0"/>
              <a:t>of </a:t>
            </a:r>
            <a:r>
              <a:rPr lang="it-IT" dirty="0" err="1" smtClean="0"/>
              <a:t>earthquakes</a:t>
            </a:r>
            <a:r>
              <a:rPr lang="it-IT" dirty="0" smtClean="0"/>
              <a:t> </a:t>
            </a:r>
            <a:r>
              <a:rPr lang="it-IT" dirty="0" err="1" smtClean="0"/>
              <a:t>occurred</a:t>
            </a:r>
            <a:r>
              <a:rPr lang="it-IT" dirty="0" smtClean="0"/>
              <a:t> from </a:t>
            </a:r>
            <a:r>
              <a:rPr lang="it-IT" dirty="0" err="1" smtClean="0"/>
              <a:t>January</a:t>
            </a:r>
            <a:r>
              <a:rPr lang="it-IT" dirty="0" smtClean="0"/>
              <a:t> to </a:t>
            </a:r>
            <a:r>
              <a:rPr lang="it-IT" dirty="0" err="1" smtClean="0"/>
              <a:t>November</a:t>
            </a:r>
            <a:r>
              <a:rPr lang="it-IT" dirty="0" smtClean="0"/>
              <a:t> 2018</a:t>
            </a:r>
            <a:endParaRPr lang="it-IT" dirty="0"/>
          </a:p>
        </p:txBody>
      </p:sp>
      <p:sp>
        <p:nvSpPr>
          <p:cNvPr id="8" name="CasellaDiTesto 7"/>
          <p:cNvSpPr txBox="1"/>
          <p:nvPr/>
        </p:nvSpPr>
        <p:spPr>
          <a:xfrm rot="3055041">
            <a:off x="1345164" y="1952856"/>
            <a:ext cx="717889" cy="461665"/>
          </a:xfrm>
          <a:prstGeom prst="rect">
            <a:avLst/>
          </a:prstGeom>
          <a:noFill/>
        </p:spPr>
        <p:txBody>
          <a:bodyPr wrap="none" rtlCol="0">
            <a:spAutoFit/>
          </a:bodyPr>
          <a:lstStyle/>
          <a:p>
            <a:r>
              <a:rPr lang="it-IT" sz="2400" dirty="0" err="1" smtClean="0">
                <a:solidFill>
                  <a:schemeClr val="bg1"/>
                </a:solidFill>
              </a:rPr>
              <a:t>Italy</a:t>
            </a:r>
            <a:endParaRPr lang="it-IT" sz="2400" dirty="0">
              <a:solidFill>
                <a:schemeClr val="bg1"/>
              </a:solidFill>
            </a:endParaRPr>
          </a:p>
        </p:txBody>
      </p:sp>
      <p:sp>
        <p:nvSpPr>
          <p:cNvPr id="14" name="CasellaDiTesto 13"/>
          <p:cNvSpPr txBox="1"/>
          <p:nvPr/>
        </p:nvSpPr>
        <p:spPr>
          <a:xfrm>
            <a:off x="1754506" y="2774637"/>
            <a:ext cx="603563" cy="369332"/>
          </a:xfrm>
          <a:prstGeom prst="rect">
            <a:avLst/>
          </a:prstGeom>
          <a:noFill/>
        </p:spPr>
        <p:txBody>
          <a:bodyPr wrap="none" rtlCol="0">
            <a:spAutoFit/>
          </a:bodyPr>
          <a:lstStyle/>
          <a:p>
            <a:r>
              <a:rPr lang="it-IT" dirty="0" smtClean="0">
                <a:solidFill>
                  <a:schemeClr val="bg1"/>
                </a:solidFill>
              </a:rPr>
              <a:t>Etna</a:t>
            </a:r>
            <a:endParaRPr lang="it-IT" dirty="0">
              <a:solidFill>
                <a:schemeClr val="bg1"/>
              </a:solidFill>
            </a:endParaRPr>
          </a:p>
        </p:txBody>
      </p:sp>
      <p:sp>
        <p:nvSpPr>
          <p:cNvPr id="15" name="Rettangolo 14"/>
          <p:cNvSpPr/>
          <p:nvPr/>
        </p:nvSpPr>
        <p:spPr>
          <a:xfrm>
            <a:off x="2271176" y="5970474"/>
            <a:ext cx="1915909" cy="369332"/>
          </a:xfrm>
          <a:prstGeom prst="rect">
            <a:avLst/>
          </a:prstGeom>
        </p:spPr>
        <p:txBody>
          <a:bodyPr wrap="none">
            <a:spAutoFit/>
          </a:bodyPr>
          <a:lstStyle/>
          <a:p>
            <a:r>
              <a:rPr lang="it-IT" dirty="0">
                <a:solidFill>
                  <a:srgbClr val="222222"/>
                </a:solidFill>
                <a:latin typeface="Arial" panose="020B0604020202020204" pitchFamily="34" charset="0"/>
              </a:rPr>
              <a:t>EGU2020-16813</a:t>
            </a:r>
            <a:endParaRPr lang="it-IT" dirty="0"/>
          </a:p>
        </p:txBody>
      </p:sp>
    </p:spTree>
    <p:extLst>
      <p:ext uri="{BB962C8B-B14F-4D97-AF65-F5344CB8AC3E}">
        <p14:creationId xmlns:p14="http://schemas.microsoft.com/office/powerpoint/2010/main" val="25973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66501" y="141317"/>
            <a:ext cx="6009249" cy="4214553"/>
          </a:xfrm>
          <a:prstGeom prst="rect">
            <a:avLst/>
          </a:prstGeom>
        </p:spPr>
      </p:pic>
      <p:pic>
        <p:nvPicPr>
          <p:cNvPr id="3" name="Immagine 2"/>
          <p:cNvPicPr>
            <a:picLocks noChangeAspect="1"/>
          </p:cNvPicPr>
          <p:nvPr/>
        </p:nvPicPr>
        <p:blipFill>
          <a:blip r:embed="rId4"/>
          <a:stretch>
            <a:fillRect/>
          </a:stretch>
        </p:blipFill>
        <p:spPr>
          <a:xfrm>
            <a:off x="2493089" y="4472993"/>
            <a:ext cx="3077308" cy="2184756"/>
          </a:xfrm>
          <a:prstGeom prst="rect">
            <a:avLst/>
          </a:prstGeom>
        </p:spPr>
      </p:pic>
      <p:sp>
        <p:nvSpPr>
          <p:cNvPr id="2" name="CasellaDiTesto 1"/>
          <p:cNvSpPr txBox="1"/>
          <p:nvPr/>
        </p:nvSpPr>
        <p:spPr>
          <a:xfrm>
            <a:off x="6595721" y="112969"/>
            <a:ext cx="5032172" cy="2585323"/>
          </a:xfrm>
          <a:prstGeom prst="rect">
            <a:avLst/>
          </a:prstGeom>
          <a:noFill/>
        </p:spPr>
        <p:txBody>
          <a:bodyPr wrap="square" rtlCol="0">
            <a:spAutoFit/>
          </a:bodyPr>
          <a:lstStyle/>
          <a:p>
            <a:pPr algn="just"/>
            <a:r>
              <a:rPr lang="it-IT" dirty="0" smtClean="0"/>
              <a:t>The social and </a:t>
            </a:r>
            <a:r>
              <a:rPr lang="it-IT" dirty="0" err="1" smtClean="0"/>
              <a:t>economic</a:t>
            </a:r>
            <a:r>
              <a:rPr lang="it-IT" dirty="0" smtClean="0"/>
              <a:t> impact of </a:t>
            </a:r>
            <a:r>
              <a:rPr lang="it-IT" dirty="0" err="1" smtClean="0"/>
              <a:t>earthquakes</a:t>
            </a:r>
            <a:r>
              <a:rPr lang="it-IT" dirty="0" smtClean="0"/>
              <a:t> and </a:t>
            </a:r>
            <a:r>
              <a:rPr lang="it-IT" dirty="0" err="1" smtClean="0"/>
              <a:t>eruptions</a:t>
            </a:r>
            <a:r>
              <a:rPr lang="it-IT" dirty="0" smtClean="0"/>
              <a:t> </a:t>
            </a:r>
            <a:r>
              <a:rPr lang="it-IT" dirty="0" err="1" smtClean="0"/>
              <a:t>affects</a:t>
            </a:r>
            <a:r>
              <a:rPr lang="it-IT" dirty="0" smtClean="0"/>
              <a:t> a </a:t>
            </a:r>
            <a:r>
              <a:rPr lang="it-IT" dirty="0" err="1" smtClean="0"/>
              <a:t>quite</a:t>
            </a:r>
            <a:r>
              <a:rPr lang="it-IT" dirty="0" smtClean="0"/>
              <a:t> large </a:t>
            </a:r>
            <a:r>
              <a:rPr lang="it-IT" dirty="0" err="1" smtClean="0"/>
              <a:t>population</a:t>
            </a:r>
            <a:r>
              <a:rPr lang="it-IT" dirty="0" smtClean="0"/>
              <a:t> </a:t>
            </a:r>
            <a:r>
              <a:rPr lang="it-IT" dirty="0" err="1" smtClean="0"/>
              <a:t>which</a:t>
            </a:r>
            <a:r>
              <a:rPr lang="it-IT" dirty="0" smtClean="0"/>
              <a:t> </a:t>
            </a:r>
            <a:r>
              <a:rPr lang="it-IT" dirty="0" err="1" smtClean="0"/>
              <a:t>lives</a:t>
            </a:r>
            <a:r>
              <a:rPr lang="it-IT" dirty="0" smtClean="0"/>
              <a:t> </a:t>
            </a:r>
            <a:r>
              <a:rPr lang="it-IT" dirty="0" err="1" smtClean="0"/>
              <a:t>along</a:t>
            </a:r>
            <a:r>
              <a:rPr lang="it-IT" dirty="0" smtClean="0"/>
              <a:t> the </a:t>
            </a:r>
            <a:r>
              <a:rPr lang="it-IT" dirty="0" err="1" smtClean="0"/>
              <a:t>flanks</a:t>
            </a:r>
            <a:r>
              <a:rPr lang="it-IT" dirty="0" smtClean="0"/>
              <a:t> of the </a:t>
            </a:r>
            <a:r>
              <a:rPr lang="it-IT" dirty="0" err="1" smtClean="0"/>
              <a:t>volcano</a:t>
            </a:r>
            <a:r>
              <a:rPr lang="it-IT" dirty="0" smtClean="0"/>
              <a:t>, </a:t>
            </a:r>
            <a:r>
              <a:rPr lang="it-IT" dirty="0" err="1" smtClean="0"/>
              <a:t>even</a:t>
            </a:r>
            <a:r>
              <a:rPr lang="it-IT" dirty="0" smtClean="0"/>
              <a:t> </a:t>
            </a:r>
            <a:r>
              <a:rPr lang="it-IT" dirty="0" err="1" smtClean="0"/>
              <a:t>though</a:t>
            </a:r>
            <a:r>
              <a:rPr lang="it-IT" dirty="0" smtClean="0"/>
              <a:t> </a:t>
            </a:r>
            <a:r>
              <a:rPr lang="it-IT" dirty="0" err="1" smtClean="0"/>
              <a:t>at</a:t>
            </a:r>
            <a:r>
              <a:rPr lang="it-IT" dirty="0" smtClean="0"/>
              <a:t> </a:t>
            </a:r>
            <a:r>
              <a:rPr lang="it-IT" dirty="0" err="1" smtClean="0"/>
              <a:t>distance</a:t>
            </a:r>
            <a:r>
              <a:rPr lang="it-IT" dirty="0" smtClean="0"/>
              <a:t> of </a:t>
            </a:r>
            <a:r>
              <a:rPr lang="it-IT" dirty="0" err="1" smtClean="0"/>
              <a:t>tens</a:t>
            </a:r>
            <a:r>
              <a:rPr lang="it-IT" dirty="0" smtClean="0"/>
              <a:t> of </a:t>
            </a:r>
            <a:r>
              <a:rPr lang="it-IT" dirty="0" err="1" smtClean="0"/>
              <a:t>chilometers</a:t>
            </a:r>
            <a:r>
              <a:rPr lang="it-IT" dirty="0" smtClean="0"/>
              <a:t> from the </a:t>
            </a:r>
            <a:r>
              <a:rPr lang="it-IT" dirty="0" err="1" smtClean="0"/>
              <a:t>active</a:t>
            </a:r>
            <a:r>
              <a:rPr lang="it-IT" dirty="0" smtClean="0"/>
              <a:t> </a:t>
            </a:r>
            <a:r>
              <a:rPr lang="it-IT" dirty="0" err="1" smtClean="0"/>
              <a:t>craters</a:t>
            </a:r>
            <a:r>
              <a:rPr lang="it-IT" dirty="0" smtClean="0"/>
              <a:t>.</a:t>
            </a:r>
          </a:p>
          <a:p>
            <a:pPr algn="just"/>
            <a:r>
              <a:rPr lang="it-IT" dirty="0" err="1" smtClean="0"/>
              <a:t>This</a:t>
            </a:r>
            <a:r>
              <a:rPr lang="it-IT" dirty="0" smtClean="0"/>
              <a:t> </a:t>
            </a:r>
            <a:r>
              <a:rPr lang="it-IT" dirty="0" err="1" smtClean="0"/>
              <a:t>requires</a:t>
            </a:r>
            <a:r>
              <a:rPr lang="it-IT" dirty="0" smtClean="0"/>
              <a:t> the </a:t>
            </a:r>
            <a:r>
              <a:rPr lang="it-IT" dirty="0" err="1" smtClean="0"/>
              <a:t>adoptions</a:t>
            </a:r>
            <a:r>
              <a:rPr lang="it-IT" dirty="0" smtClean="0"/>
              <a:t> of </a:t>
            </a:r>
            <a:r>
              <a:rPr lang="it-IT" dirty="0" err="1" smtClean="0"/>
              <a:t>effective</a:t>
            </a:r>
            <a:r>
              <a:rPr lang="it-IT" dirty="0" smtClean="0"/>
              <a:t> </a:t>
            </a:r>
            <a:r>
              <a:rPr lang="it-IT" dirty="0" err="1" smtClean="0"/>
              <a:t>measures</a:t>
            </a:r>
            <a:r>
              <a:rPr lang="it-IT" dirty="0" smtClean="0"/>
              <a:t> of </a:t>
            </a:r>
            <a:r>
              <a:rPr lang="it-IT" dirty="0" err="1" smtClean="0"/>
              <a:t>education</a:t>
            </a:r>
            <a:r>
              <a:rPr lang="it-IT" dirty="0" smtClean="0"/>
              <a:t> and </a:t>
            </a:r>
            <a:r>
              <a:rPr lang="it-IT" dirty="0" err="1" smtClean="0"/>
              <a:t>communication</a:t>
            </a:r>
            <a:r>
              <a:rPr lang="it-IT" dirty="0" smtClean="0"/>
              <a:t> to </a:t>
            </a:r>
            <a:r>
              <a:rPr lang="it-IT" dirty="0" err="1" smtClean="0"/>
              <a:t>increase</a:t>
            </a:r>
            <a:r>
              <a:rPr lang="it-IT" dirty="0" smtClean="0"/>
              <a:t> the </a:t>
            </a:r>
            <a:r>
              <a:rPr lang="it-IT" dirty="0" err="1" smtClean="0"/>
              <a:t>resiliency</a:t>
            </a:r>
            <a:r>
              <a:rPr lang="it-IT" dirty="0" smtClean="0"/>
              <a:t> of the </a:t>
            </a:r>
            <a:r>
              <a:rPr lang="it-IT" dirty="0" err="1" smtClean="0"/>
              <a:t>population</a:t>
            </a:r>
            <a:r>
              <a:rPr lang="it-IT" dirty="0" smtClean="0"/>
              <a:t> and reduce </a:t>
            </a:r>
            <a:r>
              <a:rPr lang="it-IT" dirty="0" err="1" smtClean="0"/>
              <a:t>seismic</a:t>
            </a:r>
            <a:r>
              <a:rPr lang="it-IT" dirty="0" smtClean="0"/>
              <a:t> and </a:t>
            </a:r>
            <a:r>
              <a:rPr lang="it-IT" dirty="0" err="1" smtClean="0"/>
              <a:t>volcanic</a:t>
            </a:r>
            <a:r>
              <a:rPr lang="it-IT" dirty="0" smtClean="0"/>
              <a:t> </a:t>
            </a:r>
            <a:r>
              <a:rPr lang="it-IT" dirty="0" err="1" smtClean="0"/>
              <a:t>risk</a:t>
            </a:r>
            <a:r>
              <a:rPr lang="it-IT" dirty="0" smtClean="0"/>
              <a:t>.</a:t>
            </a:r>
            <a:endParaRPr lang="it-IT" dirty="0"/>
          </a:p>
        </p:txBody>
      </p:sp>
      <p:grpSp>
        <p:nvGrpSpPr>
          <p:cNvPr id="7" name="Gruppo 6"/>
          <p:cNvGrpSpPr/>
          <p:nvPr/>
        </p:nvGrpSpPr>
        <p:grpSpPr>
          <a:xfrm>
            <a:off x="6527480" y="2653309"/>
            <a:ext cx="5127708" cy="4004440"/>
            <a:chOff x="6527480" y="2653309"/>
            <a:chExt cx="5127708" cy="4004440"/>
          </a:xfrm>
        </p:grpSpPr>
        <p:graphicFrame>
          <p:nvGraphicFramePr>
            <p:cNvPr id="5" name="Oggetto 4"/>
            <p:cNvGraphicFramePr>
              <a:graphicFrameLocks noChangeAspect="1"/>
            </p:cNvGraphicFramePr>
            <p:nvPr>
              <p:extLst>
                <p:ext uri="{D42A27DB-BD31-4B8C-83A1-F6EECF244321}">
                  <p14:modId xmlns:p14="http://schemas.microsoft.com/office/powerpoint/2010/main" val="3552705511"/>
                </p:ext>
              </p:extLst>
            </p:nvPr>
          </p:nvGraphicFramePr>
          <p:xfrm>
            <a:off x="6527480" y="2653309"/>
            <a:ext cx="5127708" cy="4004440"/>
          </p:xfrm>
          <a:graphic>
            <a:graphicData uri="http://schemas.openxmlformats.org/presentationml/2006/ole">
              <mc:AlternateContent xmlns:mc="http://schemas.openxmlformats.org/markup-compatibility/2006">
                <mc:Choice xmlns:v="urn:schemas-microsoft-com:vml" Requires="v">
                  <p:oleObj spid="_x0000_s2104" name="CorelDRAW" r:id="rId5" imgW="4181602" imgH="3265775" progId="CorelDRAW.Graphic.12">
                    <p:embed/>
                  </p:oleObj>
                </mc:Choice>
                <mc:Fallback>
                  <p:oleObj name="CorelDRAW" r:id="rId5" imgW="4181602" imgH="3265775" progId="CorelDRAW.Graphic.12">
                    <p:embed/>
                    <p:pic>
                      <p:nvPicPr>
                        <p:cNvPr id="0" name=""/>
                        <p:cNvPicPr/>
                        <p:nvPr/>
                      </p:nvPicPr>
                      <p:blipFill>
                        <a:blip r:embed="rId6"/>
                        <a:stretch>
                          <a:fillRect/>
                        </a:stretch>
                      </p:blipFill>
                      <p:spPr>
                        <a:xfrm>
                          <a:off x="6527480" y="2653309"/>
                          <a:ext cx="5127708" cy="4004440"/>
                        </a:xfrm>
                        <a:prstGeom prst="rect">
                          <a:avLst/>
                        </a:prstGeom>
                      </p:spPr>
                    </p:pic>
                  </p:oleObj>
                </mc:Fallback>
              </mc:AlternateContent>
            </a:graphicData>
          </a:graphic>
        </p:graphicFrame>
        <p:sp>
          <p:nvSpPr>
            <p:cNvPr id="6" name="CasellaDiTesto 5"/>
            <p:cNvSpPr txBox="1"/>
            <p:nvPr/>
          </p:nvSpPr>
          <p:spPr>
            <a:xfrm rot="16200000">
              <a:off x="9867331" y="3862317"/>
              <a:ext cx="2596224" cy="369332"/>
            </a:xfrm>
            <a:prstGeom prst="rect">
              <a:avLst/>
            </a:prstGeom>
            <a:noFill/>
          </p:spPr>
          <p:txBody>
            <a:bodyPr wrap="none" rtlCol="0">
              <a:spAutoFit/>
            </a:bodyPr>
            <a:lstStyle/>
            <a:p>
              <a:r>
                <a:rPr lang="it-IT" dirty="0" smtClean="0"/>
                <a:t>Photo </a:t>
              </a:r>
              <a:r>
                <a:rPr lang="it-IT" dirty="0" err="1" smtClean="0"/>
                <a:t>credits</a:t>
              </a:r>
              <a:r>
                <a:rPr lang="it-IT" dirty="0" smtClean="0"/>
                <a:t>: Marco Neri</a:t>
              </a:r>
              <a:endParaRPr lang="it-IT" dirty="0"/>
            </a:p>
          </p:txBody>
        </p:sp>
      </p:grpSp>
      <p:sp>
        <p:nvSpPr>
          <p:cNvPr id="8" name="CasellaDiTesto 7"/>
          <p:cNvSpPr txBox="1"/>
          <p:nvPr/>
        </p:nvSpPr>
        <p:spPr>
          <a:xfrm>
            <a:off x="0" y="4655529"/>
            <a:ext cx="2679440" cy="369332"/>
          </a:xfrm>
          <a:prstGeom prst="rect">
            <a:avLst/>
          </a:prstGeom>
          <a:noFill/>
        </p:spPr>
        <p:txBody>
          <a:bodyPr wrap="square" rtlCol="0">
            <a:spAutoFit/>
          </a:bodyPr>
          <a:lstStyle/>
          <a:p>
            <a:pPr algn="just"/>
            <a:r>
              <a:rPr lang="en-US" dirty="0" smtClean="0"/>
              <a:t>(</a:t>
            </a:r>
            <a:r>
              <a:rPr lang="en-US" i="1" dirty="0" smtClean="0"/>
              <a:t>From </a:t>
            </a:r>
            <a:r>
              <a:rPr lang="en-US" i="1" dirty="0" err="1" smtClean="0"/>
              <a:t>Azzaro</a:t>
            </a:r>
            <a:r>
              <a:rPr lang="en-US" i="1" dirty="0" smtClean="0"/>
              <a:t> et al., 2016</a:t>
            </a:r>
            <a:r>
              <a:rPr lang="en-US" dirty="0" smtClean="0"/>
              <a:t>)</a:t>
            </a:r>
            <a:endParaRPr lang="it-IT" dirty="0"/>
          </a:p>
        </p:txBody>
      </p:sp>
      <p:sp>
        <p:nvSpPr>
          <p:cNvPr id="9" name="Rettangolo 8"/>
          <p:cNvSpPr/>
          <p:nvPr/>
        </p:nvSpPr>
        <p:spPr>
          <a:xfrm>
            <a:off x="482312" y="6488668"/>
            <a:ext cx="1915909" cy="369332"/>
          </a:xfrm>
          <a:prstGeom prst="rect">
            <a:avLst/>
          </a:prstGeom>
        </p:spPr>
        <p:txBody>
          <a:bodyPr wrap="none">
            <a:spAutoFit/>
          </a:bodyPr>
          <a:lstStyle/>
          <a:p>
            <a:r>
              <a:rPr lang="it-IT" dirty="0">
                <a:solidFill>
                  <a:srgbClr val="222222"/>
                </a:solidFill>
                <a:latin typeface="Arial" panose="020B0604020202020204" pitchFamily="34" charset="0"/>
              </a:rPr>
              <a:t>EGU2020-16813</a:t>
            </a:r>
            <a:endParaRPr lang="it-IT" dirty="0"/>
          </a:p>
        </p:txBody>
      </p:sp>
    </p:spTree>
    <p:extLst>
      <p:ext uri="{BB962C8B-B14F-4D97-AF65-F5344CB8AC3E}">
        <p14:creationId xmlns:p14="http://schemas.microsoft.com/office/powerpoint/2010/main" val="154448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2000"/>
                            </p:stCondLst>
                            <p:childTnLst>
                              <p:par>
                                <p:cTn id="12" presetID="6" presetClass="entr" presetSubtype="3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out)">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arrotondato 7"/>
          <p:cNvSpPr/>
          <p:nvPr/>
        </p:nvSpPr>
        <p:spPr>
          <a:xfrm>
            <a:off x="2711356" y="1443789"/>
            <a:ext cx="6769289" cy="2995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AutoShape 2" descr="Image result for hair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nvGrpSpPr>
          <p:cNvPr id="9" name="Gruppo 8"/>
          <p:cNvGrpSpPr/>
          <p:nvPr/>
        </p:nvGrpSpPr>
        <p:grpSpPr>
          <a:xfrm>
            <a:off x="3135436" y="2344963"/>
            <a:ext cx="1192391" cy="630477"/>
            <a:chOff x="3520447" y="2381058"/>
            <a:chExt cx="1192391" cy="630477"/>
          </a:xfrm>
        </p:grpSpPr>
        <p:sp>
          <p:nvSpPr>
            <p:cNvPr id="2" name="Ovale 1"/>
            <p:cNvSpPr/>
            <p:nvPr/>
          </p:nvSpPr>
          <p:spPr>
            <a:xfrm>
              <a:off x="3520447" y="2381058"/>
              <a:ext cx="1192391" cy="630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e 2"/>
            <p:cNvSpPr/>
            <p:nvPr/>
          </p:nvSpPr>
          <p:spPr>
            <a:xfrm>
              <a:off x="3883811" y="2407546"/>
              <a:ext cx="478639" cy="559223"/>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3996529" y="2524538"/>
              <a:ext cx="248387" cy="30979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p:cNvSpPr/>
            <p:nvPr/>
          </p:nvSpPr>
          <p:spPr>
            <a:xfrm>
              <a:off x="4011658" y="2592837"/>
              <a:ext cx="91316" cy="1051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 name="Gruppo 5"/>
          <p:cNvGrpSpPr/>
          <p:nvPr/>
        </p:nvGrpSpPr>
        <p:grpSpPr>
          <a:xfrm>
            <a:off x="7656978" y="1974796"/>
            <a:ext cx="1190625" cy="1390263"/>
            <a:chOff x="8654182" y="1110950"/>
            <a:chExt cx="1190625" cy="1390263"/>
          </a:xfrm>
        </p:grpSpPr>
        <p:sp>
          <p:nvSpPr>
            <p:cNvPr id="5" name="Rettangolo 4"/>
            <p:cNvSpPr/>
            <p:nvPr/>
          </p:nvSpPr>
          <p:spPr>
            <a:xfrm>
              <a:off x="8654182" y="1110950"/>
              <a:ext cx="1190625" cy="139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8" name="Gruppo 37"/>
            <p:cNvGrpSpPr/>
            <p:nvPr/>
          </p:nvGrpSpPr>
          <p:grpSpPr>
            <a:xfrm>
              <a:off x="8654182" y="1110950"/>
              <a:ext cx="1190625" cy="1326560"/>
              <a:chOff x="8654182" y="1110950"/>
              <a:chExt cx="1190625" cy="1326560"/>
            </a:xfrm>
          </p:grpSpPr>
          <p:grpSp>
            <p:nvGrpSpPr>
              <p:cNvPr id="33" name="Gruppo 32"/>
              <p:cNvGrpSpPr/>
              <p:nvPr/>
            </p:nvGrpSpPr>
            <p:grpSpPr>
              <a:xfrm>
                <a:off x="8654182" y="1110950"/>
                <a:ext cx="1190625" cy="1326560"/>
                <a:chOff x="10482982" y="853935"/>
                <a:chExt cx="1190625" cy="1326560"/>
              </a:xfrm>
            </p:grpSpPr>
            <p:pic>
              <p:nvPicPr>
                <p:cNvPr id="30" name="Immagine 29"/>
                <p:cNvPicPr>
                  <a:picLocks noChangeAspect="1"/>
                </p:cNvPicPr>
                <p:nvPr/>
              </p:nvPicPr>
              <p:blipFill>
                <a:blip r:embed="rId3"/>
                <a:stretch>
                  <a:fillRect/>
                </a:stretch>
              </p:blipFill>
              <p:spPr>
                <a:xfrm>
                  <a:off x="10482982" y="853935"/>
                  <a:ext cx="1190625" cy="1085850"/>
                </a:xfrm>
                <a:prstGeom prst="rect">
                  <a:avLst/>
                </a:prstGeom>
              </p:spPr>
            </p:pic>
            <p:sp>
              <p:nvSpPr>
                <p:cNvPr id="27" name="Ovale 26"/>
                <p:cNvSpPr/>
                <p:nvPr/>
              </p:nvSpPr>
              <p:spPr>
                <a:xfrm>
                  <a:off x="10726591" y="1324636"/>
                  <a:ext cx="783076" cy="855859"/>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Memoria interna 27"/>
                <p:cNvSpPr/>
                <p:nvPr/>
              </p:nvSpPr>
              <p:spPr>
                <a:xfrm rot="21174193">
                  <a:off x="10753057" y="1504605"/>
                  <a:ext cx="700366" cy="481476"/>
                </a:xfrm>
                <a:prstGeom prst="flowChartInternal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p:nvSpPr>
              <p:spPr>
                <a:xfrm rot="21183916">
                  <a:off x="10615309" y="1630234"/>
                  <a:ext cx="135606" cy="28799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rot="21183916">
                  <a:off x="11426131" y="1544022"/>
                  <a:ext cx="135606" cy="28799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 name="Arco 36"/>
              <p:cNvSpPr/>
              <p:nvPr/>
            </p:nvSpPr>
            <p:spPr>
              <a:xfrm rot="8268196">
                <a:off x="9121309" y="2026691"/>
                <a:ext cx="396379" cy="274185"/>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grpSp>
      <p:sp>
        <p:nvSpPr>
          <p:cNvPr id="7" name="CasellaDiTesto 6"/>
          <p:cNvSpPr txBox="1"/>
          <p:nvPr/>
        </p:nvSpPr>
        <p:spPr>
          <a:xfrm>
            <a:off x="3217336" y="3785278"/>
            <a:ext cx="818622" cy="369332"/>
          </a:xfrm>
          <a:prstGeom prst="rect">
            <a:avLst/>
          </a:prstGeom>
          <a:noFill/>
        </p:spPr>
        <p:txBody>
          <a:bodyPr wrap="none" rtlCol="0">
            <a:spAutoFit/>
          </a:bodyPr>
          <a:lstStyle/>
          <a:p>
            <a:r>
              <a:rPr lang="it-IT" i="1" dirty="0" smtClean="0"/>
              <a:t>Reality</a:t>
            </a:r>
            <a:endParaRPr lang="it-IT" i="1" dirty="0"/>
          </a:p>
        </p:txBody>
      </p:sp>
      <p:sp>
        <p:nvSpPr>
          <p:cNvPr id="36" name="CasellaDiTesto 35"/>
          <p:cNvSpPr txBox="1"/>
          <p:nvPr/>
        </p:nvSpPr>
        <p:spPr>
          <a:xfrm>
            <a:off x="4966786" y="3785278"/>
            <a:ext cx="1966564" cy="369332"/>
          </a:xfrm>
          <a:prstGeom prst="rect">
            <a:avLst/>
          </a:prstGeom>
          <a:noFill/>
        </p:spPr>
        <p:txBody>
          <a:bodyPr wrap="none" rtlCol="0">
            <a:spAutoFit/>
          </a:bodyPr>
          <a:lstStyle/>
          <a:p>
            <a:r>
              <a:rPr lang="it-IT" i="1" dirty="0" err="1" smtClean="0"/>
              <a:t>Augmented</a:t>
            </a:r>
            <a:r>
              <a:rPr lang="it-IT" i="1" dirty="0" smtClean="0"/>
              <a:t> Reality</a:t>
            </a:r>
            <a:endParaRPr lang="it-IT" i="1" dirty="0"/>
          </a:p>
        </p:txBody>
      </p:sp>
      <p:sp>
        <p:nvSpPr>
          <p:cNvPr id="39" name="CasellaDiTesto 38"/>
          <p:cNvSpPr txBox="1"/>
          <p:nvPr/>
        </p:nvSpPr>
        <p:spPr>
          <a:xfrm>
            <a:off x="7537313" y="3808772"/>
            <a:ext cx="1498295" cy="369332"/>
          </a:xfrm>
          <a:prstGeom prst="rect">
            <a:avLst/>
          </a:prstGeom>
          <a:noFill/>
        </p:spPr>
        <p:txBody>
          <a:bodyPr wrap="none" rtlCol="0">
            <a:spAutoFit/>
          </a:bodyPr>
          <a:lstStyle/>
          <a:p>
            <a:r>
              <a:rPr lang="it-IT" i="1" dirty="0" smtClean="0"/>
              <a:t>Virtual Reality</a:t>
            </a:r>
            <a:endParaRPr lang="it-IT" i="1" dirty="0"/>
          </a:p>
        </p:txBody>
      </p:sp>
      <p:sp>
        <p:nvSpPr>
          <p:cNvPr id="40" name="CasellaDiTesto 39"/>
          <p:cNvSpPr txBox="1"/>
          <p:nvPr/>
        </p:nvSpPr>
        <p:spPr>
          <a:xfrm>
            <a:off x="1180601" y="454762"/>
            <a:ext cx="9830798" cy="646331"/>
          </a:xfrm>
          <a:prstGeom prst="rect">
            <a:avLst/>
          </a:prstGeom>
          <a:noFill/>
        </p:spPr>
        <p:txBody>
          <a:bodyPr wrap="square" rtlCol="0">
            <a:spAutoFit/>
          </a:bodyPr>
          <a:lstStyle/>
          <a:p>
            <a:pPr algn="just"/>
            <a:r>
              <a:rPr lang="en-US" dirty="0" smtClean="0"/>
              <a:t>Augmented </a:t>
            </a:r>
            <a:r>
              <a:rPr lang="en-US" dirty="0"/>
              <a:t>Reality (AR) and Virtual Reality (VR) are well known by Native Digital and can be used by lower-level and university students to promote their understanding of natural risks</a:t>
            </a:r>
            <a:r>
              <a:rPr lang="en-US" dirty="0" smtClean="0"/>
              <a:t>.</a:t>
            </a:r>
            <a:endParaRPr lang="it-IT" dirty="0"/>
          </a:p>
        </p:txBody>
      </p:sp>
      <p:sp>
        <p:nvSpPr>
          <p:cNvPr id="41" name="CasellaDiTesto 40"/>
          <p:cNvSpPr txBox="1"/>
          <p:nvPr/>
        </p:nvSpPr>
        <p:spPr>
          <a:xfrm>
            <a:off x="1180601" y="4697942"/>
            <a:ext cx="9830798" cy="1200329"/>
          </a:xfrm>
          <a:prstGeom prst="rect">
            <a:avLst/>
          </a:prstGeom>
          <a:noFill/>
        </p:spPr>
        <p:txBody>
          <a:bodyPr wrap="square" rtlCol="0">
            <a:spAutoFit/>
          </a:bodyPr>
          <a:lstStyle/>
          <a:p>
            <a:pPr algn="just"/>
            <a:r>
              <a:rPr lang="en-US" b="1" dirty="0" smtClean="0"/>
              <a:t>3DTeLC</a:t>
            </a:r>
            <a:r>
              <a:rPr lang="en-US" b="1" dirty="0"/>
              <a:t> </a:t>
            </a:r>
            <a:r>
              <a:rPr lang="en-US" dirty="0"/>
              <a:t>is a three-year trans-European project funded by the </a:t>
            </a:r>
            <a:r>
              <a:rPr lang="en-US" dirty="0" smtClean="0"/>
              <a:t>Erasmus+. The </a:t>
            </a:r>
            <a:r>
              <a:rPr lang="en-US" dirty="0"/>
              <a:t>main goal of this project is to help young students to become highly-skilled professionals in the field of environment and geosciences, gaining knowledge in image and 3D-spatial analysis, data management and informatics, and strengthening their mathematical and numerical skills in Earth observation and data analysis</a:t>
            </a:r>
            <a:r>
              <a:rPr lang="en-US" dirty="0" smtClean="0"/>
              <a:t>.</a:t>
            </a:r>
            <a:endParaRPr lang="it-IT" dirty="0"/>
          </a:p>
        </p:txBody>
      </p:sp>
      <p:grpSp>
        <p:nvGrpSpPr>
          <p:cNvPr id="46" name="Gruppo 45"/>
          <p:cNvGrpSpPr/>
          <p:nvPr/>
        </p:nvGrpSpPr>
        <p:grpSpPr>
          <a:xfrm>
            <a:off x="5321634" y="1725048"/>
            <a:ext cx="1117262" cy="1816436"/>
            <a:chOff x="5706645" y="1761143"/>
            <a:chExt cx="1117262" cy="1816436"/>
          </a:xfrm>
        </p:grpSpPr>
        <p:sp>
          <p:nvSpPr>
            <p:cNvPr id="10" name="Rettangolo arrotondato 9"/>
            <p:cNvSpPr/>
            <p:nvPr/>
          </p:nvSpPr>
          <p:spPr>
            <a:xfrm>
              <a:off x="5706645" y="1761143"/>
              <a:ext cx="1117262" cy="181643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5" name="Gruppo 24"/>
            <p:cNvGrpSpPr/>
            <p:nvPr/>
          </p:nvGrpSpPr>
          <p:grpSpPr>
            <a:xfrm>
              <a:off x="5930067" y="2494232"/>
              <a:ext cx="679956" cy="1014091"/>
              <a:chOff x="3724257" y="1162055"/>
              <a:chExt cx="405778" cy="553405"/>
            </a:xfrm>
          </p:grpSpPr>
          <p:sp>
            <p:nvSpPr>
              <p:cNvPr id="12" name="Rettangolo 11"/>
              <p:cNvSpPr>
                <a:spLocks/>
              </p:cNvSpPr>
              <p:nvPr/>
            </p:nvSpPr>
            <p:spPr>
              <a:xfrm>
                <a:off x="3733795" y="1162055"/>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a:spLocks/>
              </p:cNvSpPr>
              <p:nvPr/>
            </p:nvSpPr>
            <p:spPr>
              <a:xfrm>
                <a:off x="3886195" y="1162057"/>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a:spLocks/>
              </p:cNvSpPr>
              <p:nvPr/>
            </p:nvSpPr>
            <p:spPr>
              <a:xfrm>
                <a:off x="4038595" y="1162056"/>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a:spLocks/>
              </p:cNvSpPr>
              <p:nvPr/>
            </p:nvSpPr>
            <p:spPr>
              <a:xfrm>
                <a:off x="3724264" y="1314455"/>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a:spLocks/>
              </p:cNvSpPr>
              <p:nvPr/>
            </p:nvSpPr>
            <p:spPr>
              <a:xfrm>
                <a:off x="3876664" y="1314457"/>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a:spLocks/>
              </p:cNvSpPr>
              <p:nvPr/>
            </p:nvSpPr>
            <p:spPr>
              <a:xfrm>
                <a:off x="4029064" y="1314456"/>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a:spLocks/>
              </p:cNvSpPr>
              <p:nvPr/>
            </p:nvSpPr>
            <p:spPr>
              <a:xfrm>
                <a:off x="3724265" y="1471618"/>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a:spLocks/>
              </p:cNvSpPr>
              <p:nvPr/>
            </p:nvSpPr>
            <p:spPr>
              <a:xfrm>
                <a:off x="3876665" y="1471620"/>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a:spLocks/>
              </p:cNvSpPr>
              <p:nvPr/>
            </p:nvSpPr>
            <p:spPr>
              <a:xfrm>
                <a:off x="4029065" y="1471619"/>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a:spLocks/>
              </p:cNvSpPr>
              <p:nvPr/>
            </p:nvSpPr>
            <p:spPr>
              <a:xfrm>
                <a:off x="3724257" y="1624018"/>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a:spLocks/>
              </p:cNvSpPr>
              <p:nvPr/>
            </p:nvSpPr>
            <p:spPr>
              <a:xfrm>
                <a:off x="3876657" y="1624020"/>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a:spLocks/>
              </p:cNvSpPr>
              <p:nvPr/>
            </p:nvSpPr>
            <p:spPr>
              <a:xfrm>
                <a:off x="4029057" y="1624019"/>
                <a:ext cx="91440" cy="914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 name="Gruppo 44"/>
            <p:cNvGrpSpPr/>
            <p:nvPr/>
          </p:nvGrpSpPr>
          <p:grpSpPr>
            <a:xfrm>
              <a:off x="5869277" y="1800831"/>
              <a:ext cx="785552" cy="620532"/>
              <a:chOff x="7092477" y="1121934"/>
              <a:chExt cx="785552" cy="620532"/>
            </a:xfrm>
          </p:grpSpPr>
          <p:grpSp>
            <p:nvGrpSpPr>
              <p:cNvPr id="26" name="Gruppo 25"/>
              <p:cNvGrpSpPr/>
              <p:nvPr/>
            </p:nvGrpSpPr>
            <p:grpSpPr>
              <a:xfrm>
                <a:off x="7092477" y="1121934"/>
                <a:ext cx="785552" cy="620259"/>
                <a:chOff x="7043777" y="1530545"/>
                <a:chExt cx="785552" cy="620259"/>
              </a:xfrm>
            </p:grpSpPr>
            <p:pic>
              <p:nvPicPr>
                <p:cNvPr id="42" name="Immagine 41">
                  <a:hlinkClick r:id="rId4" action="ppaction://hlinkfile"/>
                </p:cNvPr>
                <p:cNvPicPr>
                  <a:picLocks noChangeAspect="1"/>
                </p:cNvPicPr>
                <p:nvPr/>
              </p:nvPicPr>
              <p:blipFill rotWithShape="1">
                <a:blip r:embed="rId5">
                  <a:extLst>
                    <a:ext uri="{28A0092B-C50C-407E-A947-70E740481C1C}">
                      <a14:useLocalDpi xmlns:a14="http://schemas.microsoft.com/office/drawing/2010/main" val="0"/>
                    </a:ext>
                  </a:extLst>
                </a:blip>
                <a:srcRect l="39870" t="36474" r="40560" b="37123"/>
                <a:stretch/>
              </p:blipFill>
              <p:spPr>
                <a:xfrm>
                  <a:off x="7043777" y="1557091"/>
                  <a:ext cx="785552" cy="593713"/>
                </a:xfrm>
                <a:prstGeom prst="rect">
                  <a:avLst/>
                </a:prstGeom>
                <a:ln w="38100">
                  <a:solidFill>
                    <a:schemeClr val="tx1"/>
                  </a:solidFill>
                </a:ln>
              </p:spPr>
            </p:pic>
            <p:sp>
              <p:nvSpPr>
                <p:cNvPr id="11" name="Rettangolo 10"/>
                <p:cNvSpPr/>
                <p:nvPr/>
              </p:nvSpPr>
              <p:spPr>
                <a:xfrm>
                  <a:off x="7048182" y="1530545"/>
                  <a:ext cx="781147" cy="61615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4" name="Rettangolo arrotondato 43"/>
              <p:cNvSpPr>
                <a:spLocks noChangeAspect="1"/>
              </p:cNvSpPr>
              <p:nvPr/>
            </p:nvSpPr>
            <p:spPr>
              <a:xfrm rot="5400000">
                <a:off x="7203362" y="1067799"/>
                <a:ext cx="571971" cy="777363"/>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47" name="Rettangolo 46"/>
          <p:cNvSpPr/>
          <p:nvPr/>
        </p:nvSpPr>
        <p:spPr>
          <a:xfrm>
            <a:off x="482312" y="6488668"/>
            <a:ext cx="1915909" cy="369332"/>
          </a:xfrm>
          <a:prstGeom prst="rect">
            <a:avLst/>
          </a:prstGeom>
        </p:spPr>
        <p:txBody>
          <a:bodyPr wrap="none">
            <a:spAutoFit/>
          </a:bodyPr>
          <a:lstStyle/>
          <a:p>
            <a:r>
              <a:rPr lang="it-IT" dirty="0">
                <a:solidFill>
                  <a:srgbClr val="222222"/>
                </a:solidFill>
                <a:latin typeface="Arial" panose="020B0604020202020204" pitchFamily="34" charset="0"/>
              </a:rPr>
              <a:t>EGU2020-16813</a:t>
            </a:r>
            <a:endParaRPr lang="it-IT" dirty="0"/>
          </a:p>
        </p:txBody>
      </p:sp>
    </p:spTree>
    <p:extLst>
      <p:ext uri="{BB962C8B-B14F-4D97-AF65-F5344CB8AC3E}">
        <p14:creationId xmlns:p14="http://schemas.microsoft.com/office/powerpoint/2010/main" val="3478421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2" descr="Image result for hair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0" name="CasellaDiTesto 39"/>
          <p:cNvSpPr txBox="1"/>
          <p:nvPr/>
        </p:nvSpPr>
        <p:spPr>
          <a:xfrm>
            <a:off x="1180601" y="2455214"/>
            <a:ext cx="9830798" cy="2893100"/>
          </a:xfrm>
          <a:prstGeom prst="rect">
            <a:avLst/>
          </a:prstGeom>
          <a:noFill/>
        </p:spPr>
        <p:txBody>
          <a:bodyPr wrap="square" rtlCol="0">
            <a:spAutoFit/>
          </a:bodyPr>
          <a:lstStyle/>
          <a:p>
            <a:pPr algn="just"/>
            <a:endParaRPr lang="en-US" dirty="0"/>
          </a:p>
          <a:p>
            <a:pPr algn="just"/>
            <a:r>
              <a:rPr lang="en-US" sz="2800" dirty="0" smtClean="0">
                <a:solidFill>
                  <a:srgbClr val="0070C0"/>
                </a:solidFill>
                <a:effectLst>
                  <a:outerShdw blurRad="38100" dist="38100" dir="2700000" algn="tl">
                    <a:srgbClr val="000000">
                      <a:alpha val="43137"/>
                    </a:srgbClr>
                  </a:outerShdw>
                </a:effectLst>
              </a:rPr>
              <a:t>Augmented </a:t>
            </a:r>
            <a:r>
              <a:rPr lang="en-US" sz="2800" dirty="0">
                <a:solidFill>
                  <a:srgbClr val="0070C0"/>
                </a:solidFill>
                <a:effectLst>
                  <a:outerShdw blurRad="38100" dist="38100" dir="2700000" algn="tl">
                    <a:srgbClr val="000000">
                      <a:alpha val="43137"/>
                    </a:srgbClr>
                  </a:outerShdw>
                </a:effectLst>
              </a:rPr>
              <a:t>Reality (AR</a:t>
            </a:r>
            <a:r>
              <a:rPr lang="en-US" sz="2800" dirty="0" smtClean="0">
                <a:solidFill>
                  <a:srgbClr val="0070C0"/>
                </a:solidFill>
                <a:effectLst>
                  <a:outerShdw blurRad="38100" dist="38100" dir="2700000" algn="tl">
                    <a:srgbClr val="000000">
                      <a:alpha val="43137"/>
                    </a:srgbClr>
                  </a:outerShdw>
                </a:effectLst>
              </a:rPr>
              <a:t>):</a:t>
            </a:r>
            <a:r>
              <a:rPr lang="en-US" sz="2800" dirty="0" smtClean="0"/>
              <a:t> </a:t>
            </a:r>
            <a:r>
              <a:rPr lang="en-US" dirty="0" smtClean="0"/>
              <a:t>We promoted </a:t>
            </a:r>
            <a:r>
              <a:rPr lang="en-US" dirty="0"/>
              <a:t>the development of a tool that can be easily used by common people, in particular young people, who have the smartest approach with new technologies. At this aim, we designed “the Talking poster” technique.</a:t>
            </a:r>
          </a:p>
          <a:p>
            <a:pPr algn="just"/>
            <a:r>
              <a:rPr lang="en-US" dirty="0" smtClean="0"/>
              <a:t> </a:t>
            </a:r>
          </a:p>
          <a:p>
            <a:pPr algn="just"/>
            <a:r>
              <a:rPr lang="en-US" sz="2800" dirty="0" smtClean="0">
                <a:solidFill>
                  <a:srgbClr val="0070C0"/>
                </a:solidFill>
                <a:effectLst>
                  <a:outerShdw blurRad="38100" dist="38100" dir="2700000" algn="tl">
                    <a:srgbClr val="000000">
                      <a:alpha val="43137"/>
                    </a:srgbClr>
                  </a:outerShdw>
                </a:effectLst>
              </a:rPr>
              <a:t>Virtual Reality </a:t>
            </a:r>
            <a:r>
              <a:rPr lang="en-US" sz="2800" dirty="0">
                <a:solidFill>
                  <a:srgbClr val="0070C0"/>
                </a:solidFill>
                <a:effectLst>
                  <a:outerShdw blurRad="38100" dist="38100" dir="2700000" algn="tl">
                    <a:srgbClr val="000000">
                      <a:alpha val="43137"/>
                    </a:srgbClr>
                  </a:outerShdw>
                </a:effectLst>
              </a:rPr>
              <a:t>(VR</a:t>
            </a:r>
            <a:r>
              <a:rPr lang="en-US" sz="2800" dirty="0" smtClean="0">
                <a:solidFill>
                  <a:srgbClr val="0070C0"/>
                </a:solidFill>
                <a:effectLst>
                  <a:outerShdw blurRad="38100" dist="38100" dir="2700000" algn="tl">
                    <a:srgbClr val="000000">
                      <a:alpha val="43137"/>
                    </a:srgbClr>
                  </a:outerShdw>
                </a:effectLst>
              </a:rPr>
              <a:t>):</a:t>
            </a:r>
            <a:r>
              <a:rPr lang="en-US" sz="2800" dirty="0" smtClean="0"/>
              <a:t> </a:t>
            </a:r>
            <a:r>
              <a:rPr lang="en-US" dirty="0"/>
              <a:t>3DTeLC project promotes 3D-Virtual Tours that can be used to help students discover, study and deepen their knowledge: starting from data acquired by drone surveys, students  can “surf” real landscapes even if these are distant or inaccessible. Consequently, they can explore and study geological elements as many times as they want. </a:t>
            </a:r>
            <a:endParaRPr lang="it-IT" dirty="0"/>
          </a:p>
        </p:txBody>
      </p:sp>
      <p:sp>
        <p:nvSpPr>
          <p:cNvPr id="4" name="Titolo 1"/>
          <p:cNvSpPr txBox="1">
            <a:spLocks/>
          </p:cNvSpPr>
          <p:nvPr/>
        </p:nvSpPr>
        <p:spPr>
          <a:xfrm>
            <a:off x="2726569" y="1248027"/>
            <a:ext cx="6738861" cy="81935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effectLst>
                  <a:outerShdw blurRad="38100" dist="38100" dir="2700000" algn="tl">
                    <a:srgbClr val="000000">
                      <a:alpha val="43137"/>
                    </a:srgbClr>
                  </a:outerShdw>
                </a:effectLst>
              </a:rPr>
              <a:t>New </a:t>
            </a:r>
            <a:r>
              <a:rPr lang="en-US" dirty="0">
                <a:effectLst>
                  <a:outerShdw blurRad="38100" dist="38100" dir="2700000" algn="tl">
                    <a:srgbClr val="000000">
                      <a:alpha val="43137"/>
                    </a:srgbClr>
                  </a:outerShdw>
                </a:effectLst>
              </a:rPr>
              <a:t>Tools for Earth Science: Teaching, Learning and Citizen Science promotion</a:t>
            </a:r>
          </a:p>
          <a:p>
            <a:pPr algn="ctr"/>
            <a:endParaRPr lang="en-GB" dirty="0"/>
          </a:p>
        </p:txBody>
      </p:sp>
      <p:sp>
        <p:nvSpPr>
          <p:cNvPr id="5" name="Rettangolo 4"/>
          <p:cNvSpPr/>
          <p:nvPr/>
        </p:nvSpPr>
        <p:spPr>
          <a:xfrm>
            <a:off x="482312" y="6488668"/>
            <a:ext cx="1915909" cy="369332"/>
          </a:xfrm>
          <a:prstGeom prst="rect">
            <a:avLst/>
          </a:prstGeom>
        </p:spPr>
        <p:txBody>
          <a:bodyPr wrap="none">
            <a:spAutoFit/>
          </a:bodyPr>
          <a:lstStyle/>
          <a:p>
            <a:r>
              <a:rPr lang="it-IT" dirty="0">
                <a:solidFill>
                  <a:srgbClr val="222222"/>
                </a:solidFill>
                <a:latin typeface="Arial" panose="020B0604020202020204" pitchFamily="34" charset="0"/>
              </a:rPr>
              <a:t>EGU2020-16813</a:t>
            </a:r>
            <a:endParaRPr lang="it-IT" dirty="0"/>
          </a:p>
        </p:txBody>
      </p:sp>
    </p:spTree>
    <p:extLst>
      <p:ext uri="{BB962C8B-B14F-4D97-AF65-F5344CB8AC3E}">
        <p14:creationId xmlns:p14="http://schemas.microsoft.com/office/powerpoint/2010/main" val="1511764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863089" y="6018071"/>
            <a:ext cx="2679440" cy="369332"/>
          </a:xfrm>
          <a:prstGeom prst="rect">
            <a:avLst/>
          </a:prstGeom>
          <a:noFill/>
        </p:spPr>
        <p:txBody>
          <a:bodyPr wrap="square" rtlCol="0">
            <a:spAutoFit/>
          </a:bodyPr>
          <a:lstStyle/>
          <a:p>
            <a:pPr algn="just"/>
            <a:r>
              <a:rPr lang="en-US" dirty="0" smtClean="0"/>
              <a:t>(</a:t>
            </a:r>
            <a:r>
              <a:rPr lang="en-US" i="1" dirty="0" smtClean="0"/>
              <a:t>From Reitano et al., 2019</a:t>
            </a:r>
            <a:r>
              <a:rPr lang="en-US" dirty="0" smtClean="0"/>
              <a:t>)</a:t>
            </a:r>
            <a:endParaRPr lang="it-IT" dirty="0"/>
          </a:p>
        </p:txBody>
      </p:sp>
      <p:sp>
        <p:nvSpPr>
          <p:cNvPr id="5" name="CasellaDiTesto 4"/>
          <p:cNvSpPr txBox="1"/>
          <p:nvPr/>
        </p:nvSpPr>
        <p:spPr>
          <a:xfrm>
            <a:off x="614242" y="961775"/>
            <a:ext cx="3180838" cy="4801314"/>
          </a:xfrm>
          <a:prstGeom prst="rect">
            <a:avLst/>
          </a:prstGeom>
          <a:noFill/>
        </p:spPr>
        <p:txBody>
          <a:bodyPr wrap="square" rtlCol="0">
            <a:spAutoFit/>
          </a:bodyPr>
          <a:lstStyle/>
          <a:p>
            <a:pPr algn="just"/>
            <a:r>
              <a:rPr lang="en-US" dirty="0" smtClean="0"/>
              <a:t>This tool has been developed for tablet/smartphones within the </a:t>
            </a:r>
            <a:r>
              <a:rPr lang="en-US" dirty="0" err="1" smtClean="0"/>
              <a:t>Wikitude</a:t>
            </a:r>
            <a:r>
              <a:rPr lang="en-US" dirty="0" smtClean="0"/>
              <a:t>™ framework. The APP is able to recognize images, users’ position and produces  outputs such as videos, images, sounds, web info, etc. The prototype is easy to use, auto explicative, and providers are able to reconfigure and adapt it to new targets </a:t>
            </a:r>
            <a:r>
              <a:rPr lang="en-US" dirty="0"/>
              <a:t>with </a:t>
            </a:r>
            <a:r>
              <a:rPr lang="en-US" dirty="0" smtClean="0"/>
              <a:t>little effort.</a:t>
            </a:r>
          </a:p>
          <a:p>
            <a:pPr algn="just"/>
            <a:endParaRPr lang="en-US" dirty="0"/>
          </a:p>
          <a:p>
            <a:pPr algn="just"/>
            <a:endParaRPr lang="en-US" dirty="0" smtClean="0"/>
          </a:p>
          <a:p>
            <a:pPr algn="just"/>
            <a:r>
              <a:rPr lang="en-US" dirty="0" smtClean="0">
                <a:solidFill>
                  <a:srgbClr val="FF0000"/>
                </a:solidFill>
              </a:rPr>
              <a:t>In </a:t>
            </a:r>
            <a:r>
              <a:rPr lang="en-US" dirty="0">
                <a:solidFill>
                  <a:srgbClr val="FF0000"/>
                </a:solidFill>
              </a:rPr>
              <a:t>the </a:t>
            </a:r>
            <a:r>
              <a:rPr lang="en-US" dirty="0" smtClean="0">
                <a:solidFill>
                  <a:srgbClr val="FF0000"/>
                </a:solidFill>
              </a:rPr>
              <a:t>PICO presentation </a:t>
            </a:r>
            <a:r>
              <a:rPr lang="en-US" dirty="0">
                <a:solidFill>
                  <a:srgbClr val="FF0000"/>
                </a:solidFill>
              </a:rPr>
              <a:t>the audience would have had the opportunity to see an </a:t>
            </a:r>
            <a:r>
              <a:rPr lang="en-US" dirty="0" smtClean="0">
                <a:solidFill>
                  <a:srgbClr val="FF0000"/>
                </a:solidFill>
              </a:rPr>
              <a:t>example of </a:t>
            </a:r>
            <a:r>
              <a:rPr lang="en-US" smtClean="0">
                <a:solidFill>
                  <a:srgbClr val="FF0000"/>
                </a:solidFill>
              </a:rPr>
              <a:t>AR tools.</a:t>
            </a:r>
            <a:endParaRPr lang="en-US" dirty="0" smtClean="0">
              <a:solidFill>
                <a:srgbClr val="FF0000"/>
              </a:solidFill>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679" y="1456725"/>
            <a:ext cx="6876066" cy="4411812"/>
          </a:xfrm>
          <a:prstGeom prst="rect">
            <a:avLst/>
          </a:prstGeom>
        </p:spPr>
      </p:pic>
      <p:sp>
        <p:nvSpPr>
          <p:cNvPr id="7" name="Titolo 1"/>
          <p:cNvSpPr txBox="1">
            <a:spLocks/>
          </p:cNvSpPr>
          <p:nvPr/>
        </p:nvSpPr>
        <p:spPr>
          <a:xfrm>
            <a:off x="855260" y="268262"/>
            <a:ext cx="10481481" cy="8193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effectLst>
                  <a:outerShdw blurRad="38100" dist="38100" dir="2700000" algn="tl">
                    <a:srgbClr val="000000">
                      <a:alpha val="43137"/>
                    </a:srgbClr>
                  </a:outerShdw>
                </a:effectLst>
              </a:rPr>
              <a:t>The “Talking </a:t>
            </a:r>
            <a:r>
              <a:rPr lang="en-US" dirty="0">
                <a:effectLst>
                  <a:outerShdw blurRad="38100" dist="38100" dir="2700000" algn="tl">
                    <a:srgbClr val="000000">
                      <a:alpha val="43137"/>
                    </a:srgbClr>
                  </a:outerShdw>
                </a:effectLst>
              </a:rPr>
              <a:t>poster” based on our AR </a:t>
            </a:r>
            <a:r>
              <a:rPr lang="en-US" dirty="0" smtClean="0">
                <a:effectLst>
                  <a:outerShdw blurRad="38100" dist="38100" dir="2700000" algn="tl">
                    <a:srgbClr val="000000">
                      <a:alpha val="43137"/>
                    </a:srgbClr>
                  </a:outerShdw>
                </a:effectLst>
              </a:rPr>
              <a:t>scheme</a:t>
            </a:r>
            <a:endParaRPr lang="en-US" dirty="0">
              <a:effectLst>
                <a:outerShdw blurRad="38100" dist="38100" dir="2700000" algn="tl">
                  <a:srgbClr val="000000">
                    <a:alpha val="43137"/>
                  </a:srgbClr>
                </a:outerShdw>
              </a:effectLst>
            </a:endParaRPr>
          </a:p>
        </p:txBody>
      </p:sp>
      <p:sp>
        <p:nvSpPr>
          <p:cNvPr id="8" name="Rettangolo 7"/>
          <p:cNvSpPr/>
          <p:nvPr/>
        </p:nvSpPr>
        <p:spPr>
          <a:xfrm>
            <a:off x="482312" y="6488668"/>
            <a:ext cx="1915909" cy="369332"/>
          </a:xfrm>
          <a:prstGeom prst="rect">
            <a:avLst/>
          </a:prstGeom>
        </p:spPr>
        <p:txBody>
          <a:bodyPr wrap="none">
            <a:spAutoFit/>
          </a:bodyPr>
          <a:lstStyle/>
          <a:p>
            <a:r>
              <a:rPr lang="it-IT" dirty="0">
                <a:solidFill>
                  <a:srgbClr val="222222"/>
                </a:solidFill>
                <a:latin typeface="Arial" panose="020B0604020202020204" pitchFamily="34" charset="0"/>
              </a:rPr>
              <a:t>EGU2020-16813</a:t>
            </a:r>
            <a:endParaRPr lang="it-IT" dirty="0"/>
          </a:p>
        </p:txBody>
      </p:sp>
    </p:spTree>
    <p:extLst>
      <p:ext uri="{BB962C8B-B14F-4D97-AF65-F5344CB8AC3E}">
        <p14:creationId xmlns:p14="http://schemas.microsoft.com/office/powerpoint/2010/main" val="3179679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173846" y="828817"/>
            <a:ext cx="9432738" cy="2031325"/>
          </a:xfrm>
          <a:prstGeom prst="rect">
            <a:avLst/>
          </a:prstGeom>
          <a:noFill/>
        </p:spPr>
        <p:txBody>
          <a:bodyPr wrap="square" rtlCol="0">
            <a:spAutoFit/>
          </a:bodyPr>
          <a:lstStyle/>
          <a:p>
            <a:pPr algn="just"/>
            <a:r>
              <a:rPr lang="en-US" dirty="0" smtClean="0"/>
              <a:t>We acknowledge the 3DTeLC,</a:t>
            </a:r>
            <a:r>
              <a:rPr lang="en-US" dirty="0"/>
              <a:t> </a:t>
            </a:r>
            <a:r>
              <a:rPr lang="en-US" dirty="0" smtClean="0"/>
              <a:t>which is </a:t>
            </a:r>
            <a:r>
              <a:rPr lang="en-US" dirty="0"/>
              <a:t>a three-year trans-European project funded by the Erasmus+ Key Action 2 </a:t>
            </a:r>
            <a:r>
              <a:rPr lang="en-US" dirty="0" err="1"/>
              <a:t>programme</a:t>
            </a:r>
            <a:r>
              <a:rPr lang="en-US" dirty="0"/>
              <a:t>: “Cooperation for Innovation and Exchange of Good Practices, a European scheme that fosters higher education partnerships” (</a:t>
            </a:r>
            <a:r>
              <a:rPr lang="en-US" dirty="0">
                <a:hlinkClick r:id="rId2"/>
              </a:rPr>
              <a:t>https://www.erasmusplus.org.uk/key-action-2</a:t>
            </a:r>
            <a:r>
              <a:rPr lang="en-US" dirty="0" smtClean="0"/>
              <a:t>). Project reference: 2017-1-UK01-KA203-036719.</a:t>
            </a:r>
          </a:p>
          <a:p>
            <a:pPr algn="just"/>
            <a:r>
              <a:rPr lang="en-US" dirty="0" smtClean="0"/>
              <a:t>We are also grateful to Riccardo </a:t>
            </a:r>
            <a:r>
              <a:rPr lang="en-US" dirty="0" err="1" smtClean="0"/>
              <a:t>Merenda</a:t>
            </a:r>
            <a:r>
              <a:rPr lang="en-US" dirty="0" smtClean="0"/>
              <a:t> for his support in the development of our AR applications.</a:t>
            </a:r>
          </a:p>
          <a:p>
            <a:pPr algn="just"/>
            <a:endParaRPr lang="en-US" dirty="0"/>
          </a:p>
        </p:txBody>
      </p:sp>
      <p:sp>
        <p:nvSpPr>
          <p:cNvPr id="6" name="CasellaDiTesto 5"/>
          <p:cNvSpPr txBox="1"/>
          <p:nvPr/>
        </p:nvSpPr>
        <p:spPr>
          <a:xfrm>
            <a:off x="1173846" y="2822538"/>
            <a:ext cx="2472793" cy="707886"/>
          </a:xfrm>
          <a:prstGeom prst="rect">
            <a:avLst/>
          </a:prstGeom>
          <a:noFill/>
        </p:spPr>
        <p:txBody>
          <a:bodyPr wrap="none" rtlCol="0">
            <a:spAutoFit/>
          </a:bodyPr>
          <a:lstStyle/>
          <a:p>
            <a:r>
              <a:rPr lang="it-IT" sz="4000" dirty="0" err="1" smtClean="0"/>
              <a:t>References</a:t>
            </a:r>
            <a:endParaRPr lang="it-IT" sz="4000" dirty="0" smtClean="0"/>
          </a:p>
        </p:txBody>
      </p:sp>
      <p:sp>
        <p:nvSpPr>
          <p:cNvPr id="7" name="CasellaDiTesto 6"/>
          <p:cNvSpPr txBox="1"/>
          <p:nvPr/>
        </p:nvSpPr>
        <p:spPr>
          <a:xfrm>
            <a:off x="1173846" y="3637151"/>
            <a:ext cx="9432738" cy="2585323"/>
          </a:xfrm>
          <a:prstGeom prst="rect">
            <a:avLst/>
          </a:prstGeom>
          <a:noFill/>
        </p:spPr>
        <p:txBody>
          <a:bodyPr wrap="square" rtlCol="0">
            <a:spAutoFit/>
          </a:bodyPr>
          <a:lstStyle/>
          <a:p>
            <a:pPr marL="623888" indent="-623888" algn="just"/>
            <a:r>
              <a:rPr lang="en-US" i="1" dirty="0" err="1"/>
              <a:t>Azzaro</a:t>
            </a:r>
            <a:r>
              <a:rPr lang="en-US" i="1" dirty="0"/>
              <a:t> R., D’Amico S., </a:t>
            </a:r>
            <a:r>
              <a:rPr lang="en-US" i="1" dirty="0" err="1"/>
              <a:t>Tuvè</a:t>
            </a:r>
            <a:r>
              <a:rPr lang="en-US" i="1" dirty="0"/>
              <a:t> T. &amp; </a:t>
            </a:r>
            <a:r>
              <a:rPr lang="en-US" i="1" dirty="0" err="1"/>
              <a:t>Cascone</a:t>
            </a:r>
            <a:r>
              <a:rPr lang="en-US" i="1" dirty="0"/>
              <a:t> M</a:t>
            </a:r>
            <a:r>
              <a:rPr lang="en-US" dirty="0" smtClean="0"/>
              <a:t>. (2016), </a:t>
            </a:r>
            <a:r>
              <a:rPr lang="en-US" dirty="0" err="1"/>
              <a:t>Terremoti</a:t>
            </a:r>
            <a:r>
              <a:rPr lang="en-US" dirty="0"/>
              <a:t> </a:t>
            </a:r>
            <a:r>
              <a:rPr lang="en-US" dirty="0" err="1"/>
              <a:t>Etnei</a:t>
            </a:r>
            <a:r>
              <a:rPr lang="en-US" dirty="0"/>
              <a:t>, </a:t>
            </a:r>
            <a:r>
              <a:rPr lang="en-US" dirty="0" err="1"/>
              <a:t>rischio</a:t>
            </a:r>
            <a:r>
              <a:rPr lang="en-US" dirty="0"/>
              <a:t> </a:t>
            </a:r>
            <a:r>
              <a:rPr lang="en-US" dirty="0" err="1"/>
              <a:t>sismico</a:t>
            </a:r>
            <a:r>
              <a:rPr lang="en-US" dirty="0"/>
              <a:t> di </a:t>
            </a:r>
            <a:r>
              <a:rPr lang="en-US" dirty="0" err="1"/>
              <a:t>elementi</a:t>
            </a:r>
            <a:r>
              <a:rPr lang="en-US" dirty="0"/>
              <a:t> non-</a:t>
            </a:r>
            <a:r>
              <a:rPr lang="en-US" dirty="0" err="1"/>
              <a:t>strutturali</a:t>
            </a:r>
            <a:r>
              <a:rPr lang="en-US" dirty="0"/>
              <a:t> [Etnean earthquakes, seismic risk of non-structural elements]. </a:t>
            </a:r>
            <a:r>
              <a:rPr lang="en-US" dirty="0" err="1"/>
              <a:t>Progetto</a:t>
            </a:r>
            <a:r>
              <a:rPr lang="en-US" dirty="0"/>
              <a:t> UE Know-Risk (echo/sub/2015/718655/prev28), 35 pp., Catania (</a:t>
            </a:r>
            <a:r>
              <a:rPr lang="en-US" dirty="0" err="1"/>
              <a:t>versioni</a:t>
            </a:r>
            <a:r>
              <a:rPr lang="en-US" dirty="0"/>
              <a:t> </a:t>
            </a:r>
            <a:r>
              <a:rPr lang="en-US" dirty="0" err="1"/>
              <a:t>italiano</a:t>
            </a:r>
            <a:r>
              <a:rPr lang="en-US" dirty="0"/>
              <a:t> e </a:t>
            </a:r>
            <a:r>
              <a:rPr lang="en-US" dirty="0" err="1"/>
              <a:t>inglese</a:t>
            </a:r>
            <a:r>
              <a:rPr lang="en-US" dirty="0"/>
              <a:t>).</a:t>
            </a:r>
            <a:endParaRPr lang="en-US" dirty="0" smtClean="0"/>
          </a:p>
          <a:p>
            <a:pPr marL="623888" indent="-623888" algn="just"/>
            <a:r>
              <a:rPr lang="en-US" i="1" dirty="0" err="1"/>
              <a:t>Reitano</a:t>
            </a:r>
            <a:r>
              <a:rPr lang="en-US" i="1" dirty="0"/>
              <a:t>, D., S. </a:t>
            </a:r>
            <a:r>
              <a:rPr lang="en-US" i="1" dirty="0" err="1"/>
              <a:t>Falsaperla</a:t>
            </a:r>
            <a:r>
              <a:rPr lang="en-US" i="1" dirty="0"/>
              <a:t>, G. </a:t>
            </a:r>
            <a:r>
              <a:rPr lang="en-US" i="1" dirty="0" err="1"/>
              <a:t>Musacchio</a:t>
            </a:r>
            <a:r>
              <a:rPr lang="en-US" i="1" dirty="0"/>
              <a:t>, R. </a:t>
            </a:r>
            <a:r>
              <a:rPr lang="en-US" i="1" dirty="0" err="1"/>
              <a:t>Merenda</a:t>
            </a:r>
            <a:r>
              <a:rPr lang="en-US" i="1" dirty="0"/>
              <a:t> </a:t>
            </a:r>
            <a:r>
              <a:rPr lang="en-US" dirty="0" smtClean="0"/>
              <a:t>(</a:t>
            </a:r>
            <a:r>
              <a:rPr lang="en-US" dirty="0" smtClean="0"/>
              <a:t>2019</a:t>
            </a:r>
            <a:r>
              <a:rPr lang="en-US" dirty="0"/>
              <a:t>), Awareness on Seismic Risk: How can Augmented Reality help? In: Proceedings of the International Conference on Earthquake Engineering and Structural Dynamics, Geotechnical, Geological and Earthquake Engineering 47, R. </a:t>
            </a:r>
            <a:r>
              <a:rPr lang="en-US" dirty="0" err="1"/>
              <a:t>Rupakhety</a:t>
            </a:r>
            <a:r>
              <a:rPr lang="en-US" dirty="0"/>
              <a:t> et al. (eds.),  Springer International Publishing AG, part of Springer Nature, Chapter 36, 485-492, https://doi.org/10.1007/978-3-319-78187-7_36. </a:t>
            </a:r>
            <a:endParaRPr lang="it-IT" dirty="0"/>
          </a:p>
          <a:p>
            <a:pPr algn="just"/>
            <a:endParaRPr lang="en-US" i="1" dirty="0" smtClean="0"/>
          </a:p>
        </p:txBody>
      </p:sp>
      <p:sp>
        <p:nvSpPr>
          <p:cNvPr id="8" name="CasellaDiTesto 7"/>
          <p:cNvSpPr txBox="1"/>
          <p:nvPr/>
        </p:nvSpPr>
        <p:spPr>
          <a:xfrm>
            <a:off x="1173846" y="27724"/>
            <a:ext cx="4020331" cy="707886"/>
          </a:xfrm>
          <a:prstGeom prst="rect">
            <a:avLst/>
          </a:prstGeom>
          <a:noFill/>
        </p:spPr>
        <p:txBody>
          <a:bodyPr wrap="none" rtlCol="0">
            <a:spAutoFit/>
          </a:bodyPr>
          <a:lstStyle/>
          <a:p>
            <a:r>
              <a:rPr lang="it-IT" sz="4000" dirty="0" err="1" smtClean="0"/>
              <a:t>Acknowledgments</a:t>
            </a:r>
            <a:endParaRPr lang="it-IT" sz="4000" dirty="0"/>
          </a:p>
        </p:txBody>
      </p:sp>
      <p:sp>
        <p:nvSpPr>
          <p:cNvPr id="9" name="Rettangolo 8"/>
          <p:cNvSpPr/>
          <p:nvPr/>
        </p:nvSpPr>
        <p:spPr>
          <a:xfrm>
            <a:off x="482312" y="6488668"/>
            <a:ext cx="1915909" cy="369332"/>
          </a:xfrm>
          <a:prstGeom prst="rect">
            <a:avLst/>
          </a:prstGeom>
        </p:spPr>
        <p:txBody>
          <a:bodyPr wrap="none">
            <a:spAutoFit/>
          </a:bodyPr>
          <a:lstStyle/>
          <a:p>
            <a:r>
              <a:rPr lang="it-IT" dirty="0">
                <a:solidFill>
                  <a:srgbClr val="222222"/>
                </a:solidFill>
                <a:latin typeface="Arial" panose="020B0604020202020204" pitchFamily="34" charset="0"/>
              </a:rPr>
              <a:t>EGU2020-16813</a:t>
            </a:r>
            <a:endParaRPr lang="it-IT" dirty="0"/>
          </a:p>
        </p:txBody>
      </p:sp>
    </p:spTree>
    <p:extLst>
      <p:ext uri="{BB962C8B-B14F-4D97-AF65-F5344CB8AC3E}">
        <p14:creationId xmlns:p14="http://schemas.microsoft.com/office/powerpoint/2010/main" val="2951404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589</Words>
  <Application>Microsoft Office PowerPoint</Application>
  <PresentationFormat>Widescreen</PresentationFormat>
  <Paragraphs>43</Paragraphs>
  <Slides>7</Slides>
  <Notes>1</Notes>
  <HiddenSlides>0</HiddenSlides>
  <MMClips>1</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7</vt:i4>
      </vt:variant>
    </vt:vector>
  </HeadingPairs>
  <TitlesOfParts>
    <vt:vector size="13" baseType="lpstr">
      <vt:lpstr>Arial</vt:lpstr>
      <vt:lpstr>Calibri</vt:lpstr>
      <vt:lpstr>Calibri Light</vt:lpstr>
      <vt:lpstr>Wingdings 3</vt:lpstr>
      <vt:lpstr>Tema di Office</vt:lpstr>
      <vt:lpstr>CorelDRAW</vt:lpstr>
      <vt:lpstr>Augmented reality for volcanic and seismic risk communication</vt:lpstr>
      <vt:lpstr>Mt. Etna: not only eruptions!</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Susanna</dc:creator>
  <cp:lastModifiedBy>Susanna</cp:lastModifiedBy>
  <cp:revision>68</cp:revision>
  <dcterms:created xsi:type="dcterms:W3CDTF">2020-03-31T14:33:20Z</dcterms:created>
  <dcterms:modified xsi:type="dcterms:W3CDTF">2020-04-15T14:01:28Z</dcterms:modified>
</cp:coreProperties>
</file>