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notesMasterIdLst>
    <p:notesMasterId r:id="rId13"/>
  </p:notesMasterIdLst>
  <p:sldIdLst>
    <p:sldId id="263" r:id="rId2"/>
    <p:sldId id="266" r:id="rId3"/>
    <p:sldId id="256" r:id="rId4"/>
    <p:sldId id="265" r:id="rId5"/>
    <p:sldId id="264" r:id="rId6"/>
    <p:sldId id="257" r:id="rId7"/>
    <p:sldId id="271" r:id="rId8"/>
    <p:sldId id="259" r:id="rId9"/>
    <p:sldId id="262" r:id="rId10"/>
    <p:sldId id="268" r:id="rId11"/>
    <p:sldId id="26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28" d="100"/>
          <a:sy n="28" d="100"/>
        </p:scale>
        <p:origin x="586" y="1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5F9313-8216-40C7-8729-BEE55B8578E1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9FA7FC-3DAA-4A90-AF7C-FEBA35FE2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982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90643-EE33-4E86-A0C2-19A28F2BC1A4}" type="datetime1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CFBD5-41E1-4D80-A5BF-2C056441D5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440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F5324-2443-4F30-8A27-4E9668B5C503}" type="datetime1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CFBD5-41E1-4D80-A5BF-2C056441D5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623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77A7D-64DB-498D-BB9E-FCCEC17EBED7}" type="datetime1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CFBD5-41E1-4D80-A5BF-2C056441D5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270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70809-FCE3-4B12-8BD2-3177C47EEFB0}" type="datetime1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CFBD5-41E1-4D80-A5BF-2C056441D5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24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18FF8-0506-497A-BB0D-240D2F56AC75}" type="datetime1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CFBD5-41E1-4D80-A5BF-2C056441D5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410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C7E00-4D1D-4547-9B4C-93C30B6AD664}" type="datetime1">
              <a:rPr lang="en-US" smtClean="0"/>
              <a:t>5/6/2020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CFBD5-41E1-4D80-A5BF-2C056441D5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799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16929-94FB-430E-8662-060D7ECECD92}" type="datetime1">
              <a:rPr lang="en-US" smtClean="0"/>
              <a:t>5/6/2020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CFBD5-41E1-4D80-A5BF-2C056441D5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986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FA8E9-7FE9-48BB-AA43-4BE96DDFFFC7}" type="datetime1">
              <a:rPr lang="en-US" smtClean="0"/>
              <a:t>5/6/2020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CFBD5-41E1-4D80-A5BF-2C056441D5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119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5EDD6-6503-4850-B27D-100D38EC304B}" type="datetime1">
              <a:rPr lang="en-US" smtClean="0"/>
              <a:t>5/6/2020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CFBD5-41E1-4D80-A5BF-2C056441D5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720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EE301-1403-458F-B790-8637B4205B00}" type="datetime1">
              <a:rPr lang="en-US" smtClean="0"/>
              <a:t>5/6/2020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CFBD5-41E1-4D80-A5BF-2C056441D5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341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70FB1-1F3D-4FB0-822D-A9B12E326F70}" type="datetime1">
              <a:rPr lang="en-US" smtClean="0"/>
              <a:t>5/6/2020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CFBD5-41E1-4D80-A5BF-2C056441D5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433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0973DB-73B8-4809-8F6B-42736617240C}" type="datetime1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8CFBD5-41E1-4D80-A5BF-2C056441D5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03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doi.org/10.1038/s41598-020-64089-y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4.emf"/><Relationship Id="rId7" Type="http://schemas.openxmlformats.org/officeDocument/2006/relationships/image" Target="../media/image8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7" Type="http://schemas.openxmlformats.org/officeDocument/2006/relationships/image" Target="../media/image14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03627" y="1639054"/>
            <a:ext cx="105664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Why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Water Bodies(Wetlands)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Iran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Have Been Dried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up?</a:t>
            </a:r>
            <a:endParaRPr lang="en-US" sz="3200" b="1" dirty="0"/>
          </a:p>
        </p:txBody>
      </p:sp>
      <p:sp>
        <p:nvSpPr>
          <p:cNvPr id="6" name="Rectangle 5"/>
          <p:cNvSpPr/>
          <p:nvPr/>
        </p:nvSpPr>
        <p:spPr>
          <a:xfrm>
            <a:off x="904240" y="2520127"/>
            <a:ext cx="8285480" cy="1483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Davood Moshir Panahi</a:t>
            </a:r>
            <a:r>
              <a:rPr lang="en-US" sz="2400" baseline="30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1,2</a:t>
            </a:r>
            <a:r>
              <a:rPr lang="en-US" sz="2400" baseline="300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*</a:t>
            </a:r>
            <a:endParaRPr lang="en-US" sz="2400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Saeid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Aminjafari</a:t>
            </a:r>
            <a:r>
              <a:rPr lang="en-US" sz="2400" baseline="300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endParaRPr lang="en-US" sz="2400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Bagher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Zahabiyon</a:t>
            </a:r>
            <a:r>
              <a:rPr lang="en-US" sz="2400" baseline="30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4749" y="5479871"/>
            <a:ext cx="118414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1- Department of Physical Geography and Bolin Centre for Climate Research, Stockholm University, SE-   10691, Stockholm, Sweden. </a:t>
            </a:r>
          </a:p>
          <a:p>
            <a:r>
              <a:rPr lang="en-US" dirty="0" smtClean="0"/>
              <a:t>2-Department of Civil Engineering, Iran University of Science and Technology, Tehran, 13114-16846, Iran. </a:t>
            </a:r>
          </a:p>
          <a:p>
            <a:r>
              <a:rPr lang="en-US" dirty="0" smtClean="0"/>
              <a:t>✉e-mail: Davood.moshir@gmail.com 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CFBD5-41E1-4D80-A5BF-2C056441D51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3967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9582" y="1773773"/>
            <a:ext cx="7611609" cy="329636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31862" y="450334"/>
            <a:ext cx="916308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of 6 wetlands and their upper basin(cases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this study) have experienced decrease.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Main driver of changes is Non-climatic variables.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CFBD5-41E1-4D80-A5BF-2C056441D511}" type="slidenum">
              <a:rPr lang="en-US" smtClean="0"/>
              <a:t>10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65" y="6393297"/>
            <a:ext cx="1045028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019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04143" y="2451854"/>
            <a:ext cx="60994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THANK YOU FOR YOUR ATTENTION.</a:t>
            </a: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CFBD5-41E1-4D80-A5BF-2C056441D51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5010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134" y="939800"/>
            <a:ext cx="8596668" cy="79756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Aims of this study 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600" y="1737360"/>
            <a:ext cx="11409680" cy="973455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algn="just">
              <a:lnSpc>
                <a:spcPct val="200000"/>
              </a:lnSpc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Detecting and Separating the portion the climatic and non-climatic drivers on drying up of wetlands by using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budyko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space diagram and formulation.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CFBD5-41E1-4D80-A5BF-2C056441D511}" type="slidenum">
              <a:rPr lang="en-US" smtClean="0"/>
              <a:t>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65" y="6403457"/>
            <a:ext cx="1045028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2541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47506" y="6416114"/>
            <a:ext cx="21207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Arial" panose="020B0604020202020204" pitchFamily="34" charset="0"/>
              </a:rPr>
              <a:t>Fig1 :The study Area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032883" y="686447"/>
            <a:ext cx="5486400" cy="5486400"/>
            <a:chOff x="2868257" y="569463"/>
            <a:chExt cx="5486400" cy="5486400"/>
          </a:xfrm>
        </p:grpSpPr>
        <p:pic>
          <p:nvPicPr>
            <p:cNvPr id="6" name="Picture 5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8257" y="569463"/>
              <a:ext cx="5486400" cy="5486400"/>
            </a:xfrm>
            <a:prstGeom prst="rect">
              <a:avLst/>
            </a:prstGeom>
            <a:noFill/>
          </p:spPr>
        </p:pic>
        <p:sp>
          <p:nvSpPr>
            <p:cNvPr id="7" name="Oval 6"/>
            <p:cNvSpPr/>
            <p:nvPr/>
          </p:nvSpPr>
          <p:spPr>
            <a:xfrm>
              <a:off x="5455024" y="2052918"/>
              <a:ext cx="242047" cy="174811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 rot="20644543">
              <a:off x="3370731" y="1438011"/>
              <a:ext cx="412376" cy="569258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 rot="17335246">
              <a:off x="3726865" y="3529263"/>
              <a:ext cx="537052" cy="397174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 rot="20644543">
              <a:off x="4665756" y="4259807"/>
              <a:ext cx="459904" cy="397174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 rot="20644543">
              <a:off x="4994814" y="3413927"/>
              <a:ext cx="537052" cy="397174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 rot="20644543">
              <a:off x="5158963" y="4281158"/>
              <a:ext cx="304251" cy="397174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346105" y="1627160"/>
            <a:ext cx="117211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Urmia lake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31749" y="3260370"/>
            <a:ext cx="185435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HorAlzim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Wetland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519283" y="4274881"/>
            <a:ext cx="1558440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Maharlou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Lake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435550" y="2821927"/>
            <a:ext cx="1912703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Gavkhouni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wetland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861697" y="1243509"/>
            <a:ext cx="125066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Gorgan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Bay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471920" y="4945822"/>
            <a:ext cx="1467068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Parishan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Lake</a:t>
            </a:r>
          </a:p>
        </p:txBody>
      </p:sp>
      <p:cxnSp>
        <p:nvCxnSpPr>
          <p:cNvPr id="21" name="Straight Arrow Connector 20"/>
          <p:cNvCxnSpPr>
            <a:stCxn id="11" idx="6"/>
          </p:cNvCxnSpPr>
          <p:nvPr/>
        </p:nvCxnSpPr>
        <p:spPr>
          <a:xfrm flipV="1">
            <a:off x="3686187" y="3041339"/>
            <a:ext cx="2785733" cy="61448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2" idx="6"/>
          </p:cNvCxnSpPr>
          <p:nvPr/>
        </p:nvCxnSpPr>
        <p:spPr>
          <a:xfrm flipV="1">
            <a:off x="3622002" y="4405916"/>
            <a:ext cx="2897281" cy="14907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0" idx="4"/>
          </p:cNvCxnSpPr>
          <p:nvPr/>
        </p:nvCxnSpPr>
        <p:spPr>
          <a:xfrm>
            <a:off x="3114820" y="4766344"/>
            <a:ext cx="3357100" cy="35677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3765272" y="1556651"/>
            <a:ext cx="364768" cy="59621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0" y="68379"/>
            <a:ext cx="5328125" cy="5232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28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The study Area and Case study :</a:t>
            </a:r>
          </a:p>
        </p:txBody>
      </p:sp>
      <p:sp>
        <p:nvSpPr>
          <p:cNvPr id="35" name="Slide Number Placeholder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CFBD5-41E1-4D80-A5BF-2C056441D511}" type="slidenum">
              <a:rPr lang="en-US" smtClean="0"/>
              <a:t>3</a:t>
            </a:fld>
            <a:endParaRPr lang="en-US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85" y="6416114"/>
            <a:ext cx="1045028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5241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" y="106045"/>
            <a:ext cx="10515600" cy="1325563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Methodology :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560" y="1815465"/>
            <a:ext cx="11689080" cy="225869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1-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Comparing the time series of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Runoff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Area of wetland time series by using their time series and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years moving average.</a:t>
            </a:r>
          </a:p>
          <a:p>
            <a:pPr marL="0" indent="0" algn="just">
              <a:buNone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2-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Develop the Formulation based on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Budyko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space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diagram to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detect the change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driver portion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climate or non-climate) and their portion.</a:t>
            </a:r>
          </a:p>
          <a:p>
            <a:pPr marL="0" indent="0" algn="just">
              <a:buNone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CFBD5-41E1-4D80-A5BF-2C056441D511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65" y="6393297"/>
            <a:ext cx="1045028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3418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635000"/>
            <a:ext cx="10515600" cy="49244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and Methodology: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87" y="1840549"/>
            <a:ext cx="10889826" cy="2675571"/>
          </a:xfrm>
        </p:spPr>
        <p:txBody>
          <a:bodyPr vert="horz" lIns="91440" tIns="45720" rIns="91440" bIns="45720" rtlCol="0">
            <a:normAutofit/>
          </a:bodyPr>
          <a:lstStyle/>
          <a:p>
            <a:pPr algn="just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Hydro climatic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Hydro climatic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Variables comes from Moshir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Panahi etal.,2020</a:t>
            </a:r>
          </a:p>
          <a:p>
            <a:pPr marL="0" indent="0" algn="just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Wetland Area</a:t>
            </a:r>
          </a:p>
          <a:p>
            <a:pPr marL="0" indent="0" algn="just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Global Surface Water Dataset (GSWD) (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Pekel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al. 2016) is used to estimate the time series of surface water extent of the lakes</a:t>
            </a:r>
          </a:p>
        </p:txBody>
      </p:sp>
      <p:sp>
        <p:nvSpPr>
          <p:cNvPr id="5" name="Rectangle 4"/>
          <p:cNvSpPr/>
          <p:nvPr/>
        </p:nvSpPr>
        <p:spPr>
          <a:xfrm>
            <a:off x="167640" y="5298092"/>
            <a:ext cx="120243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0" i="0" dirty="0" smtClean="0">
                <a:solidFill>
                  <a:srgbClr val="222222"/>
                </a:solidFill>
                <a:effectLst/>
                <a:latin typeface="-apple-system"/>
              </a:rPr>
              <a:t>Moshir Panahi, D., Kalantari, Z., </a:t>
            </a:r>
            <a:r>
              <a:rPr lang="en-US" sz="1400" b="0" i="0" dirty="0" err="1" smtClean="0">
                <a:solidFill>
                  <a:srgbClr val="222222"/>
                </a:solidFill>
                <a:effectLst/>
                <a:latin typeface="-apple-system"/>
              </a:rPr>
              <a:t>Ghajarnia</a:t>
            </a:r>
            <a:r>
              <a:rPr lang="en-US" sz="1400" b="0" i="0" dirty="0" smtClean="0">
                <a:solidFill>
                  <a:srgbClr val="222222"/>
                </a:solidFill>
                <a:effectLst/>
                <a:latin typeface="-apple-system"/>
              </a:rPr>
              <a:t>, N. </a:t>
            </a:r>
            <a:r>
              <a:rPr lang="en-US" sz="1400" b="0" i="1" dirty="0" smtClean="0">
                <a:solidFill>
                  <a:srgbClr val="222222"/>
                </a:solidFill>
                <a:effectLst/>
                <a:latin typeface="-apple-system"/>
              </a:rPr>
              <a:t>et al.</a:t>
            </a:r>
            <a:r>
              <a:rPr lang="en-US" sz="1400" b="0" i="0" dirty="0" smtClean="0">
                <a:solidFill>
                  <a:srgbClr val="222222"/>
                </a:solidFill>
                <a:effectLst/>
                <a:latin typeface="-apple-system"/>
              </a:rPr>
              <a:t> Variability and change in the hydro-climate and water resources of Iran over a recent 30-year period. </a:t>
            </a:r>
            <a:r>
              <a:rPr lang="en-US" sz="1400" b="0" i="1" dirty="0" err="1" smtClean="0">
                <a:solidFill>
                  <a:srgbClr val="222222"/>
                </a:solidFill>
                <a:effectLst/>
                <a:latin typeface="-apple-system"/>
              </a:rPr>
              <a:t>Sci</a:t>
            </a:r>
            <a:r>
              <a:rPr lang="en-US" sz="1400" b="0" i="1" dirty="0" smtClean="0">
                <a:solidFill>
                  <a:srgbClr val="222222"/>
                </a:solidFill>
                <a:effectLst/>
                <a:latin typeface="-apple-system"/>
              </a:rPr>
              <a:t> Rep</a:t>
            </a:r>
            <a:r>
              <a:rPr lang="en-US" sz="1400" b="0" i="0" dirty="0" smtClean="0">
                <a:solidFill>
                  <a:srgbClr val="222222"/>
                </a:solidFill>
                <a:effectLst/>
                <a:latin typeface="-apple-system"/>
              </a:rPr>
              <a:t> </a:t>
            </a:r>
            <a:r>
              <a:rPr lang="en-US" sz="1400" b="1" i="0" dirty="0" smtClean="0">
                <a:solidFill>
                  <a:srgbClr val="222222"/>
                </a:solidFill>
                <a:effectLst/>
                <a:latin typeface="-apple-system"/>
              </a:rPr>
              <a:t>10, </a:t>
            </a:r>
            <a:r>
              <a:rPr lang="en-US" sz="1400" b="0" i="0" dirty="0" smtClean="0">
                <a:solidFill>
                  <a:srgbClr val="222222"/>
                </a:solidFill>
                <a:effectLst/>
                <a:latin typeface="-apple-system"/>
              </a:rPr>
              <a:t>7450 (2020). </a:t>
            </a:r>
            <a:r>
              <a:rPr lang="en-US" sz="1400" b="0" i="0" dirty="0" smtClean="0">
                <a:solidFill>
                  <a:srgbClr val="222222"/>
                </a:solidFill>
                <a:effectLst/>
                <a:latin typeface="-apple-system"/>
                <a:hlinkClick r:id="rId2"/>
              </a:rPr>
              <a:t>https://doi.org/10.1038/s41598-020-64089-y</a:t>
            </a:r>
            <a:endParaRPr lang="en-US" sz="1400" b="0" i="0" dirty="0" smtClean="0">
              <a:solidFill>
                <a:srgbClr val="222222"/>
              </a:solidFill>
              <a:effectLst/>
              <a:latin typeface="-apple-system"/>
            </a:endParaRPr>
          </a:p>
          <a:p>
            <a:endParaRPr lang="en-US" sz="1400" b="0" i="0" dirty="0" smtClean="0">
              <a:solidFill>
                <a:srgbClr val="222222"/>
              </a:solidFill>
              <a:effectLst/>
              <a:latin typeface="-apple-system"/>
            </a:endParaRPr>
          </a:p>
          <a:p>
            <a:r>
              <a:rPr lang="en-US" sz="1400" dirty="0" err="1">
                <a:solidFill>
                  <a:srgbClr val="222222"/>
                </a:solidFill>
                <a:latin typeface="-apple-system"/>
              </a:rPr>
              <a:t>Pekel</a:t>
            </a:r>
            <a:r>
              <a:rPr lang="en-US" sz="1400" dirty="0">
                <a:solidFill>
                  <a:srgbClr val="222222"/>
                </a:solidFill>
                <a:latin typeface="-apple-system"/>
              </a:rPr>
              <a:t>, Jean-François, Andrew Cottam, Noel </a:t>
            </a:r>
            <a:r>
              <a:rPr lang="en-US" sz="1400" dirty="0" err="1">
                <a:solidFill>
                  <a:srgbClr val="222222"/>
                </a:solidFill>
                <a:latin typeface="-apple-system"/>
              </a:rPr>
              <a:t>Gorelick</a:t>
            </a:r>
            <a:r>
              <a:rPr lang="en-US" sz="1400" dirty="0">
                <a:solidFill>
                  <a:srgbClr val="222222"/>
                </a:solidFill>
                <a:latin typeface="-apple-system"/>
              </a:rPr>
              <a:t>, and Alan S </a:t>
            </a:r>
            <a:r>
              <a:rPr lang="en-US" sz="1400" dirty="0" err="1">
                <a:solidFill>
                  <a:srgbClr val="222222"/>
                </a:solidFill>
                <a:latin typeface="-apple-system"/>
              </a:rPr>
              <a:t>Belward</a:t>
            </a:r>
            <a:r>
              <a:rPr lang="en-US" sz="1400" dirty="0">
                <a:solidFill>
                  <a:srgbClr val="222222"/>
                </a:solidFill>
                <a:latin typeface="-apple-system"/>
              </a:rPr>
              <a:t>. 2016. “High-Resolution Mapping of Global Surface Water and Its Long-Term Changes.” Nature 540 (7633): 418.</a:t>
            </a:r>
          </a:p>
          <a:p>
            <a:endParaRPr lang="en-US" sz="14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9118600" y="6356350"/>
            <a:ext cx="2743200" cy="365125"/>
          </a:xfrm>
        </p:spPr>
        <p:txBody>
          <a:bodyPr/>
          <a:lstStyle/>
          <a:p>
            <a:fld id="{0E8CFBD5-41E1-4D80-A5BF-2C056441D511}" type="slidenum">
              <a:rPr lang="en-US" smtClean="0"/>
              <a:t>5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25" y="6427470"/>
            <a:ext cx="1045028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1119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846968" y="555694"/>
            <a:ext cx="358523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Fig2 :Time Series of 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Wetland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Area (Ha) and Upper Basin Runoff(mm/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yr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(A)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Gavkhoni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wetland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(B)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Gorgan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Bay, (C)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HorAlzim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Wetland, (D)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Parishan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Lake, (E) Urmia Lake , and (F)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Maharlou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Lake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7640" y="0"/>
            <a:ext cx="3870000" cy="232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8715" y="0"/>
            <a:ext cx="3870000" cy="232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7640" y="2265000"/>
            <a:ext cx="3870000" cy="232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8715" y="2265000"/>
            <a:ext cx="3870000" cy="232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67640" y="4596265"/>
            <a:ext cx="3870000" cy="232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38715" y="4596265"/>
            <a:ext cx="3870000" cy="2328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4454" y="1817577"/>
            <a:ext cx="43313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(A)</a:t>
            </a:r>
            <a:endParaRPr lang="en-US" sz="1400" b="1" dirty="0"/>
          </a:p>
        </p:txBody>
      </p:sp>
      <p:sp>
        <p:nvSpPr>
          <p:cNvPr id="12" name="Rectangle 11"/>
          <p:cNvSpPr/>
          <p:nvPr/>
        </p:nvSpPr>
        <p:spPr>
          <a:xfrm>
            <a:off x="64454" y="4090857"/>
            <a:ext cx="130155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(C)</a:t>
            </a:r>
            <a:endParaRPr lang="en-US" sz="1400" b="1" dirty="0"/>
          </a:p>
        </p:txBody>
      </p:sp>
      <p:sp>
        <p:nvSpPr>
          <p:cNvPr id="13" name="Rectangle 12"/>
          <p:cNvSpPr/>
          <p:nvPr/>
        </p:nvSpPr>
        <p:spPr>
          <a:xfrm>
            <a:off x="3976968" y="1817577"/>
            <a:ext cx="43313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(B)</a:t>
            </a:r>
            <a:endParaRPr lang="en-US" sz="1400" b="1" dirty="0"/>
          </a:p>
        </p:txBody>
      </p:sp>
      <p:sp>
        <p:nvSpPr>
          <p:cNvPr id="14" name="Rectangle 13"/>
          <p:cNvSpPr/>
          <p:nvPr/>
        </p:nvSpPr>
        <p:spPr>
          <a:xfrm>
            <a:off x="64454" y="6389110"/>
            <a:ext cx="130155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(E)</a:t>
            </a:r>
            <a:endParaRPr lang="en-US" sz="1400" b="1" dirty="0"/>
          </a:p>
        </p:txBody>
      </p:sp>
      <p:sp>
        <p:nvSpPr>
          <p:cNvPr id="15" name="Rectangle 14"/>
          <p:cNvSpPr/>
          <p:nvPr/>
        </p:nvSpPr>
        <p:spPr>
          <a:xfrm>
            <a:off x="3966808" y="4090857"/>
            <a:ext cx="130155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(D)</a:t>
            </a:r>
            <a:endParaRPr lang="en-US" sz="1400" b="1" dirty="0"/>
          </a:p>
        </p:txBody>
      </p:sp>
      <p:sp>
        <p:nvSpPr>
          <p:cNvPr id="16" name="Rectangle 15"/>
          <p:cNvSpPr/>
          <p:nvPr/>
        </p:nvSpPr>
        <p:spPr>
          <a:xfrm>
            <a:off x="3966808" y="6414510"/>
            <a:ext cx="130155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(F)</a:t>
            </a:r>
            <a:endParaRPr lang="en-US" sz="1400" b="1" dirty="0"/>
          </a:p>
        </p:txBody>
      </p:sp>
      <p:sp>
        <p:nvSpPr>
          <p:cNvPr id="84" name="Slide Number Placeholder 8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CFBD5-41E1-4D80-A5BF-2C056441D511}" type="slidenum">
              <a:rPr lang="en-US" smtClean="0"/>
              <a:t>6</a:t>
            </a:fld>
            <a:endParaRPr lang="en-US"/>
          </a:p>
        </p:txBody>
      </p:sp>
      <p:pic>
        <p:nvPicPr>
          <p:cNvPr id="85" name="Picture 8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0037" y="6456935"/>
            <a:ext cx="1045028" cy="365760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8481141" y="2328000"/>
            <a:ext cx="153740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Wetland Area (Ha)</a:t>
            </a:r>
            <a:endParaRPr lang="en-US" sz="1400" dirty="0"/>
          </a:p>
        </p:txBody>
      </p:sp>
      <p:sp>
        <p:nvSpPr>
          <p:cNvPr id="32" name="Rectangle 31"/>
          <p:cNvSpPr/>
          <p:nvPr/>
        </p:nvSpPr>
        <p:spPr>
          <a:xfrm>
            <a:off x="8481141" y="2600074"/>
            <a:ext cx="133074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Runoff(mm/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yr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en-US" sz="1400" dirty="0"/>
          </a:p>
        </p:txBody>
      </p:sp>
      <p:cxnSp>
        <p:nvCxnSpPr>
          <p:cNvPr id="33" name="Straight Connector 32"/>
          <p:cNvCxnSpPr/>
          <p:nvPr/>
        </p:nvCxnSpPr>
        <p:spPr>
          <a:xfrm flipV="1">
            <a:off x="8155680" y="2761913"/>
            <a:ext cx="365760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8155680" y="2467700"/>
            <a:ext cx="365760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67330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CFBD5-41E1-4D80-A5BF-2C056441D511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040"/>
            <a:ext cx="3870000" cy="232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7800" y="45040"/>
            <a:ext cx="3870000" cy="232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347640"/>
            <a:ext cx="3870000" cy="232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7800" y="2347640"/>
            <a:ext cx="3870000" cy="232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655320"/>
            <a:ext cx="3870000" cy="232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67800" y="4655320"/>
            <a:ext cx="3870000" cy="2328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8124733" y="351167"/>
            <a:ext cx="358523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Fig</a:t>
            </a:r>
            <a:r>
              <a:rPr lang="fa-IR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r>
              <a:rPr lang="fa-IR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Years Moving Average of Wetland </a:t>
            </a:r>
            <a:r>
              <a:rPr lang="en-US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Area (Ha) and Upper Basin Runoff(mm/</a:t>
            </a:r>
            <a:r>
              <a:rPr lang="en-US" sz="16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yr</a:t>
            </a:r>
            <a:r>
              <a:rPr lang="en-US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(A) </a:t>
            </a:r>
            <a:r>
              <a:rPr lang="en-US" sz="16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Gavkhoni</a:t>
            </a:r>
            <a:r>
              <a:rPr lang="en-US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wetland</a:t>
            </a:r>
            <a:r>
              <a:rPr lang="en-US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(B)</a:t>
            </a:r>
            <a:r>
              <a:rPr lang="en-US" sz="16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Gorgan</a:t>
            </a:r>
            <a:r>
              <a:rPr lang="en-US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Bay, (C) </a:t>
            </a:r>
            <a:r>
              <a:rPr lang="en-US" sz="16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HorAlzim</a:t>
            </a:r>
            <a:r>
              <a:rPr lang="en-US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Wetland, (D)</a:t>
            </a:r>
            <a:r>
              <a:rPr lang="en-US" sz="16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Parishan</a:t>
            </a:r>
            <a:r>
              <a:rPr lang="en-US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Lake, (E) Urmia Lake , and (F) </a:t>
            </a:r>
            <a:r>
              <a:rPr lang="en-US" sz="16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Maharlou</a:t>
            </a:r>
            <a:r>
              <a:rPr lang="en-US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Lake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56902" y="1873031"/>
            <a:ext cx="43313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(A)</a:t>
            </a:r>
            <a:endParaRPr lang="en-US" sz="1400" b="1" dirty="0"/>
          </a:p>
        </p:txBody>
      </p:sp>
      <p:sp>
        <p:nvSpPr>
          <p:cNvPr id="13" name="Rectangle 12"/>
          <p:cNvSpPr/>
          <p:nvPr/>
        </p:nvSpPr>
        <p:spPr>
          <a:xfrm>
            <a:off x="256902" y="4146311"/>
            <a:ext cx="130155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(C)</a:t>
            </a:r>
            <a:endParaRPr lang="en-US" sz="1400" b="1" dirty="0"/>
          </a:p>
        </p:txBody>
      </p:sp>
      <p:sp>
        <p:nvSpPr>
          <p:cNvPr id="14" name="Rectangle 13"/>
          <p:cNvSpPr/>
          <p:nvPr/>
        </p:nvSpPr>
        <p:spPr>
          <a:xfrm>
            <a:off x="4074247" y="1873031"/>
            <a:ext cx="43313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(B)</a:t>
            </a:r>
            <a:endParaRPr lang="en-US" sz="1400" b="1" dirty="0"/>
          </a:p>
        </p:txBody>
      </p:sp>
      <p:sp>
        <p:nvSpPr>
          <p:cNvPr id="15" name="Rectangle 14"/>
          <p:cNvSpPr/>
          <p:nvPr/>
        </p:nvSpPr>
        <p:spPr>
          <a:xfrm>
            <a:off x="256902" y="6435600"/>
            <a:ext cx="130155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(E)</a:t>
            </a:r>
            <a:endParaRPr lang="en-US" sz="1400" b="1" dirty="0"/>
          </a:p>
        </p:txBody>
      </p:sp>
      <p:sp>
        <p:nvSpPr>
          <p:cNvPr id="16" name="Rectangle 15"/>
          <p:cNvSpPr/>
          <p:nvPr/>
        </p:nvSpPr>
        <p:spPr>
          <a:xfrm>
            <a:off x="4064087" y="4146311"/>
            <a:ext cx="130155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(D)</a:t>
            </a:r>
            <a:endParaRPr lang="en-US" sz="1400" b="1" dirty="0"/>
          </a:p>
        </p:txBody>
      </p:sp>
      <p:sp>
        <p:nvSpPr>
          <p:cNvPr id="17" name="Rectangle 16"/>
          <p:cNvSpPr/>
          <p:nvPr/>
        </p:nvSpPr>
        <p:spPr>
          <a:xfrm>
            <a:off x="4064087" y="6456518"/>
            <a:ext cx="130155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(F)</a:t>
            </a:r>
            <a:endParaRPr lang="en-US" sz="1400" b="1" dirty="0"/>
          </a:p>
        </p:txBody>
      </p:sp>
      <p:sp>
        <p:nvSpPr>
          <p:cNvPr id="19" name="Rectangle 18"/>
          <p:cNvSpPr/>
          <p:nvPr/>
        </p:nvSpPr>
        <p:spPr>
          <a:xfrm>
            <a:off x="8481141" y="2328000"/>
            <a:ext cx="35310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Years Moving Average Wetland 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Area (Ha)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8481141" y="2600074"/>
            <a:ext cx="330084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Years Moving Average 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Runoff(mm/</a:t>
            </a:r>
            <a:r>
              <a:rPr lang="en-US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yr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en-US" sz="1400" b="1" dirty="0"/>
          </a:p>
        </p:txBody>
      </p:sp>
      <p:cxnSp>
        <p:nvCxnSpPr>
          <p:cNvPr id="21" name="Straight Connector 20"/>
          <p:cNvCxnSpPr/>
          <p:nvPr/>
        </p:nvCxnSpPr>
        <p:spPr>
          <a:xfrm flipV="1">
            <a:off x="8155680" y="2761913"/>
            <a:ext cx="365760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8155680" y="2467700"/>
            <a:ext cx="365760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18459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0095" y="752745"/>
            <a:ext cx="7893423" cy="1087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∆</a:t>
            </a:r>
            <a:r>
              <a:rPr lang="en-US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en-US" sz="2000" baseline="-25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clim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∆P - 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∆</a:t>
            </a:r>
            <a:r>
              <a:rPr lang="en-US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ET</a:t>
            </a:r>
            <a:r>
              <a:rPr lang="en-US" sz="2000" baseline="-25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climate</a:t>
            </a:r>
            <a:endParaRPr lang="en-US" sz="1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1873461" y="1045559"/>
            <a:ext cx="950259" cy="62304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1420968" y="1002880"/>
            <a:ext cx="345142" cy="62304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599248" y="1652868"/>
            <a:ext cx="1034514" cy="33855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From data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Elbow Connector 18"/>
          <p:cNvCxnSpPr>
            <a:stCxn id="17" idx="5"/>
            <a:endCxn id="18" idx="1"/>
          </p:cNvCxnSpPr>
          <p:nvPr/>
        </p:nvCxnSpPr>
        <p:spPr>
          <a:xfrm rot="16200000" flipH="1">
            <a:off x="2013676" y="1236572"/>
            <a:ext cx="287461" cy="883683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23"/>
          <p:cNvCxnSpPr>
            <a:stCxn id="15" idx="6"/>
          </p:cNvCxnSpPr>
          <p:nvPr/>
        </p:nvCxnSpPr>
        <p:spPr>
          <a:xfrm flipV="1">
            <a:off x="2823720" y="1357082"/>
            <a:ext cx="1120589" cy="1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3876014" y="1135632"/>
            <a:ext cx="4616648" cy="33855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 the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Budyko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space to find the ET-climate changes.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7687523" y="3711225"/>
            <a:ext cx="3474062" cy="970074"/>
            <a:chOff x="4328020" y="2356048"/>
            <a:chExt cx="3474062" cy="97007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Rectangle 27"/>
                <p:cNvSpPr/>
                <p:nvPr/>
              </p:nvSpPr>
              <p:spPr>
                <a:xfrm>
                  <a:off x="4712647" y="2356048"/>
                  <a:ext cx="3089435" cy="97007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den>
                        </m:f>
                        <m:r>
                          <a:rPr lang="en-US" i="0">
                            <a:latin typeface="Cambria Math" panose="02040503050406030204" pitchFamily="18" charset="0"/>
                          </a:rPr>
                          <m:t>=1+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sub>
                            </m:sSub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den>
                        </m:f>
                        <m:r>
                          <a:rPr lang="en-US" i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1+</m:t>
                                </m:r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sSub>
                                              <m:sSubPr>
                                                <m:ctrlP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𝐸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𝑃</m:t>
                                                </m:r>
                                              </m:sub>
                                            </m:sSub>
                                          </m:num>
                                          <m:den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𝑃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den>
                            </m:f>
                          </m:sup>
                        </m:sSup>
                      </m:oMath>
                    </m:oMathPara>
                  </a14:m>
                  <a:endPara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8" name="Rectangle 2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12647" y="2356048"/>
                  <a:ext cx="3089435" cy="970074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" name="Rectangle 28"/>
            <p:cNvSpPr/>
            <p:nvPr/>
          </p:nvSpPr>
          <p:spPr>
            <a:xfrm>
              <a:off x="4328020" y="2726378"/>
              <a:ext cx="49244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Fu: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1" name="Rectangle 30"/>
          <p:cNvSpPr/>
          <p:nvPr/>
        </p:nvSpPr>
        <p:spPr>
          <a:xfrm>
            <a:off x="7442126" y="4711472"/>
            <a:ext cx="4477405" cy="156966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600" b="1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16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an empirical parameter that has not been ascribed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fa-I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specific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physical meaning, but is generally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conceptualized as</a:t>
            </a:r>
            <a:r>
              <a:rPr lang="fa-I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integrated catchment property that reflects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characteristics</a:t>
            </a:r>
            <a:r>
              <a:rPr lang="fa-I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such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land cover, soil properties, topography and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seasonality</a:t>
            </a:r>
            <a:r>
              <a:rPr lang="fa-I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(Zhang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 al., 2004).</a:t>
            </a:r>
            <a:endParaRPr lang="en-US" sz="16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500095" y="684377"/>
            <a:ext cx="3087705" cy="3687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∆R=∆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en-US" baseline="-25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clim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+∆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en-US" baseline="-25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non</a:t>
            </a:r>
            <a:r>
              <a:rPr lang="en-US" baseline="-25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-climate  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Eq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(1)</a:t>
            </a:r>
            <a:endParaRPr lang="en-US" baseline="-25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46890" y="76471"/>
            <a:ext cx="70519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Separating the impacts of climate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Non-Climate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runoff change: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275623" y="418869"/>
            <a:ext cx="15055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Formulation: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975" y="1925963"/>
            <a:ext cx="7011151" cy="433266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687523" y="3320305"/>
            <a:ext cx="32704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this aim Fu function was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used.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00095" y="6256137"/>
            <a:ext cx="103870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Fig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Schematically representation of the parameters of change used along the manuscript describing movement of a basin from Point A to Point B in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Budyko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space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3472428" y="3661441"/>
            <a:ext cx="1221492" cy="62304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Arrow Connector 8"/>
          <p:cNvCxnSpPr>
            <a:endCxn id="3" idx="1"/>
          </p:cNvCxnSpPr>
          <p:nvPr/>
        </p:nvCxnSpPr>
        <p:spPr>
          <a:xfrm flipV="1">
            <a:off x="4556760" y="3504971"/>
            <a:ext cx="3130763" cy="2897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10552752" y="3840932"/>
            <a:ext cx="482600" cy="27697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CFBD5-41E1-4D80-A5BF-2C056441D511}" type="slidenum">
              <a:rPr lang="en-US" smtClean="0"/>
              <a:t>8</a:t>
            </a:fld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0" y="0"/>
            <a:ext cx="1045028" cy="36576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6" name="Rectangle 25"/>
              <p:cNvSpPr/>
              <p:nvPr/>
            </p:nvSpPr>
            <p:spPr>
              <a:xfrm>
                <a:off x="7665231" y="1639384"/>
                <a:ext cx="3998349" cy="1407308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%ƞ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𝑁𝑜𝑛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𝑐𝑙𝑖𝑚𝑎𝑡𝑒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=100∗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∆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𝑁𝑜𝑛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𝑐𝑙𝑖𝑚𝑎𝑡𝑒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∆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en-US" dirty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%ƞ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𝑐𝑙𝑖𝑚𝑎𝑡𝑒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=100∗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∆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𝑐𝑙𝑖𝑚𝑎𝑡𝑒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∆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en-US" dirty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5231" y="1639384"/>
                <a:ext cx="3998349" cy="140730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3014528" y="1053132"/>
            <a:ext cx="710451" cy="3687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Eq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(2)</a:t>
            </a:r>
            <a:endParaRPr lang="en-US" baseline="-25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0946867" y="2031831"/>
            <a:ext cx="710451" cy="3687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Eq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(3)</a:t>
            </a:r>
            <a:endParaRPr lang="en-US" baseline="-25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0902522" y="2619283"/>
            <a:ext cx="710451" cy="3687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Eq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(4)</a:t>
            </a:r>
            <a:endParaRPr lang="en-US" baseline="-25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155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62474940"/>
                  </p:ext>
                </p:extLst>
              </p:nvPr>
            </p:nvGraphicFramePr>
            <p:xfrm>
              <a:off x="294042" y="494228"/>
              <a:ext cx="11681206" cy="1746929"/>
            </p:xfrm>
            <a:graphic>
              <a:graphicData uri="http://schemas.openxmlformats.org/drawingml/2006/table">
                <a:tbl>
                  <a:tblPr>
                    <a:tableStyleId>{8EC20E35-A176-4012-BC5E-935CFFF8708E}</a:tableStyleId>
                  </a:tblPr>
                  <a:tblGrid>
                    <a:gridCol w="1457707">
                      <a:extLst>
                        <a:ext uri="{9D8B030D-6E8A-4147-A177-3AD203B41FA5}">
                          <a16:colId xmlns:a16="http://schemas.microsoft.com/office/drawing/2014/main" val="307546664"/>
                        </a:ext>
                      </a:extLst>
                    </a:gridCol>
                    <a:gridCol w="877913">
                      <a:extLst>
                        <a:ext uri="{9D8B030D-6E8A-4147-A177-3AD203B41FA5}">
                          <a16:colId xmlns:a16="http://schemas.microsoft.com/office/drawing/2014/main" val="587185496"/>
                        </a:ext>
                      </a:extLst>
                    </a:gridCol>
                    <a:gridCol w="675787">
                      <a:extLst>
                        <a:ext uri="{9D8B030D-6E8A-4147-A177-3AD203B41FA5}">
                          <a16:colId xmlns:a16="http://schemas.microsoft.com/office/drawing/2014/main" val="1436372299"/>
                        </a:ext>
                      </a:extLst>
                    </a:gridCol>
                    <a:gridCol w="759103">
                      <a:extLst>
                        <a:ext uri="{9D8B030D-6E8A-4147-A177-3AD203B41FA5}">
                          <a16:colId xmlns:a16="http://schemas.microsoft.com/office/drawing/2014/main" val="1063725208"/>
                        </a:ext>
                      </a:extLst>
                    </a:gridCol>
                    <a:gridCol w="680788">
                      <a:extLst>
                        <a:ext uri="{9D8B030D-6E8A-4147-A177-3AD203B41FA5}">
                          <a16:colId xmlns:a16="http://schemas.microsoft.com/office/drawing/2014/main" val="1232672362"/>
                        </a:ext>
                      </a:extLst>
                    </a:gridCol>
                    <a:gridCol w="914492">
                      <a:extLst>
                        <a:ext uri="{9D8B030D-6E8A-4147-A177-3AD203B41FA5}">
                          <a16:colId xmlns:a16="http://schemas.microsoft.com/office/drawing/2014/main" val="1014208764"/>
                        </a:ext>
                      </a:extLst>
                    </a:gridCol>
                    <a:gridCol w="1152760">
                      <a:extLst>
                        <a:ext uri="{9D8B030D-6E8A-4147-A177-3AD203B41FA5}">
                          <a16:colId xmlns:a16="http://schemas.microsoft.com/office/drawing/2014/main" val="1209636488"/>
                        </a:ext>
                      </a:extLst>
                    </a:gridCol>
                    <a:gridCol w="1048617">
                      <a:extLst>
                        <a:ext uri="{9D8B030D-6E8A-4147-A177-3AD203B41FA5}">
                          <a16:colId xmlns:a16="http://schemas.microsoft.com/office/drawing/2014/main" val="2161232704"/>
                        </a:ext>
                      </a:extLst>
                    </a:gridCol>
                    <a:gridCol w="1341255">
                      <a:extLst>
                        <a:ext uri="{9D8B030D-6E8A-4147-A177-3AD203B41FA5}">
                          <a16:colId xmlns:a16="http://schemas.microsoft.com/office/drawing/2014/main" val="577600683"/>
                        </a:ext>
                      </a:extLst>
                    </a:gridCol>
                    <a:gridCol w="1011226">
                      <a:extLst>
                        <a:ext uri="{9D8B030D-6E8A-4147-A177-3AD203B41FA5}">
                          <a16:colId xmlns:a16="http://schemas.microsoft.com/office/drawing/2014/main" val="1153072565"/>
                        </a:ext>
                      </a:extLst>
                    </a:gridCol>
                    <a:gridCol w="983484">
                      <a:extLst>
                        <a:ext uri="{9D8B030D-6E8A-4147-A177-3AD203B41FA5}">
                          <a16:colId xmlns:a16="http://schemas.microsoft.com/office/drawing/2014/main" val="1032893066"/>
                        </a:ext>
                      </a:extLst>
                    </a:gridCol>
                    <a:gridCol w="778074">
                      <a:extLst>
                        <a:ext uri="{9D8B030D-6E8A-4147-A177-3AD203B41FA5}">
                          <a16:colId xmlns:a16="http://schemas.microsoft.com/office/drawing/2014/main" val="1027786927"/>
                        </a:ext>
                      </a:extLst>
                    </a:gridCol>
                  </a:tblGrid>
                  <a:tr h="438088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1" u="none" strike="noStrike" dirty="0">
                              <a:effectLst/>
                            </a:rPr>
                            <a:t>Basin Code</a:t>
                          </a:r>
                          <a:endParaRPr lang="en-US" sz="14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2824" marR="2824" marT="2824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1" u="none" strike="noStrike" dirty="0" smtClean="0">
                              <a:effectLst/>
                            </a:rPr>
                            <a:t>W</a:t>
                          </a:r>
                          <a:endParaRPr lang="en-US" sz="14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2824" marR="2824" marT="2824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1" u="none" strike="noStrike">
                              <a:effectLst/>
                            </a:rPr>
                            <a:t>∆P(mm)</a:t>
                          </a:r>
                          <a:endParaRPr lang="en-US" sz="1400" b="1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2824" marR="2824" marT="2824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1" u="none" strike="noStrike">
                              <a:effectLst/>
                            </a:rPr>
                            <a:t>∆ET(mm)</a:t>
                          </a:r>
                          <a:endParaRPr lang="en-US" sz="1400" b="1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2824" marR="2824" marT="2824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1" u="none" strike="noStrike" dirty="0">
                              <a:effectLst/>
                            </a:rPr>
                            <a:t>∆R(mm)</a:t>
                          </a:r>
                          <a:endParaRPr lang="en-US" sz="14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2824" marR="2824" marT="2824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1" u="none" strike="noStrike" dirty="0">
                              <a:effectLst/>
                            </a:rPr>
                            <a:t>∆</a:t>
                          </a:r>
                          <a:r>
                            <a:rPr lang="en-US" sz="1400" b="1" u="none" strike="noStrike" dirty="0" smtClean="0">
                              <a:effectLst/>
                            </a:rPr>
                            <a:t>ET-climatic (mm</a:t>
                          </a:r>
                          <a:r>
                            <a:rPr lang="en-US" sz="1400" b="1" u="none" strike="noStrike" dirty="0">
                              <a:effectLst/>
                            </a:rPr>
                            <a:t>)</a:t>
                          </a:r>
                          <a:endParaRPr lang="en-US" sz="14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2824" marR="2824" marT="2824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1" u="none" strike="noStrike" dirty="0">
                              <a:effectLst/>
                            </a:rPr>
                            <a:t>∆</a:t>
                          </a:r>
                          <a:r>
                            <a:rPr lang="en-US" sz="1400" b="1" u="none" strike="noStrike" dirty="0" smtClean="0">
                              <a:effectLst/>
                            </a:rPr>
                            <a:t>ET-NON-climate(mm</a:t>
                          </a:r>
                          <a:r>
                            <a:rPr lang="en-US" sz="1400" b="1" u="none" strike="noStrike" dirty="0">
                              <a:effectLst/>
                            </a:rPr>
                            <a:t>)</a:t>
                          </a:r>
                          <a:endParaRPr lang="en-US" sz="14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2824" marR="2824" marT="2824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1" u="none" strike="noStrike" dirty="0">
                              <a:effectLst/>
                            </a:rPr>
                            <a:t>∆R-climate(mm)</a:t>
                          </a:r>
                          <a:endParaRPr lang="en-US" sz="14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2824" marR="2824" marT="2824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1" u="none" strike="noStrike" dirty="0">
                              <a:effectLst/>
                            </a:rPr>
                            <a:t>∆R-Non-climate(mm)</a:t>
                          </a:r>
                          <a:endParaRPr lang="en-US" sz="14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2824" marR="2824" marT="2824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1" u="none" strike="noStrike" dirty="0" smtClean="0">
                              <a:effectLst/>
                            </a:rPr>
                            <a:t> Main</a:t>
                          </a:r>
                          <a:r>
                            <a:rPr lang="en-US" sz="1400" b="1" u="none" strike="noStrike" baseline="0" dirty="0" smtClean="0">
                              <a:effectLst/>
                            </a:rPr>
                            <a:t> </a:t>
                          </a:r>
                          <a:r>
                            <a:rPr lang="en-US" sz="1400" b="1" u="none" strike="noStrike" dirty="0" smtClean="0">
                              <a:effectLst/>
                            </a:rPr>
                            <a:t>Driver</a:t>
                          </a:r>
                          <a:endParaRPr lang="en-US" sz="14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2824" marR="2824" marT="2824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>
                                        <a:latin typeface="Cambria Math" panose="02040503050406030204" pitchFamily="18" charset="0"/>
                                      </a:rPr>
                                      <m:t>%ƞ</m:t>
                                    </m:r>
                                  </m:e>
                                  <m:sub>
                                    <m:r>
                                      <a:rPr lang="en-US" sz="1800" b="1" i="1">
                                        <a:latin typeface="Cambria Math" panose="02040503050406030204" pitchFamily="18" charset="0"/>
                                      </a:rPr>
                                      <m:t>𝐜𝐥𝐢𝐦𝐚𝐭𝐞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2824" marR="2824" marT="2824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>
                                        <a:latin typeface="Cambria Math" panose="02040503050406030204" pitchFamily="18" charset="0"/>
                                      </a:rPr>
                                      <m:t>%ƞ</m:t>
                                    </m:r>
                                  </m:e>
                                  <m:sub>
                                    <m:r>
                                      <a:rPr lang="en-US" sz="1800" b="1" i="1">
                                        <a:latin typeface="Cambria Math" panose="02040503050406030204" pitchFamily="18" charset="0"/>
                                      </a:rPr>
                                      <m:t>𝐍𝐨𝐧</m:t>
                                    </m:r>
                                    <m:r>
                                      <a:rPr lang="en-US" sz="1800" b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1800" b="1" i="1">
                                        <a:latin typeface="Cambria Math" panose="02040503050406030204" pitchFamily="18" charset="0"/>
                                      </a:rPr>
                                      <m:t>𝐜𝐥𝐢𝐦𝐚𝐭𝐞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2824" marR="2824" marT="2824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61190974"/>
                      </a:ext>
                    </a:extLst>
                  </a:tr>
                  <a:tr h="169373">
                    <a:tc>
                      <a:txBody>
                        <a:bodyPr/>
                        <a:lstStyle/>
                        <a:p>
                          <a:pPr marL="0" algn="ctr" defTabSz="914400" rtl="0" eaLnBrk="1" fontAlgn="ctr" latinLnBrk="0" hangingPunct="1"/>
                          <a:r>
                            <a:rPr lang="en-US" sz="1400" u="none" strike="noStrike" kern="1200" dirty="0" err="1" smtClean="0">
                              <a:solidFill>
                                <a:schemeClr val="dk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Gorgan</a:t>
                          </a:r>
                          <a:r>
                            <a:rPr lang="en-US" sz="1400" u="none" strike="noStrike" kern="12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Bay</a:t>
                          </a:r>
                          <a:endParaRPr lang="en-US" sz="1400" u="none" strike="noStrike" kern="1200" dirty="0">
                            <a:solidFill>
                              <a:schemeClr val="dk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2824" marR="2824" marT="2824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ctr" latinLnBrk="0" hangingPunct="1"/>
                          <a:r>
                            <a:rPr lang="en-US" sz="1200" u="none" strike="noStrike" kern="1200" dirty="0">
                              <a:solidFill>
                                <a:schemeClr val="dk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2.22</a:t>
                          </a:r>
                        </a:p>
                      </a:txBody>
                      <a:tcPr marL="2824" marR="2824" marT="2824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ctr" latinLnBrk="0" hangingPunct="1"/>
                          <a:r>
                            <a:rPr lang="en-US" sz="1200" u="none" strike="noStrike" kern="1200" dirty="0">
                              <a:solidFill>
                                <a:schemeClr val="dk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-26.63</a:t>
                          </a:r>
                        </a:p>
                      </a:txBody>
                      <a:tcPr marL="2824" marR="2824" marT="2824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ctr" latinLnBrk="0" hangingPunct="1"/>
                          <a:r>
                            <a:rPr lang="en-US" sz="1200" u="none" strike="noStrike" kern="1200" dirty="0">
                              <a:solidFill>
                                <a:schemeClr val="dk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-1.30</a:t>
                          </a:r>
                        </a:p>
                      </a:txBody>
                      <a:tcPr marL="2824" marR="2824" marT="2824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ctr" latinLnBrk="0" hangingPunct="1"/>
                          <a:r>
                            <a:rPr lang="en-US" sz="1200" u="none" strike="noStrike" kern="1200" dirty="0">
                              <a:solidFill>
                                <a:schemeClr val="dk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-25.82</a:t>
                          </a:r>
                        </a:p>
                      </a:txBody>
                      <a:tcPr marL="2824" marR="2824" marT="2824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ctr" latinLnBrk="0" hangingPunct="1"/>
                          <a:r>
                            <a:rPr lang="en-US" sz="1200" u="none" strike="noStrike" kern="1200" dirty="0">
                              <a:solidFill>
                                <a:schemeClr val="dk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-19.28</a:t>
                          </a:r>
                        </a:p>
                      </a:txBody>
                      <a:tcPr marL="2824" marR="2824" marT="2824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ctr" latinLnBrk="0" hangingPunct="1"/>
                          <a:r>
                            <a:rPr lang="en-US" sz="1200" u="none" strike="noStrike" kern="1200" dirty="0">
                              <a:solidFill>
                                <a:schemeClr val="dk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17.98</a:t>
                          </a:r>
                        </a:p>
                      </a:txBody>
                      <a:tcPr marL="2824" marR="2824" marT="2824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ctr" latinLnBrk="0" hangingPunct="1"/>
                          <a:r>
                            <a:rPr lang="en-US" sz="1200" u="none" strike="noStrike" kern="1200">
                              <a:solidFill>
                                <a:schemeClr val="dk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-7.35</a:t>
                          </a:r>
                        </a:p>
                      </a:txBody>
                      <a:tcPr marL="2824" marR="2824" marT="2824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ctr" latinLnBrk="0" hangingPunct="1"/>
                          <a:r>
                            <a:rPr lang="en-US" sz="1200" u="none" strike="noStrike" kern="1200" dirty="0">
                              <a:solidFill>
                                <a:schemeClr val="dk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-18.47</a:t>
                          </a:r>
                        </a:p>
                      </a:txBody>
                      <a:tcPr marL="2824" marR="2824" marT="2824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ctr" latinLnBrk="0" hangingPunct="1"/>
                          <a:r>
                            <a:rPr lang="en-US" sz="1200" u="none" strike="noStrike" kern="1200" dirty="0">
                              <a:solidFill>
                                <a:schemeClr val="dk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Non-Climate</a:t>
                          </a:r>
                        </a:p>
                      </a:txBody>
                      <a:tcPr marL="2824" marR="2824" marT="2824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ctr" latinLnBrk="0" hangingPunct="1"/>
                          <a:r>
                            <a:rPr lang="en-US" sz="1200" u="none" strike="noStrike" kern="1200" dirty="0">
                              <a:solidFill>
                                <a:schemeClr val="dk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28.5%</a:t>
                          </a:r>
                        </a:p>
                      </a:txBody>
                      <a:tcPr marL="2824" marR="2824" marT="2824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ctr" latinLnBrk="0" hangingPunct="1"/>
                          <a:r>
                            <a:rPr lang="en-US" sz="1200" u="none" strike="noStrike" kern="1200" dirty="0">
                              <a:solidFill>
                                <a:schemeClr val="dk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71.5%</a:t>
                          </a:r>
                        </a:p>
                      </a:txBody>
                      <a:tcPr marL="2824" marR="2824" marT="2824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5328321"/>
                      </a:ext>
                    </a:extLst>
                  </a:tr>
                  <a:tr h="169373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u="none" dirty="0" err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HorAlzim</a:t>
                          </a:r>
                          <a:r>
                            <a:rPr lang="en-US" sz="1400" u="none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Wetland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24" marR="2824" marT="2824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2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2.68</a:t>
                          </a:r>
                          <a:endParaRPr lang="en-US" sz="12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24" marR="2824" marT="2824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2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-51.65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24" marR="2824" marT="2824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2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-11.32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24" marR="2824" marT="2824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200" u="sng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-35.55</a:t>
                          </a:r>
                          <a:endParaRPr lang="en-US" sz="1200" b="0" i="1" u="sng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24" marR="2824" marT="2824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200" u="none" strike="noStrike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-40.55</a:t>
                          </a:r>
                          <a:endParaRPr lang="en-US" sz="1200" b="0" i="0" u="none" strike="noStrike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24" marR="2824" marT="2824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2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29.22</a:t>
                          </a:r>
                          <a:endParaRPr lang="en-US" sz="12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24" marR="2824" marT="2824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2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-11.10</a:t>
                          </a:r>
                          <a:endParaRPr lang="en-US" sz="12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24" marR="2824" marT="2824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2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-24.44</a:t>
                          </a:r>
                          <a:endParaRPr lang="en-US" sz="12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24" marR="2824" marT="2824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200" b="1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Non-Climate</a:t>
                          </a:r>
                          <a:endParaRPr lang="en-US" sz="12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24" marR="2824" marT="2824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2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31.2%</a:t>
                          </a:r>
                          <a:endParaRPr lang="en-US" sz="12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24" marR="2824" marT="2824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2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68.8%</a:t>
                          </a:r>
                          <a:endParaRPr lang="en-US" sz="12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24" marR="2824" marT="2824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50554598"/>
                      </a:ext>
                    </a:extLst>
                  </a:tr>
                  <a:tr h="227921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u="none" dirty="0" err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Parishan</a:t>
                          </a:r>
                          <a:r>
                            <a:rPr lang="en-US" sz="1400" u="none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Lake</a:t>
                          </a:r>
                          <a:endParaRPr lang="en-US" sz="14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24" marR="2824" marT="2824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2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1.67</a:t>
                          </a:r>
                          <a:endParaRPr lang="en-US" sz="12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24" marR="2824" marT="2824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200" u="none" strike="noStrike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-53.36</a:t>
                          </a:r>
                          <a:endParaRPr lang="en-US" sz="1200" b="1" i="0" u="none" strike="noStrike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24" marR="2824" marT="2824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200" u="none" strike="noStrike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26.07</a:t>
                          </a:r>
                          <a:endParaRPr lang="en-US" sz="1200" b="1" i="0" u="none" strike="noStrike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24" marR="2824" marT="2824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200" u="sng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-60.93</a:t>
                          </a:r>
                          <a:endParaRPr lang="en-US" sz="1200" b="1" i="1" u="sng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24" marR="2824" marT="2824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2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-32.58</a:t>
                          </a:r>
                          <a:endParaRPr lang="en-US" sz="12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24" marR="2824" marT="2824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2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58.65</a:t>
                          </a:r>
                          <a:endParaRPr lang="en-US" sz="12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24" marR="2824" marT="2824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200" u="none" strike="noStrike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-20.78</a:t>
                          </a:r>
                          <a:endParaRPr lang="en-US" sz="1200" b="1" i="0" u="none" strike="noStrike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24" marR="2824" marT="2824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2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-40.14</a:t>
                          </a:r>
                          <a:endParaRPr lang="en-US" sz="12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24" marR="2824" marT="2824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200" b="1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Non-Climate</a:t>
                          </a:r>
                          <a:endParaRPr lang="en-US" sz="12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24" marR="2824" marT="2824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2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34.1%</a:t>
                          </a:r>
                          <a:endParaRPr lang="en-US" sz="12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24" marR="2824" marT="2824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2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65.9%</a:t>
                          </a:r>
                          <a:endParaRPr lang="en-US" sz="12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24" marR="2824" marT="2824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59214904"/>
                      </a:ext>
                    </a:extLst>
                  </a:tr>
                  <a:tr h="169373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u="none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Urmia Lake </a:t>
                          </a:r>
                          <a:endParaRPr lang="en-US" sz="14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24" marR="2824" marT="2824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200" u="none" strike="noStrike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1.74</a:t>
                          </a:r>
                          <a:endParaRPr lang="en-US" sz="1200" b="1" i="0" u="none" strike="noStrike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24" marR="2824" marT="2824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2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-28.05</a:t>
                          </a:r>
                          <a:endParaRPr lang="en-US" sz="12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24" marR="2824" marT="2824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2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42.04</a:t>
                          </a:r>
                          <a:endParaRPr lang="en-US" sz="12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24" marR="2824" marT="2824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200" u="sng" strike="noStrike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-69.35</a:t>
                          </a:r>
                          <a:endParaRPr lang="en-US" sz="1200" b="1" i="1" u="sng" strike="noStrike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24" marR="2824" marT="2824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2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-9.31</a:t>
                          </a:r>
                          <a:endParaRPr lang="en-US" sz="12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24" marR="2824" marT="2824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2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51.35</a:t>
                          </a:r>
                          <a:endParaRPr lang="en-US" sz="12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24" marR="2824" marT="2824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2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-18.74</a:t>
                          </a:r>
                          <a:endParaRPr lang="en-US" sz="12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24" marR="2824" marT="2824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2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-50.60</a:t>
                          </a:r>
                          <a:endParaRPr lang="en-US" sz="12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24" marR="2824" marT="2824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200" b="1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Non-Climate</a:t>
                          </a:r>
                          <a:endParaRPr lang="en-US" sz="12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24" marR="2824" marT="2824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2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27.0%</a:t>
                          </a:r>
                          <a:endParaRPr lang="en-US" sz="12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24" marR="2824" marT="2824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2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73.0%</a:t>
                          </a:r>
                          <a:endParaRPr lang="en-US" sz="12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24" marR="2824" marT="2824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56495028"/>
                      </a:ext>
                    </a:extLst>
                  </a:tr>
                  <a:tr h="169373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u="none" dirty="0" err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Gavkhoni</a:t>
                          </a:r>
                          <a:r>
                            <a:rPr lang="en-US" sz="1400" u="none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400" u="none" dirty="0" err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weland</a:t>
                          </a:r>
                          <a:endParaRPr lang="en-US" sz="14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24" marR="2824" marT="2824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2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1.98</a:t>
                          </a:r>
                          <a:endParaRPr lang="en-US" sz="12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24" marR="2824" marT="2824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2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-6.50</a:t>
                          </a:r>
                          <a:endParaRPr lang="en-US" sz="12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24" marR="2824" marT="2824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2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5.57</a:t>
                          </a:r>
                          <a:endParaRPr lang="en-US" sz="12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24" marR="2824" marT="2824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200" u="sng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-18.59</a:t>
                          </a:r>
                          <a:endParaRPr lang="en-US" sz="1200" b="1" i="1" u="sng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24" marR="2824" marT="2824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2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-3.33</a:t>
                          </a:r>
                          <a:endParaRPr lang="en-US" sz="12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24" marR="2824" marT="2824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200" u="none" strike="noStrike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8.90</a:t>
                          </a:r>
                          <a:endParaRPr lang="en-US" sz="1200" b="1" i="0" u="none" strike="noStrike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24" marR="2824" marT="2824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2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-3.17</a:t>
                          </a:r>
                          <a:endParaRPr lang="en-US" sz="12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24" marR="2824" marT="2824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2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-15.42</a:t>
                          </a:r>
                          <a:endParaRPr lang="en-US" sz="12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24" marR="2824" marT="2824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200" b="1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Non-Climate</a:t>
                          </a:r>
                          <a:endParaRPr lang="en-US" sz="12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24" marR="2824" marT="2824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2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17.1%</a:t>
                          </a:r>
                          <a:endParaRPr lang="en-US" sz="12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24" marR="2824" marT="2824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2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82.9%</a:t>
                          </a:r>
                          <a:endParaRPr lang="en-US" sz="12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24" marR="2824" marT="2824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027081437"/>
                      </a:ext>
                    </a:extLst>
                  </a:tr>
                  <a:tr h="16937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u="none" dirty="0" err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Maharlou</a:t>
                          </a:r>
                          <a:r>
                            <a:rPr lang="en-US" sz="1400" u="none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Lake</a:t>
                          </a:r>
                          <a:endParaRPr lang="en-US" sz="1400" u="none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24" marR="2824" marT="2824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6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2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2.43</a:t>
                          </a:r>
                          <a:endParaRPr lang="en-US" sz="12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24" marR="2824" marT="2824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6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2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-56.14</a:t>
                          </a:r>
                          <a:endParaRPr lang="en-US" sz="12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24" marR="2824" marT="2824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6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200" u="none" strike="noStrike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-18.05</a:t>
                          </a:r>
                          <a:endParaRPr lang="en-US" sz="1200" b="1" i="0" u="none" strike="noStrike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24" marR="2824" marT="2824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6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200" u="sng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-22.98</a:t>
                          </a:r>
                          <a:endParaRPr lang="en-US" sz="1200" b="1" i="1" u="sng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24" marR="2824" marT="2824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6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2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-43.26</a:t>
                          </a:r>
                          <a:endParaRPr lang="en-US" sz="12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24" marR="2824" marT="2824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6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2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25.21</a:t>
                          </a:r>
                          <a:endParaRPr lang="en-US" sz="12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24" marR="2824" marT="2824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6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2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-12.88</a:t>
                          </a:r>
                          <a:endParaRPr lang="en-US" sz="12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24" marR="2824" marT="2824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6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2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-10.10</a:t>
                          </a:r>
                          <a:endParaRPr lang="en-US" sz="12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24" marR="2824" marT="2824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6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200" b="1" u="none" strike="noStrike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Climate</a:t>
                          </a:r>
                          <a:endParaRPr lang="en-US" sz="12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24" marR="2824" marT="2824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6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2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56.0%</a:t>
                          </a:r>
                          <a:endParaRPr lang="en-US" sz="12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24" marR="2824" marT="2824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6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2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44.0%</a:t>
                          </a:r>
                          <a:endParaRPr lang="en-US" sz="12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24" marR="2824" marT="2824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6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1760080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62474940"/>
                  </p:ext>
                </p:extLst>
              </p:nvPr>
            </p:nvGraphicFramePr>
            <p:xfrm>
              <a:off x="294042" y="494228"/>
              <a:ext cx="11681206" cy="1746929"/>
            </p:xfrm>
            <a:graphic>
              <a:graphicData uri="http://schemas.openxmlformats.org/drawingml/2006/table">
                <a:tbl>
                  <a:tblPr>
                    <a:tableStyleId>{8EC20E35-A176-4012-BC5E-935CFFF8708E}</a:tableStyleId>
                  </a:tblPr>
                  <a:tblGrid>
                    <a:gridCol w="1457707">
                      <a:extLst>
                        <a:ext uri="{9D8B030D-6E8A-4147-A177-3AD203B41FA5}">
                          <a16:colId xmlns:a16="http://schemas.microsoft.com/office/drawing/2014/main" val="307546664"/>
                        </a:ext>
                      </a:extLst>
                    </a:gridCol>
                    <a:gridCol w="877913">
                      <a:extLst>
                        <a:ext uri="{9D8B030D-6E8A-4147-A177-3AD203B41FA5}">
                          <a16:colId xmlns:a16="http://schemas.microsoft.com/office/drawing/2014/main" val="587185496"/>
                        </a:ext>
                      </a:extLst>
                    </a:gridCol>
                    <a:gridCol w="675787">
                      <a:extLst>
                        <a:ext uri="{9D8B030D-6E8A-4147-A177-3AD203B41FA5}">
                          <a16:colId xmlns:a16="http://schemas.microsoft.com/office/drawing/2014/main" val="1436372299"/>
                        </a:ext>
                      </a:extLst>
                    </a:gridCol>
                    <a:gridCol w="759103">
                      <a:extLst>
                        <a:ext uri="{9D8B030D-6E8A-4147-A177-3AD203B41FA5}">
                          <a16:colId xmlns:a16="http://schemas.microsoft.com/office/drawing/2014/main" val="1063725208"/>
                        </a:ext>
                      </a:extLst>
                    </a:gridCol>
                    <a:gridCol w="680788">
                      <a:extLst>
                        <a:ext uri="{9D8B030D-6E8A-4147-A177-3AD203B41FA5}">
                          <a16:colId xmlns:a16="http://schemas.microsoft.com/office/drawing/2014/main" val="1232672362"/>
                        </a:ext>
                      </a:extLst>
                    </a:gridCol>
                    <a:gridCol w="914492">
                      <a:extLst>
                        <a:ext uri="{9D8B030D-6E8A-4147-A177-3AD203B41FA5}">
                          <a16:colId xmlns:a16="http://schemas.microsoft.com/office/drawing/2014/main" val="1014208764"/>
                        </a:ext>
                      </a:extLst>
                    </a:gridCol>
                    <a:gridCol w="1152760">
                      <a:extLst>
                        <a:ext uri="{9D8B030D-6E8A-4147-A177-3AD203B41FA5}">
                          <a16:colId xmlns:a16="http://schemas.microsoft.com/office/drawing/2014/main" val="1209636488"/>
                        </a:ext>
                      </a:extLst>
                    </a:gridCol>
                    <a:gridCol w="1048617">
                      <a:extLst>
                        <a:ext uri="{9D8B030D-6E8A-4147-A177-3AD203B41FA5}">
                          <a16:colId xmlns:a16="http://schemas.microsoft.com/office/drawing/2014/main" val="2161232704"/>
                        </a:ext>
                      </a:extLst>
                    </a:gridCol>
                    <a:gridCol w="1341255">
                      <a:extLst>
                        <a:ext uri="{9D8B030D-6E8A-4147-A177-3AD203B41FA5}">
                          <a16:colId xmlns:a16="http://schemas.microsoft.com/office/drawing/2014/main" val="577600683"/>
                        </a:ext>
                      </a:extLst>
                    </a:gridCol>
                    <a:gridCol w="1011226">
                      <a:extLst>
                        <a:ext uri="{9D8B030D-6E8A-4147-A177-3AD203B41FA5}">
                          <a16:colId xmlns:a16="http://schemas.microsoft.com/office/drawing/2014/main" val="1153072565"/>
                        </a:ext>
                      </a:extLst>
                    </a:gridCol>
                    <a:gridCol w="983484">
                      <a:extLst>
                        <a:ext uri="{9D8B030D-6E8A-4147-A177-3AD203B41FA5}">
                          <a16:colId xmlns:a16="http://schemas.microsoft.com/office/drawing/2014/main" val="1032893066"/>
                        </a:ext>
                      </a:extLst>
                    </a:gridCol>
                    <a:gridCol w="778074">
                      <a:extLst>
                        <a:ext uri="{9D8B030D-6E8A-4147-A177-3AD203B41FA5}">
                          <a16:colId xmlns:a16="http://schemas.microsoft.com/office/drawing/2014/main" val="1027786927"/>
                        </a:ext>
                      </a:extLst>
                    </a:gridCol>
                  </a:tblGrid>
                  <a:tr h="438088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1" u="none" strike="noStrike" dirty="0">
                              <a:effectLst/>
                            </a:rPr>
                            <a:t>Basin Code</a:t>
                          </a:r>
                          <a:endParaRPr lang="en-US" sz="14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2824" marR="2824" marT="2824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1" u="none" strike="noStrike" dirty="0" smtClean="0">
                              <a:effectLst/>
                            </a:rPr>
                            <a:t>W</a:t>
                          </a:r>
                          <a:endParaRPr lang="en-US" sz="14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2824" marR="2824" marT="2824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1" u="none" strike="noStrike">
                              <a:effectLst/>
                            </a:rPr>
                            <a:t>∆P(mm)</a:t>
                          </a:r>
                          <a:endParaRPr lang="en-US" sz="1400" b="1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2824" marR="2824" marT="2824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1" u="none" strike="noStrike">
                              <a:effectLst/>
                            </a:rPr>
                            <a:t>∆ET(mm)</a:t>
                          </a:r>
                          <a:endParaRPr lang="en-US" sz="1400" b="1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2824" marR="2824" marT="2824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1" u="none" strike="noStrike" dirty="0">
                              <a:effectLst/>
                            </a:rPr>
                            <a:t>∆R(mm)</a:t>
                          </a:r>
                          <a:endParaRPr lang="en-US" sz="14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2824" marR="2824" marT="2824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1" u="none" strike="noStrike" dirty="0">
                              <a:effectLst/>
                            </a:rPr>
                            <a:t>∆</a:t>
                          </a:r>
                          <a:r>
                            <a:rPr lang="en-US" sz="1400" b="1" u="none" strike="noStrike" dirty="0" smtClean="0">
                              <a:effectLst/>
                            </a:rPr>
                            <a:t>ET-climatic (mm</a:t>
                          </a:r>
                          <a:r>
                            <a:rPr lang="en-US" sz="1400" b="1" u="none" strike="noStrike" dirty="0">
                              <a:effectLst/>
                            </a:rPr>
                            <a:t>)</a:t>
                          </a:r>
                          <a:endParaRPr lang="en-US" sz="14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2824" marR="2824" marT="2824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1" u="none" strike="noStrike" dirty="0">
                              <a:effectLst/>
                            </a:rPr>
                            <a:t>∆</a:t>
                          </a:r>
                          <a:r>
                            <a:rPr lang="en-US" sz="1400" b="1" u="none" strike="noStrike" dirty="0" smtClean="0">
                              <a:effectLst/>
                            </a:rPr>
                            <a:t>ET-NON-climate(mm</a:t>
                          </a:r>
                          <a:r>
                            <a:rPr lang="en-US" sz="1400" b="1" u="none" strike="noStrike" dirty="0">
                              <a:effectLst/>
                            </a:rPr>
                            <a:t>)</a:t>
                          </a:r>
                          <a:endParaRPr lang="en-US" sz="14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2824" marR="2824" marT="2824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1" u="none" strike="noStrike" dirty="0">
                              <a:effectLst/>
                            </a:rPr>
                            <a:t>∆R-climate(mm)</a:t>
                          </a:r>
                          <a:endParaRPr lang="en-US" sz="14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2824" marR="2824" marT="2824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1" u="none" strike="noStrike" dirty="0">
                              <a:effectLst/>
                            </a:rPr>
                            <a:t>∆R-Non-climate(mm)</a:t>
                          </a:r>
                          <a:endParaRPr lang="en-US" sz="14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2824" marR="2824" marT="2824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b="1" u="none" strike="noStrike" dirty="0" smtClean="0">
                              <a:effectLst/>
                            </a:rPr>
                            <a:t> Main</a:t>
                          </a:r>
                          <a:r>
                            <a:rPr lang="en-US" sz="1400" b="1" u="none" strike="noStrike" baseline="0" dirty="0" smtClean="0">
                              <a:effectLst/>
                            </a:rPr>
                            <a:t> </a:t>
                          </a:r>
                          <a:r>
                            <a:rPr lang="en-US" sz="1400" b="1" u="none" strike="noStrike" dirty="0" smtClean="0">
                              <a:effectLst/>
                            </a:rPr>
                            <a:t>Driver</a:t>
                          </a:r>
                          <a:endParaRPr lang="en-US" sz="14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2824" marR="2824" marT="2824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2824" marR="2824" marT="2824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11801" t="-11111" r="-80745" b="-3236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2824" marR="2824" marT="2824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398438" t="-11111" r="-1563" b="-3236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61190974"/>
                      </a:ext>
                    </a:extLst>
                  </a:tr>
                  <a:tr h="216184">
                    <a:tc>
                      <a:txBody>
                        <a:bodyPr/>
                        <a:lstStyle/>
                        <a:p>
                          <a:pPr marL="0" algn="ctr" defTabSz="914400" rtl="0" eaLnBrk="1" fontAlgn="ctr" latinLnBrk="0" hangingPunct="1"/>
                          <a:r>
                            <a:rPr lang="en-US" sz="1400" u="none" strike="noStrike" kern="1200" dirty="0" err="1" smtClean="0">
                              <a:solidFill>
                                <a:schemeClr val="dk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Gorgan</a:t>
                          </a:r>
                          <a:r>
                            <a:rPr lang="en-US" sz="1400" u="none" strike="noStrike" kern="12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Bay</a:t>
                          </a:r>
                          <a:endParaRPr lang="en-US" sz="1400" u="none" strike="noStrike" kern="1200" dirty="0">
                            <a:solidFill>
                              <a:schemeClr val="dk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2824" marR="2824" marT="2824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ctr" latinLnBrk="0" hangingPunct="1"/>
                          <a:r>
                            <a:rPr lang="en-US" sz="1200" u="none" strike="noStrike" kern="1200" dirty="0">
                              <a:solidFill>
                                <a:schemeClr val="dk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2.22</a:t>
                          </a:r>
                        </a:p>
                      </a:txBody>
                      <a:tcPr marL="2824" marR="2824" marT="2824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ctr" latinLnBrk="0" hangingPunct="1"/>
                          <a:r>
                            <a:rPr lang="en-US" sz="1200" u="none" strike="noStrike" kern="1200" dirty="0">
                              <a:solidFill>
                                <a:schemeClr val="dk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-26.63</a:t>
                          </a:r>
                        </a:p>
                      </a:txBody>
                      <a:tcPr marL="2824" marR="2824" marT="2824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ctr" latinLnBrk="0" hangingPunct="1"/>
                          <a:r>
                            <a:rPr lang="en-US" sz="1200" u="none" strike="noStrike" kern="1200" dirty="0">
                              <a:solidFill>
                                <a:schemeClr val="dk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-1.30</a:t>
                          </a:r>
                        </a:p>
                      </a:txBody>
                      <a:tcPr marL="2824" marR="2824" marT="2824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ctr" latinLnBrk="0" hangingPunct="1"/>
                          <a:r>
                            <a:rPr lang="en-US" sz="1200" u="none" strike="noStrike" kern="1200" dirty="0">
                              <a:solidFill>
                                <a:schemeClr val="dk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-25.82</a:t>
                          </a:r>
                        </a:p>
                      </a:txBody>
                      <a:tcPr marL="2824" marR="2824" marT="2824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ctr" latinLnBrk="0" hangingPunct="1"/>
                          <a:r>
                            <a:rPr lang="en-US" sz="1200" u="none" strike="noStrike" kern="1200" dirty="0">
                              <a:solidFill>
                                <a:schemeClr val="dk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-19.28</a:t>
                          </a:r>
                        </a:p>
                      </a:txBody>
                      <a:tcPr marL="2824" marR="2824" marT="2824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ctr" latinLnBrk="0" hangingPunct="1"/>
                          <a:r>
                            <a:rPr lang="en-US" sz="1200" u="none" strike="noStrike" kern="1200" dirty="0">
                              <a:solidFill>
                                <a:schemeClr val="dk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17.98</a:t>
                          </a:r>
                        </a:p>
                      </a:txBody>
                      <a:tcPr marL="2824" marR="2824" marT="2824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ctr" latinLnBrk="0" hangingPunct="1"/>
                          <a:r>
                            <a:rPr lang="en-US" sz="1200" u="none" strike="noStrike" kern="1200">
                              <a:solidFill>
                                <a:schemeClr val="dk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-7.35</a:t>
                          </a:r>
                        </a:p>
                      </a:txBody>
                      <a:tcPr marL="2824" marR="2824" marT="2824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ctr" latinLnBrk="0" hangingPunct="1"/>
                          <a:r>
                            <a:rPr lang="en-US" sz="1200" u="none" strike="noStrike" kern="1200" dirty="0">
                              <a:solidFill>
                                <a:schemeClr val="dk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-18.47</a:t>
                          </a:r>
                        </a:p>
                      </a:txBody>
                      <a:tcPr marL="2824" marR="2824" marT="2824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ctr" latinLnBrk="0" hangingPunct="1"/>
                          <a:r>
                            <a:rPr lang="en-US" sz="1200" u="none" strike="noStrike" kern="1200" dirty="0">
                              <a:solidFill>
                                <a:schemeClr val="dk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Non-Climate</a:t>
                          </a:r>
                        </a:p>
                      </a:txBody>
                      <a:tcPr marL="2824" marR="2824" marT="2824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ctr" latinLnBrk="0" hangingPunct="1"/>
                          <a:r>
                            <a:rPr lang="en-US" sz="1200" u="none" strike="noStrike" kern="1200" dirty="0">
                              <a:solidFill>
                                <a:schemeClr val="dk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28.5%</a:t>
                          </a:r>
                        </a:p>
                      </a:txBody>
                      <a:tcPr marL="2824" marR="2824" marT="2824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ctr" latinLnBrk="0" hangingPunct="1"/>
                          <a:r>
                            <a:rPr lang="en-US" sz="1200" u="none" strike="noStrike" kern="1200" dirty="0">
                              <a:solidFill>
                                <a:schemeClr val="dk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71.5%</a:t>
                          </a:r>
                        </a:p>
                      </a:txBody>
                      <a:tcPr marL="2824" marR="2824" marT="2824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5328321"/>
                      </a:ext>
                    </a:extLst>
                  </a:tr>
                  <a:tr h="216184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u="none" dirty="0" err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HorAlzim</a:t>
                          </a:r>
                          <a:r>
                            <a:rPr lang="en-US" sz="1400" u="none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Wetland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24" marR="2824" marT="2824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2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2.68</a:t>
                          </a:r>
                          <a:endParaRPr lang="en-US" sz="12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24" marR="2824" marT="2824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2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-51.65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24" marR="2824" marT="2824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2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-11.32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24" marR="2824" marT="2824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200" u="sng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-35.55</a:t>
                          </a:r>
                          <a:endParaRPr lang="en-US" sz="1200" b="0" i="1" u="sng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24" marR="2824" marT="2824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200" u="none" strike="noStrike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-40.55</a:t>
                          </a:r>
                          <a:endParaRPr lang="en-US" sz="1200" b="0" i="0" u="none" strike="noStrike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24" marR="2824" marT="2824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2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29.22</a:t>
                          </a:r>
                          <a:endParaRPr lang="en-US" sz="12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24" marR="2824" marT="2824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2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-11.10</a:t>
                          </a:r>
                          <a:endParaRPr lang="en-US" sz="12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24" marR="2824" marT="2824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2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-24.44</a:t>
                          </a:r>
                          <a:endParaRPr lang="en-US" sz="12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24" marR="2824" marT="2824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200" b="1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Non-Climate</a:t>
                          </a:r>
                          <a:endParaRPr lang="en-US" sz="12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24" marR="2824" marT="2824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2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31.2%</a:t>
                          </a:r>
                          <a:endParaRPr lang="en-US" sz="12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24" marR="2824" marT="2824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2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68.8%</a:t>
                          </a:r>
                          <a:endParaRPr lang="en-US" sz="12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24" marR="2824" marT="2824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50554598"/>
                      </a:ext>
                    </a:extLst>
                  </a:tr>
                  <a:tr h="227921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u="none" dirty="0" err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Parishan</a:t>
                          </a:r>
                          <a:r>
                            <a:rPr lang="en-US" sz="1400" u="none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Lake</a:t>
                          </a:r>
                          <a:endParaRPr lang="en-US" sz="14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24" marR="2824" marT="2824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2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1.67</a:t>
                          </a:r>
                          <a:endParaRPr lang="en-US" sz="12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24" marR="2824" marT="2824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200" u="none" strike="noStrike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-53.36</a:t>
                          </a:r>
                          <a:endParaRPr lang="en-US" sz="1200" b="1" i="0" u="none" strike="noStrike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24" marR="2824" marT="2824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200" u="none" strike="noStrike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26.07</a:t>
                          </a:r>
                          <a:endParaRPr lang="en-US" sz="1200" b="1" i="0" u="none" strike="noStrike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24" marR="2824" marT="2824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200" u="sng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-60.93</a:t>
                          </a:r>
                          <a:endParaRPr lang="en-US" sz="1200" b="1" i="1" u="sng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24" marR="2824" marT="2824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2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-32.58</a:t>
                          </a:r>
                          <a:endParaRPr lang="en-US" sz="12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24" marR="2824" marT="2824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2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58.65</a:t>
                          </a:r>
                          <a:endParaRPr lang="en-US" sz="12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24" marR="2824" marT="2824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200" u="none" strike="noStrike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-20.78</a:t>
                          </a:r>
                          <a:endParaRPr lang="en-US" sz="1200" b="1" i="0" u="none" strike="noStrike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24" marR="2824" marT="2824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2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-40.14</a:t>
                          </a:r>
                          <a:endParaRPr lang="en-US" sz="12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24" marR="2824" marT="2824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200" b="1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Non-Climate</a:t>
                          </a:r>
                          <a:endParaRPr lang="en-US" sz="12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24" marR="2824" marT="2824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2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34.1%</a:t>
                          </a:r>
                          <a:endParaRPr lang="en-US" sz="12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24" marR="2824" marT="2824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2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65.9%</a:t>
                          </a:r>
                          <a:endParaRPr lang="en-US" sz="12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24" marR="2824" marT="2824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59214904"/>
                      </a:ext>
                    </a:extLst>
                  </a:tr>
                  <a:tr h="216184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u="none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Urmia Lake </a:t>
                          </a:r>
                          <a:endParaRPr lang="en-US" sz="14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24" marR="2824" marT="2824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200" u="none" strike="noStrike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1.74</a:t>
                          </a:r>
                          <a:endParaRPr lang="en-US" sz="1200" b="1" i="0" u="none" strike="noStrike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24" marR="2824" marT="2824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2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-28.05</a:t>
                          </a:r>
                          <a:endParaRPr lang="en-US" sz="12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24" marR="2824" marT="2824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2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42.04</a:t>
                          </a:r>
                          <a:endParaRPr lang="en-US" sz="12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24" marR="2824" marT="2824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200" u="sng" strike="noStrike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-69.35</a:t>
                          </a:r>
                          <a:endParaRPr lang="en-US" sz="1200" b="1" i="1" u="sng" strike="noStrike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24" marR="2824" marT="2824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2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-9.31</a:t>
                          </a:r>
                          <a:endParaRPr lang="en-US" sz="12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24" marR="2824" marT="2824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2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51.35</a:t>
                          </a:r>
                          <a:endParaRPr lang="en-US" sz="12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24" marR="2824" marT="2824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2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-18.74</a:t>
                          </a:r>
                          <a:endParaRPr lang="en-US" sz="12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24" marR="2824" marT="2824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2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-50.60</a:t>
                          </a:r>
                          <a:endParaRPr lang="en-US" sz="12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24" marR="2824" marT="2824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200" b="1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Non-Climate</a:t>
                          </a:r>
                          <a:endParaRPr lang="en-US" sz="12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24" marR="2824" marT="2824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2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27.0%</a:t>
                          </a:r>
                          <a:endParaRPr lang="en-US" sz="12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24" marR="2824" marT="2824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2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73.0%</a:t>
                          </a:r>
                          <a:endParaRPr lang="en-US" sz="12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24" marR="2824" marT="2824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56495028"/>
                      </a:ext>
                    </a:extLst>
                  </a:tr>
                  <a:tr h="216184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u="none" dirty="0" err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Gavkhoni</a:t>
                          </a:r>
                          <a:r>
                            <a:rPr lang="en-US" sz="1400" u="none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400" u="none" dirty="0" err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weland</a:t>
                          </a:r>
                          <a:endParaRPr lang="en-US" sz="14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24" marR="2824" marT="2824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2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1.98</a:t>
                          </a:r>
                          <a:endParaRPr lang="en-US" sz="12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24" marR="2824" marT="2824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2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-6.50</a:t>
                          </a:r>
                          <a:endParaRPr lang="en-US" sz="12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24" marR="2824" marT="2824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2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5.57</a:t>
                          </a:r>
                          <a:endParaRPr lang="en-US" sz="12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24" marR="2824" marT="2824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200" u="sng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-18.59</a:t>
                          </a:r>
                          <a:endParaRPr lang="en-US" sz="1200" b="1" i="1" u="sng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24" marR="2824" marT="2824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2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-3.33</a:t>
                          </a:r>
                          <a:endParaRPr lang="en-US" sz="12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24" marR="2824" marT="2824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200" u="none" strike="noStrike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8.90</a:t>
                          </a:r>
                          <a:endParaRPr lang="en-US" sz="1200" b="1" i="0" u="none" strike="noStrike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24" marR="2824" marT="2824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2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-3.17</a:t>
                          </a:r>
                          <a:endParaRPr lang="en-US" sz="12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24" marR="2824" marT="2824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2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-15.42</a:t>
                          </a:r>
                          <a:endParaRPr lang="en-US" sz="12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24" marR="2824" marT="2824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200" b="1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Non-Climate</a:t>
                          </a:r>
                          <a:endParaRPr lang="en-US" sz="12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24" marR="2824" marT="2824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2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17.1%</a:t>
                          </a:r>
                          <a:endParaRPr lang="en-US" sz="12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24" marR="2824" marT="2824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2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82.9%</a:t>
                          </a:r>
                          <a:endParaRPr lang="en-US" sz="12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24" marR="2824" marT="2824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027081437"/>
                      </a:ext>
                    </a:extLst>
                  </a:tr>
                  <a:tr h="21618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u="none" dirty="0" err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Maharlou</a:t>
                          </a:r>
                          <a:r>
                            <a:rPr lang="en-US" sz="1400" u="none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Lake</a:t>
                          </a:r>
                          <a:endParaRPr lang="en-US" sz="1400" u="none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24" marR="2824" marT="2824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6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2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2.43</a:t>
                          </a:r>
                          <a:endParaRPr lang="en-US" sz="12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24" marR="2824" marT="2824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6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2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-56.14</a:t>
                          </a:r>
                          <a:endParaRPr lang="en-US" sz="12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24" marR="2824" marT="2824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6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200" u="none" strike="noStrike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-18.05</a:t>
                          </a:r>
                          <a:endParaRPr lang="en-US" sz="1200" b="1" i="0" u="none" strike="noStrike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24" marR="2824" marT="2824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6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200" u="sng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-22.98</a:t>
                          </a:r>
                          <a:endParaRPr lang="en-US" sz="1200" b="1" i="1" u="sng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24" marR="2824" marT="2824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6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2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-43.26</a:t>
                          </a:r>
                          <a:endParaRPr lang="en-US" sz="12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24" marR="2824" marT="2824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6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2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25.21</a:t>
                          </a:r>
                          <a:endParaRPr lang="en-US" sz="12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24" marR="2824" marT="2824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6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2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-12.88</a:t>
                          </a:r>
                          <a:endParaRPr lang="en-US" sz="12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24" marR="2824" marT="2824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6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2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-10.10</a:t>
                          </a:r>
                          <a:endParaRPr lang="en-US" sz="12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24" marR="2824" marT="2824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6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200" b="1" u="none" strike="noStrike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Climate</a:t>
                          </a:r>
                          <a:endParaRPr lang="en-US" sz="12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24" marR="2824" marT="2824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6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2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56.0%</a:t>
                          </a:r>
                          <a:endParaRPr lang="en-US" sz="12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24" marR="2824" marT="2824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6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20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44.0%</a:t>
                          </a:r>
                          <a:endParaRPr lang="en-US" sz="12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24" marR="2824" marT="2824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6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1760080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Rectangle 8"/>
          <p:cNvSpPr/>
          <p:nvPr/>
        </p:nvSpPr>
        <p:spPr>
          <a:xfrm>
            <a:off x="2628615" y="193040"/>
            <a:ext cx="781483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Table </a:t>
            </a:r>
            <a:r>
              <a:rPr lang="en-US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</a:t>
            </a:r>
            <a:r>
              <a:rPr lang="en-US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Distinguishing the main Drivers on Runoff Change ( Climate or Non-Climate)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1997" y="2388153"/>
            <a:ext cx="9123526" cy="395113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302343" y="6393297"/>
            <a:ext cx="89995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Fig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Portion od Drivers (climatic and non-climatic) charts on Iran Wetlands.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378" y="8374"/>
            <a:ext cx="12025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Result 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CFBD5-41E1-4D80-A5BF-2C056441D511}" type="slidenum">
              <a:rPr lang="en-US" smtClean="0"/>
              <a:t>9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65" y="6393297"/>
            <a:ext cx="1045028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0472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219</TotalTime>
  <Words>745</Words>
  <Application>Microsoft Office PowerPoint</Application>
  <PresentationFormat>Widescreen</PresentationFormat>
  <Paragraphs>167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-apple-system</vt:lpstr>
      <vt:lpstr>Arial</vt:lpstr>
      <vt:lpstr>Calibri</vt:lpstr>
      <vt:lpstr>Calibri Light</vt:lpstr>
      <vt:lpstr>Cambria Math</vt:lpstr>
      <vt:lpstr>Times New Roman</vt:lpstr>
      <vt:lpstr>Office Theme</vt:lpstr>
      <vt:lpstr>PowerPoint Presentation</vt:lpstr>
      <vt:lpstr>Aims of this study :</vt:lpstr>
      <vt:lpstr>PowerPoint Presentation</vt:lpstr>
      <vt:lpstr>Methodology :</vt:lpstr>
      <vt:lpstr>Data and Methodology: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water bodies of Iran have been dried up?</dc:title>
  <dc:creator>Davood Moshir Panahi</dc:creator>
  <cp:lastModifiedBy>Davood Moshir Panahi</cp:lastModifiedBy>
  <cp:revision>20</cp:revision>
  <dcterms:created xsi:type="dcterms:W3CDTF">2020-05-04T13:47:33Z</dcterms:created>
  <dcterms:modified xsi:type="dcterms:W3CDTF">2020-05-06T17:41:09Z</dcterms:modified>
</cp:coreProperties>
</file>