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71" r:id="rId3"/>
    <p:sldId id="257" r:id="rId4"/>
    <p:sldId id="272" r:id="rId5"/>
    <p:sldId id="259" r:id="rId6"/>
    <p:sldId id="266" r:id="rId7"/>
    <p:sldId id="260" r:id="rId8"/>
    <p:sldId id="258" r:id="rId9"/>
    <p:sldId id="273" r:id="rId10"/>
    <p:sldId id="274" r:id="rId11"/>
    <p:sldId id="275" r:id="rId12"/>
    <p:sldId id="278" r:id="rId13"/>
    <p:sldId id="280" r:id="rId14"/>
    <p:sldId id="281" r:id="rId15"/>
    <p:sldId id="279" r:id="rId16"/>
    <p:sldId id="269" r:id="rId17"/>
    <p:sldId id="268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phael Köhler" initials="RK" lastIdx="1" clrIdx="0">
    <p:extLst>
      <p:ext uri="{19B8F6BF-5375-455C-9EA6-DF929625EA0E}">
        <p15:presenceInfo xmlns:p15="http://schemas.microsoft.com/office/powerpoint/2012/main" userId="S-1-5-21-96029189-1708094328-1705926234-555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00"/>
    <a:srgbClr val="C00000"/>
    <a:srgbClr val="C55A11"/>
    <a:srgbClr val="FFDA66"/>
    <a:srgbClr val="FFD966"/>
    <a:srgbClr val="0100CE"/>
    <a:srgbClr val="FFFFFF"/>
    <a:srgbClr val="0000CE"/>
    <a:srgbClr val="E7E6E6"/>
    <a:srgbClr val="003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1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00" y="3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4:55:02.3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4:57:56.0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4:58:02.8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37 152 24575,'0'-6'0,"0"1"0,0 1 0,0 1 0,0 0 0,0 0 0,0 0 0,0 0 0,0 0 0,2 2 0,-2-2 0,1 2 0,-1-2 0,1 1 0,0 0 0,1 0 0,-1-1 0,0 0 0,0 0 0,-1 0 0,2 0 0,-1 1 0,-1-1 0,2 0 0,-2 0 0,1 0 0,-1 0 0,1 0 0,-1 0 0,2 2 0,-2-2 0,1 2 0,-1-2 0,2 1 0,-2-1 0,1 2 0,-1-2 0,0 0 0,0-1 0,0 0 0,0 0 0,0 1 0,1 0 0,0 0 0,0 0 0,0 2 0,0-2 0,0 2 0,-1-2 0,0 0 0,1 0 0,-1 0 0,2 3 0,-4 3 0,1-1 0,-1 3 0,1-4 0,1 2 0,0 0 0,-3-1 0,3 0 0,-3 0 0,1 1 0,2 0 0,-1-1 0,1 1 0,0 0 0,-3-1 0,2 0 0,-1 0 0,2 1 0,0 0 0,0 0 0,0-1 0,-2 0 0,2 1 0,-1-2 0,-1 2 0,2 0 0,-1 0 0,0 0 0,0-1 0,-1 1 0,1 0 0,-1 0 0,1 0 0,-1-2 0,2 2 0,-3-1 0,3 0 0,-2 1 0,2 0 0,0 0 0,-2 0 0,1 0 0,-2 0 0,2 0 0,1 0 0,-3-1 0,1 1 0,1 0 0,-2-1 0,3 0 0,-1 0 0,-1-1 0,2 2 0,-3-3 0,3 3 0,-3-3 0,3-2 0,-1-1 0,1-2 0,0 2 0,1 0 0,-1 0 0,2 0 0,-2 0 0,0 0 0,0 1 0,0-1 0,0 0 0,0 0 0,0 0 0,0-1 0,1 2 0,1-2 0,0 2 0,0-1 0,1 0 0,-3 0 0,2 2 0,-1-2 0,1 1 0,-1 0 0,1-1 0,-2 0 0,3 0 0,-3 0 0,2 0 0,-2 0 0,0 0 0,0 0 0,1 2 0,-1-2 0,1 2 0,-1-2 0,2 1 0,-2 0 0,1 0 0,-1-1 0,2 0 0,-2 0 0,1 0 0,0 2 0,0-2 0,0 2 0,0-1 0,0-2 0,1 3 0,-2-3 0,3 4 0,-3-3 0,2 2 0,-1-1 0,-1 1 0,1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4:58:11.6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68 277 24575,'0'-5'0,"0"-1"0,0 2 0,0-1 0,0-1 0,0 3 0,0-3 0,0 1 0,0 0 0,0 0 0,0 0 0,-1-1 0,1 1 0,-2-1 0,2 1 0,0 1 0,-2-2 0,1 1 0,-2-3 0,0 1 0,3-1 0,-3 2 0,3 0 0,-1 1 0,0-1 0,-1 2 0,1-1 0,0-1 0,-1 1 0,2-1 0,-3 1 0,3-1 0,-2 3 0,1-1 0,0 1 0,0 0 0,0 0 0,-1 0 0,1 0 0,-1 0 0,0 2 0,-1-2 0,0 0 0,0 0 0,0-2 0,2 2 0,-2 2 0,3-2 0,-3 3 0,3-3 0,-3 3 0,2-2 0,-2 0 0,1 2 0,1 1 0,2 4 0,0 1 0,2 0 0,-3 2 0,1-1 0,-1 1 0,0 0 0,0 0 0,0 1 0,0 0 0,0-2 0,0 2 0,0-2 0,0 1 0,0-3 0,0 1 0,0-3 0,0 1 0,0-1 0,0 0 0,0 0 0,0 0 0,0-1 0,0 1 0,0 0 0,2 0 0,-1 0 0,1 0 0,0 0 0,0-1 0,1 1 0,0 0 0,-1 0 0,1 0 0,0 0 0,-1 0 0,0-1 0,0 1 0,1 0 0,0 0 0,-1 0 0,1 0 0,0-2 0,-1 2 0,0-3 0,-1 3 0,1-3 0,0 1 0,1-1 0,-1 0 0,1 0 0,-1-2 0,-1-2 0,-1-2 0,0 0 0,0-1 0,0 1 0,0 0 0,0-2 0,0 1 0,0-1 0,0 2 0,0 0 0,0 0 0,0 1 0,0-1 0,0 1 0,0 0 0,0 0 0,0 1 0,0-2 0,0 3 0,0-3 0,0 3 0,0-1 0,0-1 0,0 2 0,0-3 0,0 3 0,0-3 0,0 1 0,-1 1 0,1-2 0,-2 2 0,2 0 0,0 1 0,0 0 0,-1 0 0,1 1 0,-2-1 0,2 0 0,0 0 0,-1 1 0,1 0 0,-3 0 0,3-1 0,-3 2 0,3-2 0,-1 0 0,1 0 0,0-2 0,0 2 0,0 0 0,0 1 0,2 5 0,0 0 0,2 4 0,-1-1 0,0-3 0,0 3 0,0-3 0,-1 3 0,1-3 0,-2 3 0,2-2 0,-1 1 0,0-1 0,-1 0 0,1-1 0,0 0 0,-1 0 0,2-1 0,-3 1 0,3 0 0,-3 0 0,1 0 0,1-2 0,-2 2 0,3-3 0,-3 3 0,1-2 0,-1 2 0,0 0 0,0 0 0,0 0 0,0 0 0,0 0 0,0-1 0,1 0 0,0 1 0,0-2 0,0 2 0,0 0 0,1 0 0,-2 0 0,3-1 0,-3 1 0,3-1 0,-3 0 0,3 0 0,-3 1 0,3 0 0,-2 0 0,2-1 0,-1 1 0,0-1 0,-2 0 0,3 0 0,-1 1 0,0 0 0,1 0 0,-1-1 0,0 0 0,-1 1 0,1-3 0,-1-4 0,0 0 0,-1-5 0,0 3 0,0-1 0,0 1 0,0 0 0,-1 1 0,0 1 0,-1 1 0,1 0 0,0 0 0,0 0 0,0 0 0,-1 2 0,2-2 0,-3 2 0,3-2 0,-3 1 0,3 0 0,-3 1 0,0 0 0,0-2 0,-2 2 0,2-3 0,0 3 0,1-1 0,0 0 0,-1 1 0,2-1 0,-1 0 0,0 0 0,0 0 0,-1 2 0,1-3 0,0 3 0,2-3 0,-3 3 0,1-1 0,1-1 0,-2 2 0,3-3 0,-3 3 0,3-3 0,-3 2 0,3-2 0,-2 1 0,1 0 0,-1 1 0,1-1 0,-1 0 0,1-1 0,-1 2 0,2-2 0,-3 2 0,3-2 0,-2 0 0,1 1 0,1 0 0,-3 0 0,3-1 0,-3 1 0,3 0 0,-1 0 0,-1 1 0,2-2 0,-2 3 0,1-3 0,-1 2 0,1-2 0,0 0 0,0 1 0,0 0 0,-1 0 0,2-1 0,-2 0 0,2 0 0,-1 2 0,1-2 0,-2 2 0,2-2 0,2 1 0,-1 1 0,2 1 0,0 0 0,0 0 0,0 0 0,-1 0 0,1 1 0,-1 1 0,0 1 0,0-1 0,0 1 0,0 0 0,-1 0 0,1-1 0,-2 0 0,3 0 0,-1 1 0,-1-1 0,2 0 0,-2 1 0,1-2 0,0 1 0,-1 0 0,0 0 0,-1 1 0,0 0 0,0-1 0,0 1 0,0 0 0,1 0 0,0 0 0,0 0 0,0 0 0,-1-1 0,3 1 0,-3 0 0,2 0 0,-1-1 0,-1 0 0,1 0 0,1-1 0,-2 2 0,3-2 0,-3 2 0,2-1 0,-1 0 0,1 0 0,-1 1 0,1-2 0,-2 2 0,3-1 0,-3 0 0,2 1 0,-1-1 0,-1 0 0,3 0 0,-3 1 0,3-2 0,-3 2 0,2-1 0,-1 0 0,1 0 0,-1 1 0,1-2 0,-2 2 0,3-1 0,-3 0 0,3 0 0,-2 1 0,2-1 0,-1 1 0,0-1 0,-1 0 0,1-1 0,-1 1 0,1-1 0,-2 1 0,3 0 0,-1 1 0,-1 0 0,2-2 0,-3 2 0,3-3 0,-3 2 0,1 0 0,0 1 0,0 0 0,1 0 0,-1 0 0,1-1 0,-2 1 0,3-1 0,-3 0 0,3-1 0,-3 1 0,1 0 0,-1 1 0,0 0 0,0-2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3:50.7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85 243 24575,'0'-40'0,"0"29"0,0-19 0,0 39 0,0 6 0,-2-1 0,1 4 0,-5-5 0,3 0 0,-4-1 0,4-2 0,-3-1 0,5-3 0,-4 0 0,5-1 0,-6 1 0,6 3 0,-6-2 0,6 2 0,-6 0 0,6-3 0,-3 3 0,0-3 0,2 0 0,-4 0 0,2-3 0,0 2 0,-3-2 0,6 3 0,-6-3 0,6-3 0,-3-3 0,3-6 0,0-1 0,0-6 0,3 2 0,1-5 0,2 2 0,1-1 0,-1 2 0,1 4 0,-1-1 0,0 3 0,0 1 0,-2 3 0,1 3 0,-5-2 0,6 1 0,-3-2 0,0 1 0,2 1 0,-4-1 0,4 4 0,-4-4 0,4 4 0,-4-4 0,4 2 0,-5-3 0,6 0 0,-3 0 0,3 0 0,0 0 0,-1 0 0,-1 1 0,1 1 0,-5-1 0,6 2 0,-6-3 0,6 0 0,-6 0 0,3 0 0,-1 3 0,-1-2 0,2 1 0,-1 1 0,-1-2 0,1 1 0,-2-1 0,0-1 0,0 0 0,3 2 0,-2-1 0,4 2 0,-4-3 0,1 0 0,1 3 0,-3-2 0,3 1 0,-3-2 0,3 3 0,-3 0 0,3 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3:52.9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24575,'6'3'0,"0"0"0,0 3 0,0 3 0,0 1 0,0-3 0,0 4 0,0-4 0,0 3 0,1 1 0,-1-4 0,-3 2 0,2-3 0,-4 0 0,4-1 0,-4 1 0,1 0 0,1 3 0,-2-2 0,4 2 0,-1-1 0,-1-1 0,2 2 0,-4-3 0,2 0 0,-1-1 0,-1 1 0,1 0 0,1 0 0,-2 3 0,4-3 0,-4 3 0,1 0 0,-2-2 0,3 2 0,-3-4 0,3 1 0,-3-2 0,0-2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3:56.5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198 176 24575,'0'-10'0,"0"1"0,0 3 0,0 1 0,0-1 0,0-3 0,0 2 0,0-2 0,0 3 0,0 0 0,0 0 0,-5 3 0,3-2 0,-4 1 0,6-1 0,-2 1 0,1-1 0,-1 2 0,2-3 0,-3 0 0,2 0 0,-1 0 0,2 0 0,-3 0 0,2 0 0,-4 0 0,2 1 0,0-1 0,-3 2 0,6-1 0,0 7 0,3-1 0,6 5 0,-3 0 0,3 0 0,-3 0 0,0-1 0,0 1 0,0 0 0,-1 0 0,1 0 0,0 0 0,0-1 0,0 1 0,-3 0 0,2 0 0,-4 0 0,1 0 0,1 2 0,-2-1 0,2 2 0,-3-3 0,2 0 0,-1-1 0,2 1 0,-3 0 0,0 0 0,0 0 0,2-3 0,-1 2 0,1-1 0,1 1 0,-2 1 0,1 0 0,1 0 0,-2 0 0,4 0 0,-5-1 0,6 1 0,-3 0 0,0 0 0,0 0 0,-1-3 0,-4 0 0,2-3 0,-9 0 0,-1 0 0,-3 0 0,0 0 0,1 0 0,-1-3 0,-3 2 0,2-5 0,-2 6 0,3-6 0,3 3 0,-1-4 0,1 1 0,0 0 0,1 0 0,3 0 0,0 0 0,0 0 0,1 0 0,-2-3 0,4 3 0,-2-3 0,4 3 0,-2 0 0,1 2 0,1-1 0,-4 2 0,4-3 0,-4 3 0,4-3 0,-4 6 0,2-3 0,-1 1 0,-1 1 0,2-2 0,-3 1 0,0 1 0,3-4 0,-3 4 0,3-2 0,-3 3 0,3 3 0,0 3 0,3 7 0,0 1 0,0 2 0,0-3 0,0 0 0,0 3 0,0-3 0,0 0 0,0-1 0,0-5 0,0 2 0,3-3 0,-2-1 0,1 1 0,-2 0 0,0 0 0,3 0 0,0-3 0,3 2 0,0-4 0,0 1 0,-1-2 0,1 0 0,0 0 0,0 0 0,0 0 0,0 0 0,-1 0 0,1 0 0,0-2 0,0-1 0,0-3 0,-3 0 0,0 0 0,-3 0 0,0 0 0,0 0 0,0 0 0,0-3 0,0 3 0,0-6 0,0 5 0,0-5 0,-6 5 0,5-5 0,-8 2 0,8 3 0,-1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11.4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13.6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14.4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15.2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4:55:09.8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72 402 24575,'0'-16'0,"0"-2"0,0 1 0,0 0 0,0 6 0,4 0 0,-2 0 0,2 0 0,1 0 0,-4 1 0,4-1 0,0 0 0,-4 0 0,9 0 0,-9 0 0,9 0 0,-9 0 0,9 5 0,-9-4 0,8 4 0,-7-5 0,2 0 0,1 0 0,-4 0 0,9 0 0,-9 0 0,9 0 0,-9 0 0,4 0 0,0 0 0,-4 0 0,9 0 0,-9 0 0,4 0 0,-1 5 0,-2-4 0,2 14 0,-4-3 0,0 10 0,0 0 0,-4 0 0,2 0 0,-7-5 0,7 3 0,-2-3 0,4 5 0,-5 0 0,3 0 0,-7 0 0,7-1 0,-2 1 0,4 0 0,-5-5 0,3 4 0,-7-4 0,3 5 0,-5-1 0,0 1 0,5 0 0,-4-5 0,9 4 0,-9-9 0,9 9 0,-9-4 0,9 4 0,-9-4 0,9 4 0,-4-4 0,5 5 0,0 0 0,0 0 0,0-1 0,0 1 0,0 0 0,0 0 0,0 0 0,0 0 0,-11-5 0,9 3 0,-9-3 0,11 5 0,0 0 0,-5-5 0,4 4 0,-4-4 0,0 4 0,4 1 0,-9-5 0,9 4 0,-9-9 0,9 9 0,-4-14 0,5 3 0,0-10 0,0 0 0,0 0 0,0 0 0,0 0 0,5 0 0,-4 0 0,9 0 0,-9-5 0,9 3 0,-9-3 0,9 5 0,-9 0 0,9 0 0,-9-6 0,4 5 0,-1-5 0,-2 6 0,7 0 0,-8 0 0,4 0 0,0 5 0,-4-4 0,4 4 0,-5-10 0,5 3 0,1 2 0,0 1 0,-1 4 0,0 0 0,-4-4 0,4 4 0,-1 0 0,-2-4 0,2 4 0,-4-5 0,5 5 0,-4-4 0,4 4 0,-5 5 0,0 2 0,-5 10 0,4 0 0,-9-1 0,9 1 0,-9 0 0,9 0 0,-9 0 0,4-5 0,0 3 0,-3-3 0,7 5 0,-3 0 0,1-5 0,2 4 0,-7-9 0,7 9 0,-7-9 0,7 8 0,-2-3 0,-1 0 0,3 4 0,-7-4 0,3 5 0,0 0 0,-4-5 0,9 3 0,-4-7 0,5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19.2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19.9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23.6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30.6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57 44 24575,'0'22'0,"-8"-2"0,-2 9 0,0-11 0,2-12 0,25-58 0,-7 25 0,11-31 0,-39 70 0,4 9 0,-12 15 0,16-3 0,10-19 0,11-39 0,-1 5 0,11-30 0,-11 35 0,-2 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35.0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68 221 24575,'-3'-10'0,"3"-2"0,-6 3 0,3-1 0,-1-2 0,2 2 0,2 1 0,0 0 0,0 3 0,-3 2 0,3-4 0,-6 1 0,5-3 0,-2-2 0,3 6 0,-5-3 0,3 3 0,-3-4 0,-1 4 0,5-7 0,-5 7 0,6-3 0,-3 3 0,3 0 0,-3 0 0,3 0 0,-3 3 0,3 3 0,-3 6 0,3 1 0,0 4 0,0-1 0,0 3 0,3-4 0,-3 3 0,3-2 0,0 3 0,-2-4 0,1 3 0,-2-2 0,0 2 0,0-2 0,0 2 0,0-5 0,0 5 0,0-6 0,0 3 0,0-3 0,0 3 0,0-3 0,0 3 0,3-3 0,-2 0 0,1 0 0,-2 3 0,0-3 0,0 6 0,0-5 0,3 2 0,-3-4 0,6 4 0,-5-2 0,1 2 0,1 0 0,-2-3 0,4 3 0,-4-3 0,4 0 0,-4 0 0,4 2 0,-4-1 0,4 1 0,-2-5 0,3 0 0,0-3 0,-3-3 0,0-3 0,-3-4 0,0 0 0,0 2 0,0 2 0,0 0 0,0 0 0,0 0 0,0 0 0,0 0 0,0 0 0,0 0 0,0 0 0,0-3 0,0 3 0,0-3 0,0 3 0,0 0 0,0 0 0,0 0 0,0-3 0,0 2 0,0-1 0,0 2 0,0 0 0,0 0 0,-3 3 0,2 3 0,-1 3 0,2 6 0,0 0 0,0 4 0,0 0 0,0-1 0,0 1 0,0-3 0,0 1 0,0-4 0,0 2 0,0-3 0,0 0 0,0-1 0,2 1 0,-1 0 0,4-3 0,-2 0 0,3 0 0,0-3 0,-3 5 0,2-4 0,-1 4 0,2-2 0,-1 1 0,-1 1 0,1-4 0,-5 4 0,6-5 0,-6 6 0,3-3 0,0 3 0,-3 0 0,3-1 0,-3 1 0,0 0 0,0 0 0,2 0 0,-1 0 0,2-1 0,-1 1 0,-1 0 0,1 0 0,1 0 0,-2 0 0,4-1 0,-4-1 0,1-2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38.6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24575,'0'6'0,"0"-1"0,0 1 0,0 0 0,0 0 0,0 0 0,2-3 0,1 0 0,3-1 0,0 1 0,0 3 0,0-3 0,0 3 0,0-6 0,-3 6 0,2-6 0,-2 3 0,0-1 0,0-1 0,-3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49.1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25 101 24575,'5'70'0,"-3"-29"0,6 54 0,-2-57 0,8-15 0,-6-40 0,-8-2 0,-8-16 0,-2 18 0,36 50 0,-11-3 0,-5-17 0,-18-15 0,11 4 0,14 18 0,-31-98 0,-5-9 0,-8 15 0,-1 3 0,4-1 0,38 127 0,12 11 0,3 11 0,-3-33 0,-12-24 0,-24-42 0,-7-10 0,-14-27 0,9 17 0,12 23 0,31 56 0,-13-13 0,14 19 0,-11-24 0,1-5 0,9 5 0,-3-4 0,-4-8 0,0 2 0,-7 1 0,9 3 0,-9-3 0,-9-11 0,-13-9 0,-18-15 0,2-6 0,-9-13 0,20 10 0,-10-7 0,22 26 0,-3-1 0,11 11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51.3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51.8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53.6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4:55:16.2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712 800 24575,'-18'-5'0,"1"4"0,11-9 0,-4 9 0,4-4 0,0 0 0,-9-7 0,12 0 0,-12-5 0,13 6 0,-7 5 0,3-4 0,-1 4 0,-2-5 0,3 0 0,-1 0 0,-2 1 0,3-1 0,0 0 0,-4 0 0,4 0 0,0 0 0,-4 5 0,4-4 0,0 4 0,-4 0 0,9-4 0,-9 4 0,4-5 0,-5 0 0,5 0 0,-4 5 0,9-4 0,-9 9 0,4-9 0,-5 4 0,0-5 0,5 0 0,1 0 0,0 5 0,4-4 0,-9 4 0,4 0 0,0-4 0,-4 9 0,9-9 0,-9 9 0,4-9 0,0 4 0,-4 0 0,9-4 0,-9 4 0,4-5 0,0 0 0,-3 0 0,2 5 0,1-3 0,-3 3 0,7-5 0,-7 5 0,7-4 0,-7 9 0,7-9 0,-7 4 0,3-5 0,-5 0 0,5 0 0,-4 5 0,9-4 0,-9 9 0,4-9 0,-5 9 0,5-9 0,-4 9 0,9-9 0,-9 9 0,4-4 0,0 0 0,-4 4 0,9-9 0,-9 9 0,9-9 0,-9 9 0,9-9 0,-9 4 0,4-5 0,-5 0 0,5-5 0,-4 3 0,4-3 0,-5 5 0,5 0 0,-4 0 0,4 0 0,-5 0 0,0 5 0,5-4 0,6 9 0,6 1 0,5 6 0,6 5 0,-5 5 0,10-2 0,-9 8 0,10-9 0,-10 9 0,9-9 0,-4 9 0,0-3 0,5 4 0,-11-5 0,17 5 0,-15-5 0,15 6 0,-11 0 0,6-6 0,-1 4 0,-5-9 0,-2 3 0,1-5 0,-5 0 0,5 1 0,-7-1 0,1-1 0,0 1 0,0 0 0,0 0 0,0 0 0,-1 0 0,1-1 0,0-4 0,0 4 0,0-4 0,-5 5 0,3-5 0,-3 4 0,0-4 0,4 4 0,-9 1 0,9 0 0,-4 0 0,0 0 0,4-5 0,-9 3 0,8-3 0,-7 5 0,7 0 0,-8 0 0,9 0 0,-9 0 0,4-1 0,0-4 0,-4 4 0,4-9 0,-5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54.4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55.3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56.4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56.9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4:57.3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30T21:55:03.1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45 158 24575,'11'-47'0,"-6"22"0,-4 13 0,-19 41 0,-3 7 0,-1-3 0,67-106 0,-27 42 0,25-36 0,-49 101 0,-8 4 0,3 9 0,5-40 0,5 1 0,-5-5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4:55:22.5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104 54 24575,'0'11'0,"0"6"0,0 7 0,-5-5 0,4 4 0,1-12 0,1 6 0,9-5 0,-4 4 0,0-5 0,3 0 0,-3-5 0,0 4 0,-1-4 0,0 5 0,-4-1 0,9-4 0,-4 4 0,5-4 0,-1 5 0,1-5 0,0 4 0,-5-4 0,4 4 0,-4-4 0,0 4 0,3-4 0,-3 0 0,0 4 0,-1-4 0,0 0 0,-4-6 0,4-6 0,-10-5 0,-1-6 0,-11 4 0,4-3 0,-3 4 0,5 1 0,5 0 0,-4 0 0,4 0 0,0 0 0,-4 0 0,4 5 0,-5-3 0,0 3 0,5-5 0,-4 0 0,4 0 0,-5 0 0,0 0 0,5 0 0,-4 5 0,4-4 0,0 4 0,-4-5 0,4 0 0,0 0 0,-4 5 0,4-4 0,0 4 0,-4-5 0,9 0 0,-9 5 0,9-9 0,-4 7 0,5-9 0,5 11 0,1 2 0,5 4 0,0 4 0,0 2 0,-1 5 0,1-5 0,0 4 0,-5-4 0,4 5 0,-4 0 0,5-1 0,-5 1 0,3-5 0,-7 4 0,7-4 0,-3 5 0,0 0 0,4-5 0,-9 3 0,4-3 0,0 0 0,-4 4 0,9-9 0,-9 9 0,4-4 0,-1 0 0,-2 3 0,2-3 0,1 0 0,-4 4 0,4-4 0,-5 5 0,5-5 0,-4 4 0,4-4 0,0 4 0,-4 1 0,9 0 0,-9 0 0,9 0 0,-9 0 0,8-5 0,-7 3 0,7-8 0,-8 9 0,9-9 0,-9 9 0,9-4 0,-4 5 0,0 0 0,4-5 0,-9 3 0,8-8 0,-7 9 0,7-9 0,-8 9 0,9-9 0,-9 9 0,9-9 0,-9 9 0,9-4 0,-4 4 0,0 1 0,3-5 0,-7 4 0,7-9 0,-3 9 0,0-4 0,4 0 0,-9 3 0,4-12 0,-5 2 0,-5-10 0,-1 0 0,0 0 0,-4 0 0,9 0 0,-9 0 0,4 5 0,0-4 0,-4 4 0,9-5 0,-4 0 0,0 5 0,4-4 0,-4 4 0,0 0 0,4-4 0,-9 9 0,9-9 0,-9 4 0,9-5 0,-9 0 0,9 0 0,-4 0 0,0 0 0,-1-5 0,0 3 0,-4 2 0,8 1 0,-3 4 0,1 0 0,2-4 0,-2 4 0,-7 0 0,8-4 0,-12 9 0,14-9 0,-9 9 0,9-9 0,-9 9 0,9-4 0,-4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4:55:42.7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159 206 24575,'-10'-15'0,"2"-1"0,-2-2 0,0 4 0,4 4 0,-4 3 0,-1-4 0,-3-4 0,-1 1 0,2-1 0,3 5 0,2-2 0,2 0 0,-2-1 0,3 5 0,0 2 0,1 2 0,0 1 0,2 1 0,5 5 0,0 0 0,4 6 0,-6-6 0,3 6 0,-1-2 0,1 3 0,0-2 0,1-1 0,-3-12 0,-2 0 0,-2-9 0,-3 6 0,2 2 0,0-3 0,1 4 0,2-2 0,4 7 0,0 4 0,2 0 0,-4 4 0,1-5 0,0 3 0,1 0 0,0 1 0,-1-1 0,-1 0 0,1-2 0,-1 2 0,2-1 0,0 0 0,-1 1 0,1-1 0,-3 0 0,3 1 0,-1 0 0,2-1 0,-1 1 0,1-2 0,-2 0 0,3 3 0,-3-3 0,2 4 0,-1-3 0,1 5 0,3 1 0,-4-4 0,4 3 0,-5-6 0,1 5 0,1-1 0,-3-1 0,1-1 0,-2-5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4:57:30.5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93 245 24575,'-26'55'0,"0"0"0,-15 25 0,43-84 0,4-13 0,0 2 0,7-8 0,-1-2 0,1-3 0,2-5 0,1 1 0,-5 6 0,4-4 0,-8 13 0,4-4 0,-5 7 0,-1 2 0,-1 3 0,-1 4 0,-1 0 0,1 3 0,-4 9 0,-1 0 0,-4 7 0,0-3 0,-3 5 0,0 1 0,-4 2 0,0 2 0,3-6 0,-1 6 0,1-7 0,1 5 0,-1-5 0,4 0 0,1-3 0,1-4 0,1 2 0,1-6 0,0 2 0,2-2 0,2-2 0,1-2 0,1-2 0,2 0 0,-2-1 0,2 2 0,-2 0 0,3 0 0,-4-2 0,2 1 0,0 1 0,-2-2 0,2 3 0,-1-4 0,-1 4 0,2-3 0,-2 1 0,2 0 0,0-2 0,-2 1 0,4-1 0,-3 2 0,2 0 0,-2-1 0,2 1 0,-2-2 0,1 3 0,0-3 0,-2 3 0,2-1 0,-2 0 0,2-1 0,-1 1 0,1 0 0,-1-1 0,0 1 0,1 0 0,-2 0 0,0 1 0,0-1 0,0 3 0,1-2 0,-3 1 0,1-1 0,-2-1 0,0 0 0,0-1 0,0 1 0,0 0 0,0-2 0,0 1 0,0-1 0,0 1 0,0 0 0,0-3 0,1 4 0,0-4 0,0 4 0,-1-4 0,1 4 0,0-2 0,0 1 0,-1 1 0,0 0 0,0 0 0,0 0 0,0-1 0,0 1 0,0 0 0,0 0 0,0-1 0,0 1 0,0 0 0,0-2 0,0 2 0,0-2 0,0 1 0,0 0 0,0 0 0,0-1 0,0 0 0,0 2 0,0-4 0,0 3 0,0 0 0,0 0 0,0 1 0,0 0 0,0 0 0,0-1 0,0 1 0,0 0 0,0 0 0,0 0 0,0-1 0,0 1 0,0-2 0,0 2 0,0-2 0,0 0 0,-1 1 0,-1-1 0,-1 2 0,0 1 0,-2-1 0,1 3 0,-2-1 0,2 1 0,-3 0 0,2 0 0,0 0 0,-2 0 0,2 3 0,-2 0 0,2 6 0,-2-1 0,3 0 0,-3 1 0,1 0 0,1 3 0,-1-1 0,3 0 0,-1-2 0,0 0 0,1-2 0,1-2 0,-1 2 0,2-4 0,0 2 0,1-3 0,0-1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4:57:34.7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1 553 24575,'0'-9'0,"0"2"0,0-2 0,0 4 0,0-2 0,1 2 0,1-2 0,2 0 0,-1-2 0,0 3 0,-1-2 0,1 4 0,-1-2 0,1 2 0,-1-1 0,1 2 0,-3 0 0,5-2 0,-4 1 0,5-2 0,-4 2 0,3-2 0,-2 2 0,1-2 0,-1 2 0,0-1 0,0 2 0,1-2 0,-1 1 0,0-2 0,1 1 0,0-2 0,0 1 0,1 0 0,-2 2 0,1-1 0,-1 2 0,0 0 0,0-2 0,1 0 0,-2-2 0,1 0 0,-1 0 0,1 0 0,0 2 0,1-2 0,-1 4 0,0-2 0,-1 2 0,1 1 0,-3-1 0,3 1 0,-3-1 0,3 0 0,-1 1 0,0-1 0,1 1 0,-3-1 0,3 1 0,-2-1 0,3 2 0,-3 0 0,1 5 0,-4 4 0,0 5 0,-4 1 0,0 0 0,0 1 0,-1-1 0,1 0 0,0 1 0,0-3 0,1 0 0,1-2 0,-1-2 0,3-1 0,-1-1 0,1 0 0,-2 0 0,1 1 0,-1 0 0,1 0 0,-1 0 0,1 0 0,-1 0 0,1 0 0,-1 0 0,1-2 0,-1 1 0,1 0 0,0 0 0,-1 1 0,1-1 0,-1 0 0,2-2 0,-1 1 0,3-2 0,-1 0 0,1 0 0,0 0 0,0-11 0,0 2 0,0-12 0,1 6 0,1-4 0,2 5 0,0-5 0,0 4 0,0-1 0,-1 4 0,1-2 0,0 2 0,-1-3 0,1 1 0,1 0 0,0 0 0,0-1 0,0 3 0,-1-2 0,1 4 0,-1-4 0,-1 4 0,1-2 0,-1 4 0,1-2 0,-1 2 0,-1-2 0,1 2 0,-1-2 0,-1 2 0,3-2 0,-4 2 0,3-2 0,-3 2 0,4-4 0,-2 2 0,1-2 0,1 0 0,-1 1 0,-1 0 0,1 1 0,-1 0 0,2 0 0,-2 2 0,-1 0 0,1 0 0,-1 1 0,1-1 0,1 0 0,-2 0 0,2 0 0,-3-2 0,3 4 0,-3-2 0,3 0 0,-3 1 0,3-2 0,-2 2 0,2-2 0,-1 2 0,0-2 0,1 0 0,-3 1 0,3-2 0,-1 4 0,0-4 0,0 4 0,0-4 0,0 4 0,1-4 0,-1 2 0,0-1 0,1 2 0,-3 0 0,2 1 0,-1 0 0,0 0 0,0 2 0,-1 4 0,0 1 0,0 2 0,0-2 0,0-1 0,-2 2 0,2-2 0,-3 4 0,1-4 0,0 4 0,-1-4 0,3 2 0,-1-2 0,-1 1 0,2-1 0,-2 0 0,1-1 0,1 0 0,-2 0 0,1 0 0,0 1 0,0-1 0,1 1 0,0 0 0,0 0 0,0 0 0,-2-1 0,2 1 0,-1-1 0,1 1 0,0 0 0,-2 0 0,2 0 0,-3 1 0,3-1 0,-3-1 0,2 0 0,0 0 0,0 0 0,0 1 0,-2-2 0,3 3 0,-1-1 0,-1 0 0,2 0 0,-3-1 0,3 1 0,-2-1 0,2 1 0,0 0 0,0 0 0,-1 0 0,0 0 0,0 1 0,1-1 0,0 0 0,0 0 0,0 0 0,0 1 0,0-3 0,0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4:57:49.9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97 252 24575,'0'-6'0,"0"0"0,0 1 0,1 1 0,-1-1 0,3 2 0,-1-3 0,-1 3 0,2-1 0,-3 1 0,3 0 0,-3 0 0,3 0 0,-3 0 0,2 0 0,-1 0 0,1 2 0,-1-2 0,1 2 0,0-2 0,-1 0 0,2 0 0,-3 0 0,1 0 0,1 0 0,-2 0 0,3-1 0,-3 1 0,3-2 0,-3 2 0,2 1 0,-1-1 0,0 0 0,0 1 0,0 0 0,1 1 0,-1-1 0,1 1 0,-2-1 0,2 0 0,-1-1 0,-1 0 0,3 2 0,-3-2 0,3 2 0,-3-2 0,2 0 0,-1 0 0,1 0 0,-1 0 0,1 0 0,0 2 0,-1-2 0,2 1 0,-3 0 0,3 0 0,-3-1 0,3 3 0,-3-2 0,1 0 0,1-1 0,-2 0 0,2 2 0,-1-2 0,1 3 0,-1-3 0,0 1 0,-1 0 0,1 0 0,-1-1 0,2 2 0,-1-2 0,-1 0 0,3 1 0,-3 0 0,1 0 0,1 1 0,-2-2 0,3 3 0,-3-3 0,2 3 0,-1-3 0,1 3 0,-1-3 0,1 3 0,-2-3 0,3 3 0,-3-2 0,2 0 0,-1 0 0,-1 0 0,3 1 0,-2-1 0,2 2 0,-1-3 0,0 3 0,-1-3 0,1 3 0,-2-3 0,2 2 0,-1-1 0,-1-1 0,2 2 0,-2-2 0,-3 8 0,2-4 0,-1 7 0,0-5 0,2 0 0,-2 0 0,1 0 0,0-1 0,0 1 0,0 0 0,-1 0 0,1 0 0,0 0 0,0 0 0,1-1 0,-3 1 0,3 0 0,-2 0 0,2 0 0,-1 0 0,1 0 0,-1-1 0,1 1 0,-2 0 0,2 0 0,-3 0 0,3 0 0,-3 0 0,2 0 0,-1-1 0,1 1 0,0-1 0,0 0 0,0 0 0,0 0 0,0 0 0,-1 0 0,0 1 0,-1-1 0,2 1 0,-2 0 0,2 0 0,-2 0 0,0 0 0,1 0 0,0-1 0,0 1 0,0 0 0,0 0 0,0 0 0,1 0 0,-2-2 0,3 2 0,-3-2 0,2 2 0,-1 0 0,-1 0 0,2 0 0,-2 0 0,1 0 0,0-1 0,1 1 0,-1 0 0,1 0 0,0 0 0,0-2 0,1 2 0,-3-1 0,3 0 0,-2 1 0,1-1 0,1 0 0,-3 0 0,3 1 0,-1 0 0,-1 0 0,2-1 0,-1 1 0,-1 0 0,2 0 0,-2 0 0,1 0 0,0 0 0,0-1 0,0 1 0,0 0 0,0-1 0,0 0 0,0 0 0,0 1 0,1 0 0,-3-1 0,3 1 0,-2 0 0,1 0 0,1 0 0,-3-1 0,3 0 0,-1 0 0,-1-1 0,1 2 0,-1-2 0,-1 1 0,3 0 0,-2-1 0,1 1 0,-1 0 0,1 1 0,-1-2 0,0 2 0,-1-1 0,2 0 0,-2 0 0,3 1 0,-3-2 0,3 2 0,-3 0 0,3 0 0,-3 0 0,3-1 0,-1 1 0,0-1 0,0 0 0,-1 0 0,1 1 0,-1 0 0,1 0 0,-1-2 0,2 2 0,-3-3 0,3 3 0,-3-2 0,1 2 0,0 0 0,-1-2 0,1 2 0,-1-1 0,2 0 0,-2 0 0,0 1 0,1-2 0,0 1 0,0 0 0,1 0 0,-2-1 0,2 2 0,-1-1 0,-1-1 0,3 2 0,-3-3 0,3 3 0,-2-3 0,1-3 0,-1 1 0,1-3 0,0 2 0,1 0 0,0 0 0,0 0 0,0 0 0,0 0 0,0 0 0,0 0 0,0 1 0,0-1 0,0 0 0,0 0 0,0 0 0,0 1 0,0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4:57:54.2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 55 24575,'4'0'0,"1"-2"0,-4-1 0,0 0 0,1-3 0,-2 3 0,2-3 0,-2 3 0,0-2 0,0 1 0,0 1 0,0-3 0,-2 4 0,1-1 0,-4 3 0,3-1 0,-2 0 0,3 0 0,-2 0 0,0 1 0,0-2 0,0 2 0,0 0 0,0 0 0,2 2 0,-1-1 0,2 2 0,0 1 0,0 0 0,0 1 0,0-1 0,2 1 0,-2-1 0,3 0 0,-2 0 0,1 0 0,1 0 0,-3-1 0,3 0 0,-2 1 0,2-1 0,-1 2 0,0-3 0,0 1 0,1 0 0,0 0 0,-2 0 0,2 0 0,-2 0 0,1-1 0,1 1 0,-2-1 0,2 0 0,0 0 0,0 0 0,-2 0 0,2-1 0,-3 1 0,3-2 0,-3 3 0,1-1 0,-1 0 0,2 1 0,-2 0 0,1 0 0,-1 0 0,0 0 0,0 0 0,0-1 0,0 1 0,0 0 0,0 0 0,0 0 0,0 0 0,0 0 0,0-1 0,0 1 0,0 0 0,0 0 0,0 0 0,0 0 0,0 0 0,0-1 0,0 1 0,-1-1 0,1 0 0,-2 0 0,2 1 0,3-2 0,0 1 0,4-2 0,-1 0 0,0 0 0,-1 0 0,1 0 0,-3-2 0,1 2 0,-1-2 0,0 1 0,0-1 0,0 1 0,-1-1 0,1 0 0,0 1 0,-1-2 0,0 1 0,-1-1 0,1-1 0,0 1 0,1-3 0,-1 3 0,0-3 0,0 3 0,1-3 0,-1 2 0,-1 0 0,0 1 0,1 0 0,1 0 0,-2 0 0,2 1 0,-2 0 0,1-1 0,1 3 0,-3-3 0,2 2 0,-1-2 0,1 1 0,0 0 0,1 0 0,0-1 0,0-1 0,-1 1 0,1-2 0,2 2 0,-2 0 0,1 2 0,-1-2 0,-1 1 0,0 1 0,0 0 0,1 1 0,0 0 0,-1 0 0,1 0 0,0 0 0,0 0 0,-1 1 0,-1 0 0,-1 2 0,0 0 0,0 0 0,0 0 0,0 0 0,0 0 0,0 1 0,0 1 0,0 1 0,0 0 0,0-1 0,0 1 0,-1-2 0,-3 3 0,1-1 0,-3-1 0,3 0 0,-3-1 0,1 0 0,0 1 0,1-2 0,-1 2 0,2-3 0,-2 1 0,3 0 0,0 0 0,-1 0 0,2 0 0,-1 0 0,0 0 0,1-1 0,0 1 0,1-1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33A33-13C1-4C21-BC8C-575E41C4C491}" type="datetimeFigureOut">
              <a:rPr lang="en-US" smtClean="0"/>
              <a:t>5/3/20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1B390-0374-4D87-9A76-9E93CC212D7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5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29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B390-0374-4D87-9A76-9E93CC212D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6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17" y="6274301"/>
            <a:ext cx="3779520" cy="5754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33" y="131524"/>
            <a:ext cx="3247059" cy="57960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270000" y="792000"/>
            <a:ext cx="11653200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270000" y="0"/>
            <a:ext cx="8393734" cy="81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rgbClr val="00AC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-122400" y="6586750"/>
            <a:ext cx="51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14F95-5766-4AD5-A5AE-1B71B7B6869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0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17" y="6274301"/>
            <a:ext cx="3779520" cy="57542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33" y="131524"/>
            <a:ext cx="3247059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87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4" y="180882"/>
            <a:ext cx="1298406" cy="5794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9999" y="0"/>
            <a:ext cx="10368365" cy="81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rgbClr val="00AC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269999" y="792000"/>
            <a:ext cx="11653200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4072" y="6498431"/>
            <a:ext cx="1250036" cy="161569"/>
          </a:xfrm>
          <a:prstGeom prst="rect">
            <a:avLst/>
          </a:prstGeom>
        </p:spPr>
      </p:pic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-122400" y="6586750"/>
            <a:ext cx="51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14F95-5766-4AD5-A5AE-1B71B7B6869E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848D71D-BAD0-A04A-A261-F0BB65F2C6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06" y="0"/>
            <a:ext cx="702694" cy="24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4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ohne Helmhol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60000" y="6408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0ACE5"/>
                </a:solidFill>
              </a:defRPr>
            </a:lvl1pPr>
          </a:lstStyle>
          <a:p>
            <a:fld id="{456010C4-05E4-D842-A683-8A20DE364966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4" y="145257"/>
            <a:ext cx="1298406" cy="579414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269999" y="0"/>
            <a:ext cx="10368365" cy="81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rgbClr val="00AC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cxnSp>
        <p:nvCxnSpPr>
          <p:cNvPr id="14" name="Gerade Verbindung 14"/>
          <p:cNvCxnSpPr/>
          <p:nvPr userDrawn="1"/>
        </p:nvCxnSpPr>
        <p:spPr>
          <a:xfrm>
            <a:off x="269999" y="792000"/>
            <a:ext cx="11653200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-122400" y="6586750"/>
            <a:ext cx="51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514F95-5766-4AD5-A5AE-1B71B7B6869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6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97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529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1" r:id="rId3"/>
    <p:sldLayoutId id="2147483663" r:id="rId4"/>
    <p:sldLayoutId id="2147483665" r:id="rId5"/>
    <p:sldLayoutId id="2147483666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69.png"/><Relationship Id="rId26" Type="http://schemas.openxmlformats.org/officeDocument/2006/relationships/customXml" Target="../ink/ink11.xml"/><Relationship Id="rId39" Type="http://schemas.openxmlformats.org/officeDocument/2006/relationships/customXml" Target="../ink/ink16.xml"/><Relationship Id="rId21" Type="http://schemas.openxmlformats.org/officeDocument/2006/relationships/customXml" Target="../ink/ink8.xml"/><Relationship Id="rId34" Type="http://schemas.openxmlformats.org/officeDocument/2006/relationships/image" Target="../media/image42.png"/><Relationship Id="rId42" Type="http://schemas.openxmlformats.org/officeDocument/2006/relationships/customXml" Target="../ink/ink18.xml"/><Relationship Id="rId47" Type="http://schemas.openxmlformats.org/officeDocument/2006/relationships/customXml" Target="../ink/ink23.xml"/><Relationship Id="rId50" Type="http://schemas.openxmlformats.org/officeDocument/2006/relationships/image" Target="../media/image47.png"/><Relationship Id="rId55" Type="http://schemas.openxmlformats.org/officeDocument/2006/relationships/customXml" Target="../ink/ink27.xml"/><Relationship Id="rId63" Type="http://schemas.openxmlformats.org/officeDocument/2006/relationships/customXml" Target="../ink/ink35.xml"/><Relationship Id="rId2" Type="http://schemas.openxmlformats.org/officeDocument/2006/relationships/image" Target="../media/image42.jpeg"/><Relationship Id="rId16" Type="http://schemas.openxmlformats.org/officeDocument/2006/relationships/image" Target="../media/image68.png"/><Relationship Id="rId29" Type="http://schemas.openxmlformats.org/officeDocument/2006/relationships/image" Target="../media/image74.png"/><Relationship Id="rId11" Type="http://schemas.openxmlformats.org/officeDocument/2006/relationships/customXml" Target="../ink/ink3.xml"/><Relationship Id="rId24" Type="http://schemas.openxmlformats.org/officeDocument/2006/relationships/image" Target="../media/image72.png"/><Relationship Id="rId32" Type="http://schemas.openxmlformats.org/officeDocument/2006/relationships/image" Target="../media/image35.png"/><Relationship Id="rId37" Type="http://schemas.openxmlformats.org/officeDocument/2006/relationships/customXml" Target="../ink/ink15.xml"/><Relationship Id="rId40" Type="http://schemas.openxmlformats.org/officeDocument/2006/relationships/image" Target="../media/image45.png"/><Relationship Id="rId45" Type="http://schemas.openxmlformats.org/officeDocument/2006/relationships/customXml" Target="../ink/ink21.xml"/><Relationship Id="rId53" Type="http://schemas.openxmlformats.org/officeDocument/2006/relationships/customXml" Target="../ink/ink26.xml"/><Relationship Id="rId58" Type="http://schemas.openxmlformats.org/officeDocument/2006/relationships/customXml" Target="../ink/ink30.xml"/><Relationship Id="rId61" Type="http://schemas.openxmlformats.org/officeDocument/2006/relationships/customXml" Target="../ink/ink33.xml"/><Relationship Id="rId19" Type="http://schemas.openxmlformats.org/officeDocument/2006/relationships/customXml" Target="../ink/ink7.xml"/><Relationship Id="rId14" Type="http://schemas.openxmlformats.org/officeDocument/2006/relationships/image" Target="../media/image67.png"/><Relationship Id="rId22" Type="http://schemas.openxmlformats.org/officeDocument/2006/relationships/image" Target="../media/image71.png"/><Relationship Id="rId27" Type="http://schemas.openxmlformats.org/officeDocument/2006/relationships/image" Target="../media/image73.png"/><Relationship Id="rId30" Type="http://schemas.openxmlformats.org/officeDocument/2006/relationships/image" Target="../media/image33.png"/><Relationship Id="rId35" Type="http://schemas.openxmlformats.org/officeDocument/2006/relationships/customXml" Target="../ink/ink14.xml"/><Relationship Id="rId43" Type="http://schemas.openxmlformats.org/officeDocument/2006/relationships/customXml" Target="../ink/ink19.xml"/><Relationship Id="rId48" Type="http://schemas.openxmlformats.org/officeDocument/2006/relationships/image" Target="../media/image46.png"/><Relationship Id="rId56" Type="http://schemas.openxmlformats.org/officeDocument/2006/relationships/customXml" Target="../ink/ink28.xml"/><Relationship Id="rId64" Type="http://schemas.openxmlformats.org/officeDocument/2006/relationships/image" Target="../media/image50.png"/><Relationship Id="rId8" Type="http://schemas.openxmlformats.org/officeDocument/2006/relationships/image" Target="../media/image64.png"/><Relationship Id="rId51" Type="http://schemas.openxmlformats.org/officeDocument/2006/relationships/customXml" Target="../ink/ink25.xml"/><Relationship Id="rId3" Type="http://schemas.openxmlformats.org/officeDocument/2006/relationships/image" Target="../media/image43.jpeg"/><Relationship Id="rId12" Type="http://schemas.openxmlformats.org/officeDocument/2006/relationships/image" Target="../media/image66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3.xml"/><Relationship Id="rId38" Type="http://schemas.openxmlformats.org/officeDocument/2006/relationships/image" Target="../media/image44.png"/><Relationship Id="rId46" Type="http://schemas.openxmlformats.org/officeDocument/2006/relationships/customXml" Target="../ink/ink22.xml"/><Relationship Id="rId59" Type="http://schemas.openxmlformats.org/officeDocument/2006/relationships/customXml" Target="../ink/ink31.xml"/><Relationship Id="rId20" Type="http://schemas.openxmlformats.org/officeDocument/2006/relationships/image" Target="../media/image70.png"/><Relationship Id="rId41" Type="http://schemas.openxmlformats.org/officeDocument/2006/relationships/customXml" Target="../ink/ink17.xml"/><Relationship Id="rId54" Type="http://schemas.openxmlformats.org/officeDocument/2006/relationships/image" Target="../media/image49.png"/><Relationship Id="rId62" Type="http://schemas.openxmlformats.org/officeDocument/2006/relationships/customXml" Target="../ink/ink34.xml"/><Relationship Id="rId1" Type="http://schemas.openxmlformats.org/officeDocument/2006/relationships/slideLayout" Target="../slideLayouts/slideLayout3.xml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customXml" Target="../ink/ink12.xml"/><Relationship Id="rId36" Type="http://schemas.openxmlformats.org/officeDocument/2006/relationships/image" Target="../media/image43.png"/><Relationship Id="rId49" Type="http://schemas.openxmlformats.org/officeDocument/2006/relationships/customXml" Target="../ink/ink24.xml"/><Relationship Id="rId57" Type="http://schemas.openxmlformats.org/officeDocument/2006/relationships/customXml" Target="../ink/ink29.xml"/><Relationship Id="rId10" Type="http://schemas.openxmlformats.org/officeDocument/2006/relationships/image" Target="../media/image65.png"/><Relationship Id="rId31" Type="http://schemas.openxmlformats.org/officeDocument/2006/relationships/image" Target="../media/image34.png"/><Relationship Id="rId44" Type="http://schemas.openxmlformats.org/officeDocument/2006/relationships/customXml" Target="../ink/ink20.xml"/><Relationship Id="rId52" Type="http://schemas.openxmlformats.org/officeDocument/2006/relationships/image" Target="../media/image48.png"/><Relationship Id="rId60" Type="http://schemas.openxmlformats.org/officeDocument/2006/relationships/customXml" Target="../ink/ink32.xml"/><Relationship Id="rId4" Type="http://schemas.openxmlformats.org/officeDocument/2006/relationships/customXml" Target="../ink/ink1.xml"/><Relationship Id="rId9" Type="http://schemas.openxmlformats.org/officeDocument/2006/relationships/customXml" Target="../ink/ink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67430" y="216420"/>
            <a:ext cx="79287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drag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parametrisations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stratospheric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seasonal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ICON-NWP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de-DE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336000" y="1662273"/>
            <a:ext cx="1152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81" y="5968646"/>
            <a:ext cx="840089" cy="879623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67430" y="6151830"/>
            <a:ext cx="3068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DD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</a:t>
            </a:r>
            <a:r>
              <a:rPr lang="en-US" sz="2000" b="1" baseline="30000" dirty="0">
                <a:solidFill>
                  <a:srgbClr val="FFDD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</a:t>
            </a:r>
            <a:r>
              <a:rPr lang="en-US" sz="2000" b="1" dirty="0">
                <a:solidFill>
                  <a:srgbClr val="FFDD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May 2020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67430" y="1888901"/>
            <a:ext cx="9611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Raphael Köhler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, D. Handorf, R. Jaiser, K. </a:t>
            </a:r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Dethloff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, G. </a:t>
            </a:r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Zängl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, D. Majewski &amp; M. Rex</a:t>
            </a:r>
            <a:b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D2E6D57-48C1-3A4E-93BF-496823B1B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458" y="963491"/>
            <a:ext cx="1373542" cy="47215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35D9A6B-4897-0845-B66A-71EF24D8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75" y="5106328"/>
            <a:ext cx="2321441" cy="10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77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388DB54D-173C-D140-8365-7F0F888E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28" y="3664876"/>
            <a:ext cx="8064000" cy="3220720"/>
          </a:xfrm>
          <a:prstGeom prst="rect">
            <a:avLst/>
          </a:prstGeom>
        </p:spPr>
      </p:pic>
      <p:pic>
        <p:nvPicPr>
          <p:cNvPr id="24" name="Grafik 23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37B2B4C3-42E7-AB41-9AAA-8CA56160D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28" y="3663406"/>
            <a:ext cx="8064000" cy="322072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50DC789C-CC51-644E-A563-8C1A583DBECE}"/>
              </a:ext>
            </a:extLst>
          </p:cNvPr>
          <p:cNvSpPr txBox="1"/>
          <p:nvPr/>
        </p:nvSpPr>
        <p:spPr>
          <a:xfrm>
            <a:off x="10086057" y="4808531"/>
            <a:ext cx="1749625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ctl</a:t>
            </a:r>
            <a:r>
              <a:rPr lang="en-GB" sz="2000" baseline="-25000" dirty="0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ERA-Interim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7D8248-D8C1-6E4C-BBEE-FA0BE1F7B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Effect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SSO-</a:t>
            </a:r>
            <a:r>
              <a:rPr lang="de-DE" dirty="0" err="1"/>
              <a:t>scheme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B1E9E1E-B690-F745-834E-905D4BC9A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514F95-5766-4AD5-A5AE-1B71B7B6869E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329539C-E105-AC47-ABBA-DDCF484A2769}"/>
              </a:ext>
            </a:extLst>
          </p:cNvPr>
          <p:cNvSpPr txBox="1"/>
          <p:nvPr/>
        </p:nvSpPr>
        <p:spPr>
          <a:xfrm rot="16200000">
            <a:off x="-1651570" y="3400502"/>
            <a:ext cx="441588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Polar cap mean zonal wind diff.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5B0F60B-AC0D-DB49-978C-A0C503EAE2DF}"/>
              </a:ext>
            </a:extLst>
          </p:cNvPr>
          <p:cNvSpPr txBox="1"/>
          <p:nvPr/>
        </p:nvSpPr>
        <p:spPr>
          <a:xfrm>
            <a:off x="10086058" y="1847284"/>
            <a:ext cx="1749625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SSO</a:t>
            </a:r>
            <a:endParaRPr lang="en-GB" sz="2000" dirty="0">
              <a:solidFill>
                <a:srgbClr val="003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GB" sz="2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ctl</a:t>
            </a:r>
            <a:r>
              <a:rPr lang="en-GB" sz="2000" dirty="0">
                <a:solidFill>
                  <a:srgbClr val="5252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22139CB-3DB8-D844-A383-EC3E8D0B57AB}"/>
              </a:ext>
            </a:extLst>
          </p:cNvPr>
          <p:cNvSpPr txBox="1"/>
          <p:nvPr/>
        </p:nvSpPr>
        <p:spPr>
          <a:xfrm>
            <a:off x="10087658" y="4808531"/>
            <a:ext cx="1749625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SSO</a:t>
            </a:r>
            <a:r>
              <a:rPr lang="en-GB" sz="2000" dirty="0">
                <a:solidFill>
                  <a:srgbClr val="5252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ERA-Interim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85CAB74-8AE7-1E46-9864-6F6D6A1F88FA}"/>
              </a:ext>
            </a:extLst>
          </p:cNvPr>
          <p:cNvSpPr txBox="1"/>
          <p:nvPr/>
        </p:nvSpPr>
        <p:spPr>
          <a:xfrm>
            <a:off x="9470765" y="3499023"/>
            <a:ext cx="262128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Weak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strat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bias reduction</a:t>
            </a:r>
          </a:p>
        </p:txBody>
      </p:sp>
      <p:pic>
        <p:nvPicPr>
          <p:cNvPr id="15" name="Grafik 14" descr="Ein Bild, das Uhr enthält.&#10;&#10;Automatisch generierte Beschreibung">
            <a:extLst>
              <a:ext uri="{FF2B5EF4-FFF2-40B4-BE49-F238E27FC236}">
                <a16:creationId xmlns:a16="http://schemas.microsoft.com/office/drawing/2014/main" id="{5BEC755F-1F70-6547-B53D-157B3E3E51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9"/>
          <a:stretch/>
        </p:blipFill>
        <p:spPr>
          <a:xfrm>
            <a:off x="1381528" y="810000"/>
            <a:ext cx="8064000" cy="3042966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10721DEC-021D-4248-A900-CBE0C2495994}"/>
              </a:ext>
            </a:extLst>
          </p:cNvPr>
          <p:cNvSpPr txBox="1"/>
          <p:nvPr/>
        </p:nvSpPr>
        <p:spPr>
          <a:xfrm>
            <a:off x="8887570" y="2237419"/>
            <a:ext cx="678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4A37459-9A0F-6145-BFB8-BC4EB29D33BD}"/>
              </a:ext>
            </a:extLst>
          </p:cNvPr>
          <p:cNvSpPr txBox="1"/>
          <p:nvPr/>
        </p:nvSpPr>
        <p:spPr>
          <a:xfrm>
            <a:off x="8887570" y="5188597"/>
            <a:ext cx="678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</a:p>
        </p:txBody>
      </p:sp>
    </p:spTree>
    <p:extLst>
      <p:ext uri="{BB962C8B-B14F-4D97-AF65-F5344CB8AC3E}">
        <p14:creationId xmlns:p14="http://schemas.microsoft.com/office/powerpoint/2010/main" val="232600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096D573C-3117-D14F-BE16-DEE3B7F9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28" y="3664876"/>
            <a:ext cx="8064000" cy="3220720"/>
          </a:xfrm>
          <a:prstGeom prst="rect">
            <a:avLst/>
          </a:prstGeom>
        </p:spPr>
      </p:pic>
      <p:pic>
        <p:nvPicPr>
          <p:cNvPr id="10" name="Grafik 9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8CAE1F15-B258-D346-9844-9ECA851AA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27" y="3664876"/>
            <a:ext cx="8064000" cy="32207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07D8248-D8C1-6E4C-BBEE-FA0BE1F7B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Combined</a:t>
            </a:r>
            <a:r>
              <a:rPr lang="de-DE" dirty="0"/>
              <a:t> GWD </a:t>
            </a:r>
            <a:r>
              <a:rPr lang="de-DE" dirty="0" err="1"/>
              <a:t>effect</a:t>
            </a:r>
            <a:r>
              <a:rPr lang="de-DE" dirty="0"/>
              <a:t> (SSO + non-</a:t>
            </a:r>
            <a:r>
              <a:rPr lang="de-DE" dirty="0" err="1"/>
              <a:t>oro</a:t>
            </a:r>
            <a:r>
              <a:rPr lang="de-DE" dirty="0"/>
              <a:t>.)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B1E9E1E-B690-F745-834E-905D4BC9A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514F95-5766-4AD5-A5AE-1B71B7B6869E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329539C-E105-AC47-ABBA-DDCF484A2769}"/>
              </a:ext>
            </a:extLst>
          </p:cNvPr>
          <p:cNvSpPr txBox="1"/>
          <p:nvPr/>
        </p:nvSpPr>
        <p:spPr>
          <a:xfrm rot="16200000">
            <a:off x="-1651570" y="3400502"/>
            <a:ext cx="441588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Polar cap mean zonal wind diff.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5B0F60B-AC0D-DB49-978C-A0C503EAE2DF}"/>
              </a:ext>
            </a:extLst>
          </p:cNvPr>
          <p:cNvSpPr txBox="1"/>
          <p:nvPr/>
        </p:nvSpPr>
        <p:spPr>
          <a:xfrm>
            <a:off x="10086058" y="1847284"/>
            <a:ext cx="1749625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gwd</a:t>
            </a:r>
            <a:r>
              <a:rPr lang="en-GB" sz="20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GB" sz="2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ctl</a:t>
            </a:r>
            <a:endParaRPr lang="en-GB" sz="2000" dirty="0">
              <a:solidFill>
                <a:srgbClr val="5252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091A02D-0F84-3F4D-B86A-5F9F651C6F27}"/>
              </a:ext>
            </a:extLst>
          </p:cNvPr>
          <p:cNvSpPr txBox="1"/>
          <p:nvPr/>
        </p:nvSpPr>
        <p:spPr>
          <a:xfrm>
            <a:off x="10086058" y="4785897"/>
            <a:ext cx="1749625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ctl</a:t>
            </a:r>
            <a:r>
              <a:rPr lang="en-GB" sz="2000" baseline="-25000" dirty="0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ERA-Interim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E3427C0-23DF-4546-8C6E-EE47F365B864}"/>
              </a:ext>
            </a:extLst>
          </p:cNvPr>
          <p:cNvSpPr txBox="1"/>
          <p:nvPr/>
        </p:nvSpPr>
        <p:spPr>
          <a:xfrm>
            <a:off x="10086057" y="4785896"/>
            <a:ext cx="1749625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gwd</a:t>
            </a:r>
            <a:r>
              <a:rPr lang="en-GB" sz="20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2000" baseline="-25000" dirty="0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ERA-Interim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103E1D8-DE34-2442-8CDA-7BEE0C22768F}"/>
              </a:ext>
            </a:extLst>
          </p:cNvPr>
          <p:cNvSpPr txBox="1"/>
          <p:nvPr/>
        </p:nvSpPr>
        <p:spPr>
          <a:xfrm>
            <a:off x="9470765" y="3361863"/>
            <a:ext cx="262128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Strong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strat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bias reduction, especially in January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8673411-AFD0-6345-BC5D-54F2F73AD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/>
          <a:stretch/>
        </p:blipFill>
        <p:spPr>
          <a:xfrm>
            <a:off x="1381528" y="810000"/>
            <a:ext cx="8064000" cy="305969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DDB33F2-6BE6-7A49-A240-12E85EFBFB93}"/>
              </a:ext>
            </a:extLst>
          </p:cNvPr>
          <p:cNvSpPr txBox="1"/>
          <p:nvPr/>
        </p:nvSpPr>
        <p:spPr>
          <a:xfrm>
            <a:off x="8887570" y="2237419"/>
            <a:ext cx="678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3C6B34F-929B-BD4E-AD6C-6723EB6AC0F2}"/>
              </a:ext>
            </a:extLst>
          </p:cNvPr>
          <p:cNvSpPr txBox="1"/>
          <p:nvPr/>
        </p:nvSpPr>
        <p:spPr>
          <a:xfrm>
            <a:off x="8887570" y="5188597"/>
            <a:ext cx="678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</a:p>
        </p:txBody>
      </p:sp>
    </p:spTree>
    <p:extLst>
      <p:ext uri="{BB962C8B-B14F-4D97-AF65-F5344CB8AC3E}">
        <p14:creationId xmlns:p14="http://schemas.microsoft.com/office/powerpoint/2010/main" val="479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Ein Bild, das Mann, Gerät, Teller enthält.&#10;&#10;Automatisch generierte Beschreibung">
            <a:extLst>
              <a:ext uri="{FF2B5EF4-FFF2-40B4-BE49-F238E27FC236}">
                <a16:creationId xmlns:a16="http://schemas.microsoft.com/office/drawing/2014/main" id="{8C44460F-36D8-3E4C-AF86-28C82E1FA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97"/>
          <a:stretch/>
        </p:blipFill>
        <p:spPr>
          <a:xfrm>
            <a:off x="-320868" y="3741461"/>
            <a:ext cx="3538963" cy="3240000"/>
          </a:xfrm>
          <a:prstGeom prst="rect">
            <a:avLst/>
          </a:prstGeom>
        </p:spPr>
      </p:pic>
      <p:pic>
        <p:nvPicPr>
          <p:cNvPr id="28" name="Grafik 27" descr="Ein Bild, das Tisch, Gerät, Teller, haltend enthält.&#10;&#10;Automatisch generierte Beschreibung">
            <a:extLst>
              <a:ext uri="{FF2B5EF4-FFF2-40B4-BE49-F238E27FC236}">
                <a16:creationId xmlns:a16="http://schemas.microsoft.com/office/drawing/2014/main" id="{6E7D83B6-DBFE-EE4B-95E9-ABCAE1E91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0" r="14689"/>
          <a:stretch/>
        </p:blipFill>
        <p:spPr>
          <a:xfrm>
            <a:off x="3346495" y="3736264"/>
            <a:ext cx="2887732" cy="32400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6234A24-3EC3-3949-8009-266B113204AE}"/>
              </a:ext>
            </a:extLst>
          </p:cNvPr>
          <p:cNvSpPr txBox="1"/>
          <p:nvPr/>
        </p:nvSpPr>
        <p:spPr>
          <a:xfrm>
            <a:off x="10469881" y="6476775"/>
            <a:ext cx="1691640" cy="396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BDA160-7D5E-B044-AFCE-ECA27013C0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Effect</a:t>
            </a:r>
            <a:r>
              <a:rPr lang="de-DE" dirty="0"/>
              <a:t> on MSLP </a:t>
            </a:r>
            <a:r>
              <a:rPr lang="de-DE" dirty="0" err="1"/>
              <a:t>bias</a:t>
            </a:r>
            <a:r>
              <a:rPr lang="de-DE" dirty="0"/>
              <a:t> in </a:t>
            </a:r>
            <a:r>
              <a:rPr lang="de-DE" dirty="0" err="1"/>
              <a:t>winter</a:t>
            </a:r>
            <a:endParaRPr lang="de-DE" dirty="0"/>
          </a:p>
        </p:txBody>
      </p:sp>
      <p:pic>
        <p:nvPicPr>
          <p:cNvPr id="5" name="Grafik 4" descr="Ein Bild, das Gerät enthält.&#10;&#10;Automatisch generierte Beschreibung">
            <a:extLst>
              <a:ext uri="{FF2B5EF4-FFF2-40B4-BE49-F238E27FC236}">
                <a16:creationId xmlns:a16="http://schemas.microsoft.com/office/drawing/2014/main" id="{AC16FF60-3537-A247-9105-7FD11304B5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9" t="21635" r="28" b="22510"/>
          <a:stretch/>
        </p:blipFill>
        <p:spPr>
          <a:xfrm>
            <a:off x="11652529" y="3867570"/>
            <a:ext cx="475024" cy="3059711"/>
          </a:xfrm>
          <a:prstGeom prst="rect">
            <a:avLst/>
          </a:prstGeom>
        </p:spPr>
      </p:pic>
      <p:pic>
        <p:nvPicPr>
          <p:cNvPr id="12" name="Grafik 11" descr="Ein Bild, das Gerät, Teller enthält.&#10;&#10;Automatisch generierte Beschreibung">
            <a:extLst>
              <a:ext uri="{FF2B5EF4-FFF2-40B4-BE49-F238E27FC236}">
                <a16:creationId xmlns:a16="http://schemas.microsoft.com/office/drawing/2014/main" id="{A3DF42DC-DB4B-AD40-97F5-6C36F14153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r="18099"/>
          <a:stretch/>
        </p:blipFill>
        <p:spPr>
          <a:xfrm>
            <a:off x="6183404" y="3726955"/>
            <a:ext cx="2705035" cy="3240000"/>
          </a:xfrm>
          <a:prstGeom prst="rect">
            <a:avLst/>
          </a:prstGeom>
        </p:spPr>
      </p:pic>
      <p:pic>
        <p:nvPicPr>
          <p:cNvPr id="14" name="Grafik 13" descr="Ein Bild, das Gerät, haltend, Mann, Tisch enthält.&#10;&#10;Automatisch generierte Beschreibung">
            <a:extLst>
              <a:ext uri="{FF2B5EF4-FFF2-40B4-BE49-F238E27FC236}">
                <a16:creationId xmlns:a16="http://schemas.microsoft.com/office/drawing/2014/main" id="{56057CA6-9872-424D-B323-52706A7DB3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r="19077"/>
          <a:stretch/>
        </p:blipFill>
        <p:spPr>
          <a:xfrm>
            <a:off x="8915601" y="3736264"/>
            <a:ext cx="2664076" cy="3240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FEFA57C-CE30-A44F-AF33-3E447806477D}"/>
              </a:ext>
            </a:extLst>
          </p:cNvPr>
          <p:cNvSpPr txBox="1"/>
          <p:nvPr/>
        </p:nvSpPr>
        <p:spPr>
          <a:xfrm rot="16200000">
            <a:off x="-960908" y="2454215"/>
            <a:ext cx="24266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Sensitivity - Control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8178E98-9698-9F43-9DAE-1000525499B5}"/>
              </a:ext>
            </a:extLst>
          </p:cNvPr>
          <p:cNvSpPr txBox="1"/>
          <p:nvPr/>
        </p:nvSpPr>
        <p:spPr>
          <a:xfrm rot="16200000">
            <a:off x="-961383" y="5143988"/>
            <a:ext cx="24275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ICON –ERA-Interim </a:t>
            </a:r>
          </a:p>
        </p:txBody>
      </p:sp>
      <p:pic>
        <p:nvPicPr>
          <p:cNvPr id="17" name="Grafik 16" descr="Ein Bild, das Teller enthält.&#10;&#10;Automatisch generierte Beschreibung">
            <a:extLst>
              <a:ext uri="{FF2B5EF4-FFF2-40B4-BE49-F238E27FC236}">
                <a16:creationId xmlns:a16="http://schemas.microsoft.com/office/drawing/2014/main" id="{33DEA7B3-E65D-F941-B9C8-FD867744A6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7" t="9275" r="4507" b="10357"/>
          <a:stretch/>
        </p:blipFill>
        <p:spPr>
          <a:xfrm>
            <a:off x="11721704" y="1065369"/>
            <a:ext cx="417960" cy="2772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6823329-BBC4-7844-BA34-A7BA0E1E90D6}"/>
              </a:ext>
            </a:extLst>
          </p:cNvPr>
          <p:cNvSpPr txBox="1"/>
          <p:nvPr/>
        </p:nvSpPr>
        <p:spPr>
          <a:xfrm>
            <a:off x="11605789" y="3819202"/>
            <a:ext cx="60305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[hPa]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B3E5D3A-A670-0C42-901E-51F4F6546272}"/>
              </a:ext>
            </a:extLst>
          </p:cNvPr>
          <p:cNvSpPr/>
          <p:nvPr/>
        </p:nvSpPr>
        <p:spPr>
          <a:xfrm>
            <a:off x="1291848" y="865314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ctl</a:t>
            </a:r>
            <a:r>
              <a:rPr lang="en-GB" sz="2000" dirty="0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80CE2F8-7B80-834C-B396-332FA04E25B1}"/>
              </a:ext>
            </a:extLst>
          </p:cNvPr>
          <p:cNvSpPr/>
          <p:nvPr/>
        </p:nvSpPr>
        <p:spPr>
          <a:xfrm>
            <a:off x="4198414" y="865314"/>
            <a:ext cx="1385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nogwd</a:t>
            </a:r>
            <a:r>
              <a:rPr lang="en-GB" sz="20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de-DE" sz="20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CA8FE51-F661-CD47-911C-4CEEAE7735E0}"/>
              </a:ext>
            </a:extLst>
          </p:cNvPr>
          <p:cNvSpPr/>
          <p:nvPr/>
        </p:nvSpPr>
        <p:spPr>
          <a:xfrm>
            <a:off x="7034241" y="865314"/>
            <a:ext cx="1186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SSO</a:t>
            </a:r>
            <a:endParaRPr lang="de-DE" sz="20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C205587-3ECD-BF4D-8F8E-C63E976CCFD5}"/>
              </a:ext>
            </a:extLst>
          </p:cNvPr>
          <p:cNvSpPr/>
          <p:nvPr/>
        </p:nvSpPr>
        <p:spPr>
          <a:xfrm>
            <a:off x="9760573" y="865314"/>
            <a:ext cx="119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gwd</a:t>
            </a:r>
            <a:r>
              <a:rPr lang="en-GB" sz="20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E1D046BF-C151-8840-8A36-C46E747E05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8921" r="18735" b="8819"/>
          <a:stretch/>
        </p:blipFill>
        <p:spPr>
          <a:xfrm>
            <a:off x="3389598" y="1292626"/>
            <a:ext cx="2678401" cy="2665224"/>
          </a:xfrm>
          <a:prstGeom prst="rect">
            <a:avLst/>
          </a:prstGeom>
        </p:spPr>
      </p:pic>
      <p:pic>
        <p:nvPicPr>
          <p:cNvPr id="36" name="Grafik 35" descr="Ein Bild, das Teller enthält.&#10;&#10;Automatisch generierte Beschreibung">
            <a:extLst>
              <a:ext uri="{FF2B5EF4-FFF2-40B4-BE49-F238E27FC236}">
                <a16:creationId xmlns:a16="http://schemas.microsoft.com/office/drawing/2014/main" id="{9298B307-A354-604E-B98C-3BB6D73C60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4" t="7456" r="18035" b="8819"/>
          <a:stretch/>
        </p:blipFill>
        <p:spPr>
          <a:xfrm>
            <a:off x="6196399" y="1242649"/>
            <a:ext cx="2715410" cy="2712697"/>
          </a:xfrm>
          <a:prstGeom prst="rect">
            <a:avLst/>
          </a:prstGeom>
        </p:spPr>
      </p:pic>
      <p:pic>
        <p:nvPicPr>
          <p:cNvPr id="38" name="Grafik 37" descr="Ein Bild, das Teller enthält.&#10;&#10;Automatisch generierte Beschreibung">
            <a:extLst>
              <a:ext uri="{FF2B5EF4-FFF2-40B4-BE49-F238E27FC236}">
                <a16:creationId xmlns:a16="http://schemas.microsoft.com/office/drawing/2014/main" id="{5B7B8A30-22FF-EC40-8310-FBC0D324C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8819" r="18301" b="9141"/>
          <a:stretch/>
        </p:blipFill>
        <p:spPr>
          <a:xfrm>
            <a:off x="8970917" y="1316075"/>
            <a:ext cx="2655500" cy="2658101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2088879-0745-9440-93E0-6CD7127C1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48366" y="6586750"/>
            <a:ext cx="510600" cy="365125"/>
          </a:xfrm>
        </p:spPr>
        <p:txBody>
          <a:bodyPr/>
          <a:lstStyle/>
          <a:p>
            <a:fld id="{0C514F95-5766-4AD5-A5AE-1B71B7B6869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5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Monitor, Bildschirm, sitzend, Fernsehen enthält.&#10;&#10;Automatisch generierte Beschreibung">
            <a:extLst>
              <a:ext uri="{FF2B5EF4-FFF2-40B4-BE49-F238E27FC236}">
                <a16:creationId xmlns:a16="http://schemas.microsoft.com/office/drawing/2014/main" id="{65B54725-24D8-E545-97D4-B797F8890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" y="1003477"/>
            <a:ext cx="8595268" cy="5378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55613C-15CB-144E-A29A-4BC3B25B96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weak</a:t>
            </a:r>
            <a:r>
              <a:rPr lang="de-DE" dirty="0"/>
              <a:t> polar </a:t>
            </a:r>
            <a:r>
              <a:rPr lang="de-DE" dirty="0" err="1"/>
              <a:t>vortex</a:t>
            </a:r>
            <a:r>
              <a:rPr lang="de-DE" dirty="0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E5C1E99-0515-DA40-9F31-970D2FEDD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514F95-5766-4AD5-A5AE-1B71B7B6869E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88664DA-E632-3642-AEF2-71003BD10770}"/>
              </a:ext>
            </a:extLst>
          </p:cNvPr>
          <p:cNvSpPr txBox="1"/>
          <p:nvPr/>
        </p:nvSpPr>
        <p:spPr>
          <a:xfrm>
            <a:off x="756543" y="1257938"/>
            <a:ext cx="635082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ctl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– ERA-Interim zonal mean zonal wind</a:t>
            </a:r>
          </a:p>
        </p:txBody>
      </p:sp>
    </p:spTree>
    <p:extLst>
      <p:ext uri="{BB962C8B-B14F-4D97-AF65-F5344CB8AC3E}">
        <p14:creationId xmlns:p14="http://schemas.microsoft.com/office/powerpoint/2010/main" val="3966339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E1328E9D-5191-5245-ACCD-63C628F9A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" y="1008623"/>
            <a:ext cx="8605440" cy="5378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55613C-15CB-144E-A29A-4BC3B25B96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weak</a:t>
            </a:r>
            <a:r>
              <a:rPr lang="de-DE" dirty="0"/>
              <a:t> polar </a:t>
            </a:r>
            <a:r>
              <a:rPr lang="de-DE" dirty="0" err="1"/>
              <a:t>vortex</a:t>
            </a:r>
            <a:r>
              <a:rPr lang="de-DE" dirty="0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E5C1E99-0515-DA40-9F31-970D2FEDD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BCDFB40-E62B-E640-99E5-754F16B1E278}"/>
              </a:ext>
            </a:extLst>
          </p:cNvPr>
          <p:cNvSpPr txBox="1"/>
          <p:nvPr/>
        </p:nvSpPr>
        <p:spPr>
          <a:xfrm>
            <a:off x="761656" y="1257938"/>
            <a:ext cx="635082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ctl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– ERA-Interim zonal mean zonal wind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AE744D0-BBEA-404F-A911-F50EA928FB54}"/>
              </a:ext>
            </a:extLst>
          </p:cNvPr>
          <p:cNvSpPr txBox="1"/>
          <p:nvPr/>
        </p:nvSpPr>
        <p:spPr>
          <a:xfrm>
            <a:off x="8765941" y="1350271"/>
            <a:ext cx="313378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 negative zonal wind bias in tropical stratosphere in Autumn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B8BC5F-677A-5547-8A3A-66509BEF11A0}"/>
              </a:ext>
            </a:extLst>
          </p:cNvPr>
          <p:cNvSpPr txBox="1"/>
          <p:nvPr/>
        </p:nvSpPr>
        <p:spPr>
          <a:xfrm>
            <a:off x="8765942" y="2697831"/>
            <a:ext cx="313378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Negative bias travels north in Nov. - Dec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9221979-A085-B145-8B15-4D6E44BD1CE0}"/>
              </a:ext>
            </a:extLst>
          </p:cNvPr>
          <p:cNvSpPr txBox="1"/>
          <p:nvPr/>
        </p:nvSpPr>
        <p:spPr>
          <a:xfrm>
            <a:off x="8765942" y="3737614"/>
            <a:ext cx="313378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Bias reaches the polar vortex &amp; leads to a weakening of it in January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22EE68A-CC1C-8D4D-B186-5F9E0EA2CBE6}"/>
              </a:ext>
            </a:extLst>
          </p:cNvPr>
          <p:cNvSpPr txBox="1"/>
          <p:nvPr/>
        </p:nvSpPr>
        <p:spPr>
          <a:xfrm>
            <a:off x="8765941" y="5085174"/>
            <a:ext cx="313378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Signal weakens &amp; slowly propagates downward in late winter and spring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6E547D0D-1892-7045-80E3-71FC40C8169D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1290181" y="1858103"/>
            <a:ext cx="7475760" cy="2212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85296A5-C43E-084D-BA47-A1DA3ACF5B2A}"/>
              </a:ext>
            </a:extLst>
          </p:cNvPr>
          <p:cNvCxnSpPr>
            <a:cxnSpLocks/>
          </p:cNvCxnSpPr>
          <p:nvPr/>
        </p:nvCxnSpPr>
        <p:spPr>
          <a:xfrm flipH="1" flipV="1">
            <a:off x="3795386" y="2697831"/>
            <a:ext cx="4970555" cy="3189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6906304A-D94C-2B47-A3E6-3E5149D26943}"/>
              </a:ext>
            </a:extLst>
          </p:cNvPr>
          <p:cNvCxnSpPr>
            <a:cxnSpLocks/>
          </p:cNvCxnSpPr>
          <p:nvPr/>
        </p:nvCxnSpPr>
        <p:spPr>
          <a:xfrm flipH="1" flipV="1">
            <a:off x="5235879" y="2871058"/>
            <a:ext cx="3530063" cy="13743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A09899AE-4D22-6F4E-AEAA-97EF755C6097}"/>
              </a:ext>
            </a:extLst>
          </p:cNvPr>
          <p:cNvCxnSpPr>
            <a:cxnSpLocks/>
          </p:cNvCxnSpPr>
          <p:nvPr/>
        </p:nvCxnSpPr>
        <p:spPr>
          <a:xfrm flipH="1" flipV="1">
            <a:off x="5749447" y="3629796"/>
            <a:ext cx="3016494" cy="178550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67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1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1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1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1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1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1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8412C-52FB-FF4A-9047-C791B99C51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QBO in ICON?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86F1BF-58AA-EC41-A59F-731F706D1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050342-418D-D841-A492-311C2F939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16" y="962697"/>
            <a:ext cx="8610806" cy="547135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8CD4A3C-0A30-CF46-BC20-AA7858447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6" y="897790"/>
            <a:ext cx="4305910" cy="2736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8778827-4CAA-DD40-A1CE-F20E72523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0" y="3698374"/>
            <a:ext cx="4305910" cy="2736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04E7933-2C19-684D-B589-924FC88B7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6" y="3698052"/>
            <a:ext cx="4305910" cy="2736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38B9E98-3E51-BA43-A15D-8035D79395F2}"/>
              </a:ext>
            </a:extLst>
          </p:cNvPr>
          <p:cNvSpPr txBox="1"/>
          <p:nvPr/>
        </p:nvSpPr>
        <p:spPr>
          <a:xfrm>
            <a:off x="9339942" y="1486306"/>
            <a:ext cx="2633844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ICON does not simulate the quasi-biennial oscillation (QBO)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effect of GWD-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parameterisation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on QBO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Easterlies in tropical Stratosphere could disturb the polar vortex</a:t>
            </a:r>
          </a:p>
        </p:txBody>
      </p:sp>
    </p:spTree>
    <p:extLst>
      <p:ext uri="{BB962C8B-B14F-4D97-AF65-F5344CB8AC3E}">
        <p14:creationId xmlns:p14="http://schemas.microsoft.com/office/powerpoint/2010/main" val="27599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27344 -0.2097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2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>
            <a:extLst>
              <a:ext uri="{FF2B5EF4-FFF2-40B4-BE49-F238E27FC236}">
                <a16:creationId xmlns:a16="http://schemas.microsoft.com/office/drawing/2014/main" id="{81DE54F7-1458-CE42-8CF2-D38E10F876CC}"/>
              </a:ext>
            </a:extLst>
          </p:cNvPr>
          <p:cNvSpPr/>
          <p:nvPr/>
        </p:nvSpPr>
        <p:spPr>
          <a:xfrm>
            <a:off x="9975605" y="6398939"/>
            <a:ext cx="212386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63" y="1176337"/>
            <a:ext cx="1934704" cy="193470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" y="2831841"/>
            <a:ext cx="1933200" cy="1933200"/>
          </a:xfrm>
          <a:prstGeom prst="rect">
            <a:avLst/>
          </a:prstGeom>
        </p:spPr>
      </p:pic>
      <p:sp>
        <p:nvSpPr>
          <p:cNvPr id="12" name="Nach rechts gekrümmter Pfeil 11"/>
          <p:cNvSpPr/>
          <p:nvPr/>
        </p:nvSpPr>
        <p:spPr>
          <a:xfrm>
            <a:off x="3717378" y="1040163"/>
            <a:ext cx="649627" cy="560603"/>
          </a:xfrm>
          <a:prstGeom prst="curvedRightArrow">
            <a:avLst>
              <a:gd name="adj1" fmla="val 28203"/>
              <a:gd name="adj2" fmla="val 45169"/>
              <a:gd name="adj3" fmla="val 3100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Nach links gekrümmter Pfeil 12"/>
          <p:cNvSpPr/>
          <p:nvPr/>
        </p:nvSpPr>
        <p:spPr>
          <a:xfrm flipV="1">
            <a:off x="4424896" y="1005534"/>
            <a:ext cx="594856" cy="538113"/>
          </a:xfrm>
          <a:prstGeom prst="curvedLeftArrow">
            <a:avLst>
              <a:gd name="adj1" fmla="val 28504"/>
              <a:gd name="adj2" fmla="val 50000"/>
              <a:gd name="adj3" fmla="val 3279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Pfeil nach rechts 16"/>
          <p:cNvSpPr/>
          <p:nvPr/>
        </p:nvSpPr>
        <p:spPr>
          <a:xfrm>
            <a:off x="5413228" y="1593832"/>
            <a:ext cx="1453862" cy="982615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Strat.-trop. coupling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6923271" y="1151104"/>
            <a:ext cx="301500" cy="474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Siebeneck 23"/>
          <p:cNvSpPr/>
          <p:nvPr/>
        </p:nvSpPr>
        <p:spPr>
          <a:xfrm>
            <a:off x="618720" y="2964792"/>
            <a:ext cx="820131" cy="421424"/>
          </a:xfrm>
          <a:prstGeom prst="heptagon">
            <a:avLst/>
          </a:prstGeom>
          <a:solidFill>
            <a:srgbClr val="C0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Nach rechts gekrümmter Pfeil 13"/>
          <p:cNvSpPr/>
          <p:nvPr/>
        </p:nvSpPr>
        <p:spPr>
          <a:xfrm>
            <a:off x="263274" y="2741772"/>
            <a:ext cx="714889" cy="582950"/>
          </a:xfrm>
          <a:prstGeom prst="curvedRightArrow">
            <a:avLst>
              <a:gd name="adj1" fmla="val 11193"/>
              <a:gd name="adj2" fmla="val 45169"/>
              <a:gd name="adj3" fmla="val 217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Nach links gekrümmter Pfeil 14"/>
          <p:cNvSpPr/>
          <p:nvPr/>
        </p:nvSpPr>
        <p:spPr>
          <a:xfrm flipV="1">
            <a:off x="1046925" y="2612657"/>
            <a:ext cx="674859" cy="616837"/>
          </a:xfrm>
          <a:prstGeom prst="curvedLeftArrow">
            <a:avLst>
              <a:gd name="adj1" fmla="val 7880"/>
              <a:gd name="adj2" fmla="val 48544"/>
              <a:gd name="adj3" fmla="val 1569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Siebeneck 24"/>
          <p:cNvSpPr/>
          <p:nvPr/>
        </p:nvSpPr>
        <p:spPr>
          <a:xfrm>
            <a:off x="291866" y="3627114"/>
            <a:ext cx="542516" cy="308419"/>
          </a:xfrm>
          <a:prstGeom prst="heptagon">
            <a:avLst/>
          </a:prstGeom>
          <a:solidFill>
            <a:srgbClr val="0070C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428311" y="3650764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de-DE" sz="1200" dirty="0"/>
          </a:p>
        </p:txBody>
      </p:sp>
      <p:sp>
        <p:nvSpPr>
          <p:cNvPr id="30" name="Rechteck 29"/>
          <p:cNvSpPr/>
          <p:nvPr/>
        </p:nvSpPr>
        <p:spPr>
          <a:xfrm>
            <a:off x="893062" y="2984017"/>
            <a:ext cx="295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de-DE" sz="1200" dirty="0"/>
          </a:p>
        </p:txBody>
      </p:sp>
      <p:sp>
        <p:nvSpPr>
          <p:cNvPr id="31" name="Rechteck 30"/>
          <p:cNvSpPr/>
          <p:nvPr/>
        </p:nvSpPr>
        <p:spPr>
          <a:xfrm>
            <a:off x="7286043" y="850837"/>
            <a:ext cx="1386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Effect MSLP DJF</a:t>
            </a:r>
            <a:endParaRPr lang="de-DE" sz="1200" dirty="0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B4CBC066-F472-C14C-9B19-2922E14E3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99" y="4558693"/>
            <a:ext cx="1934704" cy="1934704"/>
          </a:xfrm>
          <a:prstGeom prst="rect">
            <a:avLst/>
          </a:prstGeom>
        </p:spPr>
      </p:pic>
      <p:sp>
        <p:nvSpPr>
          <p:cNvPr id="35" name="Nach rechts gekrümmter Pfeil 34">
            <a:extLst>
              <a:ext uri="{FF2B5EF4-FFF2-40B4-BE49-F238E27FC236}">
                <a16:creationId xmlns:a16="http://schemas.microsoft.com/office/drawing/2014/main" id="{7FE30B1A-0418-134A-A212-1398D44A694E}"/>
              </a:ext>
            </a:extLst>
          </p:cNvPr>
          <p:cNvSpPr/>
          <p:nvPr/>
        </p:nvSpPr>
        <p:spPr>
          <a:xfrm>
            <a:off x="3754714" y="4422519"/>
            <a:ext cx="649627" cy="560603"/>
          </a:xfrm>
          <a:prstGeom prst="curvedRightArrow">
            <a:avLst>
              <a:gd name="adj1" fmla="val 15896"/>
              <a:gd name="adj2" fmla="val 45169"/>
              <a:gd name="adj3" fmla="val 3100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6" name="Nach links gekrümmter Pfeil 35">
            <a:extLst>
              <a:ext uri="{FF2B5EF4-FFF2-40B4-BE49-F238E27FC236}">
                <a16:creationId xmlns:a16="http://schemas.microsoft.com/office/drawing/2014/main" id="{6129411B-1C73-D44B-B80B-81EC9218EDAB}"/>
              </a:ext>
            </a:extLst>
          </p:cNvPr>
          <p:cNvSpPr/>
          <p:nvPr/>
        </p:nvSpPr>
        <p:spPr>
          <a:xfrm flipV="1">
            <a:off x="4462232" y="4354023"/>
            <a:ext cx="594768" cy="560602"/>
          </a:xfrm>
          <a:prstGeom prst="curvedLeftArrow">
            <a:avLst>
              <a:gd name="adj1" fmla="val 16118"/>
              <a:gd name="adj2" fmla="val 50000"/>
              <a:gd name="adj3" fmla="val 3279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0" name="Pfeil nach rechts 39">
            <a:extLst>
              <a:ext uri="{FF2B5EF4-FFF2-40B4-BE49-F238E27FC236}">
                <a16:creationId xmlns:a16="http://schemas.microsoft.com/office/drawing/2014/main" id="{5E929535-AE26-D248-9CD7-5776EDBF9E78}"/>
              </a:ext>
            </a:extLst>
          </p:cNvPr>
          <p:cNvSpPr/>
          <p:nvPr/>
        </p:nvSpPr>
        <p:spPr>
          <a:xfrm rot="1751186">
            <a:off x="1746164" y="4384126"/>
            <a:ext cx="1548073" cy="992840"/>
          </a:xfrm>
          <a:prstGeom prst="rightArrow">
            <a:avLst/>
          </a:prstGeom>
          <a:solidFill>
            <a:srgbClr val="FFD966">
              <a:alpha val="61961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SSO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us 7">
            <a:extLst>
              <a:ext uri="{FF2B5EF4-FFF2-40B4-BE49-F238E27FC236}">
                <a16:creationId xmlns:a16="http://schemas.microsoft.com/office/drawing/2014/main" id="{00FCD7AA-EDDC-FA4E-9B71-E1FDF197FCA1}"/>
              </a:ext>
            </a:extLst>
          </p:cNvPr>
          <p:cNvSpPr/>
          <p:nvPr/>
        </p:nvSpPr>
        <p:spPr>
          <a:xfrm>
            <a:off x="5707107" y="5121045"/>
            <a:ext cx="816745" cy="810000"/>
          </a:xfrm>
          <a:prstGeom prst="mathPlus">
            <a:avLst/>
          </a:prstGeom>
          <a:solidFill>
            <a:srgbClr val="E7E6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 nach rechts 1"/>
          <p:cNvSpPr/>
          <p:nvPr/>
        </p:nvSpPr>
        <p:spPr>
          <a:xfrm rot="19727147">
            <a:off x="1746166" y="2243987"/>
            <a:ext cx="1548073" cy="992840"/>
          </a:xfrm>
          <a:prstGeom prst="rightArrow">
            <a:avLst/>
          </a:prstGeom>
          <a:solidFill>
            <a:srgbClr val="C00000">
              <a:alpha val="6588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n.-o. GWD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Plus 43">
            <a:extLst>
              <a:ext uri="{FF2B5EF4-FFF2-40B4-BE49-F238E27FC236}">
                <a16:creationId xmlns:a16="http://schemas.microsoft.com/office/drawing/2014/main" id="{F57870D5-5EC3-584D-974D-485F7740E38E}"/>
              </a:ext>
            </a:extLst>
          </p:cNvPr>
          <p:cNvSpPr/>
          <p:nvPr/>
        </p:nvSpPr>
        <p:spPr>
          <a:xfrm>
            <a:off x="2295382" y="3413631"/>
            <a:ext cx="816745" cy="810000"/>
          </a:xfrm>
          <a:prstGeom prst="mathPlus">
            <a:avLst/>
          </a:prstGeom>
          <a:solidFill>
            <a:srgbClr val="C55A11">
              <a:alpha val="7607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Pfeil nach rechts 44">
            <a:extLst>
              <a:ext uri="{FF2B5EF4-FFF2-40B4-BE49-F238E27FC236}">
                <a16:creationId xmlns:a16="http://schemas.microsoft.com/office/drawing/2014/main" id="{DE0F0E17-EA75-2C46-84CD-E7D89264C15B}"/>
              </a:ext>
            </a:extLst>
          </p:cNvPr>
          <p:cNvSpPr/>
          <p:nvPr/>
        </p:nvSpPr>
        <p:spPr>
          <a:xfrm>
            <a:off x="3207855" y="3404798"/>
            <a:ext cx="6094606" cy="810001"/>
          </a:xfrm>
          <a:prstGeom prst="rightArrow">
            <a:avLst/>
          </a:prstGeom>
          <a:solidFill>
            <a:srgbClr val="C55A11">
              <a:alpha val="7607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GWD (NOGWD + SSO)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E38CFB42-4BCA-6649-B07C-AFE7E15EAD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95" y="1168323"/>
            <a:ext cx="1934704" cy="1934704"/>
          </a:xfrm>
          <a:prstGeom prst="rect">
            <a:avLst/>
          </a:prstGeom>
        </p:spPr>
      </p:pic>
      <p:sp>
        <p:nvSpPr>
          <p:cNvPr id="47" name="Nach rechts gekrümmter Pfeil 46">
            <a:extLst>
              <a:ext uri="{FF2B5EF4-FFF2-40B4-BE49-F238E27FC236}">
                <a16:creationId xmlns:a16="http://schemas.microsoft.com/office/drawing/2014/main" id="{31F5F2CA-DCCD-B14E-B1A8-00ABB605CD53}"/>
              </a:ext>
            </a:extLst>
          </p:cNvPr>
          <p:cNvSpPr/>
          <p:nvPr/>
        </p:nvSpPr>
        <p:spPr>
          <a:xfrm>
            <a:off x="10049410" y="1032149"/>
            <a:ext cx="649627" cy="560603"/>
          </a:xfrm>
          <a:prstGeom prst="curvedRightArrow">
            <a:avLst>
              <a:gd name="adj1" fmla="val 28203"/>
              <a:gd name="adj2" fmla="val 45169"/>
              <a:gd name="adj3" fmla="val 3100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8" name="Nach links gekrümmter Pfeil 47">
            <a:extLst>
              <a:ext uri="{FF2B5EF4-FFF2-40B4-BE49-F238E27FC236}">
                <a16:creationId xmlns:a16="http://schemas.microsoft.com/office/drawing/2014/main" id="{09F53231-976E-0F4D-8F29-8E5E2BD0EC91}"/>
              </a:ext>
            </a:extLst>
          </p:cNvPr>
          <p:cNvSpPr/>
          <p:nvPr/>
        </p:nvSpPr>
        <p:spPr>
          <a:xfrm flipV="1">
            <a:off x="10756928" y="997520"/>
            <a:ext cx="594856" cy="538113"/>
          </a:xfrm>
          <a:prstGeom prst="curvedLeftArrow">
            <a:avLst>
              <a:gd name="adj1" fmla="val 28504"/>
              <a:gd name="adj2" fmla="val 50000"/>
              <a:gd name="adj3" fmla="val 3279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0" name="Plus 49">
            <a:extLst>
              <a:ext uri="{FF2B5EF4-FFF2-40B4-BE49-F238E27FC236}">
                <a16:creationId xmlns:a16="http://schemas.microsoft.com/office/drawing/2014/main" id="{3CF5215A-54B3-8F43-BA0B-BFF7AA2023A1}"/>
              </a:ext>
            </a:extLst>
          </p:cNvPr>
          <p:cNvSpPr/>
          <p:nvPr/>
        </p:nvSpPr>
        <p:spPr>
          <a:xfrm>
            <a:off x="10333807" y="3318989"/>
            <a:ext cx="816745" cy="810000"/>
          </a:xfrm>
          <a:prstGeom prst="mathPlus">
            <a:avLst/>
          </a:prstGeom>
          <a:solidFill>
            <a:srgbClr val="E7E6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BF7177CA-7F17-4B42-8360-7B090FF20BCB}"/>
              </a:ext>
            </a:extLst>
          </p:cNvPr>
          <p:cNvSpPr/>
          <p:nvPr/>
        </p:nvSpPr>
        <p:spPr>
          <a:xfrm>
            <a:off x="506738" y="4734217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ctl</a:t>
            </a:r>
            <a:r>
              <a:rPr lang="en-GB" sz="2000" dirty="0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AC2E9CF7-27E3-294E-8AC9-A242BBDB4C5D}"/>
              </a:ext>
            </a:extLst>
          </p:cNvPr>
          <p:cNvSpPr/>
          <p:nvPr/>
        </p:nvSpPr>
        <p:spPr>
          <a:xfrm>
            <a:off x="5325522" y="2745129"/>
            <a:ext cx="1385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nogwd</a:t>
            </a:r>
            <a:r>
              <a:rPr lang="en-GB" sz="20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de-DE" sz="2000" dirty="0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E3D2F8D6-25B3-5D48-95B8-55079EDFC4FA}"/>
              </a:ext>
            </a:extLst>
          </p:cNvPr>
          <p:cNvSpPr/>
          <p:nvPr/>
        </p:nvSpPr>
        <p:spPr>
          <a:xfrm>
            <a:off x="5485481" y="6116167"/>
            <a:ext cx="10903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sso</a:t>
            </a:r>
            <a:endParaRPr lang="de-DE" sz="2000" dirty="0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5F1021A2-A1B0-4440-A25C-0B7F762A75A5}"/>
              </a:ext>
            </a:extLst>
          </p:cNvPr>
          <p:cNvSpPr/>
          <p:nvPr/>
        </p:nvSpPr>
        <p:spPr>
          <a:xfrm rot="16200000">
            <a:off x="9244117" y="3440360"/>
            <a:ext cx="119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gwd</a:t>
            </a:r>
            <a:r>
              <a:rPr lang="en-GB" sz="20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B2C8BC2A-8895-014C-878D-3E1D59194D76}"/>
              </a:ext>
            </a:extLst>
          </p:cNvPr>
          <p:cNvSpPr/>
          <p:nvPr/>
        </p:nvSpPr>
        <p:spPr>
          <a:xfrm>
            <a:off x="7264135" y="4256263"/>
            <a:ext cx="1386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Effect MSLP DJF</a:t>
            </a:r>
            <a:endParaRPr lang="de-DE" sz="1200" dirty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199EBA5D-50E7-ED45-886E-4204722936D4}"/>
              </a:ext>
            </a:extLst>
          </p:cNvPr>
          <p:cNvSpPr/>
          <p:nvPr/>
        </p:nvSpPr>
        <p:spPr>
          <a:xfrm>
            <a:off x="10089852" y="4298058"/>
            <a:ext cx="1386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Effect MSLP DJF</a:t>
            </a:r>
            <a:endParaRPr lang="de-DE" sz="1200" dirty="0"/>
          </a:p>
        </p:txBody>
      </p:sp>
      <p:sp>
        <p:nvSpPr>
          <p:cNvPr id="59" name="Rahmen 58">
            <a:extLst>
              <a:ext uri="{FF2B5EF4-FFF2-40B4-BE49-F238E27FC236}">
                <a16:creationId xmlns:a16="http://schemas.microsoft.com/office/drawing/2014/main" id="{0BBBE75B-3A43-C544-B29E-CC7E5B97D2E8}"/>
              </a:ext>
            </a:extLst>
          </p:cNvPr>
          <p:cNvSpPr/>
          <p:nvPr/>
        </p:nvSpPr>
        <p:spPr>
          <a:xfrm>
            <a:off x="3302375" y="858706"/>
            <a:ext cx="5777274" cy="2446858"/>
          </a:xfrm>
          <a:prstGeom prst="frame">
            <a:avLst>
              <a:gd name="adj1" fmla="val 1947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0" name="Rahmen 59">
            <a:extLst>
              <a:ext uri="{FF2B5EF4-FFF2-40B4-BE49-F238E27FC236}">
                <a16:creationId xmlns:a16="http://schemas.microsoft.com/office/drawing/2014/main" id="{487BB7E6-AF98-3442-89F9-B27C0F04EE2B}"/>
              </a:ext>
            </a:extLst>
          </p:cNvPr>
          <p:cNvSpPr/>
          <p:nvPr/>
        </p:nvSpPr>
        <p:spPr>
          <a:xfrm>
            <a:off x="3305835" y="4262038"/>
            <a:ext cx="5777274" cy="2446858"/>
          </a:xfrm>
          <a:prstGeom prst="frame">
            <a:avLst>
              <a:gd name="adj1" fmla="val 194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1" name="Rahmen 60">
            <a:extLst>
              <a:ext uri="{FF2B5EF4-FFF2-40B4-BE49-F238E27FC236}">
                <a16:creationId xmlns:a16="http://schemas.microsoft.com/office/drawing/2014/main" id="{9C847ACA-F277-1A46-85DF-C43EA7AFB1A7}"/>
              </a:ext>
            </a:extLst>
          </p:cNvPr>
          <p:cNvSpPr/>
          <p:nvPr/>
        </p:nvSpPr>
        <p:spPr>
          <a:xfrm>
            <a:off x="9452470" y="870150"/>
            <a:ext cx="2454013" cy="5838746"/>
          </a:xfrm>
          <a:prstGeom prst="frame">
            <a:avLst>
              <a:gd name="adj1" fmla="val 194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5" name="Freihandform 64">
            <a:extLst>
              <a:ext uri="{FF2B5EF4-FFF2-40B4-BE49-F238E27FC236}">
                <a16:creationId xmlns:a16="http://schemas.microsoft.com/office/drawing/2014/main" id="{BDA50FC1-BA32-CF42-93D1-42250306FA7B}"/>
              </a:ext>
            </a:extLst>
          </p:cNvPr>
          <p:cNvSpPr/>
          <p:nvPr/>
        </p:nvSpPr>
        <p:spPr>
          <a:xfrm>
            <a:off x="157810" y="4226910"/>
            <a:ext cx="1732674" cy="328509"/>
          </a:xfrm>
          <a:custGeom>
            <a:avLst/>
            <a:gdLst>
              <a:gd name="connsiteX0" fmla="*/ 0 w 1732547"/>
              <a:gd name="connsiteY0" fmla="*/ 108284 h 590469"/>
              <a:gd name="connsiteX1" fmla="*/ 1010653 w 1732547"/>
              <a:gd name="connsiteY1" fmla="*/ 589547 h 590469"/>
              <a:gd name="connsiteX2" fmla="*/ 1732547 w 1732547"/>
              <a:gd name="connsiteY2" fmla="*/ 0 h 59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2547" h="590469">
                <a:moveTo>
                  <a:pt x="0" y="108284"/>
                </a:moveTo>
                <a:cubicBezTo>
                  <a:pt x="360947" y="357939"/>
                  <a:pt x="721895" y="607594"/>
                  <a:pt x="1010653" y="589547"/>
                </a:cubicBezTo>
                <a:cubicBezTo>
                  <a:pt x="1299411" y="571500"/>
                  <a:pt x="1602205" y="102268"/>
                  <a:pt x="1732547" y="0"/>
                </a:cubicBezTo>
              </a:path>
            </a:pathLst>
          </a:custGeom>
          <a:noFill/>
          <a:ln w="127000">
            <a:solidFill>
              <a:srgbClr val="7030A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0" name="Freihand 69">
                <a:extLst>
                  <a:ext uri="{FF2B5EF4-FFF2-40B4-BE49-F238E27FC236}">
                    <a16:creationId xmlns:a16="http://schemas.microsoft.com/office/drawing/2014/main" id="{1D1C5DAA-5C6F-B648-994E-FC1A1A0D0F3A}"/>
                  </a:ext>
                </a:extLst>
              </p14:cNvPr>
              <p14:cNvContentPartPr/>
              <p14:nvPr/>
            </p14:nvContentPartPr>
            <p14:xfrm>
              <a:off x="1560676" y="5855438"/>
              <a:ext cx="360" cy="360"/>
            </p14:xfrm>
          </p:contentPart>
        </mc:Choice>
        <mc:Fallback xmlns="">
          <p:pic>
            <p:nvPicPr>
              <p:cNvPr id="70" name="Freihand 69">
                <a:extLst>
                  <a:ext uri="{FF2B5EF4-FFF2-40B4-BE49-F238E27FC236}">
                    <a16:creationId xmlns:a16="http://schemas.microsoft.com/office/drawing/2014/main" id="{1D1C5DAA-5C6F-B648-994E-FC1A1A0D0F3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51676" y="58467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1" name="Freihand 70">
                <a:extLst>
                  <a:ext uri="{FF2B5EF4-FFF2-40B4-BE49-F238E27FC236}">
                    <a16:creationId xmlns:a16="http://schemas.microsoft.com/office/drawing/2014/main" id="{1281EC79-29D9-F541-BB9C-606CC708A0E4}"/>
                  </a:ext>
                </a:extLst>
              </p14:cNvPr>
              <p14:cNvContentPartPr/>
              <p14:nvPr/>
            </p14:nvContentPartPr>
            <p14:xfrm>
              <a:off x="1791796" y="4212758"/>
              <a:ext cx="76680" cy="175320"/>
            </p14:xfrm>
          </p:contentPart>
        </mc:Choice>
        <mc:Fallback xmlns="">
          <p:pic>
            <p:nvPicPr>
              <p:cNvPr id="71" name="Freihand 70">
                <a:extLst>
                  <a:ext uri="{FF2B5EF4-FFF2-40B4-BE49-F238E27FC236}">
                    <a16:creationId xmlns:a16="http://schemas.microsoft.com/office/drawing/2014/main" id="{1281EC79-29D9-F541-BB9C-606CC708A0E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83156" y="4203758"/>
                <a:ext cx="9432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790DCC68-6413-D647-A50E-F3840074685A}"/>
                  </a:ext>
                </a:extLst>
              </p14:cNvPr>
              <p14:cNvContentPartPr/>
              <p14:nvPr/>
            </p14:nvContentPartPr>
            <p14:xfrm>
              <a:off x="24556" y="4201598"/>
              <a:ext cx="256320" cy="288000"/>
            </p14:xfrm>
          </p:contentPart>
        </mc:Choice>
        <mc:Fallback xmlns=""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790DCC68-6413-D647-A50E-F3840074685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556" y="4192958"/>
                <a:ext cx="27396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B10613A9-747D-8F44-964D-646FCFFE347B}"/>
                  </a:ext>
                </a:extLst>
              </p14:cNvPr>
              <p14:cNvContentPartPr/>
              <p14:nvPr/>
            </p14:nvContentPartPr>
            <p14:xfrm>
              <a:off x="178996" y="4300958"/>
              <a:ext cx="152640" cy="189360"/>
            </p14:xfrm>
          </p:contentPart>
        </mc:Choice>
        <mc:Fallback xmlns=""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B10613A9-747D-8F44-964D-646FCFFE347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996" y="4292318"/>
                <a:ext cx="17028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4" name="Freihand 73">
                <a:extLst>
                  <a:ext uri="{FF2B5EF4-FFF2-40B4-BE49-F238E27FC236}">
                    <a16:creationId xmlns:a16="http://schemas.microsoft.com/office/drawing/2014/main" id="{19E856FE-C41E-5747-9A97-585D624720F6}"/>
                  </a:ext>
                </a:extLst>
              </p14:cNvPr>
              <p14:cNvContentPartPr/>
              <p14:nvPr/>
            </p14:nvContentPartPr>
            <p14:xfrm>
              <a:off x="200899" y="4299374"/>
              <a:ext cx="58680" cy="77760"/>
            </p14:xfrm>
          </p:contentPart>
        </mc:Choice>
        <mc:Fallback xmlns="">
          <p:pic>
            <p:nvPicPr>
              <p:cNvPr id="74" name="Freihand 73">
                <a:extLst>
                  <a:ext uri="{FF2B5EF4-FFF2-40B4-BE49-F238E27FC236}">
                    <a16:creationId xmlns:a16="http://schemas.microsoft.com/office/drawing/2014/main" id="{19E856FE-C41E-5747-9A97-585D624720F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1899" y="4290734"/>
                <a:ext cx="7632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5" name="Freihand 74">
                <a:extLst>
                  <a:ext uri="{FF2B5EF4-FFF2-40B4-BE49-F238E27FC236}">
                    <a16:creationId xmlns:a16="http://schemas.microsoft.com/office/drawing/2014/main" id="{0AE29A27-8022-F643-B02A-AA6FB683F2F5}"/>
                  </a:ext>
                </a:extLst>
              </p14:cNvPr>
              <p14:cNvContentPartPr/>
              <p14:nvPr/>
            </p14:nvContentPartPr>
            <p14:xfrm>
              <a:off x="1851859" y="4176314"/>
              <a:ext cx="75240" cy="156600"/>
            </p14:xfrm>
          </p:contentPart>
        </mc:Choice>
        <mc:Fallback xmlns="">
          <p:pic>
            <p:nvPicPr>
              <p:cNvPr id="75" name="Freihand 74">
                <a:extLst>
                  <a:ext uri="{FF2B5EF4-FFF2-40B4-BE49-F238E27FC236}">
                    <a16:creationId xmlns:a16="http://schemas.microsoft.com/office/drawing/2014/main" id="{0AE29A27-8022-F643-B02A-AA6FB683F2F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42859" y="4167674"/>
                <a:ext cx="9288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6" name="Freihand 75">
                <a:extLst>
                  <a:ext uri="{FF2B5EF4-FFF2-40B4-BE49-F238E27FC236}">
                    <a16:creationId xmlns:a16="http://schemas.microsoft.com/office/drawing/2014/main" id="{ACD0FB17-FD51-D94A-8AE9-424C75F8F5AA}"/>
                  </a:ext>
                </a:extLst>
              </p14:cNvPr>
              <p14:cNvContentPartPr/>
              <p14:nvPr/>
            </p14:nvContentPartPr>
            <p14:xfrm>
              <a:off x="1806139" y="4159754"/>
              <a:ext cx="81000" cy="199800"/>
            </p14:xfrm>
          </p:contentPart>
        </mc:Choice>
        <mc:Fallback xmlns="">
          <p:pic>
            <p:nvPicPr>
              <p:cNvPr id="76" name="Freihand 75">
                <a:extLst>
                  <a:ext uri="{FF2B5EF4-FFF2-40B4-BE49-F238E27FC236}">
                    <a16:creationId xmlns:a16="http://schemas.microsoft.com/office/drawing/2014/main" id="{ACD0FB17-FD51-D94A-8AE9-424C75F8F5A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97499" y="4150754"/>
                <a:ext cx="986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7" name="Freihand 76">
                <a:extLst>
                  <a:ext uri="{FF2B5EF4-FFF2-40B4-BE49-F238E27FC236}">
                    <a16:creationId xmlns:a16="http://schemas.microsoft.com/office/drawing/2014/main" id="{E4337E01-1002-2E44-9760-838ACCF2F367}"/>
                  </a:ext>
                </a:extLst>
              </p14:cNvPr>
              <p14:cNvContentPartPr/>
              <p14:nvPr/>
            </p14:nvContentPartPr>
            <p14:xfrm>
              <a:off x="1705265" y="4325975"/>
              <a:ext cx="83880" cy="136800"/>
            </p14:xfrm>
          </p:contentPart>
        </mc:Choice>
        <mc:Fallback xmlns="">
          <p:pic>
            <p:nvPicPr>
              <p:cNvPr id="77" name="Freihand 76">
                <a:extLst>
                  <a:ext uri="{FF2B5EF4-FFF2-40B4-BE49-F238E27FC236}">
                    <a16:creationId xmlns:a16="http://schemas.microsoft.com/office/drawing/2014/main" id="{E4337E01-1002-2E44-9760-838ACCF2F3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96265" y="4317335"/>
                <a:ext cx="101520" cy="15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FA25CDA3-B925-3249-A492-63927725B526}"/>
              </a:ext>
            </a:extLst>
          </p:cNvPr>
          <p:cNvGrpSpPr/>
          <p:nvPr/>
        </p:nvGrpSpPr>
        <p:grpSpPr>
          <a:xfrm>
            <a:off x="1849985" y="4184855"/>
            <a:ext cx="94320" cy="123120"/>
            <a:chOff x="1849985" y="4184855"/>
            <a:chExt cx="94320" cy="1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8" name="Freihand 77">
                  <a:extLst>
                    <a:ext uri="{FF2B5EF4-FFF2-40B4-BE49-F238E27FC236}">
                      <a16:creationId xmlns:a16="http://schemas.microsoft.com/office/drawing/2014/main" id="{1232CB4B-A156-EB41-98A3-EA2C16D70AE3}"/>
                    </a:ext>
                  </a:extLst>
                </p14:cNvPr>
                <p14:cNvContentPartPr/>
                <p14:nvPr/>
              </p14:nvContentPartPr>
              <p14:xfrm>
                <a:off x="1863665" y="4237055"/>
                <a:ext cx="80640" cy="70920"/>
              </p14:xfrm>
            </p:contentPart>
          </mc:Choice>
          <mc:Fallback xmlns="">
            <p:pic>
              <p:nvPicPr>
                <p:cNvPr id="78" name="Freihand 77">
                  <a:extLst>
                    <a:ext uri="{FF2B5EF4-FFF2-40B4-BE49-F238E27FC236}">
                      <a16:creationId xmlns:a16="http://schemas.microsoft.com/office/drawing/2014/main" id="{1232CB4B-A156-EB41-98A3-EA2C16D70AE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54665" y="4228055"/>
                  <a:ext cx="9828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9" name="Freihand 78">
                  <a:extLst>
                    <a:ext uri="{FF2B5EF4-FFF2-40B4-BE49-F238E27FC236}">
                      <a16:creationId xmlns:a16="http://schemas.microsoft.com/office/drawing/2014/main" id="{C7E2F82D-0E87-8440-937E-4973BF387DF0}"/>
                    </a:ext>
                  </a:extLst>
                </p14:cNvPr>
                <p14:cNvContentPartPr/>
                <p14:nvPr/>
              </p14:nvContentPartPr>
              <p14:xfrm>
                <a:off x="1902545" y="4252175"/>
                <a:ext cx="360" cy="360"/>
              </p14:xfrm>
            </p:contentPart>
          </mc:Choice>
          <mc:Fallback xmlns="">
            <p:pic>
              <p:nvPicPr>
                <p:cNvPr id="79" name="Freihand 78">
                  <a:extLst>
                    <a:ext uri="{FF2B5EF4-FFF2-40B4-BE49-F238E27FC236}">
                      <a16:creationId xmlns:a16="http://schemas.microsoft.com/office/drawing/2014/main" id="{C7E2F82D-0E87-8440-937E-4973BF387DF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93905" y="42435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1" name="Freihand 80">
                  <a:extLst>
                    <a:ext uri="{FF2B5EF4-FFF2-40B4-BE49-F238E27FC236}">
                      <a16:creationId xmlns:a16="http://schemas.microsoft.com/office/drawing/2014/main" id="{8F3E76AB-933B-0645-BB15-E0775EE2389B}"/>
                    </a:ext>
                  </a:extLst>
                </p14:cNvPr>
                <p14:cNvContentPartPr/>
                <p14:nvPr/>
              </p14:nvContentPartPr>
              <p14:xfrm>
                <a:off x="1849985" y="4184855"/>
                <a:ext cx="24840" cy="54720"/>
              </p14:xfrm>
            </p:contentPart>
          </mc:Choice>
          <mc:Fallback xmlns="">
            <p:pic>
              <p:nvPicPr>
                <p:cNvPr id="81" name="Freihand 80">
                  <a:extLst>
                    <a:ext uri="{FF2B5EF4-FFF2-40B4-BE49-F238E27FC236}">
                      <a16:creationId xmlns:a16="http://schemas.microsoft.com/office/drawing/2014/main" id="{8F3E76AB-933B-0645-BB15-E0775EE2389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41345" y="4176215"/>
                  <a:ext cx="42480" cy="7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1822FCC4-9171-3046-A588-4667239C86FD}"/>
                  </a:ext>
                </a:extLst>
              </p14:cNvPr>
              <p14:cNvContentPartPr/>
              <p14:nvPr/>
            </p14:nvContentPartPr>
            <p14:xfrm>
              <a:off x="145385" y="4228775"/>
              <a:ext cx="64800" cy="99720"/>
            </p14:xfrm>
          </p:contentPart>
        </mc:Choice>
        <mc:Fallback xmlns=""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1822FCC4-9171-3046-A588-4667239C86F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6385" y="4220135"/>
                <a:ext cx="82440" cy="117360"/>
              </a:xfrm>
              <a:prstGeom prst="rect">
                <a:avLst/>
              </a:prstGeom>
            </p:spPr>
          </p:pic>
        </mc:Fallback>
      </mc:AlternateContent>
      <p:sp>
        <p:nvSpPr>
          <p:cNvPr id="84" name="Textfeld 83">
            <a:extLst>
              <a:ext uri="{FF2B5EF4-FFF2-40B4-BE49-F238E27FC236}">
                <a16:creationId xmlns:a16="http://schemas.microsoft.com/office/drawing/2014/main" id="{1945B69A-19FB-B04C-9AD9-9CE000A273F6}"/>
              </a:ext>
            </a:extLst>
          </p:cNvPr>
          <p:cNvSpPr txBox="1"/>
          <p:nvPr/>
        </p:nvSpPr>
        <p:spPr>
          <a:xfrm rot="312550">
            <a:off x="617188" y="439308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QBO</a:t>
            </a: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3EF5833E-5EBB-2940-BD2C-4F710A87150C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8921" r="18735" b="8819"/>
          <a:stretch/>
        </p:blipFill>
        <p:spPr>
          <a:xfrm>
            <a:off x="6894754" y="1062304"/>
            <a:ext cx="2123648" cy="2113200"/>
          </a:xfrm>
          <a:prstGeom prst="rect">
            <a:avLst/>
          </a:prstGeom>
        </p:spPr>
      </p:pic>
      <p:pic>
        <p:nvPicPr>
          <p:cNvPr id="63" name="Grafik 62" descr="Ein Bild, das Teller enthält.&#10;&#10;Automatisch generierte Beschreibung">
            <a:extLst>
              <a:ext uri="{FF2B5EF4-FFF2-40B4-BE49-F238E27FC236}">
                <a16:creationId xmlns:a16="http://schemas.microsoft.com/office/drawing/2014/main" id="{734523A7-0AAF-764C-A3D3-2F4FCB55A4DA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4" t="7456" r="18035" b="8819"/>
          <a:stretch/>
        </p:blipFill>
        <p:spPr>
          <a:xfrm>
            <a:off x="6854400" y="4462417"/>
            <a:ext cx="2162160" cy="2160000"/>
          </a:xfrm>
          <a:prstGeom prst="rect">
            <a:avLst/>
          </a:prstGeom>
        </p:spPr>
      </p:pic>
      <p:pic>
        <p:nvPicPr>
          <p:cNvPr id="64" name="Grafik 63" descr="Ein Bild, das Teller enthält.&#10;&#10;Automatisch generierte Beschreibung">
            <a:extLst>
              <a:ext uri="{FF2B5EF4-FFF2-40B4-BE49-F238E27FC236}">
                <a16:creationId xmlns:a16="http://schemas.microsoft.com/office/drawing/2014/main" id="{21F1D8EF-A919-694F-88F0-C5F163C33042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8819" r="18301" b="9141"/>
          <a:stretch/>
        </p:blipFill>
        <p:spPr>
          <a:xfrm>
            <a:off x="9749914" y="4583268"/>
            <a:ext cx="2014027" cy="2016000"/>
          </a:xfrm>
          <a:prstGeom prst="rect">
            <a:avLst/>
          </a:prstGeom>
        </p:spPr>
      </p:pic>
      <p:sp>
        <p:nvSpPr>
          <p:cNvPr id="66" name="Freihandform 65">
            <a:extLst>
              <a:ext uri="{FF2B5EF4-FFF2-40B4-BE49-F238E27FC236}">
                <a16:creationId xmlns:a16="http://schemas.microsoft.com/office/drawing/2014/main" id="{FF0A0E8D-3363-EE49-8DAC-D1E29A050322}"/>
              </a:ext>
            </a:extLst>
          </p:cNvPr>
          <p:cNvSpPr/>
          <p:nvPr/>
        </p:nvSpPr>
        <p:spPr>
          <a:xfrm>
            <a:off x="3538004" y="5819937"/>
            <a:ext cx="1732674" cy="328509"/>
          </a:xfrm>
          <a:custGeom>
            <a:avLst/>
            <a:gdLst>
              <a:gd name="connsiteX0" fmla="*/ 0 w 1732547"/>
              <a:gd name="connsiteY0" fmla="*/ 108284 h 590469"/>
              <a:gd name="connsiteX1" fmla="*/ 1010653 w 1732547"/>
              <a:gd name="connsiteY1" fmla="*/ 589547 h 590469"/>
              <a:gd name="connsiteX2" fmla="*/ 1732547 w 1732547"/>
              <a:gd name="connsiteY2" fmla="*/ 0 h 59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2547" h="590469">
                <a:moveTo>
                  <a:pt x="0" y="108284"/>
                </a:moveTo>
                <a:cubicBezTo>
                  <a:pt x="360947" y="357939"/>
                  <a:pt x="721895" y="607594"/>
                  <a:pt x="1010653" y="589547"/>
                </a:cubicBezTo>
                <a:cubicBezTo>
                  <a:pt x="1299411" y="571500"/>
                  <a:pt x="1602205" y="102268"/>
                  <a:pt x="1732547" y="0"/>
                </a:cubicBezTo>
              </a:path>
            </a:pathLst>
          </a:custGeom>
          <a:noFill/>
          <a:ln w="127000">
            <a:solidFill>
              <a:srgbClr val="7030A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5FC2D316-2784-074E-9FF3-ABB0B1157DD9}"/>
              </a:ext>
            </a:extLst>
          </p:cNvPr>
          <p:cNvSpPr txBox="1"/>
          <p:nvPr/>
        </p:nvSpPr>
        <p:spPr>
          <a:xfrm rot="312550">
            <a:off x="3997382" y="5986108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QBO</a:t>
            </a:r>
          </a:p>
        </p:txBody>
      </p:sp>
      <p:sp>
        <p:nvSpPr>
          <p:cNvPr id="68" name="Freihandform 67">
            <a:extLst>
              <a:ext uri="{FF2B5EF4-FFF2-40B4-BE49-F238E27FC236}">
                <a16:creationId xmlns:a16="http://schemas.microsoft.com/office/drawing/2014/main" id="{ACFD4AAD-5A6F-3F46-83B2-E22D4C87AE3A}"/>
              </a:ext>
            </a:extLst>
          </p:cNvPr>
          <p:cNvSpPr/>
          <p:nvPr/>
        </p:nvSpPr>
        <p:spPr>
          <a:xfrm>
            <a:off x="3501927" y="2442638"/>
            <a:ext cx="1732674" cy="328509"/>
          </a:xfrm>
          <a:custGeom>
            <a:avLst/>
            <a:gdLst>
              <a:gd name="connsiteX0" fmla="*/ 0 w 1732547"/>
              <a:gd name="connsiteY0" fmla="*/ 108284 h 590469"/>
              <a:gd name="connsiteX1" fmla="*/ 1010653 w 1732547"/>
              <a:gd name="connsiteY1" fmla="*/ 589547 h 590469"/>
              <a:gd name="connsiteX2" fmla="*/ 1732547 w 1732547"/>
              <a:gd name="connsiteY2" fmla="*/ 0 h 59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2547" h="590469">
                <a:moveTo>
                  <a:pt x="0" y="108284"/>
                </a:moveTo>
                <a:cubicBezTo>
                  <a:pt x="360947" y="357939"/>
                  <a:pt x="721895" y="607594"/>
                  <a:pt x="1010653" y="589547"/>
                </a:cubicBezTo>
                <a:cubicBezTo>
                  <a:pt x="1299411" y="571500"/>
                  <a:pt x="1602205" y="102268"/>
                  <a:pt x="1732547" y="0"/>
                </a:cubicBezTo>
              </a:path>
            </a:pathLst>
          </a:custGeom>
          <a:noFill/>
          <a:ln w="127000">
            <a:solidFill>
              <a:srgbClr val="7030A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C2BCF618-2233-7D4A-AFC0-581177FC5AAA}"/>
              </a:ext>
            </a:extLst>
          </p:cNvPr>
          <p:cNvSpPr txBox="1"/>
          <p:nvPr/>
        </p:nvSpPr>
        <p:spPr>
          <a:xfrm rot="312550">
            <a:off x="3961305" y="2608809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QBO</a:t>
            </a:r>
          </a:p>
        </p:txBody>
      </p:sp>
      <p:sp>
        <p:nvSpPr>
          <p:cNvPr id="80" name="Freihandform 79">
            <a:extLst>
              <a:ext uri="{FF2B5EF4-FFF2-40B4-BE49-F238E27FC236}">
                <a16:creationId xmlns:a16="http://schemas.microsoft.com/office/drawing/2014/main" id="{8D27DD54-2ACB-784B-8784-38157FEA9DE6}"/>
              </a:ext>
            </a:extLst>
          </p:cNvPr>
          <p:cNvSpPr/>
          <p:nvPr/>
        </p:nvSpPr>
        <p:spPr>
          <a:xfrm>
            <a:off x="9832700" y="2448402"/>
            <a:ext cx="1732674" cy="328509"/>
          </a:xfrm>
          <a:custGeom>
            <a:avLst/>
            <a:gdLst>
              <a:gd name="connsiteX0" fmla="*/ 0 w 1732547"/>
              <a:gd name="connsiteY0" fmla="*/ 108284 h 590469"/>
              <a:gd name="connsiteX1" fmla="*/ 1010653 w 1732547"/>
              <a:gd name="connsiteY1" fmla="*/ 589547 h 590469"/>
              <a:gd name="connsiteX2" fmla="*/ 1732547 w 1732547"/>
              <a:gd name="connsiteY2" fmla="*/ 0 h 59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2547" h="590469">
                <a:moveTo>
                  <a:pt x="0" y="108284"/>
                </a:moveTo>
                <a:cubicBezTo>
                  <a:pt x="360947" y="357939"/>
                  <a:pt x="721895" y="607594"/>
                  <a:pt x="1010653" y="589547"/>
                </a:cubicBezTo>
                <a:cubicBezTo>
                  <a:pt x="1299411" y="571500"/>
                  <a:pt x="1602205" y="102268"/>
                  <a:pt x="1732547" y="0"/>
                </a:cubicBezTo>
              </a:path>
            </a:pathLst>
          </a:custGeom>
          <a:noFill/>
          <a:ln w="127000">
            <a:solidFill>
              <a:srgbClr val="7030A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4896FAFB-DB65-714B-BC8F-94F52A2C7461}"/>
              </a:ext>
            </a:extLst>
          </p:cNvPr>
          <p:cNvSpPr txBox="1"/>
          <p:nvPr/>
        </p:nvSpPr>
        <p:spPr>
          <a:xfrm rot="312550">
            <a:off x="10292078" y="2614573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QBO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AE545133-9030-FA4D-93A5-A1F8E77474F5}"/>
                  </a:ext>
                </a:extLst>
              </p14:cNvPr>
              <p14:cNvContentPartPr/>
              <p14:nvPr/>
            </p14:nvContentPartPr>
            <p14:xfrm>
              <a:off x="5221287" y="2434621"/>
              <a:ext cx="65160" cy="1389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AE545133-9030-FA4D-93A5-A1F8E77474F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12287" y="2425621"/>
                <a:ext cx="828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AC54E25C-4583-D84B-9FE7-DCBFBA67D0E6}"/>
                  </a:ext>
                </a:extLst>
              </p14:cNvPr>
              <p14:cNvContentPartPr/>
              <p14:nvPr/>
            </p14:nvContentPartPr>
            <p14:xfrm>
              <a:off x="3418047" y="2491141"/>
              <a:ext cx="47880" cy="9828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AC54E25C-4583-D84B-9FE7-DCBFBA67D0E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409047" y="2482141"/>
                <a:ext cx="6552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70DA5E1-623D-064C-B659-E439B9BA4FB0}"/>
                  </a:ext>
                </a:extLst>
              </p14:cNvPr>
              <p14:cNvContentPartPr/>
              <p14:nvPr/>
            </p14:nvContentPartPr>
            <p14:xfrm>
              <a:off x="3428847" y="2512021"/>
              <a:ext cx="106200" cy="10332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70DA5E1-623D-064C-B659-E439B9BA4FB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19847" y="2503021"/>
                <a:ext cx="123840" cy="12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9D4D5650-87B1-1147-8A9C-E96DC68815B7}"/>
              </a:ext>
            </a:extLst>
          </p:cNvPr>
          <p:cNvGrpSpPr/>
          <p:nvPr/>
        </p:nvGrpSpPr>
        <p:grpSpPr>
          <a:xfrm>
            <a:off x="3480687" y="2505541"/>
            <a:ext cx="27720" cy="68040"/>
            <a:chOff x="3480687" y="2505541"/>
            <a:chExt cx="27720" cy="6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821C5B94-07B1-474D-BE64-8BD81947044B}"/>
                    </a:ext>
                  </a:extLst>
                </p14:cNvPr>
                <p14:cNvContentPartPr/>
                <p14:nvPr/>
              </p14:nvContentPartPr>
              <p14:xfrm>
                <a:off x="3480687" y="2562781"/>
                <a:ext cx="360" cy="36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821C5B94-07B1-474D-BE64-8BD81947044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71687" y="255378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CCF008A6-7BC2-B84E-AC54-D6B8D12D6D63}"/>
                    </a:ext>
                  </a:extLst>
                </p14:cNvPr>
                <p14:cNvContentPartPr/>
                <p14:nvPr/>
              </p14:nvContentPartPr>
              <p14:xfrm>
                <a:off x="3501567" y="2505541"/>
                <a:ext cx="360" cy="36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CCF008A6-7BC2-B84E-AC54-D6B8D12D6D6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92567" y="249654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D9258276-5EB7-EC46-AC1A-AC3E45384871}"/>
                    </a:ext>
                  </a:extLst>
                </p14:cNvPr>
                <p14:cNvContentPartPr/>
                <p14:nvPr/>
              </p14:nvContentPartPr>
              <p14:xfrm>
                <a:off x="3501567" y="2518141"/>
                <a:ext cx="360" cy="36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D9258276-5EB7-EC46-AC1A-AC3E4538487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92567" y="250914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180E844D-4B97-1248-8589-C5A99BE164FA}"/>
                    </a:ext>
                  </a:extLst>
                </p14:cNvPr>
                <p14:cNvContentPartPr/>
                <p14:nvPr/>
              </p14:nvContentPartPr>
              <p14:xfrm>
                <a:off x="3508047" y="2573221"/>
                <a:ext cx="360" cy="36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180E844D-4B97-1248-8589-C5A99BE164F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99047" y="256458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DFAFB2B7-6F03-A144-BDE3-2D73283A5D44}"/>
              </a:ext>
            </a:extLst>
          </p:cNvPr>
          <p:cNvGrpSpPr/>
          <p:nvPr/>
        </p:nvGrpSpPr>
        <p:grpSpPr>
          <a:xfrm>
            <a:off x="3522087" y="2575741"/>
            <a:ext cx="9720" cy="5040"/>
            <a:chOff x="3522087" y="2575741"/>
            <a:chExt cx="9720" cy="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186DE34D-F26C-FD40-9F54-9B0A9E81394F}"/>
                    </a:ext>
                  </a:extLst>
                </p14:cNvPr>
                <p14:cNvContentPartPr/>
                <p14:nvPr/>
              </p14:nvContentPartPr>
              <p14:xfrm>
                <a:off x="3531447" y="2580421"/>
                <a:ext cx="360" cy="36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186DE34D-F26C-FD40-9F54-9B0A9E81394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522447" y="25714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23209F34-652A-0A4B-9B41-47B1C161AB55}"/>
                    </a:ext>
                  </a:extLst>
                </p14:cNvPr>
                <p14:cNvContentPartPr/>
                <p14:nvPr/>
              </p14:nvContentPartPr>
              <p14:xfrm>
                <a:off x="3522087" y="2575741"/>
                <a:ext cx="360" cy="36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23209F34-652A-0A4B-9B41-47B1C161AB5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513447" y="256674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816AEBC8-131F-E948-947A-DC6E42684064}"/>
                  </a:ext>
                </a:extLst>
              </p14:cNvPr>
              <p14:cNvContentPartPr/>
              <p14:nvPr/>
            </p14:nvContentPartPr>
            <p14:xfrm>
              <a:off x="5253301" y="2487401"/>
              <a:ext cx="360" cy="36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816AEBC8-131F-E948-947A-DC6E4268406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244661" y="24784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7527AB85-E9E5-6742-86FE-8758EF234273}"/>
                  </a:ext>
                </a:extLst>
              </p14:cNvPr>
              <p14:cNvContentPartPr/>
              <p14:nvPr/>
            </p14:nvContentPartPr>
            <p14:xfrm>
              <a:off x="5274541" y="5855696"/>
              <a:ext cx="24840" cy="50040"/>
            </p14:xfrm>
          </p:contentPart>
        </mc:Choice>
        <mc:Fallback xmlns=""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7527AB85-E9E5-6742-86FE-8758EF23427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265901" y="5846696"/>
                <a:ext cx="424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302074C7-B43E-084F-9F18-373BDD030D11}"/>
                  </a:ext>
                </a:extLst>
              </p14:cNvPr>
              <p14:cNvContentPartPr/>
              <p14:nvPr/>
            </p14:nvContentPartPr>
            <p14:xfrm>
              <a:off x="3523141" y="5860736"/>
              <a:ext cx="59760" cy="17208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302074C7-B43E-084F-9F18-373BDD030D1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514141" y="5852096"/>
                <a:ext cx="774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237244EF-3DBA-814E-BE00-1C38E9E4CC65}"/>
                  </a:ext>
                </a:extLst>
              </p14:cNvPr>
              <p14:cNvContentPartPr/>
              <p14:nvPr/>
            </p14:nvContentPartPr>
            <p14:xfrm>
              <a:off x="3549421" y="5947136"/>
              <a:ext cx="21240" cy="27720"/>
            </p14:xfrm>
          </p:contentPart>
        </mc:Choice>
        <mc:Fallback xmlns=""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237244EF-3DBA-814E-BE00-1C38E9E4CC6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540781" y="5938496"/>
                <a:ext cx="38880" cy="4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A92C475E-6E2B-7649-A8E1-0A067D4EF7BB}"/>
              </a:ext>
            </a:extLst>
          </p:cNvPr>
          <p:cNvGrpSpPr/>
          <p:nvPr/>
        </p:nvGrpSpPr>
        <p:grpSpPr>
          <a:xfrm>
            <a:off x="9805509" y="2469531"/>
            <a:ext cx="69120" cy="135360"/>
            <a:chOff x="9805509" y="2469531"/>
            <a:chExt cx="69120" cy="13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86" name="Freihand 85">
                  <a:extLst>
                    <a:ext uri="{FF2B5EF4-FFF2-40B4-BE49-F238E27FC236}">
                      <a16:creationId xmlns:a16="http://schemas.microsoft.com/office/drawing/2014/main" id="{98796A99-4BB7-294B-8B2B-ED04E38FB8B0}"/>
                    </a:ext>
                  </a:extLst>
                </p14:cNvPr>
                <p14:cNvContentPartPr/>
                <p14:nvPr/>
              </p14:nvContentPartPr>
              <p14:xfrm>
                <a:off x="9805509" y="2469531"/>
                <a:ext cx="69120" cy="135360"/>
              </p14:xfrm>
            </p:contentPart>
          </mc:Choice>
          <mc:Fallback xmlns="">
            <p:pic>
              <p:nvPicPr>
                <p:cNvPr id="86" name="Freihand 85">
                  <a:extLst>
                    <a:ext uri="{FF2B5EF4-FFF2-40B4-BE49-F238E27FC236}">
                      <a16:creationId xmlns:a16="http://schemas.microsoft.com/office/drawing/2014/main" id="{98796A99-4BB7-294B-8B2B-ED04E38FB8B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796869" y="2460531"/>
                  <a:ext cx="867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87" name="Freihand 86">
                  <a:extLst>
                    <a:ext uri="{FF2B5EF4-FFF2-40B4-BE49-F238E27FC236}">
                      <a16:creationId xmlns:a16="http://schemas.microsoft.com/office/drawing/2014/main" id="{FE3F9D2A-6BA5-C447-8D30-08D2D95460DD}"/>
                    </a:ext>
                  </a:extLst>
                </p14:cNvPr>
                <p14:cNvContentPartPr/>
                <p14:nvPr/>
              </p14:nvContentPartPr>
              <p14:xfrm>
                <a:off x="9837909" y="2516331"/>
                <a:ext cx="360" cy="360"/>
              </p14:xfrm>
            </p:contentPart>
          </mc:Choice>
          <mc:Fallback xmlns="">
            <p:pic>
              <p:nvPicPr>
                <p:cNvPr id="87" name="Freihand 86">
                  <a:extLst>
                    <a:ext uri="{FF2B5EF4-FFF2-40B4-BE49-F238E27FC236}">
                      <a16:creationId xmlns:a16="http://schemas.microsoft.com/office/drawing/2014/main" id="{FE3F9D2A-6BA5-C447-8D30-08D2D95460D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828909" y="25073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8" name="Freihand 87">
                  <a:extLst>
                    <a:ext uri="{FF2B5EF4-FFF2-40B4-BE49-F238E27FC236}">
                      <a16:creationId xmlns:a16="http://schemas.microsoft.com/office/drawing/2014/main" id="{0A013470-5DBB-2049-BB67-CB331090CAE2}"/>
                    </a:ext>
                  </a:extLst>
                </p14:cNvPr>
                <p14:cNvContentPartPr/>
                <p14:nvPr/>
              </p14:nvContentPartPr>
              <p14:xfrm>
                <a:off x="9837909" y="2520651"/>
                <a:ext cx="360" cy="360"/>
              </p14:xfrm>
            </p:contentPart>
          </mc:Choice>
          <mc:Fallback xmlns="">
            <p:pic>
              <p:nvPicPr>
                <p:cNvPr id="88" name="Freihand 87">
                  <a:extLst>
                    <a:ext uri="{FF2B5EF4-FFF2-40B4-BE49-F238E27FC236}">
                      <a16:creationId xmlns:a16="http://schemas.microsoft.com/office/drawing/2014/main" id="{0A013470-5DBB-2049-BB67-CB331090CAE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828909" y="25116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90" name="Freihand 89">
                  <a:extLst>
                    <a:ext uri="{FF2B5EF4-FFF2-40B4-BE49-F238E27FC236}">
                      <a16:creationId xmlns:a16="http://schemas.microsoft.com/office/drawing/2014/main" id="{143FCFD6-13E6-A74E-8705-0BADA8EFCCA1}"/>
                    </a:ext>
                  </a:extLst>
                </p14:cNvPr>
                <p14:cNvContentPartPr/>
                <p14:nvPr/>
              </p14:nvContentPartPr>
              <p14:xfrm>
                <a:off x="9852309" y="2543691"/>
                <a:ext cx="360" cy="360"/>
              </p14:xfrm>
            </p:contentPart>
          </mc:Choice>
          <mc:Fallback xmlns="">
            <p:pic>
              <p:nvPicPr>
                <p:cNvPr id="90" name="Freihand 89">
                  <a:extLst>
                    <a:ext uri="{FF2B5EF4-FFF2-40B4-BE49-F238E27FC236}">
                      <a16:creationId xmlns:a16="http://schemas.microsoft.com/office/drawing/2014/main" id="{143FCFD6-13E6-A74E-8705-0BADA8EFCCA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843669" y="253469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92" name="Freihand 91">
                  <a:extLst>
                    <a:ext uri="{FF2B5EF4-FFF2-40B4-BE49-F238E27FC236}">
                      <a16:creationId xmlns:a16="http://schemas.microsoft.com/office/drawing/2014/main" id="{3CA0B4E1-7E31-2148-9A1E-E5FB4EC83EFB}"/>
                    </a:ext>
                  </a:extLst>
                </p14:cNvPr>
                <p14:cNvContentPartPr/>
                <p14:nvPr/>
              </p14:nvContentPartPr>
              <p14:xfrm>
                <a:off x="9860949" y="2566731"/>
                <a:ext cx="360" cy="360"/>
              </p14:xfrm>
            </p:contentPart>
          </mc:Choice>
          <mc:Fallback xmlns="">
            <p:pic>
              <p:nvPicPr>
                <p:cNvPr id="92" name="Freihand 91">
                  <a:extLst>
                    <a:ext uri="{FF2B5EF4-FFF2-40B4-BE49-F238E27FC236}">
                      <a16:creationId xmlns:a16="http://schemas.microsoft.com/office/drawing/2014/main" id="{3CA0B4E1-7E31-2148-9A1E-E5FB4EC83EF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851949" y="255809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94" name="Freihand 93">
                  <a:extLst>
                    <a:ext uri="{FF2B5EF4-FFF2-40B4-BE49-F238E27FC236}">
                      <a16:creationId xmlns:a16="http://schemas.microsoft.com/office/drawing/2014/main" id="{D6442585-641F-B64F-B30D-4F2BA1A0587F}"/>
                    </a:ext>
                  </a:extLst>
                </p14:cNvPr>
                <p14:cNvContentPartPr/>
                <p14:nvPr/>
              </p14:nvContentPartPr>
              <p14:xfrm>
                <a:off x="9811989" y="2513451"/>
                <a:ext cx="360" cy="360"/>
              </p14:xfrm>
            </p:contentPart>
          </mc:Choice>
          <mc:Fallback xmlns="">
            <p:pic>
              <p:nvPicPr>
                <p:cNvPr id="94" name="Freihand 93">
                  <a:extLst>
                    <a:ext uri="{FF2B5EF4-FFF2-40B4-BE49-F238E27FC236}">
                      <a16:creationId xmlns:a16="http://schemas.microsoft.com/office/drawing/2014/main" id="{D6442585-641F-B64F-B30D-4F2BA1A0587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803349" y="25044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6" name="Freihand 95">
                  <a:extLst>
                    <a:ext uri="{FF2B5EF4-FFF2-40B4-BE49-F238E27FC236}">
                      <a16:creationId xmlns:a16="http://schemas.microsoft.com/office/drawing/2014/main" id="{ED9FD2F9-5910-D547-8AC9-F9256FE249DD}"/>
                    </a:ext>
                  </a:extLst>
                </p14:cNvPr>
                <p14:cNvContentPartPr/>
                <p14:nvPr/>
              </p14:nvContentPartPr>
              <p14:xfrm>
                <a:off x="9836829" y="2521371"/>
                <a:ext cx="360" cy="360"/>
              </p14:xfrm>
            </p:contentPart>
          </mc:Choice>
          <mc:Fallback xmlns="">
            <p:pic>
              <p:nvPicPr>
                <p:cNvPr id="96" name="Freihand 95">
                  <a:extLst>
                    <a:ext uri="{FF2B5EF4-FFF2-40B4-BE49-F238E27FC236}">
                      <a16:creationId xmlns:a16="http://schemas.microsoft.com/office/drawing/2014/main" id="{ED9FD2F9-5910-D547-8AC9-F9256FE249D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827829" y="25127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97" name="Freihand 96">
                  <a:extLst>
                    <a:ext uri="{FF2B5EF4-FFF2-40B4-BE49-F238E27FC236}">
                      <a16:creationId xmlns:a16="http://schemas.microsoft.com/office/drawing/2014/main" id="{78F22301-9EC0-9D47-B418-338663DCAAF5}"/>
                    </a:ext>
                  </a:extLst>
                </p14:cNvPr>
                <p14:cNvContentPartPr/>
                <p14:nvPr/>
              </p14:nvContentPartPr>
              <p14:xfrm>
                <a:off x="9853749" y="2536131"/>
                <a:ext cx="360" cy="360"/>
              </p14:xfrm>
            </p:contentPart>
          </mc:Choice>
          <mc:Fallback xmlns="">
            <p:pic>
              <p:nvPicPr>
                <p:cNvPr id="97" name="Freihand 96">
                  <a:extLst>
                    <a:ext uri="{FF2B5EF4-FFF2-40B4-BE49-F238E27FC236}">
                      <a16:creationId xmlns:a16="http://schemas.microsoft.com/office/drawing/2014/main" id="{78F22301-9EC0-9D47-B418-338663DCAAF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844749" y="25271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98" name="Freihand 97">
                  <a:extLst>
                    <a:ext uri="{FF2B5EF4-FFF2-40B4-BE49-F238E27FC236}">
                      <a16:creationId xmlns:a16="http://schemas.microsoft.com/office/drawing/2014/main" id="{80A136E3-BB58-0B4F-B008-14B6F0B0650F}"/>
                    </a:ext>
                  </a:extLst>
                </p14:cNvPr>
                <p14:cNvContentPartPr/>
                <p14:nvPr/>
              </p14:nvContentPartPr>
              <p14:xfrm>
                <a:off x="9853749" y="2540451"/>
                <a:ext cx="360" cy="360"/>
              </p14:xfrm>
            </p:contentPart>
          </mc:Choice>
          <mc:Fallback xmlns="">
            <p:pic>
              <p:nvPicPr>
                <p:cNvPr id="98" name="Freihand 97">
                  <a:extLst>
                    <a:ext uri="{FF2B5EF4-FFF2-40B4-BE49-F238E27FC236}">
                      <a16:creationId xmlns:a16="http://schemas.microsoft.com/office/drawing/2014/main" id="{80A136E3-BB58-0B4F-B008-14B6F0B0650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844749" y="25314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0" name="Freihand 99">
                <a:extLst>
                  <a:ext uri="{FF2B5EF4-FFF2-40B4-BE49-F238E27FC236}">
                    <a16:creationId xmlns:a16="http://schemas.microsoft.com/office/drawing/2014/main" id="{15470B76-46B8-004B-8B6D-6DC621A52147}"/>
                  </a:ext>
                </a:extLst>
              </p14:cNvPr>
              <p14:cNvContentPartPr/>
              <p14:nvPr/>
            </p14:nvContentPartPr>
            <p14:xfrm>
              <a:off x="11563501" y="2456571"/>
              <a:ext cx="38520" cy="62280"/>
            </p14:xfrm>
          </p:contentPart>
        </mc:Choice>
        <mc:Fallback xmlns="">
          <p:pic>
            <p:nvPicPr>
              <p:cNvPr id="100" name="Freihand 99">
                <a:extLst>
                  <a:ext uri="{FF2B5EF4-FFF2-40B4-BE49-F238E27FC236}">
                    <a16:creationId xmlns:a16="http://schemas.microsoft.com/office/drawing/2014/main" id="{15470B76-46B8-004B-8B6D-6DC621A5214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554861" y="2447931"/>
                <a:ext cx="56160" cy="7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78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31" grpId="0"/>
      <p:bldP spid="35" grpId="0" animBg="1"/>
      <p:bldP spid="36" grpId="0" animBg="1"/>
      <p:bldP spid="40" grpId="0" animBg="1"/>
      <p:bldP spid="8" grpId="0" animBg="1"/>
      <p:bldP spid="2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53" grpId="0"/>
      <p:bldP spid="54" grpId="0"/>
      <p:bldP spid="55" grpId="0"/>
      <p:bldP spid="57" grpId="0"/>
      <p:bldP spid="58" grpId="0"/>
      <p:bldP spid="59" grpId="0" animBg="1"/>
      <p:bldP spid="60" grpId="0" animBg="1"/>
      <p:bldP spid="61" grpId="0" animBg="1"/>
      <p:bldP spid="66" grpId="0" animBg="1"/>
      <p:bldP spid="67" grpId="0"/>
      <p:bldP spid="68" grpId="0" animBg="1"/>
      <p:bldP spid="69" grpId="0"/>
      <p:bldP spid="80" grpId="0" animBg="1"/>
      <p:bldP spid="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79400" y="180000"/>
            <a:ext cx="11833200" cy="6498000"/>
          </a:xfrm>
          <a:prstGeom prst="rect">
            <a:avLst/>
          </a:prstGeom>
          <a:solidFill>
            <a:srgbClr val="00AC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Please contact me at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Raphael.Koehler@awi.de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further information.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0" y="2340000"/>
            <a:ext cx="5400000" cy="9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2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the stratosphere?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514F95-5766-4AD5-A5AE-1B71B7B6869E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9" y="2230973"/>
            <a:ext cx="6049620" cy="396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8200" y="6245438"/>
            <a:ext cx="2893219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31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6477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863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0795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GB" altLang="de-DE" sz="1400" i="1" dirty="0">
                <a:latin typeface="Arial" panose="020B0604020202020204" pitchFamily="34" charset="0"/>
              </a:rPr>
              <a:t>M. P. Baldwin, and T.J. Dunkerton, </a:t>
            </a:r>
          </a:p>
          <a:p>
            <a:r>
              <a:rPr lang="en-GB" altLang="de-DE" sz="1400" i="1" dirty="0">
                <a:latin typeface="Arial" panose="020B0604020202020204" pitchFamily="34" charset="0"/>
              </a:rPr>
              <a:t>Science 2001;294:581-584</a:t>
            </a:r>
          </a:p>
        </p:txBody>
      </p:sp>
      <p:sp>
        <p:nvSpPr>
          <p:cNvPr id="6" name="Rechteck 5"/>
          <p:cNvSpPr/>
          <p:nvPr/>
        </p:nvSpPr>
        <p:spPr>
          <a:xfrm>
            <a:off x="269999" y="1025199"/>
            <a:ext cx="5930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Composites of time-height development of the northern annular mode for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18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weakvortex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events and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30 strong vortex events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085745"/>
              </p:ext>
            </p:extLst>
          </p:nvPr>
        </p:nvGraphicFramePr>
        <p:xfrm>
          <a:off x="6980665" y="2617157"/>
          <a:ext cx="4689322" cy="1518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9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927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Seasonal prediction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2198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Accurate simulation of the stratosphere as a potential predictor for the troposphere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400630"/>
              </p:ext>
            </p:extLst>
          </p:nvPr>
        </p:nvGraphicFramePr>
        <p:xfrm>
          <a:off x="6980666" y="4312518"/>
          <a:ext cx="4689321" cy="202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9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88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 of this study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2371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AutoNum type="arabicPeriod"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Analyse stratospheric circulation in seasonal ICON-NWP runs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AutoNum type="arabicPeriod"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 </a:t>
                      </a:r>
                      <a:r>
                        <a:rPr lang="en-GB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</a:t>
                      </a: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circulation by adjusting the gravity wave drag </a:t>
                      </a:r>
                      <a:r>
                        <a:rPr lang="en-GB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parameteristation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867E097C-16C4-A143-92B5-52C524220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299689"/>
              </p:ext>
            </p:extLst>
          </p:nvPr>
        </p:nvGraphicFramePr>
        <p:xfrm>
          <a:off x="6980665" y="1020661"/>
          <a:ext cx="4689322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9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9113">
                <a:tc>
                  <a:txBody>
                    <a:bodyPr/>
                    <a:lstStyle/>
                    <a:p>
                      <a:r>
                        <a:rPr lang="en-GB" sz="20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Stratospheric influence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407">
                <a:tc>
                  <a:txBody>
                    <a:bodyPr/>
                    <a:lstStyle/>
                    <a:p>
                      <a:r>
                        <a:rPr lang="en-GB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Stratospheric events can influence tropospheric weather patterns up to 80 days 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7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ICON-NWP basic setup</a:t>
            </a:r>
          </a:p>
        </p:txBody>
      </p:sp>
      <p:graphicFrame>
        <p:nvGraphicFramePr>
          <p:cNvPr id="9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894405"/>
              </p:ext>
            </p:extLst>
          </p:nvPr>
        </p:nvGraphicFramePr>
        <p:xfrm>
          <a:off x="395720" y="1083714"/>
          <a:ext cx="7514704" cy="477121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1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2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ICON-NWP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ICO</a:t>
                      </a:r>
                      <a:r>
                        <a:rPr lang="de-D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sahedral</a:t>
                      </a: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de-D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onhydrostatic</a:t>
                      </a:r>
                      <a:r>
                        <a:rPr lang="de-D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r>
                        <a:rPr lang="de-D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de-DE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de-DE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umerical</a:t>
                      </a:r>
                      <a:r>
                        <a:rPr lang="de-D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GB" baseline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eather</a:t>
                      </a:r>
                      <a:r>
                        <a:rPr lang="de-D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="1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rediction</a:t>
                      </a:r>
                      <a:r>
                        <a:rPr lang="de-D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2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 version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Icon 2.1.0 (2018)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5655010"/>
                  </a:ext>
                </a:extLst>
              </a:tr>
              <a:tr h="5582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Seasonal</a:t>
                      </a:r>
                      <a:r>
                        <a:rPr lang="en-GB" b="1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</a:t>
                      </a:r>
                      <a:r>
                        <a:rPr lang="en-GB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xperiments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- May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2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resolution</a:t>
                      </a:r>
                      <a:endParaRPr lang="de-DE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R2B5 (~ 79km, T159)</a:t>
                      </a: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2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</a:t>
                      </a:r>
                      <a:r>
                        <a:rPr lang="en-GB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resolution</a:t>
                      </a:r>
                      <a:endParaRPr lang="de-DE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 levels up to 75km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23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/</a:t>
                      </a:r>
                      <a:r>
                        <a:rPr lang="en-GB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bound.</a:t>
                      </a:r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</a:t>
                      </a:r>
                      <a:endParaRPr lang="de-DE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ERA-Interim</a:t>
                      </a: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CMIP6</a:t>
                      </a:r>
                      <a:endParaRPr lang="de-DE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Simulated</a:t>
                      </a:r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endParaRPr lang="de-DE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1979/80 – 2016/17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8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Ensemble </a:t>
                      </a:r>
                      <a:r>
                        <a:rPr lang="de-DE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  <a:endParaRPr lang="de-DE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</a:t>
                      </a:r>
                      <a:r>
                        <a:rPr lang="de-DE" dirty="0"/>
                        <a:t>± 6h &amp; ±12h)</a:t>
                      </a:r>
                      <a:endParaRPr lang="de-DE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789156"/>
                  </a:ext>
                </a:extLst>
              </a:tr>
            </a:tbl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424" y="1100963"/>
            <a:ext cx="3853079" cy="47539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-122400" y="6586750"/>
            <a:ext cx="510600" cy="365125"/>
          </a:xfrm>
          <a:prstGeom prst="rect">
            <a:avLst/>
          </a:prstGeom>
        </p:spPr>
        <p:txBody>
          <a:bodyPr/>
          <a:lstStyle/>
          <a:p>
            <a:fld id="{0C514F95-5766-4AD5-A5AE-1B71B7B6869E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301800" y="6116739"/>
            <a:ext cx="6896174" cy="40011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Results are compared to ERA-Interim reanalysis</a:t>
            </a:r>
          </a:p>
        </p:txBody>
      </p:sp>
    </p:spTree>
    <p:extLst>
      <p:ext uri="{BB962C8B-B14F-4D97-AF65-F5344CB8AC3E}">
        <p14:creationId xmlns:p14="http://schemas.microsoft.com/office/powerpoint/2010/main" val="402787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AEA7B53A-2EDE-8E40-A925-1E4F304F7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91" y="1134902"/>
            <a:ext cx="7832080" cy="43601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6774BBD-C8E8-9B4A-BF95-407A2C6B79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Stratospheric</a:t>
            </a:r>
            <a:r>
              <a:rPr lang="de-DE" dirty="0"/>
              <a:t> polar </a:t>
            </a:r>
            <a:r>
              <a:rPr lang="de-DE" dirty="0" err="1"/>
              <a:t>vortex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B24ED8C-2B38-A047-A4AF-90744C13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514F95-5766-4AD5-A5AE-1B71B7B6869E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C349B0-9B38-2344-B6EB-6EB1A774B8EA}"/>
              </a:ext>
            </a:extLst>
          </p:cNvPr>
          <p:cNvSpPr txBox="1"/>
          <p:nvPr/>
        </p:nvSpPr>
        <p:spPr>
          <a:xfrm>
            <a:off x="3748704" y="874529"/>
            <a:ext cx="451398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Zonal mean zonal wind @ 60°N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14A5E89-9249-CB42-9696-378CC6C6A3B8}"/>
              </a:ext>
            </a:extLst>
          </p:cNvPr>
          <p:cNvSpPr txBox="1"/>
          <p:nvPr/>
        </p:nvSpPr>
        <p:spPr>
          <a:xfrm>
            <a:off x="6233532" y="5833144"/>
            <a:ext cx="398215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Vortex strength in winter is strongly underestimated by ICON</a:t>
            </a:r>
          </a:p>
        </p:txBody>
      </p:sp>
      <p:cxnSp>
        <p:nvCxnSpPr>
          <p:cNvPr id="13" name="Gerader Verbinder 7">
            <a:extLst>
              <a:ext uri="{FF2B5EF4-FFF2-40B4-BE49-F238E27FC236}">
                <a16:creationId xmlns:a16="http://schemas.microsoft.com/office/drawing/2014/main" id="{B09B7AD7-AE76-F34B-9509-0B015E88BE07}"/>
              </a:ext>
            </a:extLst>
          </p:cNvPr>
          <p:cNvCxnSpPr>
            <a:cxnSpLocks/>
            <a:stCxn id="34" idx="6"/>
            <a:endCxn id="12" idx="0"/>
          </p:cNvCxnSpPr>
          <p:nvPr/>
        </p:nvCxnSpPr>
        <p:spPr>
          <a:xfrm>
            <a:off x="6895252" y="3134795"/>
            <a:ext cx="1329358" cy="2698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C01EF43-87FA-1246-884F-AE13FAFC3753}"/>
              </a:ext>
            </a:extLst>
          </p:cNvPr>
          <p:cNvSpPr txBox="1"/>
          <p:nvPr/>
        </p:nvSpPr>
        <p:spPr>
          <a:xfrm>
            <a:off x="1208652" y="5833144"/>
            <a:ext cx="453442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Polar vortex variability and extreme values well represented in ICON</a:t>
            </a:r>
          </a:p>
        </p:txBody>
      </p:sp>
      <p:sp>
        <p:nvSpPr>
          <p:cNvPr id="34" name="Ellipse 6">
            <a:extLst>
              <a:ext uri="{FF2B5EF4-FFF2-40B4-BE49-F238E27FC236}">
                <a16:creationId xmlns:a16="http://schemas.microsoft.com/office/drawing/2014/main" id="{10E05946-063E-6246-BE5A-C97DACF8F1A3}"/>
              </a:ext>
            </a:extLst>
          </p:cNvPr>
          <p:cNvSpPr/>
          <p:nvPr/>
        </p:nvSpPr>
        <p:spPr>
          <a:xfrm rot="2205229">
            <a:off x="4956846" y="1984286"/>
            <a:ext cx="2152333" cy="101310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9007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BCA34FF1-F7D7-E745-A826-CF6B533EC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/>
          <a:stretch/>
        </p:blipFill>
        <p:spPr>
          <a:xfrm>
            <a:off x="1205140" y="906929"/>
            <a:ext cx="9929932" cy="3698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Polar Atmosphere: ICON – ERA-Interim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514F95-5766-4AD5-A5AE-1B71B7B6869E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977399" y="4968697"/>
            <a:ext cx="4203573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ICON: Significant positive temperature and negative wind bias in the stratosphere of the high latitudes in winter</a:t>
            </a:r>
          </a:p>
        </p:txBody>
      </p:sp>
      <p:sp>
        <p:nvSpPr>
          <p:cNvPr id="10" name="Textfeld 9"/>
          <p:cNvSpPr txBox="1"/>
          <p:nvPr/>
        </p:nvSpPr>
        <p:spPr>
          <a:xfrm rot="16200000">
            <a:off x="-544983" y="2316669"/>
            <a:ext cx="24266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Polar cap mean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temperature diff. 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10010932" y="906929"/>
            <a:ext cx="76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0655C4C-5C9C-7C45-8EDC-35DC2EF1E06A}"/>
              </a:ext>
            </a:extLst>
          </p:cNvPr>
          <p:cNvSpPr txBox="1"/>
          <p:nvPr/>
        </p:nvSpPr>
        <p:spPr>
          <a:xfrm>
            <a:off x="7328693" y="4967169"/>
            <a:ext cx="28956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Connected to a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strongly overestimated amount of major stratospheric warmings</a:t>
            </a:r>
          </a:p>
        </p:txBody>
      </p:sp>
      <p:sp>
        <p:nvSpPr>
          <p:cNvPr id="14" name="Ellipse 6">
            <a:extLst>
              <a:ext uri="{FF2B5EF4-FFF2-40B4-BE49-F238E27FC236}">
                <a16:creationId xmlns:a16="http://schemas.microsoft.com/office/drawing/2014/main" id="{63B66723-19C8-1546-BCC9-B73748E1BF35}"/>
              </a:ext>
            </a:extLst>
          </p:cNvPr>
          <p:cNvSpPr/>
          <p:nvPr/>
        </p:nvSpPr>
        <p:spPr>
          <a:xfrm rot="4130525">
            <a:off x="4661143" y="2118090"/>
            <a:ext cx="1973686" cy="105907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   </a:t>
            </a:r>
          </a:p>
        </p:txBody>
      </p:sp>
      <p:cxnSp>
        <p:nvCxnSpPr>
          <p:cNvPr id="15" name="Gerader Verbinder 7">
            <a:extLst>
              <a:ext uri="{FF2B5EF4-FFF2-40B4-BE49-F238E27FC236}">
                <a16:creationId xmlns:a16="http://schemas.microsoft.com/office/drawing/2014/main" id="{9C80360D-CCA1-6340-900D-60ED507718BC}"/>
              </a:ext>
            </a:extLst>
          </p:cNvPr>
          <p:cNvCxnSpPr>
            <a:cxnSpLocks/>
            <a:stCxn id="12" idx="0"/>
            <a:endCxn id="14" idx="4"/>
          </p:cNvCxnSpPr>
          <p:nvPr/>
        </p:nvCxnSpPr>
        <p:spPr>
          <a:xfrm flipV="1">
            <a:off x="3079186" y="2838761"/>
            <a:ext cx="2074957" cy="21299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9E39B43-75B0-3742-BB68-65FF4629CC65}"/>
              </a:ext>
            </a:extLst>
          </p:cNvPr>
          <p:cNvCxnSpPr>
            <a:cxnSpLocks/>
          </p:cNvCxnSpPr>
          <p:nvPr/>
        </p:nvCxnSpPr>
        <p:spPr>
          <a:xfrm>
            <a:off x="5663654" y="5652512"/>
            <a:ext cx="110853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5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piel, Teller enthält.&#10;&#10;Automatisch generierte Beschreibung">
            <a:extLst>
              <a:ext uri="{FF2B5EF4-FFF2-40B4-BE49-F238E27FC236}">
                <a16:creationId xmlns:a16="http://schemas.microsoft.com/office/drawing/2014/main" id="{831DCED5-968A-0F43-8190-AFDEAAB5A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r="15770"/>
          <a:stretch/>
        </p:blipFill>
        <p:spPr>
          <a:xfrm>
            <a:off x="502655" y="903029"/>
            <a:ext cx="3779784" cy="4320000"/>
          </a:xfrm>
          <a:prstGeom prst="rect">
            <a:avLst/>
          </a:prstGeom>
        </p:spPr>
      </p:pic>
      <p:pic>
        <p:nvPicPr>
          <p:cNvPr id="8" name="Grafik 7" descr="Ein Bild, das Mann, Gerät, Teller enthält.&#10;&#10;Automatisch generierte Beschreibung">
            <a:extLst>
              <a:ext uri="{FF2B5EF4-FFF2-40B4-BE49-F238E27FC236}">
                <a16:creationId xmlns:a16="http://schemas.microsoft.com/office/drawing/2014/main" id="{C6D0F2E9-C1F8-6244-82C9-F224C393FA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9" r="18798"/>
          <a:stretch/>
        </p:blipFill>
        <p:spPr>
          <a:xfrm>
            <a:off x="4206239" y="876106"/>
            <a:ext cx="3535681" cy="4320000"/>
          </a:xfrm>
          <a:prstGeom prst="rect">
            <a:avLst/>
          </a:prstGeom>
        </p:spPr>
      </p:pic>
      <p:pic>
        <p:nvPicPr>
          <p:cNvPr id="11" name="Grafik 10" descr="Ein Bild, das Gerät enthält.&#10;&#10;Automatisch generierte Beschreibung">
            <a:extLst>
              <a:ext uri="{FF2B5EF4-FFF2-40B4-BE49-F238E27FC236}">
                <a16:creationId xmlns:a16="http://schemas.microsoft.com/office/drawing/2014/main" id="{ADE75B0E-A109-EF42-950D-3AC6074A28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r="18932"/>
          <a:stretch/>
        </p:blipFill>
        <p:spPr>
          <a:xfrm>
            <a:off x="7787904" y="876106"/>
            <a:ext cx="3535681" cy="4320000"/>
          </a:xfrm>
          <a:prstGeom prst="rect">
            <a:avLst/>
          </a:prstGeom>
        </p:spPr>
      </p:pic>
      <p:pic>
        <p:nvPicPr>
          <p:cNvPr id="53" name="Grafik 52" descr="Ein Bild, das Gerät enthält.&#10;&#10;Automatisch generierte Beschreibung">
            <a:extLst>
              <a:ext uri="{FF2B5EF4-FFF2-40B4-BE49-F238E27FC236}">
                <a16:creationId xmlns:a16="http://schemas.microsoft.com/office/drawing/2014/main" id="{83EFD6B3-D4DE-1F45-A96E-A34C591304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8" t="9445" r="3246" b="8240"/>
          <a:stretch/>
        </p:blipFill>
        <p:spPr>
          <a:xfrm>
            <a:off x="11368609" y="1467030"/>
            <a:ext cx="682901" cy="324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ICON vs. ERA-Interim: MSLP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-332469" y="6586750"/>
            <a:ext cx="510600" cy="365125"/>
          </a:xfrm>
        </p:spPr>
        <p:txBody>
          <a:bodyPr/>
          <a:lstStyle/>
          <a:p>
            <a:fld id="{0C514F95-5766-4AD5-A5AE-1B71B7B6869E}" type="slidenum">
              <a:rPr lang="en-US" smtClean="0"/>
              <a:t>6</a:t>
            </a:fld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 rot="16200000">
            <a:off x="-2212709" y="3659069"/>
            <a:ext cx="48321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Mean sea level pressure bias</a:t>
            </a:r>
          </a:p>
        </p:txBody>
      </p:sp>
      <p:sp>
        <p:nvSpPr>
          <p:cNvPr id="10" name="Textfeld 9"/>
          <p:cNvSpPr txBox="1"/>
          <p:nvPr/>
        </p:nvSpPr>
        <p:spPr>
          <a:xfrm rot="5400000">
            <a:off x="2146325" y="733881"/>
            <a:ext cx="492443" cy="648575"/>
          </a:xfrm>
          <a:prstGeom prst="rect">
            <a:avLst/>
          </a:prstGeom>
          <a:noFill/>
          <a:ln>
            <a:noFill/>
          </a:ln>
        </p:spPr>
        <p:txBody>
          <a:bodyPr vert="vert270" wrap="non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0E1EDAF-F729-DE44-ABC3-32A3070B8E6B}"/>
              </a:ext>
            </a:extLst>
          </p:cNvPr>
          <p:cNvSpPr txBox="1"/>
          <p:nvPr/>
        </p:nvSpPr>
        <p:spPr>
          <a:xfrm rot="5400000">
            <a:off x="5711251" y="769147"/>
            <a:ext cx="492443" cy="578043"/>
          </a:xfrm>
          <a:prstGeom prst="rect">
            <a:avLst/>
          </a:prstGeom>
          <a:noFill/>
          <a:ln>
            <a:noFill/>
          </a:ln>
        </p:spPr>
        <p:txBody>
          <a:bodyPr vert="vert270" wrap="non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DJF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E3E9341-D55E-164F-852A-82F4A2A61864}"/>
              </a:ext>
            </a:extLst>
          </p:cNvPr>
          <p:cNvSpPr txBox="1"/>
          <p:nvPr/>
        </p:nvSpPr>
        <p:spPr>
          <a:xfrm rot="5400000">
            <a:off x="9349536" y="675051"/>
            <a:ext cx="492443" cy="704680"/>
          </a:xfrm>
          <a:prstGeom prst="rect">
            <a:avLst/>
          </a:prstGeom>
          <a:noFill/>
          <a:ln>
            <a:noFill/>
          </a:ln>
        </p:spPr>
        <p:txBody>
          <a:bodyPr vert="vert270" wrap="non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MAM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1510184" y="4613460"/>
            <a:ext cx="678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FB8C5C9-8AD4-674C-B99D-D3300D6D36E7}"/>
              </a:ext>
            </a:extLst>
          </p:cNvPr>
          <p:cNvSpPr txBox="1"/>
          <p:nvPr/>
        </p:nvSpPr>
        <p:spPr>
          <a:xfrm>
            <a:off x="778741" y="4955311"/>
            <a:ext cx="4397112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Weak polar vortex connected to a tendency towards the negative phase of the Arctic Oscillation with high pressure bias in high latitudes and low pressure bias in lower latitudes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11131EB-934D-B149-98CC-098B11BDB74D}"/>
              </a:ext>
            </a:extLst>
          </p:cNvPr>
          <p:cNvSpPr txBox="1"/>
          <p:nvPr/>
        </p:nvSpPr>
        <p:spPr>
          <a:xfrm>
            <a:off x="5914384" y="4985791"/>
            <a:ext cx="439711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MSLP bias especially large in winter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F3EBA92-F39B-5243-A7C6-CE5C2C08FFD3}"/>
              </a:ext>
            </a:extLst>
          </p:cNvPr>
          <p:cNvSpPr txBox="1"/>
          <p:nvPr/>
        </p:nvSpPr>
        <p:spPr>
          <a:xfrm>
            <a:off x="5914384" y="5848161"/>
            <a:ext cx="439711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Similar results found for ICON-A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Crueger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et al. 2018)</a:t>
            </a:r>
          </a:p>
        </p:txBody>
      </p:sp>
    </p:spTree>
    <p:extLst>
      <p:ext uri="{BB962C8B-B14F-4D97-AF65-F5344CB8AC3E}">
        <p14:creationId xmlns:p14="http://schemas.microsoft.com/office/powerpoint/2010/main" val="373565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Gravity Wave Drag (GWD) experiments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26" y="939872"/>
            <a:ext cx="9004273" cy="3603632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16200000">
            <a:off x="7334501" y="2619529"/>
            <a:ext cx="3058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GB" sz="800" dirty="0" err="1">
                <a:latin typeface="Arial" panose="020B0604020202020204" pitchFamily="34" charset="0"/>
                <a:cs typeface="Arial" panose="020B0604020202020204" pitchFamily="34" charset="0"/>
              </a:rPr>
              <a:t>Prill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, D. Reinert, D. Rieger, G. </a:t>
            </a:r>
            <a:r>
              <a:rPr lang="en-GB" sz="800" dirty="0" err="1">
                <a:latin typeface="Arial" panose="020B0604020202020204" pitchFamily="34" charset="0"/>
                <a:cs typeface="Arial" panose="020B0604020202020204" pitchFamily="34" charset="0"/>
              </a:rPr>
              <a:t>Zängl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(2019), </a:t>
            </a:r>
          </a:p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ICON Model Tutorial, April 2019, Working with the ICON Model</a:t>
            </a:r>
          </a:p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Practical Exercises for NWP Mode and ICON-ART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-122400" y="6586750"/>
            <a:ext cx="510600" cy="365125"/>
          </a:xfrm>
          <a:prstGeom prst="rect">
            <a:avLst/>
          </a:prstGeom>
        </p:spPr>
        <p:txBody>
          <a:bodyPr/>
          <a:lstStyle/>
          <a:p>
            <a:fld id="{0C514F95-5766-4AD5-A5AE-1B71B7B6869E}" type="slidenum">
              <a:rPr lang="en-GB" smtClean="0"/>
              <a:t>7</a:t>
            </a:fld>
            <a:endParaRPr lang="en-GB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20FF0A8D-C14C-0C46-8D6A-505B0368D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851223"/>
              </p:ext>
            </p:extLst>
          </p:nvPr>
        </p:nvGraphicFramePr>
        <p:xfrm>
          <a:off x="379142" y="4656656"/>
          <a:ext cx="8463774" cy="1714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2612">
                  <a:extLst>
                    <a:ext uri="{9D8B030D-6E8A-4147-A177-3AD203B41FA5}">
                      <a16:colId xmlns:a16="http://schemas.microsoft.com/office/drawing/2014/main" val="761894132"/>
                    </a:ext>
                  </a:extLst>
                </a:gridCol>
                <a:gridCol w="1804012">
                  <a:extLst>
                    <a:ext uri="{9D8B030D-6E8A-4147-A177-3AD203B41FA5}">
                      <a16:colId xmlns:a16="http://schemas.microsoft.com/office/drawing/2014/main" val="4151146722"/>
                    </a:ext>
                  </a:extLst>
                </a:gridCol>
                <a:gridCol w="1585176">
                  <a:extLst>
                    <a:ext uri="{9D8B030D-6E8A-4147-A177-3AD203B41FA5}">
                      <a16:colId xmlns:a16="http://schemas.microsoft.com/office/drawing/2014/main" val="947906540"/>
                    </a:ext>
                  </a:extLst>
                </a:gridCol>
                <a:gridCol w="1558512">
                  <a:extLst>
                    <a:ext uri="{9D8B030D-6E8A-4147-A177-3AD203B41FA5}">
                      <a16:colId xmlns:a16="http://schemas.microsoft.com/office/drawing/2014/main" val="1411922479"/>
                    </a:ext>
                  </a:extLst>
                </a:gridCol>
                <a:gridCol w="1433462">
                  <a:extLst>
                    <a:ext uri="{9D8B030D-6E8A-4147-A177-3AD203B41FA5}">
                      <a16:colId xmlns:a16="http://schemas.microsoft.com/office/drawing/2014/main" val="309200525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tune_gfluxlaun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tune_gkwake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tune_gkdrag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tune_gfrcrit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6523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rgbClr val="003E6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ICON</a:t>
                      </a:r>
                      <a:r>
                        <a:rPr lang="de-DE" sz="1800" baseline="-25000" dirty="0" err="1">
                          <a:solidFill>
                            <a:srgbClr val="003E6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ctl</a:t>
                      </a:r>
                      <a:endParaRPr lang="de-DE" sz="1800" dirty="0">
                        <a:solidFill>
                          <a:srgbClr val="003E6E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2.5mPa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0.075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2899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ICON</a:t>
                      </a:r>
                      <a:r>
                        <a:rPr lang="de-DE" sz="1800" baseline="-250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nogwd</a:t>
                      </a:r>
                      <a:r>
                        <a:rPr lang="de-DE" sz="1800" baseline="-25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de-DE" sz="1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2mPa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0.075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28128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ICON</a:t>
                      </a:r>
                      <a:r>
                        <a:rPr lang="de-DE" sz="1800" baseline="-25000" dirty="0" err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sso</a:t>
                      </a:r>
                      <a:r>
                        <a:rPr lang="de-DE" sz="1800" baseline="-250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de-DE" sz="18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2.5mPa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2943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ICON</a:t>
                      </a:r>
                      <a:r>
                        <a:rPr lang="de-DE" sz="1800" baseline="-25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gwd</a:t>
                      </a:r>
                      <a:r>
                        <a:rPr lang="de-DE" sz="18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de-DE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2mPa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686079"/>
                  </a:ext>
                </a:extLst>
              </a:tr>
            </a:tbl>
          </a:graphicData>
        </a:graphic>
      </p:graphicFrame>
      <p:sp>
        <p:nvSpPr>
          <p:cNvPr id="8" name="Rechteck 7"/>
          <p:cNvSpPr/>
          <p:nvPr/>
        </p:nvSpPr>
        <p:spPr>
          <a:xfrm>
            <a:off x="379142" y="5017678"/>
            <a:ext cx="8463774" cy="323385"/>
          </a:xfrm>
          <a:prstGeom prst="rect">
            <a:avLst/>
          </a:prstGeom>
          <a:noFill/>
          <a:ln w="28575">
            <a:solidFill>
              <a:srgbClr val="00A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4807286-76B5-5849-B2AA-9FCCEFE1BF2B}"/>
              </a:ext>
            </a:extLst>
          </p:cNvPr>
          <p:cNvSpPr/>
          <p:nvPr/>
        </p:nvSpPr>
        <p:spPr>
          <a:xfrm>
            <a:off x="379142" y="5358971"/>
            <a:ext cx="8463774" cy="323385"/>
          </a:xfrm>
          <a:prstGeom prst="rect">
            <a:avLst/>
          </a:prstGeom>
          <a:noFill/>
          <a:ln w="28575">
            <a:solidFill>
              <a:srgbClr val="00A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230E78B-2BFC-9041-B957-4C7FE13D6E3D}"/>
              </a:ext>
            </a:extLst>
          </p:cNvPr>
          <p:cNvSpPr/>
          <p:nvPr/>
        </p:nvSpPr>
        <p:spPr>
          <a:xfrm>
            <a:off x="379142" y="5701008"/>
            <a:ext cx="8463774" cy="323385"/>
          </a:xfrm>
          <a:prstGeom prst="rect">
            <a:avLst/>
          </a:prstGeom>
          <a:noFill/>
          <a:ln w="28575">
            <a:solidFill>
              <a:srgbClr val="00A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9E05A27-CB6A-7D4C-8ABA-E34C88BBE6B1}"/>
              </a:ext>
            </a:extLst>
          </p:cNvPr>
          <p:cNvSpPr/>
          <p:nvPr/>
        </p:nvSpPr>
        <p:spPr>
          <a:xfrm>
            <a:off x="379142" y="6042301"/>
            <a:ext cx="8463774" cy="323385"/>
          </a:xfrm>
          <a:prstGeom prst="rect">
            <a:avLst/>
          </a:prstGeom>
          <a:noFill/>
          <a:ln w="28575">
            <a:solidFill>
              <a:srgbClr val="00A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AE3908-652A-4545-98DE-8F8E452B68F5}"/>
              </a:ext>
            </a:extLst>
          </p:cNvPr>
          <p:cNvSpPr/>
          <p:nvPr/>
        </p:nvSpPr>
        <p:spPr>
          <a:xfrm>
            <a:off x="2966596" y="5336169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2mPa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EDE26A9-58F0-A745-AE61-C523509B759E}"/>
              </a:ext>
            </a:extLst>
          </p:cNvPr>
          <p:cNvSpPr/>
          <p:nvPr/>
        </p:nvSpPr>
        <p:spPr>
          <a:xfrm>
            <a:off x="2966595" y="6024217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2mPa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77112AA-D14A-554F-A755-93A39AE39D26}"/>
              </a:ext>
            </a:extLst>
          </p:cNvPr>
          <p:cNvSpPr/>
          <p:nvPr/>
        </p:nvSpPr>
        <p:spPr>
          <a:xfrm>
            <a:off x="4804840" y="5670809"/>
            <a:ext cx="505267" cy="367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BBAD59E-F914-E445-A2AE-5B34D771147E}"/>
              </a:ext>
            </a:extLst>
          </p:cNvPr>
          <p:cNvSpPr/>
          <p:nvPr/>
        </p:nvSpPr>
        <p:spPr>
          <a:xfrm>
            <a:off x="4805784" y="6016236"/>
            <a:ext cx="505267" cy="367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  <a:endParaRPr lang="en-GB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0C4EA65-E036-2E4F-8B9E-0EBCEA03E9F3}"/>
              </a:ext>
            </a:extLst>
          </p:cNvPr>
          <p:cNvSpPr/>
          <p:nvPr/>
        </p:nvSpPr>
        <p:spPr>
          <a:xfrm>
            <a:off x="6314684" y="5682356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0.06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4CCFECA-E287-2243-AC12-CE2DDF0BCAF3}"/>
              </a:ext>
            </a:extLst>
          </p:cNvPr>
          <p:cNvSpPr/>
          <p:nvPr/>
        </p:nvSpPr>
        <p:spPr>
          <a:xfrm>
            <a:off x="6314684" y="6024926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0.06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B0ED342-8F80-EE42-8701-21E5F0B75D13}"/>
              </a:ext>
            </a:extLst>
          </p:cNvPr>
          <p:cNvSpPr/>
          <p:nvPr/>
        </p:nvSpPr>
        <p:spPr>
          <a:xfrm>
            <a:off x="7872647" y="5682245"/>
            <a:ext cx="505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D982E83-B5E0-C147-BB7B-B287D4607B2A}"/>
              </a:ext>
            </a:extLst>
          </p:cNvPr>
          <p:cNvSpPr/>
          <p:nvPr/>
        </p:nvSpPr>
        <p:spPr>
          <a:xfrm>
            <a:off x="7872647" y="6025832"/>
            <a:ext cx="505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Rahmen 21">
            <a:extLst>
              <a:ext uri="{FF2B5EF4-FFF2-40B4-BE49-F238E27FC236}">
                <a16:creationId xmlns:a16="http://schemas.microsoft.com/office/drawing/2014/main" id="{935809A1-7132-314C-B197-779F59A3E112}"/>
              </a:ext>
            </a:extLst>
          </p:cNvPr>
          <p:cNvSpPr/>
          <p:nvPr/>
        </p:nvSpPr>
        <p:spPr>
          <a:xfrm>
            <a:off x="7289950" y="2851239"/>
            <a:ext cx="1272332" cy="220372"/>
          </a:xfrm>
          <a:prstGeom prst="fram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Rahmen 22">
            <a:extLst>
              <a:ext uri="{FF2B5EF4-FFF2-40B4-BE49-F238E27FC236}">
                <a16:creationId xmlns:a16="http://schemas.microsoft.com/office/drawing/2014/main" id="{0E50198C-DB0E-2B4F-8510-DDD0FDFE7F51}"/>
              </a:ext>
            </a:extLst>
          </p:cNvPr>
          <p:cNvSpPr/>
          <p:nvPr/>
        </p:nvSpPr>
        <p:spPr>
          <a:xfrm>
            <a:off x="2387958" y="3923405"/>
            <a:ext cx="953036" cy="220372"/>
          </a:xfrm>
          <a:prstGeom prst="fram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ahmen 23">
            <a:extLst>
              <a:ext uri="{FF2B5EF4-FFF2-40B4-BE49-F238E27FC236}">
                <a16:creationId xmlns:a16="http://schemas.microsoft.com/office/drawing/2014/main" id="{C8CFA3C9-CDAD-8548-9EBB-6DAEFA177693}"/>
              </a:ext>
            </a:extLst>
          </p:cNvPr>
          <p:cNvSpPr/>
          <p:nvPr/>
        </p:nvSpPr>
        <p:spPr>
          <a:xfrm>
            <a:off x="2387958" y="3208628"/>
            <a:ext cx="953036" cy="220372"/>
          </a:xfrm>
          <a:prstGeom prst="fram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Rahmen 24">
            <a:extLst>
              <a:ext uri="{FF2B5EF4-FFF2-40B4-BE49-F238E27FC236}">
                <a16:creationId xmlns:a16="http://schemas.microsoft.com/office/drawing/2014/main" id="{59693149-633A-2D4A-8C95-CDDBBADB944D}"/>
              </a:ext>
            </a:extLst>
          </p:cNvPr>
          <p:cNvSpPr/>
          <p:nvPr/>
        </p:nvSpPr>
        <p:spPr>
          <a:xfrm>
            <a:off x="3612073" y="3583273"/>
            <a:ext cx="953036" cy="220372"/>
          </a:xfrm>
          <a:prstGeom prst="fram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Rahmen 25">
            <a:extLst>
              <a:ext uri="{FF2B5EF4-FFF2-40B4-BE49-F238E27FC236}">
                <a16:creationId xmlns:a16="http://schemas.microsoft.com/office/drawing/2014/main" id="{51F863FB-DAD6-194B-9D96-3F721274E5A1}"/>
              </a:ext>
            </a:extLst>
          </p:cNvPr>
          <p:cNvSpPr/>
          <p:nvPr/>
        </p:nvSpPr>
        <p:spPr>
          <a:xfrm>
            <a:off x="2387958" y="3920550"/>
            <a:ext cx="953036" cy="220372"/>
          </a:xfrm>
          <a:prstGeom prst="fram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ahmen 27">
            <a:extLst>
              <a:ext uri="{FF2B5EF4-FFF2-40B4-BE49-F238E27FC236}">
                <a16:creationId xmlns:a16="http://schemas.microsoft.com/office/drawing/2014/main" id="{8A8A2163-06DA-C84D-AAFB-87840F41FB76}"/>
              </a:ext>
            </a:extLst>
          </p:cNvPr>
          <p:cNvSpPr/>
          <p:nvPr/>
        </p:nvSpPr>
        <p:spPr>
          <a:xfrm>
            <a:off x="2387958" y="3208481"/>
            <a:ext cx="953036" cy="220372"/>
          </a:xfrm>
          <a:prstGeom prst="fram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ahmen 28">
            <a:extLst>
              <a:ext uri="{FF2B5EF4-FFF2-40B4-BE49-F238E27FC236}">
                <a16:creationId xmlns:a16="http://schemas.microsoft.com/office/drawing/2014/main" id="{B499370C-0016-9048-B138-117DD8483333}"/>
              </a:ext>
            </a:extLst>
          </p:cNvPr>
          <p:cNvSpPr/>
          <p:nvPr/>
        </p:nvSpPr>
        <p:spPr>
          <a:xfrm>
            <a:off x="3612073" y="3582865"/>
            <a:ext cx="953036" cy="220372"/>
          </a:xfrm>
          <a:prstGeom prst="fram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Rahmen 29">
            <a:extLst>
              <a:ext uri="{FF2B5EF4-FFF2-40B4-BE49-F238E27FC236}">
                <a16:creationId xmlns:a16="http://schemas.microsoft.com/office/drawing/2014/main" id="{F3F52614-4F76-5A44-AB9B-BA841C136AC3}"/>
              </a:ext>
            </a:extLst>
          </p:cNvPr>
          <p:cNvSpPr/>
          <p:nvPr/>
        </p:nvSpPr>
        <p:spPr>
          <a:xfrm>
            <a:off x="7289949" y="2846549"/>
            <a:ext cx="1272331" cy="220372"/>
          </a:xfrm>
          <a:prstGeom prst="fram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9B7F89E-147F-CC4B-9E75-7B0332D5787A}"/>
              </a:ext>
            </a:extLst>
          </p:cNvPr>
          <p:cNvSpPr txBox="1"/>
          <p:nvPr/>
        </p:nvSpPr>
        <p:spPr>
          <a:xfrm>
            <a:off x="9165571" y="1002291"/>
            <a:ext cx="2838189" cy="726994"/>
          </a:xfrm>
          <a:prstGeom prst="rect">
            <a:avLst/>
          </a:prstGeom>
          <a:noFill/>
          <a:ln w="28575">
            <a:solidFill>
              <a:srgbClr val="0100CE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2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ctl</a:t>
            </a:r>
            <a:endParaRPr lang="en-GB" sz="2000" baseline="-25000" dirty="0">
              <a:solidFill>
                <a:srgbClr val="003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Deafault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GWD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BBAC4E7-FFFD-6D44-BD7E-B5B77F758F64}"/>
              </a:ext>
            </a:extLst>
          </p:cNvPr>
          <p:cNvSpPr txBox="1"/>
          <p:nvPr/>
        </p:nvSpPr>
        <p:spPr>
          <a:xfrm>
            <a:off x="9165568" y="1946140"/>
            <a:ext cx="2838189" cy="105631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nogwd</a:t>
            </a:r>
            <a:r>
              <a:rPr lang="en-GB" sz="20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Reduced non-orographic GWD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E7DD1D4-81EB-8A42-8D8B-F98BA9DFC029}"/>
              </a:ext>
            </a:extLst>
          </p:cNvPr>
          <p:cNvSpPr txBox="1"/>
          <p:nvPr/>
        </p:nvSpPr>
        <p:spPr>
          <a:xfrm>
            <a:off x="9165566" y="3219310"/>
            <a:ext cx="2838189" cy="1385636"/>
          </a:xfrm>
          <a:prstGeom prst="rect">
            <a:avLst/>
          </a:prstGeom>
          <a:noFill/>
          <a:ln w="28575">
            <a:solidFill>
              <a:srgbClr val="FFD96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2000" dirty="0" err="1">
                <a:solidFill>
                  <a:srgbClr val="FFD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FFD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sso</a:t>
            </a:r>
            <a:r>
              <a:rPr lang="en-GB" sz="2000" baseline="-25000" dirty="0">
                <a:solidFill>
                  <a:srgbClr val="FFD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Reduced orographic GWD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Tuned SSO scheme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1DA7D64-527E-FF4E-8078-D015E981D632}"/>
              </a:ext>
            </a:extLst>
          </p:cNvPr>
          <p:cNvSpPr txBox="1"/>
          <p:nvPr/>
        </p:nvSpPr>
        <p:spPr>
          <a:xfrm>
            <a:off x="9165566" y="4766765"/>
            <a:ext cx="2838189" cy="1385636"/>
          </a:xfrm>
          <a:prstGeom prst="rect">
            <a:avLst/>
          </a:prstGeom>
          <a:noFill/>
          <a:ln w="28575">
            <a:solidFill>
              <a:srgbClr val="C55A1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gwd</a:t>
            </a:r>
            <a:r>
              <a:rPr lang="en-GB" sz="2000" baseline="-25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>
              <a:lnSpc>
                <a:spcPct val="107000"/>
              </a:lnSpc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 reduced GWD</a:t>
            </a:r>
          </a:p>
          <a:p>
            <a:pPr>
              <a:lnSpc>
                <a:spcPct val="107000"/>
              </a:lnSpc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Combines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nogwd</a:t>
            </a:r>
            <a:r>
              <a:rPr lang="en-GB" sz="2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sso</a:t>
            </a:r>
            <a:r>
              <a:rPr lang="en-GB" sz="2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057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27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Effect on stratospheric polar vortex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514F95-5766-4AD5-A5AE-1B71B7B6869E}" type="slidenum">
              <a:rPr lang="en-US" smtClean="0"/>
              <a:t>8</a:t>
            </a:fld>
            <a:endParaRPr lang="en-US" dirty="0"/>
          </a:p>
        </p:txBody>
      </p:sp>
      <p:pic>
        <p:nvPicPr>
          <p:cNvPr id="12" name="Grafik 11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42D89FE8-CB2B-2C4B-95DC-A5006AF8E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" y="1063222"/>
            <a:ext cx="9700000" cy="54000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760B50C-6C9C-C649-A922-3FCA8F98FAE0}"/>
              </a:ext>
            </a:extLst>
          </p:cNvPr>
          <p:cNvSpPr/>
          <p:nvPr/>
        </p:nvSpPr>
        <p:spPr>
          <a:xfrm>
            <a:off x="7196209" y="2237245"/>
            <a:ext cx="2268638" cy="1030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310C41B3-BB6D-5647-8ADD-297011772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" y="1063222"/>
            <a:ext cx="9700000" cy="540000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97FBD89-B2B0-E04F-B3A1-D75E6B986A1E}"/>
              </a:ext>
            </a:extLst>
          </p:cNvPr>
          <p:cNvSpPr/>
          <p:nvPr/>
        </p:nvSpPr>
        <p:spPr>
          <a:xfrm>
            <a:off x="7196209" y="2607633"/>
            <a:ext cx="2268638" cy="660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D66EB4EF-892A-E34B-B3B4-2ABCBA91D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" y="1063222"/>
            <a:ext cx="9700000" cy="5400000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BE716425-212E-EA4A-B3CF-1CD4D00DFEF4}"/>
              </a:ext>
            </a:extLst>
          </p:cNvPr>
          <p:cNvSpPr/>
          <p:nvPr/>
        </p:nvSpPr>
        <p:spPr>
          <a:xfrm>
            <a:off x="7196209" y="2899451"/>
            <a:ext cx="2268638" cy="371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B092251B-2A9F-BA4B-8CF0-CD60EDA1D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2" y="1063222"/>
            <a:ext cx="9700000" cy="54000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6DF97748-1768-A54B-A227-F7140334A34B}"/>
              </a:ext>
            </a:extLst>
          </p:cNvPr>
          <p:cNvSpPr txBox="1"/>
          <p:nvPr/>
        </p:nvSpPr>
        <p:spPr>
          <a:xfrm>
            <a:off x="2881138" y="853681"/>
            <a:ext cx="451398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Zonal mean zonal wind @ 60°N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6640F28-AB0A-494E-AEF7-E1142A13F9EE}"/>
              </a:ext>
            </a:extLst>
          </p:cNvPr>
          <p:cNvSpPr txBox="1"/>
          <p:nvPr/>
        </p:nvSpPr>
        <p:spPr>
          <a:xfrm>
            <a:off x="9921282" y="1375099"/>
            <a:ext cx="2026649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All GWD reductions lead to a strengthening of the stratospheric polar vortex in winter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0BF93C5-91B5-A945-B273-BE5A7D2E3A0A}"/>
              </a:ext>
            </a:extLst>
          </p:cNvPr>
          <p:cNvSpPr txBox="1"/>
          <p:nvPr/>
        </p:nvSpPr>
        <p:spPr>
          <a:xfrm>
            <a:off x="9921282" y="4211069"/>
            <a:ext cx="2026649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Effect of non-orographic GWD is stronger</a:t>
            </a:r>
          </a:p>
        </p:txBody>
      </p:sp>
    </p:spTree>
    <p:extLst>
      <p:ext uri="{BB962C8B-B14F-4D97-AF65-F5344CB8AC3E}">
        <p14:creationId xmlns:p14="http://schemas.microsoft.com/office/powerpoint/2010/main" val="36221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E02C7425-2105-D74A-B4F3-DC56496AE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28" y="3664876"/>
            <a:ext cx="8064000" cy="3220720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44E36E55-B668-C64E-913D-8BB620C1C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28" y="3664876"/>
            <a:ext cx="8064000" cy="3220720"/>
          </a:xfrm>
          <a:prstGeom prst="rect">
            <a:avLst/>
          </a:prstGeom>
        </p:spPr>
      </p:pic>
      <p:pic>
        <p:nvPicPr>
          <p:cNvPr id="11" name="Grafik 10" descr="Ein Bild, das Uhr enthält.&#10;&#10;Automatisch generierte Beschreibung">
            <a:extLst>
              <a:ext uri="{FF2B5EF4-FFF2-40B4-BE49-F238E27FC236}">
                <a16:creationId xmlns:a16="http://schemas.microsoft.com/office/drawing/2014/main" id="{0A7923A4-7235-0B4B-B61E-02854E9D59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/>
          <a:stretch/>
        </p:blipFill>
        <p:spPr>
          <a:xfrm>
            <a:off x="1381528" y="836541"/>
            <a:ext cx="8064000" cy="305542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Effect of non-orographic GWD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514F95-5766-4AD5-A5AE-1B71B7B6869E}" type="slidenum">
              <a:rPr lang="en-US" smtClean="0"/>
              <a:t>9</a:t>
            </a:fld>
            <a:endParaRPr lang="en-U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E43B839-60E8-3E47-9D33-6EFC472F4653}"/>
              </a:ext>
            </a:extLst>
          </p:cNvPr>
          <p:cNvSpPr txBox="1"/>
          <p:nvPr/>
        </p:nvSpPr>
        <p:spPr>
          <a:xfrm rot="16200000">
            <a:off x="-1651570" y="3400502"/>
            <a:ext cx="441588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Polar cap mean zonal wind diff.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B1E4D17-822D-CB41-A3F4-DD49699CB727}"/>
              </a:ext>
            </a:extLst>
          </p:cNvPr>
          <p:cNvSpPr txBox="1"/>
          <p:nvPr/>
        </p:nvSpPr>
        <p:spPr>
          <a:xfrm>
            <a:off x="10086058" y="1847284"/>
            <a:ext cx="1749625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nogwd</a:t>
            </a:r>
            <a:r>
              <a:rPr lang="en-GB" sz="20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GB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GB" sz="2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ctl</a:t>
            </a:r>
            <a:r>
              <a:rPr lang="en-GB" sz="2000" dirty="0">
                <a:solidFill>
                  <a:srgbClr val="5252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9B40F09-FF28-6346-849B-BC6678E756C4}"/>
              </a:ext>
            </a:extLst>
          </p:cNvPr>
          <p:cNvSpPr txBox="1"/>
          <p:nvPr/>
        </p:nvSpPr>
        <p:spPr>
          <a:xfrm>
            <a:off x="10086058" y="4807118"/>
            <a:ext cx="1749625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ctl</a:t>
            </a:r>
            <a:r>
              <a:rPr lang="en-GB" sz="2000" dirty="0">
                <a:solidFill>
                  <a:srgbClr val="5252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ERA-Interim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C3FA672-0F66-BE4E-A742-B41810E0E4A6}"/>
              </a:ext>
            </a:extLst>
          </p:cNvPr>
          <p:cNvSpPr txBox="1"/>
          <p:nvPr/>
        </p:nvSpPr>
        <p:spPr>
          <a:xfrm>
            <a:off x="8887570" y="2237419"/>
            <a:ext cx="678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7BB72FB-0845-1747-BF71-3C01DBA34D95}"/>
              </a:ext>
            </a:extLst>
          </p:cNvPr>
          <p:cNvSpPr txBox="1"/>
          <p:nvPr/>
        </p:nvSpPr>
        <p:spPr>
          <a:xfrm>
            <a:off x="8887570" y="5188597"/>
            <a:ext cx="678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FB9EC74-2159-AB4C-B950-1B8C82E70B18}"/>
              </a:ext>
            </a:extLst>
          </p:cNvPr>
          <p:cNvSpPr txBox="1"/>
          <p:nvPr/>
        </p:nvSpPr>
        <p:spPr>
          <a:xfrm>
            <a:off x="10087658" y="4808531"/>
            <a:ext cx="1749625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GB" sz="2000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nogwd</a:t>
            </a:r>
            <a:r>
              <a:rPr lang="en-GB" sz="20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2000" dirty="0">
                <a:solidFill>
                  <a:srgbClr val="5252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ERA-Interim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EB39525-4807-FA4E-97A0-1F021FBED8A4}"/>
              </a:ext>
            </a:extLst>
          </p:cNvPr>
          <p:cNvSpPr txBox="1"/>
          <p:nvPr/>
        </p:nvSpPr>
        <p:spPr>
          <a:xfrm>
            <a:off x="9470765" y="3361863"/>
            <a:ext cx="262128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Strong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strat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bias reduction, especially in January</a:t>
            </a:r>
          </a:p>
        </p:txBody>
      </p:sp>
    </p:spTree>
    <p:extLst>
      <p:ext uri="{BB962C8B-B14F-4D97-AF65-F5344CB8AC3E}">
        <p14:creationId xmlns:p14="http://schemas.microsoft.com/office/powerpoint/2010/main" val="19136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/>
      <p:bldP spid="26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792</Words>
  <Application>Microsoft Macintosh PowerPoint</Application>
  <PresentationFormat>Breitbild</PresentationFormat>
  <Paragraphs>210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PowerPoint-Präsentation</vt:lpstr>
      <vt:lpstr>Why the stratosphere?</vt:lpstr>
      <vt:lpstr>ICON-NWP basic setup</vt:lpstr>
      <vt:lpstr>Stratospheric polar vortex</vt:lpstr>
      <vt:lpstr>Polar Atmosphere: ICON – ERA-Interim</vt:lpstr>
      <vt:lpstr>ICON vs. ERA-Interim: MSLP</vt:lpstr>
      <vt:lpstr>Gravity Wave Drag (GWD) experiments</vt:lpstr>
      <vt:lpstr>Effect on stratospheric polar vortex</vt:lpstr>
      <vt:lpstr>Effect of non-orographic GWD</vt:lpstr>
      <vt:lpstr>Effect of SSO-scheme</vt:lpstr>
      <vt:lpstr>Combined GWD effect (SSO + non-oro.)</vt:lpstr>
      <vt:lpstr>Effect on MSLP bias in winter</vt:lpstr>
      <vt:lpstr>A further source for the weak polar vortex?</vt:lpstr>
      <vt:lpstr>A further source for the weak polar vortex?</vt:lpstr>
      <vt:lpstr>QBO in ICON?</vt:lpstr>
      <vt:lpstr>Conclusion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Ralf Jaiser</dc:creator>
  <cp:lastModifiedBy>Raphael Köhler</cp:lastModifiedBy>
  <cp:revision>404</cp:revision>
  <dcterms:created xsi:type="dcterms:W3CDTF">2018-05-04T08:08:44Z</dcterms:created>
  <dcterms:modified xsi:type="dcterms:W3CDTF">2020-05-03T14:11:31Z</dcterms:modified>
</cp:coreProperties>
</file>