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343" r:id="rId3"/>
    <p:sldId id="342" r:id="rId4"/>
    <p:sldId id="282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olo Di Girolamo" initials="PD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655" autoAdjust="0"/>
    <p:restoredTop sz="81235" autoAdjust="0"/>
  </p:normalViewPr>
  <p:slideViewPr>
    <p:cSldViewPr>
      <p:cViewPr>
        <p:scale>
          <a:sx n="66" d="100"/>
          <a:sy n="66" d="100"/>
        </p:scale>
        <p:origin x="-1790" y="-187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D26835-B052-41F8-8160-66C261786DA9}" type="datetimeFigureOut">
              <a:rPr lang="it-IT"/>
              <a:pPr>
                <a:defRPr/>
              </a:pPr>
              <a:t>06/05/2020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4DC797-470C-4BAF-8BC2-2919413B72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3168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1A066C-A295-4A07-AE52-65D069074429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61A3A-E3B9-46C9-96C8-865760EE0734}" type="datetimeFigureOut">
              <a:rPr lang="it-IT"/>
              <a:pPr>
                <a:defRPr/>
              </a:pPr>
              <a:t>06/05/2020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298F1-38BC-4136-83CC-4F4FEE815D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8B51E-A232-4172-8C66-08BA17792E37}" type="datetimeFigureOut">
              <a:rPr lang="it-IT"/>
              <a:pPr>
                <a:defRPr/>
              </a:pPr>
              <a:t>06/05/2020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9C1D-526D-45D4-BA53-6CEAA7061A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B6EFD-CE7A-47D8-9CF9-8E5D124AA1EF}" type="datetimeFigureOut">
              <a:rPr lang="it-IT"/>
              <a:pPr>
                <a:defRPr/>
              </a:pPr>
              <a:t>06/05/2020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5B9D5-C2CB-4621-B0E9-CC704F4153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9F1F-5025-420C-A99C-4F902868E93D}" type="datetimeFigureOut">
              <a:rPr lang="it-IT"/>
              <a:pPr>
                <a:defRPr/>
              </a:pPr>
              <a:t>06/05/2020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7410-3CBB-40AB-942F-03758528CE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71EC9-F9A7-440A-8960-1010C5BEFCEF}" type="datetimeFigureOut">
              <a:rPr lang="it-IT"/>
              <a:pPr>
                <a:defRPr/>
              </a:pPr>
              <a:t>06/05/2020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3120F-C76E-401F-85AF-56B8B4EA3E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399E8-5F9A-44FD-846D-C67322410C0D}" type="datetimeFigureOut">
              <a:rPr lang="it-IT"/>
              <a:pPr>
                <a:defRPr/>
              </a:pPr>
              <a:t>06/05/2020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0324-2278-48CD-AE1C-66DE800F0E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5138D-40F5-4565-9290-DB4F56405783}" type="datetimeFigureOut">
              <a:rPr lang="it-IT"/>
              <a:pPr>
                <a:defRPr/>
              </a:pPr>
              <a:t>06/05/2020</a:t>
            </a:fld>
            <a:endParaRPr lang="it-IT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D9AE6-8946-4B56-A755-F0096ABA34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BD44C-A244-478E-AAD9-CE50BEC096D3}" type="datetimeFigureOut">
              <a:rPr lang="it-IT"/>
              <a:pPr>
                <a:defRPr/>
              </a:pPr>
              <a:t>06/05/2020</a:t>
            </a:fld>
            <a:endParaRPr lang="it-IT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7F133-8E1C-4C9E-8163-49364EB931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6761B-5F28-403F-A0FB-3A78F812676D}" type="datetimeFigureOut">
              <a:rPr lang="it-IT"/>
              <a:pPr>
                <a:defRPr/>
              </a:pPr>
              <a:t>06/05/2020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098C-29D6-471E-B3B3-A9E5E8B38D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62392-8EFE-4594-81FE-26B50BBA1FDB}" type="datetimeFigureOut">
              <a:rPr lang="it-IT"/>
              <a:pPr>
                <a:defRPr/>
              </a:pPr>
              <a:t>06/05/2020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7F2A9-6409-46F5-AB65-8C8F272955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olo rettango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EF567-1549-4E60-8B65-7CA1AE92396F}" type="datetimeFigureOut">
              <a:rPr lang="it-IT"/>
              <a:pPr>
                <a:defRPr/>
              </a:pPr>
              <a:t>06/05/2020</a:t>
            </a:fld>
            <a:endParaRPr lang="it-IT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09F96-976A-4417-9F9D-3D65CB0F5B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124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5125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1EA83A4-7639-49F6-9E3F-3EFF8429982F}" type="datetimeFigureOut">
              <a:rPr lang="it-IT"/>
              <a:pPr>
                <a:defRPr/>
              </a:pPr>
              <a:t>06/05/2020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B1EE847-7A11-4DD9-9CD7-07E00AEBFA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5129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3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85720" y="785794"/>
            <a:ext cx="8858280" cy="221457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42844" y="969047"/>
            <a:ext cx="8856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Determination of aerosol size and </a:t>
            </a:r>
            <a:r>
              <a:rPr lang="en-US" b="1" dirty="0" err="1" smtClean="0"/>
              <a:t>microphiysical</a:t>
            </a:r>
            <a:r>
              <a:rPr lang="en-US" b="1" dirty="0" smtClean="0"/>
              <a:t> </a:t>
            </a:r>
            <a:r>
              <a:rPr lang="en-US" b="1" dirty="0" err="1" smtClean="0"/>
              <a:t>proprierties</a:t>
            </a:r>
            <a:r>
              <a:rPr lang="en-US" b="1" dirty="0" smtClean="0"/>
              <a:t> based on multi-wavelength </a:t>
            </a:r>
            <a:r>
              <a:rPr lang="en-US" b="1" dirty="0" err="1" smtClean="0"/>
              <a:t>raman</a:t>
            </a:r>
            <a:r>
              <a:rPr lang="en-US" b="1" dirty="0" smtClean="0"/>
              <a:t> </a:t>
            </a:r>
            <a:r>
              <a:rPr lang="en-US" b="1" dirty="0" err="1" smtClean="0"/>
              <a:t>lidar</a:t>
            </a:r>
            <a:r>
              <a:rPr lang="en-US" b="1" dirty="0" smtClean="0"/>
              <a:t> measurements in the framework of HyMeX-SOP1</a:t>
            </a:r>
          </a:p>
          <a:p>
            <a:pPr algn="ctr"/>
            <a:r>
              <a:rPr lang="it-IT" b="1" dirty="0" smtClean="0"/>
              <a:t>Benedetto De Rosa</a:t>
            </a:r>
            <a:r>
              <a:rPr lang="it-IT" b="1" baseline="30000" dirty="0" smtClean="0"/>
              <a:t>1</a:t>
            </a:r>
            <a:r>
              <a:rPr lang="it-IT" b="1" dirty="0" smtClean="0"/>
              <a:t> , Paolo Di Girolamo</a:t>
            </a:r>
            <a:r>
              <a:rPr lang="it-IT" b="1" baseline="30000" dirty="0" smtClean="0"/>
              <a:t>1</a:t>
            </a:r>
            <a:r>
              <a:rPr lang="it-IT" b="1" dirty="0" smtClean="0"/>
              <a:t> , Donato Summa</a:t>
            </a:r>
            <a:r>
              <a:rPr lang="it-IT" b="1" baseline="30000" dirty="0" smtClean="0"/>
              <a:t>2</a:t>
            </a:r>
            <a:endParaRPr lang="it-IT" dirty="0" smtClean="0"/>
          </a:p>
          <a:p>
            <a:pPr algn="ctr"/>
            <a:r>
              <a:rPr lang="it-IT" i="1" baseline="30000" dirty="0" smtClean="0"/>
              <a:t>1</a:t>
            </a:r>
            <a:r>
              <a:rPr lang="it-IT" i="1" dirty="0" smtClean="0"/>
              <a:t> Scuola di Ingegneria, Università degli Studi della Basilicata, Potenza, 85100, Italy</a:t>
            </a:r>
            <a:endParaRPr lang="it-IT" dirty="0" smtClean="0"/>
          </a:p>
          <a:p>
            <a:pPr algn="ctr"/>
            <a:r>
              <a:rPr lang="en-GB" baseline="30000" dirty="0" smtClean="0"/>
              <a:t>2</a:t>
            </a:r>
            <a:r>
              <a:rPr lang="en-GB" dirty="0" smtClean="0"/>
              <a:t> CNR-IMAA, </a:t>
            </a:r>
            <a:r>
              <a:rPr lang="en-GB" dirty="0" err="1" smtClean="0"/>
              <a:t>Istituto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Metodologie</a:t>
            </a:r>
            <a:r>
              <a:rPr lang="en-GB" dirty="0" smtClean="0"/>
              <a:t> </a:t>
            </a:r>
            <a:r>
              <a:rPr lang="en-GB" dirty="0" err="1" smtClean="0"/>
              <a:t>Ambientali</a:t>
            </a:r>
            <a:r>
              <a:rPr lang="en-GB" dirty="0" smtClean="0"/>
              <a:t>, Tito </a:t>
            </a:r>
            <a:r>
              <a:rPr lang="en-GB" dirty="0" err="1" smtClean="0"/>
              <a:t>Scalo</a:t>
            </a:r>
            <a:r>
              <a:rPr lang="en-GB" dirty="0" smtClean="0"/>
              <a:t> (PZ), Italy</a:t>
            </a:r>
            <a:endParaRPr lang="it-IT" dirty="0" smtClean="0"/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*Email: benedetto.derosa@unibas.it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0" y="3214686"/>
            <a:ext cx="95348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A limited number of techniques can provide profiles of aerosol size microphysical properties</a:t>
            </a:r>
            <a:endParaRPr lang="it-IT" b="1" dirty="0"/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0"/>
            <a:ext cx="2931997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3341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0" y="3978196"/>
            <a:ext cx="935834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b="1" dirty="0" smtClean="0"/>
              <a:t>Reported measurements were carried out in the frame of the </a:t>
            </a:r>
            <a:r>
              <a:rPr lang="en-GB" b="1" dirty="0" smtClean="0">
                <a:solidFill>
                  <a:srgbClr val="FF0000"/>
                </a:solidFill>
              </a:rPr>
              <a:t>First Special Observation Period of the Hydrological Cycle in the Mediterranean  Experiment </a:t>
            </a:r>
            <a:r>
              <a:rPr lang="en-GB" b="1" dirty="0" smtClean="0"/>
              <a:t>(HyMeX-SOP1), which is a </a:t>
            </a:r>
            <a:r>
              <a:rPr lang="en-GB" b="1" dirty="0" smtClean="0">
                <a:solidFill>
                  <a:srgbClr val="FF0000"/>
                </a:solidFill>
              </a:rPr>
              <a:t>field campaign</a:t>
            </a:r>
            <a:r>
              <a:rPr lang="en-GB" b="1" dirty="0" smtClean="0"/>
              <a:t> that took place in the period September–November 2012 in the western Mediterranean area, involving a large ensemble of instruments distributed on a variety of measurement sites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0" y="5586257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University of Basilicata Raman </a:t>
            </a:r>
            <a:r>
              <a:rPr lang="en-GB" dirty="0" err="1" smtClean="0"/>
              <a:t>Lidar</a:t>
            </a:r>
            <a:r>
              <a:rPr lang="en-GB" dirty="0" smtClean="0"/>
              <a:t> (BASIL) was deployed in </a:t>
            </a:r>
            <a:r>
              <a:rPr lang="en-GB" dirty="0" err="1" smtClean="0"/>
              <a:t>Candillargues</a:t>
            </a:r>
            <a:r>
              <a:rPr lang="en-GB" dirty="0" smtClean="0"/>
              <a:t>, in Southern France. The</a:t>
            </a:r>
            <a:r>
              <a:rPr lang="en-US" dirty="0" smtClean="0"/>
              <a:t> French research aircraft ATR42, </a:t>
            </a:r>
            <a:r>
              <a:rPr lang="en-GB" dirty="0" smtClean="0"/>
              <a:t>equipped with a variety of </a:t>
            </a:r>
            <a:r>
              <a:rPr lang="en-GB" dirty="0" smtClean="0">
                <a:solidFill>
                  <a:srgbClr val="FF0000"/>
                </a:solidFill>
              </a:rPr>
              <a:t>in situ sensors </a:t>
            </a:r>
            <a:r>
              <a:rPr lang="en-GB" dirty="0" smtClean="0"/>
              <a:t>for </a:t>
            </a:r>
            <a:r>
              <a:rPr lang="en-GB" dirty="0" smtClean="0">
                <a:solidFill>
                  <a:srgbClr val="FF0000"/>
                </a:solidFill>
              </a:rPr>
              <a:t>turbulence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FF0000"/>
                </a:solidFill>
              </a:rPr>
              <a:t>aerosol/cloud microphysical</a:t>
            </a:r>
            <a:r>
              <a:rPr lang="en-GB" dirty="0" smtClean="0"/>
              <a:t> measurements</a:t>
            </a:r>
            <a:r>
              <a:rPr lang="en-GB" b="1" dirty="0" smtClean="0"/>
              <a:t>, </a:t>
            </a:r>
            <a:r>
              <a:rPr lang="en-US" b="1" dirty="0" smtClean="0"/>
              <a:t>performed more than 60 flight hours. 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71472" y="214290"/>
            <a:ext cx="7715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err="1" smtClean="0"/>
              <a:t>Size</a:t>
            </a:r>
            <a:r>
              <a:rPr lang="it-IT" dirty="0" smtClean="0"/>
              <a:t> and </a:t>
            </a:r>
            <a:r>
              <a:rPr lang="it-IT" dirty="0" err="1" smtClean="0"/>
              <a:t>microphysical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aerosol </a:t>
            </a:r>
            <a:r>
              <a:rPr lang="it-IT" dirty="0" err="1" smtClean="0"/>
              <a:t>particles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retrieved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MW </a:t>
            </a:r>
            <a:r>
              <a:rPr lang="it-IT" dirty="0" err="1" smtClean="0"/>
              <a:t>Raman</a:t>
            </a:r>
            <a:r>
              <a:rPr lang="it-IT" dirty="0" smtClean="0"/>
              <a:t> lidar </a:t>
            </a:r>
            <a:r>
              <a:rPr lang="it-IT" dirty="0" err="1" smtClean="0"/>
              <a:t>measurements</a:t>
            </a:r>
            <a:r>
              <a:rPr lang="it-IT" dirty="0" smtClean="0"/>
              <a:t> (3 </a:t>
            </a:r>
            <a:r>
              <a:rPr lang="it-IT" dirty="0" smtClean="0">
                <a:latin typeface="GreekC" pitchFamily="2" charset="0"/>
                <a:cs typeface="GreekC" pitchFamily="2" charset="0"/>
              </a:rPr>
              <a:t>b</a:t>
            </a:r>
            <a:r>
              <a:rPr lang="it-IT" dirty="0" smtClean="0"/>
              <a:t>+2</a:t>
            </a:r>
            <a:r>
              <a:rPr lang="it-IT" dirty="0" smtClean="0">
                <a:latin typeface="GreekC" pitchFamily="2" charset="0"/>
                <a:cs typeface="GreekC" pitchFamily="2" charset="0"/>
              </a:rPr>
              <a:t>a</a:t>
            </a:r>
            <a:r>
              <a:rPr lang="it-IT" dirty="0" smtClean="0"/>
              <a:t>) </a:t>
            </a:r>
            <a:r>
              <a:rPr lang="it-IT" dirty="0" err="1" smtClean="0"/>
              <a:t>based</a:t>
            </a:r>
            <a:r>
              <a:rPr lang="it-IT" dirty="0" smtClean="0"/>
              <a:t> on the </a:t>
            </a:r>
            <a:r>
              <a:rPr lang="it-IT" dirty="0" err="1" smtClean="0"/>
              <a:t>application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 </a:t>
            </a:r>
            <a:r>
              <a:rPr lang="it-IT" dirty="0" err="1" smtClean="0"/>
              <a:t>retrieval</a:t>
            </a:r>
            <a:r>
              <a:rPr lang="it-IT" dirty="0" smtClean="0"/>
              <a:t> </a:t>
            </a:r>
            <a:r>
              <a:rPr lang="it-IT" dirty="0" err="1" smtClean="0"/>
              <a:t>scheme</a:t>
            </a:r>
            <a:r>
              <a:rPr lang="it-IT" dirty="0" smtClean="0"/>
              <a:t> </a:t>
            </a:r>
            <a:r>
              <a:rPr lang="it-IT" dirty="0" err="1" smtClean="0"/>
              <a:t>exploiting</a:t>
            </a:r>
            <a:r>
              <a:rPr lang="it-IT" dirty="0" smtClean="0"/>
              <a:t> </a:t>
            </a:r>
            <a:r>
              <a:rPr lang="it-IT" dirty="0" err="1" smtClean="0"/>
              <a:t>Tikonov</a:t>
            </a:r>
            <a:r>
              <a:rPr lang="it-IT" dirty="0" smtClean="0"/>
              <a:t> </a:t>
            </a:r>
            <a:r>
              <a:rPr lang="it-IT" dirty="0" err="1" smtClean="0"/>
              <a:t>inversion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regularization</a:t>
            </a:r>
            <a:r>
              <a:rPr lang="it-IT" dirty="0" smtClean="0"/>
              <a:t>.</a:t>
            </a:r>
          </a:p>
          <a:p>
            <a:pPr algn="just"/>
            <a:r>
              <a:rPr lang="it-IT" dirty="0" err="1" smtClean="0"/>
              <a:t>Size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 </a:t>
            </a:r>
            <a:r>
              <a:rPr lang="it-IT" dirty="0" err="1" smtClean="0"/>
              <a:t>obtainmed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the RL (volume </a:t>
            </a:r>
            <a:r>
              <a:rPr lang="it-IT" dirty="0" err="1" smtClean="0"/>
              <a:t>concentration</a:t>
            </a:r>
            <a:r>
              <a:rPr lang="it-IT" dirty="0" smtClean="0"/>
              <a:t>, </a:t>
            </a:r>
            <a:r>
              <a:rPr lang="it-IT" dirty="0" err="1" smtClean="0"/>
              <a:t>effective</a:t>
            </a:r>
            <a:r>
              <a:rPr lang="it-IT" dirty="0" smtClean="0"/>
              <a:t> </a:t>
            </a:r>
            <a:r>
              <a:rPr lang="it-IT" dirty="0" err="1" smtClean="0"/>
              <a:t>radius</a:t>
            </a:r>
            <a:r>
              <a:rPr lang="it-IT" dirty="0" smtClean="0"/>
              <a:t> and </a:t>
            </a:r>
            <a:r>
              <a:rPr lang="it-IT" dirty="0" err="1" smtClean="0"/>
              <a:t>size</a:t>
            </a:r>
            <a:r>
              <a:rPr lang="it-IT" dirty="0" smtClean="0"/>
              <a:t> </a:t>
            </a:r>
            <a:r>
              <a:rPr lang="it-IT" dirty="0" err="1" smtClean="0"/>
              <a:t>distribution</a:t>
            </a:r>
            <a:r>
              <a:rPr lang="it-IT" dirty="0" smtClean="0"/>
              <a:t>) are </a:t>
            </a:r>
            <a:r>
              <a:rPr lang="it-IT" dirty="0" err="1" smtClean="0"/>
              <a:t>found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in </a:t>
            </a:r>
            <a:r>
              <a:rPr lang="it-IT" dirty="0" err="1" smtClean="0"/>
              <a:t>good</a:t>
            </a:r>
            <a:r>
              <a:rPr lang="it-IT" dirty="0" smtClean="0"/>
              <a:t> agreement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simultaneous</a:t>
            </a:r>
            <a:r>
              <a:rPr lang="it-IT" dirty="0" smtClean="0"/>
              <a:t> and </a:t>
            </a:r>
            <a:r>
              <a:rPr lang="it-IT" dirty="0" err="1" smtClean="0"/>
              <a:t>almost</a:t>
            </a:r>
            <a:r>
              <a:rPr lang="it-IT" dirty="0" smtClean="0"/>
              <a:t> </a:t>
            </a:r>
            <a:r>
              <a:rPr lang="it-IT" dirty="0" err="1" smtClean="0"/>
              <a:t>colocated</a:t>
            </a:r>
            <a:r>
              <a:rPr lang="it-IT" dirty="0" smtClean="0"/>
              <a:t> </a:t>
            </a:r>
            <a:r>
              <a:rPr lang="it-IT" dirty="0" err="1" smtClean="0"/>
              <a:t>in-situ</a:t>
            </a:r>
            <a:r>
              <a:rPr lang="it-IT" dirty="0" smtClean="0"/>
              <a:t> </a:t>
            </a:r>
            <a:r>
              <a:rPr lang="it-IT" dirty="0" err="1" smtClean="0"/>
              <a:t>measurements</a:t>
            </a:r>
            <a:r>
              <a:rPr lang="it-IT" dirty="0" smtClean="0"/>
              <a:t> </a:t>
            </a:r>
            <a:r>
              <a:rPr lang="it-IT" dirty="0" err="1" smtClean="0"/>
              <a:t>performed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airborne</a:t>
            </a:r>
            <a:r>
              <a:rPr lang="it-IT" dirty="0" smtClean="0"/>
              <a:t> </a:t>
            </a:r>
            <a:r>
              <a:rPr lang="it-IT" dirty="0" err="1" smtClean="0"/>
              <a:t>sensors</a:t>
            </a:r>
            <a:r>
              <a:rPr lang="it-IT" dirty="0" smtClean="0"/>
              <a:t>.   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500438"/>
            <a:ext cx="4558554" cy="264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8"/>
            <a:ext cx="4395142" cy="2624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720" y="2643182"/>
            <a:ext cx="84969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sz="2000" dirty="0" smtClean="0"/>
              <a:t>We focused our attention on the case study on 2 October 2012.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14282" y="3071810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/>
              <a:t>Comparison of the RL and in situ sensors in terms of volume concentration measurements</a:t>
            </a:r>
            <a:endParaRPr lang="it-IT" sz="1200" b="1" dirty="0"/>
          </a:p>
        </p:txBody>
      </p:sp>
      <p:sp>
        <p:nvSpPr>
          <p:cNvPr id="9" name="Rettangolo 8"/>
          <p:cNvSpPr/>
          <p:nvPr/>
        </p:nvSpPr>
        <p:spPr>
          <a:xfrm>
            <a:off x="4786314" y="300037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b="1" dirty="0" smtClean="0"/>
              <a:t>The figure shows the variability with altitude of the effective radius, with values in the range 0.2-0.6 mm. </a:t>
            </a:r>
            <a:endParaRPr lang="it-IT" sz="12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2993"/>
            <a:ext cx="3796779" cy="247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306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85860"/>
            <a:ext cx="3889426" cy="250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306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071942"/>
            <a:ext cx="3704215" cy="251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ttangolo 13"/>
          <p:cNvSpPr/>
          <p:nvPr/>
        </p:nvSpPr>
        <p:spPr>
          <a:xfrm>
            <a:off x="357158" y="571480"/>
            <a:ext cx="9041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figures show the comparison in terms of aerosol size distribution at different </a:t>
            </a:r>
            <a:r>
              <a:rPr lang="en-US" dirty="0" err="1" smtClean="0"/>
              <a:t>heigth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4357686" y="45720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agreement between  </a:t>
            </a:r>
            <a:r>
              <a:rPr lang="en-GB" dirty="0" smtClean="0"/>
              <a:t>Raman </a:t>
            </a:r>
            <a:r>
              <a:rPr lang="en-GB" dirty="0" err="1" smtClean="0"/>
              <a:t>lidar</a:t>
            </a:r>
            <a:r>
              <a:rPr lang="en-GB" dirty="0" smtClean="0"/>
              <a:t> and in-situ sensors</a:t>
            </a:r>
            <a:r>
              <a:rPr lang="en-US" dirty="0" smtClean="0"/>
              <a:t> is good. It is to be specified that the in-situ sensors are not sensitivity to particle with diameters in excess of 2 mm.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1043608" y="2780928"/>
            <a:ext cx="720109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it-IT" sz="44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THANKS FOR THE ATTENTION</a:t>
            </a:r>
            <a:endParaRPr lang="it-IT" sz="4400" b="1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135967</TotalTime>
  <Words>345</Words>
  <Application>Microsoft Office PowerPoint</Application>
  <PresentationFormat>Presentazione su schermo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Equinozio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BENEDETTO</dc:creator>
  <cp:lastModifiedBy>iAsus</cp:lastModifiedBy>
  <cp:revision>4102</cp:revision>
  <dcterms:created xsi:type="dcterms:W3CDTF">2015-04-07T16:09:10Z</dcterms:created>
  <dcterms:modified xsi:type="dcterms:W3CDTF">2020-05-05T23:11:33Z</dcterms:modified>
</cp:coreProperties>
</file>