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310" r:id="rId2"/>
    <p:sldId id="266" r:id="rId3"/>
    <p:sldId id="292" r:id="rId4"/>
    <p:sldId id="309" r:id="rId5"/>
    <p:sldId id="289" r:id="rId6"/>
    <p:sldId id="302" r:id="rId7"/>
    <p:sldId id="303" r:id="rId8"/>
    <p:sldId id="304" r:id="rId9"/>
    <p:sldId id="307" r:id="rId10"/>
    <p:sldId id="305" r:id="rId11"/>
    <p:sldId id="308" r:id="rId12"/>
    <p:sldId id="272" r:id="rId13"/>
  </p:sldIdLst>
  <p:sldSz cx="10980738" cy="360045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4">
          <p15:clr>
            <a:srgbClr val="A4A3A4"/>
          </p15:clr>
        </p15:guide>
        <p15:guide id="2" pos="34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4A8"/>
    <a:srgbClr val="4E8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22"/>
    <p:restoredTop sz="73211"/>
  </p:normalViewPr>
  <p:slideViewPr>
    <p:cSldViewPr>
      <p:cViewPr>
        <p:scale>
          <a:sx n="122" d="100"/>
          <a:sy n="122" d="100"/>
        </p:scale>
        <p:origin x="104" y="304"/>
      </p:cViewPr>
      <p:guideLst>
        <p:guide orient="horz" pos="1134"/>
        <p:guide pos="34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2928" y="-77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AAEA5-B04A-BA4C-A84A-AED970589F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94A03-574B-1641-93FD-41AC7065B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42A8D-3A98-C547-9B12-C0D96ED43903}" type="datetimeFigureOut">
              <a:rPr lang="en-US" smtClean="0"/>
              <a:t>4/25/20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74F5F-15C7-5549-AB16-30DE376741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51E83-AEAE-0542-A935-F46DCA91E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77441-C279-AD4F-94D9-809F04CA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00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3F9E0-0975-C146-A037-ACA4A96068C4}" type="datetimeFigureOut">
              <a:rPr lang="en-US" smtClean="0"/>
              <a:pPr/>
              <a:t>4/25/20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2988" y="857250"/>
            <a:ext cx="70580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38CAF-08A3-C541-8438-EF4B5AEAA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5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38CAF-08A3-C541-8438-EF4B5AEAA8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3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38CAF-08A3-C541-8438-EF4B5AEAA8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0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38CAF-08A3-C541-8438-EF4B5AEAA8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57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38CAF-08A3-C541-8438-EF4B5AEAA8A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2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38CAF-08A3-C541-8438-EF4B5AEAA8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38CAF-08A3-C541-8438-EF4B5AEAA8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7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0980738" cy="3600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3556" y="1118473"/>
            <a:ext cx="9333627" cy="7717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47111" y="2040255"/>
            <a:ext cx="7686517" cy="9201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Rechthoekige driehoek 6"/>
          <p:cNvSpPr/>
          <p:nvPr userDrawn="1"/>
        </p:nvSpPr>
        <p:spPr>
          <a:xfrm rot="5400000">
            <a:off x="9855719" y="-548928"/>
            <a:ext cx="576089" cy="167394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ige driehoek 7"/>
          <p:cNvSpPr/>
          <p:nvPr userDrawn="1"/>
        </p:nvSpPr>
        <p:spPr>
          <a:xfrm rot="5400000" flipV="1">
            <a:off x="4365352" y="-4365352"/>
            <a:ext cx="576089" cy="930679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ige driehoek 8"/>
          <p:cNvSpPr/>
          <p:nvPr userDrawn="1"/>
        </p:nvSpPr>
        <p:spPr>
          <a:xfrm rot="16200000">
            <a:off x="548928" y="2475432"/>
            <a:ext cx="576089" cy="167394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ige driehoek 9"/>
          <p:cNvSpPr/>
          <p:nvPr userDrawn="1"/>
        </p:nvSpPr>
        <p:spPr>
          <a:xfrm rot="16200000" flipV="1">
            <a:off x="6039296" y="-1340992"/>
            <a:ext cx="576089" cy="930679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C:\Users\Zelveld\Downloads\iccp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4705" y="72033"/>
            <a:ext cx="1085347" cy="360000"/>
          </a:xfrm>
          <a:prstGeom prst="rect">
            <a:avLst/>
          </a:prstGeom>
          <a:noFill/>
        </p:spPr>
      </p:pic>
      <p:pic>
        <p:nvPicPr>
          <p:cNvPr id="15" name="Picture 2" descr="C:\Users\Zelveld\Downloads\ibs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921" y="3168377"/>
            <a:ext cx="432000" cy="324385"/>
          </a:xfrm>
          <a:prstGeom prst="rect">
            <a:avLst/>
          </a:prstGeom>
          <a:noFill/>
        </p:spPr>
      </p:pic>
      <p:pic>
        <p:nvPicPr>
          <p:cNvPr id="16" name="Picture 3" descr="C:\Users\Zelveld\Downloads\pnuLogo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009" y="3168377"/>
            <a:ext cx="360000" cy="36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301" y="2520315"/>
            <a:ext cx="6588443" cy="297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152301" y="321707"/>
            <a:ext cx="6588443" cy="2160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2301" y="2817852"/>
            <a:ext cx="6588443" cy="422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961035" y="144185"/>
            <a:ext cx="2470666" cy="307205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49037" y="144185"/>
            <a:ext cx="7228986" cy="307205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3556" y="1118473"/>
            <a:ext cx="9333627" cy="7717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47111" y="2040255"/>
            <a:ext cx="7686517" cy="9201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Rechthoekige driehoek 6"/>
          <p:cNvSpPr/>
          <p:nvPr userDrawn="1"/>
        </p:nvSpPr>
        <p:spPr>
          <a:xfrm rot="5400000">
            <a:off x="9945736" y="-638944"/>
            <a:ext cx="396057" cy="167394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ige driehoek 7"/>
          <p:cNvSpPr/>
          <p:nvPr userDrawn="1"/>
        </p:nvSpPr>
        <p:spPr>
          <a:xfrm rot="5400000" flipV="1">
            <a:off x="4455368" y="-4455368"/>
            <a:ext cx="396057" cy="930679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ige driehoek 8"/>
          <p:cNvSpPr/>
          <p:nvPr userDrawn="1"/>
        </p:nvSpPr>
        <p:spPr>
          <a:xfrm rot="16200000">
            <a:off x="638944" y="2565449"/>
            <a:ext cx="396057" cy="167394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ige driehoek 9"/>
          <p:cNvSpPr/>
          <p:nvPr userDrawn="1"/>
        </p:nvSpPr>
        <p:spPr>
          <a:xfrm rot="16200000" flipV="1">
            <a:off x="6129313" y="-1250975"/>
            <a:ext cx="396057" cy="930679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2" descr="C:\Users\Zelveld\Downloads\iccpLogo.png"/>
          <p:cNvPicPr>
            <a:picLocks noChangeAspect="1" noChangeArrowheads="1"/>
          </p:cNvPicPr>
          <p:nvPr userDrawn="1"/>
        </p:nvPicPr>
        <p:blipFill>
          <a:blip r:embed="rId2" cstate="print"/>
          <a:srcRect r="66346"/>
          <a:stretch>
            <a:fillRect/>
          </a:stretch>
        </p:blipFill>
        <p:spPr bwMode="auto">
          <a:xfrm>
            <a:off x="89769" y="144041"/>
            <a:ext cx="365267" cy="360000"/>
          </a:xfrm>
          <a:prstGeom prst="rect">
            <a:avLst/>
          </a:prstGeom>
          <a:noFill/>
        </p:spPr>
      </p:pic>
      <p:pic>
        <p:nvPicPr>
          <p:cNvPr id="12" name="Picture 2" descr="C:\Users\Zelveld\Downloads\ibs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25" y="144041"/>
            <a:ext cx="432000" cy="324385"/>
          </a:xfrm>
          <a:prstGeom prst="rect">
            <a:avLst/>
          </a:prstGeom>
          <a:noFill/>
        </p:spPr>
      </p:pic>
      <p:pic>
        <p:nvPicPr>
          <p:cNvPr id="13" name="Picture 3" descr="C:\Users\Zelveld\Downloads\pnuLogo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9889" y="144041"/>
            <a:ext cx="360000" cy="36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3825" y="864121"/>
            <a:ext cx="9882664" cy="237613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Rechthoekige driehoek 6"/>
          <p:cNvSpPr/>
          <p:nvPr userDrawn="1"/>
        </p:nvSpPr>
        <p:spPr>
          <a:xfrm rot="10800000" flipV="1">
            <a:off x="10242897" y="0"/>
            <a:ext cx="737840" cy="57608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ige driehoek 7"/>
          <p:cNvSpPr/>
          <p:nvPr userDrawn="1"/>
        </p:nvSpPr>
        <p:spPr>
          <a:xfrm rot="10800000">
            <a:off x="10242895" y="576088"/>
            <a:ext cx="737840" cy="302435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ige driehoek 8"/>
          <p:cNvSpPr/>
          <p:nvPr userDrawn="1"/>
        </p:nvSpPr>
        <p:spPr>
          <a:xfrm flipV="1">
            <a:off x="0" y="3024361"/>
            <a:ext cx="737840" cy="57608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8" name="Picture 2" descr="C:\Users\Zelveld\Downloads\ibs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929" y="2376289"/>
            <a:ext cx="432000" cy="324385"/>
          </a:xfrm>
          <a:prstGeom prst="rect">
            <a:avLst/>
          </a:prstGeom>
          <a:noFill/>
        </p:spPr>
      </p:pic>
      <p:pic>
        <p:nvPicPr>
          <p:cNvPr id="4099" name="Picture 3" descr="C:\Users\Zelveld\Downloads\pnuLogo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8929" y="1728217"/>
            <a:ext cx="360000" cy="360000"/>
          </a:xfrm>
          <a:prstGeom prst="rect">
            <a:avLst/>
          </a:prstGeom>
          <a:noFill/>
        </p:spPr>
      </p:pic>
      <p:pic>
        <p:nvPicPr>
          <p:cNvPr id="14" name="Picture 2" descr="C:\Users\Zelveld\Downloads\iccpLogo.png"/>
          <p:cNvPicPr>
            <a:picLocks noChangeAspect="1" noChangeArrowheads="1"/>
          </p:cNvPicPr>
          <p:nvPr userDrawn="1"/>
        </p:nvPicPr>
        <p:blipFill>
          <a:blip r:embed="rId4" cstate="print"/>
          <a:srcRect r="66346"/>
          <a:stretch>
            <a:fillRect/>
          </a:stretch>
        </p:blipFill>
        <p:spPr bwMode="auto">
          <a:xfrm>
            <a:off x="516590" y="216049"/>
            <a:ext cx="365267" cy="360000"/>
          </a:xfrm>
          <a:prstGeom prst="rect">
            <a:avLst/>
          </a:prstGeom>
          <a:noFill/>
        </p:spPr>
      </p:pic>
      <p:pic>
        <p:nvPicPr>
          <p:cNvPr id="15" name="Picture 2" descr="C:\Users\Zelveld\Downloads\ibs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90" y="864121"/>
            <a:ext cx="432000" cy="324385"/>
          </a:xfrm>
          <a:prstGeom prst="rect">
            <a:avLst/>
          </a:prstGeom>
          <a:noFill/>
        </p:spPr>
      </p:pic>
      <p:pic>
        <p:nvPicPr>
          <p:cNvPr id="17" name="Picture 3" descr="C:\Users\Zelveld\Downloads\pnuLogo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90" y="1512193"/>
            <a:ext cx="360000" cy="360000"/>
          </a:xfrm>
          <a:prstGeom prst="rect">
            <a:avLst/>
          </a:prstGeom>
          <a:noFill/>
        </p:spPr>
      </p:pic>
      <p:sp>
        <p:nvSpPr>
          <p:cNvPr id="10" name="Rechthoekige driehoek 9"/>
          <p:cNvSpPr/>
          <p:nvPr userDrawn="1"/>
        </p:nvSpPr>
        <p:spPr>
          <a:xfrm>
            <a:off x="0" y="0"/>
            <a:ext cx="737840" cy="302435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2" descr="C:\Users\Zelveld\Downloads\iccpLogo.png"/>
          <p:cNvPicPr>
            <a:picLocks noChangeAspect="1" noChangeArrowheads="1"/>
          </p:cNvPicPr>
          <p:nvPr userDrawn="1"/>
        </p:nvPicPr>
        <p:blipFill>
          <a:blip r:embed="rId4" cstate="print"/>
          <a:srcRect r="66346"/>
          <a:stretch>
            <a:fillRect/>
          </a:stretch>
        </p:blipFill>
        <p:spPr bwMode="auto">
          <a:xfrm>
            <a:off x="10098929" y="3024361"/>
            <a:ext cx="365267" cy="36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403" y="2313623"/>
            <a:ext cx="9333627" cy="71508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7403" y="1526025"/>
            <a:ext cx="9333627" cy="78759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9037" y="840105"/>
            <a:ext cx="4849826" cy="23761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81875" y="840105"/>
            <a:ext cx="4849826" cy="23761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9037" y="805934"/>
            <a:ext cx="4851733" cy="33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9037" y="1141809"/>
            <a:ext cx="4851733" cy="20744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578063" y="805934"/>
            <a:ext cx="4853639" cy="33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578063" y="1141809"/>
            <a:ext cx="4853639" cy="20744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9038" y="143351"/>
            <a:ext cx="3612587" cy="6100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93163" y="143352"/>
            <a:ext cx="6138538" cy="30728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9038" y="753428"/>
            <a:ext cx="3612587" cy="24628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9037" y="144185"/>
            <a:ext cx="9882664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9037" y="840105"/>
            <a:ext cx="9882664" cy="237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9037" y="3337084"/>
            <a:ext cx="2562172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23DA0-95AC-414F-9C76-7BA41A62BC54}" type="datetimeFigureOut">
              <a:rPr lang="en-AU" smtClean="0"/>
              <a:pPr/>
              <a:t>25/4/20</a:t>
            </a:fld>
            <a:endParaRPr lang="en-AU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751752" y="3337084"/>
            <a:ext cx="3477234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869529" y="3337084"/>
            <a:ext cx="2562172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A3BE2-548B-4025-9A90-C4C9F881E893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"/><Relationship Id="rId3" Type="http://schemas.openxmlformats.org/officeDocument/2006/relationships/image" Target="../media/image33.png"/><Relationship Id="rId7" Type="http://schemas.openxmlformats.org/officeDocument/2006/relationships/image" Target="../media/image3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0.png"/><Relationship Id="rId7" Type="http://schemas.openxmlformats.org/officeDocument/2006/relationships/image" Target="../media/image26.tif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.mov"/><Relationship Id="rId7" Type="http://schemas.openxmlformats.org/officeDocument/2006/relationships/image" Target="../media/image28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5.mov"/><Relationship Id="rId9" Type="http://schemas.openxmlformats.org/officeDocument/2006/relationships/image" Target="../media/image2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itogenomic evidence for climatically-driven dispersals in South Africa…">
            <a:extLst>
              <a:ext uri="{FF2B5EF4-FFF2-40B4-BE49-F238E27FC236}">
                <a16:creationId xmlns:a16="http://schemas.microsoft.com/office/drawing/2014/main" id="{9994CEC6-FD91-1F45-8B42-E8E81439035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67099" y="1296169"/>
            <a:ext cx="11147837" cy="28083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Neanderthal extinction: the role of abrupt climate change, resource competition and interbreeding</a:t>
            </a:r>
            <a:b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b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br>
              <a:rPr lang="en-US" sz="20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Axel </a:t>
            </a:r>
            <a:r>
              <a:rPr sz="2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sz="20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Timmermann</a:t>
            </a:r>
            <a:r>
              <a:rPr sz="2000" dirty="0">
                <a:latin typeface="Baskerville" panose="02020502070401020303" pitchFamily="18" charset="0"/>
                <a:ea typeface="Baskerville" panose="02020502070401020303" pitchFamily="18" charset="0"/>
              </a:rPr>
              <a:t>,</a:t>
            </a: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 IBS Center for Climate Physics, South Korea</a:t>
            </a:r>
            <a:b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sz="2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b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defTabSz="182880">
              <a:defRPr sz="348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6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2E2A6C79-88F3-F747-9356-A3827FC0A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9" y="599809"/>
            <a:ext cx="3240359" cy="257545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9195B8F-138C-9945-880E-1231D3FEA829}"/>
              </a:ext>
            </a:extLst>
          </p:cNvPr>
          <p:cNvCxnSpPr>
            <a:cxnSpLocks/>
          </p:cNvCxnSpPr>
          <p:nvPr/>
        </p:nvCxnSpPr>
        <p:spPr>
          <a:xfrm>
            <a:off x="1268067" y="2520305"/>
            <a:ext cx="2323922" cy="0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E6854D-4CC6-664B-B39A-8925B06457CC}"/>
              </a:ext>
            </a:extLst>
          </p:cNvPr>
          <p:cNvSpPr txBox="1"/>
          <p:nvPr/>
        </p:nvSpPr>
        <p:spPr>
          <a:xfrm>
            <a:off x="1601937" y="230477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global demise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6EEAFFA6-3F60-894E-8BAC-17AF0ABFF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/>
          <a:stretch/>
        </p:blipFill>
        <p:spPr>
          <a:xfrm>
            <a:off x="6282457" y="784475"/>
            <a:ext cx="4464496" cy="2549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2EB15D-DB76-A547-86B5-2442832A749D}"/>
              </a:ext>
            </a:extLst>
          </p:cNvPr>
          <p:cNvSpPr txBox="1"/>
          <p:nvPr/>
        </p:nvSpPr>
        <p:spPr>
          <a:xfrm>
            <a:off x="5819747" y="415143"/>
            <a:ext cx="160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Extinction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C3FC3-3EB4-9D43-8A3E-8A6572644219}"/>
              </a:ext>
            </a:extLst>
          </p:cNvPr>
          <p:cNvSpPr txBox="1"/>
          <p:nvPr/>
        </p:nvSpPr>
        <p:spPr>
          <a:xfrm>
            <a:off x="4216882" y="430853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Genetic constraints</a:t>
            </a:r>
          </a:p>
          <a:p>
            <a:r>
              <a:rPr lang="en-US" dirty="0"/>
              <a:t>R</a:t>
            </a:r>
            <a:r>
              <a:rPr lang="en-KR" dirty="0"/>
              <a:t>equire interbreeding factor &lt; 2%</a:t>
            </a:r>
          </a:p>
          <a:p>
            <a:r>
              <a:rPr lang="en-KR" dirty="0"/>
              <a:t>=&gt; </a:t>
            </a:r>
            <a:r>
              <a:rPr lang="en-US" dirty="0"/>
              <a:t>R</a:t>
            </a:r>
            <a:r>
              <a:rPr lang="en-KR" dirty="0"/>
              <a:t>ealistic extinction only possible for high competition values</a:t>
            </a:r>
          </a:p>
        </p:txBody>
      </p:sp>
      <p:sp>
        <p:nvSpPr>
          <p:cNvPr id="9" name="Timmermann, Friedrich, Nature, 2016">
            <a:extLst>
              <a:ext uri="{FF2B5EF4-FFF2-40B4-BE49-F238E27FC236}">
                <a16:creationId xmlns:a16="http://schemas.microsoft.com/office/drawing/2014/main" id="{B98A6916-64B5-F742-AC5E-7291B526DD36}"/>
              </a:ext>
            </a:extLst>
          </p:cNvPr>
          <p:cNvSpPr txBox="1"/>
          <p:nvPr/>
        </p:nvSpPr>
        <p:spPr>
          <a:xfrm>
            <a:off x="1735816" y="3334152"/>
            <a:ext cx="2481066" cy="19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01" tIns="9001" rIns="9001" bIns="9001" anchor="ctr"/>
          <a:lstStyle>
            <a:lvl1pPr defTabSz="325120">
              <a:defRPr sz="1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6" b="0" i="0" dirty="0" err="1"/>
              <a:t>Timmermann</a:t>
            </a:r>
            <a:r>
              <a:rPr lang="en-US" sz="886" b="0" i="0" dirty="0"/>
              <a:t>, QSR accepted (2020)</a:t>
            </a:r>
            <a:endParaRPr sz="886" b="0" i="0" dirty="0"/>
          </a:p>
        </p:txBody>
      </p:sp>
    </p:spTree>
    <p:extLst>
      <p:ext uri="{BB962C8B-B14F-4D97-AF65-F5344CB8AC3E}">
        <p14:creationId xmlns:p14="http://schemas.microsoft.com/office/powerpoint/2010/main" val="1355906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2E6854D-4CC6-664B-B39A-8925B06457CC}"/>
              </a:ext>
            </a:extLst>
          </p:cNvPr>
          <p:cNvSpPr txBox="1"/>
          <p:nvPr/>
        </p:nvSpPr>
        <p:spPr>
          <a:xfrm>
            <a:off x="1601937" y="230477"/>
            <a:ext cx="846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role of </a:t>
            </a:r>
            <a:r>
              <a:rPr lang="en-US" dirty="0" err="1"/>
              <a:t>Dansgaard</a:t>
            </a:r>
            <a:r>
              <a:rPr lang="en-US" dirty="0"/>
              <a:t> </a:t>
            </a:r>
            <a:r>
              <a:rPr lang="en-US" dirty="0" err="1"/>
              <a:t>Oeschger</a:t>
            </a:r>
            <a:r>
              <a:rPr lang="en-US" dirty="0"/>
              <a:t> events: Not relevant for global extinction, but regionally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C927C16C-0A1B-8249-B946-153BC046A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2" t="-4" r="801" b="67385"/>
          <a:stretch/>
        </p:blipFill>
        <p:spPr>
          <a:xfrm>
            <a:off x="96323" y="618275"/>
            <a:ext cx="3587292" cy="2496560"/>
          </a:xfrm>
          <a:prstGeom prst="rect">
            <a:avLst/>
          </a:prstGeom>
        </p:spPr>
      </p:pic>
      <p:pic>
        <p:nvPicPr>
          <p:cNvPr id="4" name="Picture 3" descr="A screen shot of a map&#10;&#10;Description automatically generated">
            <a:extLst>
              <a:ext uri="{FF2B5EF4-FFF2-40B4-BE49-F238E27FC236}">
                <a16:creationId xmlns:a16="http://schemas.microsoft.com/office/drawing/2014/main" id="{937681FB-D080-B349-B57C-5B2A45314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68" y="683753"/>
            <a:ext cx="3837047" cy="247612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48B4249-C58C-5447-B834-D1C8F12F8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2" t="32678" r="801" b="33008"/>
          <a:stretch/>
        </p:blipFill>
        <p:spPr>
          <a:xfrm>
            <a:off x="3402137" y="533568"/>
            <a:ext cx="3587292" cy="2626305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7A69F67-0B38-1F45-A34D-1E3E3E05A6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339"/>
          <a:stretch>
            <a:fillRect/>
          </a:stretch>
        </p:blipFill>
        <p:spPr>
          <a:xfrm>
            <a:off x="4364238" y="891820"/>
            <a:ext cx="338339" cy="4340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DC795-A525-0743-BAC2-B877244F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73" y="902900"/>
            <a:ext cx="338339" cy="422924"/>
          </a:xfrm>
          <a:prstGeom prst="rect">
            <a:avLst/>
          </a:prstGeom>
        </p:spPr>
      </p:pic>
      <p:sp>
        <p:nvSpPr>
          <p:cNvPr id="10" name="Timmermann, Friedrich, Nature, 2016">
            <a:extLst>
              <a:ext uri="{FF2B5EF4-FFF2-40B4-BE49-F238E27FC236}">
                <a16:creationId xmlns:a16="http://schemas.microsoft.com/office/drawing/2014/main" id="{EAF28112-CB01-C24D-80E2-6EB2218772C7}"/>
              </a:ext>
            </a:extLst>
          </p:cNvPr>
          <p:cNvSpPr txBox="1"/>
          <p:nvPr/>
        </p:nvSpPr>
        <p:spPr>
          <a:xfrm>
            <a:off x="1735816" y="3334152"/>
            <a:ext cx="2481066" cy="19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01" tIns="9001" rIns="9001" bIns="9001" anchor="ctr"/>
          <a:lstStyle>
            <a:lvl1pPr defTabSz="325120">
              <a:defRPr sz="1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6" b="0" i="0" dirty="0" err="1"/>
              <a:t>Timmermann</a:t>
            </a:r>
            <a:r>
              <a:rPr lang="en-US" sz="886" b="0" i="0" dirty="0"/>
              <a:t>, QSR accepted (2020)</a:t>
            </a:r>
            <a:endParaRPr sz="886" b="0" i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5B5E0-F662-5740-A2EA-534AE63D728D}"/>
              </a:ext>
            </a:extLst>
          </p:cNvPr>
          <p:cNvSpPr txBox="1"/>
          <p:nvPr/>
        </p:nvSpPr>
        <p:spPr>
          <a:xfrm>
            <a:off x="7297123" y="2160265"/>
            <a:ext cx="358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Extinction time difference with and</a:t>
            </a:r>
          </a:p>
          <a:p>
            <a:r>
              <a:rPr lang="en-US" sz="1400" dirty="0"/>
              <a:t>without DO variability in NPP, Temperature</a:t>
            </a:r>
          </a:p>
        </p:txBody>
      </p:sp>
    </p:spTree>
    <p:extLst>
      <p:ext uri="{BB962C8B-B14F-4D97-AF65-F5344CB8AC3E}">
        <p14:creationId xmlns:p14="http://schemas.microsoft.com/office/powerpoint/2010/main" val="118300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4DC4B-D449-9542-AD7C-05C979C38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93A3D-9D02-4448-ACC0-25D329840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127016-61F8-0A44-A065-567C695D513B}"/>
              </a:ext>
            </a:extLst>
          </p:cNvPr>
          <p:cNvSpPr/>
          <p:nvPr/>
        </p:nvSpPr>
        <p:spPr>
          <a:xfrm>
            <a:off x="-164865" y="-143991"/>
            <a:ext cx="11310468" cy="3792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3BC77123-F46E-5942-9FBA-D3A718A8009E}"/>
              </a:ext>
            </a:extLst>
          </p:cNvPr>
          <p:cNvGrpSpPr>
            <a:grpSpLocks noChangeAspect="1"/>
          </p:cNvGrpSpPr>
          <p:nvPr/>
        </p:nvGrpSpPr>
        <p:grpSpPr>
          <a:xfrm>
            <a:off x="6176473" y="277205"/>
            <a:ext cx="4392488" cy="3046040"/>
            <a:chOff x="0" y="0"/>
            <a:chExt cx="10157132" cy="7061383"/>
          </a:xfrm>
        </p:grpSpPr>
        <p:sp>
          <p:nvSpPr>
            <p:cNvPr id="6" name="Climate models">
              <a:extLst>
                <a:ext uri="{FF2B5EF4-FFF2-40B4-BE49-F238E27FC236}">
                  <a16:creationId xmlns:a16="http://schemas.microsoft.com/office/drawing/2014/main" id="{8589037A-3D39-3F4A-BAC5-DC75949F6A50}"/>
                </a:ext>
              </a:extLst>
            </p:cNvPr>
            <p:cNvSpPr/>
            <p:nvPr/>
          </p:nvSpPr>
          <p:spPr>
            <a:xfrm>
              <a:off x="0" y="1873401"/>
              <a:ext cx="2415496" cy="1157410"/>
            </a:xfrm>
            <a:prstGeom prst="rect">
              <a:avLst/>
            </a:prstGeom>
            <a:solidFill>
              <a:srgbClr val="B88651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sz="2000" b="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100" dirty="0"/>
                <a:t>Climate models</a:t>
              </a:r>
            </a:p>
          </p:txBody>
        </p:sp>
        <p:sp>
          <p:nvSpPr>
            <p:cNvPr id="7" name="Migration models">
              <a:extLst>
                <a:ext uri="{FF2B5EF4-FFF2-40B4-BE49-F238E27FC236}">
                  <a16:creationId xmlns:a16="http://schemas.microsoft.com/office/drawing/2014/main" id="{48D6BE0A-C5CE-FC49-8E82-62DA749AAC0C}"/>
                </a:ext>
              </a:extLst>
            </p:cNvPr>
            <p:cNvSpPr/>
            <p:nvPr/>
          </p:nvSpPr>
          <p:spPr>
            <a:xfrm>
              <a:off x="0" y="3701695"/>
              <a:ext cx="2512936" cy="1158200"/>
            </a:xfrm>
            <a:prstGeom prst="rect">
              <a:avLst/>
            </a:prstGeom>
            <a:solidFill>
              <a:srgbClr val="ECC49D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sz="2000" b="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100" dirty="0"/>
                <a:t>Migration models</a:t>
              </a:r>
            </a:p>
          </p:txBody>
        </p:sp>
        <p:sp>
          <p:nvSpPr>
            <p:cNvPr id="8" name="Better understanding of human migration and evolution">
              <a:extLst>
                <a:ext uri="{FF2B5EF4-FFF2-40B4-BE49-F238E27FC236}">
                  <a16:creationId xmlns:a16="http://schemas.microsoft.com/office/drawing/2014/main" id="{4F536327-9C9E-7045-97EF-BC259B1804C1}"/>
                </a:ext>
              </a:extLst>
            </p:cNvPr>
            <p:cNvSpPr/>
            <p:nvPr/>
          </p:nvSpPr>
          <p:spPr>
            <a:xfrm>
              <a:off x="0" y="5585606"/>
              <a:ext cx="10157132" cy="1475777"/>
            </a:xfrm>
            <a:prstGeom prst="rect">
              <a:avLst/>
            </a:prstGeom>
            <a:gradFill flip="none" rotWithShape="1">
              <a:gsLst>
                <a:gs pos="0">
                  <a:srgbClr val="4F687D"/>
                </a:gs>
                <a:gs pos="100000">
                  <a:srgbClr val="435158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sz="3200"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400" dirty="0"/>
                <a:t>Better understanding of human migration and evolution</a:t>
              </a:r>
            </a:p>
          </p:txBody>
        </p:sp>
        <p:sp>
          <p:nvSpPr>
            <p:cNvPr id="9" name="Paleoclimate data">
              <a:extLst>
                <a:ext uri="{FF2B5EF4-FFF2-40B4-BE49-F238E27FC236}">
                  <a16:creationId xmlns:a16="http://schemas.microsoft.com/office/drawing/2014/main" id="{2DD152DE-D46E-CF4A-90B8-6AD7EC52F730}"/>
                </a:ext>
              </a:extLst>
            </p:cNvPr>
            <p:cNvSpPr/>
            <p:nvPr/>
          </p:nvSpPr>
          <p:spPr>
            <a:xfrm>
              <a:off x="0" y="0"/>
              <a:ext cx="2415496" cy="1157409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100" dirty="0"/>
                <a:t>Paleoclimate data</a:t>
              </a:r>
            </a:p>
          </p:txBody>
        </p:sp>
        <p:sp>
          <p:nvSpPr>
            <p:cNvPr id="10" name="Archeology">
              <a:extLst>
                <a:ext uri="{FF2B5EF4-FFF2-40B4-BE49-F238E27FC236}">
                  <a16:creationId xmlns:a16="http://schemas.microsoft.com/office/drawing/2014/main" id="{0169687C-EB52-C142-AC9A-AAF26FA7A882}"/>
                </a:ext>
              </a:extLst>
            </p:cNvPr>
            <p:cNvSpPr/>
            <p:nvPr/>
          </p:nvSpPr>
          <p:spPr>
            <a:xfrm>
              <a:off x="2580545" y="0"/>
              <a:ext cx="2415496" cy="1157409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b="0">
                  <a:solidFill>
                    <a:srgbClr val="43434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100" dirty="0"/>
                <a:t>Archeology</a:t>
              </a:r>
            </a:p>
          </p:txBody>
        </p:sp>
        <p:sp>
          <p:nvSpPr>
            <p:cNvPr id="11" name="Anthropology">
              <a:extLst>
                <a:ext uri="{FF2B5EF4-FFF2-40B4-BE49-F238E27FC236}">
                  <a16:creationId xmlns:a16="http://schemas.microsoft.com/office/drawing/2014/main" id="{700147E0-DC39-9B4F-9AD6-34011D8C6A99}"/>
                </a:ext>
              </a:extLst>
            </p:cNvPr>
            <p:cNvSpPr/>
            <p:nvPr/>
          </p:nvSpPr>
          <p:spPr>
            <a:xfrm>
              <a:off x="5161090" y="0"/>
              <a:ext cx="2415496" cy="1157409"/>
            </a:xfrm>
            <a:prstGeom prst="rect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100" dirty="0"/>
                <a:t>Anthropology</a:t>
              </a:r>
            </a:p>
          </p:txBody>
        </p:sp>
        <p:sp>
          <p:nvSpPr>
            <p:cNvPr id="12" name="Paleo-genetic">
              <a:extLst>
                <a:ext uri="{FF2B5EF4-FFF2-40B4-BE49-F238E27FC236}">
                  <a16:creationId xmlns:a16="http://schemas.microsoft.com/office/drawing/2014/main" id="{9889B844-9475-E542-98AA-5A8AE739A856}"/>
                </a:ext>
              </a:extLst>
            </p:cNvPr>
            <p:cNvSpPr/>
            <p:nvPr/>
          </p:nvSpPr>
          <p:spPr>
            <a:xfrm>
              <a:off x="7741635" y="0"/>
              <a:ext cx="2415497" cy="1157409"/>
            </a:xfrm>
            <a:prstGeom prst="rect">
              <a:avLst/>
            </a:prstGeom>
            <a:solidFill>
              <a:srgbClr val="7D7054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752" tIns="18752" rIns="18752" bIns="18752" numCol="1" anchor="ctr">
              <a:noAutofit/>
            </a:bodyPr>
            <a:lstStyle>
              <a:lvl1pPr defTabSz="415431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 algn="ctr"/>
              <a:r>
                <a:rPr sz="1100" dirty="0"/>
                <a:t>Paleo-genetic</a:t>
              </a:r>
              <a:r>
                <a:rPr lang="en-US" sz="1100" dirty="0"/>
                <a:t>s</a:t>
              </a:r>
              <a:endParaRPr sz="1100" dirty="0"/>
            </a:p>
          </p:txBody>
        </p:sp>
        <p:sp>
          <p:nvSpPr>
            <p:cNvPr id="13" name="Arrow">
              <a:extLst>
                <a:ext uri="{FF2B5EF4-FFF2-40B4-BE49-F238E27FC236}">
                  <a16:creationId xmlns:a16="http://schemas.microsoft.com/office/drawing/2014/main" id="{97C9C3CA-3D1F-0B40-8DE9-4798DECB9ECB}"/>
                </a:ext>
              </a:extLst>
            </p:cNvPr>
            <p:cNvSpPr/>
            <p:nvPr/>
          </p:nvSpPr>
          <p:spPr>
            <a:xfrm rot="5400000">
              <a:off x="893611" y="1095357"/>
              <a:ext cx="725713" cy="830378"/>
            </a:xfrm>
            <a:prstGeom prst="rightArrow">
              <a:avLst>
                <a:gd name="adj1" fmla="val 32000"/>
                <a:gd name="adj2" fmla="val 732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18752" tIns="18752" rIns="18752" bIns="18752" numCol="1" anchor="ctr">
              <a:noAutofit/>
            </a:bodyPr>
            <a:lstStyle/>
            <a:p>
              <a:pPr defTabSz="153336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sz="567"/>
            </a:p>
          </p:txBody>
        </p:sp>
        <p:sp>
          <p:nvSpPr>
            <p:cNvPr id="14" name="Arrow">
              <a:extLst>
                <a:ext uri="{FF2B5EF4-FFF2-40B4-BE49-F238E27FC236}">
                  <a16:creationId xmlns:a16="http://schemas.microsoft.com/office/drawing/2014/main" id="{73714F93-8EA4-324D-87ED-8F10A8567C17}"/>
                </a:ext>
              </a:extLst>
            </p:cNvPr>
            <p:cNvSpPr/>
            <p:nvPr/>
          </p:nvSpPr>
          <p:spPr>
            <a:xfrm rot="5400000">
              <a:off x="844892" y="2978477"/>
              <a:ext cx="725712" cy="830378"/>
            </a:xfrm>
            <a:prstGeom prst="rightArrow">
              <a:avLst>
                <a:gd name="adj1" fmla="val 32000"/>
                <a:gd name="adj2" fmla="val 732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18752" tIns="18752" rIns="18752" bIns="18752" numCol="1" anchor="ctr">
              <a:noAutofit/>
            </a:bodyPr>
            <a:lstStyle/>
            <a:p>
              <a:pPr defTabSz="153336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sz="567"/>
            </a:p>
          </p:txBody>
        </p:sp>
        <p:sp>
          <p:nvSpPr>
            <p:cNvPr id="15" name="Arrow">
              <a:extLst>
                <a:ext uri="{FF2B5EF4-FFF2-40B4-BE49-F238E27FC236}">
                  <a16:creationId xmlns:a16="http://schemas.microsoft.com/office/drawing/2014/main" id="{1F98BD74-F8FE-C049-951A-678529B5BDB6}"/>
                </a:ext>
              </a:extLst>
            </p:cNvPr>
            <p:cNvSpPr/>
            <p:nvPr/>
          </p:nvSpPr>
          <p:spPr>
            <a:xfrm rot="5400000">
              <a:off x="844892" y="4807563"/>
              <a:ext cx="725712" cy="830378"/>
            </a:xfrm>
            <a:prstGeom prst="rightArrow">
              <a:avLst>
                <a:gd name="adj1" fmla="val 32000"/>
                <a:gd name="adj2" fmla="val 7323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18752" tIns="18752" rIns="18752" bIns="18752" numCol="1" anchor="ctr">
              <a:noAutofit/>
            </a:bodyPr>
            <a:lstStyle/>
            <a:p>
              <a:pPr defTabSz="153336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sz="567"/>
            </a:p>
          </p:txBody>
        </p:sp>
        <p:sp>
          <p:nvSpPr>
            <p:cNvPr id="16" name="Arrow">
              <a:extLst>
                <a:ext uri="{FF2B5EF4-FFF2-40B4-BE49-F238E27FC236}">
                  <a16:creationId xmlns:a16="http://schemas.microsoft.com/office/drawing/2014/main" id="{5BFDB8E6-B1F9-5D4C-8BD1-48B7A6E58BA6}"/>
                </a:ext>
              </a:extLst>
            </p:cNvPr>
            <p:cNvSpPr/>
            <p:nvPr/>
          </p:nvSpPr>
          <p:spPr>
            <a:xfrm rot="5400000">
              <a:off x="1542317" y="2978477"/>
              <a:ext cx="4491953" cy="83037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18752" tIns="18752" rIns="18752" bIns="18752" numCol="1" anchor="ctr">
              <a:noAutofit/>
            </a:bodyPr>
            <a:lstStyle/>
            <a:p>
              <a:pPr defTabSz="153336">
                <a:defRPr b="0">
                  <a:solidFill>
                    <a:srgbClr val="43434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sz="567"/>
            </a:p>
          </p:txBody>
        </p:sp>
        <p:sp>
          <p:nvSpPr>
            <p:cNvPr id="17" name="Arrow">
              <a:extLst>
                <a:ext uri="{FF2B5EF4-FFF2-40B4-BE49-F238E27FC236}">
                  <a16:creationId xmlns:a16="http://schemas.microsoft.com/office/drawing/2014/main" id="{3CCAF203-8527-2744-8EED-4A3C3529E680}"/>
                </a:ext>
              </a:extLst>
            </p:cNvPr>
            <p:cNvSpPr/>
            <p:nvPr/>
          </p:nvSpPr>
          <p:spPr>
            <a:xfrm rot="5400000">
              <a:off x="4122862" y="2978477"/>
              <a:ext cx="4491954" cy="830378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18752" tIns="18752" rIns="18752" bIns="18752" numCol="1" anchor="ctr">
              <a:noAutofit/>
            </a:bodyPr>
            <a:lstStyle/>
            <a:p>
              <a:pPr defTabSz="153336">
                <a:defRPr b="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sz="567"/>
            </a:p>
          </p:txBody>
        </p:sp>
        <p:sp>
          <p:nvSpPr>
            <p:cNvPr id="18" name="Arrow">
              <a:extLst>
                <a:ext uri="{FF2B5EF4-FFF2-40B4-BE49-F238E27FC236}">
                  <a16:creationId xmlns:a16="http://schemas.microsoft.com/office/drawing/2014/main" id="{5370E1B3-1C57-4A4C-8676-CF1FDAD3E87B}"/>
                </a:ext>
              </a:extLst>
            </p:cNvPr>
            <p:cNvSpPr/>
            <p:nvPr/>
          </p:nvSpPr>
          <p:spPr>
            <a:xfrm rot="5400000">
              <a:off x="6703407" y="2978477"/>
              <a:ext cx="4491954" cy="830378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7D7054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18752" tIns="18752" rIns="18752" bIns="18752" numCol="1" anchor="ctr">
              <a:noAutofit/>
            </a:bodyPr>
            <a:lstStyle/>
            <a:p>
              <a:pPr defTabSz="153336">
                <a:defRPr b="0">
                  <a:solidFill>
                    <a:srgbClr val="43434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sz="567"/>
            </a:p>
          </p:txBody>
        </p:sp>
        <p:pic>
          <p:nvPicPr>
            <p:cNvPr id="19" name="simaskull17.jpg" descr="simaskull17.jpg">
              <a:extLst>
                <a:ext uri="{FF2B5EF4-FFF2-40B4-BE49-F238E27FC236}">
                  <a16:creationId xmlns:a16="http://schemas.microsoft.com/office/drawing/2014/main" id="{839AB85F-B845-414F-94CA-E7FE00730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1395" y="2420549"/>
              <a:ext cx="1794887" cy="122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313355CE-DD21-C44A-AC5C-794DC453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5466" y="2420549"/>
              <a:ext cx="1525655" cy="1220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C03C43FA-8152-9848-A33C-F6B95E1D1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6539" t="27765" r="20769"/>
            <a:stretch>
              <a:fillRect/>
            </a:stretch>
          </p:blipFill>
          <p:spPr>
            <a:xfrm>
              <a:off x="7741635" y="2452105"/>
              <a:ext cx="2158093" cy="1231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A639DA9-3DA9-C745-9A85-BBA4104320DF}"/>
              </a:ext>
            </a:extLst>
          </p:cNvPr>
          <p:cNvSpPr/>
          <p:nvPr/>
        </p:nvSpPr>
        <p:spPr>
          <a:xfrm>
            <a:off x="195805" y="562106"/>
            <a:ext cx="549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KR" sz="1400" dirty="0">
                <a:solidFill>
                  <a:srgbClr val="FFFF00"/>
                </a:solidFill>
              </a:rPr>
              <a:t>Preprint available on: https://www.biorxiv.org/content/10.1101/2020.04.19.049734v1.full.pdf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8A7B6C-21EB-DD4C-B2AF-AF450FEF0253}"/>
              </a:ext>
            </a:extLst>
          </p:cNvPr>
          <p:cNvSpPr/>
          <p:nvPr/>
        </p:nvSpPr>
        <p:spPr>
          <a:xfrm>
            <a:off x="195875" y="1520169"/>
            <a:ext cx="5353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KR" sz="1400" dirty="0">
                <a:solidFill>
                  <a:schemeClr val="bg1"/>
                </a:solidFill>
              </a:rPr>
              <a:t>Model code available on: https://climatedata.ibs.re.kr/data/papers/timmermann-2020-qsr</a:t>
            </a:r>
          </a:p>
        </p:txBody>
      </p:sp>
      <p:sp>
        <p:nvSpPr>
          <p:cNvPr id="25" name="Timmermann, Friedrich, Nature, 2016">
            <a:extLst>
              <a:ext uri="{FF2B5EF4-FFF2-40B4-BE49-F238E27FC236}">
                <a16:creationId xmlns:a16="http://schemas.microsoft.com/office/drawing/2014/main" id="{3B532A91-2700-4547-A186-E4EAD27E6441}"/>
              </a:ext>
            </a:extLst>
          </p:cNvPr>
          <p:cNvSpPr txBox="1"/>
          <p:nvPr/>
        </p:nvSpPr>
        <p:spPr>
          <a:xfrm>
            <a:off x="294568" y="2411842"/>
            <a:ext cx="5088079" cy="596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01" tIns="9001" rIns="9001" bIns="9001" anchor="ctr"/>
          <a:lstStyle>
            <a:lvl1pPr defTabSz="325120">
              <a:defRPr sz="1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 i="0" dirty="0" err="1"/>
              <a:t>Timmermann</a:t>
            </a:r>
            <a:r>
              <a:rPr lang="en-US" sz="2400" b="0" i="0" dirty="0"/>
              <a:t>, QSR accepted (2020)</a:t>
            </a:r>
            <a:endParaRPr sz="2400" b="0" i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99C96F-5612-954B-8A9B-E0F84910BB91}"/>
              </a:ext>
            </a:extLst>
          </p:cNvPr>
          <p:cNvSpPr txBox="1"/>
          <p:nvPr/>
        </p:nvSpPr>
        <p:spPr>
          <a:xfrm>
            <a:off x="6956680" y="-48218"/>
            <a:ext cx="23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Research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26469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4DC4B-D449-9542-AD7C-05C979C38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93A3D-9D02-4448-ACC0-25D329840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127016-61F8-0A44-A065-567C695D513B}"/>
              </a:ext>
            </a:extLst>
          </p:cNvPr>
          <p:cNvSpPr/>
          <p:nvPr/>
        </p:nvSpPr>
        <p:spPr>
          <a:xfrm>
            <a:off x="0" y="0"/>
            <a:ext cx="10980738" cy="360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53B0737-DFA5-334E-9CBA-06174870E806}"/>
              </a:ext>
            </a:extLst>
          </p:cNvPr>
          <p:cNvSpPr txBox="1">
            <a:spLocks/>
          </p:cNvSpPr>
          <p:nvPr/>
        </p:nvSpPr>
        <p:spPr>
          <a:xfrm>
            <a:off x="231936" y="3008709"/>
            <a:ext cx="3862983" cy="52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Once upon a time….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CDFA3DF-2C51-BA4E-8BF0-15BFFCCD9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17" y="144353"/>
            <a:ext cx="3544921" cy="2808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2C7869D-EC28-AB4E-A264-ACB6034FE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79" y="216353"/>
            <a:ext cx="3993336" cy="2736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24996C-7355-0D45-B276-716B01C9D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51" y="180353"/>
            <a:ext cx="3815024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FB6D3B2-C7C8-1F42-A762-4E3B39B15048}"/>
              </a:ext>
            </a:extLst>
          </p:cNvPr>
          <p:cNvGrpSpPr>
            <a:grpSpLocks noChangeAspect="1"/>
          </p:cNvGrpSpPr>
          <p:nvPr/>
        </p:nvGrpSpPr>
        <p:grpSpPr>
          <a:xfrm>
            <a:off x="177494" y="788038"/>
            <a:ext cx="6448550" cy="2024374"/>
            <a:chOff x="316085" y="1297604"/>
            <a:chExt cx="5870716" cy="18429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1A8D2DC-D46D-DB48-93D8-2B1F4031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85" y="1944241"/>
              <a:ext cx="5870716" cy="843877"/>
            </a:xfrm>
            <a:prstGeom prst="rect">
              <a:avLst/>
            </a:prstGeom>
            <a:solidFill>
              <a:srgbClr val="FFFFFF">
                <a:alpha val="42000"/>
              </a:srgbClr>
            </a:solidFill>
            <a:ln w="15875"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B5860E6-4609-EE4F-8BE0-354A4AE69F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3865" y="2825205"/>
              <a:ext cx="4959281" cy="315375"/>
              <a:chOff x="1873759" y="4345947"/>
              <a:chExt cx="9588192" cy="7239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ED70DF2-FF82-5447-B3B7-9533E1924673}"/>
                  </a:ext>
                </a:extLst>
              </p:cNvPr>
              <p:cNvGrpSpPr/>
              <p:nvPr/>
            </p:nvGrpSpPr>
            <p:grpSpPr>
              <a:xfrm>
                <a:off x="1873759" y="4345947"/>
                <a:ext cx="9588192" cy="723900"/>
                <a:chOff x="2120074" y="4493467"/>
                <a:chExt cx="9588192" cy="723900"/>
              </a:xfrm>
            </p:grpSpPr>
            <p:sp>
              <p:nvSpPr>
                <p:cNvPr id="33" name="Skull">
                  <a:extLst>
                    <a:ext uri="{FF2B5EF4-FFF2-40B4-BE49-F238E27FC236}">
                      <a16:creationId xmlns:a16="http://schemas.microsoft.com/office/drawing/2014/main" id="{62C31135-6A2A-5744-9C54-A1DA16594DA6}"/>
                    </a:ext>
                  </a:extLst>
                </p:cNvPr>
                <p:cNvSpPr/>
                <p:nvPr/>
              </p:nvSpPr>
              <p:spPr>
                <a:xfrm>
                  <a:off x="4953432" y="4551501"/>
                  <a:ext cx="386191" cy="500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41" h="21547" extrusionOk="0">
                      <a:moveTo>
                        <a:pt x="10621" y="0"/>
                      </a:moveTo>
                      <a:cubicBezTo>
                        <a:pt x="8452" y="0"/>
                        <a:pt x="6450" y="505"/>
                        <a:pt x="4985" y="1420"/>
                      </a:cubicBezTo>
                      <a:cubicBezTo>
                        <a:pt x="3496" y="2351"/>
                        <a:pt x="2676" y="3652"/>
                        <a:pt x="2676" y="5082"/>
                      </a:cubicBezTo>
                      <a:cubicBezTo>
                        <a:pt x="2676" y="6422"/>
                        <a:pt x="3143" y="6794"/>
                        <a:pt x="4370" y="7570"/>
                      </a:cubicBezTo>
                      <a:cubicBezTo>
                        <a:pt x="4340" y="7270"/>
                        <a:pt x="4246" y="7098"/>
                        <a:pt x="4021" y="6689"/>
                      </a:cubicBezTo>
                      <a:cubicBezTo>
                        <a:pt x="3978" y="6612"/>
                        <a:pt x="3931" y="6527"/>
                        <a:pt x="3879" y="6433"/>
                      </a:cubicBezTo>
                      <a:cubicBezTo>
                        <a:pt x="3439" y="5619"/>
                        <a:pt x="3776" y="4807"/>
                        <a:pt x="3791" y="4773"/>
                      </a:cubicBezTo>
                      <a:lnTo>
                        <a:pt x="4155" y="4851"/>
                      </a:lnTo>
                      <a:lnTo>
                        <a:pt x="4521" y="4929"/>
                      </a:lnTo>
                      <a:cubicBezTo>
                        <a:pt x="4518" y="4936"/>
                        <a:pt x="4245" y="5601"/>
                        <a:pt x="4590" y="6237"/>
                      </a:cubicBezTo>
                      <a:cubicBezTo>
                        <a:pt x="4640" y="6331"/>
                        <a:pt x="4687" y="6414"/>
                        <a:pt x="4729" y="6491"/>
                      </a:cubicBezTo>
                      <a:cubicBezTo>
                        <a:pt x="5021" y="7020"/>
                        <a:pt x="5143" y="7240"/>
                        <a:pt x="5143" y="7835"/>
                      </a:cubicBezTo>
                      <a:cubicBezTo>
                        <a:pt x="5143" y="8142"/>
                        <a:pt x="5028" y="8416"/>
                        <a:pt x="4918" y="8681"/>
                      </a:cubicBezTo>
                      <a:cubicBezTo>
                        <a:pt x="4785" y="8999"/>
                        <a:pt x="4670" y="9274"/>
                        <a:pt x="4760" y="9569"/>
                      </a:cubicBezTo>
                      <a:cubicBezTo>
                        <a:pt x="4915" y="10082"/>
                        <a:pt x="5546" y="10399"/>
                        <a:pt x="6042" y="10399"/>
                      </a:cubicBezTo>
                      <a:cubicBezTo>
                        <a:pt x="7019" y="10399"/>
                        <a:pt x="7441" y="11009"/>
                        <a:pt x="7573" y="11479"/>
                      </a:cubicBezTo>
                      <a:lnTo>
                        <a:pt x="8480" y="11479"/>
                      </a:lnTo>
                      <a:lnTo>
                        <a:pt x="8480" y="10919"/>
                      </a:lnTo>
                      <a:lnTo>
                        <a:pt x="9243" y="10919"/>
                      </a:lnTo>
                      <a:lnTo>
                        <a:pt x="9243" y="11479"/>
                      </a:lnTo>
                      <a:lnTo>
                        <a:pt x="10238" y="11479"/>
                      </a:lnTo>
                      <a:lnTo>
                        <a:pt x="10238" y="10919"/>
                      </a:lnTo>
                      <a:lnTo>
                        <a:pt x="11001" y="10919"/>
                      </a:lnTo>
                      <a:lnTo>
                        <a:pt x="11001" y="11479"/>
                      </a:lnTo>
                      <a:lnTo>
                        <a:pt x="11999" y="11479"/>
                      </a:lnTo>
                      <a:lnTo>
                        <a:pt x="11999" y="10919"/>
                      </a:lnTo>
                      <a:lnTo>
                        <a:pt x="12760" y="10919"/>
                      </a:lnTo>
                      <a:lnTo>
                        <a:pt x="12760" y="11479"/>
                      </a:lnTo>
                      <a:lnTo>
                        <a:pt x="13669" y="11479"/>
                      </a:lnTo>
                      <a:cubicBezTo>
                        <a:pt x="13801" y="11009"/>
                        <a:pt x="14223" y="10399"/>
                        <a:pt x="15200" y="10399"/>
                      </a:cubicBezTo>
                      <a:cubicBezTo>
                        <a:pt x="15696" y="10399"/>
                        <a:pt x="16327" y="10082"/>
                        <a:pt x="16482" y="9569"/>
                      </a:cubicBezTo>
                      <a:cubicBezTo>
                        <a:pt x="16572" y="9274"/>
                        <a:pt x="16457" y="8999"/>
                        <a:pt x="16324" y="8681"/>
                      </a:cubicBezTo>
                      <a:cubicBezTo>
                        <a:pt x="16214" y="8416"/>
                        <a:pt x="16099" y="8142"/>
                        <a:pt x="16099" y="7835"/>
                      </a:cubicBezTo>
                      <a:cubicBezTo>
                        <a:pt x="16099" y="7239"/>
                        <a:pt x="16219" y="7020"/>
                        <a:pt x="16511" y="6491"/>
                      </a:cubicBezTo>
                      <a:cubicBezTo>
                        <a:pt x="16553" y="6414"/>
                        <a:pt x="16599" y="6331"/>
                        <a:pt x="16650" y="6237"/>
                      </a:cubicBezTo>
                      <a:cubicBezTo>
                        <a:pt x="16994" y="5601"/>
                        <a:pt x="16724" y="4936"/>
                        <a:pt x="16721" y="4929"/>
                      </a:cubicBezTo>
                      <a:lnTo>
                        <a:pt x="17451" y="4773"/>
                      </a:lnTo>
                      <a:cubicBezTo>
                        <a:pt x="17466" y="4807"/>
                        <a:pt x="17804" y="5619"/>
                        <a:pt x="17362" y="6433"/>
                      </a:cubicBezTo>
                      <a:cubicBezTo>
                        <a:pt x="17311" y="6527"/>
                        <a:pt x="17264" y="6611"/>
                        <a:pt x="17221" y="6688"/>
                      </a:cubicBezTo>
                      <a:cubicBezTo>
                        <a:pt x="16996" y="7097"/>
                        <a:pt x="16901" y="7270"/>
                        <a:pt x="16872" y="7570"/>
                      </a:cubicBezTo>
                      <a:cubicBezTo>
                        <a:pt x="18099" y="6794"/>
                        <a:pt x="18566" y="6422"/>
                        <a:pt x="18566" y="5082"/>
                      </a:cubicBezTo>
                      <a:cubicBezTo>
                        <a:pt x="18566" y="3652"/>
                        <a:pt x="17744" y="2352"/>
                        <a:pt x="16255" y="1420"/>
                      </a:cubicBezTo>
                      <a:cubicBezTo>
                        <a:pt x="14790" y="505"/>
                        <a:pt x="12790" y="0"/>
                        <a:pt x="10621" y="0"/>
                      </a:cubicBezTo>
                      <a:close/>
                      <a:moveTo>
                        <a:pt x="7922" y="5910"/>
                      </a:moveTo>
                      <a:cubicBezTo>
                        <a:pt x="10338" y="5910"/>
                        <a:pt x="9900" y="7158"/>
                        <a:pt x="9461" y="7626"/>
                      </a:cubicBezTo>
                      <a:cubicBezTo>
                        <a:pt x="9021" y="8094"/>
                        <a:pt x="7592" y="9302"/>
                        <a:pt x="6384" y="8054"/>
                      </a:cubicBezTo>
                      <a:cubicBezTo>
                        <a:pt x="5176" y="6806"/>
                        <a:pt x="6275" y="5910"/>
                        <a:pt x="7922" y="5910"/>
                      </a:cubicBezTo>
                      <a:close/>
                      <a:moveTo>
                        <a:pt x="13319" y="5910"/>
                      </a:moveTo>
                      <a:cubicBezTo>
                        <a:pt x="14966" y="5910"/>
                        <a:pt x="16063" y="6806"/>
                        <a:pt x="14855" y="8054"/>
                      </a:cubicBezTo>
                      <a:cubicBezTo>
                        <a:pt x="13647" y="9302"/>
                        <a:pt x="12220" y="8094"/>
                        <a:pt x="11781" y="7626"/>
                      </a:cubicBezTo>
                      <a:cubicBezTo>
                        <a:pt x="11342" y="7158"/>
                        <a:pt x="10904" y="5910"/>
                        <a:pt x="13319" y="5910"/>
                      </a:cubicBezTo>
                      <a:close/>
                      <a:moveTo>
                        <a:pt x="10621" y="8587"/>
                      </a:moveTo>
                      <a:cubicBezTo>
                        <a:pt x="11915" y="8863"/>
                        <a:pt x="11935" y="9797"/>
                        <a:pt x="11568" y="10103"/>
                      </a:cubicBezTo>
                      <a:cubicBezTo>
                        <a:pt x="11202" y="10409"/>
                        <a:pt x="10621" y="9935"/>
                        <a:pt x="10621" y="9935"/>
                      </a:cubicBezTo>
                      <a:cubicBezTo>
                        <a:pt x="10621" y="9935"/>
                        <a:pt x="10040" y="10409"/>
                        <a:pt x="9674" y="10103"/>
                      </a:cubicBezTo>
                      <a:cubicBezTo>
                        <a:pt x="9307" y="9797"/>
                        <a:pt x="9327" y="8863"/>
                        <a:pt x="10621" y="8587"/>
                      </a:cubicBezTo>
                      <a:close/>
                      <a:moveTo>
                        <a:pt x="5992" y="10937"/>
                      </a:moveTo>
                      <a:cubicBezTo>
                        <a:pt x="6051" y="12945"/>
                        <a:pt x="6696" y="13311"/>
                        <a:pt x="7391" y="13396"/>
                      </a:cubicBezTo>
                      <a:cubicBezTo>
                        <a:pt x="8607" y="13545"/>
                        <a:pt x="10601" y="13547"/>
                        <a:pt x="10621" y="13547"/>
                      </a:cubicBezTo>
                      <a:cubicBezTo>
                        <a:pt x="10641" y="13547"/>
                        <a:pt x="12634" y="13545"/>
                        <a:pt x="13848" y="13396"/>
                      </a:cubicBezTo>
                      <a:cubicBezTo>
                        <a:pt x="14988" y="13256"/>
                        <a:pt x="15221" y="12164"/>
                        <a:pt x="15250" y="10937"/>
                      </a:cubicBezTo>
                      <a:cubicBezTo>
                        <a:pt x="15233" y="10938"/>
                        <a:pt x="15215" y="10941"/>
                        <a:pt x="15197" y="10941"/>
                      </a:cubicBezTo>
                      <a:cubicBezTo>
                        <a:pt x="14628" y="10941"/>
                        <a:pt x="14455" y="11406"/>
                        <a:pt x="14403" y="11637"/>
                      </a:cubicBezTo>
                      <a:lnTo>
                        <a:pt x="14403" y="12580"/>
                      </a:lnTo>
                      <a:lnTo>
                        <a:pt x="13640" y="12580"/>
                      </a:lnTo>
                      <a:lnTo>
                        <a:pt x="13640" y="12020"/>
                      </a:lnTo>
                      <a:lnTo>
                        <a:pt x="12760" y="12020"/>
                      </a:lnTo>
                      <a:lnTo>
                        <a:pt x="12760" y="12580"/>
                      </a:lnTo>
                      <a:lnTo>
                        <a:pt x="11997" y="12580"/>
                      </a:lnTo>
                      <a:lnTo>
                        <a:pt x="11997" y="12020"/>
                      </a:lnTo>
                      <a:lnTo>
                        <a:pt x="11001" y="12020"/>
                      </a:lnTo>
                      <a:lnTo>
                        <a:pt x="11001" y="12580"/>
                      </a:lnTo>
                      <a:lnTo>
                        <a:pt x="10238" y="12580"/>
                      </a:lnTo>
                      <a:lnTo>
                        <a:pt x="10238" y="12020"/>
                      </a:lnTo>
                      <a:lnTo>
                        <a:pt x="9243" y="12020"/>
                      </a:lnTo>
                      <a:lnTo>
                        <a:pt x="9243" y="12580"/>
                      </a:lnTo>
                      <a:lnTo>
                        <a:pt x="8480" y="12580"/>
                      </a:lnTo>
                      <a:lnTo>
                        <a:pt x="8480" y="12020"/>
                      </a:lnTo>
                      <a:lnTo>
                        <a:pt x="7599" y="12020"/>
                      </a:lnTo>
                      <a:lnTo>
                        <a:pt x="7599" y="12580"/>
                      </a:lnTo>
                      <a:lnTo>
                        <a:pt x="6836" y="12580"/>
                      </a:lnTo>
                      <a:lnTo>
                        <a:pt x="6836" y="11637"/>
                      </a:lnTo>
                      <a:cubicBezTo>
                        <a:pt x="6785" y="11406"/>
                        <a:pt x="6611" y="10941"/>
                        <a:pt x="6042" y="10941"/>
                      </a:cubicBezTo>
                      <a:cubicBezTo>
                        <a:pt x="6025" y="10941"/>
                        <a:pt x="6008" y="10938"/>
                        <a:pt x="5992" y="10937"/>
                      </a:cubicBezTo>
                      <a:close/>
                      <a:moveTo>
                        <a:pt x="18724" y="11960"/>
                      </a:moveTo>
                      <a:cubicBezTo>
                        <a:pt x="18679" y="11960"/>
                        <a:pt x="18630" y="11962"/>
                        <a:pt x="18578" y="11965"/>
                      </a:cubicBezTo>
                      <a:cubicBezTo>
                        <a:pt x="17773" y="12017"/>
                        <a:pt x="17571" y="12819"/>
                        <a:pt x="16975" y="13190"/>
                      </a:cubicBezTo>
                      <a:cubicBezTo>
                        <a:pt x="16446" y="13520"/>
                        <a:pt x="3685" y="18765"/>
                        <a:pt x="3126" y="19006"/>
                      </a:cubicBezTo>
                      <a:cubicBezTo>
                        <a:pt x="2780" y="19156"/>
                        <a:pt x="2366" y="19181"/>
                        <a:pt x="1954" y="19181"/>
                      </a:cubicBezTo>
                      <a:cubicBezTo>
                        <a:pt x="1744" y="19181"/>
                        <a:pt x="1534" y="19175"/>
                        <a:pt x="1334" y="19175"/>
                      </a:cubicBezTo>
                      <a:cubicBezTo>
                        <a:pt x="731" y="19175"/>
                        <a:pt x="215" y="19234"/>
                        <a:pt x="37" y="19710"/>
                      </a:cubicBezTo>
                      <a:cubicBezTo>
                        <a:pt x="-177" y="20284"/>
                        <a:pt x="567" y="20350"/>
                        <a:pt x="1329" y="20802"/>
                      </a:cubicBezTo>
                      <a:cubicBezTo>
                        <a:pt x="1924" y="21156"/>
                        <a:pt x="1829" y="21547"/>
                        <a:pt x="2523" y="21547"/>
                      </a:cubicBezTo>
                      <a:cubicBezTo>
                        <a:pt x="2570" y="21547"/>
                        <a:pt x="2622" y="21545"/>
                        <a:pt x="2676" y="21541"/>
                      </a:cubicBezTo>
                      <a:cubicBezTo>
                        <a:pt x="3480" y="21487"/>
                        <a:pt x="3676" y="20683"/>
                        <a:pt x="4269" y="20310"/>
                      </a:cubicBezTo>
                      <a:cubicBezTo>
                        <a:pt x="4796" y="19978"/>
                        <a:pt x="17548" y="14736"/>
                        <a:pt x="18109" y="14497"/>
                      </a:cubicBezTo>
                      <a:cubicBezTo>
                        <a:pt x="18446" y="14353"/>
                        <a:pt x="18847" y="14327"/>
                        <a:pt x="19248" y="14327"/>
                      </a:cubicBezTo>
                      <a:cubicBezTo>
                        <a:pt x="19480" y="14327"/>
                        <a:pt x="19714" y="14336"/>
                        <a:pt x="19934" y="14336"/>
                      </a:cubicBezTo>
                      <a:cubicBezTo>
                        <a:pt x="20523" y="14336"/>
                        <a:pt x="21024" y="14272"/>
                        <a:pt x="21202" y="13805"/>
                      </a:cubicBezTo>
                      <a:cubicBezTo>
                        <a:pt x="21421" y="13232"/>
                        <a:pt x="20676" y="13163"/>
                        <a:pt x="19917" y="12708"/>
                      </a:cubicBezTo>
                      <a:cubicBezTo>
                        <a:pt x="19323" y="12351"/>
                        <a:pt x="19425" y="11960"/>
                        <a:pt x="18724" y="11960"/>
                      </a:cubicBezTo>
                      <a:close/>
                      <a:moveTo>
                        <a:pt x="2384" y="11965"/>
                      </a:moveTo>
                      <a:cubicBezTo>
                        <a:pt x="1828" y="12014"/>
                        <a:pt x="1878" y="12376"/>
                        <a:pt x="1324" y="12708"/>
                      </a:cubicBezTo>
                      <a:cubicBezTo>
                        <a:pt x="566" y="13163"/>
                        <a:pt x="-179" y="13232"/>
                        <a:pt x="40" y="13805"/>
                      </a:cubicBezTo>
                      <a:cubicBezTo>
                        <a:pt x="399" y="14747"/>
                        <a:pt x="2077" y="14046"/>
                        <a:pt x="3133" y="14497"/>
                      </a:cubicBezTo>
                      <a:cubicBezTo>
                        <a:pt x="3352" y="14590"/>
                        <a:pt x="5429" y="15447"/>
                        <a:pt x="7913" y="16476"/>
                      </a:cubicBezTo>
                      <a:cubicBezTo>
                        <a:pt x="8576" y="16201"/>
                        <a:pt x="9270" y="15914"/>
                        <a:pt x="9963" y="15625"/>
                      </a:cubicBezTo>
                      <a:cubicBezTo>
                        <a:pt x="7086" y="14426"/>
                        <a:pt x="4499" y="13335"/>
                        <a:pt x="4267" y="13190"/>
                      </a:cubicBezTo>
                      <a:cubicBezTo>
                        <a:pt x="3671" y="12819"/>
                        <a:pt x="3468" y="12017"/>
                        <a:pt x="2664" y="11965"/>
                      </a:cubicBezTo>
                      <a:cubicBezTo>
                        <a:pt x="2556" y="11958"/>
                        <a:pt x="2464" y="11958"/>
                        <a:pt x="2384" y="11965"/>
                      </a:cubicBezTo>
                      <a:close/>
                      <a:moveTo>
                        <a:pt x="13327" y="17024"/>
                      </a:moveTo>
                      <a:cubicBezTo>
                        <a:pt x="12662" y="17299"/>
                        <a:pt x="11972" y="17587"/>
                        <a:pt x="11279" y="17875"/>
                      </a:cubicBezTo>
                      <a:cubicBezTo>
                        <a:pt x="14155" y="19074"/>
                        <a:pt x="16739" y="20164"/>
                        <a:pt x="16970" y="20310"/>
                      </a:cubicBezTo>
                      <a:cubicBezTo>
                        <a:pt x="17563" y="20683"/>
                        <a:pt x="17762" y="21487"/>
                        <a:pt x="18566" y="21541"/>
                      </a:cubicBezTo>
                      <a:cubicBezTo>
                        <a:pt x="19428" y="21600"/>
                        <a:pt x="19275" y="21179"/>
                        <a:pt x="19910" y="20802"/>
                      </a:cubicBezTo>
                      <a:cubicBezTo>
                        <a:pt x="20673" y="20350"/>
                        <a:pt x="21417" y="20284"/>
                        <a:pt x="21202" y="19710"/>
                      </a:cubicBezTo>
                      <a:cubicBezTo>
                        <a:pt x="20850" y="18767"/>
                        <a:pt x="19169" y="19461"/>
                        <a:pt x="18116" y="19006"/>
                      </a:cubicBezTo>
                      <a:cubicBezTo>
                        <a:pt x="17898" y="18912"/>
                        <a:pt x="15814" y="18054"/>
                        <a:pt x="13327" y="1702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20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CB7297CE-BC53-5F47-8BE8-BFE530A36C64}"/>
                    </a:ext>
                  </a:extLst>
                </p:cNvPr>
                <p:cNvGrpSpPr/>
                <p:nvPr/>
              </p:nvGrpSpPr>
              <p:grpSpPr>
                <a:xfrm>
                  <a:off x="3554242" y="4649335"/>
                  <a:ext cx="724128" cy="454930"/>
                  <a:chOff x="5139215" y="8678444"/>
                  <a:chExt cx="1241658" cy="892917"/>
                </a:xfrm>
              </p:grpSpPr>
              <p:sp>
                <p:nvSpPr>
                  <p:cNvPr id="39" name="Grass">
                    <a:extLst>
                      <a:ext uri="{FF2B5EF4-FFF2-40B4-BE49-F238E27FC236}">
                        <a16:creationId xmlns:a16="http://schemas.microsoft.com/office/drawing/2014/main" id="{D58E32F3-D40C-C34D-BE1A-DF2CA512B787}"/>
                      </a:ext>
                    </a:extLst>
                  </p:cNvPr>
                  <p:cNvSpPr/>
                  <p:nvPr/>
                </p:nvSpPr>
                <p:spPr>
                  <a:xfrm>
                    <a:off x="5501442" y="8678444"/>
                    <a:ext cx="879431" cy="880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6258" y="0"/>
                        </a:moveTo>
                        <a:cubicBezTo>
                          <a:pt x="7235" y="3053"/>
                          <a:pt x="9465" y="11094"/>
                          <a:pt x="8315" y="21600"/>
                        </a:cubicBezTo>
                        <a:cubicBezTo>
                          <a:pt x="8546" y="21600"/>
                          <a:pt x="8775" y="21600"/>
                          <a:pt x="8994" y="21600"/>
                        </a:cubicBezTo>
                        <a:cubicBezTo>
                          <a:pt x="9872" y="21600"/>
                          <a:pt x="10583" y="21600"/>
                          <a:pt x="10583" y="21600"/>
                        </a:cubicBezTo>
                        <a:cubicBezTo>
                          <a:pt x="10996" y="21600"/>
                          <a:pt x="11266" y="21600"/>
                          <a:pt x="11266" y="21600"/>
                        </a:cubicBezTo>
                        <a:cubicBezTo>
                          <a:pt x="11266" y="21600"/>
                          <a:pt x="11726" y="19302"/>
                          <a:pt x="12016" y="16222"/>
                        </a:cubicBezTo>
                        <a:cubicBezTo>
                          <a:pt x="12018" y="19335"/>
                          <a:pt x="12273" y="21600"/>
                          <a:pt x="12273" y="21600"/>
                        </a:cubicBezTo>
                        <a:cubicBezTo>
                          <a:pt x="12273" y="21600"/>
                          <a:pt x="12368" y="21600"/>
                          <a:pt x="12536" y="21600"/>
                        </a:cubicBezTo>
                        <a:cubicBezTo>
                          <a:pt x="12536" y="21600"/>
                          <a:pt x="13427" y="21600"/>
                          <a:pt x="14359" y="21600"/>
                        </a:cubicBezTo>
                        <a:cubicBezTo>
                          <a:pt x="14620" y="21600"/>
                          <a:pt x="14884" y="21600"/>
                          <a:pt x="15133" y="21600"/>
                        </a:cubicBezTo>
                        <a:cubicBezTo>
                          <a:pt x="15208" y="21600"/>
                          <a:pt x="15283" y="21600"/>
                          <a:pt x="15354" y="21600"/>
                        </a:cubicBezTo>
                        <a:cubicBezTo>
                          <a:pt x="15798" y="21600"/>
                          <a:pt x="16835" y="21600"/>
                          <a:pt x="17719" y="21600"/>
                        </a:cubicBezTo>
                        <a:cubicBezTo>
                          <a:pt x="15772" y="12227"/>
                          <a:pt x="18765" y="5225"/>
                          <a:pt x="19788" y="2530"/>
                        </a:cubicBezTo>
                        <a:cubicBezTo>
                          <a:pt x="15621" y="6890"/>
                          <a:pt x="15069" y="15195"/>
                          <a:pt x="15066" y="19252"/>
                        </a:cubicBezTo>
                        <a:cubicBezTo>
                          <a:pt x="14220" y="10582"/>
                          <a:pt x="16307" y="6504"/>
                          <a:pt x="17258" y="4248"/>
                        </a:cubicBezTo>
                        <a:cubicBezTo>
                          <a:pt x="15479" y="5742"/>
                          <a:pt x="14366" y="8273"/>
                          <a:pt x="13670" y="10946"/>
                        </a:cubicBezTo>
                        <a:cubicBezTo>
                          <a:pt x="14032" y="6459"/>
                          <a:pt x="15179" y="2786"/>
                          <a:pt x="16337" y="236"/>
                        </a:cubicBezTo>
                        <a:cubicBezTo>
                          <a:pt x="13757" y="2634"/>
                          <a:pt x="12663" y="7069"/>
                          <a:pt x="12244" y="11279"/>
                        </a:cubicBezTo>
                        <a:cubicBezTo>
                          <a:pt x="12212" y="7664"/>
                          <a:pt x="11663" y="4009"/>
                          <a:pt x="9894" y="2004"/>
                        </a:cubicBezTo>
                        <a:cubicBezTo>
                          <a:pt x="10306" y="4049"/>
                          <a:pt x="11108" y="8525"/>
                          <a:pt x="10399" y="14592"/>
                        </a:cubicBezTo>
                        <a:cubicBezTo>
                          <a:pt x="10017" y="9372"/>
                          <a:pt x="8978" y="2701"/>
                          <a:pt x="6258" y="0"/>
                        </a:cubicBezTo>
                        <a:close/>
                        <a:moveTo>
                          <a:pt x="3557" y="2004"/>
                        </a:moveTo>
                        <a:cubicBezTo>
                          <a:pt x="3959" y="3154"/>
                          <a:pt x="4706" y="4841"/>
                          <a:pt x="5303" y="7205"/>
                        </a:cubicBezTo>
                        <a:cubicBezTo>
                          <a:pt x="4575" y="8849"/>
                          <a:pt x="4111" y="10785"/>
                          <a:pt x="3818" y="12696"/>
                        </a:cubicBezTo>
                        <a:cubicBezTo>
                          <a:pt x="3754" y="10213"/>
                          <a:pt x="3231" y="7657"/>
                          <a:pt x="1786" y="5678"/>
                        </a:cubicBezTo>
                        <a:cubicBezTo>
                          <a:pt x="3206" y="12539"/>
                          <a:pt x="2400" y="17299"/>
                          <a:pt x="0" y="21600"/>
                        </a:cubicBezTo>
                        <a:cubicBezTo>
                          <a:pt x="706" y="21600"/>
                          <a:pt x="2401" y="21600"/>
                          <a:pt x="2401" y="21600"/>
                        </a:cubicBezTo>
                        <a:cubicBezTo>
                          <a:pt x="2458" y="21600"/>
                          <a:pt x="2968" y="20136"/>
                          <a:pt x="3362" y="18012"/>
                        </a:cubicBezTo>
                        <a:cubicBezTo>
                          <a:pt x="3303" y="20129"/>
                          <a:pt x="3392" y="21600"/>
                          <a:pt x="3392" y="21600"/>
                        </a:cubicBezTo>
                        <a:cubicBezTo>
                          <a:pt x="3392" y="21600"/>
                          <a:pt x="4422" y="21600"/>
                          <a:pt x="5536" y="21600"/>
                        </a:cubicBezTo>
                        <a:cubicBezTo>
                          <a:pt x="5577" y="21600"/>
                          <a:pt x="5617" y="21600"/>
                          <a:pt x="5658" y="21600"/>
                        </a:cubicBezTo>
                        <a:cubicBezTo>
                          <a:pt x="6772" y="21600"/>
                          <a:pt x="7803" y="21600"/>
                          <a:pt x="7803" y="21600"/>
                        </a:cubicBezTo>
                        <a:cubicBezTo>
                          <a:pt x="7803" y="21600"/>
                          <a:pt x="8408" y="13047"/>
                          <a:pt x="6426" y="6885"/>
                        </a:cubicBezTo>
                        <a:cubicBezTo>
                          <a:pt x="6726" y="5765"/>
                          <a:pt x="7037" y="4871"/>
                          <a:pt x="7300" y="4248"/>
                        </a:cubicBezTo>
                        <a:cubicBezTo>
                          <a:pt x="6826" y="4685"/>
                          <a:pt x="6408" y="5211"/>
                          <a:pt x="6039" y="5802"/>
                        </a:cubicBezTo>
                        <a:cubicBezTo>
                          <a:pt x="5427" y="4253"/>
                          <a:pt x="4621" y="2918"/>
                          <a:pt x="3557" y="2004"/>
                        </a:cubicBezTo>
                        <a:close/>
                        <a:moveTo>
                          <a:pt x="19814" y="5678"/>
                        </a:moveTo>
                        <a:cubicBezTo>
                          <a:pt x="15706" y="11307"/>
                          <a:pt x="19048" y="21600"/>
                          <a:pt x="19199" y="21600"/>
                        </a:cubicBezTo>
                        <a:cubicBezTo>
                          <a:pt x="19199" y="21600"/>
                          <a:pt x="20894" y="21600"/>
                          <a:pt x="21600" y="21600"/>
                        </a:cubicBezTo>
                        <a:cubicBezTo>
                          <a:pt x="19200" y="17299"/>
                          <a:pt x="18394" y="12539"/>
                          <a:pt x="19814" y="5678"/>
                        </a:cubicBezTo>
                        <a:close/>
                        <a:moveTo>
                          <a:pt x="5813" y="9681"/>
                        </a:moveTo>
                        <a:cubicBezTo>
                          <a:pt x="6290" y="12658"/>
                          <a:pt x="6417" y="16443"/>
                          <a:pt x="5605" y="21205"/>
                        </a:cubicBezTo>
                        <a:cubicBezTo>
                          <a:pt x="5007" y="16723"/>
                          <a:pt x="5279" y="12748"/>
                          <a:pt x="5813" y="968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20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dirty="0"/>
                  </a:p>
                </p:txBody>
              </p:sp>
              <p:sp>
                <p:nvSpPr>
                  <p:cNvPr id="40" name="m">
                    <a:extLst>
                      <a:ext uri="{FF2B5EF4-FFF2-40B4-BE49-F238E27FC236}">
                        <a16:creationId xmlns:a16="http://schemas.microsoft.com/office/drawing/2014/main" id="{9EA0CD2F-164F-C546-BD3B-41E729C6FDB0}"/>
                      </a:ext>
                    </a:extLst>
                  </p:cNvPr>
                  <p:cNvSpPr/>
                  <p:nvPr/>
                </p:nvSpPr>
                <p:spPr>
                  <a:xfrm>
                    <a:off x="5139215" y="8844507"/>
                    <a:ext cx="799416" cy="7268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0" h="21600" extrusionOk="0">
                        <a:moveTo>
                          <a:pt x="17278" y="0"/>
                        </a:moveTo>
                        <a:cubicBezTo>
                          <a:pt x="17278" y="0"/>
                          <a:pt x="17157" y="741"/>
                          <a:pt x="16931" y="1000"/>
                        </a:cubicBezTo>
                        <a:cubicBezTo>
                          <a:pt x="16931" y="447"/>
                          <a:pt x="16748" y="28"/>
                          <a:pt x="16748" y="28"/>
                        </a:cubicBezTo>
                        <a:cubicBezTo>
                          <a:pt x="16748" y="28"/>
                          <a:pt x="16495" y="17"/>
                          <a:pt x="16059" y="251"/>
                        </a:cubicBezTo>
                        <a:cubicBezTo>
                          <a:pt x="16259" y="755"/>
                          <a:pt x="16366" y="1492"/>
                          <a:pt x="16379" y="2437"/>
                        </a:cubicBezTo>
                        <a:cubicBezTo>
                          <a:pt x="16389" y="3160"/>
                          <a:pt x="16734" y="3785"/>
                          <a:pt x="17062" y="4260"/>
                        </a:cubicBezTo>
                        <a:cubicBezTo>
                          <a:pt x="17035" y="4094"/>
                          <a:pt x="16738" y="2028"/>
                          <a:pt x="18281" y="279"/>
                        </a:cubicBezTo>
                        <a:cubicBezTo>
                          <a:pt x="17997" y="139"/>
                          <a:pt x="17664" y="35"/>
                          <a:pt x="17278" y="0"/>
                        </a:cubicBezTo>
                        <a:close/>
                        <a:moveTo>
                          <a:pt x="15638" y="521"/>
                        </a:moveTo>
                        <a:cubicBezTo>
                          <a:pt x="15458" y="653"/>
                          <a:pt x="15261" y="821"/>
                          <a:pt x="15047" y="1035"/>
                        </a:cubicBezTo>
                        <a:cubicBezTo>
                          <a:pt x="15293" y="1331"/>
                          <a:pt x="15324" y="1752"/>
                          <a:pt x="15324" y="1752"/>
                        </a:cubicBezTo>
                        <a:cubicBezTo>
                          <a:pt x="15157" y="1469"/>
                          <a:pt x="14800" y="1317"/>
                          <a:pt x="14772" y="1305"/>
                        </a:cubicBezTo>
                        <a:cubicBezTo>
                          <a:pt x="14772" y="1305"/>
                          <a:pt x="14607" y="1469"/>
                          <a:pt x="14392" y="1724"/>
                        </a:cubicBezTo>
                        <a:cubicBezTo>
                          <a:pt x="14815" y="2003"/>
                          <a:pt x="15084" y="2629"/>
                          <a:pt x="15084" y="2629"/>
                        </a:cubicBezTo>
                        <a:cubicBezTo>
                          <a:pt x="15084" y="2629"/>
                          <a:pt x="15286" y="3955"/>
                          <a:pt x="16223" y="4880"/>
                        </a:cubicBezTo>
                        <a:cubicBezTo>
                          <a:pt x="16813" y="5462"/>
                          <a:pt x="17152" y="6237"/>
                          <a:pt x="17350" y="6701"/>
                        </a:cubicBezTo>
                        <a:cubicBezTo>
                          <a:pt x="17445" y="6490"/>
                          <a:pt x="17520" y="6295"/>
                          <a:pt x="17567" y="6122"/>
                        </a:cubicBezTo>
                        <a:cubicBezTo>
                          <a:pt x="17560" y="4693"/>
                          <a:pt x="15922" y="4270"/>
                          <a:pt x="15883" y="2495"/>
                        </a:cubicBezTo>
                        <a:cubicBezTo>
                          <a:pt x="15865" y="1677"/>
                          <a:pt x="15820" y="1170"/>
                          <a:pt x="15638" y="521"/>
                        </a:cubicBezTo>
                        <a:close/>
                        <a:moveTo>
                          <a:pt x="18857" y="652"/>
                        </a:moveTo>
                        <a:cubicBezTo>
                          <a:pt x="18316" y="1011"/>
                          <a:pt x="17191" y="2083"/>
                          <a:pt x="17513" y="4673"/>
                        </a:cubicBezTo>
                        <a:cubicBezTo>
                          <a:pt x="17587" y="3967"/>
                          <a:pt x="17941" y="1764"/>
                          <a:pt x="19497" y="1370"/>
                        </a:cubicBezTo>
                        <a:cubicBezTo>
                          <a:pt x="19371" y="1176"/>
                          <a:pt x="19161" y="905"/>
                          <a:pt x="18857" y="652"/>
                        </a:cubicBezTo>
                        <a:close/>
                        <a:moveTo>
                          <a:pt x="19098" y="2121"/>
                        </a:moveTo>
                        <a:cubicBezTo>
                          <a:pt x="18658" y="2376"/>
                          <a:pt x="17856" y="3112"/>
                          <a:pt x="17802" y="5105"/>
                        </a:cubicBezTo>
                        <a:cubicBezTo>
                          <a:pt x="18021" y="4510"/>
                          <a:pt x="18352" y="4064"/>
                          <a:pt x="18697" y="3731"/>
                        </a:cubicBezTo>
                        <a:cubicBezTo>
                          <a:pt x="18558" y="3579"/>
                          <a:pt x="18464" y="3369"/>
                          <a:pt x="18432" y="3141"/>
                        </a:cubicBezTo>
                        <a:cubicBezTo>
                          <a:pt x="18638" y="2915"/>
                          <a:pt x="18928" y="2834"/>
                          <a:pt x="19200" y="2959"/>
                        </a:cubicBezTo>
                        <a:cubicBezTo>
                          <a:pt x="19299" y="3005"/>
                          <a:pt x="19387" y="3073"/>
                          <a:pt x="19460" y="3158"/>
                        </a:cubicBezTo>
                        <a:cubicBezTo>
                          <a:pt x="19570" y="3095"/>
                          <a:pt x="19673" y="3043"/>
                          <a:pt x="19764" y="3001"/>
                        </a:cubicBezTo>
                        <a:cubicBezTo>
                          <a:pt x="19607" y="2733"/>
                          <a:pt x="19398" y="2433"/>
                          <a:pt x="19098" y="2121"/>
                        </a:cubicBezTo>
                        <a:close/>
                        <a:moveTo>
                          <a:pt x="14004" y="2225"/>
                        </a:moveTo>
                        <a:cubicBezTo>
                          <a:pt x="13891" y="2387"/>
                          <a:pt x="13781" y="2560"/>
                          <a:pt x="13687" y="2739"/>
                        </a:cubicBezTo>
                        <a:cubicBezTo>
                          <a:pt x="13977" y="2844"/>
                          <a:pt x="14163" y="3277"/>
                          <a:pt x="14163" y="3277"/>
                        </a:cubicBezTo>
                        <a:cubicBezTo>
                          <a:pt x="13948" y="3104"/>
                          <a:pt x="13563" y="3055"/>
                          <a:pt x="13563" y="3055"/>
                        </a:cubicBezTo>
                        <a:cubicBezTo>
                          <a:pt x="13563" y="3055"/>
                          <a:pt x="13492" y="3275"/>
                          <a:pt x="13377" y="3567"/>
                        </a:cubicBezTo>
                        <a:cubicBezTo>
                          <a:pt x="13730" y="3694"/>
                          <a:pt x="14694" y="4149"/>
                          <a:pt x="15116" y="5413"/>
                        </a:cubicBezTo>
                        <a:cubicBezTo>
                          <a:pt x="15420" y="6324"/>
                          <a:pt x="16013" y="6048"/>
                          <a:pt x="16854" y="7658"/>
                        </a:cubicBezTo>
                        <a:cubicBezTo>
                          <a:pt x="16972" y="7453"/>
                          <a:pt x="17083" y="7249"/>
                          <a:pt x="17183" y="7053"/>
                        </a:cubicBezTo>
                        <a:cubicBezTo>
                          <a:pt x="16994" y="6756"/>
                          <a:pt x="16622" y="6223"/>
                          <a:pt x="16102" y="5738"/>
                        </a:cubicBezTo>
                        <a:cubicBezTo>
                          <a:pt x="15267" y="4956"/>
                          <a:pt x="14688" y="2925"/>
                          <a:pt x="14688" y="2925"/>
                        </a:cubicBezTo>
                        <a:cubicBezTo>
                          <a:pt x="14563" y="2568"/>
                          <a:pt x="14284" y="2354"/>
                          <a:pt x="14004" y="2225"/>
                        </a:cubicBezTo>
                        <a:close/>
                        <a:moveTo>
                          <a:pt x="18996" y="3109"/>
                        </a:moveTo>
                        <a:cubicBezTo>
                          <a:pt x="18884" y="3098"/>
                          <a:pt x="18774" y="3146"/>
                          <a:pt x="18691" y="3238"/>
                        </a:cubicBezTo>
                        <a:cubicBezTo>
                          <a:pt x="18717" y="3424"/>
                          <a:pt x="18816" y="3587"/>
                          <a:pt x="18964" y="3655"/>
                        </a:cubicBezTo>
                        <a:cubicBezTo>
                          <a:pt x="19112" y="3723"/>
                          <a:pt x="19270" y="3678"/>
                          <a:pt x="19382" y="3556"/>
                        </a:cubicBezTo>
                        <a:cubicBezTo>
                          <a:pt x="19356" y="3370"/>
                          <a:pt x="19256" y="3207"/>
                          <a:pt x="19108" y="3139"/>
                        </a:cubicBezTo>
                        <a:cubicBezTo>
                          <a:pt x="19071" y="3122"/>
                          <a:pt x="19033" y="3112"/>
                          <a:pt x="18996" y="3109"/>
                        </a:cubicBezTo>
                        <a:close/>
                        <a:moveTo>
                          <a:pt x="20042" y="3541"/>
                        </a:moveTo>
                        <a:cubicBezTo>
                          <a:pt x="20043" y="3541"/>
                          <a:pt x="19070" y="3651"/>
                          <a:pt x="18464" y="4504"/>
                        </a:cubicBezTo>
                        <a:cubicBezTo>
                          <a:pt x="19582" y="3967"/>
                          <a:pt x="20277" y="4033"/>
                          <a:pt x="20277" y="4033"/>
                        </a:cubicBezTo>
                        <a:lnTo>
                          <a:pt x="20042" y="3541"/>
                        </a:lnTo>
                        <a:close/>
                        <a:moveTo>
                          <a:pt x="13186" y="4009"/>
                        </a:moveTo>
                        <a:cubicBezTo>
                          <a:pt x="13123" y="4140"/>
                          <a:pt x="13055" y="4270"/>
                          <a:pt x="12983" y="4390"/>
                        </a:cubicBezTo>
                        <a:cubicBezTo>
                          <a:pt x="13214" y="4573"/>
                          <a:pt x="13566" y="5054"/>
                          <a:pt x="13851" y="6262"/>
                        </a:cubicBezTo>
                        <a:cubicBezTo>
                          <a:pt x="14311" y="8203"/>
                          <a:pt x="14543" y="8216"/>
                          <a:pt x="14945" y="8531"/>
                        </a:cubicBezTo>
                        <a:cubicBezTo>
                          <a:pt x="15181" y="8715"/>
                          <a:pt x="15476" y="9108"/>
                          <a:pt x="15715" y="9462"/>
                        </a:cubicBezTo>
                        <a:cubicBezTo>
                          <a:pt x="15807" y="9323"/>
                          <a:pt x="15908" y="9171"/>
                          <a:pt x="16014" y="9010"/>
                        </a:cubicBezTo>
                        <a:cubicBezTo>
                          <a:pt x="15571" y="8518"/>
                          <a:pt x="14787" y="7512"/>
                          <a:pt x="14554" y="6336"/>
                        </a:cubicBezTo>
                        <a:cubicBezTo>
                          <a:pt x="14250" y="4798"/>
                          <a:pt x="13470" y="4186"/>
                          <a:pt x="13186" y="4009"/>
                        </a:cubicBezTo>
                        <a:close/>
                        <a:moveTo>
                          <a:pt x="4564" y="4256"/>
                        </a:moveTo>
                        <a:cubicBezTo>
                          <a:pt x="4532" y="4256"/>
                          <a:pt x="4501" y="4257"/>
                          <a:pt x="4470" y="4258"/>
                        </a:cubicBezTo>
                        <a:cubicBezTo>
                          <a:pt x="5417" y="4604"/>
                          <a:pt x="6104" y="5084"/>
                          <a:pt x="6374" y="5426"/>
                        </a:cubicBezTo>
                        <a:cubicBezTo>
                          <a:pt x="7268" y="6561"/>
                          <a:pt x="8539" y="6493"/>
                          <a:pt x="8927" y="7822"/>
                        </a:cubicBezTo>
                        <a:cubicBezTo>
                          <a:pt x="9270" y="8996"/>
                          <a:pt x="8731" y="9972"/>
                          <a:pt x="8731" y="9972"/>
                        </a:cubicBezTo>
                        <a:cubicBezTo>
                          <a:pt x="8731" y="9972"/>
                          <a:pt x="8919" y="9432"/>
                          <a:pt x="8449" y="8405"/>
                        </a:cubicBezTo>
                        <a:cubicBezTo>
                          <a:pt x="7393" y="6101"/>
                          <a:pt x="6122" y="6617"/>
                          <a:pt x="5263" y="5735"/>
                        </a:cubicBezTo>
                        <a:cubicBezTo>
                          <a:pt x="4595" y="5049"/>
                          <a:pt x="3810" y="4546"/>
                          <a:pt x="2853" y="4642"/>
                        </a:cubicBezTo>
                        <a:cubicBezTo>
                          <a:pt x="2412" y="4878"/>
                          <a:pt x="2075" y="5207"/>
                          <a:pt x="1820" y="5582"/>
                        </a:cubicBezTo>
                        <a:cubicBezTo>
                          <a:pt x="1741" y="5678"/>
                          <a:pt x="1665" y="5782"/>
                          <a:pt x="1592" y="5891"/>
                        </a:cubicBezTo>
                        <a:cubicBezTo>
                          <a:pt x="2838" y="5389"/>
                          <a:pt x="3520" y="5406"/>
                          <a:pt x="4512" y="6308"/>
                        </a:cubicBezTo>
                        <a:cubicBezTo>
                          <a:pt x="5729" y="7414"/>
                          <a:pt x="6302" y="6799"/>
                          <a:pt x="7268" y="8008"/>
                        </a:cubicBezTo>
                        <a:cubicBezTo>
                          <a:pt x="8510" y="9562"/>
                          <a:pt x="8276" y="12006"/>
                          <a:pt x="8145" y="12864"/>
                        </a:cubicBezTo>
                        <a:cubicBezTo>
                          <a:pt x="8270" y="12884"/>
                          <a:pt x="8400" y="12899"/>
                          <a:pt x="8533" y="12912"/>
                        </a:cubicBezTo>
                        <a:cubicBezTo>
                          <a:pt x="9059" y="11518"/>
                          <a:pt x="10377" y="7565"/>
                          <a:pt x="9430" y="5094"/>
                        </a:cubicBezTo>
                        <a:cubicBezTo>
                          <a:pt x="8891" y="5020"/>
                          <a:pt x="8417" y="4893"/>
                          <a:pt x="7925" y="4759"/>
                        </a:cubicBezTo>
                        <a:cubicBezTo>
                          <a:pt x="8276" y="5465"/>
                          <a:pt x="9294" y="6110"/>
                          <a:pt x="9277" y="7181"/>
                        </a:cubicBezTo>
                        <a:cubicBezTo>
                          <a:pt x="9215" y="6766"/>
                          <a:pt x="8663" y="6262"/>
                          <a:pt x="7858" y="5796"/>
                        </a:cubicBezTo>
                        <a:cubicBezTo>
                          <a:pt x="7339" y="5495"/>
                          <a:pt x="6931" y="4875"/>
                          <a:pt x="6688" y="4457"/>
                        </a:cubicBezTo>
                        <a:cubicBezTo>
                          <a:pt x="6100" y="4340"/>
                          <a:pt x="5424" y="4256"/>
                          <a:pt x="4564" y="4256"/>
                        </a:cubicBezTo>
                        <a:close/>
                        <a:moveTo>
                          <a:pt x="19611" y="4374"/>
                        </a:moveTo>
                        <a:cubicBezTo>
                          <a:pt x="18974" y="4354"/>
                          <a:pt x="18033" y="4763"/>
                          <a:pt x="17724" y="6185"/>
                        </a:cubicBezTo>
                        <a:lnTo>
                          <a:pt x="18162" y="6444"/>
                        </a:lnTo>
                        <a:cubicBezTo>
                          <a:pt x="18328" y="5638"/>
                          <a:pt x="18913" y="4770"/>
                          <a:pt x="19863" y="4407"/>
                        </a:cubicBezTo>
                        <a:cubicBezTo>
                          <a:pt x="19787" y="4388"/>
                          <a:pt x="19703" y="4377"/>
                          <a:pt x="19611" y="4374"/>
                        </a:cubicBezTo>
                        <a:close/>
                        <a:moveTo>
                          <a:pt x="20474" y="4407"/>
                        </a:moveTo>
                        <a:cubicBezTo>
                          <a:pt x="20474" y="4407"/>
                          <a:pt x="19611" y="4673"/>
                          <a:pt x="19236" y="5122"/>
                        </a:cubicBezTo>
                        <a:cubicBezTo>
                          <a:pt x="19835" y="4946"/>
                          <a:pt x="20285" y="4988"/>
                          <a:pt x="20568" y="5061"/>
                        </a:cubicBezTo>
                        <a:cubicBezTo>
                          <a:pt x="20397" y="5335"/>
                          <a:pt x="20394" y="5786"/>
                          <a:pt x="20418" y="6239"/>
                        </a:cubicBezTo>
                        <a:cubicBezTo>
                          <a:pt x="19864" y="6446"/>
                          <a:pt x="19892" y="7250"/>
                          <a:pt x="19892" y="7250"/>
                        </a:cubicBezTo>
                        <a:cubicBezTo>
                          <a:pt x="19935" y="7823"/>
                          <a:pt x="20308" y="7750"/>
                          <a:pt x="20739" y="7528"/>
                        </a:cubicBezTo>
                        <a:cubicBezTo>
                          <a:pt x="21169" y="7676"/>
                          <a:pt x="21241" y="7269"/>
                          <a:pt x="21327" y="6973"/>
                        </a:cubicBezTo>
                        <a:cubicBezTo>
                          <a:pt x="21414" y="6677"/>
                          <a:pt x="21600" y="6289"/>
                          <a:pt x="21327" y="5882"/>
                        </a:cubicBezTo>
                        <a:cubicBezTo>
                          <a:pt x="21216" y="5716"/>
                          <a:pt x="21028" y="5401"/>
                          <a:pt x="20829" y="5051"/>
                        </a:cubicBezTo>
                        <a:lnTo>
                          <a:pt x="20474" y="4407"/>
                        </a:lnTo>
                        <a:close/>
                        <a:moveTo>
                          <a:pt x="12649" y="4813"/>
                        </a:moveTo>
                        <a:cubicBezTo>
                          <a:pt x="12572" y="4879"/>
                          <a:pt x="12493" y="4925"/>
                          <a:pt x="12414" y="4940"/>
                        </a:cubicBezTo>
                        <a:cubicBezTo>
                          <a:pt x="12301" y="4963"/>
                          <a:pt x="12192" y="4982"/>
                          <a:pt x="12085" y="5001"/>
                        </a:cubicBezTo>
                        <a:cubicBezTo>
                          <a:pt x="12618" y="5431"/>
                          <a:pt x="13634" y="8155"/>
                          <a:pt x="13290" y="9116"/>
                        </a:cubicBezTo>
                        <a:cubicBezTo>
                          <a:pt x="12318" y="10718"/>
                          <a:pt x="12414" y="12296"/>
                          <a:pt x="12414" y="12296"/>
                        </a:cubicBezTo>
                        <a:cubicBezTo>
                          <a:pt x="12414" y="12296"/>
                          <a:pt x="12027" y="11055"/>
                          <a:pt x="12558" y="9838"/>
                        </a:cubicBezTo>
                        <a:cubicBezTo>
                          <a:pt x="13013" y="8796"/>
                          <a:pt x="12896" y="8165"/>
                          <a:pt x="12528" y="6880"/>
                        </a:cubicBezTo>
                        <a:cubicBezTo>
                          <a:pt x="12169" y="5629"/>
                          <a:pt x="11510" y="5087"/>
                          <a:pt x="11510" y="5087"/>
                        </a:cubicBezTo>
                        <a:cubicBezTo>
                          <a:pt x="11364" y="5105"/>
                          <a:pt x="11223" y="5119"/>
                          <a:pt x="11087" y="5130"/>
                        </a:cubicBezTo>
                        <a:cubicBezTo>
                          <a:pt x="12120" y="6485"/>
                          <a:pt x="12528" y="8616"/>
                          <a:pt x="12099" y="9654"/>
                        </a:cubicBezTo>
                        <a:cubicBezTo>
                          <a:pt x="11572" y="10929"/>
                          <a:pt x="11882" y="12510"/>
                          <a:pt x="11882" y="12510"/>
                        </a:cubicBezTo>
                        <a:cubicBezTo>
                          <a:pt x="11867" y="12743"/>
                          <a:pt x="11853" y="12964"/>
                          <a:pt x="11839" y="13173"/>
                        </a:cubicBezTo>
                        <a:cubicBezTo>
                          <a:pt x="12541" y="12914"/>
                          <a:pt x="13017" y="13609"/>
                          <a:pt x="13231" y="14026"/>
                        </a:cubicBezTo>
                        <a:cubicBezTo>
                          <a:pt x="13257" y="13880"/>
                          <a:pt x="13285" y="13736"/>
                          <a:pt x="13313" y="13594"/>
                        </a:cubicBezTo>
                        <a:cubicBezTo>
                          <a:pt x="13112" y="13131"/>
                          <a:pt x="12757" y="12106"/>
                          <a:pt x="13013" y="11112"/>
                        </a:cubicBezTo>
                        <a:cubicBezTo>
                          <a:pt x="13360" y="9764"/>
                          <a:pt x="13776" y="9685"/>
                          <a:pt x="14058" y="9678"/>
                        </a:cubicBezTo>
                        <a:cubicBezTo>
                          <a:pt x="14523" y="9665"/>
                          <a:pt x="15099" y="10552"/>
                          <a:pt x="15307" y="11499"/>
                        </a:cubicBezTo>
                        <a:cubicBezTo>
                          <a:pt x="15403" y="11164"/>
                          <a:pt x="15498" y="10767"/>
                          <a:pt x="15576" y="10315"/>
                        </a:cubicBezTo>
                        <a:cubicBezTo>
                          <a:pt x="15445" y="10055"/>
                          <a:pt x="15257" y="9758"/>
                          <a:pt x="15037" y="9518"/>
                        </a:cubicBezTo>
                        <a:cubicBezTo>
                          <a:pt x="14467" y="8896"/>
                          <a:pt x="14272" y="9116"/>
                          <a:pt x="13942" y="8358"/>
                        </a:cubicBezTo>
                        <a:cubicBezTo>
                          <a:pt x="13612" y="7600"/>
                          <a:pt x="13481" y="5540"/>
                          <a:pt x="12671" y="4832"/>
                        </a:cubicBezTo>
                        <a:cubicBezTo>
                          <a:pt x="12663" y="4825"/>
                          <a:pt x="12656" y="4820"/>
                          <a:pt x="12649" y="4813"/>
                        </a:cubicBezTo>
                        <a:close/>
                        <a:moveTo>
                          <a:pt x="9885" y="5141"/>
                        </a:moveTo>
                        <a:cubicBezTo>
                          <a:pt x="10123" y="5525"/>
                          <a:pt x="10458" y="6250"/>
                          <a:pt x="10467" y="7302"/>
                        </a:cubicBezTo>
                        <a:cubicBezTo>
                          <a:pt x="10479" y="8798"/>
                          <a:pt x="9626" y="11469"/>
                          <a:pt x="9113" y="12940"/>
                        </a:cubicBezTo>
                        <a:cubicBezTo>
                          <a:pt x="9379" y="12941"/>
                          <a:pt x="9660" y="12928"/>
                          <a:pt x="9955" y="12899"/>
                        </a:cubicBezTo>
                        <a:cubicBezTo>
                          <a:pt x="10328" y="9585"/>
                          <a:pt x="11184" y="9461"/>
                          <a:pt x="11317" y="7546"/>
                        </a:cubicBezTo>
                        <a:cubicBezTo>
                          <a:pt x="11438" y="5809"/>
                          <a:pt x="10547" y="5159"/>
                          <a:pt x="10547" y="5159"/>
                        </a:cubicBezTo>
                        <a:cubicBezTo>
                          <a:pt x="10312" y="5163"/>
                          <a:pt x="10093" y="5156"/>
                          <a:pt x="9885" y="5141"/>
                        </a:cubicBezTo>
                        <a:close/>
                        <a:moveTo>
                          <a:pt x="19935" y="5249"/>
                        </a:moveTo>
                        <a:cubicBezTo>
                          <a:pt x="19394" y="5228"/>
                          <a:pt x="18750" y="5632"/>
                          <a:pt x="18367" y="6565"/>
                        </a:cubicBezTo>
                        <a:lnTo>
                          <a:pt x="18873" y="6863"/>
                        </a:lnTo>
                        <a:cubicBezTo>
                          <a:pt x="18925" y="6703"/>
                          <a:pt x="19300" y="5640"/>
                          <a:pt x="20160" y="5284"/>
                        </a:cubicBezTo>
                        <a:cubicBezTo>
                          <a:pt x="20088" y="5264"/>
                          <a:pt x="20012" y="5252"/>
                          <a:pt x="19935" y="5249"/>
                        </a:cubicBezTo>
                        <a:close/>
                        <a:moveTo>
                          <a:pt x="20029" y="5947"/>
                        </a:moveTo>
                        <a:cubicBezTo>
                          <a:pt x="19576" y="5969"/>
                          <a:pt x="19245" y="6623"/>
                          <a:pt x="19078" y="6984"/>
                        </a:cubicBezTo>
                        <a:lnTo>
                          <a:pt x="19517" y="7243"/>
                        </a:lnTo>
                        <a:cubicBezTo>
                          <a:pt x="19550" y="7148"/>
                          <a:pt x="19916" y="6112"/>
                          <a:pt x="20230" y="5979"/>
                        </a:cubicBezTo>
                        <a:cubicBezTo>
                          <a:pt x="20161" y="5954"/>
                          <a:pt x="20094" y="5944"/>
                          <a:pt x="20029" y="5947"/>
                        </a:cubicBezTo>
                        <a:close/>
                        <a:moveTo>
                          <a:pt x="14890" y="6239"/>
                        </a:moveTo>
                        <a:cubicBezTo>
                          <a:pt x="15080" y="7011"/>
                          <a:pt x="15820" y="7997"/>
                          <a:pt x="16297" y="8574"/>
                        </a:cubicBezTo>
                        <a:cubicBezTo>
                          <a:pt x="16384" y="8437"/>
                          <a:pt x="16472" y="8295"/>
                          <a:pt x="16559" y="8153"/>
                        </a:cubicBezTo>
                        <a:cubicBezTo>
                          <a:pt x="16205" y="7405"/>
                          <a:pt x="15396" y="6482"/>
                          <a:pt x="14890" y="6239"/>
                        </a:cubicBezTo>
                        <a:close/>
                        <a:moveTo>
                          <a:pt x="2424" y="6288"/>
                        </a:moveTo>
                        <a:cubicBezTo>
                          <a:pt x="1990" y="6279"/>
                          <a:pt x="1557" y="6419"/>
                          <a:pt x="1201" y="6584"/>
                        </a:cubicBezTo>
                        <a:cubicBezTo>
                          <a:pt x="591" y="7892"/>
                          <a:pt x="253" y="9890"/>
                          <a:pt x="330" y="13054"/>
                        </a:cubicBezTo>
                        <a:cubicBezTo>
                          <a:pt x="345" y="13368"/>
                          <a:pt x="272" y="13739"/>
                          <a:pt x="0" y="14108"/>
                        </a:cubicBezTo>
                        <a:cubicBezTo>
                          <a:pt x="474" y="13979"/>
                          <a:pt x="530" y="13812"/>
                          <a:pt x="530" y="13812"/>
                        </a:cubicBezTo>
                        <a:cubicBezTo>
                          <a:pt x="530" y="13812"/>
                          <a:pt x="449" y="14187"/>
                          <a:pt x="201" y="14404"/>
                        </a:cubicBezTo>
                        <a:cubicBezTo>
                          <a:pt x="574" y="14312"/>
                          <a:pt x="1137" y="14177"/>
                          <a:pt x="1137" y="12292"/>
                        </a:cubicBezTo>
                        <a:cubicBezTo>
                          <a:pt x="1137" y="10654"/>
                          <a:pt x="708" y="9858"/>
                          <a:pt x="1188" y="9192"/>
                        </a:cubicBezTo>
                        <a:cubicBezTo>
                          <a:pt x="1189" y="9197"/>
                          <a:pt x="1190" y="9204"/>
                          <a:pt x="1191" y="9209"/>
                        </a:cubicBezTo>
                        <a:cubicBezTo>
                          <a:pt x="1227" y="9372"/>
                          <a:pt x="1260" y="9529"/>
                          <a:pt x="1290" y="9682"/>
                        </a:cubicBezTo>
                        <a:cubicBezTo>
                          <a:pt x="2795" y="8723"/>
                          <a:pt x="4199" y="10034"/>
                          <a:pt x="4383" y="11270"/>
                        </a:cubicBezTo>
                        <a:cubicBezTo>
                          <a:pt x="3236" y="9777"/>
                          <a:pt x="1879" y="10472"/>
                          <a:pt x="1464" y="10741"/>
                        </a:cubicBezTo>
                        <a:cubicBezTo>
                          <a:pt x="1502" y="11046"/>
                          <a:pt x="1524" y="11325"/>
                          <a:pt x="1535" y="11583"/>
                        </a:cubicBezTo>
                        <a:cubicBezTo>
                          <a:pt x="3199" y="10874"/>
                          <a:pt x="3927" y="12132"/>
                          <a:pt x="3927" y="12132"/>
                        </a:cubicBezTo>
                        <a:cubicBezTo>
                          <a:pt x="3927" y="12132"/>
                          <a:pt x="3896" y="12189"/>
                          <a:pt x="3771" y="12387"/>
                        </a:cubicBezTo>
                        <a:cubicBezTo>
                          <a:pt x="3977" y="12398"/>
                          <a:pt x="4276" y="12448"/>
                          <a:pt x="4551" y="12620"/>
                        </a:cubicBezTo>
                        <a:cubicBezTo>
                          <a:pt x="4623" y="12333"/>
                          <a:pt x="4700" y="12056"/>
                          <a:pt x="4789" y="11797"/>
                        </a:cubicBezTo>
                        <a:cubicBezTo>
                          <a:pt x="4967" y="9511"/>
                          <a:pt x="3135" y="8140"/>
                          <a:pt x="2303" y="8166"/>
                        </a:cubicBezTo>
                        <a:cubicBezTo>
                          <a:pt x="1471" y="8191"/>
                          <a:pt x="1188" y="9190"/>
                          <a:pt x="1188" y="9190"/>
                        </a:cubicBezTo>
                        <a:cubicBezTo>
                          <a:pt x="1187" y="9187"/>
                          <a:pt x="1122" y="8484"/>
                          <a:pt x="1095" y="8008"/>
                        </a:cubicBezTo>
                        <a:cubicBezTo>
                          <a:pt x="2061" y="6909"/>
                          <a:pt x="3077" y="7099"/>
                          <a:pt x="3940" y="7880"/>
                        </a:cubicBezTo>
                        <a:cubicBezTo>
                          <a:pt x="5461" y="9257"/>
                          <a:pt x="5066" y="11136"/>
                          <a:pt x="5066" y="11136"/>
                        </a:cubicBezTo>
                        <a:cubicBezTo>
                          <a:pt x="5214" y="11321"/>
                          <a:pt x="5395" y="11517"/>
                          <a:pt x="5611" y="11708"/>
                        </a:cubicBezTo>
                        <a:cubicBezTo>
                          <a:pt x="6264" y="9736"/>
                          <a:pt x="5163" y="8143"/>
                          <a:pt x="4720" y="7708"/>
                        </a:cubicBezTo>
                        <a:cubicBezTo>
                          <a:pt x="4294" y="7330"/>
                          <a:pt x="3854" y="6869"/>
                          <a:pt x="3189" y="6491"/>
                        </a:cubicBezTo>
                        <a:cubicBezTo>
                          <a:pt x="2944" y="6352"/>
                          <a:pt x="2684" y="6294"/>
                          <a:pt x="2424" y="6288"/>
                        </a:cubicBezTo>
                        <a:close/>
                        <a:moveTo>
                          <a:pt x="5698" y="8008"/>
                        </a:moveTo>
                        <a:cubicBezTo>
                          <a:pt x="6914" y="9544"/>
                          <a:pt x="6700" y="11364"/>
                          <a:pt x="6466" y="12307"/>
                        </a:cubicBezTo>
                        <a:cubicBezTo>
                          <a:pt x="6707" y="12438"/>
                          <a:pt x="6973" y="12557"/>
                          <a:pt x="7268" y="12655"/>
                        </a:cubicBezTo>
                        <a:cubicBezTo>
                          <a:pt x="8058" y="10035"/>
                          <a:pt x="6630" y="8247"/>
                          <a:pt x="5698" y="8008"/>
                        </a:cubicBezTo>
                        <a:close/>
                        <a:moveTo>
                          <a:pt x="11830" y="8358"/>
                        </a:moveTo>
                        <a:cubicBezTo>
                          <a:pt x="10468" y="11137"/>
                          <a:pt x="10600" y="12635"/>
                          <a:pt x="10621" y="12806"/>
                        </a:cubicBezTo>
                        <a:cubicBezTo>
                          <a:pt x="10831" y="12769"/>
                          <a:pt x="11047" y="12725"/>
                          <a:pt x="11272" y="12672"/>
                        </a:cubicBezTo>
                        <a:cubicBezTo>
                          <a:pt x="11005" y="10581"/>
                          <a:pt x="11904" y="9628"/>
                          <a:pt x="11830" y="8358"/>
                        </a:cubicBezTo>
                        <a:close/>
                        <a:moveTo>
                          <a:pt x="14261" y="10455"/>
                        </a:moveTo>
                        <a:cubicBezTo>
                          <a:pt x="13706" y="10352"/>
                          <a:pt x="12885" y="11412"/>
                          <a:pt x="13399" y="13182"/>
                        </a:cubicBezTo>
                        <a:cubicBezTo>
                          <a:pt x="13405" y="13152"/>
                          <a:pt x="13412" y="13120"/>
                          <a:pt x="13419" y="13091"/>
                        </a:cubicBezTo>
                        <a:cubicBezTo>
                          <a:pt x="13518" y="12789"/>
                          <a:pt x="13942" y="12138"/>
                          <a:pt x="14586" y="12346"/>
                        </a:cubicBezTo>
                        <a:cubicBezTo>
                          <a:pt x="14321" y="11551"/>
                          <a:pt x="13717" y="11873"/>
                          <a:pt x="13717" y="11873"/>
                        </a:cubicBezTo>
                        <a:cubicBezTo>
                          <a:pt x="13717" y="11873"/>
                          <a:pt x="13745" y="11193"/>
                          <a:pt x="14237" y="11274"/>
                        </a:cubicBezTo>
                        <a:cubicBezTo>
                          <a:pt x="14729" y="11355"/>
                          <a:pt x="15072" y="12961"/>
                          <a:pt x="15073" y="12961"/>
                        </a:cubicBezTo>
                        <a:cubicBezTo>
                          <a:pt x="15081" y="12661"/>
                          <a:pt x="15092" y="12381"/>
                          <a:pt x="15104" y="12134"/>
                        </a:cubicBezTo>
                        <a:cubicBezTo>
                          <a:pt x="15106" y="12129"/>
                          <a:pt x="15108" y="12123"/>
                          <a:pt x="15109" y="12119"/>
                        </a:cubicBezTo>
                        <a:cubicBezTo>
                          <a:pt x="15059" y="11868"/>
                          <a:pt x="14771" y="10549"/>
                          <a:pt x="14261" y="10455"/>
                        </a:cubicBezTo>
                        <a:close/>
                        <a:moveTo>
                          <a:pt x="1994" y="12529"/>
                        </a:moveTo>
                        <a:cubicBezTo>
                          <a:pt x="1787" y="12544"/>
                          <a:pt x="1618" y="12611"/>
                          <a:pt x="1496" y="12676"/>
                        </a:cubicBezTo>
                        <a:cubicBezTo>
                          <a:pt x="1461" y="12952"/>
                          <a:pt x="1408" y="13193"/>
                          <a:pt x="1342" y="13406"/>
                        </a:cubicBezTo>
                        <a:cubicBezTo>
                          <a:pt x="2241" y="13324"/>
                          <a:pt x="2867" y="13929"/>
                          <a:pt x="2867" y="13929"/>
                        </a:cubicBezTo>
                        <a:lnTo>
                          <a:pt x="3086" y="13514"/>
                        </a:lnTo>
                        <a:cubicBezTo>
                          <a:pt x="3086" y="13514"/>
                          <a:pt x="3681" y="13330"/>
                          <a:pt x="4237" y="14002"/>
                        </a:cubicBezTo>
                        <a:cubicBezTo>
                          <a:pt x="4282" y="13800"/>
                          <a:pt x="4326" y="13595"/>
                          <a:pt x="4371" y="13391"/>
                        </a:cubicBezTo>
                        <a:cubicBezTo>
                          <a:pt x="4183" y="13110"/>
                          <a:pt x="3899" y="12792"/>
                          <a:pt x="3551" y="12728"/>
                        </a:cubicBezTo>
                        <a:cubicBezTo>
                          <a:pt x="3480" y="12837"/>
                          <a:pt x="3395" y="12967"/>
                          <a:pt x="3296" y="13117"/>
                        </a:cubicBezTo>
                        <a:cubicBezTo>
                          <a:pt x="2789" y="12623"/>
                          <a:pt x="2339" y="12505"/>
                          <a:pt x="1994" y="12529"/>
                        </a:cubicBezTo>
                        <a:close/>
                        <a:moveTo>
                          <a:pt x="14449" y="12989"/>
                        </a:moveTo>
                        <a:cubicBezTo>
                          <a:pt x="13909" y="12929"/>
                          <a:pt x="13594" y="13484"/>
                          <a:pt x="13481" y="13732"/>
                        </a:cubicBezTo>
                        <a:cubicBezTo>
                          <a:pt x="13510" y="14028"/>
                          <a:pt x="13537" y="14293"/>
                          <a:pt x="13561" y="14532"/>
                        </a:cubicBezTo>
                        <a:cubicBezTo>
                          <a:pt x="13786" y="14201"/>
                          <a:pt x="14260" y="13699"/>
                          <a:pt x="15049" y="13864"/>
                        </a:cubicBezTo>
                        <a:cubicBezTo>
                          <a:pt x="15054" y="13667"/>
                          <a:pt x="15059" y="13475"/>
                          <a:pt x="15064" y="13287"/>
                        </a:cubicBezTo>
                        <a:cubicBezTo>
                          <a:pt x="14833" y="13097"/>
                          <a:pt x="14629" y="13009"/>
                          <a:pt x="14449" y="12989"/>
                        </a:cubicBezTo>
                        <a:close/>
                        <a:moveTo>
                          <a:pt x="12216" y="13665"/>
                        </a:moveTo>
                        <a:cubicBezTo>
                          <a:pt x="12050" y="13676"/>
                          <a:pt x="11905" y="13757"/>
                          <a:pt x="11788" y="13849"/>
                        </a:cubicBezTo>
                        <a:cubicBezTo>
                          <a:pt x="11762" y="14191"/>
                          <a:pt x="11737" y="14490"/>
                          <a:pt x="11715" y="14750"/>
                        </a:cubicBezTo>
                        <a:cubicBezTo>
                          <a:pt x="12496" y="14307"/>
                          <a:pt x="12908" y="14821"/>
                          <a:pt x="13066" y="15111"/>
                        </a:cubicBezTo>
                        <a:cubicBezTo>
                          <a:pt x="13080" y="15025"/>
                          <a:pt x="13092" y="14935"/>
                          <a:pt x="13105" y="14836"/>
                        </a:cubicBezTo>
                        <a:cubicBezTo>
                          <a:pt x="13122" y="14703"/>
                          <a:pt x="13141" y="14568"/>
                          <a:pt x="13162" y="14435"/>
                        </a:cubicBezTo>
                        <a:cubicBezTo>
                          <a:pt x="12824" y="13819"/>
                          <a:pt x="12492" y="13647"/>
                          <a:pt x="12216" y="13665"/>
                        </a:cubicBezTo>
                        <a:close/>
                        <a:moveTo>
                          <a:pt x="1055" y="14080"/>
                        </a:moveTo>
                        <a:cubicBezTo>
                          <a:pt x="845" y="14464"/>
                          <a:pt x="604" y="14749"/>
                          <a:pt x="416" y="15050"/>
                        </a:cubicBezTo>
                        <a:cubicBezTo>
                          <a:pt x="1291" y="14955"/>
                          <a:pt x="1674" y="15400"/>
                          <a:pt x="1830" y="15698"/>
                        </a:cubicBezTo>
                        <a:cubicBezTo>
                          <a:pt x="1931" y="15442"/>
                          <a:pt x="2047" y="15192"/>
                          <a:pt x="2181" y="14953"/>
                        </a:cubicBezTo>
                        <a:cubicBezTo>
                          <a:pt x="2196" y="15059"/>
                          <a:pt x="2211" y="15132"/>
                          <a:pt x="2211" y="15132"/>
                        </a:cubicBezTo>
                        <a:lnTo>
                          <a:pt x="2269" y="15536"/>
                        </a:lnTo>
                        <a:cubicBezTo>
                          <a:pt x="2478" y="15424"/>
                          <a:pt x="3062" y="15198"/>
                          <a:pt x="3821" y="15547"/>
                        </a:cubicBezTo>
                        <a:cubicBezTo>
                          <a:pt x="3924" y="15259"/>
                          <a:pt x="4014" y="14941"/>
                          <a:pt x="4096" y="14609"/>
                        </a:cubicBezTo>
                        <a:cubicBezTo>
                          <a:pt x="3850" y="14419"/>
                          <a:pt x="3420" y="14168"/>
                          <a:pt x="2900" y="14201"/>
                        </a:cubicBezTo>
                        <a:cubicBezTo>
                          <a:pt x="2826" y="14206"/>
                          <a:pt x="2750" y="14216"/>
                          <a:pt x="2672" y="14234"/>
                        </a:cubicBezTo>
                        <a:cubicBezTo>
                          <a:pt x="2550" y="14422"/>
                          <a:pt x="2378" y="14679"/>
                          <a:pt x="2182" y="14949"/>
                        </a:cubicBezTo>
                        <a:cubicBezTo>
                          <a:pt x="1934" y="14461"/>
                          <a:pt x="1326" y="14184"/>
                          <a:pt x="1055" y="14080"/>
                        </a:cubicBezTo>
                        <a:close/>
                        <a:moveTo>
                          <a:pt x="15037" y="14398"/>
                        </a:moveTo>
                        <a:cubicBezTo>
                          <a:pt x="14703" y="14374"/>
                          <a:pt x="14095" y="14463"/>
                          <a:pt x="13637" y="15249"/>
                        </a:cubicBezTo>
                        <a:cubicBezTo>
                          <a:pt x="13662" y="15481"/>
                          <a:pt x="13683" y="15665"/>
                          <a:pt x="13699" y="15808"/>
                        </a:cubicBezTo>
                        <a:cubicBezTo>
                          <a:pt x="13960" y="15567"/>
                          <a:pt x="14461" y="15194"/>
                          <a:pt x="15009" y="15245"/>
                        </a:cubicBezTo>
                        <a:cubicBezTo>
                          <a:pt x="15015" y="15132"/>
                          <a:pt x="15020" y="15011"/>
                          <a:pt x="15024" y="14875"/>
                        </a:cubicBezTo>
                        <a:cubicBezTo>
                          <a:pt x="15029" y="14716"/>
                          <a:pt x="15033" y="14556"/>
                          <a:pt x="15037" y="14398"/>
                        </a:cubicBezTo>
                        <a:close/>
                        <a:moveTo>
                          <a:pt x="12238" y="15253"/>
                        </a:moveTo>
                        <a:cubicBezTo>
                          <a:pt x="12010" y="15256"/>
                          <a:pt x="11805" y="15350"/>
                          <a:pt x="11647" y="15458"/>
                        </a:cubicBezTo>
                        <a:cubicBezTo>
                          <a:pt x="11599" y="15933"/>
                          <a:pt x="11570" y="16148"/>
                          <a:pt x="11570" y="16148"/>
                        </a:cubicBezTo>
                        <a:cubicBezTo>
                          <a:pt x="12236" y="15803"/>
                          <a:pt x="12598" y="16069"/>
                          <a:pt x="12766" y="16286"/>
                        </a:cubicBezTo>
                        <a:cubicBezTo>
                          <a:pt x="12838" y="16098"/>
                          <a:pt x="12910" y="15894"/>
                          <a:pt x="12976" y="15599"/>
                        </a:cubicBezTo>
                        <a:cubicBezTo>
                          <a:pt x="12719" y="15339"/>
                          <a:pt x="12466" y="15250"/>
                          <a:pt x="12238" y="15253"/>
                        </a:cubicBezTo>
                        <a:close/>
                        <a:moveTo>
                          <a:pt x="718" y="15748"/>
                        </a:moveTo>
                        <a:cubicBezTo>
                          <a:pt x="622" y="15740"/>
                          <a:pt x="531" y="15746"/>
                          <a:pt x="446" y="15759"/>
                        </a:cubicBezTo>
                        <a:cubicBezTo>
                          <a:pt x="449" y="16061"/>
                          <a:pt x="444" y="16407"/>
                          <a:pt x="434" y="16765"/>
                        </a:cubicBezTo>
                        <a:cubicBezTo>
                          <a:pt x="887" y="16668"/>
                          <a:pt x="1244" y="16876"/>
                          <a:pt x="1436" y="17031"/>
                        </a:cubicBezTo>
                        <a:cubicBezTo>
                          <a:pt x="1485" y="16800"/>
                          <a:pt x="1544" y="16566"/>
                          <a:pt x="1614" y="16331"/>
                        </a:cubicBezTo>
                        <a:cubicBezTo>
                          <a:pt x="1330" y="15918"/>
                          <a:pt x="1006" y="15772"/>
                          <a:pt x="718" y="15748"/>
                        </a:cubicBezTo>
                        <a:close/>
                        <a:moveTo>
                          <a:pt x="14947" y="15938"/>
                        </a:moveTo>
                        <a:cubicBezTo>
                          <a:pt x="14640" y="15955"/>
                          <a:pt x="14131" y="16023"/>
                          <a:pt x="13766" y="16286"/>
                        </a:cubicBezTo>
                        <a:cubicBezTo>
                          <a:pt x="13791" y="16402"/>
                          <a:pt x="13836" y="16616"/>
                          <a:pt x="13888" y="16891"/>
                        </a:cubicBezTo>
                        <a:cubicBezTo>
                          <a:pt x="14139" y="16720"/>
                          <a:pt x="14479" y="16579"/>
                          <a:pt x="14838" y="16705"/>
                        </a:cubicBezTo>
                        <a:cubicBezTo>
                          <a:pt x="14863" y="16446"/>
                          <a:pt x="14907" y="16244"/>
                          <a:pt x="14947" y="15938"/>
                        </a:cubicBezTo>
                        <a:close/>
                        <a:moveTo>
                          <a:pt x="2954" y="16126"/>
                        </a:moveTo>
                        <a:cubicBezTo>
                          <a:pt x="2772" y="16138"/>
                          <a:pt x="2571" y="16203"/>
                          <a:pt x="2394" y="16379"/>
                        </a:cubicBezTo>
                        <a:lnTo>
                          <a:pt x="2498" y="17085"/>
                        </a:lnTo>
                        <a:cubicBezTo>
                          <a:pt x="2763" y="16936"/>
                          <a:pt x="3119" y="16815"/>
                          <a:pt x="3527" y="16871"/>
                        </a:cubicBezTo>
                        <a:cubicBezTo>
                          <a:pt x="3519" y="16669"/>
                          <a:pt x="3512" y="16457"/>
                          <a:pt x="3507" y="16232"/>
                        </a:cubicBezTo>
                        <a:cubicBezTo>
                          <a:pt x="3507" y="16232"/>
                          <a:pt x="3257" y="16106"/>
                          <a:pt x="2954" y="16126"/>
                        </a:cubicBezTo>
                        <a:close/>
                        <a:moveTo>
                          <a:pt x="12095" y="16340"/>
                        </a:moveTo>
                        <a:cubicBezTo>
                          <a:pt x="11901" y="16361"/>
                          <a:pt x="11718" y="16441"/>
                          <a:pt x="11577" y="16517"/>
                        </a:cubicBezTo>
                        <a:cubicBezTo>
                          <a:pt x="11579" y="16700"/>
                          <a:pt x="11580" y="16941"/>
                          <a:pt x="11575" y="17219"/>
                        </a:cubicBezTo>
                        <a:cubicBezTo>
                          <a:pt x="11939" y="16910"/>
                          <a:pt x="12305" y="16972"/>
                          <a:pt x="12503" y="17044"/>
                        </a:cubicBezTo>
                        <a:cubicBezTo>
                          <a:pt x="12560" y="16829"/>
                          <a:pt x="12619" y="16665"/>
                          <a:pt x="12679" y="16510"/>
                        </a:cubicBezTo>
                        <a:cubicBezTo>
                          <a:pt x="12494" y="16356"/>
                          <a:pt x="12289" y="16319"/>
                          <a:pt x="12095" y="16340"/>
                        </a:cubicBezTo>
                        <a:close/>
                        <a:moveTo>
                          <a:pt x="3548" y="17301"/>
                        </a:moveTo>
                        <a:cubicBezTo>
                          <a:pt x="3243" y="17343"/>
                          <a:pt x="2860" y="17431"/>
                          <a:pt x="2575" y="17619"/>
                        </a:cubicBezTo>
                        <a:lnTo>
                          <a:pt x="2675" y="18297"/>
                        </a:lnTo>
                        <a:cubicBezTo>
                          <a:pt x="2874" y="18126"/>
                          <a:pt x="3205" y="17903"/>
                          <a:pt x="3590" y="17893"/>
                        </a:cubicBezTo>
                        <a:cubicBezTo>
                          <a:pt x="3574" y="17709"/>
                          <a:pt x="3559" y="17511"/>
                          <a:pt x="3548" y="17301"/>
                        </a:cubicBezTo>
                        <a:close/>
                        <a:moveTo>
                          <a:pt x="14435" y="17409"/>
                        </a:moveTo>
                        <a:cubicBezTo>
                          <a:pt x="14291" y="17416"/>
                          <a:pt x="14139" y="17440"/>
                          <a:pt x="13997" y="17498"/>
                        </a:cubicBezTo>
                        <a:cubicBezTo>
                          <a:pt x="14038" y="17738"/>
                          <a:pt x="14077" y="17996"/>
                          <a:pt x="14113" y="18262"/>
                        </a:cubicBezTo>
                        <a:cubicBezTo>
                          <a:pt x="14316" y="18185"/>
                          <a:pt x="14591" y="18120"/>
                          <a:pt x="14866" y="18170"/>
                        </a:cubicBezTo>
                        <a:cubicBezTo>
                          <a:pt x="14842" y="17872"/>
                          <a:pt x="14827" y="17629"/>
                          <a:pt x="14821" y="17426"/>
                        </a:cubicBezTo>
                        <a:cubicBezTo>
                          <a:pt x="14714" y="17412"/>
                          <a:pt x="14579" y="17402"/>
                          <a:pt x="14435" y="17409"/>
                        </a:cubicBezTo>
                        <a:close/>
                        <a:moveTo>
                          <a:pt x="882" y="17452"/>
                        </a:moveTo>
                        <a:cubicBezTo>
                          <a:pt x="723" y="17450"/>
                          <a:pt x="561" y="17482"/>
                          <a:pt x="409" y="17528"/>
                        </a:cubicBezTo>
                        <a:cubicBezTo>
                          <a:pt x="400" y="17749"/>
                          <a:pt x="389" y="17967"/>
                          <a:pt x="379" y="18178"/>
                        </a:cubicBezTo>
                        <a:cubicBezTo>
                          <a:pt x="705" y="18052"/>
                          <a:pt x="1032" y="18061"/>
                          <a:pt x="1265" y="18096"/>
                        </a:cubicBezTo>
                        <a:cubicBezTo>
                          <a:pt x="1284" y="17930"/>
                          <a:pt x="1307" y="17755"/>
                          <a:pt x="1335" y="17578"/>
                        </a:cubicBezTo>
                        <a:cubicBezTo>
                          <a:pt x="1197" y="17490"/>
                          <a:pt x="1042" y="17454"/>
                          <a:pt x="882" y="17452"/>
                        </a:cubicBezTo>
                        <a:close/>
                        <a:moveTo>
                          <a:pt x="12156" y="17593"/>
                        </a:moveTo>
                        <a:cubicBezTo>
                          <a:pt x="11935" y="17597"/>
                          <a:pt x="11721" y="17748"/>
                          <a:pt x="11553" y="17910"/>
                        </a:cubicBezTo>
                        <a:cubicBezTo>
                          <a:pt x="11545" y="18090"/>
                          <a:pt x="11535" y="18275"/>
                          <a:pt x="11522" y="18461"/>
                        </a:cubicBezTo>
                        <a:cubicBezTo>
                          <a:pt x="11811" y="18305"/>
                          <a:pt x="12088" y="18395"/>
                          <a:pt x="12270" y="18500"/>
                        </a:cubicBezTo>
                        <a:cubicBezTo>
                          <a:pt x="12273" y="18467"/>
                          <a:pt x="12275" y="18436"/>
                          <a:pt x="12278" y="18403"/>
                        </a:cubicBezTo>
                        <a:cubicBezTo>
                          <a:pt x="12309" y="18104"/>
                          <a:pt x="12342" y="17856"/>
                          <a:pt x="12377" y="17645"/>
                        </a:cubicBezTo>
                        <a:cubicBezTo>
                          <a:pt x="12304" y="17608"/>
                          <a:pt x="12229" y="17591"/>
                          <a:pt x="12156" y="17593"/>
                        </a:cubicBezTo>
                        <a:close/>
                        <a:moveTo>
                          <a:pt x="3635" y="18355"/>
                        </a:moveTo>
                        <a:cubicBezTo>
                          <a:pt x="3387" y="18355"/>
                          <a:pt x="3056" y="18425"/>
                          <a:pt x="2736" y="18718"/>
                        </a:cubicBezTo>
                        <a:lnTo>
                          <a:pt x="2823" y="19308"/>
                        </a:lnTo>
                        <a:cubicBezTo>
                          <a:pt x="3002" y="19134"/>
                          <a:pt x="3313" y="18926"/>
                          <a:pt x="3729" y="19027"/>
                        </a:cubicBezTo>
                        <a:cubicBezTo>
                          <a:pt x="3694" y="18830"/>
                          <a:pt x="3663" y="18607"/>
                          <a:pt x="3635" y="18355"/>
                        </a:cubicBezTo>
                        <a:close/>
                        <a:moveTo>
                          <a:pt x="14589" y="18606"/>
                        </a:moveTo>
                        <a:cubicBezTo>
                          <a:pt x="14466" y="18621"/>
                          <a:pt x="14328" y="18682"/>
                          <a:pt x="14180" y="18818"/>
                        </a:cubicBezTo>
                        <a:cubicBezTo>
                          <a:pt x="14199" y="18998"/>
                          <a:pt x="14213" y="19178"/>
                          <a:pt x="14224" y="19353"/>
                        </a:cubicBezTo>
                        <a:cubicBezTo>
                          <a:pt x="14416" y="19213"/>
                          <a:pt x="14687" y="19095"/>
                          <a:pt x="14995" y="19185"/>
                        </a:cubicBezTo>
                        <a:cubicBezTo>
                          <a:pt x="14964" y="19030"/>
                          <a:pt x="14938" y="18858"/>
                          <a:pt x="14915" y="18671"/>
                        </a:cubicBezTo>
                        <a:cubicBezTo>
                          <a:pt x="14824" y="18622"/>
                          <a:pt x="14713" y="18591"/>
                          <a:pt x="14589" y="18606"/>
                        </a:cubicBezTo>
                        <a:close/>
                        <a:moveTo>
                          <a:pt x="988" y="18615"/>
                        </a:moveTo>
                        <a:cubicBezTo>
                          <a:pt x="761" y="18625"/>
                          <a:pt x="537" y="18697"/>
                          <a:pt x="347" y="18783"/>
                        </a:cubicBezTo>
                        <a:cubicBezTo>
                          <a:pt x="338" y="18952"/>
                          <a:pt x="329" y="19110"/>
                          <a:pt x="320" y="19252"/>
                        </a:cubicBezTo>
                        <a:cubicBezTo>
                          <a:pt x="612" y="19140"/>
                          <a:pt x="931" y="19094"/>
                          <a:pt x="1191" y="19057"/>
                        </a:cubicBezTo>
                        <a:cubicBezTo>
                          <a:pt x="1196" y="18926"/>
                          <a:pt x="1203" y="18782"/>
                          <a:pt x="1214" y="18627"/>
                        </a:cubicBezTo>
                        <a:cubicBezTo>
                          <a:pt x="1139" y="18615"/>
                          <a:pt x="1064" y="18611"/>
                          <a:pt x="988" y="18615"/>
                        </a:cubicBezTo>
                        <a:close/>
                        <a:moveTo>
                          <a:pt x="12053" y="18753"/>
                        </a:moveTo>
                        <a:cubicBezTo>
                          <a:pt x="11853" y="18759"/>
                          <a:pt x="11646" y="18862"/>
                          <a:pt x="11476" y="18980"/>
                        </a:cubicBezTo>
                        <a:cubicBezTo>
                          <a:pt x="11451" y="19216"/>
                          <a:pt x="11421" y="19450"/>
                          <a:pt x="11382" y="19671"/>
                        </a:cubicBezTo>
                        <a:cubicBezTo>
                          <a:pt x="11688" y="19339"/>
                          <a:pt x="12057" y="19288"/>
                          <a:pt x="12245" y="19286"/>
                        </a:cubicBezTo>
                        <a:cubicBezTo>
                          <a:pt x="12238" y="19136"/>
                          <a:pt x="12240" y="18966"/>
                          <a:pt x="12250" y="18781"/>
                        </a:cubicBezTo>
                        <a:cubicBezTo>
                          <a:pt x="12186" y="18758"/>
                          <a:pt x="12120" y="18751"/>
                          <a:pt x="12053" y="18753"/>
                        </a:cubicBezTo>
                        <a:close/>
                        <a:moveTo>
                          <a:pt x="3821" y="19476"/>
                        </a:moveTo>
                        <a:cubicBezTo>
                          <a:pt x="3565" y="19471"/>
                          <a:pt x="3222" y="19570"/>
                          <a:pt x="2929" y="20027"/>
                        </a:cubicBezTo>
                        <a:cubicBezTo>
                          <a:pt x="2929" y="20027"/>
                          <a:pt x="3492" y="20242"/>
                          <a:pt x="3477" y="20969"/>
                        </a:cubicBezTo>
                        <a:cubicBezTo>
                          <a:pt x="3462" y="21264"/>
                          <a:pt x="3762" y="21600"/>
                          <a:pt x="3762" y="21600"/>
                        </a:cubicBezTo>
                        <a:lnTo>
                          <a:pt x="4928" y="21600"/>
                        </a:lnTo>
                        <a:lnTo>
                          <a:pt x="4455" y="20537"/>
                        </a:lnTo>
                        <a:cubicBezTo>
                          <a:pt x="4455" y="20537"/>
                          <a:pt x="4098" y="20628"/>
                          <a:pt x="3821" y="19476"/>
                        </a:cubicBezTo>
                        <a:close/>
                        <a:moveTo>
                          <a:pt x="15106" y="19617"/>
                        </a:moveTo>
                        <a:cubicBezTo>
                          <a:pt x="14840" y="19633"/>
                          <a:pt x="14468" y="19671"/>
                          <a:pt x="14239" y="20021"/>
                        </a:cubicBezTo>
                        <a:cubicBezTo>
                          <a:pt x="14720" y="20574"/>
                          <a:pt x="15058" y="20451"/>
                          <a:pt x="15036" y="21250"/>
                        </a:cubicBezTo>
                        <a:cubicBezTo>
                          <a:pt x="15026" y="21496"/>
                          <a:pt x="15291" y="21600"/>
                          <a:pt x="15291" y="21600"/>
                        </a:cubicBezTo>
                        <a:lnTo>
                          <a:pt x="16500" y="21600"/>
                        </a:lnTo>
                        <a:lnTo>
                          <a:pt x="15957" y="20697"/>
                        </a:lnTo>
                        <a:cubicBezTo>
                          <a:pt x="15957" y="20697"/>
                          <a:pt x="15434" y="20671"/>
                          <a:pt x="15106" y="19617"/>
                        </a:cubicBezTo>
                        <a:close/>
                        <a:moveTo>
                          <a:pt x="1186" y="19690"/>
                        </a:moveTo>
                        <a:cubicBezTo>
                          <a:pt x="708" y="19615"/>
                          <a:pt x="272" y="19967"/>
                          <a:pt x="272" y="19967"/>
                        </a:cubicBezTo>
                        <a:cubicBezTo>
                          <a:pt x="272" y="19967"/>
                          <a:pt x="804" y="20125"/>
                          <a:pt x="684" y="20872"/>
                        </a:cubicBezTo>
                        <a:cubicBezTo>
                          <a:pt x="593" y="21363"/>
                          <a:pt x="882" y="21600"/>
                          <a:pt x="882" y="21600"/>
                        </a:cubicBezTo>
                        <a:lnTo>
                          <a:pt x="1981" y="21600"/>
                        </a:lnTo>
                        <a:lnTo>
                          <a:pt x="1615" y="20537"/>
                        </a:lnTo>
                        <a:cubicBezTo>
                          <a:pt x="1615" y="20537"/>
                          <a:pt x="1204" y="20184"/>
                          <a:pt x="1188" y="19770"/>
                        </a:cubicBezTo>
                        <a:cubicBezTo>
                          <a:pt x="1187" y="19748"/>
                          <a:pt x="1187" y="19720"/>
                          <a:pt x="1186" y="19690"/>
                        </a:cubicBezTo>
                        <a:close/>
                        <a:moveTo>
                          <a:pt x="12322" y="19898"/>
                        </a:moveTo>
                        <a:cubicBezTo>
                          <a:pt x="12041" y="19889"/>
                          <a:pt x="11738" y="20087"/>
                          <a:pt x="11543" y="20248"/>
                        </a:cubicBezTo>
                        <a:cubicBezTo>
                          <a:pt x="11820" y="20522"/>
                          <a:pt x="12022" y="20574"/>
                          <a:pt x="11881" y="21211"/>
                        </a:cubicBezTo>
                        <a:cubicBezTo>
                          <a:pt x="11824" y="21457"/>
                          <a:pt x="12068" y="21559"/>
                          <a:pt x="12068" y="21559"/>
                        </a:cubicBezTo>
                        <a:lnTo>
                          <a:pt x="13278" y="21559"/>
                        </a:lnTo>
                        <a:lnTo>
                          <a:pt x="12909" y="20658"/>
                        </a:lnTo>
                        <a:cubicBezTo>
                          <a:pt x="12909" y="20658"/>
                          <a:pt x="12500" y="20639"/>
                          <a:pt x="12322" y="1989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ctr">
                    <a:noAutofit/>
                  </a:bodyPr>
                  <a:lstStyle>
                    <a:lvl1pPr>
                      <a:defRPr sz="20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lvl1pPr>
                  </a:lstStyle>
                  <a:p>
                    <a:endParaRPr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74096ACC-7D4B-5A4A-93B6-9E0269587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7796431">
                  <a:off x="6768091" y="4446538"/>
                  <a:ext cx="292100" cy="77470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DBCCC4A-4E97-B047-8D0F-9E600B760A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313543" y="4557494"/>
                  <a:ext cx="394723" cy="55839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DBF3FE61-838F-584E-A9DE-2E982838F2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20074" y="4493467"/>
                  <a:ext cx="533400" cy="7239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CCCA8659-83D9-C747-BC7E-EF90C366C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93941" y="4569784"/>
                  <a:ext cx="723899" cy="546101"/>
                </a:xfrm>
                <a:prstGeom prst="rect">
                  <a:avLst/>
                </a:prstGeom>
              </p:spPr>
            </p:pic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0F20D06-1558-8B43-AB35-20FEEF02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388124">
                <a:off x="5418667" y="4320547"/>
                <a:ext cx="279400" cy="774700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BE26419-FAA4-8442-A090-EAA27FC467E7}"/>
                </a:ext>
              </a:extLst>
            </p:cNvPr>
            <p:cNvSpPr/>
            <p:nvPr/>
          </p:nvSpPr>
          <p:spPr>
            <a:xfrm>
              <a:off x="2109049" y="1297604"/>
              <a:ext cx="2233625" cy="429760"/>
            </a:xfrm>
            <a:prstGeom prst="rect">
              <a:avLst/>
            </a:prstGeom>
            <a:solidFill>
              <a:srgbClr val="4E8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Hominin Dispersal Model 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8FD036E-F6EA-5043-9BB7-CE734E1EF3B3}"/>
              </a:ext>
            </a:extLst>
          </p:cNvPr>
          <p:cNvSpPr txBox="1"/>
          <p:nvPr/>
        </p:nvSpPr>
        <p:spPr>
          <a:xfrm>
            <a:off x="1589392" y="299595"/>
            <a:ext cx="558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Numerical model of Hominin interactions and dispersal 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164793F0-4A64-4B4C-9F5F-E4EB7371D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768676"/>
              </p:ext>
            </p:extLst>
          </p:nvPr>
        </p:nvGraphicFramePr>
        <p:xfrm>
          <a:off x="7169639" y="1405090"/>
          <a:ext cx="3633605" cy="102548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219445">
                  <a:extLst>
                    <a:ext uri="{9D8B030D-6E8A-4147-A177-3AD203B41FA5}">
                      <a16:colId xmlns:a16="http://schemas.microsoft.com/office/drawing/2014/main" val="1442110556"/>
                    </a:ext>
                  </a:extLst>
                </a:gridCol>
                <a:gridCol w="2414160">
                  <a:extLst>
                    <a:ext uri="{9D8B030D-6E8A-4147-A177-3AD203B41FA5}">
                      <a16:colId xmlns:a16="http://schemas.microsoft.com/office/drawing/2014/main" val="3293763465"/>
                    </a:ext>
                  </a:extLst>
                </a:gridCol>
              </a:tblGrid>
              <a:tr h="168771">
                <a:tc>
                  <a:txBody>
                    <a:bodyPr/>
                    <a:lstStyle/>
                    <a:p>
                      <a:r>
                        <a:rPr lang="en-US" sz="900" dirty="0"/>
                        <a:t>Parameter</a:t>
                      </a:r>
                    </a:p>
                  </a:txBody>
                  <a:tcPr marL="33754" marR="33754" marT="16877" marB="16877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Constraints</a:t>
                      </a:r>
                    </a:p>
                  </a:txBody>
                  <a:tcPr marL="33754" marR="33754" marT="16877" marB="16877"/>
                </a:tc>
                <a:extLst>
                  <a:ext uri="{0D108BD9-81ED-4DB2-BD59-A6C34878D82A}">
                    <a16:rowId xmlns:a16="http://schemas.microsoft.com/office/drawing/2014/main" val="2795404872"/>
                  </a:ext>
                </a:extLst>
              </a:tr>
              <a:tr h="168771">
                <a:tc>
                  <a:txBody>
                    <a:bodyPr/>
                    <a:lstStyle/>
                    <a:p>
                      <a:r>
                        <a:rPr lang="en-US" sz="900" dirty="0"/>
                        <a:t>v </a:t>
                      </a:r>
                      <a:r>
                        <a:rPr lang="en-US" sz="900" baseline="-25000" dirty="0"/>
                        <a:t>s</a:t>
                      </a:r>
                    </a:p>
                  </a:txBody>
                  <a:tcPr marL="33754" marR="33754" marT="16877" marB="16877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Hunter and gatherer populations </a:t>
                      </a:r>
                    </a:p>
                  </a:txBody>
                  <a:tcPr marL="33754" marR="33754" marT="16877" marB="16877"/>
                </a:tc>
                <a:extLst>
                  <a:ext uri="{0D108BD9-81ED-4DB2-BD59-A6C34878D82A}">
                    <a16:rowId xmlns:a16="http://schemas.microsoft.com/office/drawing/2014/main" val="1588699121"/>
                  </a:ext>
                </a:extLst>
              </a:tr>
              <a:tr h="16877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Symbol" pitchFamily="2" charset="2"/>
                        </a:rPr>
                        <a:t>a</a:t>
                      </a:r>
                      <a:r>
                        <a:rPr lang="en-US" sz="900" baseline="-25000" dirty="0"/>
                        <a:t>s</a:t>
                      </a:r>
                      <a:endParaRPr lang="en-US" sz="900" dirty="0"/>
                    </a:p>
                  </a:txBody>
                  <a:tcPr marL="33754" marR="33754" marT="16877" marB="16877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Demographic estimates and habitat</a:t>
                      </a:r>
                    </a:p>
                  </a:txBody>
                  <a:tcPr marL="33754" marR="33754" marT="16877" marB="16877"/>
                </a:tc>
                <a:extLst>
                  <a:ext uri="{0D108BD9-81ED-4DB2-BD59-A6C34878D82A}">
                    <a16:rowId xmlns:a16="http://schemas.microsoft.com/office/drawing/2014/main" val="2910199108"/>
                  </a:ext>
                </a:extLst>
              </a:tr>
              <a:tr h="168771">
                <a:tc>
                  <a:txBody>
                    <a:bodyPr/>
                    <a:lstStyle/>
                    <a:p>
                      <a:r>
                        <a:rPr lang="en-US" sz="900" dirty="0"/>
                        <a:t>K</a:t>
                      </a:r>
                      <a:r>
                        <a:rPr lang="en-US" sz="900" baseline="-25000" dirty="0"/>
                        <a:t>s </a:t>
                      </a:r>
                      <a:endParaRPr lang="en-US" sz="900" dirty="0"/>
                    </a:p>
                  </a:txBody>
                  <a:tcPr marL="33754" marR="33754" marT="16877" marB="16877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Global population estimates</a:t>
                      </a:r>
                    </a:p>
                  </a:txBody>
                  <a:tcPr marL="33754" marR="33754" marT="16877" marB="16877"/>
                </a:tc>
                <a:extLst>
                  <a:ext uri="{0D108BD9-81ED-4DB2-BD59-A6C34878D82A}">
                    <a16:rowId xmlns:a16="http://schemas.microsoft.com/office/drawing/2014/main" val="1003898178"/>
                  </a:ext>
                </a:extLst>
              </a:tr>
              <a:tr h="168771">
                <a:tc>
                  <a:txBody>
                    <a:bodyPr/>
                    <a:lstStyle/>
                    <a:p>
                      <a:r>
                        <a:rPr lang="en-US" sz="900" dirty="0" err="1">
                          <a:latin typeface="Symbol" pitchFamily="2" charset="2"/>
                        </a:rPr>
                        <a:t>g</a:t>
                      </a:r>
                      <a:r>
                        <a:rPr lang="en-US" sz="900" baseline="-25000" dirty="0" err="1"/>
                        <a:t>iB</a:t>
                      </a:r>
                      <a:endParaRPr lang="en-US" sz="900" baseline="-25000" dirty="0"/>
                    </a:p>
                  </a:txBody>
                  <a:tcPr marL="33754" marR="33754" marT="16877" marB="16877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Genetic data</a:t>
                      </a:r>
                    </a:p>
                  </a:txBody>
                  <a:tcPr marL="33754" marR="33754" marT="16877" marB="16877"/>
                </a:tc>
                <a:extLst>
                  <a:ext uri="{0D108BD9-81ED-4DB2-BD59-A6C34878D82A}">
                    <a16:rowId xmlns:a16="http://schemas.microsoft.com/office/drawing/2014/main" val="3722637795"/>
                  </a:ext>
                </a:extLst>
              </a:tr>
              <a:tr h="168771">
                <a:tc>
                  <a:txBody>
                    <a:bodyPr/>
                    <a:lstStyle/>
                    <a:p>
                      <a:r>
                        <a:rPr lang="en-US" sz="900" dirty="0" err="1"/>
                        <a:t>K</a:t>
                      </a:r>
                      <a:r>
                        <a:rPr lang="en-US" sz="900" baseline="-25000" dirty="0" err="1"/>
                        <a:t>so</a:t>
                      </a:r>
                      <a:endParaRPr lang="en-US" sz="900" dirty="0"/>
                    </a:p>
                  </a:txBody>
                  <a:tcPr marL="33754" marR="33754" marT="16877" marB="16877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Population dynamics</a:t>
                      </a:r>
                    </a:p>
                  </a:txBody>
                  <a:tcPr marL="33754" marR="33754" marT="16877" marB="16877"/>
                </a:tc>
                <a:extLst>
                  <a:ext uri="{0D108BD9-81ED-4DB2-BD59-A6C34878D82A}">
                    <a16:rowId xmlns:a16="http://schemas.microsoft.com/office/drawing/2014/main" val="3627111958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6718D9EF-05B5-7942-99AE-3693995135B5}"/>
              </a:ext>
            </a:extLst>
          </p:cNvPr>
          <p:cNvSpPr/>
          <p:nvPr/>
        </p:nvSpPr>
        <p:spPr>
          <a:xfrm>
            <a:off x="8010649" y="874066"/>
            <a:ext cx="2006353" cy="386032"/>
          </a:xfrm>
          <a:prstGeom prst="rect">
            <a:avLst/>
          </a:prstGeom>
          <a:solidFill>
            <a:srgbClr val="4E8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Parameter constraints</a:t>
            </a:r>
          </a:p>
        </p:txBody>
      </p:sp>
      <p:sp>
        <p:nvSpPr>
          <p:cNvPr id="19" name="Timmermann, Friedrich, Nature, 2016">
            <a:extLst>
              <a:ext uri="{FF2B5EF4-FFF2-40B4-BE49-F238E27FC236}">
                <a16:creationId xmlns:a16="http://schemas.microsoft.com/office/drawing/2014/main" id="{BE58E652-55B2-6E41-9434-2CC982B3885E}"/>
              </a:ext>
            </a:extLst>
          </p:cNvPr>
          <p:cNvSpPr txBox="1"/>
          <p:nvPr/>
        </p:nvSpPr>
        <p:spPr>
          <a:xfrm>
            <a:off x="1821264" y="3353477"/>
            <a:ext cx="2481066" cy="19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01" tIns="9001" rIns="9001" bIns="9001" anchor="ctr"/>
          <a:lstStyle>
            <a:lvl1pPr defTabSz="325120">
              <a:defRPr sz="1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6" b="0" i="0" dirty="0" err="1"/>
              <a:t>Timmermann</a:t>
            </a:r>
            <a:r>
              <a:rPr lang="en-US" sz="886" b="0" i="0" dirty="0"/>
              <a:t>, QSR accepted (2020)</a:t>
            </a:r>
            <a:endParaRPr sz="886" b="0" i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3038F0-59C1-B24E-9AD3-1E0E8E1889DB}"/>
              </a:ext>
            </a:extLst>
          </p:cNvPr>
          <p:cNvSpPr/>
          <p:nvPr/>
        </p:nvSpPr>
        <p:spPr>
          <a:xfrm>
            <a:off x="3829800" y="3002275"/>
            <a:ext cx="71176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KR" sz="1400" dirty="0"/>
              <a:t>Model code available on: https://climatedata.ibs.re.kr/data/papers/timmermann-2020-qsr</a:t>
            </a:r>
          </a:p>
        </p:txBody>
      </p:sp>
    </p:spTree>
    <p:extLst>
      <p:ext uri="{BB962C8B-B14F-4D97-AF65-F5344CB8AC3E}">
        <p14:creationId xmlns:p14="http://schemas.microsoft.com/office/powerpoint/2010/main" val="92592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27016-61F8-0A44-A065-567C695D513B}"/>
              </a:ext>
            </a:extLst>
          </p:cNvPr>
          <p:cNvSpPr/>
          <p:nvPr/>
        </p:nvSpPr>
        <p:spPr>
          <a:xfrm>
            <a:off x="0" y="0"/>
            <a:ext cx="10980738" cy="360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833B3D-F969-EF48-B7B2-FD3E9B8FBFD6}"/>
              </a:ext>
            </a:extLst>
          </p:cNvPr>
          <p:cNvSpPr/>
          <p:nvPr/>
        </p:nvSpPr>
        <p:spPr>
          <a:xfrm>
            <a:off x="4094919" y="66675"/>
            <a:ext cx="6461089" cy="94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53B0737-DFA5-334E-9CBA-06174870E806}"/>
              </a:ext>
            </a:extLst>
          </p:cNvPr>
          <p:cNvSpPr txBox="1">
            <a:spLocks/>
          </p:cNvSpPr>
          <p:nvPr/>
        </p:nvSpPr>
        <p:spPr>
          <a:xfrm>
            <a:off x="5038" y="3008709"/>
            <a:ext cx="3862983" cy="52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Climatic Context</a:t>
            </a:r>
          </a:p>
        </p:txBody>
      </p:sp>
      <p:pic>
        <p:nvPicPr>
          <p:cNvPr id="9" name="The Last Four Glacial Cycles.mp4" descr="The Last Four Glacial Cycles.mp4">
            <a:extLst>
              <a:ext uri="{FF2B5EF4-FFF2-40B4-BE49-F238E27FC236}">
                <a16:creationId xmlns:a16="http://schemas.microsoft.com/office/drawing/2014/main" id="{7D9529D9-9EB2-D84B-ADB3-C238A60C2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936" y="179059"/>
            <a:ext cx="2691468" cy="276297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38AC3A-1A8F-0641-95F6-10003BDEC5EC}"/>
              </a:ext>
            </a:extLst>
          </p:cNvPr>
          <p:cNvSpPr txBox="1"/>
          <p:nvPr/>
        </p:nvSpPr>
        <p:spPr>
          <a:xfrm>
            <a:off x="634463" y="0"/>
            <a:ext cx="1886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Animation, Tobias Friedrich</a:t>
            </a:r>
          </a:p>
        </p:txBody>
      </p:sp>
      <p:pic>
        <p:nvPicPr>
          <p:cNvPr id="12" name="Picture 11" descr="A picture containing antenna, object, ocean, skiing&#10;&#10;Description automatically generated">
            <a:extLst>
              <a:ext uri="{FF2B5EF4-FFF2-40B4-BE49-F238E27FC236}">
                <a16:creationId xmlns:a16="http://schemas.microsoft.com/office/drawing/2014/main" id="{C7746508-F3DA-4549-AE08-8C3817906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19" y="987665"/>
            <a:ext cx="6447743" cy="2324728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EA5C7164-FAE5-8E42-94B6-C8DF815DD67D}"/>
              </a:ext>
            </a:extLst>
          </p:cNvPr>
          <p:cNvSpPr/>
          <p:nvPr/>
        </p:nvSpPr>
        <p:spPr>
          <a:xfrm>
            <a:off x="4330263" y="114277"/>
            <a:ext cx="5768618" cy="563891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Neanderthals in Eurasia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D35B2-B507-0A45-ADBD-0DD34D536C81}"/>
              </a:ext>
            </a:extLst>
          </p:cNvPr>
          <p:cNvSpPr txBox="1"/>
          <p:nvPr/>
        </p:nvSpPr>
        <p:spPr>
          <a:xfrm>
            <a:off x="6933364" y="3312393"/>
            <a:ext cx="861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KR" sz="1400" dirty="0">
                <a:solidFill>
                  <a:schemeClr val="bg1"/>
                </a:solidFill>
              </a:rPr>
              <a:t>ime [ka]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0FFD484-0512-A140-86E8-1D826EEB1B38}"/>
              </a:ext>
            </a:extLst>
          </p:cNvPr>
          <p:cNvSpPr/>
          <p:nvPr/>
        </p:nvSpPr>
        <p:spPr>
          <a:xfrm>
            <a:off x="6987188" y="588262"/>
            <a:ext cx="3556810" cy="563891"/>
          </a:xfrm>
          <a:prstGeom prst="rightArrow">
            <a:avLst/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Homo sapiens sapiens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CED393A-E7BA-C142-B19D-5B0BEF781E8B}"/>
              </a:ext>
            </a:extLst>
          </p:cNvPr>
          <p:cNvSpPr/>
          <p:nvPr/>
        </p:nvSpPr>
        <p:spPr>
          <a:xfrm>
            <a:off x="8730729" y="1164326"/>
            <a:ext cx="1825279" cy="56389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HS in Eurasia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07964-3542-2F44-9F60-452C59A2AE47}"/>
              </a:ext>
            </a:extLst>
          </p:cNvPr>
          <p:cNvSpPr txBox="1"/>
          <p:nvPr/>
        </p:nvSpPr>
        <p:spPr>
          <a:xfrm>
            <a:off x="9558320" y="218930"/>
            <a:ext cx="68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38 ka</a:t>
            </a:r>
          </a:p>
        </p:txBody>
      </p:sp>
    </p:spTree>
    <p:extLst>
      <p:ext uri="{BB962C8B-B14F-4D97-AF65-F5344CB8AC3E}">
        <p14:creationId xmlns:p14="http://schemas.microsoft.com/office/powerpoint/2010/main" val="10990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7E18967A-52E5-094B-8697-5CB896053CE1}"/>
              </a:ext>
            </a:extLst>
          </p:cNvPr>
          <p:cNvSpPr/>
          <p:nvPr/>
        </p:nvSpPr>
        <p:spPr>
          <a:xfrm>
            <a:off x="0" y="0"/>
            <a:ext cx="10980738" cy="360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585D74-1B5B-984E-8997-6081738BF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9"/>
          <a:stretch/>
        </p:blipFill>
        <p:spPr>
          <a:xfrm>
            <a:off x="161777" y="442245"/>
            <a:ext cx="5263454" cy="2984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2B9A3-7B07-D942-BD87-B29670EED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43" y="442246"/>
            <a:ext cx="4104456" cy="2984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197C2C-BDF4-204D-90F6-96F80DE53C96}"/>
              </a:ext>
            </a:extLst>
          </p:cNvPr>
          <p:cNvSpPr txBox="1"/>
          <p:nvPr/>
        </p:nvSpPr>
        <p:spPr>
          <a:xfrm>
            <a:off x="1817961" y="66092"/>
            <a:ext cx="16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chemeClr val="bg1"/>
                </a:solidFill>
              </a:rPr>
              <a:t>Climate Forcing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C20B2-0244-804B-8705-A5C9A3AC1F10}"/>
              </a:ext>
            </a:extLst>
          </p:cNvPr>
          <p:cNvSpPr txBox="1"/>
          <p:nvPr/>
        </p:nvSpPr>
        <p:spPr>
          <a:xfrm>
            <a:off x="6307271" y="35374"/>
            <a:ext cx="376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chemeClr val="bg1"/>
                </a:solidFill>
              </a:rPr>
              <a:t>Comparison of forcing with proxy data</a:t>
            </a:r>
          </a:p>
        </p:txBody>
      </p:sp>
    </p:spTree>
    <p:extLst>
      <p:ext uri="{BB962C8B-B14F-4D97-AF65-F5344CB8AC3E}">
        <p14:creationId xmlns:p14="http://schemas.microsoft.com/office/powerpoint/2010/main" val="3616426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7E18967A-52E5-094B-8697-5CB896053CE1}"/>
              </a:ext>
            </a:extLst>
          </p:cNvPr>
          <p:cNvSpPr/>
          <p:nvPr/>
        </p:nvSpPr>
        <p:spPr>
          <a:xfrm>
            <a:off x="0" y="0"/>
            <a:ext cx="10980738" cy="360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Online Media 4" descr="NPP_DO2_diffn17_diffs27_an0.0003.mp4">
            <a:hlinkClick r:id="" action="ppaction://media"/>
            <a:extLst>
              <a:ext uri="{FF2B5EF4-FFF2-40B4-BE49-F238E27FC236}">
                <a16:creationId xmlns:a16="http://schemas.microsoft.com/office/drawing/2014/main" id="{E8AAA621-FBA8-4543-94C7-242C639F1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004" r="-1225"/>
          <a:stretch/>
        </p:blipFill>
        <p:spPr>
          <a:xfrm>
            <a:off x="5634385" y="360065"/>
            <a:ext cx="4198628" cy="3224867"/>
          </a:xfrm>
          <a:prstGeom prst="rect">
            <a:avLst/>
          </a:prstGeom>
        </p:spPr>
      </p:pic>
      <p:pic>
        <p:nvPicPr>
          <p:cNvPr id="81" name="Online Media 3" descr="Temperature_DO2_diffn17_diffs27_.mp4">
            <a:hlinkClick r:id="" action="ppaction://media"/>
            <a:extLst>
              <a:ext uri="{FF2B5EF4-FFF2-40B4-BE49-F238E27FC236}">
                <a16:creationId xmlns:a16="http://schemas.microsoft.com/office/drawing/2014/main" id="{4FE2D69D-3DB6-614C-97C6-61CABD06AA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41" t="-1654" r="16581" b="1654"/>
          <a:stretch/>
        </p:blipFill>
        <p:spPr>
          <a:xfrm>
            <a:off x="1017326" y="308111"/>
            <a:ext cx="4173640" cy="329231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05E0468-383F-1940-8101-CE5490B6B4F6}"/>
              </a:ext>
            </a:extLst>
          </p:cNvPr>
          <p:cNvSpPr txBox="1"/>
          <p:nvPr/>
        </p:nvSpPr>
        <p:spPr>
          <a:xfrm>
            <a:off x="2413016" y="-16098"/>
            <a:ext cx="5983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100 ka with Dansgaard-Oeschger  and orbital variability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E27B4-CC45-074C-8428-305683F22141}"/>
              </a:ext>
            </a:extLst>
          </p:cNvPr>
          <p:cNvSpPr txBox="1"/>
          <p:nvPr/>
        </p:nvSpPr>
        <p:spPr>
          <a:xfrm>
            <a:off x="623568" y="576089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A69EC-E24B-7644-AD90-EC596C11B7A0}"/>
              </a:ext>
            </a:extLst>
          </p:cNvPr>
          <p:cNvSpPr txBox="1"/>
          <p:nvPr/>
        </p:nvSpPr>
        <p:spPr>
          <a:xfrm>
            <a:off x="8442697" y="391423"/>
            <a:ext cx="240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chemeClr val="bg1"/>
                </a:solidFill>
              </a:rPr>
              <a:t>Net primary production</a:t>
            </a:r>
          </a:p>
        </p:txBody>
      </p:sp>
    </p:spTree>
    <p:extLst>
      <p:ext uri="{BB962C8B-B14F-4D97-AF65-F5344CB8AC3E}">
        <p14:creationId xmlns:p14="http://schemas.microsoft.com/office/powerpoint/2010/main" val="3833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46E48D-1D75-2C4F-8344-2AD36F1F0E43}"/>
              </a:ext>
            </a:extLst>
          </p:cNvPr>
          <p:cNvGrpSpPr/>
          <p:nvPr/>
        </p:nvGrpSpPr>
        <p:grpSpPr>
          <a:xfrm>
            <a:off x="6992058" y="77981"/>
            <a:ext cx="3817470" cy="2954763"/>
            <a:chOff x="6992058" y="77981"/>
            <a:chExt cx="3817470" cy="2954763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11578DF2-2690-9748-B59D-5C4F4A09C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66273" r="47775" b="1731"/>
            <a:stretch/>
          </p:blipFill>
          <p:spPr>
            <a:xfrm>
              <a:off x="6992058" y="779972"/>
              <a:ext cx="3817470" cy="2252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A0E8BF-60BC-F04F-97FD-CAE06F13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2666" y="360585"/>
              <a:ext cx="512667" cy="640834"/>
            </a:xfrm>
            <a:prstGeom prst="rect">
              <a:avLst/>
            </a:prstGeom>
          </p:spPr>
        </p:pic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99DAE6FB-74E5-AC4F-A634-C8E37975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1339"/>
            <a:stretch>
              <a:fillRect/>
            </a:stretch>
          </p:blipFill>
          <p:spPr>
            <a:xfrm>
              <a:off x="9095697" y="77981"/>
              <a:ext cx="715152" cy="917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67B2635-339D-CD4A-87EA-43A53CCBB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4" r="47775" b="67007"/>
          <a:stretch/>
        </p:blipFill>
        <p:spPr>
          <a:xfrm>
            <a:off x="171210" y="827683"/>
            <a:ext cx="3817470" cy="23231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0FAAF3-3EAF-A443-88CB-590B2255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41" y="449596"/>
            <a:ext cx="512667" cy="6408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8C9234-F030-FB41-A2CB-FD88E3E46364}"/>
              </a:ext>
            </a:extLst>
          </p:cNvPr>
          <p:cNvGrpSpPr/>
          <p:nvPr/>
        </p:nvGrpSpPr>
        <p:grpSpPr>
          <a:xfrm>
            <a:off x="3643063" y="528243"/>
            <a:ext cx="3817470" cy="2598756"/>
            <a:chOff x="3643063" y="528243"/>
            <a:chExt cx="3817470" cy="2598756"/>
          </a:xfrm>
        </p:grpSpPr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935BFC3F-DDDF-C448-B568-C2BEAAA19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3292" r="47775" b="33710"/>
            <a:stretch/>
          </p:blipFill>
          <p:spPr>
            <a:xfrm>
              <a:off x="3643063" y="803828"/>
              <a:ext cx="3817470" cy="23231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EB2E1E-019E-AA4E-8C06-ACDD74D8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4752" y="528243"/>
              <a:ext cx="512667" cy="640834"/>
            </a:xfrm>
            <a:prstGeom prst="rect">
              <a:avLst/>
            </a:prstGeom>
          </p:spPr>
        </p:pic>
        <p:pic>
          <p:nvPicPr>
            <p:cNvPr id="56" name="Image" descr="Image">
              <a:extLst>
                <a:ext uri="{FF2B5EF4-FFF2-40B4-BE49-F238E27FC236}">
                  <a16:creationId xmlns:a16="http://schemas.microsoft.com/office/drawing/2014/main" id="{F1CF4105-6518-244F-9A6D-20C7FC86E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1339"/>
            <a:stretch>
              <a:fillRect/>
            </a:stretch>
          </p:blipFill>
          <p:spPr>
            <a:xfrm>
              <a:off x="5697783" y="779971"/>
              <a:ext cx="298600" cy="38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3AF1DA-DAF1-F843-BE6D-625008031282}"/>
              </a:ext>
            </a:extLst>
          </p:cNvPr>
          <p:cNvSpPr txBox="1"/>
          <p:nvPr/>
        </p:nvSpPr>
        <p:spPr>
          <a:xfrm>
            <a:off x="1579763" y="122739"/>
            <a:ext cx="389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competition and interbreeding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861FA-15F6-5C4D-BA3C-68F1F330A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360" y="1716690"/>
            <a:ext cx="366026" cy="379336"/>
          </a:xfrm>
          <a:prstGeom prst="rect">
            <a:avLst/>
          </a:prstGeom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D3053103-D6B2-224E-81A3-AA9690AF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339"/>
          <a:stretch>
            <a:fillRect/>
          </a:stretch>
        </p:blipFill>
        <p:spPr>
          <a:xfrm>
            <a:off x="2471842" y="827683"/>
            <a:ext cx="206971" cy="2654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Timmermann, Friedrich, Nature, 2016">
            <a:extLst>
              <a:ext uri="{FF2B5EF4-FFF2-40B4-BE49-F238E27FC236}">
                <a16:creationId xmlns:a16="http://schemas.microsoft.com/office/drawing/2014/main" id="{6C2326B8-3271-754A-9DE6-EE570E3014AE}"/>
              </a:ext>
            </a:extLst>
          </p:cNvPr>
          <p:cNvSpPr txBox="1"/>
          <p:nvPr/>
        </p:nvSpPr>
        <p:spPr>
          <a:xfrm>
            <a:off x="1821264" y="3353477"/>
            <a:ext cx="2481066" cy="19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01" tIns="9001" rIns="9001" bIns="9001" anchor="ctr"/>
          <a:lstStyle>
            <a:lvl1pPr defTabSz="325120">
              <a:defRPr sz="1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6" b="0" i="0" dirty="0" err="1"/>
              <a:t>Timmermann</a:t>
            </a:r>
            <a:r>
              <a:rPr lang="en-US" sz="886" b="0" i="0" dirty="0"/>
              <a:t>, QSR accepted (2020)</a:t>
            </a:r>
            <a:endParaRPr sz="886" b="0" i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1CED93-F997-B94F-BEFA-D9DA36C85DFB}"/>
              </a:ext>
            </a:extLst>
          </p:cNvPr>
          <p:cNvSpPr txBox="1"/>
          <p:nvPr/>
        </p:nvSpPr>
        <p:spPr>
          <a:xfrm>
            <a:off x="6309246" y="536661"/>
            <a:ext cx="1520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Interbreeding </a:t>
            </a:r>
          </a:p>
          <a:p>
            <a:r>
              <a:rPr lang="en-KR" dirty="0"/>
              <a:t>factor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159DF-0B16-6B4A-BDC1-92CDF243920F}"/>
              </a:ext>
            </a:extLst>
          </p:cNvPr>
          <p:cNvSpPr txBox="1"/>
          <p:nvPr/>
        </p:nvSpPr>
        <p:spPr>
          <a:xfrm rot="16200000">
            <a:off x="-678819" y="1780747"/>
            <a:ext cx="190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KR" dirty="0"/>
              <a:t>eak competition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324E6-238E-9E4C-A696-EBC9B0A672D5}"/>
              </a:ext>
            </a:extLst>
          </p:cNvPr>
          <p:cNvSpPr txBox="1"/>
          <p:nvPr/>
        </p:nvSpPr>
        <p:spPr>
          <a:xfrm rot="16200000">
            <a:off x="6300649" y="1773305"/>
            <a:ext cx="19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</a:t>
            </a:r>
            <a:r>
              <a:rPr lang="en-KR" dirty="0"/>
              <a:t> competition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F1F662-B118-CF42-B181-D09A3B9739E1}"/>
              </a:ext>
            </a:extLst>
          </p:cNvPr>
          <p:cNvSpPr txBox="1"/>
          <p:nvPr/>
        </p:nvSpPr>
        <p:spPr>
          <a:xfrm rot="16200000">
            <a:off x="2763639" y="1745145"/>
            <a:ext cx="230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Moderate</a:t>
            </a:r>
            <a:r>
              <a:rPr lang="en-KR" dirty="0"/>
              <a:t> competition</a:t>
            </a:r>
          </a:p>
        </p:txBody>
      </p:sp>
    </p:spTree>
    <p:extLst>
      <p:ext uri="{BB962C8B-B14F-4D97-AF65-F5344CB8AC3E}">
        <p14:creationId xmlns:p14="http://schemas.microsoft.com/office/powerpoint/2010/main" val="37980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" descr="Image">
            <a:extLst>
              <a:ext uri="{FF2B5EF4-FFF2-40B4-BE49-F238E27FC236}">
                <a16:creationId xmlns:a16="http://schemas.microsoft.com/office/drawing/2014/main" id="{F1CF4105-6518-244F-9A6D-20C7FC86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339"/>
          <a:stretch>
            <a:fillRect/>
          </a:stretch>
        </p:blipFill>
        <p:spPr>
          <a:xfrm>
            <a:off x="1132878" y="1296169"/>
            <a:ext cx="338339" cy="4340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0FAAF3-3EAF-A443-88CB-590B2255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81" y="679585"/>
            <a:ext cx="338339" cy="422924"/>
          </a:xfrm>
          <a:prstGeom prst="rect">
            <a:avLst/>
          </a:prstGeom>
        </p:spPr>
      </p:pic>
      <p:pic>
        <p:nvPicPr>
          <p:cNvPr id="5" name="Picture 4" descr="A picture containing bunch, photo, building, filled&#10;&#10;Description automatically generated">
            <a:extLst>
              <a:ext uri="{FF2B5EF4-FFF2-40B4-BE49-F238E27FC236}">
                <a16:creationId xmlns:a16="http://schemas.microsoft.com/office/drawing/2014/main" id="{2612E3E4-E238-7743-8569-68ADC84CF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1555906" y="643509"/>
            <a:ext cx="4441489" cy="2539623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804BE0-F66B-8A48-A3AF-F4C544750B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9" b="13320"/>
          <a:stretch/>
        </p:blipFill>
        <p:spPr>
          <a:xfrm rot="16200000">
            <a:off x="-717301" y="1703273"/>
            <a:ext cx="2674617" cy="5259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E6854D-4CC6-664B-B39A-8925B06457CC}"/>
              </a:ext>
            </a:extLst>
          </p:cNvPr>
          <p:cNvSpPr txBox="1"/>
          <p:nvPr/>
        </p:nvSpPr>
        <p:spPr>
          <a:xfrm>
            <a:off x="1558984" y="274177"/>
            <a:ext cx="222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gradual progression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858A0C-55EF-D846-A0FA-4F85081AF370}"/>
              </a:ext>
            </a:extLst>
          </p:cNvPr>
          <p:cNvGrpSpPr/>
          <p:nvPr/>
        </p:nvGrpSpPr>
        <p:grpSpPr>
          <a:xfrm>
            <a:off x="8514705" y="723878"/>
            <a:ext cx="2302423" cy="2752347"/>
            <a:chOff x="6813493" y="84353"/>
            <a:chExt cx="2744688" cy="336692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A1A78A0-94F3-EE4D-BC03-266ADD2B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66"/>
            <a:stretch/>
          </p:blipFill>
          <p:spPr>
            <a:xfrm>
              <a:off x="6813493" y="84353"/>
              <a:ext cx="2664296" cy="17158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70F76D-CC29-C948-A4FD-EBBF6DE33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8"/>
            <a:stretch/>
          </p:blipFill>
          <p:spPr>
            <a:xfrm>
              <a:off x="6813493" y="1735403"/>
              <a:ext cx="2744688" cy="171587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0113B91-9D52-3743-AB56-6F1BFABE2E7B}"/>
              </a:ext>
            </a:extLst>
          </p:cNvPr>
          <p:cNvSpPr txBox="1"/>
          <p:nvPr/>
        </p:nvSpPr>
        <p:spPr>
          <a:xfrm>
            <a:off x="8628522" y="354546"/>
            <a:ext cx="198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Interbreeding rates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420273-5AC5-F542-BF1E-E683F60D5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821" y="2084837"/>
            <a:ext cx="809767" cy="10387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A27ED9-6D7B-5D4A-BA21-4DD5E2F02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063" y="679585"/>
            <a:ext cx="1574800" cy="1282700"/>
          </a:xfrm>
          <a:prstGeom prst="rect">
            <a:avLst/>
          </a:prstGeom>
        </p:spPr>
      </p:pic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954A76-DCCD-744C-B4DA-4331C192B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1" t="5380" r="1"/>
          <a:stretch/>
        </p:blipFill>
        <p:spPr>
          <a:xfrm>
            <a:off x="7117816" y="2300000"/>
            <a:ext cx="1372407" cy="755671"/>
          </a:xfrm>
          <a:prstGeom prst="rect">
            <a:avLst/>
          </a:prstGeom>
        </p:spPr>
      </p:pic>
      <p:sp>
        <p:nvSpPr>
          <p:cNvPr id="15" name="Timmermann, Friedrich, Nature, 2016">
            <a:extLst>
              <a:ext uri="{FF2B5EF4-FFF2-40B4-BE49-F238E27FC236}">
                <a16:creationId xmlns:a16="http://schemas.microsoft.com/office/drawing/2014/main" id="{2DC70159-91F2-D04F-90AC-59B84485B5EA}"/>
              </a:ext>
            </a:extLst>
          </p:cNvPr>
          <p:cNvSpPr txBox="1"/>
          <p:nvPr/>
        </p:nvSpPr>
        <p:spPr>
          <a:xfrm>
            <a:off x="1821264" y="3353477"/>
            <a:ext cx="2481066" cy="19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01" tIns="9001" rIns="9001" bIns="9001" anchor="ctr"/>
          <a:lstStyle>
            <a:lvl1pPr defTabSz="325120">
              <a:defRPr sz="1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886" b="0" i="0" dirty="0" err="1"/>
              <a:t>Timmermann</a:t>
            </a:r>
            <a:r>
              <a:rPr lang="en-US" sz="886" b="0" i="0" dirty="0"/>
              <a:t>, QSR accepted (2020)</a:t>
            </a:r>
            <a:endParaRPr sz="886" b="0" i="0" dirty="0"/>
          </a:p>
        </p:txBody>
      </p:sp>
    </p:spTree>
    <p:extLst>
      <p:ext uri="{BB962C8B-B14F-4D97-AF65-F5344CB8AC3E}">
        <p14:creationId xmlns:p14="http://schemas.microsoft.com/office/powerpoint/2010/main" val="229996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N_STD_SupplMovie1.mov" descr="HN_STD_SupplMovie1.mov">
            <a:hlinkClick r:id="" action="ppaction://media"/>
            <a:extLst>
              <a:ext uri="{FF2B5EF4-FFF2-40B4-BE49-F238E27FC236}">
                <a16:creationId xmlns:a16="http://schemas.microsoft.com/office/drawing/2014/main" id="{9136C027-525C-984E-8108-8D2E2A20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8" y="0"/>
            <a:ext cx="5486400" cy="3600450"/>
          </a:xfrm>
          <a:prstGeom prst="rect">
            <a:avLst/>
          </a:prstGeom>
        </p:spPr>
      </p:pic>
      <p:pic>
        <p:nvPicPr>
          <p:cNvPr id="8" name="HN_STD_SupplMovie2.mov" descr="HN_STD_SupplMovie2.mov">
            <a:hlinkClick r:id="" action="ppaction://media"/>
            <a:extLst>
              <a:ext uri="{FF2B5EF4-FFF2-40B4-BE49-F238E27FC236}">
                <a16:creationId xmlns:a16="http://schemas.microsoft.com/office/drawing/2014/main" id="{1045169C-296D-9B4F-A1D6-2FCC402145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4338" y="0"/>
            <a:ext cx="5486400" cy="3600450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AE992C5D-76D3-6942-841E-C7F78CF79C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1339"/>
          <a:stretch>
            <a:fillRect/>
          </a:stretch>
        </p:blipFill>
        <p:spPr>
          <a:xfrm>
            <a:off x="5676119" y="432073"/>
            <a:ext cx="533339" cy="6841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46CA2A-CC92-E946-A8BF-A9A22450E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77" y="432073"/>
            <a:ext cx="561281" cy="701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F92513-53C0-994E-BB14-8F5483A675C0}"/>
              </a:ext>
            </a:extLst>
          </p:cNvPr>
          <p:cNvSpPr txBox="1"/>
          <p:nvPr/>
        </p:nvSpPr>
        <p:spPr>
          <a:xfrm>
            <a:off x="4914305" y="3096369"/>
            <a:ext cx="138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100 </a:t>
            </a:r>
            <a:r>
              <a:rPr lang="en-US" dirty="0" err="1"/>
              <a:t>kyrs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AEE97-FBAB-9D41-A0C9-40E95A9C68CE}"/>
              </a:ext>
            </a:extLst>
          </p:cNvPr>
          <p:cNvSpPr txBox="1"/>
          <p:nvPr/>
        </p:nvSpPr>
        <p:spPr>
          <a:xfrm>
            <a:off x="3569201" y="-49917"/>
            <a:ext cx="362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 competition and interbreeding</a:t>
            </a:r>
          </a:p>
        </p:txBody>
      </p:sp>
    </p:spTree>
    <p:extLst>
      <p:ext uri="{BB962C8B-B14F-4D97-AF65-F5344CB8AC3E}">
        <p14:creationId xmlns:p14="http://schemas.microsoft.com/office/powerpoint/2010/main" val="2814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24322</TotalTime>
  <Words>319</Words>
  <Application>Microsoft Macintosh PowerPoint</Application>
  <PresentationFormat>Custom</PresentationFormat>
  <Paragraphs>70</Paragraphs>
  <Slides>12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Baskerville</vt:lpstr>
      <vt:lpstr>Calibri</vt:lpstr>
      <vt:lpstr>Helvetica</vt:lpstr>
      <vt:lpstr>Symbol</vt:lpstr>
      <vt:lpstr>Office-thema</vt:lpstr>
      <vt:lpstr>Neanderthal extinction: the role of abrupt climate change, resource competition and interbreeding   Axel  Timmermann, IBS Center for Climate Physics, South Korea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New South Wales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Curley</dc:creator>
  <cp:lastModifiedBy>Microsoft Office User</cp:lastModifiedBy>
  <cp:revision>102</cp:revision>
  <cp:lastPrinted>2019-08-28T00:03:42Z</cp:lastPrinted>
  <dcterms:created xsi:type="dcterms:W3CDTF">2014-10-23T03:24:37Z</dcterms:created>
  <dcterms:modified xsi:type="dcterms:W3CDTF">2020-04-25T02:32:24Z</dcterms:modified>
</cp:coreProperties>
</file>