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0" r:id="rId6"/>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65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AT"/>
          </a:p>
        </p:txBody>
      </p:sp>
      <p:sp>
        <p:nvSpPr>
          <p:cNvPr id="4" name="Datumsplatzhalter 3"/>
          <p:cNvSpPr>
            <a:spLocks noGrp="1"/>
          </p:cNvSpPr>
          <p:nvPr>
            <p:ph type="dt" sz="half" idx="10"/>
          </p:nvPr>
        </p:nvSpPr>
        <p:spPr/>
        <p:txBody>
          <a:bodyPr/>
          <a:lstStyle/>
          <a:p>
            <a:fld id="{8353671C-F7F5-49EB-A00D-0BBF7542AE8A}" type="datetimeFigureOut">
              <a:rPr lang="de-AT" smtClean="0"/>
              <a:t>30.04.2020</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08BBA772-F7DD-4F3B-9161-1314E3B0DE81}" type="slidenum">
              <a:rPr lang="de-AT" smtClean="0"/>
              <a:t>‹Nr.›</a:t>
            </a:fld>
            <a:endParaRPr lang="de-AT"/>
          </a:p>
        </p:txBody>
      </p:sp>
    </p:spTree>
    <p:extLst>
      <p:ext uri="{BB962C8B-B14F-4D97-AF65-F5344CB8AC3E}">
        <p14:creationId xmlns:p14="http://schemas.microsoft.com/office/powerpoint/2010/main" val="1606267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8353671C-F7F5-49EB-A00D-0BBF7542AE8A}" type="datetimeFigureOut">
              <a:rPr lang="de-AT" smtClean="0"/>
              <a:t>30.04.2020</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08BBA772-F7DD-4F3B-9161-1314E3B0DE81}" type="slidenum">
              <a:rPr lang="de-AT" smtClean="0"/>
              <a:t>‹Nr.›</a:t>
            </a:fld>
            <a:endParaRPr lang="de-AT"/>
          </a:p>
        </p:txBody>
      </p:sp>
    </p:spTree>
    <p:extLst>
      <p:ext uri="{BB962C8B-B14F-4D97-AF65-F5344CB8AC3E}">
        <p14:creationId xmlns:p14="http://schemas.microsoft.com/office/powerpoint/2010/main" val="934116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8353671C-F7F5-49EB-A00D-0BBF7542AE8A}" type="datetimeFigureOut">
              <a:rPr lang="de-AT" smtClean="0"/>
              <a:t>30.04.2020</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08BBA772-F7DD-4F3B-9161-1314E3B0DE81}" type="slidenum">
              <a:rPr lang="de-AT" smtClean="0"/>
              <a:t>‹Nr.›</a:t>
            </a:fld>
            <a:endParaRPr lang="de-AT"/>
          </a:p>
        </p:txBody>
      </p:sp>
    </p:spTree>
    <p:extLst>
      <p:ext uri="{BB962C8B-B14F-4D97-AF65-F5344CB8AC3E}">
        <p14:creationId xmlns:p14="http://schemas.microsoft.com/office/powerpoint/2010/main" val="2539285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8353671C-F7F5-49EB-A00D-0BBF7542AE8A}" type="datetimeFigureOut">
              <a:rPr lang="de-AT" smtClean="0"/>
              <a:t>30.04.2020</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08BBA772-F7DD-4F3B-9161-1314E3B0DE81}" type="slidenum">
              <a:rPr lang="de-AT" smtClean="0"/>
              <a:t>‹Nr.›</a:t>
            </a:fld>
            <a:endParaRPr lang="de-AT"/>
          </a:p>
        </p:txBody>
      </p:sp>
    </p:spTree>
    <p:extLst>
      <p:ext uri="{BB962C8B-B14F-4D97-AF65-F5344CB8AC3E}">
        <p14:creationId xmlns:p14="http://schemas.microsoft.com/office/powerpoint/2010/main" val="3601716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8353671C-F7F5-49EB-A00D-0BBF7542AE8A}" type="datetimeFigureOut">
              <a:rPr lang="de-AT" smtClean="0"/>
              <a:t>30.04.2020</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08BBA772-F7DD-4F3B-9161-1314E3B0DE81}" type="slidenum">
              <a:rPr lang="de-AT" smtClean="0"/>
              <a:t>‹Nr.›</a:t>
            </a:fld>
            <a:endParaRPr lang="de-AT"/>
          </a:p>
        </p:txBody>
      </p:sp>
    </p:spTree>
    <p:extLst>
      <p:ext uri="{BB962C8B-B14F-4D97-AF65-F5344CB8AC3E}">
        <p14:creationId xmlns:p14="http://schemas.microsoft.com/office/powerpoint/2010/main" val="2474528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Datumsplatzhalter 4"/>
          <p:cNvSpPr>
            <a:spLocks noGrp="1"/>
          </p:cNvSpPr>
          <p:nvPr>
            <p:ph type="dt" sz="half" idx="10"/>
          </p:nvPr>
        </p:nvSpPr>
        <p:spPr/>
        <p:txBody>
          <a:bodyPr/>
          <a:lstStyle/>
          <a:p>
            <a:fld id="{8353671C-F7F5-49EB-A00D-0BBF7542AE8A}" type="datetimeFigureOut">
              <a:rPr lang="de-AT" smtClean="0"/>
              <a:t>30.04.2020</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08BBA772-F7DD-4F3B-9161-1314E3B0DE81}" type="slidenum">
              <a:rPr lang="de-AT" smtClean="0"/>
              <a:t>‹Nr.›</a:t>
            </a:fld>
            <a:endParaRPr lang="de-AT"/>
          </a:p>
        </p:txBody>
      </p:sp>
    </p:spTree>
    <p:extLst>
      <p:ext uri="{BB962C8B-B14F-4D97-AF65-F5344CB8AC3E}">
        <p14:creationId xmlns:p14="http://schemas.microsoft.com/office/powerpoint/2010/main" val="2917516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7" name="Datumsplatzhalter 6"/>
          <p:cNvSpPr>
            <a:spLocks noGrp="1"/>
          </p:cNvSpPr>
          <p:nvPr>
            <p:ph type="dt" sz="half" idx="10"/>
          </p:nvPr>
        </p:nvSpPr>
        <p:spPr/>
        <p:txBody>
          <a:bodyPr/>
          <a:lstStyle/>
          <a:p>
            <a:fld id="{8353671C-F7F5-49EB-A00D-0BBF7542AE8A}" type="datetimeFigureOut">
              <a:rPr lang="de-AT" smtClean="0"/>
              <a:t>30.04.2020</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08BBA772-F7DD-4F3B-9161-1314E3B0DE81}" type="slidenum">
              <a:rPr lang="de-AT" smtClean="0"/>
              <a:t>‹Nr.›</a:t>
            </a:fld>
            <a:endParaRPr lang="de-AT"/>
          </a:p>
        </p:txBody>
      </p:sp>
    </p:spTree>
    <p:extLst>
      <p:ext uri="{BB962C8B-B14F-4D97-AF65-F5344CB8AC3E}">
        <p14:creationId xmlns:p14="http://schemas.microsoft.com/office/powerpoint/2010/main" val="2238443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Datumsplatzhalter 2"/>
          <p:cNvSpPr>
            <a:spLocks noGrp="1"/>
          </p:cNvSpPr>
          <p:nvPr>
            <p:ph type="dt" sz="half" idx="10"/>
          </p:nvPr>
        </p:nvSpPr>
        <p:spPr/>
        <p:txBody>
          <a:bodyPr/>
          <a:lstStyle/>
          <a:p>
            <a:fld id="{8353671C-F7F5-49EB-A00D-0BBF7542AE8A}" type="datetimeFigureOut">
              <a:rPr lang="de-AT" smtClean="0"/>
              <a:t>30.04.2020</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08BBA772-F7DD-4F3B-9161-1314E3B0DE81}" type="slidenum">
              <a:rPr lang="de-AT" smtClean="0"/>
              <a:t>‹Nr.›</a:t>
            </a:fld>
            <a:endParaRPr lang="de-AT"/>
          </a:p>
        </p:txBody>
      </p:sp>
    </p:spTree>
    <p:extLst>
      <p:ext uri="{BB962C8B-B14F-4D97-AF65-F5344CB8AC3E}">
        <p14:creationId xmlns:p14="http://schemas.microsoft.com/office/powerpoint/2010/main" val="3612987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353671C-F7F5-49EB-A00D-0BBF7542AE8A}" type="datetimeFigureOut">
              <a:rPr lang="de-AT" smtClean="0"/>
              <a:t>30.04.2020</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08BBA772-F7DD-4F3B-9161-1314E3B0DE81}" type="slidenum">
              <a:rPr lang="de-AT" smtClean="0"/>
              <a:t>‹Nr.›</a:t>
            </a:fld>
            <a:endParaRPr lang="de-AT"/>
          </a:p>
        </p:txBody>
      </p:sp>
    </p:spTree>
    <p:extLst>
      <p:ext uri="{BB962C8B-B14F-4D97-AF65-F5344CB8AC3E}">
        <p14:creationId xmlns:p14="http://schemas.microsoft.com/office/powerpoint/2010/main" val="942045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8353671C-F7F5-49EB-A00D-0BBF7542AE8A}" type="datetimeFigureOut">
              <a:rPr lang="de-AT" smtClean="0"/>
              <a:t>30.04.2020</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08BBA772-F7DD-4F3B-9161-1314E3B0DE81}" type="slidenum">
              <a:rPr lang="de-AT" smtClean="0"/>
              <a:t>‹Nr.›</a:t>
            </a:fld>
            <a:endParaRPr lang="de-AT"/>
          </a:p>
        </p:txBody>
      </p:sp>
    </p:spTree>
    <p:extLst>
      <p:ext uri="{BB962C8B-B14F-4D97-AF65-F5344CB8AC3E}">
        <p14:creationId xmlns:p14="http://schemas.microsoft.com/office/powerpoint/2010/main" val="132729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8353671C-F7F5-49EB-A00D-0BBF7542AE8A}" type="datetimeFigureOut">
              <a:rPr lang="de-AT" smtClean="0"/>
              <a:t>30.04.2020</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08BBA772-F7DD-4F3B-9161-1314E3B0DE81}" type="slidenum">
              <a:rPr lang="de-AT" smtClean="0"/>
              <a:t>‹Nr.›</a:t>
            </a:fld>
            <a:endParaRPr lang="de-AT"/>
          </a:p>
        </p:txBody>
      </p:sp>
    </p:spTree>
    <p:extLst>
      <p:ext uri="{BB962C8B-B14F-4D97-AF65-F5344CB8AC3E}">
        <p14:creationId xmlns:p14="http://schemas.microsoft.com/office/powerpoint/2010/main" val="3732319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AT"/>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3671C-F7F5-49EB-A00D-0BBF7542AE8A}" type="datetimeFigureOut">
              <a:rPr lang="de-AT" smtClean="0"/>
              <a:t>30.04.2020</a:t>
            </a:fld>
            <a:endParaRPr lang="de-AT"/>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BBA772-F7DD-4F3B-9161-1314E3B0DE81}" type="slidenum">
              <a:rPr lang="de-AT" smtClean="0"/>
              <a:t>‹Nr.›</a:t>
            </a:fld>
            <a:endParaRPr lang="de-AT"/>
          </a:p>
        </p:txBody>
      </p:sp>
    </p:spTree>
    <p:extLst>
      <p:ext uri="{BB962C8B-B14F-4D97-AF65-F5344CB8AC3E}">
        <p14:creationId xmlns:p14="http://schemas.microsoft.com/office/powerpoint/2010/main" val="199121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2431" y="0"/>
            <a:ext cx="8229600" cy="926976"/>
          </a:xfrm>
        </p:spPr>
        <p:txBody>
          <a:bodyPr>
            <a:normAutofit/>
          </a:bodyPr>
          <a:lstStyle/>
          <a:p>
            <a:r>
              <a:rPr lang="en-US" dirty="0"/>
              <a:t>Insights into a pulsing debris </a:t>
            </a:r>
            <a:r>
              <a:rPr lang="en-US" dirty="0" smtClean="0"/>
              <a:t>flow</a:t>
            </a:r>
            <a:endParaRPr lang="de-AT" dirty="0"/>
          </a:p>
        </p:txBody>
      </p:sp>
      <p:sp>
        <p:nvSpPr>
          <p:cNvPr id="5" name="Textfeld 4"/>
          <p:cNvSpPr txBox="1"/>
          <p:nvPr/>
        </p:nvSpPr>
        <p:spPr>
          <a:xfrm>
            <a:off x="2483768" y="908720"/>
            <a:ext cx="4226926" cy="369332"/>
          </a:xfrm>
          <a:prstGeom prst="rect">
            <a:avLst/>
          </a:prstGeom>
          <a:noFill/>
        </p:spPr>
        <p:txBody>
          <a:bodyPr wrap="none" rtlCol="0">
            <a:spAutoFit/>
          </a:bodyPr>
          <a:lstStyle/>
          <a:p>
            <a:r>
              <a:rPr lang="de-AT" dirty="0" smtClean="0"/>
              <a:t>Nagl Georg., </a:t>
            </a:r>
            <a:r>
              <a:rPr lang="de-AT" dirty="0" err="1" smtClean="0"/>
              <a:t>Hübl</a:t>
            </a:r>
            <a:r>
              <a:rPr lang="de-AT" dirty="0"/>
              <a:t> </a:t>
            </a:r>
            <a:r>
              <a:rPr lang="de-AT" dirty="0" smtClean="0"/>
              <a:t>Johannes., </a:t>
            </a:r>
            <a:r>
              <a:rPr lang="de-AT" dirty="0" err="1" smtClean="0"/>
              <a:t>Kaitna</a:t>
            </a:r>
            <a:r>
              <a:rPr lang="de-AT" dirty="0" smtClean="0"/>
              <a:t> Roland</a:t>
            </a:r>
            <a:endParaRPr lang="de-AT" dirty="0"/>
          </a:p>
        </p:txBody>
      </p:sp>
      <p:sp>
        <p:nvSpPr>
          <p:cNvPr id="6" name="Textfeld 5"/>
          <p:cNvSpPr txBox="1"/>
          <p:nvPr/>
        </p:nvSpPr>
        <p:spPr>
          <a:xfrm>
            <a:off x="1808166" y="1350060"/>
            <a:ext cx="5578130" cy="646331"/>
          </a:xfrm>
          <a:prstGeom prst="rect">
            <a:avLst/>
          </a:prstGeom>
          <a:noFill/>
        </p:spPr>
        <p:txBody>
          <a:bodyPr wrap="none" rtlCol="0">
            <a:spAutoFit/>
          </a:bodyPr>
          <a:lstStyle/>
          <a:p>
            <a:pPr algn="ctr"/>
            <a:r>
              <a:rPr lang="en-US" i="1" dirty="0" smtClean="0"/>
              <a:t>University of Natural Resources and Life Sciences, Vienna </a:t>
            </a:r>
          </a:p>
          <a:p>
            <a:pPr algn="ctr"/>
            <a:r>
              <a:rPr lang="en-US" b="1" i="1" dirty="0" smtClean="0"/>
              <a:t>Institute of Mountain Risk Engineering</a:t>
            </a:r>
            <a:endParaRPr lang="en-US" b="1" i="1" dirty="0"/>
          </a:p>
        </p:txBody>
      </p:sp>
      <p:sp>
        <p:nvSpPr>
          <p:cNvPr id="7" name="Textfeld 6"/>
          <p:cNvSpPr txBox="1"/>
          <p:nvPr/>
        </p:nvSpPr>
        <p:spPr>
          <a:xfrm>
            <a:off x="671728" y="1996391"/>
            <a:ext cx="8136904" cy="4801314"/>
          </a:xfrm>
          <a:prstGeom prst="rect">
            <a:avLst/>
          </a:prstGeom>
          <a:noFill/>
        </p:spPr>
        <p:txBody>
          <a:bodyPr wrap="square" rtlCol="0">
            <a:spAutoFit/>
          </a:bodyPr>
          <a:lstStyle/>
          <a:p>
            <a:r>
              <a:rPr lang="en-US" b="1" dirty="0" smtClean="0"/>
              <a:t>Abstract</a:t>
            </a:r>
            <a:r>
              <a:rPr lang="en-US" dirty="0" smtClean="0"/>
              <a:t>: The </a:t>
            </a:r>
            <a:r>
              <a:rPr lang="en-US" dirty="0"/>
              <a:t>internal deformation behavior of natural debris flows is of interest for model development and model testing for debris-flow hazard mitigation. The pulsing nature of debris flows can increase the runout length by remobilization of deposited material. Up to now, only a view attempts were made to measure internal deformation behavior in natural debris-flow surges due to the low predictability and high destructive power of these flows.  In this contribution we present recent advances of measuring in-situ velocity profiles together with flow parameters like flow height, basal normal stress, and pore fluid pressure. For that a fin-shaped monitoring barrier was constructed in the Gadria creek (IT), laterally carrying an array of paired conductivity sensors. We present results from a debris-flow event in </a:t>
            </a:r>
            <a:r>
              <a:rPr lang="en-US" dirty="0" smtClean="0"/>
              <a:t>2018 with 12 </a:t>
            </a:r>
            <a:r>
              <a:rPr lang="en-US" dirty="0"/>
              <a:t>surges and flow heights up to 2 m. We observe changing velocity profiles during the passage of the surges and identify deposition and remobilization domains in the flow. The flows exhibited significant longitudinal changes of flow properties like flow height and density. </a:t>
            </a:r>
            <a:r>
              <a:rPr lang="en-US" dirty="0" smtClean="0"/>
              <a:t>Between </a:t>
            </a:r>
            <a:r>
              <a:rPr lang="en-US" dirty="0"/>
              <a:t>surges, the lower levels of the flow deposited and were subsequently overridden by the next surge and reactivated. These </a:t>
            </a:r>
            <a:r>
              <a:rPr lang="en-US" dirty="0" smtClean="0"/>
              <a:t>measurements </a:t>
            </a:r>
            <a:r>
              <a:rPr lang="en-US" dirty="0"/>
              <a:t>gain new insights of the dynamics of surges of a real-scale debris flow.</a:t>
            </a:r>
            <a:endParaRPr lang="de-AT" dirty="0"/>
          </a:p>
          <a:p>
            <a:endParaRPr lang="de-AT" dirty="0"/>
          </a:p>
        </p:txBody>
      </p:sp>
    </p:spTree>
    <p:extLst>
      <p:ext uri="{BB962C8B-B14F-4D97-AF65-F5344CB8AC3E}">
        <p14:creationId xmlns:p14="http://schemas.microsoft.com/office/powerpoint/2010/main" val="23862550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2641" y="3140967"/>
            <a:ext cx="7622839" cy="3278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001" y="-40700"/>
            <a:ext cx="7592479" cy="2848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907484" y="6310481"/>
            <a:ext cx="7344816" cy="430887"/>
          </a:xfrm>
          <a:prstGeom prst="rect">
            <a:avLst/>
          </a:prstGeom>
          <a:noFill/>
        </p:spPr>
        <p:txBody>
          <a:bodyPr wrap="square" rtlCol="0">
            <a:spAutoFit/>
          </a:bodyPr>
          <a:lstStyle/>
          <a:p>
            <a:r>
              <a:rPr lang="en-US" sz="1100" dirty="0"/>
              <a:t>(a) </a:t>
            </a:r>
            <a:r>
              <a:rPr lang="en-US" sz="1100" dirty="0" err="1"/>
              <a:t>Velocimeter</a:t>
            </a:r>
            <a:r>
              <a:rPr lang="en-US" sz="1100" dirty="0"/>
              <a:t> bar at the downstream end of the monitoring barrier. (b) Example of raw signals of sensor 1 and sensor 2 at the lowest </a:t>
            </a:r>
            <a:r>
              <a:rPr lang="en-US" sz="1100" dirty="0" smtClean="0"/>
              <a:t>level of </a:t>
            </a:r>
            <a:r>
              <a:rPr lang="en-US" sz="1100" dirty="0"/>
              <a:t>the </a:t>
            </a:r>
            <a:r>
              <a:rPr lang="en-US" sz="1100" dirty="0" err="1"/>
              <a:t>velocimeter</a:t>
            </a:r>
            <a:r>
              <a:rPr lang="en-US" sz="1100" dirty="0"/>
              <a:t> bar for the debris-flow </a:t>
            </a:r>
            <a:r>
              <a:rPr lang="en-US" sz="1100" dirty="0" smtClean="0"/>
              <a:t>event (</a:t>
            </a:r>
            <a:r>
              <a:rPr lang="de-AT" sz="1100" dirty="0" smtClean="0"/>
              <a:t>Nagl et al. 2020 )</a:t>
            </a:r>
            <a:endParaRPr lang="de-AT" sz="1100" dirty="0"/>
          </a:p>
        </p:txBody>
      </p:sp>
      <p:sp>
        <p:nvSpPr>
          <p:cNvPr id="10" name="Textfeld 9"/>
          <p:cNvSpPr txBox="1"/>
          <p:nvPr/>
        </p:nvSpPr>
        <p:spPr>
          <a:xfrm>
            <a:off x="943001" y="2708920"/>
            <a:ext cx="7344816" cy="430887"/>
          </a:xfrm>
          <a:prstGeom prst="rect">
            <a:avLst/>
          </a:prstGeom>
          <a:noFill/>
        </p:spPr>
        <p:txBody>
          <a:bodyPr wrap="square" rtlCol="0">
            <a:spAutoFit/>
          </a:bodyPr>
          <a:lstStyle/>
          <a:p>
            <a:r>
              <a:rPr lang="en-US" sz="1100" dirty="0"/>
              <a:t>(a) Looking upstream of the channel reach at the monitoring barrier. (b) Illustration of the monitoring barrier showing the locations of </a:t>
            </a:r>
            <a:r>
              <a:rPr lang="en-US" sz="1100" dirty="0" smtClean="0"/>
              <a:t>the </a:t>
            </a:r>
            <a:r>
              <a:rPr lang="de-AT" sz="1100" dirty="0" smtClean="0"/>
              <a:t>different </a:t>
            </a:r>
            <a:r>
              <a:rPr lang="de-AT" sz="1100" dirty="0" err="1" smtClean="0"/>
              <a:t>sensors</a:t>
            </a:r>
            <a:r>
              <a:rPr lang="de-AT" sz="1100" dirty="0" smtClean="0"/>
              <a:t> </a:t>
            </a:r>
            <a:r>
              <a:rPr lang="en-US" sz="1100" dirty="0" smtClean="0"/>
              <a:t>(</a:t>
            </a:r>
            <a:r>
              <a:rPr lang="de-AT" sz="1100" dirty="0" smtClean="0"/>
              <a:t>Nagl et al. 2020 ). </a:t>
            </a:r>
            <a:endParaRPr lang="de-AT" sz="1100" dirty="0"/>
          </a:p>
        </p:txBody>
      </p:sp>
    </p:spTree>
    <p:extLst>
      <p:ext uri="{BB962C8B-B14F-4D97-AF65-F5344CB8AC3E}">
        <p14:creationId xmlns:p14="http://schemas.microsoft.com/office/powerpoint/2010/main" val="16075771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539552" y="5301208"/>
            <a:ext cx="7344816" cy="600164"/>
          </a:xfrm>
          <a:prstGeom prst="rect">
            <a:avLst/>
          </a:prstGeom>
          <a:noFill/>
        </p:spPr>
        <p:txBody>
          <a:bodyPr wrap="square" rtlCol="0">
            <a:spAutoFit/>
          </a:bodyPr>
          <a:lstStyle/>
          <a:p>
            <a:r>
              <a:rPr lang="de-AT" sz="1100" dirty="0" smtClean="0"/>
              <a:t>Part </a:t>
            </a:r>
            <a:r>
              <a:rPr lang="de-AT" sz="1100" dirty="0" err="1" smtClean="0"/>
              <a:t>of</a:t>
            </a:r>
            <a:r>
              <a:rPr lang="de-AT" sz="1100" dirty="0" smtClean="0"/>
              <a:t> </a:t>
            </a:r>
            <a:r>
              <a:rPr lang="de-AT" sz="1100" dirty="0" err="1" smtClean="0"/>
              <a:t>the</a:t>
            </a:r>
            <a:r>
              <a:rPr lang="de-AT" sz="1100" dirty="0" smtClean="0"/>
              <a:t> </a:t>
            </a:r>
            <a:r>
              <a:rPr lang="de-AT" sz="1100" dirty="0" err="1" smtClean="0"/>
              <a:t>debris</a:t>
            </a:r>
            <a:r>
              <a:rPr lang="de-AT" sz="1100" dirty="0" smtClean="0"/>
              <a:t> </a:t>
            </a:r>
            <a:r>
              <a:rPr lang="de-AT" sz="1100" dirty="0" err="1" smtClean="0"/>
              <a:t>flow</a:t>
            </a:r>
            <a:r>
              <a:rPr lang="de-AT" sz="1100" dirty="0"/>
              <a:t> </a:t>
            </a:r>
            <a:r>
              <a:rPr lang="de-AT" sz="1100" dirty="0" err="1" smtClean="0"/>
              <a:t>of</a:t>
            </a:r>
            <a:r>
              <a:rPr lang="de-AT" sz="1100" dirty="0" smtClean="0"/>
              <a:t> 2018</a:t>
            </a:r>
            <a:endParaRPr lang="de-AT" sz="1100" dirty="0" smtClean="0"/>
          </a:p>
          <a:p>
            <a:r>
              <a:rPr lang="de-AT" sz="1100" dirty="0" err="1" smtClean="0"/>
              <a:t>Supporting</a:t>
            </a:r>
            <a:r>
              <a:rPr lang="de-AT" sz="1100" dirty="0" smtClean="0"/>
              <a:t> </a:t>
            </a:r>
            <a:r>
              <a:rPr lang="de-AT" sz="1100" dirty="0" err="1" smtClean="0"/>
              <a:t>Informations</a:t>
            </a:r>
            <a:endParaRPr lang="de-AT" sz="1100" dirty="0" smtClean="0"/>
          </a:p>
          <a:p>
            <a:r>
              <a:rPr lang="de-AT" sz="1100" dirty="0" smtClean="0"/>
              <a:t>https://onlinelibrary.wiley.com/doi/full/10.1002/esp.4844</a:t>
            </a:r>
            <a:endParaRPr lang="de-AT" sz="1100" dirty="0"/>
          </a:p>
        </p:txBody>
      </p:sp>
      <p:pic>
        <p:nvPicPr>
          <p:cNvPr id="2" name="2018DF_Gadria_tei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3567" y="548680"/>
            <a:ext cx="8071197" cy="4536504"/>
          </a:xfrm>
          <a:prstGeom prst="rect">
            <a:avLst/>
          </a:prstGeom>
        </p:spPr>
      </p:pic>
    </p:spTree>
    <p:extLst>
      <p:ext uri="{BB962C8B-B14F-4D97-AF65-F5344CB8AC3E}">
        <p14:creationId xmlns:p14="http://schemas.microsoft.com/office/powerpoint/2010/main" val="41115501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99992" cy="2079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492896"/>
            <a:ext cx="6190290" cy="3729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184" r="2283"/>
          <a:stretch/>
        </p:blipFill>
        <p:spPr bwMode="auto">
          <a:xfrm>
            <a:off x="4397266" y="33777"/>
            <a:ext cx="4746734" cy="2064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781959" y="6125234"/>
            <a:ext cx="8012130" cy="707886"/>
          </a:xfrm>
          <a:prstGeom prst="rect">
            <a:avLst/>
          </a:prstGeom>
          <a:noFill/>
        </p:spPr>
        <p:txBody>
          <a:bodyPr wrap="none" rtlCol="0">
            <a:spAutoFit/>
          </a:bodyPr>
          <a:lstStyle/>
          <a:p>
            <a:r>
              <a:rPr lang="en-US" sz="1000" dirty="0"/>
              <a:t>Velocity profiles derived for the debris-flow event in 2018. (a) Flow height measurement and the position of each velocity profile. (b)–(d)</a:t>
            </a:r>
          </a:p>
          <a:p>
            <a:r>
              <a:rPr lang="en-US" sz="1000" dirty="0"/>
              <a:t>Velocity profiles with surface velocity. (e) Velocity profiles with surface velocity of the complete debris flow, surface velocity was derived by particle</a:t>
            </a:r>
          </a:p>
          <a:p>
            <a:r>
              <a:rPr lang="en-US" sz="1000" dirty="0"/>
              <a:t>tracking from video analysis with box plots (box width represents the 10th/90th percentile). The grey boxes represent values derived from the velocity</a:t>
            </a:r>
          </a:p>
          <a:p>
            <a:r>
              <a:rPr lang="en-US" sz="1000" dirty="0"/>
              <a:t>profiler. The number on the side of the velocities represents the number of values available for the whisker plot.</a:t>
            </a:r>
            <a:endParaRPr lang="de-AT" sz="1000" dirty="0"/>
          </a:p>
        </p:txBody>
      </p:sp>
      <p:sp>
        <p:nvSpPr>
          <p:cNvPr id="5" name="Textfeld 4"/>
          <p:cNvSpPr txBox="1"/>
          <p:nvPr/>
        </p:nvSpPr>
        <p:spPr>
          <a:xfrm>
            <a:off x="0" y="1988840"/>
            <a:ext cx="4788024" cy="400110"/>
          </a:xfrm>
          <a:prstGeom prst="rect">
            <a:avLst/>
          </a:prstGeom>
          <a:noFill/>
        </p:spPr>
        <p:txBody>
          <a:bodyPr wrap="square" rtlCol="0">
            <a:spAutoFit/>
          </a:bodyPr>
          <a:lstStyle/>
          <a:p>
            <a:r>
              <a:rPr lang="en-US" sz="1000" dirty="0" smtClean="0"/>
              <a:t>21st July 2018. The black line denotes the flow height at the position of FP 1 and the red line at the position of FP 2. T = 0 is the instant at which the measurements start</a:t>
            </a:r>
            <a:endParaRPr lang="de-AT" sz="1000" dirty="0"/>
          </a:p>
        </p:txBody>
      </p:sp>
      <p:sp>
        <p:nvSpPr>
          <p:cNvPr id="6" name="Textfeld 5"/>
          <p:cNvSpPr txBox="1"/>
          <p:nvPr/>
        </p:nvSpPr>
        <p:spPr>
          <a:xfrm>
            <a:off x="4788024" y="1988840"/>
            <a:ext cx="4644008" cy="246221"/>
          </a:xfrm>
          <a:prstGeom prst="rect">
            <a:avLst/>
          </a:prstGeom>
          <a:noFill/>
        </p:spPr>
        <p:txBody>
          <a:bodyPr wrap="square" rtlCol="0">
            <a:spAutoFit/>
          </a:bodyPr>
          <a:lstStyle/>
          <a:p>
            <a:r>
              <a:rPr lang="en-US" sz="1000" dirty="0" smtClean="0"/>
              <a:t>Temporal evolution of bulk density and liquefaction ratio for the debris flow 2018. </a:t>
            </a:r>
            <a:endParaRPr lang="de-AT" sz="1000" dirty="0"/>
          </a:p>
        </p:txBody>
      </p:sp>
    </p:spTree>
    <p:extLst>
      <p:ext uri="{BB962C8B-B14F-4D97-AF65-F5344CB8AC3E}">
        <p14:creationId xmlns:p14="http://schemas.microsoft.com/office/powerpoint/2010/main" val="17820986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23528" y="5187804"/>
            <a:ext cx="8568952" cy="830997"/>
          </a:xfrm>
          <a:prstGeom prst="rect">
            <a:avLst/>
          </a:prstGeom>
          <a:noFill/>
        </p:spPr>
        <p:txBody>
          <a:bodyPr wrap="square" rtlCol="0">
            <a:spAutoFit/>
          </a:bodyPr>
          <a:lstStyle/>
          <a:p>
            <a:r>
              <a:rPr lang="en-US" sz="1600" b="1" u="sng" dirty="0" smtClean="0"/>
              <a:t>References</a:t>
            </a:r>
            <a:r>
              <a:rPr lang="en-US" sz="1600" b="1" dirty="0" smtClean="0"/>
              <a:t>: </a:t>
            </a:r>
          </a:p>
          <a:p>
            <a:r>
              <a:rPr lang="en-US" sz="1600" b="1" dirty="0" err="1" smtClean="0"/>
              <a:t>Nagl</a:t>
            </a:r>
            <a:r>
              <a:rPr lang="en-US" sz="1600" b="1" dirty="0" smtClean="0"/>
              <a:t>, G., </a:t>
            </a:r>
            <a:r>
              <a:rPr lang="en-US" sz="1600" b="1" dirty="0" err="1" smtClean="0"/>
              <a:t>Hübl</a:t>
            </a:r>
            <a:r>
              <a:rPr lang="en-US" sz="1600" b="1" dirty="0" smtClean="0"/>
              <a:t>, J., &amp; </a:t>
            </a:r>
            <a:r>
              <a:rPr lang="en-US" sz="1600" b="1" dirty="0" err="1" smtClean="0"/>
              <a:t>Kaitna</a:t>
            </a:r>
            <a:r>
              <a:rPr lang="en-US" sz="1600" b="1" dirty="0" smtClean="0"/>
              <a:t>, R., 2020, Velocity profiles and basal stresses in natural debris flows. Earth Surface Processes and Landforms.</a:t>
            </a:r>
            <a:endParaRPr lang="de-AT" sz="1600" b="1" dirty="0"/>
          </a:p>
        </p:txBody>
      </p:sp>
      <p:sp>
        <p:nvSpPr>
          <p:cNvPr id="7" name="Textfeld 6"/>
          <p:cNvSpPr txBox="1"/>
          <p:nvPr/>
        </p:nvSpPr>
        <p:spPr>
          <a:xfrm>
            <a:off x="323528" y="836712"/>
            <a:ext cx="8568952" cy="2893100"/>
          </a:xfrm>
          <a:prstGeom prst="rect">
            <a:avLst/>
          </a:prstGeom>
          <a:noFill/>
        </p:spPr>
        <p:txBody>
          <a:bodyPr wrap="square" rtlCol="0">
            <a:spAutoFit/>
          </a:bodyPr>
          <a:lstStyle/>
          <a:p>
            <a:r>
              <a:rPr lang="en-US" sz="1400" b="1" dirty="0" smtClean="0"/>
              <a:t>CONCLUSION:</a:t>
            </a:r>
          </a:p>
          <a:p>
            <a:r>
              <a:rPr lang="en-US" sz="1400" b="1" dirty="0" smtClean="0"/>
              <a:t>The 2018 flow was visually more fluid, transformed from a flash flood into a debris flow, and displayed periodic deposition and remobilization. The liquefaction ratio decreased from 0.6 to 0.3 through time as the flow passed over the sensor. A standing wave formed at the barrier and might have affected the measurement of basal stresses. After the peak flow, velocity profiles transformed from concave to convex, indicating the onset of deposition in the lower layers of the flow. Our results demonstrate that natural debris-flow events undergo different flow regimes and do not show a constant velocity profile or basal stress relations along the flow and between events. We think that this is related to variations in grain size distribution and is highly relevant for run-out as well as deposition and remobilization processes. Increasing shear rates with depth point to shear rate-dependent flow resistance in parts of the flow. We do not find evidence that excess fluid pressure is related to shear rate or normal stress fluctuations. The development of more physically based modelling approaches will benefit from the results presented in this study. Additionally, the data may serve as a benchmark for model testing.</a:t>
            </a:r>
            <a:endParaRPr lang="de-AT" sz="1400" b="1" dirty="0"/>
          </a:p>
        </p:txBody>
      </p:sp>
    </p:spTree>
    <p:extLst>
      <p:ext uri="{BB962C8B-B14F-4D97-AF65-F5344CB8AC3E}">
        <p14:creationId xmlns:p14="http://schemas.microsoft.com/office/powerpoint/2010/main" val="1111975220"/>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663</Words>
  <Application>Microsoft Office PowerPoint</Application>
  <PresentationFormat>Bildschirmpräsentation (4:3)</PresentationFormat>
  <Paragraphs>20</Paragraphs>
  <Slides>5</Slides>
  <Notes>0</Notes>
  <HiddenSlides>0</HiddenSlides>
  <MMClips>1</MMClips>
  <ScaleCrop>false</ScaleCrop>
  <HeadingPairs>
    <vt:vector size="4" baseType="variant">
      <vt:variant>
        <vt:lpstr>Design</vt:lpstr>
      </vt:variant>
      <vt:variant>
        <vt:i4>1</vt:i4>
      </vt:variant>
      <vt:variant>
        <vt:lpstr>Folientitel</vt:lpstr>
      </vt:variant>
      <vt:variant>
        <vt:i4>5</vt:i4>
      </vt:variant>
    </vt:vector>
  </HeadingPairs>
  <TitlesOfParts>
    <vt:vector size="6" baseType="lpstr">
      <vt:lpstr>Larissa</vt:lpstr>
      <vt:lpstr>Insights into a pulsing debris flow</vt:lpstr>
      <vt:lpstr>PowerPoint-Präsentation</vt:lpstr>
      <vt:lpstr>PowerPoint-Präsentation</vt:lpstr>
      <vt:lpstr>PowerPoint-Präsentation</vt:lpstr>
      <vt:lpstr>PowerPoint-Präsentation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Insights into a pulsing debris flow</dc:title>
  <dc:creator>Georg</dc:creator>
  <cp:lastModifiedBy>Georg</cp:lastModifiedBy>
  <cp:revision>12</cp:revision>
  <dcterms:created xsi:type="dcterms:W3CDTF">2020-04-27T08:10:03Z</dcterms:created>
  <dcterms:modified xsi:type="dcterms:W3CDTF">2020-04-30T06:58:12Z</dcterms:modified>
</cp:coreProperties>
</file>