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84" r:id="rId2"/>
    <p:sldId id="322" r:id="rId3"/>
    <p:sldId id="323" r:id="rId4"/>
    <p:sldId id="334" r:id="rId5"/>
    <p:sldId id="308" r:id="rId6"/>
    <p:sldId id="298" r:id="rId7"/>
    <p:sldId id="301" r:id="rId8"/>
    <p:sldId id="329" r:id="rId9"/>
    <p:sldId id="33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10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E9EC7-7C32-48BB-9E9C-8E0383C235E0}"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4B36B-4480-40C2-94AC-6765AC076070}" type="slidenum">
              <a:rPr lang="en-US" smtClean="0"/>
              <a:t>‹#›</a:t>
            </a:fld>
            <a:endParaRPr lang="en-US"/>
          </a:p>
        </p:txBody>
      </p:sp>
    </p:spTree>
    <p:extLst>
      <p:ext uri="{BB962C8B-B14F-4D97-AF65-F5344CB8AC3E}">
        <p14:creationId xmlns:p14="http://schemas.microsoft.com/office/powerpoint/2010/main" val="10500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dirty="0" smtClean="0">
                <a:solidFill>
                  <a:schemeClr val="tx1"/>
                </a:solidFill>
              </a:rPr>
              <a:t>Please use slide show to view the statistic table.</a:t>
            </a:r>
          </a:p>
          <a:p>
            <a:pPr marL="285750" indent="-285750" algn="just">
              <a:buFont typeface="Arial" panose="020B0604020202020204" pitchFamily="34" charset="0"/>
              <a:buChar char="•"/>
            </a:pPr>
            <a:endParaRPr lang="en-US" dirty="0" smtClean="0">
              <a:solidFill>
                <a:schemeClr val="tx1"/>
              </a:solidFill>
            </a:endParaRPr>
          </a:p>
          <a:p>
            <a:pPr marL="285750" indent="-285750" algn="just">
              <a:buFont typeface="Arial" panose="020B0604020202020204" pitchFamily="34" charset="0"/>
              <a:buChar char="•"/>
            </a:pPr>
            <a:r>
              <a:rPr lang="en-US" dirty="0" smtClean="0">
                <a:solidFill>
                  <a:schemeClr val="tx1"/>
                </a:solidFill>
              </a:rPr>
              <a:t>Statistics derived from the well existing in commanded area (Zone A) indicates the rise in water levels after the canal operation when compared to the water levels before the availability of surface water through canal networks. This change is more prominent in Pre-monsoon. </a:t>
            </a: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BC44B36B-4480-40C2-94AC-6765AC076070}" type="slidenum">
              <a:rPr lang="en-US" smtClean="0"/>
              <a:t>5</a:t>
            </a:fld>
            <a:endParaRPr lang="en-US"/>
          </a:p>
        </p:txBody>
      </p:sp>
    </p:spTree>
    <p:extLst>
      <p:ext uri="{BB962C8B-B14F-4D97-AF65-F5344CB8AC3E}">
        <p14:creationId xmlns:p14="http://schemas.microsoft.com/office/powerpoint/2010/main" val="193786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dirty="0" smtClean="0">
                <a:solidFill>
                  <a:schemeClr val="tx1"/>
                </a:solidFill>
              </a:rPr>
              <a:t>The Agriculture land use increased in Zone A and Zone B as calculated in the LULC change matrix.</a:t>
            </a:r>
          </a:p>
          <a:p>
            <a:pPr marL="285750" indent="-285750" algn="just">
              <a:buFont typeface="Arial" panose="020B0604020202020204" pitchFamily="34" charset="0"/>
              <a:buChar char="•"/>
            </a:pPr>
            <a:r>
              <a:rPr lang="en-US" dirty="0" smtClean="0">
                <a:solidFill>
                  <a:schemeClr val="tx1"/>
                </a:solidFill>
              </a:rPr>
              <a:t>Change in cropping pattern from single to double/triple cropping was observed as well.</a:t>
            </a: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BC44B36B-4480-40C2-94AC-6765AC076070}" type="slidenum">
              <a:rPr lang="en-US" smtClean="0"/>
              <a:t>7</a:t>
            </a:fld>
            <a:endParaRPr lang="en-US"/>
          </a:p>
        </p:txBody>
      </p:sp>
    </p:spTree>
    <p:extLst>
      <p:ext uri="{BB962C8B-B14F-4D97-AF65-F5344CB8AC3E}">
        <p14:creationId xmlns:p14="http://schemas.microsoft.com/office/powerpoint/2010/main" val="249992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0B7590-189E-49FE-9E7E-3429D47E335B}" type="datetime1">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321607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851F3-1AAD-4058-8DFA-5F42CEF6223D}" type="datetime1">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181034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09F9A-6C7E-4DB1-8453-25463A2EB87B}" type="datetime1">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71107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5403E-A489-4C9F-ADC6-08BE7C25A9E5}" type="datetime1">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828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8FCCEE-7B16-4F88-B3C6-277507495D34}" type="datetime1">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299621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2A05EF-A02E-4AF0-A974-3CDED239D3F0}" type="datetime1">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313526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0C1D53-0AC8-47FE-A4A1-C27E1924AB5E}" type="datetime1">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291621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139A41-60D8-464B-AD3E-E0C99FAA0836}" type="datetime1">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273741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14B67-8C71-4BC9-9D59-D47ABBBE2293}" type="datetime1">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380768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9A6A22-980B-472F-8C24-9E4952F818E2}" type="datetime1">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106639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B18661-4D81-4D36-85ED-645BD3ADF1A2}" type="datetime1">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377850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5EEA4-F5A7-4B6C-B0B2-6947255E8D34}" type="datetime1">
              <a:rPr lang="en-US" smtClean="0"/>
              <a:t>5/4/2020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F89B7-68B4-495B-BA1A-626B77A0CFEB}" type="slidenum">
              <a:rPr lang="en-US" smtClean="0"/>
              <a:t>‹#›</a:t>
            </a:fld>
            <a:endParaRPr lang="en-US"/>
          </a:p>
        </p:txBody>
      </p:sp>
    </p:spTree>
    <p:extLst>
      <p:ext uri="{BB962C8B-B14F-4D97-AF65-F5344CB8AC3E}">
        <p14:creationId xmlns:p14="http://schemas.microsoft.com/office/powerpoint/2010/main" val="1517900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04" y="91499"/>
            <a:ext cx="11156730" cy="1524658"/>
          </a:xfrm>
        </p:spPr>
        <p:txBody>
          <a:bodyPr>
            <a:noAutofit/>
          </a:bodyPr>
          <a:lstStyle/>
          <a:p>
            <a:pPr>
              <a:spcBef>
                <a:spcPts val="600"/>
              </a:spcBef>
              <a:spcAft>
                <a:spcPts val="600"/>
              </a:spcAft>
            </a:pPr>
            <a:r>
              <a:rPr lang="en-US" sz="3200" b="1" dirty="0" smtClean="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Changes of groundwater levels and land use with the introduction of canal system in Maheshwar block of Narmada basin (Central India) </a:t>
            </a:r>
          </a:p>
        </p:txBody>
      </p:sp>
      <p:sp>
        <p:nvSpPr>
          <p:cNvPr id="3" name="Subtitle 2"/>
          <p:cNvSpPr>
            <a:spLocks noGrp="1"/>
          </p:cNvSpPr>
          <p:nvPr>
            <p:ph type="subTitle" idx="1"/>
          </p:nvPr>
        </p:nvSpPr>
        <p:spPr>
          <a:xfrm>
            <a:off x="1011618" y="3121846"/>
            <a:ext cx="9882353" cy="1746939"/>
          </a:xfrm>
        </p:spPr>
        <p:txBody>
          <a:bodyPr>
            <a:normAutofit/>
          </a:bodyPr>
          <a:lstStyle/>
          <a:p>
            <a:pPr>
              <a:lnSpc>
                <a:spcPct val="100000"/>
              </a:lnSpc>
            </a:pPr>
            <a:r>
              <a:rPr lang="en-US" sz="2000" baseline="30000" dirty="0" smtClean="0">
                <a:latin typeface="Calibri" panose="020F0502020204030204" pitchFamily="34" charset="0"/>
                <a:cs typeface="Calibri" panose="020F0502020204030204" pitchFamily="34" charset="0"/>
              </a:rPr>
              <a:t>1</a:t>
            </a:r>
            <a:r>
              <a:rPr lang="en-US" sz="2000" dirty="0" smtClean="0">
                <a:latin typeface="Calibri" panose="020F0502020204030204" pitchFamily="34" charset="0"/>
                <a:cs typeface="Calibri" panose="020F0502020204030204" pitchFamily="34" charset="0"/>
              </a:rPr>
              <a:t>Geosphere Environment Systems Laboratory,</a:t>
            </a:r>
          </a:p>
          <a:p>
            <a:pPr>
              <a:lnSpc>
                <a:spcPct val="100000"/>
              </a:lnSpc>
            </a:pPr>
            <a:r>
              <a:rPr lang="en-US" sz="2000" dirty="0" smtClean="0">
                <a:latin typeface="Calibri" panose="020F0502020204030204" pitchFamily="34" charset="0"/>
                <a:cs typeface="Calibri" panose="020F0502020204030204" pitchFamily="34" charset="0"/>
              </a:rPr>
              <a:t>Department of Environment Systems, Graduate School of Frontier Sciences,</a:t>
            </a:r>
          </a:p>
          <a:p>
            <a:pPr>
              <a:lnSpc>
                <a:spcPct val="100000"/>
              </a:lnSpc>
            </a:pPr>
            <a:r>
              <a:rPr lang="en-US" sz="2000" dirty="0" smtClean="0">
                <a:latin typeface="Calibri" panose="020F0502020204030204" pitchFamily="34" charset="0"/>
                <a:cs typeface="Calibri" panose="020F0502020204030204" pitchFamily="34" charset="0"/>
              </a:rPr>
              <a:t>The University of Tokyo, Japan</a:t>
            </a:r>
            <a:endParaRPr lang="en-US" sz="2000" dirty="0">
              <a:latin typeface="Calibri" panose="020F0502020204030204" pitchFamily="34" charset="0"/>
              <a:cs typeface="Calibri" panose="020F0502020204030204" pitchFamily="34" charset="0"/>
            </a:endParaRPr>
          </a:p>
        </p:txBody>
      </p:sp>
      <p:sp>
        <p:nvSpPr>
          <p:cNvPr id="5" name="Rectangle 4"/>
          <p:cNvSpPr/>
          <p:nvPr/>
        </p:nvSpPr>
        <p:spPr>
          <a:xfrm>
            <a:off x="2668427" y="2356130"/>
            <a:ext cx="6855146" cy="492443"/>
          </a:xfrm>
          <a:prstGeom prst="rect">
            <a:avLst/>
          </a:prstGeom>
        </p:spPr>
        <p:txBody>
          <a:bodyPr wrap="none">
            <a:spAutoFit/>
          </a:bodyPr>
          <a:lstStyle/>
          <a:p>
            <a:r>
              <a:rPr lang="en-US" sz="2600" dirty="0">
                <a:latin typeface="Calibri" panose="020F0502020204030204" pitchFamily="34" charset="0"/>
                <a:cs typeface="Calibri" panose="020F0502020204030204" pitchFamily="34" charset="0"/>
              </a:rPr>
              <a:t>Sakshi Shiradhonkar </a:t>
            </a:r>
            <a:r>
              <a:rPr lang="en-US" sz="2600" baseline="30000" dirty="0">
                <a:latin typeface="Calibri" panose="020F0502020204030204" pitchFamily="34" charset="0"/>
                <a:cs typeface="Calibri" panose="020F0502020204030204" pitchFamily="34" charset="0"/>
              </a:rPr>
              <a:t>*1</a:t>
            </a:r>
            <a:r>
              <a:rPr lang="en-US" sz="2600" dirty="0">
                <a:latin typeface="Calibri" panose="020F0502020204030204" pitchFamily="34" charset="0"/>
                <a:cs typeface="Calibri" panose="020F0502020204030204" pitchFamily="34" charset="0"/>
              </a:rPr>
              <a:t> and Tomochika Tokunaga</a:t>
            </a:r>
            <a:r>
              <a:rPr lang="en-US" sz="2600" baseline="30000" dirty="0">
                <a:latin typeface="Calibri" panose="020F0502020204030204" pitchFamily="34" charset="0"/>
                <a:cs typeface="Calibri" panose="020F0502020204030204" pitchFamily="34" charset="0"/>
              </a:rPr>
              <a:t>1</a:t>
            </a:r>
            <a:r>
              <a:rPr lang="en-US" sz="2600" dirty="0">
                <a:latin typeface="Calibri" panose="020F0502020204030204" pitchFamily="34" charset="0"/>
                <a:cs typeface="Calibri" panose="020F0502020204030204" pitchFamily="34" charset="0"/>
              </a:rPr>
              <a:t> </a:t>
            </a:r>
          </a:p>
        </p:txBody>
      </p:sp>
      <p:sp>
        <p:nvSpPr>
          <p:cNvPr id="6" name="Rectangle 5"/>
          <p:cNvSpPr/>
          <p:nvPr/>
        </p:nvSpPr>
        <p:spPr>
          <a:xfrm>
            <a:off x="131380" y="6211669"/>
            <a:ext cx="5244661" cy="584775"/>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*Corresponding author: Sakshi Shiradhonkar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E-mail address: sakshi_rs_gis@envsys.k.u-tokyo.ac.jp </a:t>
            </a:r>
          </a:p>
        </p:txBody>
      </p:sp>
      <p:sp>
        <p:nvSpPr>
          <p:cNvPr id="4" name="TextBox 3"/>
          <p:cNvSpPr txBox="1"/>
          <p:nvPr/>
        </p:nvSpPr>
        <p:spPr>
          <a:xfrm>
            <a:off x="3715407" y="4868785"/>
            <a:ext cx="3993931" cy="769441"/>
          </a:xfrm>
          <a:prstGeom prst="rect">
            <a:avLst/>
          </a:prstGeom>
          <a:noFill/>
        </p:spPr>
        <p:txBody>
          <a:bodyPr wrap="square" rtlCol="0">
            <a:spAutoFit/>
          </a:bodyPr>
          <a:lstStyle/>
          <a:p>
            <a:pPr algn="ctr"/>
            <a:r>
              <a:rPr lang="en-US" sz="2200" b="1" dirty="0" smtClean="0"/>
              <a:t>EGU 2020 Online Conference, May 04, 2020</a:t>
            </a:r>
            <a:endParaRPr lang="en-US" sz="2200" b="1" dirty="0"/>
          </a:p>
        </p:txBody>
      </p:sp>
    </p:spTree>
    <p:extLst>
      <p:ext uri="{BB962C8B-B14F-4D97-AF65-F5344CB8AC3E}">
        <p14:creationId xmlns:p14="http://schemas.microsoft.com/office/powerpoint/2010/main" val="2833138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058243" y="6390900"/>
            <a:ext cx="2743200" cy="365125"/>
          </a:xfrm>
        </p:spPr>
        <p:txBody>
          <a:bodyPr/>
          <a:lstStyle/>
          <a:p>
            <a:fld id="{60AF89B7-68B4-495B-BA1A-626B77A0CFEB}" type="slidenum">
              <a:rPr lang="en-US" smtClean="0"/>
              <a:t>2</a:t>
            </a:fld>
            <a:endParaRPr lang="en-US"/>
          </a:p>
        </p:txBody>
      </p:sp>
      <p:sp>
        <p:nvSpPr>
          <p:cNvPr id="7" name="TextBox 6"/>
          <p:cNvSpPr txBox="1"/>
          <p:nvPr/>
        </p:nvSpPr>
        <p:spPr>
          <a:xfrm>
            <a:off x="7901929" y="6583723"/>
            <a:ext cx="3923414" cy="276999"/>
          </a:xfrm>
          <a:prstGeom prst="rect">
            <a:avLst/>
          </a:prstGeom>
          <a:noFill/>
        </p:spPr>
        <p:txBody>
          <a:bodyPr wrap="square" rtlCol="0">
            <a:spAutoFit/>
          </a:bodyPr>
          <a:lstStyle/>
          <a:p>
            <a:r>
              <a:rPr lang="en-US" sz="1200" i="1" dirty="0" smtClean="0"/>
              <a:t>Source</a:t>
            </a:r>
            <a:r>
              <a:rPr lang="en-US" sz="1200" i="1" dirty="0"/>
              <a:t>: United Nations World Water Development report </a:t>
            </a:r>
          </a:p>
        </p:txBody>
      </p:sp>
      <p:sp>
        <p:nvSpPr>
          <p:cNvPr id="15" name="TextBox 14"/>
          <p:cNvSpPr txBox="1"/>
          <p:nvPr/>
        </p:nvSpPr>
        <p:spPr>
          <a:xfrm>
            <a:off x="5692411" y="6583723"/>
            <a:ext cx="2140277" cy="276999"/>
          </a:xfrm>
          <a:prstGeom prst="rect">
            <a:avLst/>
          </a:prstGeom>
          <a:noFill/>
        </p:spPr>
        <p:txBody>
          <a:bodyPr wrap="square" rtlCol="0">
            <a:spAutoFit/>
          </a:bodyPr>
          <a:lstStyle/>
          <a:p>
            <a:r>
              <a:rPr lang="en-US" sz="1200" i="1" dirty="0" smtClean="0"/>
              <a:t>Source</a:t>
            </a:r>
            <a:r>
              <a:rPr lang="en-US" sz="1200" i="1" dirty="0"/>
              <a:t>: </a:t>
            </a:r>
            <a:r>
              <a:rPr lang="en-US" sz="1200" i="1" dirty="0" smtClean="0"/>
              <a:t>www.indiawatertool.in</a:t>
            </a:r>
            <a:endParaRPr lang="en-US" sz="1200" i="1" dirty="0"/>
          </a:p>
        </p:txBody>
      </p:sp>
      <p:sp>
        <p:nvSpPr>
          <p:cNvPr id="16" name="TextBox 15"/>
          <p:cNvSpPr txBox="1"/>
          <p:nvPr/>
        </p:nvSpPr>
        <p:spPr>
          <a:xfrm>
            <a:off x="9740956" y="5633365"/>
            <a:ext cx="2933992" cy="276999"/>
          </a:xfrm>
          <a:prstGeom prst="rect">
            <a:avLst/>
          </a:prstGeom>
          <a:noFill/>
        </p:spPr>
        <p:txBody>
          <a:bodyPr wrap="square" rtlCol="0">
            <a:spAutoFit/>
          </a:bodyPr>
          <a:lstStyle/>
          <a:p>
            <a:r>
              <a:rPr lang="en-US" sz="1200" i="1" dirty="0" smtClean="0"/>
              <a:t>Source: Central Water Commission</a:t>
            </a:r>
            <a:endParaRPr lang="en-US" sz="1200" i="1" dirty="0"/>
          </a:p>
        </p:txBody>
      </p:sp>
      <p:sp>
        <p:nvSpPr>
          <p:cNvPr id="17" name="Rectangle 16"/>
          <p:cNvSpPr/>
          <p:nvPr/>
        </p:nvSpPr>
        <p:spPr>
          <a:xfrm>
            <a:off x="5560358" y="69839"/>
            <a:ext cx="2003498" cy="461665"/>
          </a:xfrm>
          <a:prstGeom prst="rect">
            <a:avLst/>
          </a:prstGeom>
        </p:spPr>
        <p:txBody>
          <a:bodyPr wrap="none">
            <a:spAutoFit/>
          </a:bodyPr>
          <a:lstStyle/>
          <a:p>
            <a:pPr lvl="0" algn="ctr">
              <a:defRPr/>
            </a:pPr>
            <a:r>
              <a:rPr lang="en-IN" sz="2400" b="1" u="sng" dirty="0" smtClean="0">
                <a:solidFill>
                  <a:srgbClr val="7030A0"/>
                </a:solidFill>
              </a:rPr>
              <a:t>1. Background</a:t>
            </a:r>
            <a:endParaRPr lang="en-IN" sz="2400" b="1" u="sng" dirty="0">
              <a:solidFill>
                <a:srgbClr val="7030A0"/>
              </a:solidFill>
            </a:endParaRPr>
          </a:p>
        </p:txBody>
      </p:sp>
      <p:sp>
        <p:nvSpPr>
          <p:cNvPr id="18" name="Slide Number Placeholder 32"/>
          <p:cNvSpPr txBox="1">
            <a:spLocks/>
          </p:cNvSpPr>
          <p:nvPr/>
        </p:nvSpPr>
        <p:spPr>
          <a:xfrm>
            <a:off x="10798422" y="64208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05AC76-6F75-4FFA-A827-B10525B85DDD}" type="slidenum">
              <a:rPr lang="en-US" smtClean="0">
                <a:solidFill>
                  <a:srgbClr val="FFFFFF"/>
                </a:solidFill>
                <a:latin typeface="Calibri" panose="020F0502020204030204"/>
              </a:rPr>
              <a:pPr>
                <a:defRPr/>
              </a:pPr>
              <a:t>2</a:t>
            </a:fld>
            <a:endParaRPr lang="en-US">
              <a:solidFill>
                <a:srgbClr val="FFFFFF"/>
              </a:solidFill>
              <a:latin typeface="Calibri" panose="020F0502020204030204"/>
            </a:endParaRPr>
          </a:p>
        </p:txBody>
      </p:sp>
      <p:grpSp>
        <p:nvGrpSpPr>
          <p:cNvPr id="10" name="Group 9"/>
          <p:cNvGrpSpPr/>
          <p:nvPr/>
        </p:nvGrpSpPr>
        <p:grpSpPr>
          <a:xfrm>
            <a:off x="57947" y="69839"/>
            <a:ext cx="5143807" cy="5506074"/>
            <a:chOff x="-153095" y="519420"/>
            <a:chExt cx="4304181" cy="4071695"/>
          </a:xfrm>
        </p:grpSpPr>
        <p:sp>
          <p:nvSpPr>
            <p:cNvPr id="9" name="Rectangle 8"/>
            <p:cNvSpPr/>
            <p:nvPr/>
          </p:nvSpPr>
          <p:spPr>
            <a:xfrm>
              <a:off x="-153095" y="519420"/>
              <a:ext cx="4304181" cy="4071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5695" y="577942"/>
              <a:ext cx="4126951" cy="751074"/>
            </a:xfrm>
            <a:prstGeom prst="rect">
              <a:avLst/>
            </a:prstGeom>
            <a:noFill/>
            <a:ln>
              <a:solidFill>
                <a:schemeClr val="tx1"/>
              </a:solidFill>
            </a:ln>
          </p:spPr>
          <p:txBody>
            <a:bodyPr wrap="square" rtlCol="0">
              <a:spAutoFit/>
            </a:bodyPr>
            <a:lstStyle/>
            <a:p>
              <a:pPr algn="ctr"/>
              <a:r>
                <a:rPr lang="en-US" sz="2000" dirty="0" smtClean="0"/>
                <a:t>Terrestrial Water Storage (TWS) increase indicated by GRACE satellite and previous studies in central India during 2003-2016.</a:t>
              </a:r>
              <a:endParaRPr lang="en-US" sz="2000" dirty="0"/>
            </a:p>
          </p:txBody>
        </p:sp>
      </p:grpSp>
      <p:grpSp>
        <p:nvGrpSpPr>
          <p:cNvPr id="12" name="Group 11"/>
          <p:cNvGrpSpPr/>
          <p:nvPr/>
        </p:nvGrpSpPr>
        <p:grpSpPr>
          <a:xfrm>
            <a:off x="5099205" y="647272"/>
            <a:ext cx="6937923" cy="5050480"/>
            <a:chOff x="5150954" y="954632"/>
            <a:chExt cx="6937923" cy="5050480"/>
          </a:xfrm>
        </p:grpSpPr>
        <p:sp>
          <p:nvSpPr>
            <p:cNvPr id="11" name="TextBox 10"/>
            <p:cNvSpPr txBox="1"/>
            <p:nvPr/>
          </p:nvSpPr>
          <p:spPr>
            <a:xfrm>
              <a:off x="6566834" y="954632"/>
              <a:ext cx="4275543" cy="1477328"/>
            </a:xfrm>
            <a:prstGeom prst="rect">
              <a:avLst/>
            </a:prstGeom>
            <a:solidFill>
              <a:schemeClr val="bg1"/>
            </a:solidFill>
            <a:ln>
              <a:solidFill>
                <a:schemeClr val="accent1"/>
              </a:solidFill>
            </a:ln>
          </p:spPr>
          <p:txBody>
            <a:bodyPr wrap="square" rtlCol="0">
              <a:spAutoFit/>
            </a:bodyPr>
            <a:lstStyle/>
            <a:p>
              <a:r>
                <a:rPr lang="en-US" dirty="0" smtClean="0"/>
                <a:t>Three possible reasons for TWS </a:t>
              </a:r>
              <a:r>
                <a:rPr lang="en-US" dirty="0" err="1" smtClean="0"/>
                <a:t>increse</a:t>
              </a:r>
              <a:r>
                <a:rPr lang="en-US" dirty="0" smtClean="0"/>
                <a:t>: </a:t>
              </a:r>
            </a:p>
            <a:p>
              <a:pPr marL="342900" indent="-342900">
                <a:buAutoNum type="arabicPeriod"/>
              </a:pPr>
              <a:r>
                <a:rPr lang="en-US" dirty="0" smtClean="0"/>
                <a:t>Increase </a:t>
              </a:r>
              <a:r>
                <a:rPr lang="en-US" dirty="0"/>
                <a:t>of surface </a:t>
              </a:r>
              <a:r>
                <a:rPr lang="en-US" dirty="0" smtClean="0"/>
                <a:t>water </a:t>
              </a:r>
              <a:r>
                <a:rPr lang="en-US" dirty="0"/>
                <a:t>(SW)</a:t>
              </a:r>
              <a:r>
                <a:rPr lang="en-US" dirty="0" smtClean="0"/>
                <a:t> storage</a:t>
              </a:r>
            </a:p>
            <a:p>
              <a:pPr marL="342900" indent="-342900">
                <a:buAutoNum type="arabicPeriod"/>
              </a:pPr>
              <a:r>
                <a:rPr lang="en-US" dirty="0" smtClean="0"/>
                <a:t>Increase in Groundwater (GW) storage</a:t>
              </a:r>
            </a:p>
            <a:p>
              <a:pPr marL="342900" indent="-342900">
                <a:buAutoNum type="arabicPeriod"/>
              </a:pPr>
              <a:r>
                <a:rPr lang="en-US" dirty="0" smtClean="0"/>
                <a:t>Increase in Soil moisture (SM) storage</a:t>
              </a:r>
            </a:p>
            <a:p>
              <a:r>
                <a:rPr lang="en-US" dirty="0" smtClean="0"/>
                <a:t>Because TWS = SW + GW + SM</a:t>
              </a:r>
            </a:p>
          </p:txBody>
        </p:sp>
        <p:cxnSp>
          <p:nvCxnSpPr>
            <p:cNvPr id="19" name="Straight Arrow Connector 18"/>
            <p:cNvCxnSpPr>
              <a:endCxn id="11" idx="1"/>
            </p:cNvCxnSpPr>
            <p:nvPr/>
          </p:nvCxnSpPr>
          <p:spPr>
            <a:xfrm flipV="1">
              <a:off x="5150954" y="1693296"/>
              <a:ext cx="1415880" cy="85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2"/>
            </p:cNvCxnSpPr>
            <p:nvPr/>
          </p:nvCxnSpPr>
          <p:spPr>
            <a:xfrm>
              <a:off x="8704606" y="2431960"/>
              <a:ext cx="12537" cy="6257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5648910" y="3040615"/>
              <a:ext cx="6439967" cy="2964497"/>
              <a:chOff x="5168959" y="2822300"/>
              <a:chExt cx="6957695" cy="3434375"/>
            </a:xfrm>
          </p:grpSpPr>
          <p:pic>
            <p:nvPicPr>
              <p:cNvPr id="14" name="Picture 13"/>
              <p:cNvPicPr>
                <a:picLocks noChangeAspect="1"/>
              </p:cNvPicPr>
              <p:nvPr/>
            </p:nvPicPr>
            <p:blipFill>
              <a:blip r:embed="rId2"/>
              <a:stretch>
                <a:fillRect/>
              </a:stretch>
            </p:blipFill>
            <p:spPr>
              <a:xfrm>
                <a:off x="8610601" y="3210480"/>
                <a:ext cx="3516053" cy="3046195"/>
              </a:xfrm>
              <a:prstGeom prst="rect">
                <a:avLst/>
              </a:prstGeom>
              <a:ln>
                <a:solidFill>
                  <a:schemeClr val="accent1">
                    <a:lumMod val="50000"/>
                  </a:schemeClr>
                </a:solidFill>
              </a:ln>
            </p:spPr>
          </p:pic>
          <p:grpSp>
            <p:nvGrpSpPr>
              <p:cNvPr id="33" name="Group 32"/>
              <p:cNvGrpSpPr/>
              <p:nvPr/>
            </p:nvGrpSpPr>
            <p:grpSpPr>
              <a:xfrm>
                <a:off x="5168959" y="2822300"/>
                <a:ext cx="6956001" cy="3434375"/>
                <a:chOff x="5355021" y="2278715"/>
                <a:chExt cx="6956001" cy="3434375"/>
              </a:xfrm>
            </p:grpSpPr>
            <p:pic>
              <p:nvPicPr>
                <p:cNvPr id="5" name="Picture 4"/>
                <p:cNvPicPr>
                  <a:picLocks noChangeAspect="1"/>
                </p:cNvPicPr>
                <p:nvPr/>
              </p:nvPicPr>
              <p:blipFill>
                <a:blip r:embed="rId3"/>
                <a:stretch>
                  <a:fillRect/>
                </a:stretch>
              </p:blipFill>
              <p:spPr>
                <a:xfrm>
                  <a:off x="5355022" y="2651563"/>
                  <a:ext cx="3416488" cy="3061527"/>
                </a:xfrm>
                <a:prstGeom prst="rect">
                  <a:avLst/>
                </a:prstGeom>
                <a:ln>
                  <a:solidFill>
                    <a:schemeClr val="tx1"/>
                  </a:solidFill>
                </a:ln>
              </p:spPr>
            </p:pic>
            <p:sp>
              <p:nvSpPr>
                <p:cNvPr id="32" name="TextBox 31"/>
                <p:cNvSpPr txBox="1"/>
                <p:nvPr/>
              </p:nvSpPr>
              <p:spPr>
                <a:xfrm>
                  <a:off x="5355021" y="2278715"/>
                  <a:ext cx="6956001" cy="369332"/>
                </a:xfrm>
                <a:prstGeom prst="rect">
                  <a:avLst/>
                </a:prstGeom>
                <a:noFill/>
                <a:ln>
                  <a:solidFill>
                    <a:schemeClr val="tx1"/>
                  </a:solidFill>
                </a:ln>
              </p:spPr>
              <p:txBody>
                <a:bodyPr wrap="square" rtlCol="0">
                  <a:spAutoFit/>
                </a:bodyPr>
                <a:lstStyle/>
                <a:p>
                  <a:r>
                    <a:rPr lang="en-US" dirty="0" smtClean="0"/>
                    <a:t>Begin study focusing on Groundwater because, </a:t>
                  </a:r>
                  <a:endParaRPr lang="en-US" dirty="0"/>
                </a:p>
              </p:txBody>
            </p:sp>
          </p:grpSp>
        </p:grpSp>
      </p:grpSp>
      <p:sp>
        <p:nvSpPr>
          <p:cNvPr id="51" name="Rectangle 50"/>
          <p:cNvSpPr/>
          <p:nvPr/>
        </p:nvSpPr>
        <p:spPr>
          <a:xfrm>
            <a:off x="1801031" y="1877758"/>
            <a:ext cx="946093" cy="261610"/>
          </a:xfrm>
          <a:prstGeom prst="rect">
            <a:avLst/>
          </a:prstGeom>
        </p:spPr>
        <p:txBody>
          <a:bodyPr wrap="none">
            <a:spAutoFit/>
          </a:bodyPr>
          <a:lstStyle/>
          <a:p>
            <a:pPr algn="just"/>
            <a:r>
              <a:rPr lang="en-US" sz="1050" dirty="0" smtClean="0">
                <a:solidFill>
                  <a:schemeClr val="bg1">
                    <a:lumMod val="50000"/>
                  </a:schemeClr>
                </a:solidFill>
              </a:rPr>
              <a:t>0.88cm/year </a:t>
            </a:r>
            <a:endParaRPr lang="en-US" sz="1050" dirty="0">
              <a:solidFill>
                <a:schemeClr val="bg1">
                  <a:lumMod val="50000"/>
                </a:schemeClr>
              </a:solidFill>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85" y="1293109"/>
            <a:ext cx="4972723" cy="3580361"/>
          </a:xfrm>
          <a:prstGeom prst="rect">
            <a:avLst/>
          </a:prstGeom>
        </p:spPr>
      </p:pic>
      <p:pic>
        <p:nvPicPr>
          <p:cNvPr id="22" name="Picture 21"/>
          <p:cNvPicPr>
            <a:picLocks noChangeAspect="1"/>
          </p:cNvPicPr>
          <p:nvPr/>
        </p:nvPicPr>
        <p:blipFill>
          <a:blip r:embed="rId5"/>
          <a:stretch>
            <a:fillRect/>
          </a:stretch>
        </p:blipFill>
        <p:spPr>
          <a:xfrm>
            <a:off x="7147" y="1363602"/>
            <a:ext cx="5135567" cy="3393784"/>
          </a:xfrm>
          <a:prstGeom prst="rect">
            <a:avLst/>
          </a:prstGeom>
        </p:spPr>
      </p:pic>
      <p:pic>
        <p:nvPicPr>
          <p:cNvPr id="35" name="Picture 34"/>
          <p:cNvPicPr>
            <a:picLocks noChangeAspect="1"/>
          </p:cNvPicPr>
          <p:nvPr/>
        </p:nvPicPr>
        <p:blipFill>
          <a:blip r:embed="rId6"/>
          <a:stretch>
            <a:fillRect/>
          </a:stretch>
        </p:blipFill>
        <p:spPr>
          <a:xfrm>
            <a:off x="876996" y="1399546"/>
            <a:ext cx="4195546" cy="4169861"/>
          </a:xfrm>
          <a:prstGeom prst="rect">
            <a:avLst/>
          </a:prstGeom>
        </p:spPr>
      </p:pic>
      <p:pic>
        <p:nvPicPr>
          <p:cNvPr id="36" name="Picture 35"/>
          <p:cNvPicPr>
            <a:picLocks noChangeAspect="1"/>
          </p:cNvPicPr>
          <p:nvPr/>
        </p:nvPicPr>
        <p:blipFill>
          <a:blip r:embed="rId7"/>
          <a:stretch>
            <a:fillRect/>
          </a:stretch>
        </p:blipFill>
        <p:spPr>
          <a:xfrm>
            <a:off x="292811" y="1977802"/>
            <a:ext cx="590550" cy="3249770"/>
          </a:xfrm>
          <a:prstGeom prst="rect">
            <a:avLst/>
          </a:prstGeom>
        </p:spPr>
      </p:pic>
      <p:sp>
        <p:nvSpPr>
          <p:cNvPr id="24" name="Rectangle 23"/>
          <p:cNvSpPr/>
          <p:nvPr/>
        </p:nvSpPr>
        <p:spPr>
          <a:xfrm>
            <a:off x="85887" y="5751220"/>
            <a:ext cx="5013318" cy="707886"/>
          </a:xfrm>
          <a:prstGeom prst="rect">
            <a:avLst/>
          </a:prstGeom>
        </p:spPr>
        <p:txBody>
          <a:bodyPr wrap="square">
            <a:spAutoFit/>
          </a:bodyPr>
          <a:lstStyle/>
          <a:p>
            <a:pPr algn="ctr"/>
            <a:r>
              <a:rPr lang="en-US" sz="2000" dirty="0" smtClean="0"/>
              <a:t>Trend </a:t>
            </a:r>
            <a:r>
              <a:rPr lang="en-US" sz="2000" dirty="0"/>
              <a:t>analysis </a:t>
            </a:r>
            <a:r>
              <a:rPr lang="en-US" sz="2000" dirty="0" smtClean="0"/>
              <a:t>by Mascon </a:t>
            </a:r>
            <a:r>
              <a:rPr lang="en-US" sz="2000" dirty="0"/>
              <a:t>Visualization Tool </a:t>
            </a:r>
            <a:r>
              <a:rPr lang="en-US" sz="2000" dirty="0" smtClean="0"/>
              <a:t>showed </a:t>
            </a:r>
            <a:r>
              <a:rPr lang="en-US" sz="2000" dirty="0"/>
              <a:t>an increase in TWS by </a:t>
            </a:r>
            <a:r>
              <a:rPr lang="en-US" sz="2000" dirty="0" smtClean="0"/>
              <a:t>0.88cm/year.</a:t>
            </a:r>
            <a:endParaRPr lang="en-US" sz="2000" dirty="0"/>
          </a:p>
        </p:txBody>
      </p:sp>
      <p:sp>
        <p:nvSpPr>
          <p:cNvPr id="38" name="TextBox 37"/>
          <p:cNvSpPr txBox="1"/>
          <p:nvPr/>
        </p:nvSpPr>
        <p:spPr>
          <a:xfrm>
            <a:off x="34038" y="6559590"/>
            <a:ext cx="3533985" cy="276999"/>
          </a:xfrm>
          <a:prstGeom prst="rect">
            <a:avLst/>
          </a:prstGeom>
          <a:noFill/>
        </p:spPr>
        <p:txBody>
          <a:bodyPr wrap="square" rtlCol="0">
            <a:spAutoFit/>
          </a:bodyPr>
          <a:lstStyle/>
          <a:p>
            <a:r>
              <a:rPr lang="en-US" sz="1200" i="1" dirty="0" smtClean="0"/>
              <a:t>GRACE: Gravity Recovery and Climate Experiment </a:t>
            </a:r>
            <a:endParaRPr lang="en-US" sz="1200" i="1" dirty="0"/>
          </a:p>
        </p:txBody>
      </p:sp>
      <p:sp>
        <p:nvSpPr>
          <p:cNvPr id="26" name="Rectangle 25"/>
          <p:cNvSpPr/>
          <p:nvPr/>
        </p:nvSpPr>
        <p:spPr>
          <a:xfrm>
            <a:off x="51577" y="5343281"/>
            <a:ext cx="3165675" cy="276999"/>
          </a:xfrm>
          <a:prstGeom prst="rect">
            <a:avLst/>
          </a:prstGeom>
        </p:spPr>
        <p:txBody>
          <a:bodyPr wrap="none">
            <a:spAutoFit/>
          </a:bodyPr>
          <a:lstStyle/>
          <a:p>
            <a:r>
              <a:rPr lang="en-US" sz="1200" i="1" dirty="0"/>
              <a:t>httpshttp://ccar.colorado.edu/grace/about.html</a:t>
            </a:r>
          </a:p>
        </p:txBody>
      </p:sp>
      <p:sp>
        <p:nvSpPr>
          <p:cNvPr id="13" name="Rectangle 12"/>
          <p:cNvSpPr/>
          <p:nvPr/>
        </p:nvSpPr>
        <p:spPr>
          <a:xfrm>
            <a:off x="7776040" y="5659897"/>
            <a:ext cx="990528" cy="276999"/>
          </a:xfrm>
          <a:prstGeom prst="rect">
            <a:avLst/>
          </a:prstGeom>
        </p:spPr>
        <p:txBody>
          <a:bodyPr wrap="none">
            <a:spAutoFit/>
          </a:bodyPr>
          <a:lstStyle/>
          <a:p>
            <a:r>
              <a:rPr lang="en-US" sz="1200" i="1" dirty="0" smtClean="0"/>
              <a:t>www.wri.org</a:t>
            </a:r>
            <a:endParaRPr lang="en-US" sz="1200" i="1" dirty="0"/>
          </a:p>
        </p:txBody>
      </p:sp>
    </p:spTree>
    <p:extLst>
      <p:ext uri="{BB962C8B-B14F-4D97-AF65-F5344CB8AC3E}">
        <p14:creationId xmlns:p14="http://schemas.microsoft.com/office/powerpoint/2010/main" val="4000897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AF89B7-68B4-495B-BA1A-626B77A0CFEB}" type="slidenum">
              <a:rPr lang="en-US" smtClean="0"/>
              <a:t>3</a:t>
            </a:fld>
            <a:endParaRPr lang="en-US"/>
          </a:p>
        </p:txBody>
      </p:sp>
      <p:sp>
        <p:nvSpPr>
          <p:cNvPr id="11" name="Slide Number Placeholder 3"/>
          <p:cNvSpPr txBox="1">
            <a:spLocks/>
          </p:cNvSpPr>
          <p:nvPr/>
        </p:nvSpPr>
        <p:spPr>
          <a:xfrm>
            <a:off x="8914509" y="636171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05AC76-6F75-4FFA-A827-B10525B85DDD}" type="slidenum">
              <a:rPr lang="en-US" sz="1050" smtClean="0">
                <a:solidFill>
                  <a:srgbClr val="FFFFFF"/>
                </a:solidFill>
                <a:latin typeface="Calibri" panose="020F0502020204030204"/>
              </a:rPr>
              <a:pPr>
                <a:defRPr/>
              </a:pPr>
              <a:t>3</a:t>
            </a:fld>
            <a:endParaRPr lang="en-US" sz="1050">
              <a:solidFill>
                <a:srgbClr val="FFFFFF"/>
              </a:solidFill>
              <a:latin typeface="Calibri" panose="020F0502020204030204"/>
            </a:endParaRPr>
          </a:p>
        </p:txBody>
      </p:sp>
      <p:sp>
        <p:nvSpPr>
          <p:cNvPr id="13" name="TextBox 12"/>
          <p:cNvSpPr txBox="1"/>
          <p:nvPr/>
        </p:nvSpPr>
        <p:spPr>
          <a:xfrm>
            <a:off x="2236298" y="-33218"/>
            <a:ext cx="8450751" cy="523220"/>
          </a:xfrm>
          <a:prstGeom prst="rect">
            <a:avLst/>
          </a:prstGeom>
          <a:noFill/>
        </p:spPr>
        <p:txBody>
          <a:bodyPr wrap="square" rtlCol="0">
            <a:spAutoFit/>
          </a:bodyPr>
          <a:lstStyle/>
          <a:p>
            <a:r>
              <a:rPr lang="en-US" sz="2800" b="1" dirty="0" smtClean="0">
                <a:solidFill>
                  <a:srgbClr val="7030A0"/>
                </a:solidFill>
              </a:rPr>
              <a:t>2. Study area: Narmada basin (Central India)</a:t>
            </a:r>
            <a:endParaRPr lang="en-US" sz="2800" b="1" dirty="0">
              <a:solidFill>
                <a:srgbClr val="7030A0"/>
              </a:solidFill>
            </a:endParaRPr>
          </a:p>
        </p:txBody>
      </p:sp>
      <p:grpSp>
        <p:nvGrpSpPr>
          <p:cNvPr id="24" name="Group 23"/>
          <p:cNvGrpSpPr/>
          <p:nvPr/>
        </p:nvGrpSpPr>
        <p:grpSpPr>
          <a:xfrm>
            <a:off x="217354" y="484486"/>
            <a:ext cx="11658600" cy="6236989"/>
            <a:chOff x="233396" y="176333"/>
            <a:chExt cx="11658600" cy="6236989"/>
          </a:xfrm>
        </p:grpSpPr>
        <p:grpSp>
          <p:nvGrpSpPr>
            <p:cNvPr id="3" name="Group 2"/>
            <p:cNvGrpSpPr/>
            <p:nvPr/>
          </p:nvGrpSpPr>
          <p:grpSpPr>
            <a:xfrm>
              <a:off x="8855184" y="176333"/>
              <a:ext cx="2927241" cy="2759372"/>
              <a:chOff x="8564933" y="0"/>
              <a:chExt cx="3274866" cy="2807457"/>
            </a:xfrm>
            <a:noFill/>
          </p:grpSpPr>
          <p:pic>
            <p:nvPicPr>
              <p:cNvPr id="4" name="Picture 3"/>
              <p:cNvPicPr>
                <a:picLocks noChangeAspect="1"/>
              </p:cNvPicPr>
              <p:nvPr/>
            </p:nvPicPr>
            <p:blipFill>
              <a:blip r:embed="rId2"/>
              <a:stretch>
                <a:fillRect/>
              </a:stretch>
            </p:blipFill>
            <p:spPr>
              <a:xfrm>
                <a:off x="9099472" y="0"/>
                <a:ext cx="2699903" cy="2786996"/>
              </a:xfrm>
              <a:prstGeom prst="rect">
                <a:avLst/>
              </a:prstGeom>
              <a:grpFill/>
            </p:spPr>
          </p:pic>
          <p:sp>
            <p:nvSpPr>
              <p:cNvPr id="5" name="TextBox 4"/>
              <p:cNvSpPr txBox="1"/>
              <p:nvPr/>
            </p:nvSpPr>
            <p:spPr>
              <a:xfrm>
                <a:off x="9569490" y="652515"/>
                <a:ext cx="846577" cy="323165"/>
              </a:xfrm>
              <a:prstGeom prst="rect">
                <a:avLst/>
              </a:prstGeom>
              <a:grpFill/>
            </p:spPr>
            <p:txBody>
              <a:bodyPr wrap="square" rtlCol="0">
                <a:spAutoFit/>
              </a:bodyPr>
              <a:lstStyle/>
              <a:p>
                <a:r>
                  <a:rPr lang="en-US" sz="1500" b="1" dirty="0" smtClean="0"/>
                  <a:t>INDIA</a:t>
                </a:r>
                <a:endParaRPr lang="en-US" sz="1500" b="1" dirty="0"/>
              </a:p>
            </p:txBody>
          </p:sp>
          <p:sp>
            <p:nvSpPr>
              <p:cNvPr id="6" name="Up Arrow 5"/>
              <p:cNvSpPr/>
              <p:nvPr/>
            </p:nvSpPr>
            <p:spPr>
              <a:xfrm>
                <a:off x="11249710" y="425452"/>
                <a:ext cx="162694" cy="227063"/>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357811" y="343663"/>
                <a:ext cx="271380" cy="369332"/>
              </a:xfrm>
              <a:prstGeom prst="rect">
                <a:avLst/>
              </a:prstGeom>
              <a:grpFill/>
            </p:spPr>
            <p:txBody>
              <a:bodyPr wrap="square" rtlCol="0">
                <a:spAutoFit/>
              </a:bodyPr>
              <a:lstStyle/>
              <a:p>
                <a:r>
                  <a:rPr lang="en-IN" b="1" dirty="0" smtClean="0"/>
                  <a:t>N</a:t>
                </a:r>
                <a:endParaRPr lang="en-US" b="1" dirty="0"/>
              </a:p>
            </p:txBody>
          </p:sp>
          <p:sp>
            <p:nvSpPr>
              <p:cNvPr id="8" name="TextBox 7"/>
              <p:cNvSpPr txBox="1"/>
              <p:nvPr/>
            </p:nvSpPr>
            <p:spPr>
              <a:xfrm>
                <a:off x="10464399" y="1841668"/>
                <a:ext cx="898195" cy="584775"/>
              </a:xfrm>
              <a:prstGeom prst="rect">
                <a:avLst/>
              </a:prstGeom>
              <a:grpFill/>
            </p:spPr>
            <p:txBody>
              <a:bodyPr wrap="square" rtlCol="0">
                <a:spAutoFit/>
              </a:bodyPr>
              <a:lstStyle/>
              <a:p>
                <a:r>
                  <a:rPr lang="en-US" sz="1600" b="1" dirty="0" smtClean="0"/>
                  <a:t>Bay of Bengal</a:t>
                </a:r>
                <a:endParaRPr lang="en-US" sz="1600" b="1" dirty="0"/>
              </a:p>
            </p:txBody>
          </p:sp>
          <p:sp>
            <p:nvSpPr>
              <p:cNvPr id="9" name="TextBox 8"/>
              <p:cNvSpPr txBox="1"/>
              <p:nvPr/>
            </p:nvSpPr>
            <p:spPr>
              <a:xfrm>
                <a:off x="8638081" y="1676451"/>
                <a:ext cx="898196" cy="584775"/>
              </a:xfrm>
              <a:prstGeom prst="rect">
                <a:avLst/>
              </a:prstGeom>
              <a:solidFill>
                <a:schemeClr val="bg1"/>
              </a:solidFill>
            </p:spPr>
            <p:txBody>
              <a:bodyPr wrap="square" rtlCol="0">
                <a:spAutoFit/>
              </a:bodyPr>
              <a:lstStyle/>
              <a:p>
                <a:r>
                  <a:rPr lang="en-US" sz="1400" b="1" dirty="0" smtClean="0"/>
                  <a:t>Arabian Sea</a:t>
                </a:r>
                <a:endParaRPr lang="en-US" sz="1400" b="1" dirty="0"/>
              </a:p>
            </p:txBody>
          </p:sp>
          <p:sp>
            <p:nvSpPr>
              <p:cNvPr id="10" name="Rectangle 9"/>
              <p:cNvSpPr/>
              <p:nvPr/>
            </p:nvSpPr>
            <p:spPr>
              <a:xfrm>
                <a:off x="8564933" y="20461"/>
                <a:ext cx="3274866" cy="2786996"/>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33396" y="2993847"/>
              <a:ext cx="11658600" cy="3419475"/>
              <a:chOff x="89017" y="2757514"/>
              <a:chExt cx="11658600" cy="3419475"/>
            </a:xfrm>
          </p:grpSpPr>
          <p:grpSp>
            <p:nvGrpSpPr>
              <p:cNvPr id="20" name="Group 19"/>
              <p:cNvGrpSpPr/>
              <p:nvPr/>
            </p:nvGrpSpPr>
            <p:grpSpPr>
              <a:xfrm>
                <a:off x="89017" y="2757514"/>
                <a:ext cx="11658600" cy="3419475"/>
                <a:chOff x="89017" y="2757514"/>
                <a:chExt cx="11658600" cy="3419475"/>
              </a:xfrm>
            </p:grpSpPr>
            <p:pic>
              <p:nvPicPr>
                <p:cNvPr id="12" name="Picture 11"/>
                <p:cNvPicPr>
                  <a:picLocks noChangeAspect="1"/>
                </p:cNvPicPr>
                <p:nvPr/>
              </p:nvPicPr>
              <p:blipFill>
                <a:blip r:embed="rId3"/>
                <a:stretch>
                  <a:fillRect/>
                </a:stretch>
              </p:blipFill>
              <p:spPr>
                <a:xfrm>
                  <a:off x="89017" y="2757514"/>
                  <a:ext cx="11658600" cy="3419475"/>
                </a:xfrm>
                <a:prstGeom prst="rect">
                  <a:avLst/>
                </a:prstGeom>
                <a:ln>
                  <a:solidFill>
                    <a:srgbClr val="0070C0"/>
                  </a:solidFill>
                </a:ln>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6623" b="96689" l="385" r="98077"/>
                          </a14:imgEffect>
                        </a14:imgLayer>
                      </a14:imgProps>
                    </a:ext>
                  </a:extLst>
                </a:blip>
                <a:stretch>
                  <a:fillRect/>
                </a:stretch>
              </p:blipFill>
              <p:spPr>
                <a:xfrm>
                  <a:off x="3900203" y="4572356"/>
                  <a:ext cx="675945" cy="392568"/>
                </a:xfrm>
                <a:prstGeom prst="rect">
                  <a:avLst/>
                </a:prstGeom>
                <a:ln>
                  <a:solidFill>
                    <a:srgbClr val="0070C0"/>
                  </a:solidFill>
                </a:ln>
              </p:spPr>
            </p:pic>
          </p:grpSp>
          <p:cxnSp>
            <p:nvCxnSpPr>
              <p:cNvPr id="16" name="Straight Arrow Connector 15"/>
              <p:cNvCxnSpPr>
                <a:stCxn id="18" idx="2"/>
                <a:endCxn id="14" idx="1"/>
              </p:cNvCxnSpPr>
              <p:nvPr/>
            </p:nvCxnSpPr>
            <p:spPr>
              <a:xfrm>
                <a:off x="3096162" y="4038142"/>
                <a:ext cx="804041" cy="73049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92120" y="3391811"/>
                <a:ext cx="1608083" cy="646331"/>
              </a:xfrm>
              <a:prstGeom prst="rect">
                <a:avLst/>
              </a:prstGeom>
              <a:solidFill>
                <a:schemeClr val="bg1">
                  <a:lumMod val="85000"/>
                </a:schemeClr>
              </a:solidFill>
              <a:ln>
                <a:solidFill>
                  <a:srgbClr val="0070C0"/>
                </a:solidFill>
              </a:ln>
            </p:spPr>
            <p:txBody>
              <a:bodyPr wrap="square" rtlCol="0">
                <a:spAutoFit/>
              </a:bodyPr>
              <a:lstStyle/>
              <a:p>
                <a:pPr algn="ctr"/>
                <a:r>
                  <a:rPr lang="en-US" dirty="0" smtClean="0"/>
                  <a:t>Maheshwar block</a:t>
                </a:r>
                <a:endParaRPr lang="en-US" dirty="0"/>
              </a:p>
            </p:txBody>
          </p:sp>
        </p:grpSp>
        <p:sp>
          <p:nvSpPr>
            <p:cNvPr id="23" name="TextBox 22"/>
            <p:cNvSpPr txBox="1"/>
            <p:nvPr/>
          </p:nvSpPr>
          <p:spPr>
            <a:xfrm>
              <a:off x="330239" y="659200"/>
              <a:ext cx="848881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River length = 1312 km</a:t>
              </a:r>
            </a:p>
            <a:p>
              <a:pPr marL="285750" indent="-285750">
                <a:buFont typeface="Arial" panose="020B0604020202020204" pitchFamily="34" charset="0"/>
                <a:buChar char="•"/>
              </a:pPr>
              <a:r>
                <a:rPr lang="en-US" sz="2400" dirty="0" smtClean="0"/>
                <a:t>River direction = West to East</a:t>
              </a:r>
            </a:p>
            <a:p>
              <a:pPr marL="285750" indent="-285750">
                <a:buFont typeface="Arial" panose="020B0604020202020204" pitchFamily="34" charset="0"/>
                <a:buChar char="•"/>
              </a:pPr>
              <a:r>
                <a:rPr lang="en-US" sz="2400" dirty="0" smtClean="0"/>
                <a:t>Latest dam = Omkareshwar (2008)</a:t>
              </a:r>
            </a:p>
            <a:p>
              <a:pPr marL="285750" indent="-285750">
                <a:buFont typeface="Arial" panose="020B0604020202020204" pitchFamily="34" charset="0"/>
                <a:buChar char="•"/>
              </a:pPr>
              <a:r>
                <a:rPr lang="en-US" sz="2400" dirty="0" smtClean="0"/>
                <a:t>Canal Operation (2010 ~)</a:t>
              </a:r>
            </a:p>
            <a:p>
              <a:pPr marL="285750" indent="-285750">
                <a:buFont typeface="Arial" panose="020B0604020202020204" pitchFamily="34" charset="0"/>
                <a:buChar char="•"/>
              </a:pPr>
              <a:r>
                <a:rPr lang="en-US" sz="2400" dirty="0" smtClean="0"/>
                <a:t>Study site = Maheshwar block (simple canal network + single aquifer)</a:t>
              </a:r>
              <a:endParaRPr lang="en-US" sz="2400" dirty="0"/>
            </a:p>
          </p:txBody>
        </p:sp>
      </p:grpSp>
      <p:grpSp>
        <p:nvGrpSpPr>
          <p:cNvPr id="45" name="Group 44"/>
          <p:cNvGrpSpPr/>
          <p:nvPr/>
        </p:nvGrpSpPr>
        <p:grpSpPr>
          <a:xfrm>
            <a:off x="217354" y="484486"/>
            <a:ext cx="11853492" cy="6338977"/>
            <a:chOff x="7035685" y="1662620"/>
            <a:chExt cx="11853492" cy="6338977"/>
          </a:xfrm>
        </p:grpSpPr>
        <p:grpSp>
          <p:nvGrpSpPr>
            <p:cNvPr id="41" name="Group 40"/>
            <p:cNvGrpSpPr/>
            <p:nvPr/>
          </p:nvGrpSpPr>
          <p:grpSpPr>
            <a:xfrm>
              <a:off x="7035685" y="1662620"/>
              <a:ext cx="11853492" cy="6338977"/>
              <a:chOff x="7404217" y="5350156"/>
              <a:chExt cx="11853492" cy="6338977"/>
            </a:xfrm>
          </p:grpSpPr>
          <p:grpSp>
            <p:nvGrpSpPr>
              <p:cNvPr id="25" name="Group 24"/>
              <p:cNvGrpSpPr/>
              <p:nvPr/>
            </p:nvGrpSpPr>
            <p:grpSpPr>
              <a:xfrm>
                <a:off x="7404217" y="5350156"/>
                <a:ext cx="11853492" cy="6338977"/>
                <a:chOff x="152166" y="60644"/>
                <a:chExt cx="11853492" cy="6338977"/>
              </a:xfrm>
              <a:solidFill>
                <a:schemeClr val="bg1"/>
              </a:solidFill>
            </p:grpSpPr>
            <p:pic>
              <p:nvPicPr>
                <p:cNvPr id="27" name="Picture 26"/>
                <p:cNvPicPr>
                  <a:picLocks noChangeAspect="1"/>
                </p:cNvPicPr>
                <p:nvPr/>
              </p:nvPicPr>
              <p:blipFill>
                <a:blip r:embed="rId6"/>
                <a:stretch>
                  <a:fillRect/>
                </a:stretch>
              </p:blipFill>
              <p:spPr>
                <a:xfrm>
                  <a:off x="152166" y="2957549"/>
                  <a:ext cx="11853492" cy="3442072"/>
                </a:xfrm>
                <a:prstGeom prst="rect">
                  <a:avLst/>
                </a:prstGeom>
                <a:grpFill/>
                <a:ln>
                  <a:solidFill>
                    <a:schemeClr val="accent6">
                      <a:lumMod val="75000"/>
                    </a:schemeClr>
                  </a:solidFill>
                </a:ln>
              </p:spPr>
            </p:pic>
            <p:pic>
              <p:nvPicPr>
                <p:cNvPr id="28" name="Picture 27"/>
                <p:cNvPicPr>
                  <a:picLocks noChangeAspect="1"/>
                </p:cNvPicPr>
                <p:nvPr/>
              </p:nvPicPr>
              <p:blipFill rotWithShape="1">
                <a:blip r:embed="rId7"/>
                <a:srcRect l="3012"/>
                <a:stretch/>
              </p:blipFill>
              <p:spPr>
                <a:xfrm>
                  <a:off x="152166" y="138701"/>
                  <a:ext cx="2760091" cy="2731059"/>
                </a:xfrm>
                <a:prstGeom prst="rect">
                  <a:avLst/>
                </a:prstGeom>
                <a:grpFill/>
                <a:ln>
                  <a:solidFill>
                    <a:schemeClr val="accent6">
                      <a:lumMod val="75000"/>
                    </a:schemeClr>
                  </a:solidFill>
                </a:ln>
              </p:spPr>
            </p:pic>
            <p:grpSp>
              <p:nvGrpSpPr>
                <p:cNvPr id="29" name="Group 28"/>
                <p:cNvGrpSpPr/>
                <p:nvPr/>
              </p:nvGrpSpPr>
              <p:grpSpPr>
                <a:xfrm>
                  <a:off x="7530887" y="60644"/>
                  <a:ext cx="4474771" cy="2805830"/>
                  <a:chOff x="7530887" y="60644"/>
                  <a:chExt cx="4474771" cy="2805830"/>
                </a:xfrm>
                <a:grpFill/>
              </p:grpSpPr>
              <p:sp>
                <p:nvSpPr>
                  <p:cNvPr id="30" name="Rectangle 29"/>
                  <p:cNvSpPr/>
                  <p:nvPr/>
                </p:nvSpPr>
                <p:spPr>
                  <a:xfrm>
                    <a:off x="7530887" y="60644"/>
                    <a:ext cx="4474771" cy="2805830"/>
                  </a:xfrm>
                  <a:prstGeom prst="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7742014" y="91609"/>
                    <a:ext cx="4194538" cy="2726634"/>
                    <a:chOff x="7997462" y="80927"/>
                    <a:chExt cx="4194538" cy="2726634"/>
                  </a:xfrm>
                  <a:grpFill/>
                </p:grpSpPr>
                <p:pic>
                  <p:nvPicPr>
                    <p:cNvPr id="33" name="Picture 32"/>
                    <p:cNvPicPr>
                      <a:picLocks noChangeAspect="1"/>
                    </p:cNvPicPr>
                    <p:nvPr/>
                  </p:nvPicPr>
                  <p:blipFill rotWithShape="1">
                    <a:blip r:embed="rId8"/>
                    <a:srcRect r="3247" b="46565"/>
                    <a:stretch/>
                  </p:blipFill>
                  <p:spPr>
                    <a:xfrm>
                      <a:off x="7997462" y="98295"/>
                      <a:ext cx="2402862" cy="2709266"/>
                    </a:xfrm>
                    <a:prstGeom prst="rect">
                      <a:avLst/>
                    </a:prstGeom>
                    <a:grpFill/>
                    <a:ln>
                      <a:noFill/>
                    </a:ln>
                  </p:spPr>
                </p:pic>
                <p:pic>
                  <p:nvPicPr>
                    <p:cNvPr id="34" name="Picture 33"/>
                    <p:cNvPicPr>
                      <a:picLocks noChangeAspect="1"/>
                    </p:cNvPicPr>
                    <p:nvPr/>
                  </p:nvPicPr>
                  <p:blipFill rotWithShape="1">
                    <a:blip r:embed="rId8"/>
                    <a:srcRect t="53435"/>
                    <a:stretch/>
                  </p:blipFill>
                  <p:spPr>
                    <a:xfrm>
                      <a:off x="9476724" y="80927"/>
                      <a:ext cx="2715276" cy="2581275"/>
                    </a:xfrm>
                    <a:prstGeom prst="rect">
                      <a:avLst/>
                    </a:prstGeom>
                    <a:grpFill/>
                  </p:spPr>
                </p:pic>
              </p:grpSp>
              <p:sp>
                <p:nvSpPr>
                  <p:cNvPr id="32" name="Rectangle 31"/>
                  <p:cNvSpPr/>
                  <p:nvPr/>
                </p:nvSpPr>
                <p:spPr>
                  <a:xfrm>
                    <a:off x="9326052" y="2390775"/>
                    <a:ext cx="175960" cy="156453"/>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p:cNvGrpSpPr/>
              <p:nvPr/>
            </p:nvGrpSpPr>
            <p:grpSpPr>
              <a:xfrm>
                <a:off x="10200916" y="5715197"/>
                <a:ext cx="4560495" cy="2440789"/>
                <a:chOff x="13545941" y="782958"/>
                <a:chExt cx="4560495" cy="2440789"/>
              </a:xfrm>
            </p:grpSpPr>
            <p:sp>
              <p:nvSpPr>
                <p:cNvPr id="38" name="Rectangle 37"/>
                <p:cNvSpPr/>
                <p:nvPr/>
              </p:nvSpPr>
              <p:spPr>
                <a:xfrm>
                  <a:off x="13545941" y="782958"/>
                  <a:ext cx="4560495" cy="24407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4323779" y="1463614"/>
                  <a:ext cx="3004817" cy="830997"/>
                </a:xfrm>
                <a:prstGeom prst="rect">
                  <a:avLst/>
                </a:prstGeom>
                <a:solidFill>
                  <a:schemeClr val="bg1"/>
                </a:solidFill>
              </p:spPr>
              <p:txBody>
                <a:bodyPr vert="horz" wrap="square" lIns="91440" tIns="45720" rIns="91440" bIns="45720" rtlCol="0" anchor="b">
                  <a:spAutoFit/>
                </a:bodyPr>
                <a:lstStyle>
                  <a:lvl1pPr algn="ctr">
                    <a:lnSpc>
                      <a:spcPct val="100000"/>
                    </a:lnSpc>
                    <a:spcBef>
                      <a:spcPts val="0"/>
                    </a:spcBef>
                    <a:buNone/>
                    <a:defRPr sz="2400" b="1" u="sng" spc="0" baseline="0">
                      <a:solidFill>
                        <a:srgbClr val="7030A0"/>
                      </a:solidFill>
                      <a:latin typeface="Calibri" panose="020F0502020204030204"/>
                    </a:defRPr>
                  </a:lvl1pPr>
                </a:lstStyle>
                <a:p>
                  <a:r>
                    <a:rPr lang="en-US" dirty="0" smtClean="0">
                      <a:solidFill>
                        <a:schemeClr val="tx1"/>
                      </a:solidFill>
                    </a:rPr>
                    <a:t>Aquifer System of Narmada basin</a:t>
                  </a:r>
                  <a:endParaRPr lang="en-US" dirty="0">
                    <a:solidFill>
                      <a:schemeClr val="tx1"/>
                    </a:solidFill>
                  </a:endParaRPr>
                </a:p>
              </p:txBody>
            </p:sp>
          </p:grpSp>
        </p:grpSp>
        <p:pic>
          <p:nvPicPr>
            <p:cNvPr id="42" name="Picture 41"/>
            <p:cNvPicPr>
              <a:picLocks noChangeAspect="1"/>
            </p:cNvPicPr>
            <p:nvPr/>
          </p:nvPicPr>
          <p:blipFill>
            <a:blip r:embed="rId4">
              <a:extLst>
                <a:ext uri="{BEBA8EAE-BF5A-486C-A8C5-ECC9F3942E4B}">
                  <a14:imgProps xmlns:a14="http://schemas.microsoft.com/office/drawing/2010/main">
                    <a14:imgLayer r:embed="rId5">
                      <a14:imgEffect>
                        <a14:backgroundRemoval t="6623" b="96689" l="385" r="98077"/>
                      </a14:imgEffect>
                    </a14:imgLayer>
                  </a14:imgProps>
                </a:ext>
              </a:extLst>
            </a:blip>
            <a:stretch>
              <a:fillRect/>
            </a:stretch>
          </p:blipFill>
          <p:spPr>
            <a:xfrm>
              <a:off x="10562987" y="6661716"/>
              <a:ext cx="675945" cy="392568"/>
            </a:xfrm>
            <a:prstGeom prst="rect">
              <a:avLst/>
            </a:prstGeom>
            <a:ln>
              <a:solidFill>
                <a:srgbClr val="0070C0"/>
              </a:solidFill>
            </a:ln>
          </p:spPr>
        </p:pic>
        <p:cxnSp>
          <p:nvCxnSpPr>
            <p:cNvPr id="43" name="Straight Arrow Connector 42"/>
            <p:cNvCxnSpPr>
              <a:stCxn id="44" idx="2"/>
              <a:endCxn id="42" idx="1"/>
            </p:cNvCxnSpPr>
            <p:nvPr/>
          </p:nvCxnSpPr>
          <p:spPr>
            <a:xfrm>
              <a:off x="9758946" y="6127502"/>
              <a:ext cx="804041" cy="73049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954904" y="5481171"/>
              <a:ext cx="1608083" cy="646331"/>
            </a:xfrm>
            <a:prstGeom prst="rect">
              <a:avLst/>
            </a:prstGeom>
            <a:solidFill>
              <a:schemeClr val="bg1">
                <a:lumMod val="85000"/>
              </a:schemeClr>
            </a:solidFill>
            <a:ln>
              <a:solidFill>
                <a:srgbClr val="0070C0"/>
              </a:solidFill>
            </a:ln>
          </p:spPr>
          <p:txBody>
            <a:bodyPr wrap="square" rtlCol="0">
              <a:spAutoFit/>
            </a:bodyPr>
            <a:lstStyle/>
            <a:p>
              <a:pPr algn="ctr"/>
              <a:r>
                <a:rPr lang="en-US" dirty="0" smtClean="0"/>
                <a:t>Maheshwar block</a:t>
              </a:r>
              <a:endParaRPr lang="en-US" dirty="0"/>
            </a:p>
          </p:txBody>
        </p:sp>
      </p:grpSp>
      <p:grpSp>
        <p:nvGrpSpPr>
          <p:cNvPr id="15" name="Group 14"/>
          <p:cNvGrpSpPr/>
          <p:nvPr/>
        </p:nvGrpSpPr>
        <p:grpSpPr>
          <a:xfrm>
            <a:off x="222677" y="484486"/>
            <a:ext cx="11969323" cy="6401578"/>
            <a:chOff x="-391192" y="6043624"/>
            <a:chExt cx="11969323" cy="6401578"/>
          </a:xfrm>
        </p:grpSpPr>
        <p:grpSp>
          <p:nvGrpSpPr>
            <p:cNvPr id="73" name="Group 72"/>
            <p:cNvGrpSpPr/>
            <p:nvPr/>
          </p:nvGrpSpPr>
          <p:grpSpPr>
            <a:xfrm>
              <a:off x="-391192" y="6043624"/>
              <a:ext cx="11969323" cy="6401578"/>
              <a:chOff x="9682363" y="-3981976"/>
              <a:chExt cx="11969323" cy="6401578"/>
            </a:xfrm>
          </p:grpSpPr>
          <p:sp>
            <p:nvSpPr>
              <p:cNvPr id="72" name="Rectangle 71"/>
              <p:cNvSpPr/>
              <p:nvPr/>
            </p:nvSpPr>
            <p:spPr>
              <a:xfrm>
                <a:off x="9682363" y="-3981976"/>
                <a:ext cx="11969323" cy="64015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9911841" y="-3756428"/>
                <a:ext cx="11560616" cy="6032363"/>
                <a:chOff x="227671" y="88610"/>
                <a:chExt cx="11560616" cy="6032363"/>
              </a:xfrm>
            </p:grpSpPr>
            <p:sp>
              <p:nvSpPr>
                <p:cNvPr id="47" name="Rectangle 46"/>
                <p:cNvSpPr/>
                <p:nvPr/>
              </p:nvSpPr>
              <p:spPr>
                <a:xfrm>
                  <a:off x="1871011" y="169163"/>
                  <a:ext cx="4999546" cy="1200329"/>
                </a:xfrm>
                <a:prstGeom prst="rect">
                  <a:avLst/>
                </a:prstGeom>
              </p:spPr>
              <p:txBody>
                <a:bodyPr wrap="square">
                  <a:spAutoFit/>
                </a:bodyPr>
                <a:lstStyle/>
                <a:p>
                  <a:pPr algn="ctr"/>
                  <a:r>
                    <a:rPr lang="en-US" sz="2400" b="1" dirty="0" smtClean="0"/>
                    <a:t>Canal Command Area (CCA) </a:t>
                  </a:r>
                  <a:r>
                    <a:rPr lang="en-US" sz="2400" b="1" dirty="0"/>
                    <a:t>and Non-Canal Command Area </a:t>
                  </a:r>
                  <a:r>
                    <a:rPr lang="en-US" sz="2400" b="1" dirty="0" smtClean="0"/>
                    <a:t>(NCA) of the basin</a:t>
                  </a:r>
                  <a:endParaRPr lang="en-US" sz="2400" b="1" dirty="0"/>
                </a:p>
              </p:txBody>
            </p:sp>
            <p:pic>
              <p:nvPicPr>
                <p:cNvPr id="48" name="Picture 47"/>
                <p:cNvPicPr>
                  <a:picLocks noChangeAspect="1"/>
                </p:cNvPicPr>
                <p:nvPr/>
              </p:nvPicPr>
              <p:blipFill>
                <a:blip r:embed="rId9"/>
                <a:stretch>
                  <a:fillRect/>
                </a:stretch>
              </p:blipFill>
              <p:spPr>
                <a:xfrm>
                  <a:off x="8917046" y="88610"/>
                  <a:ext cx="2718693" cy="2724755"/>
                </a:xfrm>
                <a:prstGeom prst="rect">
                  <a:avLst/>
                </a:prstGeom>
              </p:spPr>
            </p:pic>
            <p:grpSp>
              <p:nvGrpSpPr>
                <p:cNvPr id="49" name="Group 48"/>
                <p:cNvGrpSpPr/>
                <p:nvPr/>
              </p:nvGrpSpPr>
              <p:grpSpPr>
                <a:xfrm>
                  <a:off x="8513421" y="88610"/>
                  <a:ext cx="3274866" cy="2786996"/>
                  <a:chOff x="5075277" y="1279920"/>
                  <a:chExt cx="3274866" cy="2786996"/>
                </a:xfrm>
              </p:grpSpPr>
              <p:sp>
                <p:nvSpPr>
                  <p:cNvPr id="66" name="TextBox 65"/>
                  <p:cNvSpPr txBox="1"/>
                  <p:nvPr/>
                </p:nvSpPr>
                <p:spPr>
                  <a:xfrm>
                    <a:off x="5988362" y="1492523"/>
                    <a:ext cx="846577" cy="323165"/>
                  </a:xfrm>
                  <a:prstGeom prst="rect">
                    <a:avLst/>
                  </a:prstGeom>
                  <a:noFill/>
                </p:spPr>
                <p:txBody>
                  <a:bodyPr wrap="square" rtlCol="0">
                    <a:spAutoFit/>
                  </a:bodyPr>
                  <a:lstStyle/>
                  <a:p>
                    <a:r>
                      <a:rPr lang="en-US" sz="1500" b="1" dirty="0" smtClean="0"/>
                      <a:t>INDIA</a:t>
                    </a:r>
                    <a:endParaRPr lang="en-US" sz="1500" b="1" dirty="0"/>
                  </a:p>
                </p:txBody>
              </p:sp>
              <p:sp>
                <p:nvSpPr>
                  <p:cNvPr id="67" name="Up Arrow 66"/>
                  <p:cNvSpPr/>
                  <p:nvPr/>
                </p:nvSpPr>
                <p:spPr>
                  <a:xfrm>
                    <a:off x="7760054" y="1684911"/>
                    <a:ext cx="162694" cy="227063"/>
                  </a:xfrm>
                  <a:prstGeom prst="up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868155" y="1603122"/>
                    <a:ext cx="271380" cy="369332"/>
                  </a:xfrm>
                  <a:prstGeom prst="rect">
                    <a:avLst/>
                  </a:prstGeom>
                  <a:noFill/>
                </p:spPr>
                <p:txBody>
                  <a:bodyPr wrap="square" rtlCol="0">
                    <a:spAutoFit/>
                  </a:bodyPr>
                  <a:lstStyle/>
                  <a:p>
                    <a:r>
                      <a:rPr lang="en-IN" b="1" dirty="0" smtClean="0"/>
                      <a:t>N</a:t>
                    </a:r>
                    <a:endParaRPr lang="en-US" b="1" dirty="0"/>
                  </a:p>
                </p:txBody>
              </p:sp>
              <p:sp>
                <p:nvSpPr>
                  <p:cNvPr id="69" name="TextBox 68"/>
                  <p:cNvSpPr txBox="1"/>
                  <p:nvPr/>
                </p:nvSpPr>
                <p:spPr>
                  <a:xfrm>
                    <a:off x="6974743" y="3101127"/>
                    <a:ext cx="898195" cy="584775"/>
                  </a:xfrm>
                  <a:prstGeom prst="rect">
                    <a:avLst/>
                  </a:prstGeom>
                  <a:noFill/>
                </p:spPr>
                <p:txBody>
                  <a:bodyPr wrap="square" rtlCol="0">
                    <a:spAutoFit/>
                  </a:bodyPr>
                  <a:lstStyle/>
                  <a:p>
                    <a:r>
                      <a:rPr lang="en-US" sz="1600" b="1" dirty="0" smtClean="0"/>
                      <a:t>Bay of Bengal</a:t>
                    </a:r>
                    <a:endParaRPr lang="en-US" sz="1600" b="1" dirty="0"/>
                  </a:p>
                </p:txBody>
              </p:sp>
              <p:sp>
                <p:nvSpPr>
                  <p:cNvPr id="70" name="TextBox 69"/>
                  <p:cNvSpPr txBox="1"/>
                  <p:nvPr/>
                </p:nvSpPr>
                <p:spPr>
                  <a:xfrm>
                    <a:off x="5256945" y="3043232"/>
                    <a:ext cx="898195" cy="584775"/>
                  </a:xfrm>
                  <a:prstGeom prst="rect">
                    <a:avLst/>
                  </a:prstGeom>
                  <a:noFill/>
                </p:spPr>
                <p:txBody>
                  <a:bodyPr wrap="square" rtlCol="0">
                    <a:spAutoFit/>
                  </a:bodyPr>
                  <a:lstStyle/>
                  <a:p>
                    <a:r>
                      <a:rPr lang="en-US" sz="1600" b="1" dirty="0" smtClean="0"/>
                      <a:t>Arabian Sea</a:t>
                    </a:r>
                    <a:endParaRPr lang="en-US" sz="1600" b="1" dirty="0"/>
                  </a:p>
                </p:txBody>
              </p:sp>
              <p:sp>
                <p:nvSpPr>
                  <p:cNvPr id="71" name="Rectangle 70"/>
                  <p:cNvSpPr/>
                  <p:nvPr/>
                </p:nvSpPr>
                <p:spPr>
                  <a:xfrm>
                    <a:off x="5075277" y="1279920"/>
                    <a:ext cx="3274866" cy="27869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27671" y="1491281"/>
                  <a:ext cx="11560616" cy="4629692"/>
                  <a:chOff x="293380" y="1799688"/>
                  <a:chExt cx="11560616" cy="4629692"/>
                </a:xfrm>
              </p:grpSpPr>
              <p:grpSp>
                <p:nvGrpSpPr>
                  <p:cNvPr id="51" name="Group 50"/>
                  <p:cNvGrpSpPr/>
                  <p:nvPr/>
                </p:nvGrpSpPr>
                <p:grpSpPr>
                  <a:xfrm>
                    <a:off x="573843" y="1799688"/>
                    <a:ext cx="3170914" cy="1340656"/>
                    <a:chOff x="573843" y="1799688"/>
                    <a:chExt cx="3170914" cy="1340656"/>
                  </a:xfrm>
                </p:grpSpPr>
                <p:sp>
                  <p:nvSpPr>
                    <p:cNvPr id="60" name="Rectangle 59"/>
                    <p:cNvSpPr/>
                    <p:nvPr/>
                  </p:nvSpPr>
                  <p:spPr>
                    <a:xfrm>
                      <a:off x="573843" y="1904677"/>
                      <a:ext cx="453469" cy="264343"/>
                    </a:xfrm>
                    <a:prstGeom prst="rect">
                      <a:avLst/>
                    </a:prstGeom>
                    <a:solidFill>
                      <a:srgbClr val="FD9FF6"/>
                    </a:solidFill>
                    <a:ln>
                      <a:solidFill>
                        <a:srgbClr val="FD9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73843" y="2245820"/>
                      <a:ext cx="453469" cy="264343"/>
                    </a:xfrm>
                    <a:prstGeom prst="rect">
                      <a:avLst/>
                    </a:prstGeom>
                    <a:solidFill>
                      <a:srgbClr val="FFFF71"/>
                    </a:solidFill>
                    <a:ln>
                      <a:solidFill>
                        <a:srgbClr val="FFF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84184" y="2620456"/>
                      <a:ext cx="453469" cy="264343"/>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327518" y="1799688"/>
                      <a:ext cx="1324598" cy="369332"/>
                    </a:xfrm>
                    <a:prstGeom prst="rect">
                      <a:avLst/>
                    </a:prstGeom>
                    <a:noFill/>
                  </p:spPr>
                  <p:txBody>
                    <a:bodyPr wrap="square" rtlCol="0">
                      <a:spAutoFit/>
                    </a:bodyPr>
                    <a:lstStyle/>
                    <a:p>
                      <a:r>
                        <a:rPr lang="en-US" dirty="0" smtClean="0"/>
                        <a:t>Main CCA</a:t>
                      </a:r>
                      <a:endParaRPr lang="en-US" dirty="0"/>
                    </a:p>
                  </p:txBody>
                </p:sp>
                <p:sp>
                  <p:nvSpPr>
                    <p:cNvPr id="64" name="TextBox 63"/>
                    <p:cNvSpPr txBox="1"/>
                    <p:nvPr/>
                  </p:nvSpPr>
                  <p:spPr>
                    <a:xfrm>
                      <a:off x="1284041" y="2153640"/>
                      <a:ext cx="1650002" cy="369332"/>
                    </a:xfrm>
                    <a:prstGeom prst="rect">
                      <a:avLst/>
                    </a:prstGeom>
                    <a:noFill/>
                  </p:spPr>
                  <p:txBody>
                    <a:bodyPr wrap="square" rtlCol="0">
                      <a:spAutoFit/>
                    </a:bodyPr>
                    <a:lstStyle/>
                    <a:p>
                      <a:r>
                        <a:rPr lang="en-US" dirty="0" smtClean="0"/>
                        <a:t>Medium CCA</a:t>
                      </a:r>
                      <a:endParaRPr lang="en-US" dirty="0"/>
                    </a:p>
                  </p:txBody>
                </p:sp>
                <p:sp>
                  <p:nvSpPr>
                    <p:cNvPr id="65" name="TextBox 64"/>
                    <p:cNvSpPr txBox="1"/>
                    <p:nvPr/>
                  </p:nvSpPr>
                  <p:spPr>
                    <a:xfrm>
                      <a:off x="1294382" y="2494013"/>
                      <a:ext cx="2450375" cy="646331"/>
                    </a:xfrm>
                    <a:prstGeom prst="rect">
                      <a:avLst/>
                    </a:prstGeom>
                    <a:noFill/>
                  </p:spPr>
                  <p:txBody>
                    <a:bodyPr wrap="square" rtlCol="0">
                      <a:spAutoFit/>
                    </a:bodyPr>
                    <a:lstStyle/>
                    <a:p>
                      <a:r>
                        <a:rPr lang="en-US" dirty="0"/>
                        <a:t>Extension, Renovation &amp; </a:t>
                      </a:r>
                      <a:r>
                        <a:rPr lang="en-US" dirty="0" smtClean="0"/>
                        <a:t>Modernization</a:t>
                      </a:r>
                      <a:endParaRPr lang="en-US" dirty="0"/>
                    </a:p>
                  </p:txBody>
                </p:sp>
              </p:grpSp>
              <p:grpSp>
                <p:nvGrpSpPr>
                  <p:cNvPr id="52" name="Group 51"/>
                  <p:cNvGrpSpPr/>
                  <p:nvPr/>
                </p:nvGrpSpPr>
                <p:grpSpPr>
                  <a:xfrm>
                    <a:off x="293380" y="1851229"/>
                    <a:ext cx="11560616" cy="4578151"/>
                    <a:chOff x="259482" y="1877207"/>
                    <a:chExt cx="11560616" cy="4578151"/>
                  </a:xfrm>
                </p:grpSpPr>
                <p:pic>
                  <p:nvPicPr>
                    <p:cNvPr id="53" name="Picture 52"/>
                    <p:cNvPicPr>
                      <a:picLocks noChangeAspect="1"/>
                    </p:cNvPicPr>
                    <p:nvPr/>
                  </p:nvPicPr>
                  <p:blipFill>
                    <a:blip r:embed="rId10"/>
                    <a:stretch>
                      <a:fillRect/>
                    </a:stretch>
                  </p:blipFill>
                  <p:spPr>
                    <a:xfrm>
                      <a:off x="259482" y="3260544"/>
                      <a:ext cx="11560616" cy="3194814"/>
                    </a:xfrm>
                    <a:prstGeom prst="rect">
                      <a:avLst/>
                    </a:prstGeom>
                    <a:ln>
                      <a:solidFill>
                        <a:srgbClr val="0070C0"/>
                      </a:solidFill>
                    </a:ln>
                  </p:spPr>
                </p:pic>
                <p:cxnSp>
                  <p:nvCxnSpPr>
                    <p:cNvPr id="54" name="Straight Connector 53"/>
                    <p:cNvCxnSpPr/>
                    <p:nvPr/>
                  </p:nvCxnSpPr>
                  <p:spPr>
                    <a:xfrm flipV="1">
                      <a:off x="3837062" y="2056781"/>
                      <a:ext cx="375370" cy="509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512638" y="1877207"/>
                      <a:ext cx="1785612" cy="369332"/>
                    </a:xfrm>
                    <a:prstGeom prst="rect">
                      <a:avLst/>
                    </a:prstGeom>
                    <a:noFill/>
                  </p:spPr>
                  <p:txBody>
                    <a:bodyPr wrap="square" rtlCol="0">
                      <a:spAutoFit/>
                    </a:bodyPr>
                    <a:lstStyle/>
                    <a:p>
                      <a:r>
                        <a:rPr lang="en-US" dirty="0" smtClean="0"/>
                        <a:t>Narmada river</a:t>
                      </a:r>
                      <a:endParaRPr lang="en-US" dirty="0"/>
                    </a:p>
                  </p:txBody>
                </p:sp>
                <p:sp>
                  <p:nvSpPr>
                    <p:cNvPr id="56" name="Rectangle 55"/>
                    <p:cNvSpPr/>
                    <p:nvPr/>
                  </p:nvSpPr>
                  <p:spPr>
                    <a:xfrm>
                      <a:off x="3895951" y="2756704"/>
                      <a:ext cx="375370" cy="22006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530462" y="2704311"/>
                      <a:ext cx="1785612" cy="369332"/>
                    </a:xfrm>
                    <a:prstGeom prst="rect">
                      <a:avLst/>
                    </a:prstGeom>
                    <a:noFill/>
                  </p:spPr>
                  <p:txBody>
                    <a:bodyPr wrap="square" rtlCol="0">
                      <a:spAutoFit/>
                    </a:bodyPr>
                    <a:lstStyle/>
                    <a:p>
                      <a:r>
                        <a:rPr lang="en-US" dirty="0" smtClean="0"/>
                        <a:t>Reservoirs</a:t>
                      </a:r>
                      <a:endParaRPr lang="en-US" dirty="0"/>
                    </a:p>
                  </p:txBody>
                </p:sp>
                <p:cxnSp>
                  <p:nvCxnSpPr>
                    <p:cNvPr id="58" name="Straight Connector 57"/>
                    <p:cNvCxnSpPr/>
                    <p:nvPr/>
                  </p:nvCxnSpPr>
                  <p:spPr>
                    <a:xfrm flipV="1">
                      <a:off x="3837062" y="2448899"/>
                      <a:ext cx="375370" cy="50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512638" y="2280916"/>
                      <a:ext cx="1785612" cy="369332"/>
                    </a:xfrm>
                    <a:prstGeom prst="rect">
                      <a:avLst/>
                    </a:prstGeom>
                    <a:noFill/>
                  </p:spPr>
                  <p:txBody>
                    <a:bodyPr wrap="square" rtlCol="0">
                      <a:spAutoFit/>
                    </a:bodyPr>
                    <a:lstStyle/>
                    <a:p>
                      <a:r>
                        <a:rPr lang="en-US" dirty="0" smtClean="0"/>
                        <a:t>Basin boundary</a:t>
                      </a:r>
                      <a:endParaRPr lang="en-US" dirty="0"/>
                    </a:p>
                  </p:txBody>
                </p:sp>
              </p:grpSp>
            </p:grpSp>
          </p:grpSp>
        </p:grpSp>
        <p:pic>
          <p:nvPicPr>
            <p:cNvPr id="75" name="Picture 74"/>
            <p:cNvPicPr>
              <a:picLocks noChangeAspect="1"/>
            </p:cNvPicPr>
            <p:nvPr/>
          </p:nvPicPr>
          <p:blipFill>
            <a:blip r:embed="rId4">
              <a:extLst>
                <a:ext uri="{BEBA8EAE-BF5A-486C-A8C5-ECC9F3942E4B}">
                  <a14:imgProps xmlns:a14="http://schemas.microsoft.com/office/drawing/2010/main">
                    <a14:imgLayer r:embed="rId5">
                      <a14:imgEffect>
                        <a14:backgroundRemoval t="6623" b="96689" l="385" r="98077"/>
                      </a14:imgEffect>
                    </a14:imgLayer>
                  </a14:imgProps>
                </a:ext>
              </a:extLst>
            </a:blip>
            <a:stretch>
              <a:fillRect/>
            </a:stretch>
          </p:blipFill>
          <p:spPr>
            <a:xfrm>
              <a:off x="3453263" y="10874500"/>
              <a:ext cx="675945" cy="392568"/>
            </a:xfrm>
            <a:prstGeom prst="rect">
              <a:avLst/>
            </a:prstGeom>
            <a:ln>
              <a:noFill/>
            </a:ln>
          </p:spPr>
        </p:pic>
        <p:cxnSp>
          <p:nvCxnSpPr>
            <p:cNvPr id="76" name="Straight Arrow Connector 75"/>
            <p:cNvCxnSpPr>
              <a:stCxn id="77" idx="2"/>
              <a:endCxn id="75" idx="0"/>
            </p:cNvCxnSpPr>
            <p:nvPr/>
          </p:nvCxnSpPr>
          <p:spPr>
            <a:xfrm>
              <a:off x="3432926" y="10358722"/>
              <a:ext cx="358310" cy="51577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649221" y="9712391"/>
              <a:ext cx="1567409" cy="646331"/>
            </a:xfrm>
            <a:prstGeom prst="rect">
              <a:avLst/>
            </a:prstGeom>
            <a:solidFill>
              <a:schemeClr val="bg1">
                <a:lumMod val="85000"/>
              </a:schemeClr>
            </a:solidFill>
            <a:ln>
              <a:solidFill>
                <a:srgbClr val="0070C0"/>
              </a:solidFill>
            </a:ln>
          </p:spPr>
          <p:txBody>
            <a:bodyPr wrap="square" rtlCol="0">
              <a:spAutoFit/>
            </a:bodyPr>
            <a:lstStyle/>
            <a:p>
              <a:pPr algn="ctr"/>
              <a:r>
                <a:rPr lang="en-US" dirty="0" smtClean="0"/>
                <a:t>Maheshwar block</a:t>
              </a:r>
              <a:endParaRPr lang="en-US" dirty="0"/>
            </a:p>
          </p:txBody>
        </p:sp>
      </p:grpSp>
      <p:sp>
        <p:nvSpPr>
          <p:cNvPr id="17" name="Rectangle 16"/>
          <p:cNvSpPr/>
          <p:nvPr/>
        </p:nvSpPr>
        <p:spPr>
          <a:xfrm>
            <a:off x="9729771" y="6638194"/>
            <a:ext cx="1810688" cy="307777"/>
          </a:xfrm>
          <a:prstGeom prst="rect">
            <a:avLst/>
          </a:prstGeom>
        </p:spPr>
        <p:txBody>
          <a:bodyPr wrap="none">
            <a:spAutoFit/>
          </a:bodyPr>
          <a:lstStyle/>
          <a:p>
            <a:r>
              <a:rPr lang="en-US" sz="1400" i="1" dirty="0"/>
              <a:t>http://indiawris.gov.in</a:t>
            </a:r>
          </a:p>
        </p:txBody>
      </p:sp>
      <p:sp>
        <p:nvSpPr>
          <p:cNvPr id="78" name="Slide Number Placeholder 32"/>
          <p:cNvSpPr txBox="1">
            <a:spLocks/>
          </p:cNvSpPr>
          <p:nvPr/>
        </p:nvSpPr>
        <p:spPr>
          <a:xfrm>
            <a:off x="10899413" y="6593618"/>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tx1"/>
                </a:solidFill>
                <a:latin typeface="Calibri" panose="020F0502020204030204"/>
              </a:rPr>
              <a:t>3</a:t>
            </a:r>
            <a:endParaRPr lang="en-US" dirty="0">
              <a:solidFill>
                <a:schemeClr val="tx1"/>
              </a:solidFill>
              <a:latin typeface="Calibri" panose="020F0502020204030204"/>
            </a:endParaRPr>
          </a:p>
        </p:txBody>
      </p:sp>
      <p:grpSp>
        <p:nvGrpSpPr>
          <p:cNvPr id="80" name="Group 79"/>
          <p:cNvGrpSpPr/>
          <p:nvPr/>
        </p:nvGrpSpPr>
        <p:grpSpPr>
          <a:xfrm>
            <a:off x="242242" y="639189"/>
            <a:ext cx="11797358" cy="5885627"/>
            <a:chOff x="473654" y="617196"/>
            <a:chExt cx="11249756" cy="5369598"/>
          </a:xfrm>
        </p:grpSpPr>
        <p:grpSp>
          <p:nvGrpSpPr>
            <p:cNvPr id="81" name="Group 80"/>
            <p:cNvGrpSpPr/>
            <p:nvPr/>
          </p:nvGrpSpPr>
          <p:grpSpPr>
            <a:xfrm>
              <a:off x="473654" y="617196"/>
              <a:ext cx="11249756" cy="5369598"/>
              <a:chOff x="622057" y="681587"/>
              <a:chExt cx="11249756" cy="5369598"/>
            </a:xfrm>
          </p:grpSpPr>
          <p:grpSp>
            <p:nvGrpSpPr>
              <p:cNvPr id="84" name="Group 83"/>
              <p:cNvGrpSpPr/>
              <p:nvPr/>
            </p:nvGrpSpPr>
            <p:grpSpPr>
              <a:xfrm>
                <a:off x="622057" y="681587"/>
                <a:ext cx="11249756" cy="5369598"/>
                <a:chOff x="770688" y="2891764"/>
                <a:chExt cx="11249756" cy="5369598"/>
              </a:xfrm>
            </p:grpSpPr>
            <p:pic>
              <p:nvPicPr>
                <p:cNvPr id="86" name="Picture 85"/>
                <p:cNvPicPr>
                  <a:picLocks noChangeAspect="1"/>
                </p:cNvPicPr>
                <p:nvPr/>
              </p:nvPicPr>
              <p:blipFill>
                <a:blip r:embed="rId11"/>
                <a:stretch>
                  <a:fillRect/>
                </a:stretch>
              </p:blipFill>
              <p:spPr>
                <a:xfrm>
                  <a:off x="770688" y="2891764"/>
                  <a:ext cx="11249756" cy="5369598"/>
                </a:xfrm>
                <a:prstGeom prst="rect">
                  <a:avLst/>
                </a:prstGeom>
                <a:ln>
                  <a:solidFill>
                    <a:srgbClr val="0070C0"/>
                  </a:solidFill>
                </a:ln>
              </p:spPr>
            </p:pic>
            <p:sp>
              <p:nvSpPr>
                <p:cNvPr id="87" name="TextBox 86"/>
                <p:cNvSpPr txBox="1"/>
                <p:nvPr/>
              </p:nvSpPr>
              <p:spPr>
                <a:xfrm>
                  <a:off x="4487102" y="3270297"/>
                  <a:ext cx="3036196" cy="400110"/>
                </a:xfrm>
                <a:prstGeom prst="rect">
                  <a:avLst/>
                </a:prstGeom>
                <a:solidFill>
                  <a:schemeClr val="bg1">
                    <a:lumMod val="85000"/>
                  </a:schemeClr>
                </a:solidFill>
              </p:spPr>
              <p:txBody>
                <a:bodyPr wrap="square" rtlCol="0">
                  <a:spAutoFit/>
                </a:bodyPr>
                <a:lstStyle/>
                <a:p>
                  <a:pPr algn="ctr"/>
                  <a:r>
                    <a:rPr lang="en-US" sz="2000" dirty="0" smtClean="0"/>
                    <a:t>Canal Network</a:t>
                  </a:r>
                  <a:endParaRPr lang="en-US" sz="2000" dirty="0"/>
                </a:p>
              </p:txBody>
            </p:sp>
          </p:grpSp>
          <p:sp>
            <p:nvSpPr>
              <p:cNvPr id="85" name="TextBox 84"/>
              <p:cNvSpPr txBox="1"/>
              <p:nvPr/>
            </p:nvSpPr>
            <p:spPr>
              <a:xfrm>
                <a:off x="3898232" y="5679812"/>
                <a:ext cx="1074821" cy="369332"/>
              </a:xfrm>
              <a:prstGeom prst="rect">
                <a:avLst/>
              </a:prstGeom>
              <a:noFill/>
            </p:spPr>
            <p:txBody>
              <a:bodyPr wrap="square" rtlCol="0">
                <a:spAutoFit/>
              </a:bodyPr>
              <a:lstStyle/>
              <a:p>
                <a:r>
                  <a:rPr lang="en-US" dirty="0" smtClean="0"/>
                  <a:t>W01328</a:t>
                </a:r>
                <a:endParaRPr lang="en-US" dirty="0"/>
              </a:p>
            </p:txBody>
          </p:sp>
        </p:grpSp>
        <p:sp>
          <p:nvSpPr>
            <p:cNvPr id="82" name="TextBox 81"/>
            <p:cNvSpPr txBox="1"/>
            <p:nvPr/>
          </p:nvSpPr>
          <p:spPr>
            <a:xfrm>
              <a:off x="5800836" y="5152238"/>
              <a:ext cx="957943" cy="369332"/>
            </a:xfrm>
            <a:prstGeom prst="rect">
              <a:avLst/>
            </a:prstGeom>
            <a:solidFill>
              <a:schemeClr val="bg1">
                <a:lumMod val="85000"/>
              </a:schemeClr>
            </a:solidFill>
          </p:spPr>
          <p:txBody>
            <a:bodyPr wrap="square" rtlCol="0">
              <a:spAutoFit/>
            </a:bodyPr>
            <a:lstStyle/>
            <a:p>
              <a:r>
                <a:rPr lang="en-US" dirty="0" smtClean="0"/>
                <a:t>Zone A</a:t>
              </a:r>
              <a:endParaRPr lang="en-US" dirty="0"/>
            </a:p>
          </p:txBody>
        </p:sp>
        <p:sp>
          <p:nvSpPr>
            <p:cNvPr id="83" name="TextBox 82"/>
            <p:cNvSpPr txBox="1"/>
            <p:nvPr/>
          </p:nvSpPr>
          <p:spPr>
            <a:xfrm>
              <a:off x="6040176" y="3770692"/>
              <a:ext cx="957943" cy="369332"/>
            </a:xfrm>
            <a:prstGeom prst="rect">
              <a:avLst/>
            </a:prstGeom>
            <a:solidFill>
              <a:schemeClr val="bg1">
                <a:lumMod val="85000"/>
              </a:schemeClr>
            </a:solidFill>
          </p:spPr>
          <p:txBody>
            <a:bodyPr wrap="square" rtlCol="0">
              <a:spAutoFit/>
            </a:bodyPr>
            <a:lstStyle/>
            <a:p>
              <a:r>
                <a:rPr lang="en-US" dirty="0" smtClean="0"/>
                <a:t>Zone B</a:t>
              </a:r>
              <a:endParaRPr lang="en-US" dirty="0"/>
            </a:p>
          </p:txBody>
        </p:sp>
      </p:grpSp>
    </p:spTree>
    <p:extLst>
      <p:ext uri="{BB962C8B-B14F-4D97-AF65-F5344CB8AC3E}">
        <p14:creationId xmlns:p14="http://schemas.microsoft.com/office/powerpoint/2010/main" val="7179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AF89B7-68B4-495B-BA1A-626B77A0CFEB}" type="slidenum">
              <a:rPr lang="en-US" smtClean="0"/>
              <a:t>4</a:t>
            </a:fld>
            <a:endParaRPr lang="en-US"/>
          </a:p>
        </p:txBody>
      </p:sp>
      <p:grpSp>
        <p:nvGrpSpPr>
          <p:cNvPr id="5" name="Group 4"/>
          <p:cNvGrpSpPr/>
          <p:nvPr/>
        </p:nvGrpSpPr>
        <p:grpSpPr>
          <a:xfrm>
            <a:off x="613208" y="513491"/>
            <a:ext cx="10960968" cy="5106643"/>
            <a:chOff x="613208" y="513491"/>
            <a:chExt cx="10960968" cy="5106643"/>
          </a:xfrm>
          <a:solidFill>
            <a:schemeClr val="bg1"/>
          </a:solidFill>
        </p:grpSpPr>
        <p:sp>
          <p:nvSpPr>
            <p:cNvPr id="3" name="TextBox 2"/>
            <p:cNvSpPr txBox="1"/>
            <p:nvPr/>
          </p:nvSpPr>
          <p:spPr>
            <a:xfrm>
              <a:off x="3272877" y="513491"/>
              <a:ext cx="5641629" cy="523220"/>
            </a:xfrm>
            <a:prstGeom prst="rect">
              <a:avLst/>
            </a:prstGeom>
            <a:grpFill/>
          </p:spPr>
          <p:txBody>
            <a:bodyPr wrap="square" rtlCol="0">
              <a:spAutoFit/>
            </a:bodyPr>
            <a:lstStyle/>
            <a:p>
              <a:pPr algn="ctr"/>
              <a:r>
                <a:rPr lang="en-US" sz="2800" b="1" dirty="0">
                  <a:solidFill>
                    <a:srgbClr val="7030A0"/>
                  </a:solidFill>
                </a:rPr>
                <a:t>3</a:t>
              </a:r>
              <a:r>
                <a:rPr lang="en-US" sz="2800" b="1" dirty="0" smtClean="0">
                  <a:solidFill>
                    <a:srgbClr val="7030A0"/>
                  </a:solidFill>
                </a:rPr>
                <a:t>. Methodology</a:t>
              </a:r>
              <a:endParaRPr lang="en-US" sz="2800" b="1" dirty="0">
                <a:solidFill>
                  <a:srgbClr val="7030A0"/>
                </a:solidFill>
              </a:endParaRPr>
            </a:p>
          </p:txBody>
        </p:sp>
        <p:sp>
          <p:nvSpPr>
            <p:cNvPr id="4" name="TextBox 3"/>
            <p:cNvSpPr txBox="1"/>
            <p:nvPr/>
          </p:nvSpPr>
          <p:spPr>
            <a:xfrm>
              <a:off x="613208" y="1511317"/>
              <a:ext cx="10960968" cy="4108817"/>
            </a:xfrm>
            <a:prstGeom prst="rect">
              <a:avLst/>
            </a:prstGeom>
            <a:grpFill/>
            <a:ln>
              <a:solidFill>
                <a:srgbClr val="0070C0"/>
              </a:solidFill>
            </a:ln>
          </p:spPr>
          <p:txBody>
            <a:bodyPr wrap="square" rtlCol="0">
              <a:spAutoFit/>
            </a:bodyPr>
            <a:lstStyle/>
            <a:p>
              <a:pPr marL="342900" indent="-342900" algn="just">
                <a:spcBef>
                  <a:spcPts val="1200"/>
                </a:spcBef>
                <a:spcAft>
                  <a:spcPts val="600"/>
                </a:spcAft>
                <a:buFont typeface="+mj-lt"/>
                <a:buAutoNum type="arabicPeriod"/>
              </a:pPr>
              <a:r>
                <a:rPr lang="en-US" sz="2400" dirty="0" smtClean="0"/>
                <a:t>Choose study site -&gt; Maheshwar block in Narmada basin due to single aquifer setting  and simple canal layout.</a:t>
              </a:r>
            </a:p>
            <a:p>
              <a:pPr marL="342900" indent="-342900" algn="just">
                <a:spcBef>
                  <a:spcPts val="1200"/>
                </a:spcBef>
                <a:spcAft>
                  <a:spcPts val="600"/>
                </a:spcAft>
                <a:buFont typeface="+mj-lt"/>
                <a:buAutoNum type="arabicPeriod"/>
              </a:pPr>
              <a:r>
                <a:rPr lang="en-US" sz="2400" dirty="0" smtClean="0"/>
                <a:t>Classification of wells based on location -&gt; Wells in Command area (Zone A and B) and wells outside command area</a:t>
              </a:r>
            </a:p>
            <a:p>
              <a:pPr marL="342900" indent="-342900" algn="just">
                <a:spcBef>
                  <a:spcPts val="1200"/>
                </a:spcBef>
                <a:spcAft>
                  <a:spcPts val="600"/>
                </a:spcAft>
                <a:buFont typeface="+mj-lt"/>
                <a:buAutoNum type="arabicPeriod"/>
              </a:pPr>
              <a:r>
                <a:rPr lang="en-US" sz="2400" dirty="0" smtClean="0"/>
                <a:t>Deriving statistics like Maximum/minimum depth, average, standard deviation of  each well during pre-monsoon (dry) and monsoon (wet) season. This is calculated before (2003-10) and after (2011-16) the canal operation event.</a:t>
              </a:r>
            </a:p>
            <a:p>
              <a:pPr marL="342900" indent="-342900" algn="just">
                <a:spcBef>
                  <a:spcPts val="1200"/>
                </a:spcBef>
                <a:spcAft>
                  <a:spcPts val="600"/>
                </a:spcAft>
                <a:buFont typeface="+mj-lt"/>
                <a:buAutoNum type="arabicPeriod"/>
              </a:pPr>
              <a:r>
                <a:rPr lang="en-US" sz="2400" dirty="0" smtClean="0"/>
                <a:t>Land use land cover (LULC) change detection by supervised classification method using Landsat series datasets. LULC change </a:t>
              </a:r>
              <a:r>
                <a:rPr lang="en-US" sz="2400" dirty="0"/>
                <a:t>was </a:t>
              </a:r>
              <a:r>
                <a:rPr lang="en-US" sz="2400" dirty="0" smtClean="0"/>
                <a:t>studied between 2003 and 2013.</a:t>
              </a:r>
            </a:p>
          </p:txBody>
        </p:sp>
      </p:grpSp>
      <p:grpSp>
        <p:nvGrpSpPr>
          <p:cNvPr id="6" name="Group 5"/>
          <p:cNvGrpSpPr/>
          <p:nvPr/>
        </p:nvGrpSpPr>
        <p:grpSpPr>
          <a:xfrm>
            <a:off x="426316" y="390611"/>
            <a:ext cx="11334750" cy="5565689"/>
            <a:chOff x="1143000" y="573174"/>
            <a:chExt cx="9448800" cy="5027526"/>
          </a:xfrm>
        </p:grpSpPr>
        <p:sp>
          <p:nvSpPr>
            <p:cNvPr id="7" name="Rectangle 6"/>
            <p:cNvSpPr/>
            <p:nvPr/>
          </p:nvSpPr>
          <p:spPr>
            <a:xfrm>
              <a:off x="1143000" y="573174"/>
              <a:ext cx="9448800" cy="5027526"/>
            </a:xfrm>
            <a:prstGeom prst="rect">
              <a:avLst/>
            </a:prstGeom>
            <a:solidFill>
              <a:schemeClr val="bg1"/>
            </a:solidFill>
            <a:ln>
              <a:solidFill>
                <a:srgbClr val="D60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74057" y="3653546"/>
              <a:ext cx="8007484" cy="1573474"/>
            </a:xfrm>
            <a:prstGeom prst="rect">
              <a:avLst/>
            </a:prstGeom>
            <a:noFill/>
          </p:spPr>
          <p:txBody>
            <a:bodyPr wrap="square" rtlCol="0">
              <a:spAutoFit/>
            </a:bodyPr>
            <a:lstStyle/>
            <a:p>
              <a:pPr algn="ctr">
                <a:lnSpc>
                  <a:spcPct val="200000"/>
                </a:lnSpc>
              </a:pPr>
              <a:r>
                <a:rPr lang="en-US" sz="3200" b="1" dirty="0" smtClean="0">
                  <a:solidFill>
                    <a:schemeClr val="bg1"/>
                  </a:solidFill>
                </a:rPr>
                <a:t>3.1 Statistics of Groundwater Wells located in the  </a:t>
              </a:r>
              <a:r>
                <a:rPr lang="en-US" sz="3200" b="1" u="sng" dirty="0" smtClean="0">
                  <a:solidFill>
                    <a:schemeClr val="bg1"/>
                  </a:solidFill>
                </a:rPr>
                <a:t>Omkareshwar Canal Command Area </a:t>
              </a:r>
              <a:endParaRPr lang="en-US" sz="3200" b="1" u="sng" dirty="0">
                <a:solidFill>
                  <a:schemeClr val="bg1"/>
                </a:solidFill>
              </a:endParaRPr>
            </a:p>
          </p:txBody>
        </p:sp>
        <p:sp>
          <p:nvSpPr>
            <p:cNvPr id="9" name="TextBox 8"/>
            <p:cNvSpPr txBox="1"/>
            <p:nvPr/>
          </p:nvSpPr>
          <p:spPr>
            <a:xfrm>
              <a:off x="2972476" y="1160693"/>
              <a:ext cx="5641629" cy="478176"/>
            </a:xfrm>
            <a:prstGeom prst="rect">
              <a:avLst/>
            </a:prstGeom>
            <a:solidFill>
              <a:schemeClr val="bg1"/>
            </a:solidFill>
          </p:spPr>
          <p:txBody>
            <a:bodyPr wrap="square" rtlCol="0">
              <a:spAutoFit/>
            </a:bodyPr>
            <a:lstStyle/>
            <a:p>
              <a:pPr algn="ctr"/>
              <a:r>
                <a:rPr lang="en-US" sz="3200" b="1" dirty="0">
                  <a:solidFill>
                    <a:srgbClr val="7030A0"/>
                  </a:solidFill>
                </a:rPr>
                <a:t>3</a:t>
              </a:r>
              <a:r>
                <a:rPr lang="en-US" sz="3200" b="1" dirty="0" smtClean="0">
                  <a:solidFill>
                    <a:srgbClr val="7030A0"/>
                  </a:solidFill>
                </a:rPr>
                <a:t>. Results</a:t>
              </a:r>
              <a:endParaRPr lang="en-US" sz="3200" b="1" dirty="0">
                <a:solidFill>
                  <a:srgbClr val="7030A0"/>
                </a:solidFill>
              </a:endParaRPr>
            </a:p>
          </p:txBody>
        </p:sp>
      </p:grpSp>
      <p:sp>
        <p:nvSpPr>
          <p:cNvPr id="11" name="TextBox 10"/>
          <p:cNvSpPr txBox="1"/>
          <p:nvPr/>
        </p:nvSpPr>
        <p:spPr>
          <a:xfrm>
            <a:off x="1921091" y="2061468"/>
            <a:ext cx="8718983" cy="954107"/>
          </a:xfrm>
          <a:prstGeom prst="rect">
            <a:avLst/>
          </a:prstGeom>
          <a:noFill/>
        </p:spPr>
        <p:txBody>
          <a:bodyPr wrap="square" rtlCol="0">
            <a:spAutoFit/>
          </a:bodyPr>
          <a:lstStyle/>
          <a:p>
            <a:pPr algn="ctr"/>
            <a:r>
              <a:rPr lang="en-US" sz="2800" dirty="0" smtClean="0"/>
              <a:t>3.1   Increase in groundwater well level especially during pre-monsoon (dry) season</a:t>
            </a:r>
            <a:endParaRPr lang="en-US" sz="2800" dirty="0"/>
          </a:p>
        </p:txBody>
      </p:sp>
      <p:sp>
        <p:nvSpPr>
          <p:cNvPr id="12" name="TextBox 11"/>
          <p:cNvSpPr txBox="1"/>
          <p:nvPr/>
        </p:nvSpPr>
        <p:spPr>
          <a:xfrm>
            <a:off x="838200" y="3859781"/>
            <a:ext cx="10105071" cy="1318181"/>
          </a:xfrm>
          <a:prstGeom prst="rect">
            <a:avLst/>
          </a:prstGeom>
          <a:noFill/>
        </p:spPr>
        <p:txBody>
          <a:bodyPr wrap="square" rtlCol="0">
            <a:spAutoFit/>
          </a:bodyPr>
          <a:lstStyle/>
          <a:p>
            <a:pPr lvl="1" algn="ctr">
              <a:lnSpc>
                <a:spcPct val="150000"/>
              </a:lnSpc>
            </a:pPr>
            <a:r>
              <a:rPr lang="en-US" sz="2800" dirty="0" smtClean="0"/>
              <a:t>3.2 Land use change: Fallow -&gt; Agriculture </a:t>
            </a:r>
          </a:p>
          <a:p>
            <a:pPr lvl="1" algn="ctr">
              <a:lnSpc>
                <a:spcPct val="150000"/>
              </a:lnSpc>
            </a:pPr>
            <a:r>
              <a:rPr lang="en-US" sz="2800" dirty="0" smtClean="0"/>
              <a:t>(double/triple cropping pattern)</a:t>
            </a:r>
            <a:endParaRPr lang="en-US" sz="2800" dirty="0"/>
          </a:p>
        </p:txBody>
      </p:sp>
    </p:spTree>
    <p:extLst>
      <p:ext uri="{BB962C8B-B14F-4D97-AF65-F5344CB8AC3E}">
        <p14:creationId xmlns:p14="http://schemas.microsoft.com/office/powerpoint/2010/main" val="1100555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0938" y="6488564"/>
            <a:ext cx="3911600" cy="369332"/>
          </a:xfrm>
          <a:prstGeom prst="rect">
            <a:avLst/>
          </a:prstGeom>
          <a:noFill/>
        </p:spPr>
        <p:txBody>
          <a:bodyPr wrap="square" rtlCol="0">
            <a:spAutoFit/>
          </a:bodyPr>
          <a:lstStyle/>
          <a:p>
            <a:r>
              <a:rPr lang="en-US" i="1" dirty="0" smtClean="0"/>
              <a:t>high/low = highest/lowest water levels;</a:t>
            </a:r>
            <a:endParaRPr lang="en-US" i="1" dirty="0"/>
          </a:p>
        </p:txBody>
      </p:sp>
      <p:sp>
        <p:nvSpPr>
          <p:cNvPr id="13" name="TextBox 12"/>
          <p:cNvSpPr txBox="1"/>
          <p:nvPr/>
        </p:nvSpPr>
        <p:spPr>
          <a:xfrm>
            <a:off x="304798" y="6464237"/>
            <a:ext cx="7239866" cy="369332"/>
          </a:xfrm>
          <a:prstGeom prst="rect">
            <a:avLst/>
          </a:prstGeom>
          <a:noFill/>
        </p:spPr>
        <p:txBody>
          <a:bodyPr wrap="square" rtlCol="0">
            <a:spAutoFit/>
          </a:bodyPr>
          <a:lstStyle/>
          <a:p>
            <a:r>
              <a:rPr lang="en-US" i="1" dirty="0" smtClean="0"/>
              <a:t>CCA = Canal command area;   Non-CCA= Non canal commanded Area</a:t>
            </a:r>
            <a:endParaRPr lang="en-US" i="1" dirty="0"/>
          </a:p>
        </p:txBody>
      </p:sp>
      <p:sp>
        <p:nvSpPr>
          <p:cNvPr id="2" name="Slide Number Placeholder 1"/>
          <p:cNvSpPr>
            <a:spLocks noGrp="1"/>
          </p:cNvSpPr>
          <p:nvPr>
            <p:ph type="sldNum" sz="quarter" idx="12"/>
          </p:nvPr>
        </p:nvSpPr>
        <p:spPr>
          <a:xfrm>
            <a:off x="9054770" y="6352440"/>
            <a:ext cx="2743200" cy="365125"/>
          </a:xfrm>
        </p:spPr>
        <p:txBody>
          <a:bodyPr/>
          <a:lstStyle/>
          <a:p>
            <a:fld id="{60AF89B7-68B4-495B-BA1A-626B77A0CFEB}" type="slidenum">
              <a:rPr lang="en-US" smtClean="0"/>
              <a:t>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92420340"/>
              </p:ext>
            </p:extLst>
          </p:nvPr>
        </p:nvGraphicFramePr>
        <p:xfrm>
          <a:off x="304798" y="956244"/>
          <a:ext cx="5605673" cy="2079056"/>
        </p:xfrm>
        <a:graphic>
          <a:graphicData uri="http://schemas.openxmlformats.org/drawingml/2006/table">
            <a:tbl>
              <a:tblPr/>
              <a:tblGrid>
                <a:gridCol w="1283957">
                  <a:extLst>
                    <a:ext uri="{9D8B030D-6E8A-4147-A177-3AD203B41FA5}">
                      <a16:colId xmlns:a16="http://schemas.microsoft.com/office/drawing/2014/main" val="1669837379"/>
                    </a:ext>
                  </a:extLst>
                </a:gridCol>
                <a:gridCol w="958311">
                  <a:extLst>
                    <a:ext uri="{9D8B030D-6E8A-4147-A177-3AD203B41FA5}">
                      <a16:colId xmlns:a16="http://schemas.microsoft.com/office/drawing/2014/main" val="3585229329"/>
                    </a:ext>
                  </a:extLst>
                </a:gridCol>
                <a:gridCol w="1121135">
                  <a:extLst>
                    <a:ext uri="{9D8B030D-6E8A-4147-A177-3AD203B41FA5}">
                      <a16:colId xmlns:a16="http://schemas.microsoft.com/office/drawing/2014/main" val="3903241789"/>
                    </a:ext>
                  </a:extLst>
                </a:gridCol>
                <a:gridCol w="1121135">
                  <a:extLst>
                    <a:ext uri="{9D8B030D-6E8A-4147-A177-3AD203B41FA5}">
                      <a16:colId xmlns:a16="http://schemas.microsoft.com/office/drawing/2014/main" val="470479319"/>
                    </a:ext>
                  </a:extLst>
                </a:gridCol>
                <a:gridCol w="1121135">
                  <a:extLst>
                    <a:ext uri="{9D8B030D-6E8A-4147-A177-3AD203B41FA5}">
                      <a16:colId xmlns:a16="http://schemas.microsoft.com/office/drawing/2014/main" val="1719618629"/>
                    </a:ext>
                  </a:extLst>
                </a:gridCol>
              </a:tblGrid>
              <a:tr h="599397">
                <a:tc rowSpan="2">
                  <a:txBody>
                    <a:bodyPr/>
                    <a:lstStyle/>
                    <a:p>
                      <a:pPr algn="ctr" fontAlgn="b"/>
                      <a:r>
                        <a:rPr lang="en-US" sz="2400" b="0" i="0" u="none" strike="noStrike" dirty="0" smtClean="0">
                          <a:solidFill>
                            <a:srgbClr val="000000"/>
                          </a:solidFill>
                          <a:effectLst/>
                          <a:latin typeface="Calibri" panose="020F0502020204030204" pitchFamily="34" charset="0"/>
                        </a:rPr>
                        <a:t>Wells in CCA</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2">
                  <a:txBody>
                    <a:bodyPr/>
                    <a:lstStyle/>
                    <a:p>
                      <a:pPr algn="ctr" fontAlgn="ctr"/>
                      <a:r>
                        <a:rPr lang="en-US" sz="2400" b="0" i="1" u="none" strike="noStrike" dirty="0">
                          <a:solidFill>
                            <a:srgbClr val="000000"/>
                          </a:solidFill>
                          <a:effectLst/>
                          <a:latin typeface="Calibri" panose="020F0502020204030204" pitchFamily="34" charset="0"/>
                        </a:rPr>
                        <a:t>Pre-Monsoon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ctr" fontAlgn="ctr"/>
                      <a:r>
                        <a:rPr lang="en-US" sz="2400" b="0" i="1" u="none" strike="noStrike" dirty="0">
                          <a:solidFill>
                            <a:srgbClr val="000000"/>
                          </a:solidFill>
                          <a:effectLst/>
                          <a:latin typeface="Calibri" panose="020F0502020204030204" pitchFamily="34" charset="0"/>
                        </a:rPr>
                        <a:t>Monsoon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084743191"/>
                  </a:ext>
                </a:extLst>
              </a:tr>
              <a:tr h="599397">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1" i="0" u="none" strike="noStrike" dirty="0">
                          <a:solidFill>
                            <a:srgbClr val="000000"/>
                          </a:solidFill>
                          <a:effectLst/>
                          <a:latin typeface="Calibri" panose="020F0502020204030204" pitchFamily="34" charset="0"/>
                        </a:rPr>
                        <a:t>High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1" i="0" u="none" strike="noStrike" dirty="0" smtClean="0">
                          <a:solidFill>
                            <a:srgbClr val="000000"/>
                          </a:solidFill>
                          <a:effectLst/>
                          <a:latin typeface="Calibri" panose="020F0502020204030204" pitchFamily="34" charset="0"/>
                        </a:rPr>
                        <a:t>Low</a:t>
                      </a:r>
                      <a:endParaRPr lang="en-US" sz="2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1" i="0" u="none" strike="noStrike">
                          <a:solidFill>
                            <a:srgbClr val="000000"/>
                          </a:solidFill>
                          <a:effectLst/>
                          <a:latin typeface="Calibri" panose="020F0502020204030204" pitchFamily="34" charset="0"/>
                        </a:rPr>
                        <a:t>High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1" i="0" u="none" strike="noStrike" dirty="0">
                          <a:solidFill>
                            <a:srgbClr val="000000"/>
                          </a:solidFill>
                          <a:effectLst/>
                          <a:latin typeface="Calibri" panose="020F0502020204030204" pitchFamily="34" charset="0"/>
                        </a:rPr>
                        <a:t>Low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6686073"/>
                  </a:ext>
                </a:extLst>
              </a:tr>
              <a:tr h="486562">
                <a:tc>
                  <a:txBody>
                    <a:bodyPr/>
                    <a:lstStyle/>
                    <a:p>
                      <a:pPr algn="ctr" fontAlgn="b"/>
                      <a:r>
                        <a:rPr lang="en-US" sz="2400" b="1" i="0" u="none" strike="noStrike" dirty="0">
                          <a:solidFill>
                            <a:srgbClr val="000000"/>
                          </a:solidFill>
                          <a:effectLst/>
                          <a:latin typeface="Calibri" panose="020F0502020204030204" pitchFamily="34" charset="0"/>
                        </a:rPr>
                        <a:t>Before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0" i="0" u="none" strike="noStrike" dirty="0" smtClean="0">
                          <a:solidFill>
                            <a:srgbClr val="000000"/>
                          </a:solidFill>
                          <a:effectLst/>
                          <a:latin typeface="Calibri" panose="020F0502020204030204" pitchFamily="34" charset="0"/>
                        </a:rPr>
                        <a:t>6.06</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0" i="0" u="none" strike="noStrike" dirty="0" smtClean="0">
                          <a:solidFill>
                            <a:srgbClr val="000000"/>
                          </a:solidFill>
                          <a:effectLst/>
                          <a:latin typeface="Calibri" panose="020F0502020204030204" pitchFamily="34" charset="0"/>
                        </a:rPr>
                        <a:t>9.63</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0" i="0" u="none" strike="noStrike" dirty="0" smtClean="0">
                          <a:solidFill>
                            <a:srgbClr val="000000"/>
                          </a:solidFill>
                          <a:effectLst/>
                          <a:latin typeface="Calibri" panose="020F0502020204030204" pitchFamily="34" charset="0"/>
                        </a:rPr>
                        <a:t>3.63</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0" i="0" u="none" strike="noStrike" dirty="0" smtClean="0">
                          <a:solidFill>
                            <a:srgbClr val="000000"/>
                          </a:solidFill>
                          <a:effectLst/>
                          <a:latin typeface="Calibri" panose="020F0502020204030204" pitchFamily="34" charset="0"/>
                        </a:rPr>
                        <a:t>6.05</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036691"/>
                  </a:ext>
                </a:extLst>
              </a:tr>
              <a:tr h="393700">
                <a:tc>
                  <a:txBody>
                    <a:bodyPr/>
                    <a:lstStyle/>
                    <a:p>
                      <a:pPr algn="ctr" fontAlgn="b"/>
                      <a:r>
                        <a:rPr lang="en-US" sz="2400" b="1" i="0" u="none" strike="noStrike" dirty="0">
                          <a:solidFill>
                            <a:srgbClr val="000000"/>
                          </a:solidFill>
                          <a:effectLst/>
                          <a:latin typeface="Calibri" panose="020F0502020204030204" pitchFamily="34" charset="0"/>
                        </a:rPr>
                        <a:t>After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400" u="none" strike="noStrike" kern="1200" dirty="0" smtClean="0">
                          <a:solidFill>
                            <a:schemeClr val="dk1"/>
                          </a:solidFill>
                          <a:effectLst/>
                          <a:latin typeface="+mn-lt"/>
                          <a:ea typeface="+mn-ea"/>
                          <a:cs typeface="+mn-cs"/>
                        </a:rPr>
                        <a:t>5.19</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400" u="none" strike="noStrike" kern="1200" dirty="0" smtClean="0">
                          <a:solidFill>
                            <a:schemeClr val="dk1"/>
                          </a:solidFill>
                          <a:effectLst/>
                          <a:latin typeface="+mn-lt"/>
                          <a:ea typeface="+mn-ea"/>
                          <a:cs typeface="+mn-cs"/>
                        </a:rPr>
                        <a:t>7.50</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400" u="none" strike="noStrike" kern="1200" dirty="0" smtClean="0">
                          <a:solidFill>
                            <a:schemeClr val="dk1"/>
                          </a:solidFill>
                          <a:effectLst/>
                          <a:latin typeface="+mn-lt"/>
                          <a:ea typeface="+mn-ea"/>
                          <a:cs typeface="+mn-cs"/>
                        </a:rPr>
                        <a:t>2.06</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400" u="none" strike="noStrike" kern="1200" dirty="0" smtClean="0">
                          <a:solidFill>
                            <a:schemeClr val="dk1"/>
                          </a:solidFill>
                          <a:effectLst/>
                          <a:latin typeface="+mn-lt"/>
                          <a:ea typeface="+mn-ea"/>
                          <a:cs typeface="+mn-cs"/>
                        </a:rPr>
                        <a:t>4.83</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4864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449421143"/>
              </p:ext>
            </p:extLst>
          </p:nvPr>
        </p:nvGraphicFramePr>
        <p:xfrm>
          <a:off x="304798" y="3474883"/>
          <a:ext cx="5605673" cy="2171306"/>
        </p:xfrm>
        <a:graphic>
          <a:graphicData uri="http://schemas.openxmlformats.org/drawingml/2006/table">
            <a:tbl>
              <a:tblPr/>
              <a:tblGrid>
                <a:gridCol w="1408833">
                  <a:extLst>
                    <a:ext uri="{9D8B030D-6E8A-4147-A177-3AD203B41FA5}">
                      <a16:colId xmlns:a16="http://schemas.microsoft.com/office/drawing/2014/main" val="1669837379"/>
                    </a:ext>
                  </a:extLst>
                </a:gridCol>
                <a:gridCol w="967357">
                  <a:extLst>
                    <a:ext uri="{9D8B030D-6E8A-4147-A177-3AD203B41FA5}">
                      <a16:colId xmlns:a16="http://schemas.microsoft.com/office/drawing/2014/main" val="3585229329"/>
                    </a:ext>
                  </a:extLst>
                </a:gridCol>
                <a:gridCol w="1160828">
                  <a:extLst>
                    <a:ext uri="{9D8B030D-6E8A-4147-A177-3AD203B41FA5}">
                      <a16:colId xmlns:a16="http://schemas.microsoft.com/office/drawing/2014/main" val="3903241789"/>
                    </a:ext>
                  </a:extLst>
                </a:gridCol>
                <a:gridCol w="947520">
                  <a:extLst>
                    <a:ext uri="{9D8B030D-6E8A-4147-A177-3AD203B41FA5}">
                      <a16:colId xmlns:a16="http://schemas.microsoft.com/office/drawing/2014/main" val="470479319"/>
                    </a:ext>
                  </a:extLst>
                </a:gridCol>
                <a:gridCol w="1121135">
                  <a:extLst>
                    <a:ext uri="{9D8B030D-6E8A-4147-A177-3AD203B41FA5}">
                      <a16:colId xmlns:a16="http://schemas.microsoft.com/office/drawing/2014/main" val="1719618629"/>
                    </a:ext>
                  </a:extLst>
                </a:gridCol>
              </a:tblGrid>
              <a:tr h="588899">
                <a:tc rowSpan="2">
                  <a:txBody>
                    <a:bodyPr/>
                    <a:lstStyle/>
                    <a:p>
                      <a:pPr algn="ctr" fontAlgn="b"/>
                      <a:r>
                        <a:rPr lang="en-US" sz="2400" b="0" i="0" u="none" strike="noStrike" dirty="0" smtClean="0">
                          <a:solidFill>
                            <a:srgbClr val="000000"/>
                          </a:solidFill>
                          <a:effectLst/>
                          <a:latin typeface="Calibri" panose="020F0502020204030204" pitchFamily="34" charset="0"/>
                        </a:rPr>
                        <a:t>Wells in Non-CCA</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pPr algn="ctr" fontAlgn="ctr"/>
                      <a:r>
                        <a:rPr lang="en-US" sz="2400" b="0" i="1" u="none" strike="noStrike" dirty="0">
                          <a:solidFill>
                            <a:srgbClr val="000000"/>
                          </a:solidFill>
                          <a:effectLst/>
                          <a:latin typeface="Calibri" panose="020F0502020204030204" pitchFamily="34" charset="0"/>
                        </a:rPr>
                        <a:t>Pre-Monsoon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ctr" fontAlgn="ctr"/>
                      <a:r>
                        <a:rPr lang="en-US" sz="2400" b="0" i="1" u="none" strike="noStrike" dirty="0">
                          <a:solidFill>
                            <a:srgbClr val="000000"/>
                          </a:solidFill>
                          <a:effectLst/>
                          <a:latin typeface="Calibri" panose="020F0502020204030204" pitchFamily="34" charset="0"/>
                        </a:rPr>
                        <a:t>Monsoon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084743191"/>
                  </a:ext>
                </a:extLst>
              </a:tr>
              <a:tr h="588899">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1" i="0" u="none" strike="noStrike" dirty="0">
                          <a:solidFill>
                            <a:srgbClr val="000000"/>
                          </a:solidFill>
                          <a:effectLst/>
                          <a:latin typeface="Calibri" panose="020F0502020204030204" pitchFamily="34" charset="0"/>
                        </a:rPr>
                        <a:t>High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1" i="0" u="none" strike="noStrike" dirty="0">
                          <a:solidFill>
                            <a:srgbClr val="000000"/>
                          </a:solidFill>
                          <a:effectLst/>
                          <a:latin typeface="Calibri" panose="020F0502020204030204" pitchFamily="34" charset="0"/>
                        </a:rPr>
                        <a:t>Low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1" i="0" u="none" strike="noStrike" dirty="0">
                          <a:solidFill>
                            <a:srgbClr val="000000"/>
                          </a:solidFill>
                          <a:effectLst/>
                          <a:latin typeface="Calibri" panose="020F0502020204030204" pitchFamily="34" charset="0"/>
                        </a:rPr>
                        <a:t>High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1" i="0" u="none" strike="noStrike" dirty="0">
                          <a:solidFill>
                            <a:srgbClr val="000000"/>
                          </a:solidFill>
                          <a:effectLst/>
                          <a:latin typeface="Calibri" panose="020F0502020204030204" pitchFamily="34" charset="0"/>
                        </a:rPr>
                        <a:t>Low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6686073"/>
                  </a:ext>
                </a:extLst>
              </a:tr>
              <a:tr h="588899">
                <a:tc>
                  <a:txBody>
                    <a:bodyPr/>
                    <a:lstStyle/>
                    <a:p>
                      <a:pPr algn="ctr" fontAlgn="b"/>
                      <a:r>
                        <a:rPr lang="en-US" sz="2400" b="1" i="0" u="none" strike="noStrike" dirty="0">
                          <a:solidFill>
                            <a:srgbClr val="000000"/>
                          </a:solidFill>
                          <a:effectLst/>
                          <a:latin typeface="Calibri" panose="020F0502020204030204" pitchFamily="34" charset="0"/>
                        </a:rPr>
                        <a:t>Before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0" i="0" u="none" strike="noStrike" dirty="0" smtClean="0">
                          <a:solidFill>
                            <a:srgbClr val="000000"/>
                          </a:solidFill>
                          <a:effectLst/>
                          <a:latin typeface="Calibri" panose="020F0502020204030204" pitchFamily="34" charset="0"/>
                        </a:rPr>
                        <a:t>6.78</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0" i="0" u="none" strike="noStrike" dirty="0" smtClean="0">
                          <a:solidFill>
                            <a:srgbClr val="000000"/>
                          </a:solidFill>
                          <a:effectLst/>
                          <a:latin typeface="Calibri" panose="020F0502020204030204" pitchFamily="34" charset="0"/>
                        </a:rPr>
                        <a:t>10.15</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0" i="0" u="none" strike="noStrike" dirty="0" smtClean="0">
                          <a:solidFill>
                            <a:srgbClr val="000000"/>
                          </a:solidFill>
                          <a:effectLst/>
                          <a:latin typeface="Calibri" panose="020F0502020204030204" pitchFamily="34" charset="0"/>
                        </a:rPr>
                        <a:t>3.26</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0" i="0" u="none" strike="noStrike" dirty="0" smtClean="0">
                          <a:solidFill>
                            <a:srgbClr val="000000"/>
                          </a:solidFill>
                          <a:effectLst/>
                          <a:latin typeface="Calibri" panose="020F0502020204030204" pitchFamily="34" charset="0"/>
                        </a:rPr>
                        <a:t>4.96</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036691"/>
                  </a:ext>
                </a:extLst>
              </a:tr>
              <a:tr h="404609">
                <a:tc>
                  <a:txBody>
                    <a:bodyPr/>
                    <a:lstStyle/>
                    <a:p>
                      <a:pPr algn="ctr" fontAlgn="b"/>
                      <a:r>
                        <a:rPr lang="en-US" sz="2400" b="1" i="0" u="none" strike="noStrike" dirty="0">
                          <a:solidFill>
                            <a:srgbClr val="000000"/>
                          </a:solidFill>
                          <a:effectLst/>
                          <a:latin typeface="Calibri" panose="020F0502020204030204" pitchFamily="34" charset="0"/>
                        </a:rPr>
                        <a:t>After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0" i="0" u="none" strike="noStrike" dirty="0" smtClean="0">
                          <a:solidFill>
                            <a:srgbClr val="000000"/>
                          </a:solidFill>
                          <a:effectLst/>
                          <a:latin typeface="Calibri" panose="020F0502020204030204" pitchFamily="34" charset="0"/>
                        </a:rPr>
                        <a:t>6.47</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0" i="0" u="none" strike="noStrike" dirty="0" smtClean="0">
                          <a:solidFill>
                            <a:srgbClr val="000000"/>
                          </a:solidFill>
                          <a:effectLst/>
                          <a:latin typeface="Calibri" panose="020F0502020204030204" pitchFamily="34" charset="0"/>
                        </a:rPr>
                        <a:t>10.20</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0" i="0" u="none" strike="noStrike" dirty="0" smtClean="0">
                          <a:solidFill>
                            <a:srgbClr val="000000"/>
                          </a:solidFill>
                          <a:effectLst/>
                          <a:latin typeface="Calibri" panose="020F0502020204030204" pitchFamily="34" charset="0"/>
                        </a:rPr>
                        <a:t>3.82</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b="0" i="0" u="none" strike="noStrike" dirty="0" smtClean="0">
                          <a:solidFill>
                            <a:srgbClr val="000000"/>
                          </a:solidFill>
                          <a:effectLst/>
                          <a:latin typeface="Calibri" panose="020F0502020204030204" pitchFamily="34" charset="0"/>
                        </a:rPr>
                        <a:t>4.96</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4864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723826131"/>
              </p:ext>
            </p:extLst>
          </p:nvPr>
        </p:nvGraphicFramePr>
        <p:xfrm>
          <a:off x="6599583" y="901799"/>
          <a:ext cx="5337559" cy="2109770"/>
        </p:xfrm>
        <a:graphic>
          <a:graphicData uri="http://schemas.openxmlformats.org/drawingml/2006/table">
            <a:tbl>
              <a:tblPr/>
              <a:tblGrid>
                <a:gridCol w="1472431">
                  <a:extLst>
                    <a:ext uri="{9D8B030D-6E8A-4147-A177-3AD203B41FA5}">
                      <a16:colId xmlns:a16="http://schemas.microsoft.com/office/drawing/2014/main" val="2584066059"/>
                    </a:ext>
                  </a:extLst>
                </a:gridCol>
                <a:gridCol w="2101774">
                  <a:extLst>
                    <a:ext uri="{9D8B030D-6E8A-4147-A177-3AD203B41FA5}">
                      <a16:colId xmlns:a16="http://schemas.microsoft.com/office/drawing/2014/main" val="2203246727"/>
                    </a:ext>
                  </a:extLst>
                </a:gridCol>
                <a:gridCol w="1763354">
                  <a:extLst>
                    <a:ext uri="{9D8B030D-6E8A-4147-A177-3AD203B41FA5}">
                      <a16:colId xmlns:a16="http://schemas.microsoft.com/office/drawing/2014/main" val="3502708980"/>
                    </a:ext>
                  </a:extLst>
                </a:gridCol>
              </a:tblGrid>
              <a:tr h="609114">
                <a:tc row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Calibri" panose="020F0502020204030204" pitchFamily="34" charset="0"/>
                        </a:rPr>
                        <a:t>Wells in CCA</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solidFill>
                  </a:tcPr>
                </a:tc>
                <a:tc gridSpan="2">
                  <a:txBody>
                    <a:bodyPr/>
                    <a:lstStyle/>
                    <a:p>
                      <a:pPr algn="ctr" fontAlgn="ctr"/>
                      <a:r>
                        <a:rPr lang="en-US" sz="2400" b="0" i="1" u="none" strike="noStrike" dirty="0">
                          <a:solidFill>
                            <a:srgbClr val="000000"/>
                          </a:solidFill>
                          <a:effectLst/>
                          <a:latin typeface="Calibri" panose="020F0502020204030204" pitchFamily="34" charset="0"/>
                        </a:rPr>
                        <a:t>Avg. Fluctuation amplitude</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039300958"/>
                  </a:ext>
                </a:extLst>
              </a:tr>
              <a:tr h="609114">
                <a:tc vMerge="1">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Calibri" panose="020F0502020204030204" pitchFamily="34" charset="0"/>
                        </a:rPr>
                        <a:t>Premonsoon</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Calibri" panose="020F0502020204030204" pitchFamily="34" charset="0"/>
                        </a:rPr>
                        <a:t>Monsoon</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81506242"/>
                  </a:ext>
                </a:extLst>
              </a:tr>
              <a:tr h="508873">
                <a:tc>
                  <a:txBody>
                    <a:bodyPr/>
                    <a:lstStyle/>
                    <a:p>
                      <a:pPr algn="ctr" fontAlgn="b"/>
                      <a:r>
                        <a:rPr lang="en-US" sz="2400" b="1" i="0" u="none" strike="noStrike" dirty="0">
                          <a:solidFill>
                            <a:srgbClr val="000000"/>
                          </a:solidFill>
                          <a:effectLst/>
                          <a:latin typeface="Calibri" panose="020F0502020204030204" pitchFamily="34" charset="0"/>
                        </a:rPr>
                        <a:t>Before</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sz="2400" b="0" i="0" u="none" strike="noStrike" dirty="0" smtClean="0">
                          <a:solidFill>
                            <a:srgbClr val="000000"/>
                          </a:solidFill>
                          <a:effectLst/>
                          <a:latin typeface="Calibri" panose="020F0502020204030204" pitchFamily="34" charset="0"/>
                        </a:rPr>
                        <a:t>3.57 m</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sz="2400" b="0" i="0" u="none" strike="noStrike" dirty="0" smtClean="0">
                          <a:solidFill>
                            <a:srgbClr val="000000"/>
                          </a:solidFill>
                          <a:effectLst/>
                          <a:latin typeface="Calibri" panose="020F0502020204030204" pitchFamily="34" charset="0"/>
                        </a:rPr>
                        <a:t> 2.41 m</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476838223"/>
                  </a:ext>
                </a:extLst>
              </a:tr>
              <a:tr h="382669">
                <a:tc>
                  <a:txBody>
                    <a:bodyPr/>
                    <a:lstStyle/>
                    <a:p>
                      <a:pPr algn="ctr" fontAlgn="b"/>
                      <a:r>
                        <a:rPr lang="en-US" sz="2400" b="1" i="0" u="none" strike="noStrike" dirty="0">
                          <a:solidFill>
                            <a:srgbClr val="000000"/>
                          </a:solidFill>
                          <a:effectLst/>
                          <a:latin typeface="Calibri" panose="020F0502020204030204" pitchFamily="34" charset="0"/>
                        </a:rPr>
                        <a:t>After</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en-US" sz="2400" b="0" i="0" u="none" strike="noStrike" dirty="0" smtClean="0">
                          <a:solidFill>
                            <a:srgbClr val="000000"/>
                          </a:solidFill>
                          <a:effectLst/>
                          <a:latin typeface="Calibri" panose="020F0502020204030204" pitchFamily="34" charset="0"/>
                        </a:rPr>
                        <a:t>2.31 m</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en-US" sz="2400" b="0" i="0" u="none" strike="noStrike" dirty="0" smtClean="0">
                          <a:solidFill>
                            <a:srgbClr val="000000"/>
                          </a:solidFill>
                          <a:effectLst/>
                          <a:latin typeface="Calibri" panose="020F0502020204030204" pitchFamily="34" charset="0"/>
                        </a:rPr>
                        <a:t>2.77 m</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119656677"/>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973252954"/>
              </p:ext>
            </p:extLst>
          </p:nvPr>
        </p:nvGraphicFramePr>
        <p:xfrm>
          <a:off x="6599583" y="3420437"/>
          <a:ext cx="5337560" cy="2167368"/>
        </p:xfrm>
        <a:graphic>
          <a:graphicData uri="http://schemas.openxmlformats.org/drawingml/2006/table">
            <a:tbl>
              <a:tblPr/>
              <a:tblGrid>
                <a:gridCol w="1472431">
                  <a:extLst>
                    <a:ext uri="{9D8B030D-6E8A-4147-A177-3AD203B41FA5}">
                      <a16:colId xmlns:a16="http://schemas.microsoft.com/office/drawing/2014/main" val="2584066059"/>
                    </a:ext>
                  </a:extLst>
                </a:gridCol>
                <a:gridCol w="2101775">
                  <a:extLst>
                    <a:ext uri="{9D8B030D-6E8A-4147-A177-3AD203B41FA5}">
                      <a16:colId xmlns:a16="http://schemas.microsoft.com/office/drawing/2014/main" val="2203246727"/>
                    </a:ext>
                  </a:extLst>
                </a:gridCol>
                <a:gridCol w="1763354">
                  <a:extLst>
                    <a:ext uri="{9D8B030D-6E8A-4147-A177-3AD203B41FA5}">
                      <a16:colId xmlns:a16="http://schemas.microsoft.com/office/drawing/2014/main" val="3502708980"/>
                    </a:ext>
                  </a:extLst>
                </a:gridCol>
              </a:tblGrid>
              <a:tr h="597361">
                <a:tc row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kern="1200" dirty="0" smtClean="0">
                          <a:solidFill>
                            <a:srgbClr val="000000"/>
                          </a:solidFill>
                          <a:effectLst/>
                          <a:latin typeface="Calibri" panose="020F0502020204030204" pitchFamily="34" charset="0"/>
                          <a:ea typeface="+mn-ea"/>
                          <a:cs typeface="+mn-cs"/>
                        </a:rPr>
                        <a:t>Wells in Non-CCA</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gridSpan="2">
                  <a:txBody>
                    <a:bodyPr/>
                    <a:lstStyle/>
                    <a:p>
                      <a:pPr algn="ctr" fontAlgn="ctr"/>
                      <a:r>
                        <a:rPr lang="en-US" sz="2400" b="0" i="1" u="none" strike="noStrike" dirty="0">
                          <a:solidFill>
                            <a:srgbClr val="000000"/>
                          </a:solidFill>
                          <a:effectLst/>
                          <a:latin typeface="Calibri" panose="020F0502020204030204" pitchFamily="34" charset="0"/>
                        </a:rPr>
                        <a:t>Avg. Fluctuation amplitude</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039300958"/>
                  </a:ext>
                </a:extLst>
              </a:tr>
              <a:tr h="597361">
                <a:tc vMerge="1">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Calibri" panose="020F0502020204030204" pitchFamily="34" charset="0"/>
                        </a:rPr>
                        <a:t>Premonsoon</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Calibri" panose="020F0502020204030204" pitchFamily="34" charset="0"/>
                        </a:rPr>
                        <a:t>Monsoon</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81506242"/>
                  </a:ext>
                </a:extLst>
              </a:tr>
              <a:tr h="597361">
                <a:tc>
                  <a:txBody>
                    <a:bodyPr/>
                    <a:lstStyle/>
                    <a:p>
                      <a:pPr algn="ctr" fontAlgn="b"/>
                      <a:r>
                        <a:rPr lang="en-US" sz="2400" b="1" i="0" u="none" strike="noStrike" dirty="0">
                          <a:solidFill>
                            <a:srgbClr val="000000"/>
                          </a:solidFill>
                          <a:effectLst/>
                          <a:latin typeface="Calibri" panose="020F0502020204030204" pitchFamily="34" charset="0"/>
                        </a:rPr>
                        <a:t>Before</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sz="2400" b="0" i="0" u="none" strike="noStrike" dirty="0" smtClean="0">
                          <a:solidFill>
                            <a:srgbClr val="000000"/>
                          </a:solidFill>
                          <a:effectLst/>
                          <a:latin typeface="Calibri" panose="020F0502020204030204" pitchFamily="34" charset="0"/>
                        </a:rPr>
                        <a:t>3.36 m</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sz="2400" b="0" i="0" u="none" strike="noStrike" dirty="0" smtClean="0">
                          <a:solidFill>
                            <a:srgbClr val="000000"/>
                          </a:solidFill>
                          <a:effectLst/>
                          <a:latin typeface="Calibri" panose="020F0502020204030204" pitchFamily="34" charset="0"/>
                        </a:rPr>
                        <a:t> 1.70 m</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476838223"/>
                  </a:ext>
                </a:extLst>
              </a:tr>
              <a:tr h="370411">
                <a:tc>
                  <a:txBody>
                    <a:bodyPr/>
                    <a:lstStyle/>
                    <a:p>
                      <a:pPr algn="ctr" fontAlgn="b"/>
                      <a:r>
                        <a:rPr lang="en-US" sz="2400" b="1" i="0" u="none" strike="noStrike" dirty="0">
                          <a:solidFill>
                            <a:srgbClr val="000000"/>
                          </a:solidFill>
                          <a:effectLst/>
                          <a:latin typeface="Calibri" panose="020F0502020204030204" pitchFamily="34" charset="0"/>
                        </a:rPr>
                        <a:t>After</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en-US" sz="2400" b="0" i="0" u="none" strike="noStrike" dirty="0" smtClean="0">
                          <a:solidFill>
                            <a:srgbClr val="000000"/>
                          </a:solidFill>
                          <a:effectLst/>
                          <a:latin typeface="Calibri" panose="020F0502020204030204" pitchFamily="34" charset="0"/>
                        </a:rPr>
                        <a:t>3.73 m</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en-US" sz="2400" b="0" i="0" u="none" strike="noStrike" dirty="0" smtClean="0">
                          <a:solidFill>
                            <a:srgbClr val="000000"/>
                          </a:solidFill>
                          <a:effectLst/>
                          <a:latin typeface="Calibri" panose="020F0502020204030204" pitchFamily="34" charset="0"/>
                        </a:rPr>
                        <a:t>1.14 m</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119656677"/>
                  </a:ext>
                </a:extLst>
              </a:tr>
            </a:tbl>
          </a:graphicData>
        </a:graphic>
      </p:graphicFrame>
      <p:grpSp>
        <p:nvGrpSpPr>
          <p:cNvPr id="20" name="Group 19"/>
          <p:cNvGrpSpPr/>
          <p:nvPr/>
        </p:nvGrpSpPr>
        <p:grpSpPr>
          <a:xfrm>
            <a:off x="1727575" y="72310"/>
            <a:ext cx="9231865" cy="464336"/>
            <a:chOff x="1003298" y="78729"/>
            <a:chExt cx="7657397" cy="464336"/>
          </a:xfrm>
        </p:grpSpPr>
        <p:sp>
          <p:nvSpPr>
            <p:cNvPr id="9" name="TextBox 8"/>
            <p:cNvSpPr txBox="1"/>
            <p:nvPr/>
          </p:nvSpPr>
          <p:spPr>
            <a:xfrm>
              <a:off x="2043775" y="81400"/>
              <a:ext cx="6616920" cy="461665"/>
            </a:xfrm>
            <a:prstGeom prst="rect">
              <a:avLst/>
            </a:prstGeom>
            <a:noFill/>
          </p:spPr>
          <p:txBody>
            <a:bodyPr wrap="square" rtlCol="0">
              <a:spAutoFit/>
            </a:bodyPr>
            <a:lstStyle>
              <a:defPPr>
                <a:defRPr lang="en-US"/>
              </a:defPPr>
              <a:lvl1pPr algn="ctr">
                <a:defRPr sz="2400" b="1">
                  <a:solidFill>
                    <a:srgbClr val="7030A0"/>
                  </a:solidFill>
                </a:defRPr>
              </a:lvl1pPr>
            </a:lstStyle>
            <a:p>
              <a:r>
                <a:rPr lang="en-US" dirty="0" smtClean="0"/>
                <a:t>Observations </a:t>
              </a:r>
              <a:r>
                <a:rPr lang="en-US" dirty="0"/>
                <a:t>from the </a:t>
              </a:r>
              <a:r>
                <a:rPr lang="en-US" dirty="0" smtClean="0"/>
                <a:t>well water level statistics</a:t>
              </a:r>
              <a:endParaRPr lang="en-US" dirty="0"/>
            </a:p>
          </p:txBody>
        </p:sp>
        <p:sp>
          <p:nvSpPr>
            <p:cNvPr id="19" name="TextBox 18"/>
            <p:cNvSpPr txBox="1"/>
            <p:nvPr/>
          </p:nvSpPr>
          <p:spPr>
            <a:xfrm>
              <a:off x="1003298" y="78729"/>
              <a:ext cx="2518770" cy="461665"/>
            </a:xfrm>
            <a:prstGeom prst="rect">
              <a:avLst/>
            </a:prstGeom>
            <a:noFill/>
          </p:spPr>
          <p:txBody>
            <a:bodyPr wrap="square" rtlCol="0">
              <a:spAutoFit/>
            </a:bodyPr>
            <a:lstStyle>
              <a:defPPr>
                <a:defRPr lang="en-US"/>
              </a:defPPr>
              <a:lvl1pPr algn="ctr">
                <a:defRPr sz="2400" b="1">
                  <a:solidFill>
                    <a:srgbClr val="7030A0"/>
                  </a:solidFill>
                </a:defRPr>
              </a:lvl1pPr>
            </a:lstStyle>
            <a:p>
              <a:r>
                <a:rPr lang="en-US" dirty="0"/>
                <a:t>Result I:</a:t>
              </a:r>
            </a:p>
          </p:txBody>
        </p:sp>
      </p:grpSp>
      <p:sp>
        <p:nvSpPr>
          <p:cNvPr id="21" name="TextBox 20"/>
          <p:cNvSpPr txBox="1"/>
          <p:nvPr/>
        </p:nvSpPr>
        <p:spPr>
          <a:xfrm>
            <a:off x="1289051" y="5701246"/>
            <a:ext cx="3943349" cy="369332"/>
          </a:xfrm>
          <a:prstGeom prst="rect">
            <a:avLst/>
          </a:prstGeom>
          <a:noFill/>
        </p:spPr>
        <p:txBody>
          <a:bodyPr wrap="square" rtlCol="0">
            <a:spAutoFit/>
          </a:bodyPr>
          <a:lstStyle/>
          <a:p>
            <a:r>
              <a:rPr lang="en-US" u="sng" dirty="0" smtClean="0"/>
              <a:t>Unit : meter below ground level (</a:t>
            </a:r>
            <a:r>
              <a:rPr lang="en-US" u="sng" dirty="0" err="1" smtClean="0"/>
              <a:t>mbgl</a:t>
            </a:r>
            <a:r>
              <a:rPr lang="en-US" u="sng" dirty="0" smtClean="0"/>
              <a:t>)</a:t>
            </a:r>
            <a:endParaRPr lang="en-US" u="sng" dirty="0"/>
          </a:p>
        </p:txBody>
      </p:sp>
      <p:sp>
        <p:nvSpPr>
          <p:cNvPr id="5" name="TextBox 4"/>
          <p:cNvSpPr txBox="1"/>
          <p:nvPr/>
        </p:nvSpPr>
        <p:spPr>
          <a:xfrm>
            <a:off x="304798" y="546390"/>
            <a:ext cx="5364371" cy="400110"/>
          </a:xfrm>
          <a:prstGeom prst="rect">
            <a:avLst/>
          </a:prstGeom>
          <a:noFill/>
        </p:spPr>
        <p:txBody>
          <a:bodyPr wrap="square" rtlCol="0">
            <a:spAutoFit/>
          </a:bodyPr>
          <a:lstStyle/>
          <a:p>
            <a:r>
              <a:rPr lang="en-US" sz="2000" dirty="0" smtClean="0"/>
              <a:t>Depth of well water level in</a:t>
            </a:r>
            <a:endParaRPr lang="en-US" sz="2000" dirty="0"/>
          </a:p>
        </p:txBody>
      </p:sp>
      <p:sp>
        <p:nvSpPr>
          <p:cNvPr id="14" name="TextBox 13"/>
          <p:cNvSpPr txBox="1"/>
          <p:nvPr/>
        </p:nvSpPr>
        <p:spPr>
          <a:xfrm>
            <a:off x="7230938" y="6094905"/>
            <a:ext cx="4567032" cy="369332"/>
          </a:xfrm>
          <a:prstGeom prst="rect">
            <a:avLst/>
          </a:prstGeom>
          <a:noFill/>
        </p:spPr>
        <p:txBody>
          <a:bodyPr wrap="square" rtlCol="0">
            <a:spAutoFit/>
          </a:bodyPr>
          <a:lstStyle/>
          <a:p>
            <a:r>
              <a:rPr lang="en-US" i="1" dirty="0" smtClean="0"/>
              <a:t>Before/After= Before/After Canal operation;</a:t>
            </a:r>
            <a:endParaRPr lang="en-US" i="1" dirty="0"/>
          </a:p>
        </p:txBody>
      </p:sp>
    </p:spTree>
    <p:extLst>
      <p:ext uri="{BB962C8B-B14F-4D97-AF65-F5344CB8AC3E}">
        <p14:creationId xmlns:p14="http://schemas.microsoft.com/office/powerpoint/2010/main" val="1992849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3034" y="482325"/>
            <a:ext cx="11809252" cy="6305179"/>
          </a:xfrm>
          <a:prstGeom prst="rect">
            <a:avLst/>
          </a:prstGeom>
        </p:spPr>
      </p:pic>
      <p:sp>
        <p:nvSpPr>
          <p:cNvPr id="4" name="TextBox 3"/>
          <p:cNvSpPr txBox="1"/>
          <p:nvPr/>
        </p:nvSpPr>
        <p:spPr>
          <a:xfrm>
            <a:off x="1511633" y="121702"/>
            <a:ext cx="7224750" cy="461665"/>
          </a:xfrm>
          <a:prstGeom prst="rect">
            <a:avLst/>
          </a:prstGeom>
          <a:noFill/>
        </p:spPr>
        <p:txBody>
          <a:bodyPr wrap="square" rtlCol="0">
            <a:spAutoFit/>
          </a:bodyPr>
          <a:lstStyle>
            <a:defPPr>
              <a:defRPr lang="en-US"/>
            </a:defPPr>
            <a:lvl1pPr>
              <a:defRPr sz="2400" b="1">
                <a:solidFill>
                  <a:srgbClr val="7030A0"/>
                </a:solidFill>
              </a:defRPr>
            </a:lvl1pPr>
          </a:lstStyle>
          <a:p>
            <a:r>
              <a:rPr lang="en-US" dirty="0"/>
              <a:t>Result II: </a:t>
            </a:r>
            <a:r>
              <a:rPr lang="en-US" dirty="0" smtClean="0"/>
              <a:t>NDVI </a:t>
            </a:r>
            <a:r>
              <a:rPr lang="en-US" dirty="0"/>
              <a:t>map of Maheshwar </a:t>
            </a:r>
            <a:r>
              <a:rPr lang="en-US" dirty="0" smtClean="0"/>
              <a:t>Block (2003 &amp; 2013)</a:t>
            </a:r>
            <a:endParaRPr lang="en-US" dirty="0"/>
          </a:p>
        </p:txBody>
      </p:sp>
      <p:sp>
        <p:nvSpPr>
          <p:cNvPr id="5" name="TextBox 4"/>
          <p:cNvSpPr txBox="1"/>
          <p:nvPr/>
        </p:nvSpPr>
        <p:spPr>
          <a:xfrm>
            <a:off x="3803996" y="868394"/>
            <a:ext cx="1121664" cy="461665"/>
          </a:xfrm>
          <a:prstGeom prst="rect">
            <a:avLst/>
          </a:prstGeom>
          <a:noFill/>
        </p:spPr>
        <p:txBody>
          <a:bodyPr wrap="square" rtlCol="0">
            <a:spAutoFit/>
          </a:bodyPr>
          <a:lstStyle/>
          <a:p>
            <a:r>
              <a:rPr lang="en-US" sz="2400" b="1" dirty="0" smtClean="0"/>
              <a:t>2003</a:t>
            </a:r>
            <a:endParaRPr lang="en-US" sz="2400" b="1" dirty="0"/>
          </a:p>
        </p:txBody>
      </p:sp>
      <p:grpSp>
        <p:nvGrpSpPr>
          <p:cNvPr id="38" name="Group 37"/>
          <p:cNvGrpSpPr/>
          <p:nvPr/>
        </p:nvGrpSpPr>
        <p:grpSpPr>
          <a:xfrm>
            <a:off x="9555324" y="1816271"/>
            <a:ext cx="1209967" cy="1183407"/>
            <a:chOff x="8384705" y="1002948"/>
            <a:chExt cx="1573110" cy="2016537"/>
          </a:xfrm>
        </p:grpSpPr>
        <p:grpSp>
          <p:nvGrpSpPr>
            <p:cNvPr id="39" name="Group 38"/>
            <p:cNvGrpSpPr/>
            <p:nvPr/>
          </p:nvGrpSpPr>
          <p:grpSpPr>
            <a:xfrm>
              <a:off x="8536361" y="1508066"/>
              <a:ext cx="1421454" cy="1511419"/>
              <a:chOff x="8536361" y="1508066"/>
              <a:chExt cx="1421454" cy="1511419"/>
            </a:xfrm>
          </p:grpSpPr>
          <p:pic>
            <p:nvPicPr>
              <p:cNvPr id="41" name="Picture 40"/>
              <p:cNvPicPr>
                <a:picLocks noChangeAspect="1"/>
              </p:cNvPicPr>
              <p:nvPr/>
            </p:nvPicPr>
            <p:blipFill rotWithShape="1">
              <a:blip r:embed="rId3">
                <a:extLst>
                  <a:ext uri="{BEBA8EAE-BF5A-486C-A8C5-ECC9F3942E4B}">
                    <a14:imgProps xmlns:a14="http://schemas.microsoft.com/office/drawing/2010/main">
                      <a14:imgLayer r:embed="rId4">
                        <a14:imgEffect>
                          <a14:backgroundRemoval t="9360" b="91626" l="8108" r="93093"/>
                        </a14:imgEffect>
                      </a14:imgLayer>
                    </a14:imgProps>
                  </a:ext>
                </a:extLst>
              </a:blip>
              <a:srcRect l="5582" t="14584" r="50104" b="12514"/>
              <a:stretch/>
            </p:blipFill>
            <p:spPr>
              <a:xfrm>
                <a:off x="8536361" y="1534469"/>
                <a:ext cx="627670" cy="1458613"/>
              </a:xfrm>
              <a:prstGeom prst="rect">
                <a:avLst/>
              </a:prstGeom>
            </p:spPr>
          </p:pic>
          <p:sp>
            <p:nvSpPr>
              <p:cNvPr id="42" name="TextBox 41"/>
              <p:cNvSpPr txBox="1"/>
              <p:nvPr/>
            </p:nvSpPr>
            <p:spPr>
              <a:xfrm>
                <a:off x="9113401" y="1508066"/>
                <a:ext cx="801742" cy="369332"/>
              </a:xfrm>
              <a:prstGeom prst="rect">
                <a:avLst/>
              </a:prstGeom>
              <a:noFill/>
            </p:spPr>
            <p:txBody>
              <a:bodyPr wrap="square" rtlCol="0">
                <a:spAutoFit/>
              </a:bodyPr>
              <a:lstStyle/>
              <a:p>
                <a:r>
                  <a:rPr lang="en-US" b="1" dirty="0" smtClean="0"/>
                  <a:t>0.36</a:t>
                </a:r>
                <a:endParaRPr lang="en-US" b="1" dirty="0"/>
              </a:p>
            </p:txBody>
          </p:sp>
          <p:sp>
            <p:nvSpPr>
              <p:cNvPr id="43" name="TextBox 42"/>
              <p:cNvSpPr txBox="1"/>
              <p:nvPr/>
            </p:nvSpPr>
            <p:spPr>
              <a:xfrm>
                <a:off x="9070729" y="2650153"/>
                <a:ext cx="887086" cy="369332"/>
              </a:xfrm>
              <a:prstGeom prst="rect">
                <a:avLst/>
              </a:prstGeom>
              <a:noFill/>
            </p:spPr>
            <p:txBody>
              <a:bodyPr wrap="square" rtlCol="0">
                <a:spAutoFit/>
              </a:bodyPr>
              <a:lstStyle/>
              <a:p>
                <a:r>
                  <a:rPr lang="en-US" b="1" dirty="0" smtClean="0"/>
                  <a:t>-0.48</a:t>
                </a:r>
                <a:endParaRPr lang="en-US" b="1" dirty="0"/>
              </a:p>
            </p:txBody>
          </p:sp>
        </p:grpSp>
        <p:sp>
          <p:nvSpPr>
            <p:cNvPr id="40" name="TextBox 39"/>
            <p:cNvSpPr txBox="1"/>
            <p:nvPr/>
          </p:nvSpPr>
          <p:spPr>
            <a:xfrm>
              <a:off x="8384705" y="1002948"/>
              <a:ext cx="975360" cy="400110"/>
            </a:xfrm>
            <a:prstGeom prst="rect">
              <a:avLst/>
            </a:prstGeom>
            <a:noFill/>
          </p:spPr>
          <p:txBody>
            <a:bodyPr wrap="square" rtlCol="0">
              <a:spAutoFit/>
            </a:bodyPr>
            <a:lstStyle/>
            <a:p>
              <a:r>
                <a:rPr lang="en-US" sz="2000" b="1" dirty="0" smtClean="0"/>
                <a:t>NDVI</a:t>
              </a:r>
              <a:endParaRPr lang="en-US" sz="2000" b="1" dirty="0"/>
            </a:p>
          </p:txBody>
        </p:sp>
      </p:grpSp>
      <p:grpSp>
        <p:nvGrpSpPr>
          <p:cNvPr id="30" name="Group 29"/>
          <p:cNvGrpSpPr/>
          <p:nvPr/>
        </p:nvGrpSpPr>
        <p:grpSpPr>
          <a:xfrm>
            <a:off x="9555324" y="316091"/>
            <a:ext cx="2449801" cy="1539848"/>
            <a:chOff x="9555324" y="316091"/>
            <a:chExt cx="2449801" cy="1539848"/>
          </a:xfrm>
        </p:grpSpPr>
        <p:sp>
          <p:nvSpPr>
            <p:cNvPr id="9" name="Rectangle 7"/>
            <p:cNvSpPr>
              <a:spLocks noChangeArrowheads="1"/>
            </p:cNvSpPr>
            <p:nvPr/>
          </p:nvSpPr>
          <p:spPr bwMode="auto">
            <a:xfrm>
              <a:off x="10101258" y="787816"/>
              <a:ext cx="1577561" cy="23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Groundwater well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Line 8"/>
            <p:cNvSpPr>
              <a:spLocks noChangeShapeType="1"/>
            </p:cNvSpPr>
            <p:nvPr/>
          </p:nvSpPr>
          <p:spPr bwMode="auto">
            <a:xfrm>
              <a:off x="9555324" y="1234881"/>
              <a:ext cx="549699" cy="0"/>
            </a:xfrm>
            <a:prstGeom prst="line">
              <a:avLst/>
            </a:prstGeom>
            <a:noFill/>
            <a:ln w="9525"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p:cNvSpPr>
              <a:spLocks noChangeShapeType="1"/>
            </p:cNvSpPr>
            <p:nvPr/>
          </p:nvSpPr>
          <p:spPr bwMode="auto">
            <a:xfrm>
              <a:off x="9559089"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a:off x="9610545"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p:cNvSpPr>
              <a:spLocks noChangeShapeType="1"/>
            </p:cNvSpPr>
            <p:nvPr/>
          </p:nvSpPr>
          <p:spPr bwMode="auto">
            <a:xfrm>
              <a:off x="9660746"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p:cNvSpPr>
              <a:spLocks noChangeShapeType="1"/>
            </p:cNvSpPr>
            <p:nvPr/>
          </p:nvSpPr>
          <p:spPr bwMode="auto">
            <a:xfrm>
              <a:off x="9712202"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a:off x="9761147"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9811348"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p:cNvSpPr>
              <a:spLocks noChangeShapeType="1"/>
            </p:cNvSpPr>
            <p:nvPr/>
          </p:nvSpPr>
          <p:spPr bwMode="auto">
            <a:xfrm>
              <a:off x="9862804"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p:cNvSpPr>
              <a:spLocks noChangeShapeType="1"/>
            </p:cNvSpPr>
            <p:nvPr/>
          </p:nvSpPr>
          <p:spPr bwMode="auto">
            <a:xfrm>
              <a:off x="9911750"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a:off x="9963206"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8"/>
            <p:cNvSpPr>
              <a:spLocks noChangeShapeType="1"/>
            </p:cNvSpPr>
            <p:nvPr/>
          </p:nvSpPr>
          <p:spPr bwMode="auto">
            <a:xfrm>
              <a:off x="10013407"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9"/>
            <p:cNvSpPr>
              <a:spLocks noChangeShapeType="1"/>
            </p:cNvSpPr>
            <p:nvPr/>
          </p:nvSpPr>
          <p:spPr bwMode="auto">
            <a:xfrm>
              <a:off x="10063608"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10202915" y="1147885"/>
              <a:ext cx="1524851" cy="3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Canal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4"/>
            <p:cNvSpPr>
              <a:spLocks noChangeArrowheads="1"/>
            </p:cNvSpPr>
            <p:nvPr/>
          </p:nvSpPr>
          <p:spPr bwMode="auto">
            <a:xfrm>
              <a:off x="9588582" y="1607149"/>
              <a:ext cx="445532" cy="216283"/>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5"/>
            <p:cNvSpPr>
              <a:spLocks noChangeArrowheads="1"/>
            </p:cNvSpPr>
            <p:nvPr/>
          </p:nvSpPr>
          <p:spPr bwMode="auto">
            <a:xfrm>
              <a:off x="10224250" y="1547827"/>
              <a:ext cx="1780875" cy="3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Boundary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Isosceles Triangle 7"/>
            <p:cNvSpPr/>
            <p:nvPr/>
          </p:nvSpPr>
          <p:spPr>
            <a:xfrm>
              <a:off x="9732271" y="837356"/>
              <a:ext cx="192771" cy="146202"/>
            </a:xfrm>
            <a:prstGeom prst="triangle">
              <a:avLst/>
            </a:prstGeom>
            <a:solidFill>
              <a:srgbClr val="D608A0"/>
            </a:solidFill>
            <a:ln>
              <a:solidFill>
                <a:srgbClr val="D60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871"/>
            <p:cNvSpPr>
              <a:spLocks noChangeArrowheads="1"/>
            </p:cNvSpPr>
            <p:nvPr/>
          </p:nvSpPr>
          <p:spPr bwMode="auto">
            <a:xfrm>
              <a:off x="9771648" y="316091"/>
              <a:ext cx="1174750" cy="30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Arial" panose="020B0604020202020204" pitchFamily="34" charset="0"/>
                </a:rPr>
                <a:t>Legend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47" name="TextBox 46"/>
          <p:cNvSpPr txBox="1"/>
          <p:nvPr/>
        </p:nvSpPr>
        <p:spPr>
          <a:xfrm>
            <a:off x="346842" y="3751934"/>
            <a:ext cx="1040524" cy="369332"/>
          </a:xfrm>
          <a:prstGeom prst="rect">
            <a:avLst/>
          </a:prstGeom>
          <a:noFill/>
        </p:spPr>
        <p:txBody>
          <a:bodyPr wrap="square" rtlCol="0">
            <a:spAutoFit/>
          </a:bodyPr>
          <a:lstStyle/>
          <a:p>
            <a:r>
              <a:rPr lang="en-US" b="1" dirty="0" err="1" smtClean="0"/>
              <a:t>ZoneB</a:t>
            </a:r>
            <a:endParaRPr lang="en-US" b="1" dirty="0"/>
          </a:p>
        </p:txBody>
      </p:sp>
      <p:sp>
        <p:nvSpPr>
          <p:cNvPr id="48" name="TextBox 47"/>
          <p:cNvSpPr txBox="1"/>
          <p:nvPr/>
        </p:nvSpPr>
        <p:spPr>
          <a:xfrm>
            <a:off x="63063" y="5575479"/>
            <a:ext cx="1040524" cy="369332"/>
          </a:xfrm>
          <a:prstGeom prst="rect">
            <a:avLst/>
          </a:prstGeom>
          <a:noFill/>
        </p:spPr>
        <p:txBody>
          <a:bodyPr wrap="square" rtlCol="0">
            <a:spAutoFit/>
          </a:bodyPr>
          <a:lstStyle/>
          <a:p>
            <a:r>
              <a:rPr lang="en-US" b="1" dirty="0" err="1" smtClean="0"/>
              <a:t>ZoneA</a:t>
            </a:r>
            <a:endParaRPr lang="en-US" b="1" dirty="0"/>
          </a:p>
        </p:txBody>
      </p:sp>
      <p:grpSp>
        <p:nvGrpSpPr>
          <p:cNvPr id="34" name="Group 33"/>
          <p:cNvGrpSpPr/>
          <p:nvPr/>
        </p:nvGrpSpPr>
        <p:grpSpPr>
          <a:xfrm>
            <a:off x="124266" y="243002"/>
            <a:ext cx="12067734" cy="6509380"/>
            <a:chOff x="0" y="171665"/>
            <a:chExt cx="12067734" cy="6509380"/>
          </a:xfrm>
        </p:grpSpPr>
        <p:pic>
          <p:nvPicPr>
            <p:cNvPr id="35" name="Picture 34"/>
            <p:cNvPicPr>
              <a:picLocks noChangeAspect="1"/>
            </p:cNvPicPr>
            <p:nvPr/>
          </p:nvPicPr>
          <p:blipFill rotWithShape="1">
            <a:blip r:embed="rId5"/>
            <a:srcRect t="1077" r="2344" b="2565"/>
            <a:stretch/>
          </p:blipFill>
          <p:spPr>
            <a:xfrm>
              <a:off x="0" y="431827"/>
              <a:ext cx="11574457" cy="6249218"/>
            </a:xfrm>
            <a:prstGeom prst="rect">
              <a:avLst/>
            </a:prstGeom>
          </p:spPr>
        </p:pic>
        <p:sp>
          <p:nvSpPr>
            <p:cNvPr id="44" name="TextBox 43"/>
            <p:cNvSpPr txBox="1"/>
            <p:nvPr/>
          </p:nvSpPr>
          <p:spPr>
            <a:xfrm>
              <a:off x="3929524" y="707652"/>
              <a:ext cx="1121664" cy="461665"/>
            </a:xfrm>
            <a:prstGeom prst="rect">
              <a:avLst/>
            </a:prstGeom>
            <a:noFill/>
          </p:spPr>
          <p:txBody>
            <a:bodyPr wrap="square" rtlCol="0">
              <a:spAutoFit/>
            </a:bodyPr>
            <a:lstStyle/>
            <a:p>
              <a:r>
                <a:rPr lang="en-US" sz="2400" b="1" dirty="0" smtClean="0"/>
                <a:t>2013</a:t>
              </a:r>
              <a:endParaRPr lang="en-US" sz="2400" b="1" dirty="0"/>
            </a:p>
          </p:txBody>
        </p:sp>
        <p:grpSp>
          <p:nvGrpSpPr>
            <p:cNvPr id="49" name="Group 48"/>
            <p:cNvGrpSpPr/>
            <p:nvPr/>
          </p:nvGrpSpPr>
          <p:grpSpPr>
            <a:xfrm>
              <a:off x="9563967" y="707652"/>
              <a:ext cx="2503767" cy="2443585"/>
              <a:chOff x="9571511" y="558199"/>
              <a:chExt cx="2503767" cy="2443585"/>
            </a:xfrm>
          </p:grpSpPr>
          <p:grpSp>
            <p:nvGrpSpPr>
              <p:cNvPr id="53" name="Group 52"/>
              <p:cNvGrpSpPr/>
              <p:nvPr/>
            </p:nvGrpSpPr>
            <p:grpSpPr>
              <a:xfrm>
                <a:off x="9614118" y="1665788"/>
                <a:ext cx="1209967" cy="1335996"/>
                <a:chOff x="8384705" y="1002948"/>
                <a:chExt cx="1573110" cy="2276550"/>
              </a:xfrm>
            </p:grpSpPr>
            <p:grpSp>
              <p:nvGrpSpPr>
                <p:cNvPr id="82" name="Group 81"/>
                <p:cNvGrpSpPr/>
                <p:nvPr/>
              </p:nvGrpSpPr>
              <p:grpSpPr>
                <a:xfrm>
                  <a:off x="8536361" y="1508066"/>
                  <a:ext cx="1421454" cy="1771432"/>
                  <a:chOff x="8536361" y="1508066"/>
                  <a:chExt cx="1421454" cy="1771432"/>
                </a:xfrm>
              </p:grpSpPr>
              <p:pic>
                <p:nvPicPr>
                  <p:cNvPr id="84" name="Picture 83"/>
                  <p:cNvPicPr>
                    <a:picLocks noChangeAspect="1"/>
                  </p:cNvPicPr>
                  <p:nvPr/>
                </p:nvPicPr>
                <p:blipFill rotWithShape="1">
                  <a:blip r:embed="rId3">
                    <a:extLst>
                      <a:ext uri="{BEBA8EAE-BF5A-486C-A8C5-ECC9F3942E4B}">
                        <a14:imgProps xmlns:a14="http://schemas.microsoft.com/office/drawing/2010/main">
                          <a14:imgLayer r:embed="rId4">
                            <a14:imgEffect>
                              <a14:backgroundRemoval t="9360" b="91626" l="8108" r="93093"/>
                            </a14:imgEffect>
                          </a14:imgLayer>
                        </a14:imgProps>
                      </a:ext>
                    </a:extLst>
                  </a:blip>
                  <a:srcRect l="5582" t="14584" r="50104" b="12514"/>
                  <a:stretch/>
                </p:blipFill>
                <p:spPr>
                  <a:xfrm>
                    <a:off x="8536361" y="1534469"/>
                    <a:ext cx="627670" cy="1458613"/>
                  </a:xfrm>
                  <a:prstGeom prst="rect">
                    <a:avLst/>
                  </a:prstGeom>
                </p:spPr>
              </p:pic>
              <p:sp>
                <p:nvSpPr>
                  <p:cNvPr id="85" name="TextBox 84"/>
                  <p:cNvSpPr txBox="1"/>
                  <p:nvPr/>
                </p:nvSpPr>
                <p:spPr>
                  <a:xfrm>
                    <a:off x="9113401" y="1508066"/>
                    <a:ext cx="801742" cy="629345"/>
                  </a:xfrm>
                  <a:prstGeom prst="rect">
                    <a:avLst/>
                  </a:prstGeom>
                  <a:noFill/>
                </p:spPr>
                <p:txBody>
                  <a:bodyPr wrap="square" rtlCol="0">
                    <a:spAutoFit/>
                  </a:bodyPr>
                  <a:lstStyle/>
                  <a:p>
                    <a:r>
                      <a:rPr lang="en-US" b="1" dirty="0" smtClean="0"/>
                      <a:t>0.50</a:t>
                    </a:r>
                    <a:endParaRPr lang="en-US" b="1" dirty="0"/>
                  </a:p>
                </p:txBody>
              </p:sp>
              <p:sp>
                <p:nvSpPr>
                  <p:cNvPr id="86" name="TextBox 85"/>
                  <p:cNvSpPr txBox="1"/>
                  <p:nvPr/>
                </p:nvSpPr>
                <p:spPr>
                  <a:xfrm>
                    <a:off x="9070728" y="2650153"/>
                    <a:ext cx="887087" cy="629345"/>
                  </a:xfrm>
                  <a:prstGeom prst="rect">
                    <a:avLst/>
                  </a:prstGeom>
                  <a:noFill/>
                </p:spPr>
                <p:txBody>
                  <a:bodyPr wrap="square" rtlCol="0">
                    <a:spAutoFit/>
                  </a:bodyPr>
                  <a:lstStyle/>
                  <a:p>
                    <a:r>
                      <a:rPr lang="en-US" b="1" dirty="0" smtClean="0"/>
                      <a:t>-0.11</a:t>
                    </a:r>
                    <a:endParaRPr lang="en-US" b="1" dirty="0"/>
                  </a:p>
                </p:txBody>
              </p:sp>
            </p:grpSp>
            <p:sp>
              <p:nvSpPr>
                <p:cNvPr id="83" name="TextBox 82"/>
                <p:cNvSpPr txBox="1"/>
                <p:nvPr/>
              </p:nvSpPr>
              <p:spPr>
                <a:xfrm>
                  <a:off x="8384705" y="1002948"/>
                  <a:ext cx="975360" cy="629345"/>
                </a:xfrm>
                <a:prstGeom prst="rect">
                  <a:avLst/>
                </a:prstGeom>
                <a:noFill/>
              </p:spPr>
              <p:txBody>
                <a:bodyPr wrap="square" rtlCol="0">
                  <a:spAutoFit/>
                </a:bodyPr>
                <a:lstStyle/>
                <a:p>
                  <a:r>
                    <a:rPr lang="en-US" b="1" dirty="0" smtClean="0"/>
                    <a:t>NDVI</a:t>
                  </a:r>
                  <a:endParaRPr lang="en-US" b="1" dirty="0"/>
                </a:p>
              </p:txBody>
            </p:sp>
          </p:grpSp>
          <p:grpSp>
            <p:nvGrpSpPr>
              <p:cNvPr id="54" name="Group 53"/>
              <p:cNvGrpSpPr/>
              <p:nvPr/>
            </p:nvGrpSpPr>
            <p:grpSpPr>
              <a:xfrm>
                <a:off x="9571511" y="558199"/>
                <a:ext cx="2503767" cy="1036708"/>
                <a:chOff x="10822129" y="1035177"/>
                <a:chExt cx="3167066" cy="1362076"/>
              </a:xfrm>
            </p:grpSpPr>
            <p:grpSp>
              <p:nvGrpSpPr>
                <p:cNvPr id="55" name="Group 4"/>
                <p:cNvGrpSpPr>
                  <a:grpSpLocks noChangeAspect="1"/>
                </p:cNvGrpSpPr>
                <p:nvPr/>
              </p:nvGrpSpPr>
              <p:grpSpPr bwMode="auto">
                <a:xfrm>
                  <a:off x="10822129" y="1035177"/>
                  <a:ext cx="3167066" cy="1362076"/>
                  <a:chOff x="6080" y="1474"/>
                  <a:chExt cx="1995" cy="858"/>
                </a:xfrm>
              </p:grpSpPr>
              <p:sp>
                <p:nvSpPr>
                  <p:cNvPr id="57" name="Rectangle 7"/>
                  <p:cNvSpPr>
                    <a:spLocks noChangeArrowheads="1"/>
                  </p:cNvSpPr>
                  <p:nvPr/>
                </p:nvSpPr>
                <p:spPr bwMode="auto">
                  <a:xfrm>
                    <a:off x="6515" y="1474"/>
                    <a:ext cx="1560"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rPr>
                      <a:t>Groundwater well</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58" name="Line 8"/>
                  <p:cNvSpPr>
                    <a:spLocks noChangeShapeType="1"/>
                  </p:cNvSpPr>
                  <p:nvPr/>
                </p:nvSpPr>
                <p:spPr bwMode="auto">
                  <a:xfrm>
                    <a:off x="6080" y="1844"/>
                    <a:ext cx="438" cy="0"/>
                  </a:xfrm>
                  <a:prstGeom prst="line">
                    <a:avLst/>
                  </a:prstGeom>
                  <a:noFill/>
                  <a:ln w="9525"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9"/>
                  <p:cNvSpPr>
                    <a:spLocks noChangeShapeType="1"/>
                  </p:cNvSpPr>
                  <p:nvPr/>
                </p:nvSpPr>
                <p:spPr bwMode="auto">
                  <a:xfrm>
                    <a:off x="6083"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10"/>
                  <p:cNvSpPr>
                    <a:spLocks noChangeShapeType="1"/>
                  </p:cNvSpPr>
                  <p:nvPr/>
                </p:nvSpPr>
                <p:spPr bwMode="auto">
                  <a:xfrm>
                    <a:off x="612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11"/>
                  <p:cNvSpPr>
                    <a:spLocks noChangeShapeType="1"/>
                  </p:cNvSpPr>
                  <p:nvPr/>
                </p:nvSpPr>
                <p:spPr bwMode="auto">
                  <a:xfrm>
                    <a:off x="616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12"/>
                  <p:cNvSpPr>
                    <a:spLocks noChangeShapeType="1"/>
                  </p:cNvSpPr>
                  <p:nvPr/>
                </p:nvSpPr>
                <p:spPr bwMode="auto">
                  <a:xfrm>
                    <a:off x="620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3"/>
                  <p:cNvSpPr>
                    <a:spLocks noChangeShapeType="1"/>
                  </p:cNvSpPr>
                  <p:nvPr/>
                </p:nvSpPr>
                <p:spPr bwMode="auto">
                  <a:xfrm>
                    <a:off x="624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14"/>
                  <p:cNvSpPr>
                    <a:spLocks noChangeShapeType="1"/>
                  </p:cNvSpPr>
                  <p:nvPr/>
                </p:nvSpPr>
                <p:spPr bwMode="auto">
                  <a:xfrm>
                    <a:off x="628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15"/>
                  <p:cNvSpPr>
                    <a:spLocks noChangeShapeType="1"/>
                  </p:cNvSpPr>
                  <p:nvPr/>
                </p:nvSpPr>
                <p:spPr bwMode="auto">
                  <a:xfrm>
                    <a:off x="632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16"/>
                  <p:cNvSpPr>
                    <a:spLocks noChangeShapeType="1"/>
                  </p:cNvSpPr>
                  <p:nvPr/>
                </p:nvSpPr>
                <p:spPr bwMode="auto">
                  <a:xfrm>
                    <a:off x="636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17"/>
                  <p:cNvSpPr>
                    <a:spLocks noChangeShapeType="1"/>
                  </p:cNvSpPr>
                  <p:nvPr/>
                </p:nvSpPr>
                <p:spPr bwMode="auto">
                  <a:xfrm>
                    <a:off x="640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8"/>
                  <p:cNvSpPr>
                    <a:spLocks noChangeShapeType="1"/>
                  </p:cNvSpPr>
                  <p:nvPr/>
                </p:nvSpPr>
                <p:spPr bwMode="auto">
                  <a:xfrm>
                    <a:off x="644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9"/>
                  <p:cNvSpPr>
                    <a:spLocks noChangeShapeType="1"/>
                  </p:cNvSpPr>
                  <p:nvPr/>
                </p:nvSpPr>
                <p:spPr bwMode="auto">
                  <a:xfrm>
                    <a:off x="648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Rectangle 20"/>
                  <p:cNvSpPr>
                    <a:spLocks noChangeArrowheads="1"/>
                  </p:cNvSpPr>
                  <p:nvPr/>
                </p:nvSpPr>
                <p:spPr bwMode="auto">
                  <a:xfrm>
                    <a:off x="6596" y="1772"/>
                    <a:ext cx="121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rPr>
                      <a:t>Canal</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71" name="Line 22"/>
                  <p:cNvSpPr>
                    <a:spLocks noChangeShapeType="1"/>
                  </p:cNvSpPr>
                  <p:nvPr/>
                </p:nvSpPr>
                <p:spPr bwMode="auto">
                  <a:xfrm>
                    <a:off x="6114"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23"/>
                  <p:cNvSpPr>
                    <a:spLocks noChangeShapeType="1"/>
                  </p:cNvSpPr>
                  <p:nvPr/>
                </p:nvSpPr>
                <p:spPr bwMode="auto">
                  <a:xfrm>
                    <a:off x="615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24"/>
                  <p:cNvSpPr>
                    <a:spLocks noChangeShapeType="1"/>
                  </p:cNvSpPr>
                  <p:nvPr/>
                </p:nvSpPr>
                <p:spPr bwMode="auto">
                  <a:xfrm>
                    <a:off x="6194"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25"/>
                  <p:cNvSpPr>
                    <a:spLocks noChangeShapeType="1"/>
                  </p:cNvSpPr>
                  <p:nvPr/>
                </p:nvSpPr>
                <p:spPr bwMode="auto">
                  <a:xfrm>
                    <a:off x="623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26"/>
                  <p:cNvSpPr>
                    <a:spLocks noChangeShapeType="1"/>
                  </p:cNvSpPr>
                  <p:nvPr/>
                </p:nvSpPr>
                <p:spPr bwMode="auto">
                  <a:xfrm>
                    <a:off x="627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27"/>
                  <p:cNvSpPr>
                    <a:spLocks noChangeShapeType="1"/>
                  </p:cNvSpPr>
                  <p:nvPr/>
                </p:nvSpPr>
                <p:spPr bwMode="auto">
                  <a:xfrm>
                    <a:off x="6314"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29"/>
                  <p:cNvSpPr>
                    <a:spLocks noChangeShapeType="1"/>
                  </p:cNvSpPr>
                  <p:nvPr/>
                </p:nvSpPr>
                <p:spPr bwMode="auto">
                  <a:xfrm>
                    <a:off x="639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30"/>
                  <p:cNvSpPr>
                    <a:spLocks noChangeShapeType="1"/>
                  </p:cNvSpPr>
                  <p:nvPr/>
                </p:nvSpPr>
                <p:spPr bwMode="auto">
                  <a:xfrm>
                    <a:off x="6436"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32"/>
                  <p:cNvSpPr>
                    <a:spLocks noChangeShapeType="1"/>
                  </p:cNvSpPr>
                  <p:nvPr/>
                </p:nvSpPr>
                <p:spPr bwMode="auto">
                  <a:xfrm>
                    <a:off x="651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34"/>
                  <p:cNvSpPr>
                    <a:spLocks noChangeArrowheads="1"/>
                  </p:cNvSpPr>
                  <p:nvPr/>
                </p:nvSpPr>
                <p:spPr bwMode="auto">
                  <a:xfrm>
                    <a:off x="6144" y="2128"/>
                    <a:ext cx="355" cy="179"/>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35"/>
                  <p:cNvSpPr>
                    <a:spLocks noChangeArrowheads="1"/>
                  </p:cNvSpPr>
                  <p:nvPr/>
                </p:nvSpPr>
                <p:spPr bwMode="auto">
                  <a:xfrm>
                    <a:off x="6613" y="2103"/>
                    <a:ext cx="141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rPr>
                      <a:t>Boundary</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grpSp>
            <p:sp>
              <p:nvSpPr>
                <p:cNvPr id="56" name="Isosceles Triangle 55"/>
                <p:cNvSpPr/>
                <p:nvPr/>
              </p:nvSpPr>
              <p:spPr>
                <a:xfrm>
                  <a:off x="10944493" y="1100265"/>
                  <a:ext cx="243840" cy="192087"/>
                </a:xfrm>
                <a:prstGeom prst="triangle">
                  <a:avLst/>
                </a:prstGeom>
                <a:solidFill>
                  <a:srgbClr val="D608A0"/>
                </a:solidFill>
                <a:ln>
                  <a:solidFill>
                    <a:srgbClr val="D60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Rectangle 871"/>
            <p:cNvSpPr>
              <a:spLocks noChangeArrowheads="1"/>
            </p:cNvSpPr>
            <p:nvPr/>
          </p:nvSpPr>
          <p:spPr bwMode="auto">
            <a:xfrm>
              <a:off x="9614118" y="171665"/>
              <a:ext cx="1174750" cy="3095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Arial" panose="020B0604020202020204" pitchFamily="34" charset="0"/>
                </a:rPr>
                <a:t>Legend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TextBox 50"/>
            <p:cNvSpPr txBox="1"/>
            <p:nvPr/>
          </p:nvSpPr>
          <p:spPr>
            <a:xfrm>
              <a:off x="346842" y="3751934"/>
              <a:ext cx="1040524" cy="369332"/>
            </a:xfrm>
            <a:prstGeom prst="rect">
              <a:avLst/>
            </a:prstGeom>
            <a:noFill/>
          </p:spPr>
          <p:txBody>
            <a:bodyPr wrap="square" rtlCol="0">
              <a:spAutoFit/>
            </a:bodyPr>
            <a:lstStyle/>
            <a:p>
              <a:r>
                <a:rPr lang="en-US" b="1" dirty="0" err="1" smtClean="0"/>
                <a:t>ZoneB</a:t>
              </a:r>
              <a:endParaRPr lang="en-US" b="1" dirty="0"/>
            </a:p>
          </p:txBody>
        </p:sp>
        <p:sp>
          <p:nvSpPr>
            <p:cNvPr id="52" name="TextBox 51"/>
            <p:cNvSpPr txBox="1"/>
            <p:nvPr/>
          </p:nvSpPr>
          <p:spPr>
            <a:xfrm>
              <a:off x="63063" y="5575479"/>
              <a:ext cx="1040524" cy="369332"/>
            </a:xfrm>
            <a:prstGeom prst="rect">
              <a:avLst/>
            </a:prstGeom>
            <a:noFill/>
          </p:spPr>
          <p:txBody>
            <a:bodyPr wrap="square" rtlCol="0">
              <a:spAutoFit/>
            </a:bodyPr>
            <a:lstStyle/>
            <a:p>
              <a:r>
                <a:rPr lang="en-US" b="1" dirty="0" err="1" smtClean="0"/>
                <a:t>ZoneA</a:t>
              </a:r>
              <a:endParaRPr lang="en-US" b="1" dirty="0"/>
            </a:p>
          </p:txBody>
        </p:sp>
      </p:grpSp>
      <p:sp>
        <p:nvSpPr>
          <p:cNvPr id="46" name="TextBox 45"/>
          <p:cNvSpPr txBox="1"/>
          <p:nvPr/>
        </p:nvSpPr>
        <p:spPr>
          <a:xfrm>
            <a:off x="7168362" y="6513059"/>
            <a:ext cx="4125280" cy="351564"/>
          </a:xfrm>
          <a:prstGeom prst="rect">
            <a:avLst/>
          </a:prstGeom>
          <a:noFill/>
        </p:spPr>
        <p:txBody>
          <a:bodyPr wrap="square" rtlCol="0">
            <a:spAutoFit/>
          </a:bodyPr>
          <a:lstStyle/>
          <a:p>
            <a:r>
              <a:rPr lang="en-US" sz="1600" i="1" dirty="0" smtClean="0"/>
              <a:t>NDVI: Normalized Difference Vegetation Index</a:t>
            </a:r>
            <a:endParaRPr lang="en-US" sz="1600" i="1" dirty="0"/>
          </a:p>
        </p:txBody>
      </p:sp>
      <p:sp>
        <p:nvSpPr>
          <p:cNvPr id="2" name="Slide Number Placeholder 1"/>
          <p:cNvSpPr>
            <a:spLocks noGrp="1"/>
          </p:cNvSpPr>
          <p:nvPr>
            <p:ph type="sldNum" sz="quarter" idx="12"/>
          </p:nvPr>
        </p:nvSpPr>
        <p:spPr>
          <a:xfrm>
            <a:off x="9261925" y="6481227"/>
            <a:ext cx="2743200" cy="365125"/>
          </a:xfrm>
        </p:spPr>
        <p:txBody>
          <a:bodyPr/>
          <a:lstStyle/>
          <a:p>
            <a:fld id="{60AF89B7-68B4-495B-BA1A-626B77A0CFEB}" type="slidenum">
              <a:rPr lang="en-US" smtClean="0"/>
              <a:t>6</a:t>
            </a:fld>
            <a:endParaRPr lang="en-US" dirty="0"/>
          </a:p>
        </p:txBody>
      </p:sp>
    </p:spTree>
    <p:extLst>
      <p:ext uri="{BB962C8B-B14F-4D97-AF65-F5344CB8AC3E}">
        <p14:creationId xmlns:p14="http://schemas.microsoft.com/office/powerpoint/2010/main" val="13887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8555" y="359365"/>
            <a:ext cx="11849100" cy="6419850"/>
            <a:chOff x="225933" y="355165"/>
            <a:chExt cx="11849100" cy="6419850"/>
          </a:xfrm>
        </p:grpSpPr>
        <p:pic>
          <p:nvPicPr>
            <p:cNvPr id="7" name="Picture 6"/>
            <p:cNvPicPr>
              <a:picLocks noChangeAspect="1"/>
            </p:cNvPicPr>
            <p:nvPr/>
          </p:nvPicPr>
          <p:blipFill>
            <a:blip r:embed="rId3"/>
            <a:stretch>
              <a:fillRect/>
            </a:stretch>
          </p:blipFill>
          <p:spPr>
            <a:xfrm>
              <a:off x="225933" y="355165"/>
              <a:ext cx="11849100" cy="6419850"/>
            </a:xfrm>
            <a:prstGeom prst="rect">
              <a:avLst/>
            </a:prstGeom>
          </p:spPr>
        </p:pic>
        <p:sp>
          <p:nvSpPr>
            <p:cNvPr id="4" name="TextBox 3"/>
            <p:cNvSpPr txBox="1"/>
            <p:nvPr/>
          </p:nvSpPr>
          <p:spPr>
            <a:xfrm>
              <a:off x="1679448" y="1451630"/>
              <a:ext cx="954024" cy="461665"/>
            </a:xfrm>
            <a:prstGeom prst="rect">
              <a:avLst/>
            </a:prstGeom>
            <a:solidFill>
              <a:schemeClr val="bg1">
                <a:lumMod val="75000"/>
              </a:schemeClr>
            </a:solidFill>
          </p:spPr>
          <p:txBody>
            <a:bodyPr wrap="square" rtlCol="0">
              <a:spAutoFit/>
            </a:bodyPr>
            <a:lstStyle/>
            <a:p>
              <a:pPr algn="ctr"/>
              <a:r>
                <a:rPr lang="en-US" sz="2400" b="1" dirty="0" smtClean="0"/>
                <a:t>2003</a:t>
              </a:r>
              <a:endParaRPr lang="en-US" sz="2400" b="1" dirty="0"/>
            </a:p>
          </p:txBody>
        </p:sp>
      </p:grpSp>
      <p:grpSp>
        <p:nvGrpSpPr>
          <p:cNvPr id="11" name="Group 10"/>
          <p:cNvGrpSpPr/>
          <p:nvPr/>
        </p:nvGrpSpPr>
        <p:grpSpPr>
          <a:xfrm>
            <a:off x="116665" y="346318"/>
            <a:ext cx="11858625" cy="6410325"/>
            <a:chOff x="167378" y="364690"/>
            <a:chExt cx="11858625" cy="6410325"/>
          </a:xfrm>
        </p:grpSpPr>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189" b="100000" l="723" r="99197"/>
                      </a14:imgEffect>
                    </a14:imgLayer>
                  </a14:imgProps>
                </a:ext>
              </a:extLst>
            </a:blip>
            <a:stretch>
              <a:fillRect/>
            </a:stretch>
          </p:blipFill>
          <p:spPr>
            <a:xfrm>
              <a:off x="167378" y="364690"/>
              <a:ext cx="11858625" cy="6410325"/>
            </a:xfrm>
            <a:prstGeom prst="rect">
              <a:avLst/>
            </a:prstGeom>
            <a:noFill/>
          </p:spPr>
        </p:pic>
        <p:sp>
          <p:nvSpPr>
            <p:cNvPr id="10" name="TextBox 9"/>
            <p:cNvSpPr txBox="1"/>
            <p:nvPr/>
          </p:nvSpPr>
          <p:spPr>
            <a:xfrm>
              <a:off x="1667256" y="1441256"/>
              <a:ext cx="954024" cy="461665"/>
            </a:xfrm>
            <a:prstGeom prst="rect">
              <a:avLst/>
            </a:prstGeom>
            <a:solidFill>
              <a:schemeClr val="bg1">
                <a:lumMod val="75000"/>
              </a:schemeClr>
            </a:solidFill>
          </p:spPr>
          <p:txBody>
            <a:bodyPr wrap="square" rtlCol="0">
              <a:spAutoFit/>
            </a:bodyPr>
            <a:lstStyle/>
            <a:p>
              <a:pPr algn="ctr"/>
              <a:r>
                <a:rPr lang="en-US" sz="2400" b="1" dirty="0" smtClean="0"/>
                <a:t>2013</a:t>
              </a:r>
              <a:endParaRPr lang="en-US" sz="2400" b="1" dirty="0"/>
            </a:p>
          </p:txBody>
        </p:sp>
      </p:grpSp>
      <p:sp>
        <p:nvSpPr>
          <p:cNvPr id="3" name="TextBox 2"/>
          <p:cNvSpPr txBox="1"/>
          <p:nvPr/>
        </p:nvSpPr>
        <p:spPr>
          <a:xfrm>
            <a:off x="722587" y="36226"/>
            <a:ext cx="8808672" cy="461665"/>
          </a:xfrm>
          <a:prstGeom prst="rect">
            <a:avLst/>
          </a:prstGeom>
          <a:noFill/>
        </p:spPr>
        <p:txBody>
          <a:bodyPr wrap="square" rtlCol="0">
            <a:spAutoFit/>
          </a:bodyPr>
          <a:lstStyle>
            <a:defPPr>
              <a:defRPr lang="en-US"/>
            </a:defPPr>
            <a:lvl1pPr>
              <a:defRPr sz="2400" b="1">
                <a:solidFill>
                  <a:srgbClr val="7030A0"/>
                </a:solidFill>
              </a:defRPr>
            </a:lvl1pPr>
          </a:lstStyle>
          <a:p>
            <a:r>
              <a:rPr lang="en-US" dirty="0"/>
              <a:t>Result II: </a:t>
            </a:r>
            <a:r>
              <a:rPr lang="en-US" dirty="0" smtClean="0"/>
              <a:t>Extraction of the Agriculture/Fallow land use class</a:t>
            </a:r>
            <a:endParaRPr lang="en-US" dirty="0"/>
          </a:p>
        </p:txBody>
      </p:sp>
      <p:grpSp>
        <p:nvGrpSpPr>
          <p:cNvPr id="2576" name="Group 2575"/>
          <p:cNvGrpSpPr/>
          <p:nvPr/>
        </p:nvGrpSpPr>
        <p:grpSpPr>
          <a:xfrm>
            <a:off x="9650322" y="679248"/>
            <a:ext cx="2190166" cy="1787515"/>
            <a:chOff x="10115543" y="1234752"/>
            <a:chExt cx="2190166" cy="1787515"/>
          </a:xfrm>
        </p:grpSpPr>
        <p:sp>
          <p:nvSpPr>
            <p:cNvPr id="681" name="Rectangle 5"/>
            <p:cNvSpPr>
              <a:spLocks noChangeArrowheads="1"/>
            </p:cNvSpPr>
            <p:nvPr/>
          </p:nvSpPr>
          <p:spPr bwMode="auto">
            <a:xfrm>
              <a:off x="10133842" y="2757154"/>
              <a:ext cx="531812" cy="265113"/>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Rectangle 6"/>
            <p:cNvSpPr>
              <a:spLocks noChangeArrowheads="1"/>
            </p:cNvSpPr>
            <p:nvPr/>
          </p:nvSpPr>
          <p:spPr bwMode="auto">
            <a:xfrm>
              <a:off x="10773935" y="2762316"/>
              <a:ext cx="8255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Boundary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881" name="Group 880"/>
            <p:cNvGrpSpPr/>
            <p:nvPr/>
          </p:nvGrpSpPr>
          <p:grpSpPr>
            <a:xfrm>
              <a:off x="10115543" y="2434681"/>
              <a:ext cx="1135062" cy="230188"/>
              <a:chOff x="9682162" y="-250125"/>
              <a:chExt cx="1135062" cy="230188"/>
            </a:xfrm>
          </p:grpSpPr>
          <p:sp>
            <p:nvSpPr>
              <p:cNvPr id="683" name="Line 7"/>
              <p:cNvSpPr>
                <a:spLocks noChangeShapeType="1"/>
              </p:cNvSpPr>
              <p:nvPr/>
            </p:nvSpPr>
            <p:spPr bwMode="auto">
              <a:xfrm>
                <a:off x="9682162" y="-164400"/>
                <a:ext cx="534987" cy="0"/>
              </a:xfrm>
              <a:prstGeom prst="line">
                <a:avLst/>
              </a:prstGeom>
              <a:noFill/>
              <a:ln w="9525"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 name="Line 8"/>
              <p:cNvSpPr>
                <a:spLocks noChangeShapeType="1"/>
              </p:cNvSpPr>
              <p:nvPr/>
            </p:nvSpPr>
            <p:spPr bwMode="auto">
              <a:xfrm>
                <a:off x="96900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 name="Line 9"/>
              <p:cNvSpPr>
                <a:spLocks noChangeShapeType="1"/>
              </p:cNvSpPr>
              <p:nvPr/>
            </p:nvSpPr>
            <p:spPr bwMode="auto">
              <a:xfrm>
                <a:off x="97535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Line 10"/>
              <p:cNvSpPr>
                <a:spLocks noChangeShapeType="1"/>
              </p:cNvSpPr>
              <p:nvPr/>
            </p:nvSpPr>
            <p:spPr bwMode="auto">
              <a:xfrm>
                <a:off x="9815512"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 name="Line 11"/>
              <p:cNvSpPr>
                <a:spLocks noChangeShapeType="1"/>
              </p:cNvSpPr>
              <p:nvPr/>
            </p:nvSpPr>
            <p:spPr bwMode="auto">
              <a:xfrm>
                <a:off x="98805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 name="Line 12"/>
              <p:cNvSpPr>
                <a:spLocks noChangeShapeType="1"/>
              </p:cNvSpPr>
              <p:nvPr/>
            </p:nvSpPr>
            <p:spPr bwMode="auto">
              <a:xfrm>
                <a:off x="99440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 name="Line 13"/>
              <p:cNvSpPr>
                <a:spLocks noChangeShapeType="1"/>
              </p:cNvSpPr>
              <p:nvPr/>
            </p:nvSpPr>
            <p:spPr bwMode="auto">
              <a:xfrm>
                <a:off x="100075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 name="Line 14"/>
              <p:cNvSpPr>
                <a:spLocks noChangeShapeType="1"/>
              </p:cNvSpPr>
              <p:nvPr/>
            </p:nvSpPr>
            <p:spPr bwMode="auto">
              <a:xfrm>
                <a:off x="100710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 name="Line 15"/>
              <p:cNvSpPr>
                <a:spLocks noChangeShapeType="1"/>
              </p:cNvSpPr>
              <p:nvPr/>
            </p:nvSpPr>
            <p:spPr bwMode="auto">
              <a:xfrm>
                <a:off x="101345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 name="Line 16"/>
              <p:cNvSpPr>
                <a:spLocks noChangeShapeType="1"/>
              </p:cNvSpPr>
              <p:nvPr/>
            </p:nvSpPr>
            <p:spPr bwMode="auto">
              <a:xfrm>
                <a:off x="101980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 name="Rectangle 17"/>
              <p:cNvSpPr>
                <a:spLocks noChangeArrowheads="1"/>
              </p:cNvSpPr>
              <p:nvPr/>
            </p:nvSpPr>
            <p:spPr bwMode="auto">
              <a:xfrm>
                <a:off x="10312399" y="-250125"/>
                <a:ext cx="5048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Canal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2376" name="Rectangle 871"/>
            <p:cNvSpPr>
              <a:spLocks noChangeArrowheads="1"/>
            </p:cNvSpPr>
            <p:nvPr/>
          </p:nvSpPr>
          <p:spPr bwMode="auto">
            <a:xfrm>
              <a:off x="10115543" y="1603052"/>
              <a:ext cx="541337" cy="26828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8" name="Rectangle 873"/>
            <p:cNvSpPr>
              <a:spLocks noChangeArrowheads="1"/>
            </p:cNvSpPr>
            <p:nvPr/>
          </p:nvSpPr>
          <p:spPr bwMode="auto">
            <a:xfrm>
              <a:off x="10752130" y="1637977"/>
              <a:ext cx="1349374"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Fallow/DC/TC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79" name="Rectangle 874"/>
            <p:cNvSpPr>
              <a:spLocks noChangeArrowheads="1"/>
            </p:cNvSpPr>
            <p:nvPr/>
          </p:nvSpPr>
          <p:spPr bwMode="auto">
            <a:xfrm>
              <a:off x="10115543" y="1234752"/>
              <a:ext cx="541337" cy="271463"/>
            </a:xfrm>
            <a:prstGeom prst="rect">
              <a:avLst/>
            </a:prstGeom>
            <a:solidFill>
              <a:srgbClr val="E60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0" name="Rectangle 875"/>
            <p:cNvSpPr>
              <a:spLocks noChangeArrowheads="1"/>
            </p:cNvSpPr>
            <p:nvPr/>
          </p:nvSpPr>
          <p:spPr bwMode="auto">
            <a:xfrm>
              <a:off x="10752130" y="1272852"/>
              <a:ext cx="1532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Agriculture (2003)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81" name="Rectangle 876"/>
            <p:cNvSpPr>
              <a:spLocks noChangeArrowheads="1"/>
            </p:cNvSpPr>
            <p:nvPr/>
          </p:nvSpPr>
          <p:spPr bwMode="auto">
            <a:xfrm>
              <a:off x="10133473" y="2040038"/>
              <a:ext cx="539750" cy="26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Rectangle 2561"/>
            <p:cNvSpPr>
              <a:spLocks noChangeArrowheads="1"/>
            </p:cNvSpPr>
            <p:nvPr/>
          </p:nvSpPr>
          <p:spPr bwMode="auto">
            <a:xfrm>
              <a:off x="10131888" y="2024162"/>
              <a:ext cx="539750" cy="269875"/>
            </a:xfrm>
            <a:prstGeom prst="rect">
              <a:avLst/>
            </a:prstGeom>
            <a:solidFill>
              <a:srgbClr val="FFC000"/>
            </a:solidFill>
            <a:ln w="4763">
              <a:solidFill>
                <a:srgbClr val="E39E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 name="Rectangle 2562"/>
            <p:cNvSpPr>
              <a:spLocks noChangeArrowheads="1"/>
            </p:cNvSpPr>
            <p:nvPr/>
          </p:nvSpPr>
          <p:spPr bwMode="auto">
            <a:xfrm>
              <a:off x="10773238" y="2028925"/>
              <a:ext cx="1532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Agriculture (2013)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2577" name="Rectangle 871"/>
          <p:cNvSpPr>
            <a:spLocks noChangeArrowheads="1"/>
          </p:cNvSpPr>
          <p:nvPr/>
        </p:nvSpPr>
        <p:spPr bwMode="auto">
          <a:xfrm>
            <a:off x="9658259" y="267372"/>
            <a:ext cx="1174750" cy="30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Arial" panose="020B0604020202020204" pitchFamily="34" charset="0"/>
              </a:rPr>
              <a:t>Legend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TextBox 32"/>
          <p:cNvSpPr txBox="1"/>
          <p:nvPr/>
        </p:nvSpPr>
        <p:spPr>
          <a:xfrm>
            <a:off x="346842" y="3751934"/>
            <a:ext cx="1040524" cy="369332"/>
          </a:xfrm>
          <a:prstGeom prst="rect">
            <a:avLst/>
          </a:prstGeom>
          <a:noFill/>
        </p:spPr>
        <p:txBody>
          <a:bodyPr wrap="square" rtlCol="0">
            <a:spAutoFit/>
          </a:bodyPr>
          <a:lstStyle/>
          <a:p>
            <a:r>
              <a:rPr lang="en-US" b="1" dirty="0" err="1" smtClean="0"/>
              <a:t>ZoneB</a:t>
            </a:r>
            <a:endParaRPr lang="en-US" b="1" dirty="0"/>
          </a:p>
        </p:txBody>
      </p:sp>
      <p:sp>
        <p:nvSpPr>
          <p:cNvPr id="34" name="TextBox 33"/>
          <p:cNvSpPr txBox="1"/>
          <p:nvPr/>
        </p:nvSpPr>
        <p:spPr>
          <a:xfrm>
            <a:off x="63063" y="5575479"/>
            <a:ext cx="1040524" cy="369332"/>
          </a:xfrm>
          <a:prstGeom prst="rect">
            <a:avLst/>
          </a:prstGeom>
          <a:noFill/>
        </p:spPr>
        <p:txBody>
          <a:bodyPr wrap="square" rtlCol="0">
            <a:spAutoFit/>
          </a:bodyPr>
          <a:lstStyle/>
          <a:p>
            <a:r>
              <a:rPr lang="en-US" b="1" dirty="0" err="1" smtClean="0"/>
              <a:t>ZoneA</a:t>
            </a:r>
            <a:endParaRPr lang="en-US" b="1" dirty="0"/>
          </a:p>
        </p:txBody>
      </p:sp>
      <p:sp>
        <p:nvSpPr>
          <p:cNvPr id="2" name="Slide Number Placeholder 1"/>
          <p:cNvSpPr>
            <a:spLocks noGrp="1"/>
          </p:cNvSpPr>
          <p:nvPr>
            <p:ph type="sldNum" sz="quarter" idx="12"/>
          </p:nvPr>
        </p:nvSpPr>
        <p:spPr/>
        <p:txBody>
          <a:bodyPr/>
          <a:lstStyle/>
          <a:p>
            <a:fld id="{60AF89B7-68B4-495B-BA1A-626B77A0CFEB}" type="slidenum">
              <a:rPr lang="en-US" smtClean="0"/>
              <a:t>7</a:t>
            </a:fld>
            <a:endParaRPr lang="en-US" dirty="0"/>
          </a:p>
        </p:txBody>
      </p:sp>
    </p:spTree>
    <p:extLst>
      <p:ext uri="{BB962C8B-B14F-4D97-AF65-F5344CB8AC3E}">
        <p14:creationId xmlns:p14="http://schemas.microsoft.com/office/powerpoint/2010/main" val="4128629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26366" y="6356350"/>
            <a:ext cx="2743200" cy="365125"/>
          </a:xfrm>
        </p:spPr>
        <p:txBody>
          <a:bodyPr/>
          <a:lstStyle/>
          <a:p>
            <a:fld id="{60AF89B7-68B4-495B-BA1A-626B77A0CFEB}" type="slidenum">
              <a:rPr lang="en-US" smtClean="0"/>
              <a:t>8</a:t>
            </a:fld>
            <a:endParaRPr lang="en-US" dirty="0"/>
          </a:p>
        </p:txBody>
      </p:sp>
      <p:sp>
        <p:nvSpPr>
          <p:cNvPr id="6" name="TextBox 5"/>
          <p:cNvSpPr txBox="1"/>
          <p:nvPr/>
        </p:nvSpPr>
        <p:spPr>
          <a:xfrm>
            <a:off x="4402795" y="-36163"/>
            <a:ext cx="3039992" cy="461665"/>
          </a:xfrm>
          <a:prstGeom prst="rect">
            <a:avLst/>
          </a:prstGeom>
          <a:solidFill>
            <a:schemeClr val="bg1"/>
          </a:solidFill>
          <a:ln>
            <a:noFill/>
          </a:ln>
        </p:spPr>
        <p:txBody>
          <a:bodyPr wrap="square" rtlCol="0">
            <a:spAutoFit/>
          </a:bodyPr>
          <a:lstStyle/>
          <a:p>
            <a:pPr algn="ctr"/>
            <a:r>
              <a:rPr lang="en-US" sz="2400" b="1" u="sng" dirty="0">
                <a:solidFill>
                  <a:srgbClr val="7030A0"/>
                </a:solidFill>
              </a:rPr>
              <a:t>4</a:t>
            </a:r>
            <a:r>
              <a:rPr lang="en-US" sz="2400" b="1" u="sng" dirty="0" smtClean="0">
                <a:solidFill>
                  <a:srgbClr val="7030A0"/>
                </a:solidFill>
              </a:rPr>
              <a:t>. Conclusions</a:t>
            </a:r>
            <a:endParaRPr lang="en-US" sz="2400" b="1" u="sng" dirty="0">
              <a:solidFill>
                <a:srgbClr val="7030A0"/>
              </a:solidFill>
            </a:endParaRPr>
          </a:p>
        </p:txBody>
      </p:sp>
      <p:grpSp>
        <p:nvGrpSpPr>
          <p:cNvPr id="15" name="Group 14"/>
          <p:cNvGrpSpPr/>
          <p:nvPr/>
        </p:nvGrpSpPr>
        <p:grpSpPr>
          <a:xfrm>
            <a:off x="277692" y="545048"/>
            <a:ext cx="11607711" cy="800219"/>
            <a:chOff x="277691" y="668307"/>
            <a:chExt cx="11607711" cy="800219"/>
          </a:xfrm>
        </p:grpSpPr>
        <p:sp>
          <p:nvSpPr>
            <p:cNvPr id="7" name="TextBox 6"/>
            <p:cNvSpPr txBox="1"/>
            <p:nvPr/>
          </p:nvSpPr>
          <p:spPr>
            <a:xfrm>
              <a:off x="277691" y="668307"/>
              <a:ext cx="11607711" cy="430887"/>
            </a:xfrm>
            <a:prstGeom prst="rect">
              <a:avLst/>
            </a:prstGeom>
            <a:solidFill>
              <a:schemeClr val="bg1"/>
            </a:solidFill>
            <a:ln>
              <a:solidFill>
                <a:srgbClr val="D608A0"/>
              </a:solidFill>
            </a:ln>
          </p:spPr>
          <p:txBody>
            <a:bodyPr wrap="square" rtlCol="0">
              <a:spAutoFit/>
            </a:bodyPr>
            <a:lstStyle/>
            <a:p>
              <a:pPr marL="457200" indent="-457200" algn="just">
                <a:spcBef>
                  <a:spcPts val="600"/>
                </a:spcBef>
                <a:buFont typeface="+mj-lt"/>
                <a:buAutoNum type="arabicPeriod"/>
              </a:pPr>
              <a:r>
                <a:rPr lang="en-US" sz="2200" dirty="0" smtClean="0"/>
                <a:t>Study site: 	GRACE satellite data		Narmada basin 		    Maheshwar Block</a:t>
              </a:r>
              <a:endParaRPr lang="en-US" sz="700" dirty="0" smtClean="0"/>
            </a:p>
          </p:txBody>
        </p:sp>
        <p:cxnSp>
          <p:nvCxnSpPr>
            <p:cNvPr id="9" name="Straight Arrow Connector 8"/>
            <p:cNvCxnSpPr/>
            <p:nvPr/>
          </p:nvCxnSpPr>
          <p:spPr>
            <a:xfrm>
              <a:off x="7648466" y="939800"/>
              <a:ext cx="1041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96857" y="927100"/>
              <a:ext cx="1041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81546" y="1099194"/>
              <a:ext cx="5679247" cy="369332"/>
            </a:xfrm>
            <a:prstGeom prst="rect">
              <a:avLst/>
            </a:prstGeom>
          </p:spPr>
          <p:txBody>
            <a:bodyPr wrap="none">
              <a:spAutoFit/>
            </a:bodyPr>
            <a:lstStyle/>
            <a:p>
              <a:pPr algn="just">
                <a:spcBef>
                  <a:spcPts val="600"/>
                </a:spcBef>
              </a:pPr>
              <a:r>
                <a:rPr lang="en-US" i="1" dirty="0" smtClean="0"/>
                <a:t>(single </a:t>
              </a:r>
              <a:r>
                <a:rPr lang="en-US" i="1" dirty="0"/>
                <a:t>aquifer system and simple layout of canal network)</a:t>
              </a:r>
            </a:p>
          </p:txBody>
        </p:sp>
      </p:grpSp>
      <p:sp>
        <p:nvSpPr>
          <p:cNvPr id="12" name="TextBox 11"/>
          <p:cNvSpPr txBox="1"/>
          <p:nvPr/>
        </p:nvSpPr>
        <p:spPr>
          <a:xfrm>
            <a:off x="277690" y="1646248"/>
            <a:ext cx="11607713" cy="954107"/>
          </a:xfrm>
          <a:prstGeom prst="rect">
            <a:avLst/>
          </a:prstGeom>
          <a:solidFill>
            <a:schemeClr val="bg1"/>
          </a:solidFill>
          <a:ln>
            <a:solidFill>
              <a:srgbClr val="D608A0"/>
            </a:solidFill>
          </a:ln>
        </p:spPr>
        <p:txBody>
          <a:bodyPr wrap="square" rtlCol="0">
            <a:spAutoFit/>
          </a:bodyPr>
          <a:lstStyle/>
          <a:p>
            <a:pPr marL="406400" indent="-406400" algn="just">
              <a:spcBef>
                <a:spcPts val="600"/>
              </a:spcBef>
            </a:pPr>
            <a:r>
              <a:rPr lang="en-US" sz="2200" dirty="0" smtClean="0"/>
              <a:t>2.  After </a:t>
            </a:r>
            <a:r>
              <a:rPr lang="en-US" sz="2200" dirty="0"/>
              <a:t>the canal construction, on an average, about </a:t>
            </a:r>
            <a:r>
              <a:rPr lang="en-US" sz="2200" dirty="0" smtClean="0"/>
              <a:t>1 </a:t>
            </a:r>
            <a:r>
              <a:rPr lang="en-US" sz="2200" dirty="0"/>
              <a:t>m rise was observed in </a:t>
            </a:r>
            <a:r>
              <a:rPr lang="en-US" sz="2200" dirty="0" smtClean="0"/>
              <a:t>the </a:t>
            </a:r>
            <a:r>
              <a:rPr lang="en-US" sz="2200" dirty="0"/>
              <a:t>well water levels, that is, about </a:t>
            </a:r>
            <a:r>
              <a:rPr lang="en-US" sz="2200" b="1" dirty="0" smtClean="0"/>
              <a:t>1.26 </a:t>
            </a:r>
            <a:r>
              <a:rPr lang="en-US" sz="2200" b="1" dirty="0"/>
              <a:t>m in pre-monsoon </a:t>
            </a:r>
            <a:r>
              <a:rPr lang="en-US" sz="2200" dirty="0"/>
              <a:t>while </a:t>
            </a:r>
            <a:r>
              <a:rPr lang="en-US" sz="2200" b="1" dirty="0" smtClean="0"/>
              <a:t>0.35 </a:t>
            </a:r>
            <a:r>
              <a:rPr lang="en-US" sz="2200" b="1" dirty="0"/>
              <a:t>m in monsoon </a:t>
            </a:r>
            <a:r>
              <a:rPr lang="en-US" sz="2200" dirty="0"/>
              <a:t>seasons, respectively.</a:t>
            </a:r>
            <a:endParaRPr lang="en-US" sz="2200" dirty="0" smtClean="0"/>
          </a:p>
          <a:p>
            <a:pPr algn="just">
              <a:spcBef>
                <a:spcPts val="600"/>
              </a:spcBef>
            </a:pPr>
            <a:endParaRPr lang="en-US" sz="700" dirty="0" smtClean="0"/>
          </a:p>
        </p:txBody>
      </p:sp>
      <p:sp>
        <p:nvSpPr>
          <p:cNvPr id="14" name="TextBox 13"/>
          <p:cNvSpPr txBox="1"/>
          <p:nvPr/>
        </p:nvSpPr>
        <p:spPr>
          <a:xfrm>
            <a:off x="277692" y="5159224"/>
            <a:ext cx="11607712" cy="1292662"/>
          </a:xfrm>
          <a:prstGeom prst="rect">
            <a:avLst/>
          </a:prstGeom>
          <a:solidFill>
            <a:schemeClr val="bg1"/>
          </a:solidFill>
          <a:ln>
            <a:solidFill>
              <a:srgbClr val="D608A0"/>
            </a:solidFill>
          </a:ln>
        </p:spPr>
        <p:txBody>
          <a:bodyPr wrap="square" rtlCol="0">
            <a:spAutoFit/>
          </a:bodyPr>
          <a:lstStyle/>
          <a:p>
            <a:pPr marL="457200" indent="-457200" algn="just">
              <a:spcBef>
                <a:spcPts val="600"/>
              </a:spcBef>
              <a:buFont typeface="+mj-lt"/>
              <a:buAutoNum type="arabicPeriod"/>
            </a:pPr>
            <a:endParaRPr lang="en-US" sz="700" dirty="0" smtClean="0"/>
          </a:p>
          <a:p>
            <a:pPr marL="342900" indent="-342900" algn="just">
              <a:spcBef>
                <a:spcPts val="600"/>
              </a:spcBef>
            </a:pPr>
            <a:r>
              <a:rPr lang="en-US" sz="2200" dirty="0" smtClean="0"/>
              <a:t>4. Based </a:t>
            </a:r>
            <a:r>
              <a:rPr lang="en-US" sz="2200" dirty="0"/>
              <a:t>on the observations, </a:t>
            </a:r>
            <a:r>
              <a:rPr lang="en-US" sz="2200" b="1" dirty="0"/>
              <a:t>available amount of water </a:t>
            </a:r>
            <a:r>
              <a:rPr lang="en-US" sz="2200" dirty="0"/>
              <a:t>and the </a:t>
            </a:r>
            <a:r>
              <a:rPr lang="en-US" sz="2200" b="1" dirty="0"/>
              <a:t>groundwater storage </a:t>
            </a:r>
            <a:r>
              <a:rPr lang="en-US" sz="2200" dirty="0"/>
              <a:t>have</a:t>
            </a:r>
            <a:r>
              <a:rPr lang="en-US" sz="2200" b="1" dirty="0"/>
              <a:t> increased after the canal operation </a:t>
            </a:r>
            <a:r>
              <a:rPr lang="en-US" sz="2200" dirty="0"/>
              <a:t>compared with before the operation, and this may at least partly explain the reason why TWS has increased in this </a:t>
            </a:r>
            <a:r>
              <a:rPr lang="en-US" sz="2200" dirty="0" smtClean="0"/>
              <a:t>area.</a:t>
            </a:r>
          </a:p>
        </p:txBody>
      </p:sp>
      <p:grpSp>
        <p:nvGrpSpPr>
          <p:cNvPr id="19" name="Group 18"/>
          <p:cNvGrpSpPr/>
          <p:nvPr/>
        </p:nvGrpSpPr>
        <p:grpSpPr>
          <a:xfrm>
            <a:off x="277691" y="2866004"/>
            <a:ext cx="11665668" cy="2023631"/>
            <a:chOff x="277691" y="2719531"/>
            <a:chExt cx="11665668" cy="2023631"/>
          </a:xfrm>
        </p:grpSpPr>
        <p:grpSp>
          <p:nvGrpSpPr>
            <p:cNvPr id="17" name="Group 16"/>
            <p:cNvGrpSpPr/>
            <p:nvPr/>
          </p:nvGrpSpPr>
          <p:grpSpPr>
            <a:xfrm>
              <a:off x="277691" y="2719531"/>
              <a:ext cx="11665668" cy="2023631"/>
              <a:chOff x="277690" y="3420194"/>
              <a:chExt cx="11486098" cy="2023631"/>
            </a:xfrm>
          </p:grpSpPr>
          <p:sp>
            <p:nvSpPr>
              <p:cNvPr id="13" name="TextBox 12"/>
              <p:cNvSpPr txBox="1"/>
              <p:nvPr/>
            </p:nvSpPr>
            <p:spPr>
              <a:xfrm>
                <a:off x="277690" y="3420194"/>
                <a:ext cx="11429035" cy="2023631"/>
              </a:xfrm>
              <a:prstGeom prst="rect">
                <a:avLst/>
              </a:prstGeom>
              <a:solidFill>
                <a:schemeClr val="bg1"/>
              </a:solidFill>
              <a:ln>
                <a:solidFill>
                  <a:srgbClr val="D608A0"/>
                </a:solidFill>
              </a:ln>
            </p:spPr>
            <p:txBody>
              <a:bodyPr wrap="square" rtlCol="0">
                <a:spAutoFit/>
              </a:bodyPr>
              <a:lstStyle/>
              <a:p>
                <a:pPr marL="457200" indent="-457200" algn="just">
                  <a:spcBef>
                    <a:spcPts val="600"/>
                  </a:spcBef>
                  <a:buFont typeface="+mj-lt"/>
                  <a:buAutoNum type="arabicPeriod"/>
                </a:pPr>
                <a:endParaRPr lang="en-US" sz="700" dirty="0" smtClean="0"/>
              </a:p>
              <a:p>
                <a:pPr marL="457200" indent="-457200" algn="just">
                  <a:buAutoNum type="arabicPeriod" startAt="3"/>
                </a:pPr>
                <a:r>
                  <a:rPr lang="en-US" sz="2200" dirty="0" smtClean="0"/>
                  <a:t>Land Use Change:</a:t>
                </a:r>
              </a:p>
              <a:p>
                <a:pPr marL="406400" indent="-406400" algn="just">
                  <a:spcBef>
                    <a:spcPts val="600"/>
                  </a:spcBef>
                  <a:buAutoNum type="arabicPeriod" startAt="3"/>
                </a:pPr>
                <a:endParaRPr lang="en-US" sz="2200" dirty="0" smtClean="0"/>
              </a:p>
              <a:p>
                <a:pPr marL="406400" indent="-406400" algn="just">
                  <a:spcBef>
                    <a:spcPts val="600"/>
                  </a:spcBef>
                  <a:buAutoNum type="arabicPeriod" startAt="3"/>
                </a:pPr>
                <a:endParaRPr lang="en-US" sz="2200" dirty="0"/>
              </a:p>
              <a:p>
                <a:pPr marL="406400" indent="-406400" algn="just">
                  <a:spcBef>
                    <a:spcPts val="600"/>
                  </a:spcBef>
                  <a:buAutoNum type="arabicPeriod" startAt="3"/>
                </a:pPr>
                <a:endParaRPr lang="en-US" sz="2200" dirty="0" smtClean="0"/>
              </a:p>
              <a:p>
                <a:pPr marL="406400" indent="-406400" algn="just">
                  <a:spcBef>
                    <a:spcPts val="600"/>
                  </a:spcBef>
                  <a:buAutoNum type="arabicPeriod" startAt="3"/>
                </a:pPr>
                <a:endParaRPr lang="en-US" sz="700" dirty="0"/>
              </a:p>
            </p:txBody>
          </p:sp>
          <p:sp>
            <p:nvSpPr>
              <p:cNvPr id="16" name="Rectangle 15"/>
              <p:cNvSpPr/>
              <p:nvPr/>
            </p:nvSpPr>
            <p:spPr>
              <a:xfrm>
                <a:off x="2901199" y="3444086"/>
                <a:ext cx="8862589" cy="846386"/>
              </a:xfrm>
              <a:prstGeom prst="rect">
                <a:avLst/>
              </a:prstGeom>
            </p:spPr>
            <p:txBody>
              <a:bodyPr wrap="square">
                <a:spAutoFit/>
              </a:bodyPr>
              <a:lstStyle/>
              <a:p>
                <a:pPr marL="406400" indent="-406400" algn="just">
                  <a:spcBef>
                    <a:spcPts val="600"/>
                  </a:spcBef>
                  <a:buFont typeface="Wingdings" panose="05000000000000000000" pitchFamily="2" charset="2"/>
                  <a:buChar char="Ø"/>
                </a:pPr>
                <a:r>
                  <a:rPr lang="en-US" sz="2200" dirty="0"/>
                  <a:t>Expansion in Agriculture </a:t>
                </a:r>
                <a:r>
                  <a:rPr lang="en-US" sz="2200" dirty="0" smtClean="0"/>
                  <a:t>land use in Zone </a:t>
                </a:r>
                <a:r>
                  <a:rPr lang="en-US" sz="2200" dirty="0"/>
                  <a:t>A and </a:t>
                </a:r>
                <a:r>
                  <a:rPr lang="en-US" sz="2200" dirty="0" smtClean="0"/>
                  <a:t>Zone B.</a:t>
                </a:r>
              </a:p>
              <a:p>
                <a:pPr marL="406400" indent="-406400" algn="just">
                  <a:spcBef>
                    <a:spcPts val="600"/>
                  </a:spcBef>
                  <a:buFont typeface="Wingdings" panose="05000000000000000000" pitchFamily="2" charset="2"/>
                  <a:buChar char="Ø"/>
                </a:pPr>
                <a:r>
                  <a:rPr lang="en-US" sz="2200" dirty="0" smtClean="0"/>
                  <a:t>Change </a:t>
                </a:r>
                <a:r>
                  <a:rPr lang="en-US" sz="2200" dirty="0"/>
                  <a:t>in cropping pattern from single to </a:t>
                </a:r>
                <a:r>
                  <a:rPr lang="en-US" sz="2200" dirty="0" smtClean="0"/>
                  <a:t>double/triple cropping. </a:t>
                </a:r>
              </a:p>
            </p:txBody>
          </p:sp>
        </p:grpSp>
        <p:sp>
          <p:nvSpPr>
            <p:cNvPr id="18" name="Rectangle 17"/>
            <p:cNvSpPr/>
            <p:nvPr/>
          </p:nvSpPr>
          <p:spPr>
            <a:xfrm>
              <a:off x="301895" y="3612487"/>
              <a:ext cx="11583509" cy="1107996"/>
            </a:xfrm>
            <a:prstGeom prst="rect">
              <a:avLst/>
            </a:prstGeom>
            <a:solidFill>
              <a:schemeClr val="bg1">
                <a:lumMod val="95000"/>
              </a:schemeClr>
            </a:solidFill>
          </p:spPr>
          <p:txBody>
            <a:bodyPr wrap="square">
              <a:spAutoFit/>
            </a:bodyPr>
            <a:lstStyle/>
            <a:p>
              <a:pPr marL="285750" indent="-285750" algn="just">
                <a:spcBef>
                  <a:spcPts val="600"/>
                </a:spcBef>
                <a:buFont typeface="Wingdings" panose="05000000000000000000" pitchFamily="2" charset="2"/>
                <a:buChar char="ü"/>
              </a:pPr>
              <a:r>
                <a:rPr lang="en-US" sz="2200" dirty="0" smtClean="0"/>
                <a:t>Implication: Availability </a:t>
              </a:r>
              <a:r>
                <a:rPr lang="en-US" sz="2200" dirty="0"/>
                <a:t>of water even during pre-monsoon (dry) season through the canals. Thus, less stress on groundwater resources due to availability of surface water resulting in increase of groundwater storage.</a:t>
              </a:r>
            </a:p>
          </p:txBody>
        </p:sp>
      </p:grpSp>
    </p:spTree>
    <p:extLst>
      <p:ext uri="{BB962C8B-B14F-4D97-AF65-F5344CB8AC3E}">
        <p14:creationId xmlns:p14="http://schemas.microsoft.com/office/powerpoint/2010/main" val="2819035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nn,b,b,b,nbb"/>
          <p:cNvPicPr>
            <a:picLocks noChangeAspect="1" noChangeArrowheads="1"/>
          </p:cNvPicPr>
          <p:nvPr/>
        </p:nvPicPr>
        <p:blipFill>
          <a:blip r:embed="rId2" cstate="print"/>
          <a:srcRect/>
          <a:stretch>
            <a:fillRect/>
          </a:stretch>
        </p:blipFill>
        <p:spPr bwMode="auto">
          <a:xfrm>
            <a:off x="1" y="-22503"/>
            <a:ext cx="12192000" cy="6858000"/>
          </a:xfrm>
          <a:prstGeom prst="roundRect">
            <a:avLst>
              <a:gd name="adj" fmla="val 16667"/>
            </a:avLst>
          </a:prstGeom>
          <a:ln>
            <a:noFill/>
          </a:ln>
          <a:effectLst/>
          <a:scene3d>
            <a:camera prst="orthographicFront">
              <a:rot lat="0" lon="0" rev="0"/>
            </a:camera>
            <a:lightRig rig="chilly" dir="t">
              <a:rot lat="0" lon="0" rev="18480000"/>
            </a:lightRig>
          </a:scene3d>
          <a:sp3d prstMaterial="clear">
            <a:bevelT h="63500"/>
          </a:sp3d>
        </p:spPr>
      </p:pic>
      <p:sp>
        <p:nvSpPr>
          <p:cNvPr id="2" name="TextBox 1"/>
          <p:cNvSpPr txBox="1"/>
          <p:nvPr/>
        </p:nvSpPr>
        <p:spPr>
          <a:xfrm>
            <a:off x="4446523" y="4953001"/>
            <a:ext cx="3469073" cy="598252"/>
          </a:xfrm>
          <a:prstGeom prst="rect">
            <a:avLst/>
          </a:prstGeom>
          <a:noFill/>
          <a:ln w="38100">
            <a:solidFill>
              <a:schemeClr val="accent4">
                <a:lumMod val="75000"/>
              </a:schemeClr>
            </a:solidFill>
          </a:ln>
        </p:spPr>
        <p:txBody>
          <a:bodyPr wrap="square" rtlCol="0">
            <a:spAutoFit/>
          </a:bodyPr>
          <a:lstStyle/>
          <a:p>
            <a:pPr algn="ctr"/>
            <a:r>
              <a:rPr lang="en-IN" sz="3200" b="1" dirty="0">
                <a:solidFill>
                  <a:srgbClr val="CB0F49"/>
                </a:solidFill>
                <a:latin typeface="Algerian" pitchFamily="82" charset="0"/>
              </a:rPr>
              <a:t>THANK YOU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8410"/>
          <a:stretch>
            <a:fillRect/>
          </a:stretch>
        </p:blipFill>
        <p:spPr>
          <a:xfrm>
            <a:off x="4670775" y="1131141"/>
            <a:ext cx="3020568" cy="3342646"/>
          </a:xfrm>
          <a:prstGeom prst="rect">
            <a:avLst/>
          </a:prstGeom>
          <a:ln w="12700">
            <a:solidFill>
              <a:schemeClr val="tx1"/>
            </a:solidFill>
          </a:ln>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5AC76-6F75-4FFA-A827-B10525B85DD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p:cNvSpPr txBox="1"/>
          <p:nvPr/>
        </p:nvSpPr>
        <p:spPr>
          <a:xfrm>
            <a:off x="3449053" y="6192253"/>
            <a:ext cx="5951621" cy="523220"/>
          </a:xfrm>
          <a:prstGeom prst="rect">
            <a:avLst/>
          </a:prstGeom>
          <a:noFill/>
        </p:spPr>
        <p:txBody>
          <a:bodyPr wrap="square" rtlCol="0">
            <a:spAutoFit/>
          </a:bodyPr>
          <a:lstStyle/>
          <a:p>
            <a:pPr algn="ctr"/>
            <a:r>
              <a:rPr lang="en-US" sz="2800" dirty="0" smtClean="0">
                <a:latin typeface="Brush Script MT" panose="03060802040406070304" pitchFamily="66" charset="0"/>
              </a:rPr>
              <a:t>Save water and stay safe !</a:t>
            </a:r>
            <a:endParaRPr lang="en-US" sz="2800" dirty="0">
              <a:latin typeface="Brush Script MT" panose="03060802040406070304" pitchFamily="66" charset="0"/>
            </a:endParaRPr>
          </a:p>
        </p:txBody>
      </p:sp>
    </p:spTree>
    <p:extLst>
      <p:ext uri="{BB962C8B-B14F-4D97-AF65-F5344CB8AC3E}">
        <p14:creationId xmlns:p14="http://schemas.microsoft.com/office/powerpoint/2010/main" val="38690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13461</TotalTime>
  <Words>914</Words>
  <Application>Microsoft Office PowerPoint</Application>
  <PresentationFormat>Widescreen</PresentationFormat>
  <Paragraphs>190</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Algerian</vt:lpstr>
      <vt:lpstr>Arial</vt:lpstr>
      <vt:lpstr>Brush Script MT</vt:lpstr>
      <vt:lpstr>Calibri</vt:lpstr>
      <vt:lpstr>Calibri Light</vt:lpstr>
      <vt:lpstr>Wingdings</vt:lpstr>
      <vt:lpstr>Office Theme</vt:lpstr>
      <vt:lpstr> Changes of groundwater levels and land use with the introduction of canal system in Maheshwar block of Narmada basin (Central India)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Sakshi Shiradhonkar</dc:creator>
  <cp:lastModifiedBy>Sakshi Shiradhonkar</cp:lastModifiedBy>
  <cp:revision>246</cp:revision>
  <dcterms:created xsi:type="dcterms:W3CDTF">2020-01-11T19:52:42Z</dcterms:created>
  <dcterms:modified xsi:type="dcterms:W3CDTF">2020-05-04T12:36:56Z</dcterms:modified>
</cp:coreProperties>
</file>