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92" r:id="rId5"/>
    <p:sldId id="260" r:id="rId6"/>
    <p:sldId id="261" r:id="rId7"/>
    <p:sldId id="293" r:id="rId8"/>
    <p:sldId id="294" r:id="rId9"/>
    <p:sldId id="271" r:id="rId10"/>
    <p:sldId id="295" r:id="rId11"/>
    <p:sldId id="296" r:id="rId12"/>
    <p:sldId id="297" r:id="rId13"/>
    <p:sldId id="303" r:id="rId14"/>
    <p:sldId id="304" r:id="rId15"/>
    <p:sldId id="305" r:id="rId16"/>
    <p:sldId id="306" r:id="rId17"/>
    <p:sldId id="302" r:id="rId18"/>
    <p:sldId id="298" r:id="rId19"/>
    <p:sldId id="299" r:id="rId20"/>
    <p:sldId id="300" r:id="rId21"/>
    <p:sldId id="307" r:id="rId22"/>
    <p:sldId id="308" r:id="rId23"/>
    <p:sldId id="309" r:id="rId24"/>
    <p:sldId id="310" r:id="rId2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4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8"/>
    <p:restoredTop sz="94643"/>
  </p:normalViewPr>
  <p:slideViewPr>
    <p:cSldViewPr snapToGrid="0" snapToObjects="1">
      <p:cViewPr>
        <p:scale>
          <a:sx n="59" d="100"/>
          <a:sy n="59" d="100"/>
        </p:scale>
        <p:origin x="1032" y="96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833602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2" name="Shape 13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50031" indent="-250031">
              <a:buSzPct val="145000"/>
              <a:buChar char="•"/>
              <a:defRPr sz="1800"/>
            </a:pPr>
            <a:r>
              <a:t>regional study in Eastern Siberia</a:t>
            </a:r>
          </a:p>
          <a:p>
            <a:pPr marL="250031" indent="-250031">
              <a:buSzPct val="145000"/>
              <a:buChar char="•"/>
              <a:defRPr sz="1800"/>
            </a:pPr>
            <a:r>
              <a:t>underlain by mainly continuous permafrost</a:t>
            </a:r>
          </a:p>
          <a:p>
            <a:pPr marL="250031" indent="-250031">
              <a:buSzPct val="145000"/>
              <a:buChar char="•"/>
              <a:defRPr sz="1800"/>
            </a:pPr>
            <a:r>
              <a:t>predicted strong climate change based on climate model simulations (e.g. IPCC reports)</a:t>
            </a:r>
          </a:p>
          <a:p>
            <a:pPr marL="250031" indent="-250031">
              <a:buSzPct val="145000"/>
              <a:buChar char="•"/>
              <a:defRPr sz="1800"/>
            </a:pPr>
            <a:r>
              <a:t>this means a lot of impacts on environment and socio-economic impacts (livelihoods, landscape changes, hydrology)</a:t>
            </a:r>
          </a:p>
          <a:p>
            <a:pPr marL="250031" indent="-250031">
              <a:buSzPct val="145000"/>
              <a:buChar char="•"/>
              <a:defRPr sz="1800"/>
            </a:pPr>
            <a:r>
              <a:t>Limited in situ data tell regionally different stories (variable T and P gradients)</a:t>
            </a:r>
          </a:p>
          <a:p>
            <a:pPr marL="250031" indent="-250031">
              <a:buSzPct val="145000"/>
              <a:buChar char="•"/>
              <a:defRPr sz="1800"/>
            </a:pPr>
            <a:r>
              <a:t>How to find out if climate change is emerging ; and if it is, how far is it emerged ?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9" name="Shape 2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example of how data look like T and P</a:t>
            </a:r>
          </a:p>
          <a:p>
            <a:pPr marL="305593" indent="-305593">
              <a:buSzPct val="145000"/>
              <a:buChar char="-"/>
            </a:pPr>
            <a:r>
              <a:t>emergence of ensemble mean is ultra fast</a:t>
            </a:r>
          </a:p>
          <a:p>
            <a:pPr marL="305593" indent="-305593">
              <a:buSzPct val="145000"/>
              <a:buChar char="-"/>
            </a:pPr>
            <a:r>
              <a:t>how realistic is that ? the smoothed signal will directly emerge</a:t>
            </a:r>
          </a:p>
        </p:txBody>
      </p:sp>
    </p:spTree>
    <p:extLst>
      <p:ext uri="{BB962C8B-B14F-4D97-AF65-F5344CB8AC3E}">
        <p14:creationId xmlns:p14="http://schemas.microsoft.com/office/powerpoint/2010/main" val="26135732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9" name="Shape 2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example of how data look like T and P</a:t>
            </a:r>
          </a:p>
          <a:p>
            <a:pPr marL="305593" indent="-305593">
              <a:buSzPct val="145000"/>
              <a:buChar char="-"/>
            </a:pPr>
            <a:r>
              <a:t>emergence of ensemble mean is ultra fast</a:t>
            </a:r>
          </a:p>
          <a:p>
            <a:pPr marL="305593" indent="-305593">
              <a:buSzPct val="145000"/>
              <a:buChar char="-"/>
            </a:pPr>
            <a:r>
              <a:t>how realistic is that ? the smoothed signal will directly emerge</a:t>
            </a:r>
          </a:p>
        </p:txBody>
      </p:sp>
    </p:spTree>
    <p:extLst>
      <p:ext uri="{BB962C8B-B14F-4D97-AF65-F5344CB8AC3E}">
        <p14:creationId xmlns:p14="http://schemas.microsoft.com/office/powerpoint/2010/main" val="10947054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9" name="Shape 2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example of how data look like T and P</a:t>
            </a:r>
          </a:p>
          <a:p>
            <a:pPr marL="305593" indent="-305593">
              <a:buSzPct val="145000"/>
              <a:buChar char="-"/>
            </a:pPr>
            <a:r>
              <a:t>emergence of ensemble mean is ultra fast</a:t>
            </a:r>
          </a:p>
          <a:p>
            <a:pPr marL="305593" indent="-305593">
              <a:buSzPct val="145000"/>
              <a:buChar char="-"/>
            </a:pPr>
            <a:r>
              <a:t>how realistic is that ? the smoothed signal will directly emerge</a:t>
            </a:r>
          </a:p>
        </p:txBody>
      </p:sp>
    </p:spTree>
    <p:extLst>
      <p:ext uri="{BB962C8B-B14F-4D97-AF65-F5344CB8AC3E}">
        <p14:creationId xmlns:p14="http://schemas.microsoft.com/office/powerpoint/2010/main" val="32921406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9" name="Shape 2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example of how data look like T and P</a:t>
            </a:r>
          </a:p>
          <a:p>
            <a:pPr marL="305593" indent="-305593">
              <a:buSzPct val="145000"/>
              <a:buChar char="-"/>
            </a:pPr>
            <a:r>
              <a:t>emergence of ensemble mean is ultra fast</a:t>
            </a:r>
          </a:p>
          <a:p>
            <a:pPr marL="305593" indent="-305593">
              <a:buSzPct val="145000"/>
              <a:buChar char="-"/>
            </a:pPr>
            <a:r>
              <a:t>how realistic is that ? the smoothed signal will directly emerge</a:t>
            </a:r>
          </a:p>
        </p:txBody>
      </p:sp>
    </p:spTree>
    <p:extLst>
      <p:ext uri="{BB962C8B-B14F-4D97-AF65-F5344CB8AC3E}">
        <p14:creationId xmlns:p14="http://schemas.microsoft.com/office/powerpoint/2010/main" val="15481220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9" name="Shape 2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example of how data look like T and P</a:t>
            </a:r>
          </a:p>
          <a:p>
            <a:pPr marL="305593" indent="-305593">
              <a:buSzPct val="145000"/>
              <a:buChar char="-"/>
            </a:pPr>
            <a:r>
              <a:t>emergence of ensemble mean is ultra fast</a:t>
            </a:r>
          </a:p>
          <a:p>
            <a:pPr marL="305593" indent="-305593">
              <a:buSzPct val="145000"/>
              <a:buChar char="-"/>
            </a:pPr>
            <a:r>
              <a:t>how realistic is that ? the smoothed signal will directly emerge</a:t>
            </a:r>
          </a:p>
        </p:txBody>
      </p:sp>
    </p:spTree>
    <p:extLst>
      <p:ext uri="{BB962C8B-B14F-4D97-AF65-F5344CB8AC3E}">
        <p14:creationId xmlns:p14="http://schemas.microsoft.com/office/powerpoint/2010/main" val="30010946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9" name="Shape 2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example of how data look like T and P</a:t>
            </a:r>
          </a:p>
          <a:p>
            <a:pPr marL="305593" indent="-305593">
              <a:buSzPct val="145000"/>
              <a:buChar char="-"/>
            </a:pPr>
            <a:r>
              <a:t>emergence of ensemble mean is ultra fast</a:t>
            </a:r>
          </a:p>
          <a:p>
            <a:pPr marL="305593" indent="-305593">
              <a:buSzPct val="145000"/>
              <a:buChar char="-"/>
            </a:pPr>
            <a:r>
              <a:t>how realistic is that ? the smoothed signal will directly emerge</a:t>
            </a:r>
          </a:p>
        </p:txBody>
      </p:sp>
    </p:spTree>
    <p:extLst>
      <p:ext uri="{BB962C8B-B14F-4D97-AF65-F5344CB8AC3E}">
        <p14:creationId xmlns:p14="http://schemas.microsoft.com/office/powerpoint/2010/main" val="27196906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9" name="Shape 2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example of how data look like T and P</a:t>
            </a:r>
          </a:p>
          <a:p>
            <a:pPr marL="305593" indent="-305593">
              <a:buSzPct val="145000"/>
              <a:buChar char="-"/>
            </a:pPr>
            <a:r>
              <a:t>emergence of ensemble mean is ultra fast</a:t>
            </a:r>
          </a:p>
          <a:p>
            <a:pPr marL="305593" indent="-305593">
              <a:buSzPct val="145000"/>
              <a:buChar char="-"/>
            </a:pPr>
            <a:r>
              <a:t>how realistic is that ? the smoothed signal will directly emerge</a:t>
            </a:r>
          </a:p>
        </p:txBody>
      </p:sp>
    </p:spTree>
    <p:extLst>
      <p:ext uri="{BB962C8B-B14F-4D97-AF65-F5344CB8AC3E}">
        <p14:creationId xmlns:p14="http://schemas.microsoft.com/office/powerpoint/2010/main" val="34453246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9" name="Shape 2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example of how data look like T and P</a:t>
            </a:r>
          </a:p>
          <a:p>
            <a:pPr marL="305593" indent="-305593">
              <a:buSzPct val="145000"/>
              <a:buChar char="-"/>
            </a:pPr>
            <a:r>
              <a:t>emergence of ensemble mean is ultra fast</a:t>
            </a:r>
          </a:p>
          <a:p>
            <a:pPr marL="305593" indent="-305593">
              <a:buSzPct val="145000"/>
              <a:buChar char="-"/>
            </a:pPr>
            <a:r>
              <a:t>how realistic is that ? the smoothed signal will directly emerge</a:t>
            </a:r>
          </a:p>
        </p:txBody>
      </p:sp>
    </p:spTree>
    <p:extLst>
      <p:ext uri="{BB962C8B-B14F-4D97-AF65-F5344CB8AC3E}">
        <p14:creationId xmlns:p14="http://schemas.microsoft.com/office/powerpoint/2010/main" val="17386046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9" name="Shape 2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example of how data look like T and P</a:t>
            </a:r>
          </a:p>
          <a:p>
            <a:pPr marL="305593" indent="-305593">
              <a:buSzPct val="145000"/>
              <a:buChar char="-"/>
            </a:pPr>
            <a:r>
              <a:t>emergence of ensemble mean is ultra fast</a:t>
            </a:r>
          </a:p>
          <a:p>
            <a:pPr marL="305593" indent="-305593">
              <a:buSzPct val="145000"/>
              <a:buChar char="-"/>
            </a:pPr>
            <a:r>
              <a:t>how realistic is that ? the smoothed signal will directly emerge</a:t>
            </a:r>
          </a:p>
        </p:txBody>
      </p:sp>
    </p:spTree>
    <p:extLst>
      <p:ext uri="{BB962C8B-B14F-4D97-AF65-F5344CB8AC3E}">
        <p14:creationId xmlns:p14="http://schemas.microsoft.com/office/powerpoint/2010/main" val="5018032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9" name="Shape 2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example of how data look like T and P</a:t>
            </a:r>
          </a:p>
          <a:p>
            <a:pPr marL="305593" indent="-305593">
              <a:buSzPct val="145000"/>
              <a:buChar char="-"/>
            </a:pPr>
            <a:r>
              <a:t>emergence of ensemble mean is ultra fast</a:t>
            </a:r>
          </a:p>
          <a:p>
            <a:pPr marL="305593" indent="-305593">
              <a:buSzPct val="145000"/>
              <a:buChar char="-"/>
            </a:pPr>
            <a:r>
              <a:t>how realistic is that ? the smoothed signal will directly emerge</a:t>
            </a:r>
          </a:p>
        </p:txBody>
      </p:sp>
    </p:spTree>
    <p:extLst>
      <p:ext uri="{BB962C8B-B14F-4D97-AF65-F5344CB8AC3E}">
        <p14:creationId xmlns:p14="http://schemas.microsoft.com/office/powerpoint/2010/main" val="153425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50031" indent="-250031">
              <a:buSzPct val="145000"/>
              <a:buChar char="•"/>
              <a:defRPr sz="1500"/>
            </a:pPr>
            <a:r>
              <a:t>regional study in Eastern Siberia</a:t>
            </a:r>
          </a:p>
          <a:p>
            <a:pPr marL="250031" indent="-250031">
              <a:buSzPct val="145000"/>
              <a:buChar char="•"/>
              <a:defRPr sz="1500"/>
            </a:pPr>
            <a:r>
              <a:t>underlain by mainly continuous permafrost</a:t>
            </a:r>
          </a:p>
          <a:p>
            <a:pPr marL="250031" indent="-250031">
              <a:buSzPct val="145000"/>
              <a:buChar char="•"/>
              <a:defRPr sz="1500"/>
            </a:pPr>
            <a:r>
              <a:t>many uncertainties about what happens when permafrost thaws (killer viruses, climate feedbacks through bioactivity and carbon cycle, ecosystem changes, hydrology and landscape changes, AND livelihoods)</a:t>
            </a:r>
          </a:p>
          <a:p>
            <a:pPr marL="250031" indent="-250031">
              <a:buSzPct val="145000"/>
              <a:buChar char="•"/>
              <a:defRPr sz="1500"/>
            </a:pPr>
            <a:r>
              <a:t>implied socio-economic impacts demand for an estimate of when we have to talk about climate change, a state where we are out of the bounds of natural variability </a:t>
            </a:r>
          </a:p>
          <a:p>
            <a:pPr marL="250031" indent="-250031">
              <a:buSzPct val="145000"/>
              <a:buChar char="•"/>
              <a:defRPr sz="1500"/>
            </a:pPr>
            <a:r>
              <a:t>I.e. a state where we have left a possible return but have to face the upcoming changes and find mitigation strategies to cope with these changes</a:t>
            </a:r>
          </a:p>
          <a:p>
            <a:pPr marL="250031" indent="-250031">
              <a:buSzPct val="145000"/>
              <a:buChar char="•"/>
              <a:defRPr sz="1500"/>
            </a:pPr>
            <a:r>
              <a:t>Approaching the problem with data (luckily temperature and precipitation records and climate simulations are available)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9" name="Shape 2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example of how data look like T and P</a:t>
            </a:r>
          </a:p>
          <a:p>
            <a:pPr marL="305593" indent="-305593">
              <a:buSzPct val="145000"/>
              <a:buChar char="-"/>
            </a:pPr>
            <a:r>
              <a:t>emergence of ensemble mean is ultra fast</a:t>
            </a:r>
          </a:p>
          <a:p>
            <a:pPr marL="305593" indent="-305593">
              <a:buSzPct val="145000"/>
              <a:buChar char="-"/>
            </a:pPr>
            <a:r>
              <a:t>how realistic is that ? the smoothed signal will directly emerge</a:t>
            </a:r>
          </a:p>
        </p:txBody>
      </p:sp>
    </p:spTree>
    <p:extLst>
      <p:ext uri="{BB962C8B-B14F-4D97-AF65-F5344CB8AC3E}">
        <p14:creationId xmlns:p14="http://schemas.microsoft.com/office/powerpoint/2010/main" val="26612871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9" name="Shape 2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example of how data look like T and P</a:t>
            </a:r>
          </a:p>
          <a:p>
            <a:pPr marL="305593" indent="-305593">
              <a:buSzPct val="145000"/>
              <a:buChar char="-"/>
            </a:pPr>
            <a:r>
              <a:t>emergence of ensemble mean is ultra fast</a:t>
            </a:r>
          </a:p>
          <a:p>
            <a:pPr marL="305593" indent="-305593">
              <a:buSzPct val="145000"/>
              <a:buChar char="-"/>
            </a:pPr>
            <a:r>
              <a:t>how realistic is that ? the smoothed signal will directly emerge</a:t>
            </a:r>
          </a:p>
        </p:txBody>
      </p:sp>
    </p:spTree>
    <p:extLst>
      <p:ext uri="{BB962C8B-B14F-4D97-AF65-F5344CB8AC3E}">
        <p14:creationId xmlns:p14="http://schemas.microsoft.com/office/powerpoint/2010/main" val="21728247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9" name="Shape 2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example of how data look like T and P</a:t>
            </a:r>
          </a:p>
          <a:p>
            <a:pPr marL="305593" indent="-305593">
              <a:buSzPct val="145000"/>
              <a:buChar char="-"/>
            </a:pPr>
            <a:r>
              <a:t>emergence of ensemble mean is ultra fast</a:t>
            </a:r>
          </a:p>
          <a:p>
            <a:pPr marL="305593" indent="-305593">
              <a:buSzPct val="145000"/>
              <a:buChar char="-"/>
            </a:pPr>
            <a:r>
              <a:t>how realistic is that ? the smoothed signal will directly emerge</a:t>
            </a:r>
          </a:p>
        </p:txBody>
      </p:sp>
    </p:spTree>
    <p:extLst>
      <p:ext uri="{BB962C8B-B14F-4D97-AF65-F5344CB8AC3E}">
        <p14:creationId xmlns:p14="http://schemas.microsoft.com/office/powerpoint/2010/main" val="18568124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9" name="Shape 2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example of how data look like T and P</a:t>
            </a:r>
          </a:p>
          <a:p>
            <a:pPr marL="305593" indent="-305593">
              <a:buSzPct val="145000"/>
              <a:buChar char="-"/>
            </a:pPr>
            <a:r>
              <a:t>emergence of ensemble mean is ultra fast</a:t>
            </a:r>
          </a:p>
          <a:p>
            <a:pPr marL="305593" indent="-305593">
              <a:buSzPct val="145000"/>
              <a:buChar char="-"/>
            </a:pPr>
            <a:r>
              <a:t>how realistic is that ? the smoothed signal will directly emerge</a:t>
            </a:r>
          </a:p>
        </p:txBody>
      </p:sp>
    </p:spTree>
    <p:extLst>
      <p:ext uri="{BB962C8B-B14F-4D97-AF65-F5344CB8AC3E}">
        <p14:creationId xmlns:p14="http://schemas.microsoft.com/office/powerpoint/2010/main" val="40731885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9" name="Shape 2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example of how data look like T and P</a:t>
            </a:r>
          </a:p>
          <a:p>
            <a:pPr marL="305593" indent="-305593">
              <a:buSzPct val="145000"/>
              <a:buChar char="-"/>
            </a:pPr>
            <a:r>
              <a:t>emergence of ensemble mean is ultra fast</a:t>
            </a:r>
          </a:p>
          <a:p>
            <a:pPr marL="305593" indent="-305593">
              <a:buSzPct val="145000"/>
              <a:buChar char="-"/>
            </a:pPr>
            <a:r>
              <a:t>how realistic is that ? the smoothed signal will directly emerge</a:t>
            </a:r>
          </a:p>
        </p:txBody>
      </p:sp>
    </p:spTree>
    <p:extLst>
      <p:ext uri="{BB962C8B-B14F-4D97-AF65-F5344CB8AC3E}">
        <p14:creationId xmlns:p14="http://schemas.microsoft.com/office/powerpoint/2010/main" val="212206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1" name="Shape 1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50031" indent="-250031">
              <a:buSzPct val="145000"/>
              <a:buChar char="•"/>
              <a:defRPr sz="1500"/>
            </a:pPr>
            <a:r>
              <a:t>first problem is addressed by PDFs</a:t>
            </a:r>
          </a:p>
          <a:p>
            <a:pPr marL="250031" indent="-250031">
              <a:buSzPct val="145000"/>
              <a:buChar char="•"/>
              <a:defRPr sz="1500"/>
            </a:pPr>
            <a:r>
              <a:t>basically independent of the distribution family </a:t>
            </a:r>
          </a:p>
          <a:p>
            <a:pPr marL="250031" indent="-250031">
              <a:buSzPct val="145000"/>
              <a:buChar char="•"/>
              <a:defRPr sz="1500"/>
            </a:pPr>
            <a:r>
              <a:t>provides already an idea about how a distribution is moving away from a reference</a:t>
            </a:r>
          </a:p>
          <a:p>
            <a:pPr>
              <a:defRPr sz="1500"/>
            </a:pPr>
            <a:endParaRPr/>
          </a:p>
          <a:p>
            <a:pPr marL="250031" indent="-250031">
              <a:buSzPct val="145000"/>
              <a:buChar char="•"/>
              <a:defRPr sz="1500"/>
            </a:pPr>
            <a:r>
              <a:t>second is the data</a:t>
            </a:r>
          </a:p>
          <a:p>
            <a:pPr marL="250031" indent="-250031">
              <a:buSzPct val="145000"/>
              <a:buChar char="•"/>
              <a:defRPr sz="1500"/>
            </a:pPr>
            <a:r>
              <a:t>best is measurements but gaps and is point-wise</a:t>
            </a:r>
          </a:p>
          <a:p>
            <a:pPr marL="250031" indent="-250031">
              <a:buSzPct val="145000"/>
              <a:buChar char="•"/>
              <a:defRPr sz="1500"/>
            </a:pPr>
            <a:r>
              <a:t>second best is reanalysis or interpolated data but has the same temporal restrictions as in situ </a:t>
            </a:r>
          </a:p>
          <a:p>
            <a:pPr marL="250031" indent="-250031">
              <a:buSzPct val="145000"/>
              <a:buChar char="•"/>
              <a:defRPr sz="1500"/>
            </a:pPr>
            <a:r>
              <a:t>third is climate simulations (high uncertainty but future projections)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1" name="Shape 1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50031" indent="-250031">
              <a:buSzPct val="145000"/>
              <a:buChar char="•"/>
              <a:defRPr sz="1500"/>
            </a:pPr>
            <a:r>
              <a:t>first problem is addressed by PDFs</a:t>
            </a:r>
          </a:p>
          <a:p>
            <a:pPr marL="250031" indent="-250031">
              <a:buSzPct val="145000"/>
              <a:buChar char="•"/>
              <a:defRPr sz="1500"/>
            </a:pPr>
            <a:r>
              <a:t>basically independent of the distribution family </a:t>
            </a:r>
          </a:p>
          <a:p>
            <a:pPr marL="250031" indent="-250031">
              <a:buSzPct val="145000"/>
              <a:buChar char="•"/>
              <a:defRPr sz="1500"/>
            </a:pPr>
            <a:r>
              <a:t>provides already an idea about how a distribution is moving away from a reference</a:t>
            </a:r>
          </a:p>
          <a:p>
            <a:pPr>
              <a:defRPr sz="1500"/>
            </a:pPr>
            <a:endParaRPr/>
          </a:p>
          <a:p>
            <a:pPr marL="250031" indent="-250031">
              <a:buSzPct val="145000"/>
              <a:buChar char="•"/>
              <a:defRPr sz="1500"/>
            </a:pPr>
            <a:r>
              <a:t>second is the data</a:t>
            </a:r>
          </a:p>
          <a:p>
            <a:pPr marL="250031" indent="-250031">
              <a:buSzPct val="145000"/>
              <a:buChar char="•"/>
              <a:defRPr sz="1500"/>
            </a:pPr>
            <a:r>
              <a:t>best is measurements but gaps and is point-wise</a:t>
            </a:r>
          </a:p>
          <a:p>
            <a:pPr marL="250031" indent="-250031">
              <a:buSzPct val="145000"/>
              <a:buChar char="•"/>
              <a:defRPr sz="1500"/>
            </a:pPr>
            <a:r>
              <a:t>second best is reanalysis or interpolated data but has the same temporal restrictions as in situ </a:t>
            </a:r>
          </a:p>
          <a:p>
            <a:pPr marL="250031" indent="-250031">
              <a:buSzPct val="145000"/>
              <a:buChar char="•"/>
              <a:defRPr sz="1500"/>
            </a:pPr>
            <a:r>
              <a:t>third is climate simulations (high uncertainty but future projections)</a:t>
            </a:r>
          </a:p>
        </p:txBody>
      </p:sp>
    </p:spTree>
    <p:extLst>
      <p:ext uri="{BB962C8B-B14F-4D97-AF65-F5344CB8AC3E}">
        <p14:creationId xmlns:p14="http://schemas.microsoft.com/office/powerpoint/2010/main" val="2953050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8" name="Shape 16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50031" indent="-250031">
              <a:buSzPct val="145000"/>
              <a:buChar char="•"/>
              <a:defRPr sz="1500"/>
            </a:pPr>
            <a:r>
              <a:t>first problem is addressed by PDFs</a:t>
            </a:r>
          </a:p>
          <a:p>
            <a:pPr marL="250031" indent="-250031">
              <a:buSzPct val="145000"/>
              <a:buChar char="•"/>
              <a:defRPr sz="1500"/>
            </a:pPr>
            <a:r>
              <a:t>basically independent of the distribution family </a:t>
            </a:r>
          </a:p>
          <a:p>
            <a:pPr marL="250031" indent="-250031">
              <a:buSzPct val="145000"/>
              <a:buChar char="•"/>
              <a:defRPr sz="1500"/>
            </a:pPr>
            <a:r>
              <a:t>provides already an idea about how a distribution is moving away from a reference</a:t>
            </a:r>
          </a:p>
          <a:p>
            <a:pPr>
              <a:defRPr sz="1500"/>
            </a:pPr>
            <a:endParaRPr/>
          </a:p>
          <a:p>
            <a:pPr marL="250031" indent="-250031">
              <a:buSzPct val="145000"/>
              <a:buChar char="•"/>
              <a:defRPr sz="1500"/>
            </a:pPr>
            <a:r>
              <a:t>second is the data</a:t>
            </a:r>
          </a:p>
          <a:p>
            <a:pPr marL="250031" indent="-250031">
              <a:buSzPct val="145000"/>
              <a:buChar char="•"/>
              <a:defRPr sz="1500"/>
            </a:pPr>
            <a:r>
              <a:t>best is measurements but gaps and is point-wise</a:t>
            </a:r>
          </a:p>
          <a:p>
            <a:pPr marL="250031" indent="-250031">
              <a:buSzPct val="145000"/>
              <a:buChar char="•"/>
              <a:defRPr sz="1500"/>
            </a:pPr>
            <a:r>
              <a:t>second best is reanalysis or interpolated data but has the same temporal restrictions as in situ </a:t>
            </a:r>
          </a:p>
          <a:p>
            <a:pPr marL="250031" indent="-250031">
              <a:buSzPct val="145000"/>
              <a:buChar char="•"/>
              <a:defRPr sz="1500"/>
            </a:pPr>
            <a:r>
              <a:t>third is climate simulations (high uncertainty but future projections)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9" name="Shape 17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50031" indent="-250031">
              <a:buSzPct val="145000"/>
              <a:buChar char="•"/>
              <a:defRPr sz="1500"/>
            </a:pPr>
            <a:r>
              <a:t>first problem is addressed by PDFs</a:t>
            </a:r>
          </a:p>
          <a:p>
            <a:pPr marL="250031" indent="-250031">
              <a:buSzPct val="145000"/>
              <a:buChar char="•"/>
              <a:defRPr sz="1500"/>
            </a:pPr>
            <a:r>
              <a:t>basically independent of the distribution family </a:t>
            </a:r>
          </a:p>
          <a:p>
            <a:pPr marL="250031" indent="-250031">
              <a:buSzPct val="145000"/>
              <a:buChar char="•"/>
              <a:defRPr sz="1500"/>
            </a:pPr>
            <a:r>
              <a:t>provides already an idea about how a distribution is moving away from a reference</a:t>
            </a:r>
          </a:p>
          <a:p>
            <a:pPr>
              <a:defRPr sz="1500"/>
            </a:pPr>
            <a:endParaRPr/>
          </a:p>
          <a:p>
            <a:pPr marL="250031" indent="-250031">
              <a:buSzPct val="145000"/>
              <a:buChar char="•"/>
              <a:defRPr sz="1500"/>
            </a:pPr>
            <a:r>
              <a:t>second is the data</a:t>
            </a:r>
          </a:p>
          <a:p>
            <a:pPr marL="250031" indent="-250031">
              <a:buSzPct val="145000"/>
              <a:buChar char="•"/>
              <a:defRPr sz="1500"/>
            </a:pPr>
            <a:r>
              <a:t>best is measurements but gaps and is point-wise</a:t>
            </a:r>
          </a:p>
          <a:p>
            <a:pPr marL="250031" indent="-250031">
              <a:buSzPct val="145000"/>
              <a:buChar char="•"/>
              <a:defRPr sz="1500"/>
            </a:pPr>
            <a:r>
              <a:t>second best is reanalysis or interpolated data but has the same temporal restrictions as in situ </a:t>
            </a:r>
          </a:p>
          <a:p>
            <a:pPr marL="250031" indent="-250031">
              <a:buSzPct val="145000"/>
              <a:buChar char="•"/>
              <a:defRPr sz="1500"/>
            </a:pPr>
            <a:r>
              <a:t>third is climate simulations (high uncertainty but future projections)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9" name="Shape 17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50031" indent="-250031">
              <a:buSzPct val="145000"/>
              <a:buChar char="•"/>
              <a:defRPr sz="1500"/>
            </a:pPr>
            <a:r>
              <a:t>first problem is addressed by PDFs</a:t>
            </a:r>
          </a:p>
          <a:p>
            <a:pPr marL="250031" indent="-250031">
              <a:buSzPct val="145000"/>
              <a:buChar char="•"/>
              <a:defRPr sz="1500"/>
            </a:pPr>
            <a:r>
              <a:t>basically independent of the distribution family </a:t>
            </a:r>
          </a:p>
          <a:p>
            <a:pPr marL="250031" indent="-250031">
              <a:buSzPct val="145000"/>
              <a:buChar char="•"/>
              <a:defRPr sz="1500"/>
            </a:pPr>
            <a:r>
              <a:t>provides already an idea about how a distribution is moving away from a reference</a:t>
            </a:r>
          </a:p>
          <a:p>
            <a:pPr>
              <a:defRPr sz="1500"/>
            </a:pPr>
            <a:endParaRPr/>
          </a:p>
          <a:p>
            <a:pPr marL="250031" indent="-250031">
              <a:buSzPct val="145000"/>
              <a:buChar char="•"/>
              <a:defRPr sz="1500"/>
            </a:pPr>
            <a:r>
              <a:t>second is the data</a:t>
            </a:r>
          </a:p>
          <a:p>
            <a:pPr marL="250031" indent="-250031">
              <a:buSzPct val="145000"/>
              <a:buChar char="•"/>
              <a:defRPr sz="1500"/>
            </a:pPr>
            <a:r>
              <a:t>best is measurements but gaps and is point-wise</a:t>
            </a:r>
          </a:p>
          <a:p>
            <a:pPr marL="250031" indent="-250031">
              <a:buSzPct val="145000"/>
              <a:buChar char="•"/>
              <a:defRPr sz="1500"/>
            </a:pPr>
            <a:r>
              <a:t>second best is reanalysis or interpolated data but has the same temporal restrictions as in situ </a:t>
            </a:r>
          </a:p>
          <a:p>
            <a:pPr marL="250031" indent="-250031">
              <a:buSzPct val="145000"/>
              <a:buChar char="•"/>
              <a:defRPr sz="1500"/>
            </a:pPr>
            <a:r>
              <a:t>third is climate simulations (high uncertainty but future projections)</a:t>
            </a:r>
          </a:p>
        </p:txBody>
      </p:sp>
    </p:spTree>
    <p:extLst>
      <p:ext uri="{BB962C8B-B14F-4D97-AF65-F5344CB8AC3E}">
        <p14:creationId xmlns:p14="http://schemas.microsoft.com/office/powerpoint/2010/main" val="526280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9" name="Shape 17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50031" indent="-250031">
              <a:buSzPct val="145000"/>
              <a:buChar char="•"/>
              <a:defRPr sz="1500"/>
            </a:pPr>
            <a:r>
              <a:t>first problem is addressed by PDFs</a:t>
            </a:r>
          </a:p>
          <a:p>
            <a:pPr marL="250031" indent="-250031">
              <a:buSzPct val="145000"/>
              <a:buChar char="•"/>
              <a:defRPr sz="1500"/>
            </a:pPr>
            <a:r>
              <a:t>basically independent of the distribution family </a:t>
            </a:r>
          </a:p>
          <a:p>
            <a:pPr marL="250031" indent="-250031">
              <a:buSzPct val="145000"/>
              <a:buChar char="•"/>
              <a:defRPr sz="1500"/>
            </a:pPr>
            <a:r>
              <a:t>provides already an idea about how a distribution is moving away from a reference</a:t>
            </a:r>
          </a:p>
          <a:p>
            <a:pPr>
              <a:defRPr sz="1500"/>
            </a:pPr>
            <a:endParaRPr/>
          </a:p>
          <a:p>
            <a:pPr marL="250031" indent="-250031">
              <a:buSzPct val="145000"/>
              <a:buChar char="•"/>
              <a:defRPr sz="1500"/>
            </a:pPr>
            <a:r>
              <a:t>second is the data</a:t>
            </a:r>
          </a:p>
          <a:p>
            <a:pPr marL="250031" indent="-250031">
              <a:buSzPct val="145000"/>
              <a:buChar char="•"/>
              <a:defRPr sz="1500"/>
            </a:pPr>
            <a:r>
              <a:t>best is measurements but gaps and is point-wise</a:t>
            </a:r>
          </a:p>
          <a:p>
            <a:pPr marL="250031" indent="-250031">
              <a:buSzPct val="145000"/>
              <a:buChar char="•"/>
              <a:defRPr sz="1500"/>
            </a:pPr>
            <a:r>
              <a:t>second best is reanalysis or interpolated data but has the same temporal restrictions as in situ </a:t>
            </a:r>
          </a:p>
          <a:p>
            <a:pPr marL="250031" indent="-250031">
              <a:buSzPct val="145000"/>
              <a:buChar char="•"/>
              <a:defRPr sz="1500"/>
            </a:pPr>
            <a:r>
              <a:t>third is climate simulations (high uncertainty but future projections)</a:t>
            </a:r>
          </a:p>
        </p:txBody>
      </p:sp>
    </p:spTree>
    <p:extLst>
      <p:ext uri="{BB962C8B-B14F-4D97-AF65-F5344CB8AC3E}">
        <p14:creationId xmlns:p14="http://schemas.microsoft.com/office/powerpoint/2010/main" val="1200798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9" name="Shape 2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example of how data look like T and P</a:t>
            </a:r>
          </a:p>
          <a:p>
            <a:pPr marL="305593" indent="-305593">
              <a:buSzPct val="145000"/>
              <a:buChar char="-"/>
            </a:pPr>
            <a:r>
              <a:t>emergence of ensemble mean is ultra fast</a:t>
            </a:r>
          </a:p>
          <a:p>
            <a:pPr marL="305593" indent="-305593">
              <a:buSzPct val="145000"/>
              <a:buChar char="-"/>
            </a:pPr>
            <a:r>
              <a:t>how realistic is that ? the smoothed signal will directly emerge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F487A1-BF90-4149-A48E-A16F6A9CB2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00" y="9296400"/>
            <a:ext cx="1219200" cy="4191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273B4E-7B60-4E4D-B29E-C8D2CEE1B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00" y="9296400"/>
            <a:ext cx="1219200" cy="4191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"/>
          <p:cNvSpPr/>
          <p:nvPr/>
        </p:nvSpPr>
        <p:spPr>
          <a:xfrm>
            <a:off x="9236" y="2283469"/>
            <a:ext cx="12986328" cy="7522780"/>
          </a:xfrm>
          <a:prstGeom prst="rect">
            <a:avLst/>
          </a:prstGeom>
          <a:gradFill>
            <a:gsLst>
              <a:gs pos="0">
                <a:srgbClr val="929000">
                  <a:alpha val="30000"/>
                </a:srgbClr>
              </a:gs>
              <a:gs pos="100000">
                <a:schemeClr val="accent1">
                  <a:lumMod val="74000"/>
                  <a:lumOff val="26000"/>
                </a:schemeClr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122" name="Emerging climate change signals in the Lena River catchment, Eastern Siberia, Russia"/>
          <p:cNvSpPr txBox="1"/>
          <p:nvPr/>
        </p:nvSpPr>
        <p:spPr>
          <a:xfrm>
            <a:off x="309903" y="50486"/>
            <a:ext cx="12849482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r>
              <a:rPr lang="en-GB" sz="3700" dirty="0"/>
              <a:t>Evaluation of a novel non-parametric approach to identify Time of Emergence (</a:t>
            </a:r>
            <a:r>
              <a:rPr lang="en-GB" sz="3700" dirty="0" err="1"/>
              <a:t>ToE</a:t>
            </a:r>
            <a:r>
              <a:rPr lang="en-GB" sz="3700" dirty="0"/>
              <a:t>) of climate signals</a:t>
            </a:r>
            <a:endParaRPr sz="3700" dirty="0"/>
          </a:p>
        </p:txBody>
      </p:sp>
      <p:pic>
        <p:nvPicPr>
          <p:cNvPr id="124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4327" y="8135527"/>
            <a:ext cx="1728202" cy="1458447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Eric Pohl1, Christophe Grenier1, Mathieu Vrac1,Alexander Fedorov2, Pavel Konstantinov2"/>
          <p:cNvSpPr txBox="1"/>
          <p:nvPr/>
        </p:nvSpPr>
        <p:spPr>
          <a:xfrm>
            <a:off x="3635856" y="671168"/>
            <a:ext cx="7714053" cy="991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b">
            <a:spAutoFit/>
          </a:bodyPr>
          <a:lstStyle/>
          <a:p>
            <a:pPr algn="l" defTabSz="457200">
              <a:lnSpc>
                <a:spcPts val="8600"/>
              </a:lnSpc>
              <a:spcBef>
                <a:spcPts val="1200"/>
              </a:spcBef>
              <a:defRPr sz="2200" b="0"/>
            </a:pPr>
            <a:r>
              <a:rPr lang="en-US" dirty="0"/>
              <a:t>E</a:t>
            </a:r>
            <a:r>
              <a:rPr dirty="0"/>
              <a:t>ric Pohl</a:t>
            </a:r>
            <a:r>
              <a:rPr sz="1800" baseline="80555" dirty="0"/>
              <a:t>1</a:t>
            </a:r>
            <a:r>
              <a:rPr lang="en-US" sz="1800" baseline="80555" dirty="0"/>
              <a:t>,2</a:t>
            </a:r>
            <a:r>
              <a:rPr dirty="0"/>
              <a:t>, Christophe Grenier</a:t>
            </a:r>
            <a:r>
              <a:rPr lang="en-US" sz="1800" baseline="80555" dirty="0"/>
              <a:t>2</a:t>
            </a:r>
            <a:r>
              <a:rPr dirty="0"/>
              <a:t>, Mathieu Vrac</a:t>
            </a:r>
            <a:r>
              <a:rPr lang="en-US" sz="1800" baseline="80555" dirty="0"/>
              <a:t>2</a:t>
            </a:r>
            <a:endParaRPr baseline="65909" dirty="0"/>
          </a:p>
        </p:txBody>
      </p:sp>
      <p:sp>
        <p:nvSpPr>
          <p:cNvPr id="126" name="2Melnikov Permafrost Institute, Siberian Branch, Russian Academy of Sciences, Yakutsk, Russia"/>
          <p:cNvSpPr txBox="1"/>
          <p:nvPr/>
        </p:nvSpPr>
        <p:spPr>
          <a:xfrm>
            <a:off x="1654891" y="1365758"/>
            <a:ext cx="9707786" cy="646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ts val="5100"/>
              </a:lnSpc>
              <a:spcBef>
                <a:spcPts val="1200"/>
              </a:spcBef>
              <a:defRPr sz="1800" b="0">
                <a:latin typeface="Raleway"/>
                <a:ea typeface="Raleway"/>
                <a:cs typeface="Raleway"/>
                <a:sym typeface="Raleway"/>
              </a:defRPr>
            </a:pPr>
            <a:r>
              <a:rPr lang="en-DE" baseline="66666" dirty="0"/>
              <a:t>1</a:t>
            </a:r>
            <a:r>
              <a:rPr lang="en-US" dirty="0"/>
              <a:t>Alpine Cryosphere and Geomorphology Group, </a:t>
            </a:r>
            <a:r>
              <a:rPr lang="en-US" dirty="0" err="1"/>
              <a:t>Université</a:t>
            </a:r>
            <a:r>
              <a:rPr lang="en-US" dirty="0"/>
              <a:t> de Fribourg, Fribourg, Switzerland</a:t>
            </a:r>
            <a:endParaRPr dirty="0"/>
          </a:p>
        </p:txBody>
      </p:sp>
      <p:sp>
        <p:nvSpPr>
          <p:cNvPr id="127" name="1LSCE/IPSL, CEA-CNRS-UVSQ, Université Paris-Saclay, Gif-sur-Yvette, France"/>
          <p:cNvSpPr txBox="1"/>
          <p:nvPr/>
        </p:nvSpPr>
        <p:spPr>
          <a:xfrm>
            <a:off x="2736754" y="1653553"/>
            <a:ext cx="7995779" cy="646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ts val="5100"/>
              </a:lnSpc>
              <a:spcBef>
                <a:spcPts val="1200"/>
              </a:spcBef>
              <a:defRPr sz="1800" b="0">
                <a:latin typeface="Raleway"/>
                <a:ea typeface="Raleway"/>
                <a:cs typeface="Raleway"/>
                <a:sym typeface="Raleway"/>
              </a:defRPr>
            </a:pPr>
            <a:r>
              <a:rPr lang="en-US" baseline="66666" dirty="0"/>
              <a:t>2</a:t>
            </a:r>
            <a:r>
              <a:rPr dirty="0"/>
              <a:t>LSCE/IPSL, CEA-CNRS-UVSQ, Université Paris-Saclay, Gif-sur-Yvette, France</a:t>
            </a:r>
          </a:p>
        </p:txBody>
      </p:sp>
      <p:pic>
        <p:nvPicPr>
          <p:cNvPr id="128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0463" y="8135527"/>
            <a:ext cx="2783449" cy="13983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5264" y="8135526"/>
            <a:ext cx="2364645" cy="139836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58C108-54FE-E040-8EF6-1E6F8A4761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01" y="8214754"/>
            <a:ext cx="2011041" cy="1349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889017-CBA9-E743-BFBE-3E1FFA7952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375" y="8128263"/>
            <a:ext cx="1300019" cy="14974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E99CD0A-CA80-2442-A814-34721D374E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4321" y="3394129"/>
            <a:ext cx="11112500" cy="3302000"/>
          </a:xfrm>
          <a:prstGeom prst="rect">
            <a:avLst/>
          </a:prstGeom>
        </p:spPr>
      </p:pic>
      <p:sp>
        <p:nvSpPr>
          <p:cNvPr id="15" name="emerging climate change or natural variability?">
            <a:extLst>
              <a:ext uri="{FF2B5EF4-FFF2-40B4-BE49-F238E27FC236}">
                <a16:creationId xmlns:a16="http://schemas.microsoft.com/office/drawing/2014/main" id="{4DC188EE-00A0-5341-A5E4-8F696D194503}"/>
              </a:ext>
            </a:extLst>
          </p:cNvPr>
          <p:cNvSpPr txBox="1"/>
          <p:nvPr/>
        </p:nvSpPr>
        <p:spPr>
          <a:xfrm>
            <a:off x="2089607" y="3752695"/>
            <a:ext cx="6715050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i="1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emerging climate change or natural variability?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Regional (study area average)"/>
          <p:cNvSpPr txBox="1"/>
          <p:nvPr/>
        </p:nvSpPr>
        <p:spPr>
          <a:xfrm>
            <a:off x="212069" y="875910"/>
            <a:ext cx="12580662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endParaRPr dirty="0"/>
          </a:p>
        </p:txBody>
      </p:sp>
      <p:sp>
        <p:nvSpPr>
          <p:cNvPr id="289" name="Rectangle"/>
          <p:cNvSpPr/>
          <p:nvPr/>
        </p:nvSpPr>
        <p:spPr>
          <a:xfrm>
            <a:off x="-9505" y="-26689"/>
            <a:ext cx="13023810" cy="69262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90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pic>
        <p:nvPicPr>
          <p:cNvPr id="2" name="ToE_progress" descr="ToE_progress">
            <a:hlinkClick r:id="" action="ppaction://media"/>
            <a:extLst>
              <a:ext uri="{FF2B5EF4-FFF2-40B4-BE49-F238E27FC236}">
                <a16:creationId xmlns:a16="http://schemas.microsoft.com/office/drawing/2014/main" id="{9CA6308E-F419-BC40-9697-18CD7BD9D0E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15588" y="616830"/>
            <a:ext cx="7026592" cy="76653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9D5412B-3730-6449-8AD9-7B7F59646BA3}"/>
              </a:ext>
            </a:extLst>
          </p:cNvPr>
          <p:cNvSpPr txBox="1"/>
          <p:nvPr/>
        </p:nvSpPr>
        <p:spPr>
          <a:xfrm>
            <a:off x="0" y="8863552"/>
            <a:ext cx="12856932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GB" sz="1400" b="0" dirty="0">
                <a:latin typeface="Helvetica Light" panose="020B0403020202020204" pitchFamily="34" charset="0"/>
              </a:rPr>
              <a:t>Pohl, E., </a:t>
            </a:r>
            <a:r>
              <a:rPr lang="en-GB" sz="1400" b="0" dirty="0" err="1">
                <a:latin typeface="Helvetica Light" panose="020B0403020202020204" pitchFamily="34" charset="0"/>
              </a:rPr>
              <a:t>Grenier</a:t>
            </a:r>
            <a:r>
              <a:rPr lang="en-GB" sz="1400" b="0" dirty="0">
                <a:latin typeface="Helvetica Light" panose="020B0403020202020204" pitchFamily="34" charset="0"/>
              </a:rPr>
              <a:t>, C., </a:t>
            </a:r>
            <a:r>
              <a:rPr lang="en-GB" sz="1400" b="0" dirty="0" err="1">
                <a:latin typeface="Helvetica Light" panose="020B0403020202020204" pitchFamily="34" charset="0"/>
              </a:rPr>
              <a:t>Vrac</a:t>
            </a:r>
            <a:r>
              <a:rPr lang="en-GB" sz="1400" b="0" dirty="0">
                <a:latin typeface="Helvetica Light" panose="020B0403020202020204" pitchFamily="34" charset="0"/>
              </a:rPr>
              <a:t>, M., and </a:t>
            </a:r>
            <a:r>
              <a:rPr lang="en-GB" sz="1400" b="0" dirty="0" err="1">
                <a:latin typeface="Helvetica Light" panose="020B0403020202020204" pitchFamily="34" charset="0"/>
              </a:rPr>
              <a:t>Kageyama</a:t>
            </a:r>
            <a:r>
              <a:rPr lang="en-GB" sz="1400" b="0" dirty="0">
                <a:latin typeface="Helvetica Light" panose="020B0403020202020204" pitchFamily="34" charset="0"/>
              </a:rPr>
              <a:t>, M.: Emerging climate signals in the Lena River catchment: a non-parametric statistical approach, </a:t>
            </a:r>
            <a:r>
              <a:rPr lang="en-GB" sz="1400" b="0" dirty="0" err="1">
                <a:latin typeface="Helvetica Light" panose="020B0403020202020204" pitchFamily="34" charset="0"/>
              </a:rPr>
              <a:t>Hydrol</a:t>
            </a:r>
            <a:r>
              <a:rPr lang="en-GB" sz="1400" b="0" dirty="0">
                <a:latin typeface="Helvetica Light" panose="020B0403020202020204" pitchFamily="34" charset="0"/>
              </a:rPr>
              <a:t>. Earth Syst. Sci. Discuss., https://</a:t>
            </a:r>
            <a:r>
              <a:rPr lang="en-GB" sz="1400" b="0" dirty="0" err="1">
                <a:latin typeface="Helvetica Light" panose="020B0403020202020204" pitchFamily="34" charset="0"/>
              </a:rPr>
              <a:t>doi.org</a:t>
            </a:r>
            <a:r>
              <a:rPr lang="en-GB" sz="1400" b="0" dirty="0">
                <a:latin typeface="Helvetica Light" panose="020B0403020202020204" pitchFamily="34" charset="0"/>
              </a:rPr>
              <a:t>/10.5194/hess-2019-360, in press, 2019. </a:t>
            </a:r>
            <a:endParaRPr kumimoji="0" lang="en-GB" sz="1400" b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 panose="020B0403020202020204" pitchFamily="34" charset="0"/>
              <a:sym typeface="Helvetica Neue"/>
            </a:endParaRPr>
          </a:p>
        </p:txBody>
      </p:sp>
      <p:sp>
        <p:nvSpPr>
          <p:cNvPr id="12" name="Method">
            <a:extLst>
              <a:ext uri="{FF2B5EF4-FFF2-40B4-BE49-F238E27FC236}">
                <a16:creationId xmlns:a16="http://schemas.microsoft.com/office/drawing/2014/main" id="{BEE1BFE3-A1D5-2541-89A7-3A0F71DF52AF}"/>
              </a:ext>
            </a:extLst>
          </p:cNvPr>
          <p:cNvSpPr txBox="1"/>
          <p:nvPr/>
        </p:nvSpPr>
        <p:spPr>
          <a:xfrm>
            <a:off x="11385375" y="68271"/>
            <a:ext cx="1471557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2600"/>
            </a:lvl1pPr>
          </a:lstStyle>
          <a:p>
            <a:r>
              <a:rPr lang="en-US" dirty="0"/>
              <a:t>Example</a:t>
            </a:r>
            <a:endParaRPr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3E0257-75D1-C642-922E-962F709BBA21}"/>
              </a:ext>
            </a:extLst>
          </p:cNvPr>
          <p:cNvSpPr/>
          <p:nvPr/>
        </p:nvSpPr>
        <p:spPr>
          <a:xfrm>
            <a:off x="212069" y="2351731"/>
            <a:ext cx="19868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Example Siberia</a:t>
            </a:r>
          </a:p>
        </p:txBody>
      </p:sp>
    </p:spTree>
    <p:extLst>
      <p:ext uri="{BB962C8B-B14F-4D97-AF65-F5344CB8AC3E}">
        <p14:creationId xmlns:p14="http://schemas.microsoft.com/office/powerpoint/2010/main" val="38744422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Regional (study area average)"/>
          <p:cNvSpPr txBox="1"/>
          <p:nvPr/>
        </p:nvSpPr>
        <p:spPr>
          <a:xfrm>
            <a:off x="212069" y="875910"/>
            <a:ext cx="12580662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endParaRPr dirty="0"/>
          </a:p>
        </p:txBody>
      </p:sp>
      <p:sp>
        <p:nvSpPr>
          <p:cNvPr id="289" name="Rectangle"/>
          <p:cNvSpPr/>
          <p:nvPr/>
        </p:nvSpPr>
        <p:spPr>
          <a:xfrm>
            <a:off x="-9505" y="-26689"/>
            <a:ext cx="13023810" cy="69262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290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16" name="Method">
            <a:extLst>
              <a:ext uri="{FF2B5EF4-FFF2-40B4-BE49-F238E27FC236}">
                <a16:creationId xmlns:a16="http://schemas.microsoft.com/office/drawing/2014/main" id="{B9FF2BE5-1E89-274F-A0F5-746E651347C6}"/>
              </a:ext>
            </a:extLst>
          </p:cNvPr>
          <p:cNvSpPr txBox="1"/>
          <p:nvPr/>
        </p:nvSpPr>
        <p:spPr>
          <a:xfrm>
            <a:off x="10811500" y="68271"/>
            <a:ext cx="2045432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2600"/>
            </a:lvl1pPr>
          </a:lstStyle>
          <a:p>
            <a:r>
              <a:rPr lang="en-US" dirty="0"/>
              <a:t>Comparison</a:t>
            </a:r>
            <a:endParaRPr dirty="0"/>
          </a:p>
        </p:txBody>
      </p:sp>
      <p:sp>
        <p:nvSpPr>
          <p:cNvPr id="7" name="How to define natural variability ?…">
            <a:extLst>
              <a:ext uri="{FF2B5EF4-FFF2-40B4-BE49-F238E27FC236}">
                <a16:creationId xmlns:a16="http://schemas.microsoft.com/office/drawing/2014/main" id="{76030801-340A-BC48-A123-F754E787275D}"/>
              </a:ext>
            </a:extLst>
          </p:cNvPr>
          <p:cNvSpPr txBox="1"/>
          <p:nvPr/>
        </p:nvSpPr>
        <p:spPr>
          <a:xfrm>
            <a:off x="212069" y="1111872"/>
            <a:ext cx="8215391" cy="47192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buSzPct val="145000"/>
            </a:pPr>
            <a:r>
              <a:rPr lang="en-US" dirty="0">
                <a:solidFill>
                  <a:schemeClr val="bg1"/>
                </a:solidFill>
              </a:rPr>
              <a:t>Completely objective and non-parametric?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8" name="evolution of temperature">
            <a:extLst>
              <a:ext uri="{FF2B5EF4-FFF2-40B4-BE49-F238E27FC236}">
                <a16:creationId xmlns:a16="http://schemas.microsoft.com/office/drawing/2014/main" id="{C5D6FAAD-08A3-D847-BD58-B2670F2C6C69}"/>
              </a:ext>
            </a:extLst>
          </p:cNvPr>
          <p:cNvSpPr txBox="1"/>
          <p:nvPr/>
        </p:nvSpPr>
        <p:spPr>
          <a:xfrm>
            <a:off x="284469" y="2050465"/>
            <a:ext cx="12508262" cy="5273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b="0"/>
            </a:lvl1pPr>
          </a:lstStyle>
          <a:p>
            <a:pPr marL="342900" indent="-342900">
              <a:buFontTx/>
              <a:buChar char="-"/>
            </a:pPr>
            <a:r>
              <a:rPr lang="en-US" dirty="0"/>
              <a:t>The HD-approach uses a Kernel Density Estimator (KDE) to obtain the distributions</a:t>
            </a:r>
          </a:p>
          <a:p>
            <a:pPr lvl="1" indent="0" algn="l"/>
            <a:r>
              <a:rPr lang="en-US" b="0" dirty="0">
                <a:sym typeface="Wingdings" pitchFamily="2" charset="2"/>
              </a:rPr>
              <a:t> </a:t>
            </a:r>
            <a:r>
              <a:rPr lang="en-US" b="0" dirty="0"/>
              <a:t>Unavoidable introduction of hyperparameter for the KDE (bandwidth &amp; kernel)</a:t>
            </a:r>
          </a:p>
          <a:p>
            <a:pPr marL="342900" indent="-342900">
              <a:buFontTx/>
              <a:buChar char="-"/>
            </a:pPr>
            <a:endParaRPr lang="en-US" dirty="0"/>
          </a:p>
          <a:p>
            <a:pPr marL="342900" indent="-342900">
              <a:buFontTx/>
              <a:buChar char="-"/>
            </a:pPr>
            <a:endParaRPr lang="en-US" dirty="0"/>
          </a:p>
          <a:p>
            <a:pPr marL="342900" indent="-342900">
              <a:buFontTx/>
              <a:buChar char="-"/>
            </a:pPr>
            <a:endParaRPr lang="en-US" dirty="0"/>
          </a:p>
          <a:p>
            <a:pPr marL="342900" indent="-342900">
              <a:buFontTx/>
              <a:buChar char="-"/>
            </a:pPr>
            <a:endParaRPr lang="en-US" dirty="0"/>
          </a:p>
          <a:p>
            <a:pPr marL="342900" indent="-342900">
              <a:buFontTx/>
              <a:buChar char="-"/>
            </a:pPr>
            <a:endParaRPr lang="en-US" dirty="0"/>
          </a:p>
          <a:p>
            <a:r>
              <a:rPr lang="en-US" dirty="0"/>
              <a:t>Alternatives:</a:t>
            </a:r>
          </a:p>
          <a:p>
            <a:pPr marL="342900" indent="-342900">
              <a:buFontTx/>
              <a:buChar char="-"/>
            </a:pPr>
            <a:r>
              <a:rPr lang="en-US" dirty="0"/>
              <a:t>Kolmogorov-Smirnov </a:t>
            </a:r>
            <a:r>
              <a:rPr lang="en-US" b="1" dirty="0"/>
              <a:t>test</a:t>
            </a:r>
            <a:r>
              <a:rPr lang="en-US" dirty="0"/>
              <a:t> is based on a distance metric (KS-metric) and defined significance level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Most similar approach</a:t>
            </a:r>
          </a:p>
          <a:p>
            <a:pPr marL="342900" indent="-342900">
              <a:buFontTx/>
              <a:buChar char="-"/>
            </a:pPr>
            <a:r>
              <a:rPr lang="en-US" dirty="0">
                <a:sym typeface="Wingdings" pitchFamily="2" charset="2"/>
              </a:rPr>
              <a:t>KS-metric based on comparison of Cumulative Density Functions (no additional parameters needed!)</a:t>
            </a:r>
          </a:p>
          <a:p>
            <a:pPr marL="342900" indent="-342900">
              <a:buFontTx/>
              <a:buChar char="-"/>
            </a:pP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0270DE-AC73-D74F-BCA0-8C71E0F8B656}"/>
              </a:ext>
            </a:extLst>
          </p:cNvPr>
          <p:cNvSpPr txBox="1"/>
          <p:nvPr/>
        </p:nvSpPr>
        <p:spPr>
          <a:xfrm>
            <a:off x="3925943" y="3263050"/>
            <a:ext cx="5486400" cy="841256"/>
          </a:xfrm>
          <a:prstGeom prst="rect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What is the impact of hyperparameters on the results?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F0EC1F-AFF4-CF4C-85A0-87F8E54592A3}"/>
              </a:ext>
            </a:extLst>
          </p:cNvPr>
          <p:cNvSpPr txBox="1"/>
          <p:nvPr/>
        </p:nvSpPr>
        <p:spPr>
          <a:xfrm>
            <a:off x="3925943" y="7369744"/>
            <a:ext cx="5486400" cy="841256"/>
          </a:xfrm>
          <a:prstGeom prst="rect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Is the KS-metric without need for hyperparameters a better choice?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00BDEF-E230-DF4C-AF64-A9AF2EF8E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8551" y="3004310"/>
            <a:ext cx="2374466" cy="12582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145624-53E3-7C4D-8679-702ABB1D62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8272" r="4628" b="13436"/>
          <a:stretch/>
        </p:blipFill>
        <p:spPr>
          <a:xfrm>
            <a:off x="9254675" y="6698164"/>
            <a:ext cx="3559629" cy="225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61807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Regional (study area average)"/>
          <p:cNvSpPr txBox="1"/>
          <p:nvPr/>
        </p:nvSpPr>
        <p:spPr>
          <a:xfrm>
            <a:off x="212069" y="875910"/>
            <a:ext cx="12580662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endParaRPr dirty="0"/>
          </a:p>
        </p:txBody>
      </p:sp>
      <p:sp>
        <p:nvSpPr>
          <p:cNvPr id="289" name="Rectangle"/>
          <p:cNvSpPr/>
          <p:nvPr/>
        </p:nvSpPr>
        <p:spPr>
          <a:xfrm>
            <a:off x="-9505" y="-26689"/>
            <a:ext cx="13023810" cy="69262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290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16" name="Method">
            <a:extLst>
              <a:ext uri="{FF2B5EF4-FFF2-40B4-BE49-F238E27FC236}">
                <a16:creationId xmlns:a16="http://schemas.microsoft.com/office/drawing/2014/main" id="{B9FF2BE5-1E89-274F-A0F5-746E651347C6}"/>
              </a:ext>
            </a:extLst>
          </p:cNvPr>
          <p:cNvSpPr txBox="1"/>
          <p:nvPr/>
        </p:nvSpPr>
        <p:spPr>
          <a:xfrm>
            <a:off x="10811500" y="68271"/>
            <a:ext cx="2045432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2600"/>
            </a:lvl1pPr>
          </a:lstStyle>
          <a:p>
            <a:r>
              <a:rPr lang="en-US" dirty="0"/>
              <a:t>Comparison</a:t>
            </a:r>
            <a:endParaRPr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286CD77-C1E4-D046-BDE1-1DCE39DDC438}"/>
              </a:ext>
            </a:extLst>
          </p:cNvPr>
          <p:cNvSpPr/>
          <p:nvPr/>
        </p:nvSpPr>
        <p:spPr>
          <a:xfrm>
            <a:off x="2501167" y="4645968"/>
            <a:ext cx="80025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/>
              <a:t>Test case with slightly offset values (p2) of a sample (p1) </a:t>
            </a:r>
            <a:endParaRPr lang="en-GB" b="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3F5313C-DA6A-CB4C-BEBA-1A39B5E8F5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271" y="1094576"/>
            <a:ext cx="3874246" cy="355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5844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91D35A-6444-3A42-BBF1-3D4E86631D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48" b="51381"/>
          <a:stretch/>
        </p:blipFill>
        <p:spPr>
          <a:xfrm>
            <a:off x="0" y="665933"/>
            <a:ext cx="6502400" cy="4210868"/>
          </a:xfrm>
          <a:prstGeom prst="rect">
            <a:avLst/>
          </a:prstGeom>
        </p:spPr>
      </p:pic>
      <p:sp>
        <p:nvSpPr>
          <p:cNvPr id="288" name="Regional (study area average)"/>
          <p:cNvSpPr txBox="1"/>
          <p:nvPr/>
        </p:nvSpPr>
        <p:spPr>
          <a:xfrm>
            <a:off x="212069" y="875910"/>
            <a:ext cx="12580662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endParaRPr dirty="0"/>
          </a:p>
        </p:txBody>
      </p:sp>
      <p:sp>
        <p:nvSpPr>
          <p:cNvPr id="289" name="Rectangle"/>
          <p:cNvSpPr/>
          <p:nvPr/>
        </p:nvSpPr>
        <p:spPr>
          <a:xfrm>
            <a:off x="-9505" y="-26689"/>
            <a:ext cx="13023810" cy="69262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290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16" name="Method">
            <a:extLst>
              <a:ext uri="{FF2B5EF4-FFF2-40B4-BE49-F238E27FC236}">
                <a16:creationId xmlns:a16="http://schemas.microsoft.com/office/drawing/2014/main" id="{B9FF2BE5-1E89-274F-A0F5-746E651347C6}"/>
              </a:ext>
            </a:extLst>
          </p:cNvPr>
          <p:cNvSpPr txBox="1"/>
          <p:nvPr/>
        </p:nvSpPr>
        <p:spPr>
          <a:xfrm>
            <a:off x="10811500" y="68271"/>
            <a:ext cx="2045432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2600"/>
            </a:lvl1pPr>
          </a:lstStyle>
          <a:p>
            <a:r>
              <a:rPr lang="en-US" dirty="0"/>
              <a:t>Comparison</a:t>
            </a:r>
            <a:endParaRPr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3620B0-BBA2-A646-B42E-1345F8AC3585}"/>
              </a:ext>
            </a:extLst>
          </p:cNvPr>
          <p:cNvSpPr txBox="1"/>
          <p:nvPr/>
        </p:nvSpPr>
        <p:spPr>
          <a:xfrm>
            <a:off x="7180427" y="3280675"/>
            <a:ext cx="191627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PDF of p1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8FF94DA-9E04-1E4B-BC52-A96C1013EF0F}"/>
              </a:ext>
            </a:extLst>
          </p:cNvPr>
          <p:cNvCxnSpPr>
            <a:cxnSpLocks/>
          </p:cNvCxnSpPr>
          <p:nvPr/>
        </p:nvCxnSpPr>
        <p:spPr>
          <a:xfrm flipH="1">
            <a:off x="4477408" y="3452649"/>
            <a:ext cx="2855418" cy="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FBC6BBB-6D8C-A34D-ABD7-7D64E2E82258}"/>
              </a:ext>
            </a:extLst>
          </p:cNvPr>
          <p:cNvSpPr txBox="1"/>
          <p:nvPr/>
        </p:nvSpPr>
        <p:spPr>
          <a:xfrm>
            <a:off x="7180426" y="2808751"/>
            <a:ext cx="191627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spc="0" normalizeH="0" baseline="0" dirty="0">
                <a:ln>
                  <a:noFill/>
                </a:ln>
                <a:solidFill>
                  <a:srgbClr val="A44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PDF of p2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99ECDDC-5FD6-364E-8840-5A030BE90569}"/>
              </a:ext>
            </a:extLst>
          </p:cNvPr>
          <p:cNvCxnSpPr>
            <a:cxnSpLocks/>
          </p:cNvCxnSpPr>
          <p:nvPr/>
        </p:nvCxnSpPr>
        <p:spPr>
          <a:xfrm flipH="1">
            <a:off x="4319752" y="3171706"/>
            <a:ext cx="3013074" cy="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D7F1E60-9FFC-B74F-92E4-3831BF288035}"/>
              </a:ext>
            </a:extLst>
          </p:cNvPr>
          <p:cNvSpPr txBox="1"/>
          <p:nvPr/>
        </p:nvSpPr>
        <p:spPr>
          <a:xfrm>
            <a:off x="3910014" y="5857620"/>
            <a:ext cx="191627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Difference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47113EE-0F4F-A747-8D9F-1DA63DCD587E}"/>
              </a:ext>
            </a:extLst>
          </p:cNvPr>
          <p:cNvCxnSpPr>
            <a:cxnSpLocks/>
            <a:stCxn id="19" idx="0"/>
          </p:cNvCxnSpPr>
          <p:nvPr/>
        </p:nvCxnSpPr>
        <p:spPr>
          <a:xfrm flipH="1" flipV="1">
            <a:off x="4319754" y="4303988"/>
            <a:ext cx="548398" cy="1553632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64498124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91D35A-6444-3A42-BBF1-3D4E86631D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48" b="26685"/>
          <a:stretch/>
        </p:blipFill>
        <p:spPr>
          <a:xfrm>
            <a:off x="0" y="665932"/>
            <a:ext cx="6502400" cy="6349723"/>
          </a:xfrm>
          <a:prstGeom prst="rect">
            <a:avLst/>
          </a:prstGeom>
        </p:spPr>
      </p:pic>
      <p:sp>
        <p:nvSpPr>
          <p:cNvPr id="288" name="Regional (study area average)"/>
          <p:cNvSpPr txBox="1"/>
          <p:nvPr/>
        </p:nvSpPr>
        <p:spPr>
          <a:xfrm>
            <a:off x="212069" y="875910"/>
            <a:ext cx="12580662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endParaRPr dirty="0"/>
          </a:p>
        </p:txBody>
      </p:sp>
      <p:sp>
        <p:nvSpPr>
          <p:cNvPr id="289" name="Rectangle"/>
          <p:cNvSpPr/>
          <p:nvPr/>
        </p:nvSpPr>
        <p:spPr>
          <a:xfrm>
            <a:off x="-9505" y="-26689"/>
            <a:ext cx="13023810" cy="69262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290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16" name="Method">
            <a:extLst>
              <a:ext uri="{FF2B5EF4-FFF2-40B4-BE49-F238E27FC236}">
                <a16:creationId xmlns:a16="http://schemas.microsoft.com/office/drawing/2014/main" id="{B9FF2BE5-1E89-274F-A0F5-746E651347C6}"/>
              </a:ext>
            </a:extLst>
          </p:cNvPr>
          <p:cNvSpPr txBox="1"/>
          <p:nvPr/>
        </p:nvSpPr>
        <p:spPr>
          <a:xfrm>
            <a:off x="10811500" y="68271"/>
            <a:ext cx="2045432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2600"/>
            </a:lvl1pPr>
          </a:lstStyle>
          <a:p>
            <a:r>
              <a:rPr lang="en-US" dirty="0"/>
              <a:t>Comparison</a:t>
            </a:r>
            <a:endParaRPr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5DC838-436D-7341-A1A2-26BF34300D10}"/>
              </a:ext>
            </a:extLst>
          </p:cNvPr>
          <p:cNvSpPr txBox="1"/>
          <p:nvPr/>
        </p:nvSpPr>
        <p:spPr>
          <a:xfrm>
            <a:off x="6896566" y="4338986"/>
            <a:ext cx="5960366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Choosing bandwidth only based on number of data points (Scott’s factor):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GB" b="0" dirty="0">
                <a:solidFill>
                  <a:srgbClr val="C00000"/>
                </a:solidFill>
              </a:rPr>
              <a:t>Relatively low range for expected sample sizes between 10 and 100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sym typeface="Helvetica Neue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F1AAC976-EED2-E441-9C88-2B2F933DFD19}"/>
              </a:ext>
            </a:extLst>
          </p:cNvPr>
          <p:cNvSpPr/>
          <p:nvPr/>
        </p:nvSpPr>
        <p:spPr>
          <a:xfrm>
            <a:off x="883035" y="1128386"/>
            <a:ext cx="2222772" cy="677918"/>
          </a:xfrm>
          <a:prstGeom prst="frame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2B31C2F3-CBF3-684A-B2FC-DDE16E4D29E1}"/>
              </a:ext>
            </a:extLst>
          </p:cNvPr>
          <p:cNvSpPr/>
          <p:nvPr/>
        </p:nvSpPr>
        <p:spPr>
          <a:xfrm>
            <a:off x="0" y="5077649"/>
            <a:ext cx="883035" cy="1938006"/>
          </a:xfrm>
          <a:prstGeom prst="frame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12364532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91D35A-6444-3A42-BBF1-3D4E86631D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48" b="351"/>
          <a:stretch/>
        </p:blipFill>
        <p:spPr>
          <a:xfrm>
            <a:off x="0" y="665932"/>
            <a:ext cx="6502400" cy="8630468"/>
          </a:xfrm>
          <a:prstGeom prst="rect">
            <a:avLst/>
          </a:prstGeom>
        </p:spPr>
      </p:pic>
      <p:sp>
        <p:nvSpPr>
          <p:cNvPr id="288" name="Regional (study area average)"/>
          <p:cNvSpPr txBox="1"/>
          <p:nvPr/>
        </p:nvSpPr>
        <p:spPr>
          <a:xfrm>
            <a:off x="212069" y="875910"/>
            <a:ext cx="12580662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endParaRPr dirty="0"/>
          </a:p>
        </p:txBody>
      </p:sp>
      <p:sp>
        <p:nvSpPr>
          <p:cNvPr id="289" name="Rectangle"/>
          <p:cNvSpPr/>
          <p:nvPr/>
        </p:nvSpPr>
        <p:spPr>
          <a:xfrm>
            <a:off x="-9505" y="-26689"/>
            <a:ext cx="13023810" cy="69262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290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16" name="Method">
            <a:extLst>
              <a:ext uri="{FF2B5EF4-FFF2-40B4-BE49-F238E27FC236}">
                <a16:creationId xmlns:a16="http://schemas.microsoft.com/office/drawing/2014/main" id="{B9FF2BE5-1E89-274F-A0F5-746E651347C6}"/>
              </a:ext>
            </a:extLst>
          </p:cNvPr>
          <p:cNvSpPr txBox="1"/>
          <p:nvPr/>
        </p:nvSpPr>
        <p:spPr>
          <a:xfrm>
            <a:off x="10811500" y="68271"/>
            <a:ext cx="2045432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2600"/>
            </a:lvl1pPr>
          </a:lstStyle>
          <a:p>
            <a:r>
              <a:rPr lang="en-US" dirty="0"/>
              <a:t>Comparison</a:t>
            </a:r>
            <a:endParaRPr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5DC838-436D-7341-A1A2-26BF34300D10}"/>
              </a:ext>
            </a:extLst>
          </p:cNvPr>
          <p:cNvSpPr txBox="1"/>
          <p:nvPr/>
        </p:nvSpPr>
        <p:spPr>
          <a:xfrm>
            <a:off x="6832365" y="7174463"/>
            <a:ext cx="5960366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Expected low PDF offset and thus low HD for various bandwidths (</a:t>
            </a:r>
            <a:r>
              <a:rPr kumimoji="0" lang="en-GB" sz="2400" b="0" i="0" u="none" strike="noStrike" cap="none" spc="0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bw</a:t>
            </a:r>
            <a:r>
              <a:rPr kumimoji="0" lang="en-GB" sz="24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sym typeface="Helvetica Neue"/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2B31C2F3-CBF3-684A-B2FC-DDE16E4D29E1}"/>
              </a:ext>
            </a:extLst>
          </p:cNvPr>
          <p:cNvSpPr/>
          <p:nvPr/>
        </p:nvSpPr>
        <p:spPr>
          <a:xfrm>
            <a:off x="4381624" y="7082725"/>
            <a:ext cx="2317859" cy="1272998"/>
          </a:xfrm>
          <a:prstGeom prst="frame">
            <a:avLst>
              <a:gd name="adj1" fmla="val 5411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21455148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91D35A-6444-3A42-BBF1-3D4E86631D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52" b="49985"/>
          <a:stretch/>
        </p:blipFill>
        <p:spPr>
          <a:xfrm>
            <a:off x="0" y="665932"/>
            <a:ext cx="13023810" cy="4331737"/>
          </a:xfrm>
          <a:prstGeom prst="rect">
            <a:avLst/>
          </a:prstGeom>
        </p:spPr>
      </p:pic>
      <p:sp>
        <p:nvSpPr>
          <p:cNvPr id="288" name="Regional (study area average)"/>
          <p:cNvSpPr txBox="1"/>
          <p:nvPr/>
        </p:nvSpPr>
        <p:spPr>
          <a:xfrm>
            <a:off x="212069" y="875910"/>
            <a:ext cx="12580662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endParaRPr dirty="0"/>
          </a:p>
        </p:txBody>
      </p:sp>
      <p:sp>
        <p:nvSpPr>
          <p:cNvPr id="289" name="Rectangle"/>
          <p:cNvSpPr/>
          <p:nvPr/>
        </p:nvSpPr>
        <p:spPr>
          <a:xfrm>
            <a:off x="-9505" y="-26689"/>
            <a:ext cx="13023810" cy="69262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290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16" name="Method">
            <a:extLst>
              <a:ext uri="{FF2B5EF4-FFF2-40B4-BE49-F238E27FC236}">
                <a16:creationId xmlns:a16="http://schemas.microsoft.com/office/drawing/2014/main" id="{B9FF2BE5-1E89-274F-A0F5-746E651347C6}"/>
              </a:ext>
            </a:extLst>
          </p:cNvPr>
          <p:cNvSpPr txBox="1"/>
          <p:nvPr/>
        </p:nvSpPr>
        <p:spPr>
          <a:xfrm>
            <a:off x="10811500" y="68271"/>
            <a:ext cx="2045432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2600"/>
            </a:lvl1pPr>
          </a:lstStyle>
          <a:p>
            <a:r>
              <a:rPr lang="en-US" dirty="0"/>
              <a:t>Comparison</a:t>
            </a:r>
            <a:endParaRPr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313895-BB39-DC4F-8BE7-7D2E63690864}"/>
              </a:ext>
            </a:extLst>
          </p:cNvPr>
          <p:cNvSpPr txBox="1"/>
          <p:nvPr/>
        </p:nvSpPr>
        <p:spPr>
          <a:xfrm>
            <a:off x="6000044" y="5174641"/>
            <a:ext cx="6899401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KS-metric is very sensitive to this special case !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sym typeface="Helvetica Neue"/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6C1F0A47-5377-6B44-AA16-81F68A8876A9}"/>
              </a:ext>
            </a:extLst>
          </p:cNvPr>
          <p:cNvSpPr/>
          <p:nvPr/>
        </p:nvSpPr>
        <p:spPr>
          <a:xfrm>
            <a:off x="7177689" y="911560"/>
            <a:ext cx="2004849" cy="561846"/>
          </a:xfrm>
          <a:prstGeom prst="frame">
            <a:avLst>
              <a:gd name="adj1" fmla="val 5411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3487416-8FFA-554E-BD63-493203FAF87B}"/>
              </a:ext>
            </a:extLst>
          </p:cNvPr>
          <p:cNvCxnSpPr>
            <a:cxnSpLocks/>
          </p:cNvCxnSpPr>
          <p:nvPr/>
        </p:nvCxnSpPr>
        <p:spPr>
          <a:xfrm flipH="1" flipV="1">
            <a:off x="10089933" y="2831800"/>
            <a:ext cx="961695" cy="204500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19955669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Regional (study area average)"/>
          <p:cNvSpPr txBox="1"/>
          <p:nvPr/>
        </p:nvSpPr>
        <p:spPr>
          <a:xfrm>
            <a:off x="212069" y="875910"/>
            <a:ext cx="12580662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endParaRPr dirty="0"/>
          </a:p>
        </p:txBody>
      </p:sp>
      <p:sp>
        <p:nvSpPr>
          <p:cNvPr id="289" name="Rectangle"/>
          <p:cNvSpPr/>
          <p:nvPr/>
        </p:nvSpPr>
        <p:spPr>
          <a:xfrm>
            <a:off x="-9505" y="-26689"/>
            <a:ext cx="13023810" cy="69262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290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16" name="Method">
            <a:extLst>
              <a:ext uri="{FF2B5EF4-FFF2-40B4-BE49-F238E27FC236}">
                <a16:creationId xmlns:a16="http://schemas.microsoft.com/office/drawing/2014/main" id="{B9FF2BE5-1E89-274F-A0F5-746E651347C6}"/>
              </a:ext>
            </a:extLst>
          </p:cNvPr>
          <p:cNvSpPr txBox="1"/>
          <p:nvPr/>
        </p:nvSpPr>
        <p:spPr>
          <a:xfrm>
            <a:off x="10811500" y="68271"/>
            <a:ext cx="2045432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2600"/>
            </a:lvl1pPr>
          </a:lstStyle>
          <a:p>
            <a:r>
              <a:rPr lang="en-US" dirty="0"/>
              <a:t>Comparison</a:t>
            </a:r>
            <a:endParaRPr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286CD77-C1E4-D046-BDE1-1DCE39DDC438}"/>
              </a:ext>
            </a:extLst>
          </p:cNvPr>
          <p:cNvSpPr/>
          <p:nvPr/>
        </p:nvSpPr>
        <p:spPr>
          <a:xfrm>
            <a:off x="2606959" y="4645968"/>
            <a:ext cx="77909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/>
              <a:t>Test case of signal with defined onset of linear increase</a:t>
            </a:r>
            <a:endParaRPr lang="en-GB" b="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AE26C44-D5E6-1F4F-A0B2-6C8CDC51EB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170"/>
          <a:stretch/>
        </p:blipFill>
        <p:spPr>
          <a:xfrm>
            <a:off x="1901480" y="734196"/>
            <a:ext cx="8854808" cy="297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26072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Regional (study area average)"/>
          <p:cNvSpPr txBox="1"/>
          <p:nvPr/>
        </p:nvSpPr>
        <p:spPr>
          <a:xfrm>
            <a:off x="212069" y="875910"/>
            <a:ext cx="12580662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endParaRPr dirty="0"/>
          </a:p>
        </p:txBody>
      </p:sp>
      <p:sp>
        <p:nvSpPr>
          <p:cNvPr id="289" name="Rectangle"/>
          <p:cNvSpPr/>
          <p:nvPr/>
        </p:nvSpPr>
        <p:spPr>
          <a:xfrm>
            <a:off x="-9505" y="-26689"/>
            <a:ext cx="13023810" cy="69262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290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sp>
        <p:nvSpPr>
          <p:cNvPr id="16" name="Method">
            <a:extLst>
              <a:ext uri="{FF2B5EF4-FFF2-40B4-BE49-F238E27FC236}">
                <a16:creationId xmlns:a16="http://schemas.microsoft.com/office/drawing/2014/main" id="{B9FF2BE5-1E89-274F-A0F5-746E651347C6}"/>
              </a:ext>
            </a:extLst>
          </p:cNvPr>
          <p:cNvSpPr txBox="1"/>
          <p:nvPr/>
        </p:nvSpPr>
        <p:spPr>
          <a:xfrm>
            <a:off x="10811500" y="68271"/>
            <a:ext cx="2045432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2600"/>
            </a:lvl1pPr>
          </a:lstStyle>
          <a:p>
            <a:r>
              <a:rPr lang="en-US" dirty="0"/>
              <a:t>Comparison</a:t>
            </a:r>
            <a:endParaRPr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286CD77-C1E4-D046-BDE1-1DCE39DDC438}"/>
              </a:ext>
            </a:extLst>
          </p:cNvPr>
          <p:cNvSpPr/>
          <p:nvPr/>
        </p:nvSpPr>
        <p:spPr>
          <a:xfrm>
            <a:off x="205295" y="7440706"/>
            <a:ext cx="113580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0" dirty="0"/>
              <a:t>The curves in the lowest panel show the distances of the </a:t>
            </a:r>
            <a:r>
              <a:rPr lang="en-US" sz="2000" b="0" dirty="0">
                <a:solidFill>
                  <a:schemeClr val="accent5">
                    <a:lumMod val="50000"/>
                  </a:schemeClr>
                </a:solidFill>
              </a:rPr>
              <a:t>KS-metric (orange) </a:t>
            </a:r>
            <a:r>
              <a:rPr lang="en-US" sz="2000" b="0" dirty="0"/>
              <a:t>and the </a:t>
            </a:r>
            <a:r>
              <a:rPr lang="en-US" sz="2000" b="0" dirty="0">
                <a:solidFill>
                  <a:schemeClr val="accent1">
                    <a:lumMod val="75000"/>
                  </a:schemeClr>
                </a:solidFill>
              </a:rPr>
              <a:t>HD (blue). </a:t>
            </a:r>
            <a:r>
              <a:rPr lang="en-US" sz="2000" b="0" dirty="0"/>
              <a:t>Shading is the inner quartile range (IQR) and dots show 5-95% interval of 5000 generated random time series parameterized as the example above.</a:t>
            </a:r>
            <a:endParaRPr lang="en-GB" sz="2000" b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19EA1F-1AC1-E445-AABC-82017A6E890E}"/>
              </a:ext>
            </a:extLst>
          </p:cNvPr>
          <p:cNvSpPr/>
          <p:nvPr/>
        </p:nvSpPr>
        <p:spPr>
          <a:xfrm>
            <a:off x="1402906" y="8481269"/>
            <a:ext cx="101922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b="0" dirty="0">
                <a:solidFill>
                  <a:srgbClr val="C00000"/>
                </a:solidFill>
              </a:rPr>
              <a:t>Similar representation although slightly higher variability for KS-metric </a:t>
            </a:r>
          </a:p>
          <a:p>
            <a:pPr marL="342900" indent="-342900" algn="l">
              <a:buFontTx/>
              <a:buChar char="-"/>
            </a:pPr>
            <a:r>
              <a:rPr lang="en-US" b="0" dirty="0">
                <a:solidFill>
                  <a:srgbClr val="C00000"/>
                </a:solidFill>
              </a:rPr>
              <a:t>“Edgy” progression of KS-metric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F4BBB1-7D4C-A245-8378-2C6E8FF3BC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480" y="734196"/>
            <a:ext cx="8854808" cy="66411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CE82E4-1203-3644-AF31-2D760E0EBDEF}"/>
              </a:ext>
            </a:extLst>
          </p:cNvPr>
          <p:cNvSpPr txBox="1"/>
          <p:nvPr/>
        </p:nvSpPr>
        <p:spPr>
          <a:xfrm>
            <a:off x="124443" y="3505913"/>
            <a:ext cx="1689411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Range in distances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168C568-D74D-F14E-B6D4-64761CDC178C}"/>
              </a:ext>
            </a:extLst>
          </p:cNvPr>
          <p:cNvCxnSpPr/>
          <p:nvPr/>
        </p:nvCxnSpPr>
        <p:spPr>
          <a:xfrm>
            <a:off x="1739153" y="4087905"/>
            <a:ext cx="932330" cy="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71357BF-7410-604A-A304-8680A43664B8}"/>
              </a:ext>
            </a:extLst>
          </p:cNvPr>
          <p:cNvSpPr txBox="1"/>
          <p:nvPr/>
        </p:nvSpPr>
        <p:spPr>
          <a:xfrm>
            <a:off x="212069" y="5325749"/>
            <a:ext cx="1401578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Distance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99152A9-FFE1-8545-A025-4A5DE4B79253}"/>
              </a:ext>
            </a:extLst>
          </p:cNvPr>
          <p:cNvCxnSpPr/>
          <p:nvPr/>
        </p:nvCxnSpPr>
        <p:spPr>
          <a:xfrm>
            <a:off x="969150" y="5943599"/>
            <a:ext cx="932330" cy="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E3FD86C-264E-7948-B5E0-4062A6B8FC88}"/>
              </a:ext>
            </a:extLst>
          </p:cNvPr>
          <p:cNvSpPr txBox="1"/>
          <p:nvPr/>
        </p:nvSpPr>
        <p:spPr>
          <a:xfrm>
            <a:off x="7247325" y="1023529"/>
            <a:ext cx="2024743" cy="3243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GB" sz="1400" b="0" dirty="0">
                <a:latin typeface="Helvetica Light" panose="020B0403020202020204" pitchFamily="34" charset="0"/>
              </a:rPr>
              <a:t>Pohl, et al. 2019</a:t>
            </a:r>
            <a:endParaRPr kumimoji="0" lang="en-GB" sz="1400" b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 panose="020B0403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02376985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5CA286-84AF-6447-A9DD-3CAB29BBA2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865"/>
          <a:stretch/>
        </p:blipFill>
        <p:spPr>
          <a:xfrm>
            <a:off x="2337290" y="875910"/>
            <a:ext cx="8323446" cy="2817549"/>
          </a:xfrm>
          <a:prstGeom prst="rect">
            <a:avLst/>
          </a:prstGeom>
        </p:spPr>
      </p:pic>
      <p:sp>
        <p:nvSpPr>
          <p:cNvPr id="288" name="Regional (study area average)"/>
          <p:cNvSpPr txBox="1"/>
          <p:nvPr/>
        </p:nvSpPr>
        <p:spPr>
          <a:xfrm>
            <a:off x="212069" y="875910"/>
            <a:ext cx="12580662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endParaRPr dirty="0"/>
          </a:p>
        </p:txBody>
      </p:sp>
      <p:sp>
        <p:nvSpPr>
          <p:cNvPr id="289" name="Rectangle"/>
          <p:cNvSpPr/>
          <p:nvPr/>
        </p:nvSpPr>
        <p:spPr>
          <a:xfrm>
            <a:off x="-9505" y="-26689"/>
            <a:ext cx="13023810" cy="69262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290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sp>
        <p:nvSpPr>
          <p:cNvPr id="16" name="Method">
            <a:extLst>
              <a:ext uri="{FF2B5EF4-FFF2-40B4-BE49-F238E27FC236}">
                <a16:creationId xmlns:a16="http://schemas.microsoft.com/office/drawing/2014/main" id="{B9FF2BE5-1E89-274F-A0F5-746E651347C6}"/>
              </a:ext>
            </a:extLst>
          </p:cNvPr>
          <p:cNvSpPr txBox="1"/>
          <p:nvPr/>
        </p:nvSpPr>
        <p:spPr>
          <a:xfrm>
            <a:off x="10811500" y="68271"/>
            <a:ext cx="2045432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2600"/>
            </a:lvl1pPr>
          </a:lstStyle>
          <a:p>
            <a:r>
              <a:rPr lang="en-US" dirty="0"/>
              <a:t>Comparison</a:t>
            </a:r>
            <a:endParaRPr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286CD77-C1E4-D046-BDE1-1DCE39DDC438}"/>
              </a:ext>
            </a:extLst>
          </p:cNvPr>
          <p:cNvSpPr/>
          <p:nvPr/>
        </p:nvSpPr>
        <p:spPr>
          <a:xfrm>
            <a:off x="2261521" y="4645968"/>
            <a:ext cx="8481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/>
              <a:t>Test case of signal with slowly increasing standard deviation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383758615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"/>
          <p:cNvSpPr/>
          <p:nvPr/>
        </p:nvSpPr>
        <p:spPr>
          <a:xfrm>
            <a:off x="-9505" y="-26689"/>
            <a:ext cx="13023810" cy="69262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" name="When does climate change?…"/>
          <p:cNvSpPr txBox="1"/>
          <p:nvPr/>
        </p:nvSpPr>
        <p:spPr>
          <a:xfrm>
            <a:off x="5134703" y="3437593"/>
            <a:ext cx="6783498" cy="2631890"/>
          </a:xfrm>
          <a:prstGeom prst="rect">
            <a:avLst/>
          </a:prstGeom>
          <a:solidFill>
            <a:schemeClr val="accent5">
              <a:hueOff val="-152896"/>
              <a:lumOff val="12368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lnSpc>
                <a:spcPct val="117999"/>
              </a:lnSpc>
              <a:defRPr b="0"/>
            </a:pPr>
            <a:r>
              <a:rPr b="1" i="1" dirty="0"/>
              <a:t>When</a:t>
            </a:r>
            <a:r>
              <a:rPr dirty="0"/>
              <a:t> does climate change?</a:t>
            </a:r>
          </a:p>
          <a:p>
            <a:pPr lvl="1" indent="444500" algn="l" defTabSz="457200">
              <a:lnSpc>
                <a:spcPct val="117999"/>
              </a:lnSpc>
              <a:defRPr b="0"/>
            </a:pPr>
            <a:r>
              <a:rPr dirty="0"/>
              <a:t>                    AND</a:t>
            </a:r>
          </a:p>
          <a:p>
            <a:pPr algn="l" defTabSz="457200">
              <a:lnSpc>
                <a:spcPct val="117999"/>
              </a:lnSpc>
              <a:defRPr b="0"/>
            </a:pPr>
            <a:r>
              <a:rPr b="1" i="1" dirty="0"/>
              <a:t>How much</a:t>
            </a:r>
            <a:r>
              <a:rPr dirty="0"/>
              <a:t> does climate change?</a:t>
            </a:r>
          </a:p>
          <a:p>
            <a:pPr algn="l" defTabSz="457200">
              <a:lnSpc>
                <a:spcPct val="117999"/>
              </a:lnSpc>
              <a:defRPr b="0"/>
            </a:pPr>
            <a:endParaRPr dirty="0"/>
          </a:p>
          <a:p>
            <a:pPr algn="l" defTabSz="457200">
              <a:lnSpc>
                <a:spcPct val="117999"/>
              </a:lnSpc>
              <a:defRPr b="0"/>
            </a:pPr>
            <a:r>
              <a:rPr b="1" i="1" dirty="0"/>
              <a:t>How certain</a:t>
            </a:r>
            <a:r>
              <a:rPr dirty="0"/>
              <a:t> are we that these changes occur?</a:t>
            </a:r>
          </a:p>
        </p:txBody>
      </p:sp>
      <p:sp>
        <p:nvSpPr>
          <p:cNvPr id="139" name="Introduction"/>
          <p:cNvSpPr txBox="1"/>
          <p:nvPr/>
        </p:nvSpPr>
        <p:spPr>
          <a:xfrm>
            <a:off x="11075995" y="68271"/>
            <a:ext cx="1780937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2600"/>
            </a:lvl1pPr>
          </a:lstStyle>
          <a:p>
            <a:r>
              <a:rPr lang="en-US" dirty="0"/>
              <a:t>Motivation</a:t>
            </a:r>
            <a:endParaRPr dirty="0"/>
          </a:p>
        </p:txBody>
      </p:sp>
      <p:sp>
        <p:nvSpPr>
          <p:cNvPr id="140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6385373" y="9296400"/>
            <a:ext cx="227280" cy="32430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2</a:t>
            </a:fld>
            <a:endParaRPr dirty="0"/>
          </a:p>
        </p:txBody>
      </p:sp>
      <p:sp>
        <p:nvSpPr>
          <p:cNvPr id="141" name="Lena River catchment underlain by permafrost…"/>
          <p:cNvSpPr txBox="1"/>
          <p:nvPr/>
        </p:nvSpPr>
        <p:spPr>
          <a:xfrm>
            <a:off x="4993367" y="931616"/>
            <a:ext cx="7849444" cy="2240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333375" indent="-333375" algn="l" defTabSz="457200">
              <a:lnSpc>
                <a:spcPct val="117999"/>
              </a:lnSpc>
              <a:buSzPct val="145000"/>
              <a:buChar char="-"/>
              <a:defRPr b="0"/>
            </a:pPr>
            <a:r>
              <a:rPr lang="en-US" dirty="0"/>
              <a:t>Climate model projections provide data on the evolution of climate variables</a:t>
            </a:r>
          </a:p>
          <a:p>
            <a:pPr marL="333375" indent="-333375" algn="l" defTabSz="457200">
              <a:lnSpc>
                <a:spcPct val="117999"/>
              </a:lnSpc>
              <a:buSzPct val="145000"/>
              <a:buChar char="-"/>
              <a:defRPr b="0"/>
            </a:pPr>
            <a:r>
              <a:rPr lang="en-US" dirty="0"/>
              <a:t>Signal changes over time can be more or less striking</a:t>
            </a:r>
          </a:p>
          <a:p>
            <a:pPr marL="333375" indent="-333375" algn="l" defTabSz="457200">
              <a:lnSpc>
                <a:spcPct val="117999"/>
              </a:lnSpc>
              <a:buSzPct val="145000"/>
              <a:buChar char="-"/>
              <a:defRPr b="0"/>
            </a:pPr>
            <a:r>
              <a:rPr lang="en-US" dirty="0"/>
              <a:t>Interpretation of these signal changes is subject to a high degree of subjectivity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6B87A0-A8F2-A54A-830B-618863177E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2497"/>
            <a:ext cx="4343400" cy="4343400"/>
          </a:xfrm>
          <a:prstGeom prst="rect">
            <a:avLst/>
          </a:prstGeom>
        </p:spPr>
      </p:pic>
      <p:sp>
        <p:nvSpPr>
          <p:cNvPr id="15" name="Line">
            <a:extLst>
              <a:ext uri="{FF2B5EF4-FFF2-40B4-BE49-F238E27FC236}">
                <a16:creationId xmlns:a16="http://schemas.microsoft.com/office/drawing/2014/main" id="{DD4E4166-84AB-D545-A879-CB14DB3E584C}"/>
              </a:ext>
            </a:extLst>
          </p:cNvPr>
          <p:cNvSpPr/>
          <p:nvPr/>
        </p:nvSpPr>
        <p:spPr>
          <a:xfrm>
            <a:off x="2629357" y="-137160"/>
            <a:ext cx="2034083" cy="6329905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F4D6DC-18B6-444B-84DA-5395FBE2DD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063" y="6192745"/>
            <a:ext cx="11112500" cy="3302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5CA286-84AF-6447-A9DD-3CAB29BBA2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4711"/>
          <a:stretch/>
        </p:blipFill>
        <p:spPr>
          <a:xfrm>
            <a:off x="2337290" y="875910"/>
            <a:ext cx="8323446" cy="6536530"/>
          </a:xfrm>
          <a:prstGeom prst="rect">
            <a:avLst/>
          </a:prstGeom>
        </p:spPr>
      </p:pic>
      <p:sp>
        <p:nvSpPr>
          <p:cNvPr id="288" name="Regional (study area average)"/>
          <p:cNvSpPr txBox="1"/>
          <p:nvPr/>
        </p:nvSpPr>
        <p:spPr>
          <a:xfrm>
            <a:off x="212069" y="875910"/>
            <a:ext cx="12580662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endParaRPr dirty="0"/>
          </a:p>
        </p:txBody>
      </p:sp>
      <p:sp>
        <p:nvSpPr>
          <p:cNvPr id="289" name="Rectangle"/>
          <p:cNvSpPr/>
          <p:nvPr/>
        </p:nvSpPr>
        <p:spPr>
          <a:xfrm>
            <a:off x="-9505" y="-26689"/>
            <a:ext cx="13023810" cy="69262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290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  <p:sp>
        <p:nvSpPr>
          <p:cNvPr id="16" name="Method">
            <a:extLst>
              <a:ext uri="{FF2B5EF4-FFF2-40B4-BE49-F238E27FC236}">
                <a16:creationId xmlns:a16="http://schemas.microsoft.com/office/drawing/2014/main" id="{B9FF2BE5-1E89-274F-A0F5-746E651347C6}"/>
              </a:ext>
            </a:extLst>
          </p:cNvPr>
          <p:cNvSpPr txBox="1"/>
          <p:nvPr/>
        </p:nvSpPr>
        <p:spPr>
          <a:xfrm>
            <a:off x="10811500" y="68271"/>
            <a:ext cx="2045432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2600"/>
            </a:lvl1pPr>
          </a:lstStyle>
          <a:p>
            <a:r>
              <a:rPr lang="en-US" dirty="0"/>
              <a:t>Comparison</a:t>
            </a:r>
            <a:endParaRPr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EFC0D2-602E-304A-80ED-B648345DC01B}"/>
              </a:ext>
            </a:extLst>
          </p:cNvPr>
          <p:cNvSpPr/>
          <p:nvPr/>
        </p:nvSpPr>
        <p:spPr>
          <a:xfrm>
            <a:off x="205295" y="7440706"/>
            <a:ext cx="113580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0" dirty="0"/>
              <a:t>The </a:t>
            </a:r>
            <a:r>
              <a:rPr lang="en-US" sz="2000" b="0" dirty="0">
                <a:solidFill>
                  <a:schemeClr val="accent5">
                    <a:lumMod val="50000"/>
                  </a:schemeClr>
                </a:solidFill>
              </a:rPr>
              <a:t>KS-metric (orange) </a:t>
            </a:r>
            <a:r>
              <a:rPr lang="en-US" sz="2000" b="0" dirty="0"/>
              <a:t>shows a step-like progression and cannot detect the change until crossing a certain threshold. The </a:t>
            </a:r>
            <a:r>
              <a:rPr lang="en-US" sz="2000" b="0" dirty="0">
                <a:solidFill>
                  <a:schemeClr val="accent1">
                    <a:lumMod val="75000"/>
                  </a:schemeClr>
                </a:solidFill>
              </a:rPr>
              <a:t>HD (blue) </a:t>
            </a:r>
            <a:r>
              <a:rPr lang="en-US" sz="2000" b="0" dirty="0"/>
              <a:t>detects the change early on.</a:t>
            </a:r>
            <a:endParaRPr lang="en-GB" sz="2000" b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93331A-A0FA-9C4A-93FC-1E8D3B74270F}"/>
              </a:ext>
            </a:extLst>
          </p:cNvPr>
          <p:cNvSpPr/>
          <p:nvPr/>
        </p:nvSpPr>
        <p:spPr>
          <a:xfrm>
            <a:off x="433643" y="8246158"/>
            <a:ext cx="125806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b="0" dirty="0">
                <a:solidFill>
                  <a:srgbClr val="C00000"/>
                </a:solidFill>
              </a:rPr>
              <a:t>High sensitivity of HD to even slight changes with as narrow or narrower variability in obtained results 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9655DC-B463-D343-A9C7-79B06821AF30}"/>
              </a:ext>
            </a:extLst>
          </p:cNvPr>
          <p:cNvSpPr txBox="1"/>
          <p:nvPr/>
        </p:nvSpPr>
        <p:spPr>
          <a:xfrm>
            <a:off x="7247325" y="1023529"/>
            <a:ext cx="2024743" cy="3243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GB" sz="1400" b="0" dirty="0">
                <a:latin typeface="Helvetica Light" panose="020B0403020202020204" pitchFamily="34" charset="0"/>
              </a:rPr>
              <a:t>Pohl, et al. 2019</a:t>
            </a:r>
            <a:endParaRPr kumimoji="0" lang="en-GB" sz="1400" b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 panose="020B0403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702681283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Regional (study area average)"/>
          <p:cNvSpPr txBox="1"/>
          <p:nvPr/>
        </p:nvSpPr>
        <p:spPr>
          <a:xfrm>
            <a:off x="212069" y="875910"/>
            <a:ext cx="12580662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endParaRPr dirty="0"/>
          </a:p>
        </p:txBody>
      </p:sp>
      <p:sp>
        <p:nvSpPr>
          <p:cNvPr id="289" name="Rectangle"/>
          <p:cNvSpPr/>
          <p:nvPr/>
        </p:nvSpPr>
        <p:spPr>
          <a:xfrm>
            <a:off x="-9505" y="-26689"/>
            <a:ext cx="13023810" cy="692621"/>
          </a:xfrm>
          <a:prstGeom prst="rect">
            <a:avLst/>
          </a:prstGeom>
          <a:solidFill>
            <a:srgbClr val="7030A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290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  <p:sp>
        <p:nvSpPr>
          <p:cNvPr id="16" name="Method">
            <a:extLst>
              <a:ext uri="{FF2B5EF4-FFF2-40B4-BE49-F238E27FC236}">
                <a16:creationId xmlns:a16="http://schemas.microsoft.com/office/drawing/2014/main" id="{B9FF2BE5-1E89-274F-A0F5-746E651347C6}"/>
              </a:ext>
            </a:extLst>
          </p:cNvPr>
          <p:cNvSpPr txBox="1"/>
          <p:nvPr/>
        </p:nvSpPr>
        <p:spPr>
          <a:xfrm>
            <a:off x="6699797" y="68271"/>
            <a:ext cx="6157135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2600"/>
            </a:lvl1pPr>
          </a:lstStyle>
          <a:p>
            <a:r>
              <a:rPr lang="en-US" dirty="0">
                <a:solidFill>
                  <a:schemeClr val="bg1"/>
                </a:solidFill>
              </a:rPr>
              <a:t>Sensitivity to non-normal distributions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91AD63-C90A-3346-B7AE-2F3F5034B1BF}"/>
              </a:ext>
            </a:extLst>
          </p:cNvPr>
          <p:cNvSpPr/>
          <p:nvPr/>
        </p:nvSpPr>
        <p:spPr>
          <a:xfrm>
            <a:off x="212069" y="4645968"/>
            <a:ext cx="117854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/>
              <a:t>Normal distributed values (e.g. long temporal aggregation; temperature) </a:t>
            </a:r>
          </a:p>
          <a:p>
            <a:r>
              <a:rPr lang="en-US" b="0" dirty="0"/>
              <a:t>vs.</a:t>
            </a:r>
          </a:p>
          <a:p>
            <a:r>
              <a:rPr lang="en-US" b="0" dirty="0"/>
              <a:t>Non-normal distributed values (e.g. short temporal aggregation; precipitation)</a:t>
            </a:r>
            <a:endParaRPr lang="en-GB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5480A4-C1D2-FD49-B726-22C761AD1A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9" t="7512" r="52737" b="58211"/>
          <a:stretch/>
        </p:blipFill>
        <p:spPr>
          <a:xfrm>
            <a:off x="2993196" y="1580740"/>
            <a:ext cx="2176681" cy="22456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969D425-6A72-4145-B448-4F6C72E42CAE}"/>
              </a:ext>
            </a:extLst>
          </p:cNvPr>
          <p:cNvSpPr txBox="1"/>
          <p:nvPr/>
        </p:nvSpPr>
        <p:spPr>
          <a:xfrm>
            <a:off x="5464630" y="1894995"/>
            <a:ext cx="7328102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Gamma distributions with different shape parameters (a) 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b="0" dirty="0"/>
              <a:t>- 1000 randomly generated samples for each (a)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90001A-AEB9-2646-ADBD-2BD8EB8B5519}"/>
              </a:ext>
            </a:extLst>
          </p:cNvPr>
          <p:cNvSpPr txBox="1"/>
          <p:nvPr/>
        </p:nvSpPr>
        <p:spPr>
          <a:xfrm>
            <a:off x="1038172" y="6757579"/>
            <a:ext cx="10581423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The KDE approach uses normal distributions as kernel in our approach: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- Can the HD still accurately identify the overlap in such cases?</a:t>
            </a:r>
          </a:p>
        </p:txBody>
      </p:sp>
    </p:spTree>
    <p:extLst>
      <p:ext uri="{BB962C8B-B14F-4D97-AF65-F5344CB8AC3E}">
        <p14:creationId xmlns:p14="http://schemas.microsoft.com/office/powerpoint/2010/main" val="2303404243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Regional (study area average)"/>
          <p:cNvSpPr txBox="1"/>
          <p:nvPr/>
        </p:nvSpPr>
        <p:spPr>
          <a:xfrm>
            <a:off x="212069" y="875910"/>
            <a:ext cx="12580662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endParaRPr dirty="0"/>
          </a:p>
        </p:txBody>
      </p:sp>
      <p:sp>
        <p:nvSpPr>
          <p:cNvPr id="289" name="Rectangle"/>
          <p:cNvSpPr/>
          <p:nvPr/>
        </p:nvSpPr>
        <p:spPr>
          <a:xfrm>
            <a:off x="-9505" y="-26689"/>
            <a:ext cx="13023810" cy="692621"/>
          </a:xfrm>
          <a:prstGeom prst="rect">
            <a:avLst/>
          </a:prstGeom>
          <a:solidFill>
            <a:srgbClr val="7030A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290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  <p:sp>
        <p:nvSpPr>
          <p:cNvPr id="16" name="Method">
            <a:extLst>
              <a:ext uri="{FF2B5EF4-FFF2-40B4-BE49-F238E27FC236}">
                <a16:creationId xmlns:a16="http://schemas.microsoft.com/office/drawing/2014/main" id="{B9FF2BE5-1E89-274F-A0F5-746E651347C6}"/>
              </a:ext>
            </a:extLst>
          </p:cNvPr>
          <p:cNvSpPr txBox="1"/>
          <p:nvPr/>
        </p:nvSpPr>
        <p:spPr>
          <a:xfrm>
            <a:off x="6699797" y="68271"/>
            <a:ext cx="6157135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2600"/>
            </a:lvl1pPr>
          </a:lstStyle>
          <a:p>
            <a:r>
              <a:rPr lang="en-US" dirty="0">
                <a:solidFill>
                  <a:schemeClr val="bg1"/>
                </a:solidFill>
              </a:rPr>
              <a:t>Sensitivity to non-normal distributions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ADD78E-E084-D648-8C7F-15D5B69033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771" y="1382012"/>
            <a:ext cx="6419115" cy="64191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19DCD1-6577-3A44-ADC4-A503BA3E9F96}"/>
              </a:ext>
            </a:extLst>
          </p:cNvPr>
          <p:cNvSpPr txBox="1"/>
          <p:nvPr/>
        </p:nvSpPr>
        <p:spPr>
          <a:xfrm>
            <a:off x="6328884" y="8085812"/>
            <a:ext cx="5013232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True distance based on the actual gamma distributions – not on the KDE-PDF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6FC42C1-68AE-2242-88D3-31A3A1A212BF}"/>
              </a:ext>
            </a:extLst>
          </p:cNvPr>
          <p:cNvCxnSpPr>
            <a:cxnSpLocks/>
          </p:cNvCxnSpPr>
          <p:nvPr/>
        </p:nvCxnSpPr>
        <p:spPr>
          <a:xfrm flipH="1" flipV="1">
            <a:off x="6117771" y="7658129"/>
            <a:ext cx="211114" cy="907574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D2C8397-989C-EF44-A82A-69CB15AFA49A}"/>
              </a:ext>
            </a:extLst>
          </p:cNvPr>
          <p:cNvCxnSpPr>
            <a:cxnSpLocks/>
          </p:cNvCxnSpPr>
          <p:nvPr/>
        </p:nvCxnSpPr>
        <p:spPr>
          <a:xfrm flipH="1">
            <a:off x="9152251" y="5769429"/>
            <a:ext cx="710206" cy="394349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E810838-334D-684D-985F-33012F6CEAA0}"/>
              </a:ext>
            </a:extLst>
          </p:cNvPr>
          <p:cNvSpPr txBox="1"/>
          <p:nvPr/>
        </p:nvSpPr>
        <p:spPr>
          <a:xfrm>
            <a:off x="9673193" y="5170121"/>
            <a:ext cx="3119538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Sample size used to generate the PDF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6810A7-4D01-0744-A861-FB78EF9675A2}"/>
              </a:ext>
            </a:extLst>
          </p:cNvPr>
          <p:cNvSpPr txBox="1"/>
          <p:nvPr/>
        </p:nvSpPr>
        <p:spPr>
          <a:xfrm>
            <a:off x="9535886" y="1282929"/>
            <a:ext cx="3468914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Dark colour if difference in (a) is </a:t>
            </a:r>
            <a:r>
              <a:rPr kumimoji="0" lang="en-GB" sz="240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big</a:t>
            </a:r>
            <a:r>
              <a:rPr kumimoji="0" lang="en-GB" sz="24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– i.e. the shapes are very different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CCE8B7D-2F3F-7E4D-A6E4-64F72EF9CB5F}"/>
              </a:ext>
            </a:extLst>
          </p:cNvPr>
          <p:cNvCxnSpPr>
            <a:cxnSpLocks/>
          </p:cNvCxnSpPr>
          <p:nvPr/>
        </p:nvCxnSpPr>
        <p:spPr>
          <a:xfrm flipH="1">
            <a:off x="8788816" y="2111676"/>
            <a:ext cx="710206" cy="394349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A601808-3AAE-6041-94F5-B18E90C375C3}"/>
              </a:ext>
            </a:extLst>
          </p:cNvPr>
          <p:cNvSpPr txBox="1"/>
          <p:nvPr/>
        </p:nvSpPr>
        <p:spPr>
          <a:xfrm>
            <a:off x="212069" y="7480518"/>
            <a:ext cx="3468914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Light colour if difference in (a) is </a:t>
            </a:r>
            <a:r>
              <a:rPr kumimoji="0" lang="en-GB" sz="240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small</a:t>
            </a:r>
            <a:r>
              <a:rPr kumimoji="0" lang="en-GB" sz="24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– i.e. the shapes are very different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F234E2F-18B6-4047-8F9A-79455218516B}"/>
              </a:ext>
            </a:extLst>
          </p:cNvPr>
          <p:cNvCxnSpPr>
            <a:cxnSpLocks/>
          </p:cNvCxnSpPr>
          <p:nvPr/>
        </p:nvCxnSpPr>
        <p:spPr>
          <a:xfrm flipV="1">
            <a:off x="2979464" y="5642480"/>
            <a:ext cx="1438626" cy="156688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CF857C9-EEA1-514A-B4D5-FF26DC6803CE}"/>
              </a:ext>
            </a:extLst>
          </p:cNvPr>
          <p:cNvSpPr txBox="1"/>
          <p:nvPr/>
        </p:nvSpPr>
        <p:spPr>
          <a:xfrm>
            <a:off x="6615954" y="1934760"/>
            <a:ext cx="2024743" cy="3243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GB" sz="1400" b="0" dirty="0">
                <a:latin typeface="Helvetica Light" panose="020B0403020202020204" pitchFamily="34" charset="0"/>
              </a:rPr>
              <a:t>Pohl, et al. 2019</a:t>
            </a:r>
            <a:endParaRPr kumimoji="0" lang="en-GB" sz="1400" b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 panose="020B0403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796394213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Regional (study area average)"/>
          <p:cNvSpPr txBox="1"/>
          <p:nvPr/>
        </p:nvSpPr>
        <p:spPr>
          <a:xfrm>
            <a:off x="212069" y="875910"/>
            <a:ext cx="12580662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endParaRPr dirty="0"/>
          </a:p>
        </p:txBody>
      </p:sp>
      <p:sp>
        <p:nvSpPr>
          <p:cNvPr id="289" name="Rectangle"/>
          <p:cNvSpPr/>
          <p:nvPr/>
        </p:nvSpPr>
        <p:spPr>
          <a:xfrm>
            <a:off x="-9505" y="-26689"/>
            <a:ext cx="13023810" cy="692621"/>
          </a:xfrm>
          <a:prstGeom prst="rect">
            <a:avLst/>
          </a:prstGeom>
          <a:solidFill>
            <a:srgbClr val="7030A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290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  <p:sp>
        <p:nvSpPr>
          <p:cNvPr id="16" name="Method">
            <a:extLst>
              <a:ext uri="{FF2B5EF4-FFF2-40B4-BE49-F238E27FC236}">
                <a16:creationId xmlns:a16="http://schemas.microsoft.com/office/drawing/2014/main" id="{B9FF2BE5-1E89-274F-A0F5-746E651347C6}"/>
              </a:ext>
            </a:extLst>
          </p:cNvPr>
          <p:cNvSpPr txBox="1"/>
          <p:nvPr/>
        </p:nvSpPr>
        <p:spPr>
          <a:xfrm>
            <a:off x="6699797" y="68271"/>
            <a:ext cx="6157135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2600"/>
            </a:lvl1pPr>
          </a:lstStyle>
          <a:p>
            <a:r>
              <a:rPr lang="en-US" dirty="0">
                <a:solidFill>
                  <a:schemeClr val="bg1"/>
                </a:solidFill>
              </a:rPr>
              <a:t>Sensitivity to non-normal distributions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ADD78E-E084-D648-8C7F-15D5B69033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771" y="1382012"/>
            <a:ext cx="6419115" cy="6419115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D2C8397-989C-EF44-A82A-69CB15AFA49A}"/>
              </a:ext>
            </a:extLst>
          </p:cNvPr>
          <p:cNvCxnSpPr>
            <a:cxnSpLocks/>
          </p:cNvCxnSpPr>
          <p:nvPr/>
        </p:nvCxnSpPr>
        <p:spPr>
          <a:xfrm flipH="1">
            <a:off x="6117771" y="4908533"/>
            <a:ext cx="3381252" cy="403696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DCB3F37-B86F-9349-9388-8B5EA154031F}"/>
              </a:ext>
            </a:extLst>
          </p:cNvPr>
          <p:cNvSpPr txBox="1"/>
          <p:nvPr/>
        </p:nvSpPr>
        <p:spPr>
          <a:xfrm>
            <a:off x="9507354" y="4155331"/>
            <a:ext cx="311953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Even with low sample size robust once a difference of ~30% is reached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234A52-D466-9746-A867-BF797D4C82E8}"/>
              </a:ext>
            </a:extLst>
          </p:cNvPr>
          <p:cNvSpPr txBox="1"/>
          <p:nvPr/>
        </p:nvSpPr>
        <p:spPr>
          <a:xfrm>
            <a:off x="6615954" y="1934760"/>
            <a:ext cx="2024743" cy="3243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GB" sz="1400" b="0" dirty="0">
                <a:latin typeface="Helvetica Light" panose="020B0403020202020204" pitchFamily="34" charset="0"/>
              </a:rPr>
              <a:t>Pohl, et al. 2019</a:t>
            </a:r>
            <a:endParaRPr kumimoji="0" lang="en-GB" sz="1400" b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 panose="020B0403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9580783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Regional (study area average)"/>
          <p:cNvSpPr txBox="1"/>
          <p:nvPr/>
        </p:nvSpPr>
        <p:spPr>
          <a:xfrm>
            <a:off x="212069" y="875910"/>
            <a:ext cx="12580662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endParaRPr dirty="0"/>
          </a:p>
        </p:txBody>
      </p:sp>
      <p:sp>
        <p:nvSpPr>
          <p:cNvPr id="289" name="Rectangle"/>
          <p:cNvSpPr/>
          <p:nvPr/>
        </p:nvSpPr>
        <p:spPr>
          <a:xfrm>
            <a:off x="-9505" y="-26689"/>
            <a:ext cx="13023810" cy="6926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290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24</a:t>
            </a:fld>
            <a:endParaRPr/>
          </a:p>
        </p:txBody>
      </p:sp>
      <p:sp>
        <p:nvSpPr>
          <p:cNvPr id="16" name="Method">
            <a:extLst>
              <a:ext uri="{FF2B5EF4-FFF2-40B4-BE49-F238E27FC236}">
                <a16:creationId xmlns:a16="http://schemas.microsoft.com/office/drawing/2014/main" id="{B9FF2BE5-1E89-274F-A0F5-746E651347C6}"/>
              </a:ext>
            </a:extLst>
          </p:cNvPr>
          <p:cNvSpPr txBox="1"/>
          <p:nvPr/>
        </p:nvSpPr>
        <p:spPr>
          <a:xfrm>
            <a:off x="10785851" y="68271"/>
            <a:ext cx="2071081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2600"/>
            </a:lvl1pPr>
          </a:lstStyle>
          <a:p>
            <a:r>
              <a:rPr lang="en-US" dirty="0">
                <a:solidFill>
                  <a:schemeClr val="tx1"/>
                </a:solidFill>
              </a:rPr>
              <a:t>Conclusions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2309A3-FB43-204D-B169-7C370539B484}"/>
              </a:ext>
            </a:extLst>
          </p:cNvPr>
          <p:cNvSpPr/>
          <p:nvPr/>
        </p:nvSpPr>
        <p:spPr>
          <a:xfrm>
            <a:off x="212068" y="1557812"/>
            <a:ext cx="123718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en-US" dirty="0"/>
              <a:t>The Hellinger Distance approach is robust for all test cases to identify the emergence of climate change signals</a:t>
            </a:r>
          </a:p>
          <a:p>
            <a:pPr marL="342900" indent="-342900" algn="l">
              <a:buFontTx/>
              <a:buChar char="-"/>
            </a:pPr>
            <a:endParaRPr lang="en-US" dirty="0"/>
          </a:p>
          <a:p>
            <a:pPr marL="342900" indent="-342900" algn="l">
              <a:buFontTx/>
              <a:buChar char="-"/>
            </a:pPr>
            <a:r>
              <a:rPr lang="en-US" dirty="0"/>
              <a:t>Using a KDE to calculate the needed PDFs introduces unavoidable hyperparameters</a:t>
            </a:r>
          </a:p>
          <a:p>
            <a:pPr lvl="1" indent="0" algn="l"/>
            <a:r>
              <a:rPr lang="en-US" dirty="0">
                <a:sym typeface="Wingdings" pitchFamily="2" charset="2"/>
              </a:rPr>
              <a:t> The most important one (bandwidth) seems to have low impact if Scott’s factor is used (only dependent on sample size)</a:t>
            </a:r>
          </a:p>
          <a:p>
            <a:pPr marL="342900" lvl="1" indent="-342900" algn="l">
              <a:buFontTx/>
              <a:buChar char="-"/>
            </a:pPr>
            <a:endParaRPr lang="en-US" dirty="0">
              <a:sym typeface="Wingdings" pitchFamily="2" charset="2"/>
            </a:endParaRPr>
          </a:p>
          <a:p>
            <a:pPr marL="342900" lvl="1" indent="-342900" algn="l">
              <a:buFontTx/>
              <a:buChar char="-"/>
            </a:pPr>
            <a:r>
              <a:rPr lang="en-US" dirty="0">
                <a:sym typeface="Wingdings" pitchFamily="2" charset="2"/>
              </a:rPr>
              <a:t>Higher computational costs compared to KS-metric has huge benefit of providing capability to detect even slightest changes and being more robust</a:t>
            </a:r>
          </a:p>
          <a:p>
            <a:pPr marL="342900" lvl="1" indent="-342900" algn="l">
              <a:buFontTx/>
              <a:buChar char="-"/>
            </a:pPr>
            <a:endParaRPr lang="en-US" dirty="0">
              <a:sym typeface="Wingdings" pitchFamily="2" charset="2"/>
            </a:endParaRPr>
          </a:p>
          <a:p>
            <a:pPr marL="342900" lvl="1" indent="-342900" algn="l">
              <a:buFontTx/>
              <a:buChar char="-"/>
            </a:pPr>
            <a:r>
              <a:rPr lang="en-US" dirty="0">
                <a:sym typeface="Wingdings" pitchFamily="2" charset="2"/>
              </a:rPr>
              <a:t>HD approach is also applicable for non-normal distributed data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ECA5DE-96F6-9E4C-A909-ECB1B3EE8D67}"/>
              </a:ext>
            </a:extLst>
          </p:cNvPr>
          <p:cNvSpPr txBox="1"/>
          <p:nvPr/>
        </p:nvSpPr>
        <p:spPr>
          <a:xfrm>
            <a:off x="0" y="8863552"/>
            <a:ext cx="12856932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GB" sz="1400" b="0" dirty="0">
                <a:latin typeface="Helvetica Light" panose="020B0403020202020204" pitchFamily="34" charset="0"/>
              </a:rPr>
              <a:t>Pohl, E., </a:t>
            </a:r>
            <a:r>
              <a:rPr lang="en-GB" sz="1400" b="0" dirty="0" err="1">
                <a:latin typeface="Helvetica Light" panose="020B0403020202020204" pitchFamily="34" charset="0"/>
              </a:rPr>
              <a:t>Grenier</a:t>
            </a:r>
            <a:r>
              <a:rPr lang="en-GB" sz="1400" b="0" dirty="0">
                <a:latin typeface="Helvetica Light" panose="020B0403020202020204" pitchFamily="34" charset="0"/>
              </a:rPr>
              <a:t>, C., </a:t>
            </a:r>
            <a:r>
              <a:rPr lang="en-GB" sz="1400" b="0" dirty="0" err="1">
                <a:latin typeface="Helvetica Light" panose="020B0403020202020204" pitchFamily="34" charset="0"/>
              </a:rPr>
              <a:t>Vrac</a:t>
            </a:r>
            <a:r>
              <a:rPr lang="en-GB" sz="1400" b="0" dirty="0">
                <a:latin typeface="Helvetica Light" panose="020B0403020202020204" pitchFamily="34" charset="0"/>
              </a:rPr>
              <a:t>, M., and </a:t>
            </a:r>
            <a:r>
              <a:rPr lang="en-GB" sz="1400" b="0" dirty="0" err="1">
                <a:latin typeface="Helvetica Light" panose="020B0403020202020204" pitchFamily="34" charset="0"/>
              </a:rPr>
              <a:t>Kageyama</a:t>
            </a:r>
            <a:r>
              <a:rPr lang="en-GB" sz="1400" b="0" dirty="0">
                <a:latin typeface="Helvetica Light" panose="020B0403020202020204" pitchFamily="34" charset="0"/>
              </a:rPr>
              <a:t>, M.: Emerging climate signals in the Lena River catchment: a non-parametric statistical approach, </a:t>
            </a:r>
            <a:r>
              <a:rPr lang="en-GB" sz="1400" b="0" dirty="0" err="1">
                <a:latin typeface="Helvetica Light" panose="020B0403020202020204" pitchFamily="34" charset="0"/>
              </a:rPr>
              <a:t>Hydrol</a:t>
            </a:r>
            <a:r>
              <a:rPr lang="en-GB" sz="1400" b="0" dirty="0">
                <a:latin typeface="Helvetica Light" panose="020B0403020202020204" pitchFamily="34" charset="0"/>
              </a:rPr>
              <a:t>. Earth Syst. Sci. Discuss., https://</a:t>
            </a:r>
            <a:r>
              <a:rPr lang="en-GB" sz="1400" b="0" dirty="0" err="1">
                <a:latin typeface="Helvetica Light" panose="020B0403020202020204" pitchFamily="34" charset="0"/>
              </a:rPr>
              <a:t>doi.org</a:t>
            </a:r>
            <a:r>
              <a:rPr lang="en-GB" sz="1400" b="0" dirty="0">
                <a:latin typeface="Helvetica Light" panose="020B0403020202020204" pitchFamily="34" charset="0"/>
              </a:rPr>
              <a:t>/10.5194/hess-2019-360, in press, 2019. </a:t>
            </a:r>
            <a:endParaRPr kumimoji="0" lang="en-GB" sz="1400" b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 panose="020B0403020202020204" pitchFamily="34" charset="0"/>
              <a:sym typeface="Helvetica Neu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BEF601-58C6-9041-9BB6-646D408FD180}"/>
              </a:ext>
            </a:extLst>
          </p:cNvPr>
          <p:cNvSpPr txBox="1"/>
          <p:nvPr/>
        </p:nvSpPr>
        <p:spPr>
          <a:xfrm>
            <a:off x="0" y="8022296"/>
            <a:ext cx="4260598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Further reading and more details here:</a:t>
            </a:r>
          </a:p>
        </p:txBody>
      </p:sp>
    </p:spTree>
    <p:extLst>
      <p:ext uri="{BB962C8B-B14F-4D97-AF65-F5344CB8AC3E}">
        <p14:creationId xmlns:p14="http://schemas.microsoft.com/office/powerpoint/2010/main" val="227910938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ime of Emergence (ToE) approach:…"/>
          <p:cNvSpPr txBox="1"/>
          <p:nvPr/>
        </p:nvSpPr>
        <p:spPr>
          <a:xfrm>
            <a:off x="7052959" y="4866535"/>
            <a:ext cx="5778694" cy="1692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800" b="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pPr>
            <a:r>
              <a:t>Time of Emergence (ToE) approach:</a:t>
            </a:r>
          </a:p>
          <a:p>
            <a:pPr marL="388937" indent="-388937" algn="l">
              <a:buSzPct val="145000"/>
              <a:buChar char="•"/>
            </a:pPr>
            <a:r>
              <a:rPr sz="2800" u="sng"/>
              <a:t>test</a:t>
            </a:r>
            <a:r>
              <a:t> when a signal permanently exceeds its natural variability (target vs reference)</a:t>
            </a:r>
          </a:p>
        </p:txBody>
      </p:sp>
      <p:sp>
        <p:nvSpPr>
          <p:cNvPr id="146" name="Rectangle"/>
          <p:cNvSpPr/>
          <p:nvPr/>
        </p:nvSpPr>
        <p:spPr>
          <a:xfrm>
            <a:off x="-9505" y="-26689"/>
            <a:ext cx="13023810" cy="692621"/>
          </a:xfrm>
          <a:prstGeom prst="rect">
            <a:avLst/>
          </a:prstGeom>
          <a:solidFill>
            <a:srgbClr val="FFD47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7" name="Method"/>
          <p:cNvSpPr txBox="1"/>
          <p:nvPr/>
        </p:nvSpPr>
        <p:spPr>
          <a:xfrm>
            <a:off x="11538061" y="70410"/>
            <a:ext cx="1318871" cy="4984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2600"/>
            </a:lvl1pPr>
          </a:lstStyle>
          <a:p>
            <a:r>
              <a:t>Method</a:t>
            </a:r>
          </a:p>
        </p:txBody>
      </p:sp>
      <p:sp>
        <p:nvSpPr>
          <p:cNvPr id="148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6385373" y="9296400"/>
            <a:ext cx="227280" cy="32430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AA23AF-324A-9C4B-9F40-132CAACDB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63" y="905683"/>
            <a:ext cx="12534900" cy="37211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943A7F2-1CD4-6744-9FEE-B6916767BCBB}"/>
              </a:ext>
            </a:extLst>
          </p:cNvPr>
          <p:cNvSpPr/>
          <p:nvPr/>
        </p:nvSpPr>
        <p:spPr>
          <a:xfrm>
            <a:off x="2057544" y="1184311"/>
            <a:ext cx="63642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Ensemble of 65 climate model simulations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ime of Emergence (ToE) approach:…"/>
          <p:cNvSpPr txBox="1"/>
          <p:nvPr/>
        </p:nvSpPr>
        <p:spPr>
          <a:xfrm>
            <a:off x="7052959" y="4866535"/>
            <a:ext cx="5778694" cy="1692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800" b="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pPr>
            <a:r>
              <a:t>Time of Emergence (ToE) approach:</a:t>
            </a:r>
          </a:p>
          <a:p>
            <a:pPr marL="388937" indent="-388937" algn="l">
              <a:buSzPct val="145000"/>
              <a:buChar char="•"/>
            </a:pPr>
            <a:r>
              <a:rPr sz="2800" u="sng"/>
              <a:t>test</a:t>
            </a:r>
            <a:r>
              <a:t> when a signal permanently exceeds its natural variability (target vs reference)</a:t>
            </a:r>
          </a:p>
        </p:txBody>
      </p:sp>
      <p:sp>
        <p:nvSpPr>
          <p:cNvPr id="146" name="Rectangle"/>
          <p:cNvSpPr/>
          <p:nvPr/>
        </p:nvSpPr>
        <p:spPr>
          <a:xfrm>
            <a:off x="-9505" y="-26689"/>
            <a:ext cx="13023810" cy="692621"/>
          </a:xfrm>
          <a:prstGeom prst="rect">
            <a:avLst/>
          </a:prstGeom>
          <a:solidFill>
            <a:srgbClr val="FFD47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7" name="Method"/>
          <p:cNvSpPr txBox="1"/>
          <p:nvPr/>
        </p:nvSpPr>
        <p:spPr>
          <a:xfrm>
            <a:off x="11538061" y="70410"/>
            <a:ext cx="1318871" cy="4984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2600"/>
            </a:lvl1pPr>
          </a:lstStyle>
          <a:p>
            <a:r>
              <a:t>Method</a:t>
            </a:r>
          </a:p>
        </p:txBody>
      </p:sp>
      <p:sp>
        <p:nvSpPr>
          <p:cNvPr id="148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6385373" y="9296400"/>
            <a:ext cx="227280" cy="32430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CA5A43-5DEE-E641-83F8-B940E7C01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63" y="905683"/>
            <a:ext cx="1253490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57185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ime of Emergence (ToE) approach:…"/>
          <p:cNvSpPr txBox="1"/>
          <p:nvPr/>
        </p:nvSpPr>
        <p:spPr>
          <a:xfrm>
            <a:off x="7052959" y="4866535"/>
            <a:ext cx="5778694" cy="1692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800" b="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pPr>
            <a:r>
              <a:rPr dirty="0"/>
              <a:t>Time of Emergence (</a:t>
            </a:r>
            <a:r>
              <a:rPr dirty="0" err="1"/>
              <a:t>ToE</a:t>
            </a:r>
            <a:r>
              <a:rPr dirty="0"/>
              <a:t>) approach:</a:t>
            </a:r>
          </a:p>
          <a:p>
            <a:pPr marL="388937" indent="-388937" algn="l">
              <a:buSzPct val="145000"/>
              <a:buChar char="•"/>
            </a:pPr>
            <a:r>
              <a:rPr sz="2800" u="sng" dirty="0"/>
              <a:t>test</a:t>
            </a:r>
            <a:r>
              <a:rPr dirty="0"/>
              <a:t> when a signal permanently exceeds its natural variability (target vs reference)</a:t>
            </a:r>
          </a:p>
        </p:txBody>
      </p:sp>
      <p:sp>
        <p:nvSpPr>
          <p:cNvPr id="162" name="Rectangle"/>
          <p:cNvSpPr/>
          <p:nvPr/>
        </p:nvSpPr>
        <p:spPr>
          <a:xfrm>
            <a:off x="-9505" y="-26689"/>
            <a:ext cx="13023810" cy="692621"/>
          </a:xfrm>
          <a:prstGeom prst="rect">
            <a:avLst/>
          </a:prstGeom>
          <a:solidFill>
            <a:srgbClr val="FFD47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3" name="Method"/>
          <p:cNvSpPr txBox="1"/>
          <p:nvPr/>
        </p:nvSpPr>
        <p:spPr>
          <a:xfrm>
            <a:off x="11538061" y="70410"/>
            <a:ext cx="1318871" cy="4984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2600"/>
            </a:lvl1pPr>
          </a:lstStyle>
          <a:p>
            <a:r>
              <a:t>Method</a:t>
            </a:r>
          </a:p>
        </p:txBody>
      </p:sp>
      <p:sp>
        <p:nvSpPr>
          <p:cNvPr id="164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6385373" y="9296400"/>
            <a:ext cx="227280" cy="32430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165" name="How to define natural variability ?…"/>
          <p:cNvSpPr txBox="1"/>
          <p:nvPr/>
        </p:nvSpPr>
        <p:spPr>
          <a:xfrm>
            <a:off x="1181723" y="6698898"/>
            <a:ext cx="7990053" cy="2364586"/>
          </a:xfrm>
          <a:prstGeom prst="rect">
            <a:avLst/>
          </a:prstGeom>
          <a:solidFill>
            <a:schemeClr val="accent5">
              <a:hueOff val="-152896"/>
              <a:lumOff val="12368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33375" indent="-333375" algn="l">
              <a:buSzPct val="145000"/>
              <a:buChar char="•"/>
            </a:pPr>
            <a:r>
              <a:rPr dirty="0"/>
              <a:t>How to define natural variability ?</a:t>
            </a:r>
          </a:p>
          <a:p>
            <a:pPr marL="777875" lvl="1" indent="-333375" algn="l">
              <a:buSzPct val="145000"/>
              <a:buChar char="-"/>
            </a:pPr>
            <a:r>
              <a:rPr dirty="0"/>
              <a:t>statistics (e.g. standard deviation)</a:t>
            </a:r>
          </a:p>
          <a:p>
            <a:pPr marL="333375" indent="-333375" algn="l">
              <a:buSzPct val="145000"/>
              <a:buChar char="•"/>
            </a:pPr>
            <a:r>
              <a:rPr dirty="0"/>
              <a:t>And what is the signal ?</a:t>
            </a:r>
          </a:p>
          <a:p>
            <a:pPr marL="777875" lvl="1" indent="-333375" algn="l">
              <a:buSzPct val="145000"/>
              <a:buChar char="-"/>
            </a:pPr>
            <a:r>
              <a:rPr dirty="0"/>
              <a:t>smoothed time-series signal, data distributions..</a:t>
            </a:r>
          </a:p>
          <a:p>
            <a:pPr marL="777875" lvl="1" indent="-333375" algn="l">
              <a:buSzPct val="145000"/>
              <a:buChar char="-"/>
            </a:pPr>
            <a:endParaRPr dirty="0"/>
          </a:p>
          <a:p>
            <a:pPr algn="l">
              <a:defRPr sz="2800"/>
            </a:pPr>
            <a:r>
              <a:rPr dirty="0"/>
              <a:t>Strongly parameterized !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4976AA-7A62-704F-A3A3-B769E4300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63" y="905683"/>
            <a:ext cx="15227300" cy="37211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9B05ACB-6AB6-1342-BB4A-584CEF55F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63" y="896190"/>
            <a:ext cx="12534900" cy="3721100"/>
          </a:xfrm>
          <a:prstGeom prst="rect">
            <a:avLst/>
          </a:prstGeom>
        </p:spPr>
      </p:pic>
      <p:sp>
        <p:nvSpPr>
          <p:cNvPr id="170" name="Rectangle"/>
          <p:cNvSpPr/>
          <p:nvPr/>
        </p:nvSpPr>
        <p:spPr>
          <a:xfrm>
            <a:off x="-9505" y="-26689"/>
            <a:ext cx="13023810" cy="692621"/>
          </a:xfrm>
          <a:prstGeom prst="rect">
            <a:avLst/>
          </a:prstGeom>
          <a:solidFill>
            <a:srgbClr val="FFD47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1" name="Method"/>
          <p:cNvSpPr txBox="1"/>
          <p:nvPr/>
        </p:nvSpPr>
        <p:spPr>
          <a:xfrm>
            <a:off x="11538061" y="70410"/>
            <a:ext cx="1318871" cy="4984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2600"/>
            </a:lvl1pPr>
          </a:lstStyle>
          <a:p>
            <a:r>
              <a:t>Method</a:t>
            </a:r>
          </a:p>
        </p:txBody>
      </p:sp>
      <p:sp>
        <p:nvSpPr>
          <p:cNvPr id="172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6385373" y="9296400"/>
            <a:ext cx="227280" cy="32430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176" name="signal (PDF)"/>
          <p:cNvSpPr txBox="1"/>
          <p:nvPr/>
        </p:nvSpPr>
        <p:spPr>
          <a:xfrm>
            <a:off x="8793508" y="1936937"/>
            <a:ext cx="1808074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i="1">
                <a:solidFill>
                  <a:schemeClr val="accent2">
                    <a:hueOff val="258623"/>
                    <a:satOff val="16006"/>
                    <a:lumOff val="-25223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signal (PDF)</a:t>
            </a:r>
          </a:p>
        </p:txBody>
      </p:sp>
      <p:sp>
        <p:nvSpPr>
          <p:cNvPr id="177" name="Line"/>
          <p:cNvSpPr/>
          <p:nvPr/>
        </p:nvSpPr>
        <p:spPr>
          <a:xfrm flipV="1">
            <a:off x="8427716" y="2407744"/>
            <a:ext cx="630450" cy="630450"/>
          </a:xfrm>
          <a:prstGeom prst="line">
            <a:avLst/>
          </a:prstGeom>
          <a:ln w="25400">
            <a:solidFill>
              <a:schemeClr val="accent2">
                <a:hueOff val="258623"/>
                <a:satOff val="16006"/>
                <a:lumOff val="-2522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422A3F6-B2A3-BD43-935A-EA2FCB1E8D13}"/>
              </a:ext>
            </a:extLst>
          </p:cNvPr>
          <p:cNvSpPr/>
          <p:nvPr/>
        </p:nvSpPr>
        <p:spPr>
          <a:xfrm>
            <a:off x="1472520" y="4930262"/>
            <a:ext cx="100529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Our approach:</a:t>
            </a:r>
          </a:p>
          <a:p>
            <a:r>
              <a:rPr lang="en-GB" dirty="0"/>
              <a:t>Using the sample distributions of target and reference periods directly with a probability density function (PDF)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9B05ACB-6AB6-1342-BB4A-584CEF55F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63" y="896190"/>
            <a:ext cx="12534900" cy="3721100"/>
          </a:xfrm>
          <a:prstGeom prst="rect">
            <a:avLst/>
          </a:prstGeom>
        </p:spPr>
      </p:pic>
      <p:sp>
        <p:nvSpPr>
          <p:cNvPr id="170" name="Rectangle"/>
          <p:cNvSpPr/>
          <p:nvPr/>
        </p:nvSpPr>
        <p:spPr>
          <a:xfrm>
            <a:off x="-9505" y="-26689"/>
            <a:ext cx="13023810" cy="692621"/>
          </a:xfrm>
          <a:prstGeom prst="rect">
            <a:avLst/>
          </a:prstGeom>
          <a:solidFill>
            <a:srgbClr val="FFD47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1" name="Method"/>
          <p:cNvSpPr txBox="1"/>
          <p:nvPr/>
        </p:nvSpPr>
        <p:spPr>
          <a:xfrm>
            <a:off x="11538061" y="70410"/>
            <a:ext cx="1318871" cy="4984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2600"/>
            </a:lvl1pPr>
          </a:lstStyle>
          <a:p>
            <a:r>
              <a:t>Method</a:t>
            </a:r>
          </a:p>
        </p:txBody>
      </p:sp>
      <p:sp>
        <p:nvSpPr>
          <p:cNvPr id="172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6385373" y="9296400"/>
            <a:ext cx="227280" cy="32430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174" name="Hellinger (1909) - Neue Begründung der Theorie quadratischer Formen von unendlichvielen Veränderlichen."/>
          <p:cNvSpPr txBox="1"/>
          <p:nvPr/>
        </p:nvSpPr>
        <p:spPr>
          <a:xfrm>
            <a:off x="7026371" y="8638947"/>
            <a:ext cx="5830561" cy="819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600" b="0" i="1"/>
            </a:lvl1pPr>
          </a:lstStyle>
          <a:p>
            <a:r>
              <a:rPr dirty="0"/>
              <a:t>Hellinger (1909) - Neue </a:t>
            </a:r>
            <a:r>
              <a:rPr dirty="0" err="1"/>
              <a:t>Begründung</a:t>
            </a:r>
            <a:r>
              <a:rPr dirty="0"/>
              <a:t> der </a:t>
            </a:r>
            <a:r>
              <a:rPr dirty="0" err="1"/>
              <a:t>Theorie</a:t>
            </a:r>
            <a:r>
              <a:rPr dirty="0"/>
              <a:t> </a:t>
            </a:r>
            <a:r>
              <a:rPr dirty="0" err="1"/>
              <a:t>quadratischer</a:t>
            </a:r>
            <a:r>
              <a:rPr dirty="0"/>
              <a:t> </a:t>
            </a:r>
            <a:r>
              <a:rPr dirty="0" err="1"/>
              <a:t>Formen</a:t>
            </a:r>
            <a:r>
              <a:rPr dirty="0"/>
              <a:t> von </a:t>
            </a:r>
            <a:r>
              <a:rPr dirty="0" err="1"/>
              <a:t>unendlichvielen</a:t>
            </a:r>
            <a:r>
              <a:rPr dirty="0"/>
              <a:t> </a:t>
            </a:r>
            <a:r>
              <a:rPr dirty="0" err="1"/>
              <a:t>Veränderlichen</a:t>
            </a:r>
            <a:r>
              <a:rPr dirty="0"/>
              <a:t>.</a:t>
            </a:r>
          </a:p>
        </p:txBody>
      </p:sp>
      <p:sp>
        <p:nvSpPr>
          <p:cNvPr id="176" name="signal (PDF)"/>
          <p:cNvSpPr txBox="1"/>
          <p:nvPr/>
        </p:nvSpPr>
        <p:spPr>
          <a:xfrm>
            <a:off x="8793508" y="1936937"/>
            <a:ext cx="1808074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i="1">
                <a:solidFill>
                  <a:schemeClr val="accent2">
                    <a:hueOff val="258623"/>
                    <a:satOff val="16006"/>
                    <a:lumOff val="-25223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signal (PDF)</a:t>
            </a:r>
          </a:p>
        </p:txBody>
      </p:sp>
      <p:sp>
        <p:nvSpPr>
          <p:cNvPr id="177" name="Line"/>
          <p:cNvSpPr/>
          <p:nvPr/>
        </p:nvSpPr>
        <p:spPr>
          <a:xfrm flipV="1">
            <a:off x="8427716" y="2407744"/>
            <a:ext cx="630450" cy="630450"/>
          </a:xfrm>
          <a:prstGeom prst="line">
            <a:avLst/>
          </a:prstGeom>
          <a:ln w="25400">
            <a:solidFill>
              <a:schemeClr val="accent2">
                <a:hueOff val="258623"/>
                <a:satOff val="16006"/>
                <a:lumOff val="-2522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C75F2C2-FCD3-0D43-AC7D-5FE20AEC32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563" y="4920697"/>
            <a:ext cx="6184900" cy="4267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5617002-CA08-F049-A71C-44C3BAFECE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553" y="4617290"/>
            <a:ext cx="11506200" cy="8001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DEFE242-1DDC-414C-BA49-6BE1EA6B688F}"/>
              </a:ext>
            </a:extLst>
          </p:cNvPr>
          <p:cNvSpPr/>
          <p:nvPr/>
        </p:nvSpPr>
        <p:spPr>
          <a:xfrm>
            <a:off x="5507119" y="6686371"/>
            <a:ext cx="6471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… and describing the difference as overlap</a:t>
            </a:r>
          </a:p>
        </p:txBody>
      </p:sp>
    </p:spTree>
    <p:extLst>
      <p:ext uri="{BB962C8B-B14F-4D97-AF65-F5344CB8AC3E}">
        <p14:creationId xmlns:p14="http://schemas.microsoft.com/office/powerpoint/2010/main" val="309908432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002B39-42FB-1147-B1C8-E465A35B5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82" y="4189428"/>
            <a:ext cx="10426700" cy="4457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B05ACB-6AB6-1342-BB4A-584CEF55F6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563" y="896190"/>
            <a:ext cx="12534900" cy="3721100"/>
          </a:xfrm>
          <a:prstGeom prst="rect">
            <a:avLst/>
          </a:prstGeom>
        </p:spPr>
      </p:pic>
      <p:sp>
        <p:nvSpPr>
          <p:cNvPr id="170" name="Rectangle"/>
          <p:cNvSpPr/>
          <p:nvPr/>
        </p:nvSpPr>
        <p:spPr>
          <a:xfrm>
            <a:off x="-9505" y="-26689"/>
            <a:ext cx="13023810" cy="692621"/>
          </a:xfrm>
          <a:prstGeom prst="rect">
            <a:avLst/>
          </a:prstGeom>
          <a:solidFill>
            <a:srgbClr val="FFD47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1" name="Method"/>
          <p:cNvSpPr txBox="1"/>
          <p:nvPr/>
        </p:nvSpPr>
        <p:spPr>
          <a:xfrm>
            <a:off x="11538061" y="70410"/>
            <a:ext cx="1318871" cy="4984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2600"/>
            </a:lvl1pPr>
          </a:lstStyle>
          <a:p>
            <a:r>
              <a:t>Method</a:t>
            </a:r>
          </a:p>
        </p:txBody>
      </p:sp>
      <p:sp>
        <p:nvSpPr>
          <p:cNvPr id="172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6385373" y="9296400"/>
            <a:ext cx="227280" cy="32430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176" name="signal (PDF)"/>
          <p:cNvSpPr txBox="1"/>
          <p:nvPr/>
        </p:nvSpPr>
        <p:spPr>
          <a:xfrm>
            <a:off x="8793508" y="1936937"/>
            <a:ext cx="1808074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i="1">
                <a:solidFill>
                  <a:schemeClr val="accent2">
                    <a:hueOff val="258623"/>
                    <a:satOff val="16006"/>
                    <a:lumOff val="-25223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signal (PDF)</a:t>
            </a:r>
          </a:p>
        </p:txBody>
      </p:sp>
      <p:sp>
        <p:nvSpPr>
          <p:cNvPr id="177" name="Line"/>
          <p:cNvSpPr/>
          <p:nvPr/>
        </p:nvSpPr>
        <p:spPr>
          <a:xfrm flipV="1">
            <a:off x="8427716" y="2407744"/>
            <a:ext cx="630450" cy="630450"/>
          </a:xfrm>
          <a:prstGeom prst="line">
            <a:avLst/>
          </a:prstGeom>
          <a:ln w="25400">
            <a:solidFill>
              <a:schemeClr val="accent2">
                <a:hueOff val="258623"/>
                <a:satOff val="16006"/>
                <a:lumOff val="-2522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8FDB2A-0A41-F44C-92DD-83C072B2BCE7}"/>
              </a:ext>
            </a:extLst>
          </p:cNvPr>
          <p:cNvSpPr txBox="1"/>
          <p:nvPr/>
        </p:nvSpPr>
        <p:spPr>
          <a:xfrm>
            <a:off x="0" y="8863552"/>
            <a:ext cx="12856932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GB" sz="1400" b="0" dirty="0">
                <a:latin typeface="Helvetica Light" panose="020B0403020202020204" pitchFamily="34" charset="0"/>
              </a:rPr>
              <a:t>Pohl, E., </a:t>
            </a:r>
            <a:r>
              <a:rPr lang="en-GB" sz="1400" b="0" dirty="0" err="1">
                <a:latin typeface="Helvetica Light" panose="020B0403020202020204" pitchFamily="34" charset="0"/>
              </a:rPr>
              <a:t>Grenier</a:t>
            </a:r>
            <a:r>
              <a:rPr lang="en-GB" sz="1400" b="0" dirty="0">
                <a:latin typeface="Helvetica Light" panose="020B0403020202020204" pitchFamily="34" charset="0"/>
              </a:rPr>
              <a:t>, C., </a:t>
            </a:r>
            <a:r>
              <a:rPr lang="en-GB" sz="1400" b="0" dirty="0" err="1">
                <a:latin typeface="Helvetica Light" panose="020B0403020202020204" pitchFamily="34" charset="0"/>
              </a:rPr>
              <a:t>Vrac</a:t>
            </a:r>
            <a:r>
              <a:rPr lang="en-GB" sz="1400" b="0" dirty="0">
                <a:latin typeface="Helvetica Light" panose="020B0403020202020204" pitchFamily="34" charset="0"/>
              </a:rPr>
              <a:t>, M., and </a:t>
            </a:r>
            <a:r>
              <a:rPr lang="en-GB" sz="1400" b="0" dirty="0" err="1">
                <a:latin typeface="Helvetica Light" panose="020B0403020202020204" pitchFamily="34" charset="0"/>
              </a:rPr>
              <a:t>Kageyama</a:t>
            </a:r>
            <a:r>
              <a:rPr lang="en-GB" sz="1400" b="0" dirty="0">
                <a:latin typeface="Helvetica Light" panose="020B0403020202020204" pitchFamily="34" charset="0"/>
              </a:rPr>
              <a:t>, M.: Emerging climate signals in the Lena River catchment: a non-parametric statistical approach, </a:t>
            </a:r>
            <a:r>
              <a:rPr lang="en-GB" sz="1400" b="0" dirty="0" err="1">
                <a:latin typeface="Helvetica Light" panose="020B0403020202020204" pitchFamily="34" charset="0"/>
              </a:rPr>
              <a:t>Hydrol</a:t>
            </a:r>
            <a:r>
              <a:rPr lang="en-GB" sz="1400" b="0" dirty="0">
                <a:latin typeface="Helvetica Light" panose="020B0403020202020204" pitchFamily="34" charset="0"/>
              </a:rPr>
              <a:t>. Earth Syst. Sci. Discuss., https://</a:t>
            </a:r>
            <a:r>
              <a:rPr lang="en-GB" sz="1400" b="0" dirty="0" err="1">
                <a:latin typeface="Helvetica Light" panose="020B0403020202020204" pitchFamily="34" charset="0"/>
              </a:rPr>
              <a:t>doi.org</a:t>
            </a:r>
            <a:r>
              <a:rPr lang="en-GB" sz="1400" b="0" dirty="0">
                <a:latin typeface="Helvetica Light" panose="020B0403020202020204" pitchFamily="34" charset="0"/>
              </a:rPr>
              <a:t>/10.5194/hess-2019-360, in press, 2019. </a:t>
            </a:r>
            <a:endParaRPr kumimoji="0" lang="en-GB" sz="1400" b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 panose="020B0403020202020204" pitchFamily="34" charset="0"/>
              <a:sym typeface="Helvetica Neue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8EF3AE-E571-EF44-A415-31E25EA68FF4}"/>
              </a:ext>
            </a:extLst>
          </p:cNvPr>
          <p:cNvSpPr/>
          <p:nvPr/>
        </p:nvSpPr>
        <p:spPr>
          <a:xfrm>
            <a:off x="279901" y="5537691"/>
            <a:ext cx="1951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… over time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7F6B22-FD46-AB4A-BF20-840007D78E04}"/>
              </a:ext>
            </a:extLst>
          </p:cNvPr>
          <p:cNvSpPr/>
          <p:nvPr/>
        </p:nvSpPr>
        <p:spPr>
          <a:xfrm>
            <a:off x="10483421" y="5439225"/>
            <a:ext cx="2109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… to derive the time</a:t>
            </a:r>
          </a:p>
          <a:p>
            <a:r>
              <a:rPr lang="en-GB" dirty="0"/>
              <a:t>… and the strength of emergence</a:t>
            </a:r>
          </a:p>
        </p:txBody>
      </p:sp>
    </p:spTree>
    <p:extLst>
      <p:ext uri="{BB962C8B-B14F-4D97-AF65-F5344CB8AC3E}">
        <p14:creationId xmlns:p14="http://schemas.microsoft.com/office/powerpoint/2010/main" val="18259929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Regional (study area average)"/>
          <p:cNvSpPr txBox="1"/>
          <p:nvPr/>
        </p:nvSpPr>
        <p:spPr>
          <a:xfrm>
            <a:off x="212069" y="875910"/>
            <a:ext cx="12580662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endParaRPr dirty="0"/>
          </a:p>
        </p:txBody>
      </p:sp>
      <p:sp>
        <p:nvSpPr>
          <p:cNvPr id="289" name="Rectangle"/>
          <p:cNvSpPr/>
          <p:nvPr/>
        </p:nvSpPr>
        <p:spPr>
          <a:xfrm>
            <a:off x="-9505" y="-26689"/>
            <a:ext cx="13023810" cy="69262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90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291" name="evolution of temperature"/>
          <p:cNvSpPr txBox="1"/>
          <p:nvPr/>
        </p:nvSpPr>
        <p:spPr>
          <a:xfrm>
            <a:off x="73931" y="2432853"/>
            <a:ext cx="3439669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/>
            </a:lvl1pPr>
          </a:lstStyle>
          <a:p>
            <a:r>
              <a:rPr dirty="0"/>
              <a:t>evolution of temperature</a:t>
            </a:r>
          </a:p>
        </p:txBody>
      </p:sp>
      <p:sp>
        <p:nvSpPr>
          <p:cNvPr id="292" name="emergence of temperature"/>
          <p:cNvSpPr txBox="1"/>
          <p:nvPr/>
        </p:nvSpPr>
        <p:spPr>
          <a:xfrm>
            <a:off x="73931" y="6216137"/>
            <a:ext cx="3719171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/>
            </a:lvl1pPr>
          </a:lstStyle>
          <a:p>
            <a:r>
              <a:rPr dirty="0"/>
              <a:t>emergence of temperature</a:t>
            </a:r>
          </a:p>
        </p:txBody>
      </p:sp>
      <p:sp>
        <p:nvSpPr>
          <p:cNvPr id="16" name="Method">
            <a:extLst>
              <a:ext uri="{FF2B5EF4-FFF2-40B4-BE49-F238E27FC236}">
                <a16:creationId xmlns:a16="http://schemas.microsoft.com/office/drawing/2014/main" id="{B9FF2BE5-1E89-274F-A0F5-746E651347C6}"/>
              </a:ext>
            </a:extLst>
          </p:cNvPr>
          <p:cNvSpPr txBox="1"/>
          <p:nvPr/>
        </p:nvSpPr>
        <p:spPr>
          <a:xfrm>
            <a:off x="11385375" y="68271"/>
            <a:ext cx="1471557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2600"/>
            </a:lvl1pPr>
          </a:lstStyle>
          <a:p>
            <a:r>
              <a:rPr lang="en-US" dirty="0"/>
              <a:t>Example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1B8B52-D57F-E64B-AAC9-FB29DA3777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103" y="897890"/>
            <a:ext cx="6855554" cy="39789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0A0CC9-9580-194B-910C-8DD58DC1AC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409" y="4688048"/>
            <a:ext cx="6836248" cy="397891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A7ABA58-AB0B-0E43-BCAC-CF092F52BDD6}"/>
              </a:ext>
            </a:extLst>
          </p:cNvPr>
          <p:cNvSpPr/>
          <p:nvPr/>
        </p:nvSpPr>
        <p:spPr>
          <a:xfrm>
            <a:off x="6927103" y="1197846"/>
            <a:ext cx="44582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65 climate model simulations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7CDA175-3015-0948-82A8-3E7A58D56F1F}"/>
              </a:ext>
            </a:extLst>
          </p:cNvPr>
          <p:cNvSpPr/>
          <p:nvPr/>
        </p:nvSpPr>
        <p:spPr>
          <a:xfrm>
            <a:off x="6854870" y="4999725"/>
            <a:ext cx="32560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And their emergence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2563</TotalTime>
  <Words>2100</Words>
  <Application>Microsoft Macintosh PowerPoint</Application>
  <PresentationFormat>Custom</PresentationFormat>
  <Paragraphs>255</Paragraphs>
  <Slides>24</Slides>
  <Notes>24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Helvetica Light</vt:lpstr>
      <vt:lpstr>Helvetica Neue</vt:lpstr>
      <vt:lpstr>Helvetica Neue Black Condensed</vt:lpstr>
      <vt:lpstr>Helvetica Neue Light</vt:lpstr>
      <vt:lpstr>Helvetica Neue Medium</vt:lpstr>
      <vt:lpstr>Helvetica Neue Thin</vt:lpstr>
      <vt:lpstr>Raleway</vt:lpstr>
      <vt:lpstr>Wingdings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Eric POHL</cp:lastModifiedBy>
  <cp:revision>38</cp:revision>
  <dcterms:modified xsi:type="dcterms:W3CDTF">2020-05-05T06:31:31Z</dcterms:modified>
</cp:coreProperties>
</file>