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69" r:id="rId4"/>
    <p:sldId id="259" r:id="rId5"/>
    <p:sldId id="277" r:id="rId6"/>
    <p:sldId id="279" r:id="rId7"/>
    <p:sldId id="271" r:id="rId8"/>
    <p:sldId id="274" r:id="rId9"/>
    <p:sldId id="260" r:id="rId10"/>
    <p:sldId id="272" r:id="rId11"/>
    <p:sldId id="275" r:id="rId12"/>
    <p:sldId id="278" r:id="rId13"/>
    <p:sldId id="267" r:id="rId14"/>
    <p:sldId id="268"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470" autoAdjust="0"/>
  </p:normalViewPr>
  <p:slideViewPr>
    <p:cSldViewPr>
      <p:cViewPr>
        <p:scale>
          <a:sx n="80" d="100"/>
          <a:sy n="80" d="100"/>
        </p:scale>
        <p:origin x="-2514"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F3B6B-5CA0-4317-AE9B-C9DA5C051DB6}" type="datetimeFigureOut">
              <a:rPr kumimoji="1" lang="ja-JP" altLang="en-US" smtClean="0"/>
              <a:t>2020/5/6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96906-C634-48B0-8494-3D6143B4B3D9}" type="slidenum">
              <a:rPr kumimoji="1" lang="ja-JP" altLang="en-US" smtClean="0"/>
              <a:t>‹#›</a:t>
            </a:fld>
            <a:endParaRPr kumimoji="1" lang="ja-JP" altLang="en-US"/>
          </a:p>
        </p:txBody>
      </p:sp>
    </p:spTree>
    <p:extLst>
      <p:ext uri="{BB962C8B-B14F-4D97-AF65-F5344CB8AC3E}">
        <p14:creationId xmlns:p14="http://schemas.microsoft.com/office/powerpoint/2010/main" val="35954822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296906-C634-48B0-8494-3D6143B4B3D9}" type="slidenum">
              <a:rPr kumimoji="1" lang="ja-JP" altLang="en-US" smtClean="0"/>
              <a:t>3</a:t>
            </a:fld>
            <a:endParaRPr kumimoji="1" lang="ja-JP" altLang="en-US"/>
          </a:p>
        </p:txBody>
      </p:sp>
    </p:spTree>
    <p:extLst>
      <p:ext uri="{BB962C8B-B14F-4D97-AF65-F5344CB8AC3E}">
        <p14:creationId xmlns:p14="http://schemas.microsoft.com/office/powerpoint/2010/main" val="353496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96906-C634-48B0-8494-3D6143B4B3D9}" type="slidenum">
              <a:rPr kumimoji="1" lang="ja-JP" altLang="en-US" smtClean="0"/>
              <a:t>13</a:t>
            </a:fld>
            <a:endParaRPr kumimoji="1" lang="ja-JP" altLang="en-US"/>
          </a:p>
        </p:txBody>
      </p:sp>
    </p:spTree>
    <p:extLst>
      <p:ext uri="{BB962C8B-B14F-4D97-AF65-F5344CB8AC3E}">
        <p14:creationId xmlns:p14="http://schemas.microsoft.com/office/powerpoint/2010/main" val="320045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1635663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367939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286940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349648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157975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102666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343266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81840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21847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355110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A9BA63-AC50-44E8-A61E-B148A867813D}" type="datetimeFigureOut">
              <a:rPr kumimoji="1" lang="ja-JP" altLang="en-US" smtClean="0"/>
              <a:t>2020/5/6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237908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9BA63-AC50-44E8-A61E-B148A867813D}" type="datetimeFigureOut">
              <a:rPr kumimoji="1" lang="ja-JP" altLang="en-US" smtClean="0"/>
              <a:t>2020/5/6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34ECF-1360-42A4-9DE3-5F159A571D38}" type="slidenum">
              <a:rPr kumimoji="1" lang="ja-JP" altLang="en-US" smtClean="0"/>
              <a:t>‹#›</a:t>
            </a:fld>
            <a:endParaRPr kumimoji="1" lang="ja-JP" altLang="en-US"/>
          </a:p>
        </p:txBody>
      </p:sp>
    </p:spTree>
    <p:extLst>
      <p:ext uri="{BB962C8B-B14F-4D97-AF65-F5344CB8AC3E}">
        <p14:creationId xmlns:p14="http://schemas.microsoft.com/office/powerpoint/2010/main" val="87666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683568" y="2060848"/>
            <a:ext cx="7772400" cy="4896544"/>
          </a:xfrm>
          <a:solidFill>
            <a:schemeClr val="bg1">
              <a:alpha val="53000"/>
            </a:schemeClr>
          </a:solidFill>
        </p:spPr>
        <p:txBody>
          <a:bodyPr>
            <a:noAutofit/>
          </a:bodyPr>
          <a:lstStyle/>
          <a:p>
            <a:r>
              <a:rPr lang="en-US" altLang="ja-JP" sz="2800" b="1" i="1" dirty="0">
                <a:latin typeface="Comic Sans MS" panose="030F0702030302020204" pitchFamily="66" charset="0"/>
                <a:cs typeface="Times New Roman" panose="02020603050405020304" pitchFamily="18" charset="0"/>
              </a:rPr>
              <a:t>Geology and geochemical characteristics of coal bearing source rocks in </a:t>
            </a:r>
            <a:r>
              <a:rPr lang="en-US" altLang="ja-JP" sz="2800" b="1" i="1" dirty="0" err="1">
                <a:latin typeface="Comic Sans MS" panose="030F0702030302020204" pitchFamily="66" charset="0"/>
                <a:cs typeface="Times New Roman" panose="02020603050405020304" pitchFamily="18" charset="0"/>
              </a:rPr>
              <a:t>Nariin</a:t>
            </a:r>
            <a:r>
              <a:rPr lang="en-US" altLang="ja-JP" sz="2800" b="1" i="1" dirty="0">
                <a:latin typeface="Comic Sans MS" panose="030F0702030302020204" pitchFamily="66" charset="0"/>
                <a:cs typeface="Times New Roman" panose="02020603050405020304" pitchFamily="18" charset="0"/>
              </a:rPr>
              <a:t> </a:t>
            </a:r>
            <a:r>
              <a:rPr lang="en-US" altLang="ja-JP" sz="2800" b="1" i="1" dirty="0" err="1">
                <a:latin typeface="Comic Sans MS" panose="030F0702030302020204" pitchFamily="66" charset="0"/>
                <a:cs typeface="Times New Roman" panose="02020603050405020304" pitchFamily="18" charset="0"/>
              </a:rPr>
              <a:t>sukhait</a:t>
            </a:r>
            <a:r>
              <a:rPr lang="en-US" altLang="ja-JP" sz="2800" b="1" i="1" dirty="0">
                <a:latin typeface="Comic Sans MS" panose="030F0702030302020204" pitchFamily="66" charset="0"/>
                <a:cs typeface="Times New Roman" panose="02020603050405020304" pitchFamily="18" charset="0"/>
              </a:rPr>
              <a:t> deposit, southern Mongolia</a:t>
            </a:r>
            <a:br>
              <a:rPr lang="en-US" altLang="ja-JP" sz="2800" b="1" i="1" dirty="0">
                <a:latin typeface="Comic Sans MS" panose="030F0702030302020204" pitchFamily="66" charset="0"/>
                <a:cs typeface="Times New Roman" panose="02020603050405020304" pitchFamily="18" charset="0"/>
              </a:rPr>
            </a:br>
            <a:r>
              <a:rPr lang="en-US" altLang="ja-JP" sz="2800" b="1" i="1" dirty="0">
                <a:latin typeface="Comic Sans MS" panose="030F0702030302020204" pitchFamily="66" charset="0"/>
                <a:cs typeface="Times New Roman" panose="02020603050405020304" pitchFamily="18" charset="0"/>
              </a:rPr>
              <a:t/>
            </a:r>
            <a:br>
              <a:rPr lang="en-US" altLang="ja-JP" sz="28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Presenter: </a:t>
            </a:r>
            <a:r>
              <a:rPr lang="en-US" altLang="ja-JP" sz="1600" b="1" i="1" dirty="0" err="1">
                <a:latin typeface="Comic Sans MS" panose="030F0702030302020204" pitchFamily="66" charset="0"/>
                <a:cs typeface="Times New Roman" panose="02020603050405020304" pitchFamily="18" charset="0"/>
              </a:rPr>
              <a:t>N.Baigalmaa</a:t>
            </a:r>
            <a:r>
              <a:rPr lang="en-US" altLang="ja-JP" sz="1600" b="1" i="1" dirty="0">
                <a:latin typeface="Comic Sans MS" panose="030F0702030302020204" pitchFamily="66" charset="0"/>
                <a:cs typeface="Times New Roman" panose="02020603050405020304" pitchFamily="18" charset="0"/>
              </a:rPr>
              <a:t>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Senior lecturer</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Department of Geology and Geophysics, School of Arts and Sciences, National University of Mongolia</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
            </a:r>
            <a:br>
              <a:rPr lang="en-US" altLang="ja-JP" sz="1600" b="1" i="1" dirty="0">
                <a:latin typeface="Comic Sans MS" panose="030F0702030302020204" pitchFamily="66" charset="0"/>
                <a:cs typeface="Times New Roman" panose="02020603050405020304" pitchFamily="18" charset="0"/>
              </a:rPr>
            </a:br>
            <a:r>
              <a:rPr lang="en-US" altLang="ja-JP" sz="1600" b="1" i="1" dirty="0">
                <a:latin typeface="Comic Sans MS" panose="030F0702030302020204" pitchFamily="66" charset="0"/>
                <a:cs typeface="Times New Roman" panose="02020603050405020304" pitchFamily="18" charset="0"/>
              </a:rPr>
              <a:t>2020.05.07</a:t>
            </a:r>
            <a:br>
              <a:rPr lang="en-US" altLang="ja-JP" sz="1600" b="1" i="1" dirty="0">
                <a:latin typeface="Comic Sans MS" panose="030F0702030302020204" pitchFamily="66" charset="0"/>
                <a:cs typeface="Times New Roman" panose="02020603050405020304" pitchFamily="18" charset="0"/>
              </a:rPr>
            </a:br>
            <a:endParaRPr kumimoji="1" lang="ja-JP" altLang="en-US" sz="2800" b="1" i="1" dirty="0">
              <a:latin typeface="Comic Sans MS" panose="030F0702030302020204" pitchFamily="66" charset="0"/>
              <a:cs typeface="Times New Roman" panose="02020603050405020304" pitchFamily="18" charset="0"/>
            </a:endParaRPr>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40" t="16340" r="26840" b="15080"/>
          <a:stretch/>
        </p:blipFill>
        <p:spPr bwMode="auto">
          <a:xfrm>
            <a:off x="0" y="-53577"/>
            <a:ext cx="1763688" cy="176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7020272" y="881844"/>
            <a:ext cx="2123728" cy="67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403" y="38460"/>
            <a:ext cx="342582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97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8229600" cy="1143000"/>
          </a:xfrm>
        </p:spPr>
        <p:txBody>
          <a:bodyPr>
            <a:normAutofit/>
          </a:bodyPr>
          <a:lstStyle/>
          <a:p>
            <a:r>
              <a:rPr lang="en-US" sz="2400" b="1" dirty="0">
                <a:latin typeface="Comic Sans MS" panose="030F0702030302020204" pitchFamily="66" charset="0"/>
              </a:rPr>
              <a:t>SEM-CL imaging study on quarts of sedimentary rocks from the </a:t>
            </a:r>
            <a:r>
              <a:rPr lang="en-US" sz="2400" b="1" dirty="0" err="1">
                <a:latin typeface="Comic Sans MS" panose="030F0702030302020204" pitchFamily="66" charset="0"/>
              </a:rPr>
              <a:t>Nariin</a:t>
            </a:r>
            <a:r>
              <a:rPr lang="en-US" sz="2400" b="1" dirty="0">
                <a:latin typeface="Comic Sans MS" panose="030F0702030302020204" pitchFamily="66" charset="0"/>
              </a:rPr>
              <a:t> </a:t>
            </a:r>
            <a:r>
              <a:rPr lang="en-US" sz="2400" b="1" dirty="0" err="1">
                <a:latin typeface="Comic Sans MS" panose="030F0702030302020204" pitchFamily="66" charset="0"/>
              </a:rPr>
              <a:t>Sukhat</a:t>
            </a:r>
            <a:r>
              <a:rPr lang="en-US" sz="2400" b="1" dirty="0">
                <a:latin typeface="Comic Sans MS" panose="030F0702030302020204" pitchFamily="66" charset="0"/>
              </a:rPr>
              <a:t> deposit</a:t>
            </a:r>
          </a:p>
        </p:txBody>
      </p:sp>
      <p:sp>
        <p:nvSpPr>
          <p:cNvPr id="5" name="Content Placeholder 4"/>
          <p:cNvSpPr>
            <a:spLocks noGrp="1"/>
          </p:cNvSpPr>
          <p:nvPr>
            <p:ph idx="1"/>
          </p:nvPr>
        </p:nvSpPr>
        <p:spPr>
          <a:xfrm>
            <a:off x="395536" y="1196752"/>
            <a:ext cx="8229600" cy="5484578"/>
          </a:xfrm>
          <a:prstGeom prst="rect">
            <a:avLst/>
          </a:prstGeom>
        </p:spPr>
        <p:txBody>
          <a:bodyPr wrap="square">
            <a:spAutoFit/>
          </a:bodyPr>
          <a:lstStyle/>
          <a:p>
            <a:r>
              <a:rPr lang="en-US" sz="2400" dirty="0">
                <a:latin typeface="Comic Sans MS" panose="030F0702030302020204" pitchFamily="66" charset="0"/>
              </a:rPr>
              <a:t>SEM-CL-imaging of sand stone quartz from </a:t>
            </a:r>
            <a:r>
              <a:rPr lang="en-US" sz="2400" dirty="0" err="1">
                <a:latin typeface="Comic Sans MS" panose="030F0702030302020204" pitchFamily="66" charset="0"/>
              </a:rPr>
              <a:t>Nariin</a:t>
            </a:r>
            <a:r>
              <a:rPr lang="en-US" sz="2400" dirty="0">
                <a:latin typeface="Comic Sans MS" panose="030F0702030302020204" pitchFamily="66" charset="0"/>
              </a:rPr>
              <a:t> </a:t>
            </a:r>
            <a:r>
              <a:rPr lang="en-US" sz="2400" dirty="0" err="1">
                <a:latin typeface="Comic Sans MS" panose="030F0702030302020204" pitchFamily="66" charset="0"/>
              </a:rPr>
              <a:t>sukhait</a:t>
            </a:r>
            <a:r>
              <a:rPr lang="en-US" sz="2400" dirty="0">
                <a:latin typeface="Comic Sans MS" panose="030F0702030302020204" pitchFamily="66" charset="0"/>
              </a:rPr>
              <a:t> show three types of quartz: </a:t>
            </a:r>
          </a:p>
          <a:p>
            <a:r>
              <a:rPr lang="en-US" sz="2400" dirty="0">
                <a:latin typeface="Comic Sans MS" panose="030F0702030302020204" pitchFamily="66" charset="0"/>
              </a:rPr>
              <a:t> early Q1 cementation has gray to slightly grey </a:t>
            </a:r>
            <a:r>
              <a:rPr lang="en-US" sz="2400" dirty="0" err="1">
                <a:latin typeface="Comic Sans MS" panose="030F0702030302020204" pitchFamily="66" charset="0"/>
              </a:rPr>
              <a:t>luminescences</a:t>
            </a:r>
            <a:r>
              <a:rPr lang="en-US" sz="2400" dirty="0">
                <a:latin typeface="Comic Sans MS" panose="030F0702030302020204" pitchFamily="66" charset="0"/>
              </a:rPr>
              <a:t>, postdated compaction, and reduced intergranular porosity associated with </a:t>
            </a:r>
            <a:r>
              <a:rPr lang="en-US" sz="2400" dirty="0" err="1">
                <a:latin typeface="Comic Sans MS" panose="030F0702030302020204" pitchFamily="66" charset="0"/>
              </a:rPr>
              <a:t>illite</a:t>
            </a:r>
            <a:r>
              <a:rPr lang="en-US" sz="2400" dirty="0">
                <a:latin typeface="Comic Sans MS" panose="030F0702030302020204" pitchFamily="66" charset="0"/>
              </a:rPr>
              <a:t> formed during </a:t>
            </a:r>
            <a:r>
              <a:rPr lang="en-US" sz="2400" dirty="0" err="1">
                <a:latin typeface="Comic Sans MS" panose="030F0702030302020204" pitchFamily="66" charset="0"/>
              </a:rPr>
              <a:t>eogenesis</a:t>
            </a:r>
            <a:r>
              <a:rPr lang="en-US" sz="2400" dirty="0">
                <a:latin typeface="Comic Sans MS" panose="030F0702030302020204" pitchFamily="66" charset="0"/>
              </a:rPr>
              <a:t>. </a:t>
            </a:r>
          </a:p>
          <a:p>
            <a:r>
              <a:rPr lang="en-US" sz="2400" dirty="0">
                <a:latin typeface="Comic Sans MS" panose="030F0702030302020204" pitchFamily="66" charset="0"/>
              </a:rPr>
              <a:t>Q2 is characterized by dark luminescence overgrowths and is more voluminous in the thinly bedded sandstones than in the thickly bedded sandstones filling most of the remaining pore space during </a:t>
            </a:r>
            <a:r>
              <a:rPr lang="en-US" sz="2400" dirty="0" err="1">
                <a:latin typeface="Comic Sans MS" panose="030F0702030302020204" pitchFamily="66" charset="0"/>
              </a:rPr>
              <a:t>mesogenesis</a:t>
            </a:r>
            <a:r>
              <a:rPr lang="en-US" sz="2400" dirty="0">
                <a:latin typeface="Comic Sans MS" panose="030F0702030302020204" pitchFamily="66" charset="0"/>
              </a:rPr>
              <a:t>. </a:t>
            </a:r>
          </a:p>
          <a:p>
            <a:r>
              <a:rPr lang="en-US" sz="2400" dirty="0">
                <a:latin typeface="Comic Sans MS" panose="030F0702030302020204" pitchFamily="66" charset="0"/>
              </a:rPr>
              <a:t>Q3 was formed during the early </a:t>
            </a:r>
            <a:r>
              <a:rPr lang="en-US" sz="2400" dirty="0" err="1">
                <a:latin typeface="Comic Sans MS" panose="030F0702030302020204" pitchFamily="66" charset="0"/>
              </a:rPr>
              <a:t>telogenesis</a:t>
            </a:r>
            <a:r>
              <a:rPr lang="en-US" sz="2400" dirty="0">
                <a:latin typeface="Comic Sans MS" panose="030F0702030302020204" pitchFamily="66" charset="0"/>
              </a:rPr>
              <a:t> stage fully cementing the sandstones and the fractures were filled by hydrothermal chlorite and sulfides. </a:t>
            </a:r>
          </a:p>
        </p:txBody>
      </p:sp>
    </p:spTree>
    <p:extLst>
      <p:ext uri="{BB962C8B-B14F-4D97-AF65-F5344CB8AC3E}">
        <p14:creationId xmlns:p14="http://schemas.microsoft.com/office/powerpoint/2010/main" val="88870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559" y="-130376"/>
            <a:ext cx="2746648" cy="652934"/>
          </a:xfrm>
        </p:spPr>
        <p:txBody>
          <a:bodyPr>
            <a:normAutofit/>
          </a:bodyPr>
          <a:lstStyle/>
          <a:p>
            <a:r>
              <a:rPr lang="en-US" sz="2000" b="1" dirty="0" err="1">
                <a:latin typeface="Comic Sans MS" panose="030F0702030302020204" pitchFamily="66" charset="0"/>
              </a:rPr>
              <a:t>Paragenetic</a:t>
            </a:r>
            <a:r>
              <a:rPr lang="en-US" sz="2000" b="1" dirty="0">
                <a:latin typeface="Comic Sans MS" panose="030F0702030302020204" pitchFamily="66" charset="0"/>
              </a:rPr>
              <a:t> Models </a:t>
            </a:r>
          </a:p>
        </p:txBody>
      </p:sp>
      <p:sp>
        <p:nvSpPr>
          <p:cNvPr id="5" name="Title 1"/>
          <p:cNvSpPr txBox="1">
            <a:spLocks/>
          </p:cNvSpPr>
          <p:nvPr/>
        </p:nvSpPr>
        <p:spPr>
          <a:xfrm>
            <a:off x="3205736" y="224907"/>
            <a:ext cx="2746648"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800" b="1" dirty="0" err="1">
                <a:latin typeface="Comic Sans MS" panose="030F0702030302020204" pitchFamily="66" charset="0"/>
              </a:rPr>
              <a:t>Eogenesis</a:t>
            </a:r>
            <a:endParaRPr lang="en-US" sz="1800" b="1" dirty="0">
              <a:latin typeface="Comic Sans MS" panose="030F0702030302020204" pitchFamily="66" charset="0"/>
            </a:endParaRPr>
          </a:p>
        </p:txBody>
      </p:sp>
      <p:sp>
        <p:nvSpPr>
          <p:cNvPr id="6" name="Title 1"/>
          <p:cNvSpPr txBox="1">
            <a:spLocks/>
          </p:cNvSpPr>
          <p:nvPr/>
        </p:nvSpPr>
        <p:spPr>
          <a:xfrm>
            <a:off x="3377459" y="4447221"/>
            <a:ext cx="2746648"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800" b="1" dirty="0" err="1">
                <a:latin typeface="Comic Sans MS" panose="030F0702030302020204" pitchFamily="66" charset="0"/>
              </a:rPr>
              <a:t>Telogenesis</a:t>
            </a:r>
            <a:endParaRPr lang="en-US" sz="1800" b="1" dirty="0">
              <a:latin typeface="Comic Sans MS" panose="030F0702030302020204" pitchFamily="66" charset="0"/>
            </a:endParaRPr>
          </a:p>
        </p:txBody>
      </p:sp>
      <p:sp>
        <p:nvSpPr>
          <p:cNvPr id="7" name="Title 1"/>
          <p:cNvSpPr txBox="1">
            <a:spLocks/>
          </p:cNvSpPr>
          <p:nvPr/>
        </p:nvSpPr>
        <p:spPr>
          <a:xfrm>
            <a:off x="3096693" y="2277860"/>
            <a:ext cx="2746648"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800" b="1" dirty="0" err="1">
                <a:latin typeface="Comic Sans MS" panose="030F0702030302020204" pitchFamily="66" charset="0"/>
              </a:rPr>
              <a:t>Mesogenesis</a:t>
            </a:r>
            <a:r>
              <a:rPr lang="en-US" sz="1800" b="1" dirty="0">
                <a:latin typeface="Comic Sans MS" panose="030F0702030302020204" pitchFamily="66" charset="0"/>
              </a:rPr>
              <a:t> </a:t>
            </a:r>
          </a:p>
        </p:txBody>
      </p:sp>
      <p:pic>
        <p:nvPicPr>
          <p:cNvPr id="3076" name="Picture 4" descr="E:\baigalmaa2020\j2-6\j2-6-6\C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681750"/>
            <a:ext cx="2403202" cy="18021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baigalmaa2020\j2-44-1\CL-u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934219"/>
            <a:ext cx="2384948" cy="17885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518" y="2769981"/>
            <a:ext cx="2393420" cy="189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E:\baigalmaa2020\j2-51\cl-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0343" y="4941681"/>
            <a:ext cx="2374996" cy="17810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942" y="2769980"/>
            <a:ext cx="2394798" cy="190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E:\baigalmaa2020\j2-6\j2-6-6\C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4475" y="681750"/>
            <a:ext cx="2404471" cy="180314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52364"/>
          <a:stretch/>
        </p:blipFill>
        <p:spPr bwMode="auto">
          <a:xfrm>
            <a:off x="323528" y="12562"/>
            <a:ext cx="168185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2195736" y="681750"/>
            <a:ext cx="383374" cy="3264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050" b="1" dirty="0">
                <a:solidFill>
                  <a:schemeClr val="bg1"/>
                </a:solidFill>
                <a:latin typeface="Comic Sans MS" panose="030F0702030302020204" pitchFamily="66" charset="0"/>
              </a:rPr>
              <a:t>Q1</a:t>
            </a:r>
          </a:p>
        </p:txBody>
      </p:sp>
      <p:sp>
        <p:nvSpPr>
          <p:cNvPr id="16" name="Title 1"/>
          <p:cNvSpPr txBox="1">
            <a:spLocks/>
          </p:cNvSpPr>
          <p:nvPr/>
        </p:nvSpPr>
        <p:spPr>
          <a:xfrm>
            <a:off x="4664475" y="685583"/>
            <a:ext cx="383374" cy="3264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050" b="1" dirty="0">
                <a:solidFill>
                  <a:schemeClr val="bg1"/>
                </a:solidFill>
                <a:latin typeface="Comic Sans MS" panose="030F0702030302020204" pitchFamily="66" charset="0"/>
              </a:rPr>
              <a:t>Q1</a:t>
            </a:r>
          </a:p>
        </p:txBody>
      </p:sp>
      <p:sp>
        <p:nvSpPr>
          <p:cNvPr id="17" name="Title 1"/>
          <p:cNvSpPr txBox="1">
            <a:spLocks/>
          </p:cNvSpPr>
          <p:nvPr/>
        </p:nvSpPr>
        <p:spPr>
          <a:xfrm>
            <a:off x="4086643" y="2767559"/>
            <a:ext cx="383374" cy="3264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050" b="1" dirty="0">
                <a:solidFill>
                  <a:schemeClr val="bg1"/>
                </a:solidFill>
                <a:latin typeface="Comic Sans MS" panose="030F0702030302020204" pitchFamily="66" charset="0"/>
              </a:rPr>
              <a:t>Q2</a:t>
            </a:r>
          </a:p>
        </p:txBody>
      </p:sp>
      <p:sp>
        <p:nvSpPr>
          <p:cNvPr id="18" name="Title 1"/>
          <p:cNvSpPr txBox="1">
            <a:spLocks/>
          </p:cNvSpPr>
          <p:nvPr/>
        </p:nvSpPr>
        <p:spPr>
          <a:xfrm>
            <a:off x="4664475" y="2769981"/>
            <a:ext cx="383374" cy="3264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050" b="1" dirty="0">
                <a:solidFill>
                  <a:schemeClr val="bg1"/>
                </a:solidFill>
                <a:latin typeface="Comic Sans MS" panose="030F0702030302020204" pitchFamily="66" charset="0"/>
              </a:rPr>
              <a:t>Q2</a:t>
            </a:r>
          </a:p>
        </p:txBody>
      </p:sp>
      <p:sp>
        <p:nvSpPr>
          <p:cNvPr id="19" name="Title 1"/>
          <p:cNvSpPr txBox="1">
            <a:spLocks/>
          </p:cNvSpPr>
          <p:nvPr/>
        </p:nvSpPr>
        <p:spPr>
          <a:xfrm>
            <a:off x="2205518" y="4934219"/>
            <a:ext cx="383374" cy="3264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050" b="1" dirty="0">
                <a:solidFill>
                  <a:schemeClr val="bg1"/>
                </a:solidFill>
                <a:latin typeface="Comic Sans MS" panose="030F0702030302020204" pitchFamily="66" charset="0"/>
              </a:rPr>
              <a:t>Q3</a:t>
            </a:r>
          </a:p>
        </p:txBody>
      </p:sp>
      <p:sp>
        <p:nvSpPr>
          <p:cNvPr id="20" name="Title 1"/>
          <p:cNvSpPr txBox="1">
            <a:spLocks/>
          </p:cNvSpPr>
          <p:nvPr/>
        </p:nvSpPr>
        <p:spPr>
          <a:xfrm>
            <a:off x="6624802" y="4923385"/>
            <a:ext cx="383374" cy="3264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050" b="1" dirty="0">
                <a:solidFill>
                  <a:schemeClr val="bg1"/>
                </a:solidFill>
                <a:latin typeface="Comic Sans MS" panose="030F0702030302020204" pitchFamily="66" charset="0"/>
              </a:rPr>
              <a:t>Q3</a:t>
            </a:r>
          </a:p>
        </p:txBody>
      </p:sp>
      <p:sp>
        <p:nvSpPr>
          <p:cNvPr id="4" name="Down Arrow 3"/>
          <p:cNvSpPr/>
          <p:nvPr/>
        </p:nvSpPr>
        <p:spPr>
          <a:xfrm rot="14228693">
            <a:off x="1771241" y="2022839"/>
            <a:ext cx="288032" cy="505044"/>
          </a:xfrm>
          <a:prstGeom prst="downArrow">
            <a:avLst/>
          </a:prstGeom>
          <a:solidFill>
            <a:schemeClr val="tx1">
              <a:lumMod val="65000"/>
              <a:lumOff val="3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4228693">
            <a:off x="1599754" y="3961247"/>
            <a:ext cx="288032" cy="505044"/>
          </a:xfrm>
          <a:prstGeom prst="downArrow">
            <a:avLst/>
          </a:prstGeom>
          <a:solidFill>
            <a:schemeClr val="tx1">
              <a:lumMod val="65000"/>
              <a:lumOff val="3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5469852">
            <a:off x="1808980" y="6202598"/>
            <a:ext cx="288032" cy="505044"/>
          </a:xfrm>
          <a:prstGeom prst="downArrow">
            <a:avLst/>
          </a:prstGeom>
          <a:solidFill>
            <a:schemeClr val="tx1">
              <a:lumMod val="65000"/>
              <a:lumOff val="3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83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8561" y="116632"/>
            <a:ext cx="8676456" cy="652934"/>
          </a:xfrm>
        </p:spPr>
        <p:txBody>
          <a:bodyPr>
            <a:normAutofit fontScale="90000"/>
          </a:bodyPr>
          <a:lstStyle/>
          <a:p>
            <a:r>
              <a:rPr lang="en-US" altLang="ja-JP" sz="2000" b="1" dirty="0">
                <a:latin typeface="Comic Sans MS" panose="030F0702030302020204" pitchFamily="66" charset="0"/>
              </a:rPr>
              <a:t>Aluminum and titanium concentrations in quartz from the </a:t>
            </a:r>
            <a:r>
              <a:rPr lang="en-US" altLang="ja-JP" sz="2000" b="1" dirty="0" err="1">
                <a:latin typeface="Comic Sans MS" panose="030F0702030302020204" pitchFamily="66" charset="0"/>
              </a:rPr>
              <a:t>Nariin</a:t>
            </a:r>
            <a:r>
              <a:rPr lang="en-US" altLang="ja-JP" sz="2000" b="1" dirty="0">
                <a:latin typeface="Comic Sans MS" panose="030F0702030302020204" pitchFamily="66" charset="0"/>
              </a:rPr>
              <a:t> </a:t>
            </a:r>
            <a:r>
              <a:rPr lang="en-US" altLang="ja-JP" sz="2000" b="1" dirty="0" err="1">
                <a:latin typeface="Comic Sans MS" panose="030F0702030302020204" pitchFamily="66" charset="0"/>
              </a:rPr>
              <a:t>sukhait</a:t>
            </a:r>
            <a:r>
              <a:rPr lang="en-US" altLang="ja-JP" sz="2000" b="1" dirty="0">
                <a:latin typeface="Comic Sans MS" panose="030F0702030302020204" pitchFamily="66" charset="0"/>
              </a:rPr>
              <a:t> sedimentary rocks</a:t>
            </a:r>
            <a:br>
              <a:rPr lang="en-US" altLang="ja-JP" sz="2000" b="1" dirty="0">
                <a:latin typeface="Comic Sans MS" panose="030F0702030302020204" pitchFamily="66" charset="0"/>
              </a:rPr>
            </a:br>
            <a:r>
              <a:rPr lang="en-US" altLang="ja-JP" sz="2000" b="1" dirty="0">
                <a:latin typeface="Comic Sans MS" panose="030F0702030302020204" pitchFamily="66" charset="0"/>
              </a:rPr>
              <a:t> </a:t>
            </a:r>
            <a:endParaRPr lang="en-US" sz="2000" b="1" dirty="0">
              <a:latin typeface="Comic Sans MS" panose="030F0702030302020204" pitchFamily="66" charset="0"/>
            </a:endParaRPr>
          </a:p>
        </p:txBody>
      </p:sp>
      <p:sp>
        <p:nvSpPr>
          <p:cNvPr id="10" name="Title 1"/>
          <p:cNvSpPr txBox="1">
            <a:spLocks/>
          </p:cNvSpPr>
          <p:nvPr/>
        </p:nvSpPr>
        <p:spPr>
          <a:xfrm>
            <a:off x="179512" y="4869160"/>
            <a:ext cx="8676456"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600" dirty="0">
                <a:latin typeface="Comic Sans MS" panose="030F0702030302020204" pitchFamily="66" charset="0"/>
              </a:rPr>
              <a:t>Sedimentary rocks  samples were collected drill hole N 52 of the </a:t>
            </a:r>
            <a:r>
              <a:rPr lang="en-US" sz="1600" dirty="0" err="1">
                <a:latin typeface="Comic Sans MS" panose="030F0702030302020204" pitchFamily="66" charset="0"/>
              </a:rPr>
              <a:t>Nariin</a:t>
            </a:r>
            <a:r>
              <a:rPr lang="en-US" sz="1600" dirty="0">
                <a:latin typeface="Comic Sans MS" panose="030F0702030302020204" pitchFamily="66" charset="0"/>
              </a:rPr>
              <a:t> </a:t>
            </a:r>
            <a:r>
              <a:rPr lang="en-US" sz="1600" dirty="0" err="1">
                <a:latin typeface="Comic Sans MS" panose="030F0702030302020204" pitchFamily="66" charset="0"/>
              </a:rPr>
              <a:t>sukhait</a:t>
            </a:r>
            <a:r>
              <a:rPr lang="en-US" sz="1600" dirty="0">
                <a:latin typeface="Comic Sans MS" panose="030F0702030302020204" pitchFamily="66" charset="0"/>
              </a:rPr>
              <a:t> coal deposit. </a:t>
            </a:r>
            <a:r>
              <a:rPr lang="en-US" sz="1600" dirty="0" err="1">
                <a:latin typeface="Comic Sans MS" panose="030F0702030302020204" pitchFamily="66" charset="0"/>
              </a:rPr>
              <a:t>Ti</a:t>
            </a:r>
            <a:r>
              <a:rPr lang="en-US" sz="1600" dirty="0">
                <a:latin typeface="Comic Sans MS" panose="030F0702030302020204" pitchFamily="66" charset="0"/>
              </a:rPr>
              <a:t> and Al values indicate almost all of the quartz in this sample was derived from I type </a:t>
            </a:r>
            <a:r>
              <a:rPr lang="en-US" sz="1600" dirty="0" err="1">
                <a:latin typeface="Comic Sans MS" panose="030F0702030302020204" pitchFamily="66" charset="0"/>
              </a:rPr>
              <a:t>granitoids</a:t>
            </a:r>
            <a:r>
              <a:rPr lang="en-US" sz="1600" dirty="0">
                <a:latin typeface="Comic Sans MS" panose="030F0702030302020204" pitchFamily="66" charset="0"/>
              </a:rPr>
              <a:t>, with little evidence of </a:t>
            </a:r>
            <a:r>
              <a:rPr lang="en-US" sz="1600" dirty="0" err="1">
                <a:latin typeface="Comic Sans MS" panose="030F0702030302020204" pitchFamily="66" charset="0"/>
              </a:rPr>
              <a:t>peraluminous</a:t>
            </a:r>
            <a:r>
              <a:rPr lang="en-US" sz="1600" dirty="0">
                <a:latin typeface="Comic Sans MS" panose="030F0702030302020204" pitchFamily="66" charset="0"/>
              </a:rPr>
              <a:t> quartz. </a:t>
            </a:r>
            <a:endParaRPr lang="en-US" sz="1600" b="1" dirty="0">
              <a:latin typeface="Comic Sans MS" panose="030F0702030302020204" pitchFamily="66" charset="0"/>
            </a:endParaRPr>
          </a:p>
        </p:txBody>
      </p:sp>
      <p:sp>
        <p:nvSpPr>
          <p:cNvPr id="12" name="Rectangle 11"/>
          <p:cNvSpPr/>
          <p:nvPr/>
        </p:nvSpPr>
        <p:spPr>
          <a:xfrm>
            <a:off x="7380312" y="4129496"/>
            <a:ext cx="1204176" cy="369332"/>
          </a:xfrm>
          <a:prstGeom prst="rect">
            <a:avLst/>
          </a:prstGeom>
        </p:spPr>
        <p:txBody>
          <a:bodyPr wrap="none">
            <a:spAutoFit/>
          </a:bodyPr>
          <a:lstStyle/>
          <a:p>
            <a:r>
              <a:rPr lang="en-US" dirty="0"/>
              <a:t>Rusk 2014.</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48680"/>
            <a:ext cx="6552728" cy="483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38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41" y="260648"/>
            <a:ext cx="8147248" cy="634082"/>
          </a:xfrm>
        </p:spPr>
        <p:txBody>
          <a:bodyPr>
            <a:noAutofit/>
          </a:bodyPr>
          <a:lstStyle/>
          <a:p>
            <a:r>
              <a:rPr lang="en-GB" altLang="ja-JP" sz="3600" b="1" dirty="0">
                <a:latin typeface="Comic Sans MS" panose="030F0702030302020204" pitchFamily="66" charset="0"/>
                <a:cs typeface="Times New Roman" panose="02020603050405020304" pitchFamily="18" charset="0"/>
              </a:rPr>
              <a:t>Conclusions</a:t>
            </a:r>
            <a:br>
              <a:rPr lang="en-GB" altLang="ja-JP" sz="3600" b="1" dirty="0">
                <a:latin typeface="Comic Sans MS" panose="030F0702030302020204" pitchFamily="66" charset="0"/>
                <a:cs typeface="Times New Roman" panose="02020603050405020304" pitchFamily="18" charset="0"/>
              </a:rPr>
            </a:br>
            <a:endParaRPr kumimoji="1" lang="ja-JP" altLang="en-US" sz="3600" dirty="0"/>
          </a:p>
        </p:txBody>
      </p:sp>
      <p:sp>
        <p:nvSpPr>
          <p:cNvPr id="3" name="コンテンツ プレースホルダー 2"/>
          <p:cNvSpPr>
            <a:spLocks noGrp="1"/>
          </p:cNvSpPr>
          <p:nvPr>
            <p:ph idx="1"/>
          </p:nvPr>
        </p:nvSpPr>
        <p:spPr>
          <a:xfrm>
            <a:off x="32159" y="548680"/>
            <a:ext cx="8892480" cy="6165304"/>
          </a:xfrm>
        </p:spPr>
        <p:txBody>
          <a:bodyPr>
            <a:normAutofit lnSpcReduction="10000"/>
          </a:bodyPr>
          <a:lstStyle/>
          <a:p>
            <a:pPr algn="just"/>
            <a:endParaRPr lang="en-US" altLang="ja-JP" sz="2000" b="1" dirty="0">
              <a:latin typeface="Comic Sans MS" panose="030F0702030302020204" pitchFamily="66" charset="0"/>
            </a:endParaRPr>
          </a:p>
          <a:p>
            <a:pPr algn="just"/>
            <a:r>
              <a:rPr lang="en-US" sz="2000" b="1" dirty="0">
                <a:latin typeface="Comic Sans MS" panose="030F0702030302020204" pitchFamily="66" charset="0"/>
              </a:rPr>
              <a:t>The chemical composition of whole indicates indicates components derived from the active continental margin type. Trace and Rare earth elements diagram indicate the absence or poor chemical weathering in the source area which is consist of andesitic to acidic rocks. </a:t>
            </a:r>
          </a:p>
          <a:p>
            <a:pPr algn="just"/>
            <a:endParaRPr lang="en-US" sz="2000" b="1" dirty="0">
              <a:latin typeface="Comic Sans MS" panose="030F0702030302020204" pitchFamily="66" charset="0"/>
            </a:endParaRPr>
          </a:p>
          <a:p>
            <a:pPr algn="just"/>
            <a:r>
              <a:rPr lang="en-US" sz="2000" b="1" dirty="0">
                <a:latin typeface="Comic Sans MS" panose="030F0702030302020204" pitchFamily="66" charset="0"/>
              </a:rPr>
              <a:t>Analysis on tectonic setting of the source area suggests an active continental margin, which is similar to forearc sediment environments. </a:t>
            </a:r>
          </a:p>
          <a:p>
            <a:pPr algn="just"/>
            <a:endParaRPr lang="en-US" altLang="ja-JP" sz="2000" b="1" dirty="0">
              <a:latin typeface="Comic Sans MS" panose="030F0702030302020204" pitchFamily="66" charset="0"/>
            </a:endParaRPr>
          </a:p>
          <a:p>
            <a:pPr algn="just"/>
            <a:r>
              <a:rPr lang="en-US" altLang="ja-JP" sz="2000" b="1" dirty="0">
                <a:latin typeface="Comic Sans MS" panose="030F0702030302020204" pitchFamily="66" charset="0"/>
              </a:rPr>
              <a:t>The geochemical, SEM-CL imaging and EPMA data results suggest a relatively homogeneous source, whit felsic composition similar to igneous rocks. The sedimentary environment of these sedimentary rocks was the poor chemical weathering in the source area</a:t>
            </a:r>
            <a:r>
              <a:rPr lang="en-US" altLang="ja-JP" sz="2000" b="1" dirty="0" smtClean="0">
                <a:latin typeface="Comic Sans MS" panose="030F0702030302020204" pitchFamily="66" charset="0"/>
              </a:rPr>
              <a:t>.</a:t>
            </a:r>
          </a:p>
          <a:p>
            <a:pPr algn="just"/>
            <a:endParaRPr lang="en-US" altLang="ja-JP" sz="2000" b="1" dirty="0" smtClean="0">
              <a:latin typeface="Comic Sans MS" panose="030F0702030302020204" pitchFamily="66" charset="0"/>
            </a:endParaRPr>
          </a:p>
          <a:p>
            <a:pPr algn="just"/>
            <a:r>
              <a:rPr lang="en-US" altLang="ja-JP" sz="2000" b="1" dirty="0">
                <a:latin typeface="Comic Sans MS" panose="030F0702030302020204" pitchFamily="66" charset="0"/>
              </a:rPr>
              <a:t>Quartz CL textures and trace element compositions can be understanding the magmatic processes and also provide unique new insights into provenance determination in sedimentary rocks. </a:t>
            </a:r>
          </a:p>
          <a:p>
            <a:pPr algn="just"/>
            <a:endParaRPr kumimoji="1" lang="ja-JP" altLang="en-US" sz="2000" b="1" dirty="0">
              <a:latin typeface="Comic Sans MS" panose="030F0702030302020204" pitchFamily="66" charset="0"/>
            </a:endParaRPr>
          </a:p>
        </p:txBody>
      </p:sp>
    </p:spTree>
    <p:extLst>
      <p:ext uri="{BB962C8B-B14F-4D97-AF65-F5344CB8AC3E}">
        <p14:creationId xmlns:p14="http://schemas.microsoft.com/office/powerpoint/2010/main" val="219114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467544" y="371703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b="1" dirty="0">
                <a:solidFill>
                  <a:srgbClr val="7030A0"/>
                </a:solidFill>
                <a:latin typeface="Comic Sans MS" panose="030F0702030302020204" pitchFamily="66" charset="0"/>
              </a:rPr>
              <a:t>Thank you for your attention</a:t>
            </a:r>
            <a:endParaRPr lang="ja-JP" altLang="en-US" b="1" dirty="0">
              <a:solidFill>
                <a:srgbClr val="7030A0"/>
              </a:solidFill>
              <a:latin typeface="Comic Sans MS" panose="030F0702030302020204" pitchFamily="66" charset="0"/>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010" y="188640"/>
            <a:ext cx="2842667" cy="294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74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80728"/>
            <a:ext cx="8028384" cy="5289451"/>
          </a:xfrm>
        </p:spPr>
        <p:txBody>
          <a:bodyPr>
            <a:normAutofit/>
          </a:bodyPr>
          <a:lstStyle/>
          <a:p>
            <a:pPr>
              <a:buFont typeface="Wingdings" panose="05000000000000000000" pitchFamily="2" charset="2"/>
              <a:buChar char="ü"/>
            </a:pPr>
            <a:r>
              <a:rPr kumimoji="1" lang="en-GB" altLang="ja-JP" sz="2400" b="1" dirty="0">
                <a:latin typeface="Comic Sans MS" panose="030F0702030302020204" pitchFamily="66" charset="0"/>
                <a:cs typeface="Times New Roman" panose="02020603050405020304" pitchFamily="18" charset="0"/>
              </a:rPr>
              <a:t>Brief introduction of </a:t>
            </a:r>
            <a:r>
              <a:rPr lang="en-GB" altLang="ja-JP" sz="2400" b="1" dirty="0">
                <a:latin typeface="Comic Sans MS" panose="030F0702030302020204" pitchFamily="66" charset="0"/>
                <a:cs typeface="Times New Roman" panose="02020603050405020304" pitchFamily="18" charset="0"/>
              </a:rPr>
              <a:t>Mongolian coal bearing basins</a:t>
            </a:r>
            <a:endParaRPr kumimoji="1" lang="en-GB" altLang="ja-JP" sz="2400" b="1" dirty="0">
              <a:latin typeface="Comic Sans MS" panose="030F0702030302020204" pitchFamily="66" charset="0"/>
              <a:cs typeface="Times New Roman" panose="02020603050405020304" pitchFamily="18" charset="0"/>
            </a:endParaRPr>
          </a:p>
          <a:p>
            <a:pPr>
              <a:buFont typeface="Wingdings" panose="05000000000000000000" pitchFamily="2" charset="2"/>
              <a:buChar char="ü"/>
            </a:pPr>
            <a:r>
              <a:rPr lang="en-GB" altLang="ja-JP" sz="2400" b="1" dirty="0">
                <a:latin typeface="Comic Sans MS" panose="030F0702030302020204" pitchFamily="66" charset="0"/>
                <a:cs typeface="Times New Roman" panose="02020603050405020304" pitchFamily="18" charset="0"/>
              </a:rPr>
              <a:t>Geology of the </a:t>
            </a:r>
            <a:r>
              <a:rPr lang="en-GB" altLang="ja-JP" sz="2400" b="1" dirty="0" err="1">
                <a:latin typeface="Comic Sans MS" panose="030F0702030302020204" pitchFamily="66" charset="0"/>
                <a:cs typeface="Times New Roman" panose="02020603050405020304" pitchFamily="18" charset="0"/>
              </a:rPr>
              <a:t>Nariin</a:t>
            </a:r>
            <a:r>
              <a:rPr lang="en-GB" altLang="ja-JP" sz="2400" b="1" dirty="0">
                <a:latin typeface="Comic Sans MS" panose="030F0702030302020204" pitchFamily="66" charset="0"/>
                <a:cs typeface="Times New Roman" panose="02020603050405020304" pitchFamily="18" charset="0"/>
              </a:rPr>
              <a:t> </a:t>
            </a:r>
            <a:r>
              <a:rPr lang="en-GB" altLang="ja-JP" sz="2400" b="1" dirty="0" err="1">
                <a:latin typeface="Comic Sans MS" panose="030F0702030302020204" pitchFamily="66" charset="0"/>
                <a:cs typeface="Times New Roman" panose="02020603050405020304" pitchFamily="18" charset="0"/>
              </a:rPr>
              <a:t>Sukhait</a:t>
            </a:r>
            <a:r>
              <a:rPr lang="en-GB" altLang="ja-JP" sz="2400" b="1" dirty="0">
                <a:latin typeface="Comic Sans MS" panose="030F0702030302020204" pitchFamily="66" charset="0"/>
                <a:cs typeface="Times New Roman" panose="02020603050405020304" pitchFamily="18" charset="0"/>
              </a:rPr>
              <a:t> deposit</a:t>
            </a:r>
          </a:p>
          <a:p>
            <a:pPr>
              <a:buFont typeface="Wingdings" panose="05000000000000000000" pitchFamily="2" charset="2"/>
              <a:buChar char="ü"/>
            </a:pPr>
            <a:r>
              <a:rPr kumimoji="1" lang="en-GB" altLang="ja-JP" sz="2400" b="1" dirty="0">
                <a:latin typeface="Comic Sans MS" panose="030F0702030302020204" pitchFamily="66" charset="0"/>
                <a:cs typeface="Times New Roman" panose="02020603050405020304" pitchFamily="18" charset="0"/>
              </a:rPr>
              <a:t>Geochemistry of sedimentary rocks from the </a:t>
            </a:r>
            <a:r>
              <a:rPr kumimoji="1" lang="en-GB" altLang="ja-JP" sz="2400" b="1" dirty="0" err="1">
                <a:latin typeface="Comic Sans MS" panose="030F0702030302020204" pitchFamily="66" charset="0"/>
                <a:cs typeface="Times New Roman" panose="02020603050405020304" pitchFamily="18" charset="0"/>
              </a:rPr>
              <a:t>Nariin</a:t>
            </a:r>
            <a:r>
              <a:rPr kumimoji="1" lang="en-GB" altLang="ja-JP" sz="2400" b="1" dirty="0">
                <a:latin typeface="Comic Sans MS" panose="030F0702030302020204" pitchFamily="66" charset="0"/>
                <a:cs typeface="Times New Roman" panose="02020603050405020304" pitchFamily="18" charset="0"/>
              </a:rPr>
              <a:t> </a:t>
            </a:r>
            <a:r>
              <a:rPr kumimoji="1" lang="en-GB" altLang="ja-JP" sz="2400" b="1" dirty="0" err="1">
                <a:latin typeface="Comic Sans MS" panose="030F0702030302020204" pitchFamily="66" charset="0"/>
                <a:cs typeface="Times New Roman" panose="02020603050405020304" pitchFamily="18" charset="0"/>
              </a:rPr>
              <a:t>Sukhat</a:t>
            </a:r>
            <a:r>
              <a:rPr kumimoji="1" lang="en-GB" altLang="ja-JP" sz="2400" b="1" dirty="0">
                <a:latin typeface="Comic Sans MS" panose="030F0702030302020204" pitchFamily="66" charset="0"/>
                <a:cs typeface="Times New Roman" panose="02020603050405020304" pitchFamily="18" charset="0"/>
              </a:rPr>
              <a:t> deposit</a:t>
            </a:r>
          </a:p>
          <a:p>
            <a:pPr>
              <a:buFont typeface="Wingdings" panose="05000000000000000000" pitchFamily="2" charset="2"/>
              <a:buChar char="ü"/>
            </a:pPr>
            <a:r>
              <a:rPr lang="en-GB" altLang="ja-JP" sz="2400" b="1" dirty="0">
                <a:latin typeface="Comic Sans MS" panose="030F0702030302020204" pitchFamily="66" charset="0"/>
                <a:cs typeface="Times New Roman" panose="02020603050405020304" pitchFamily="18" charset="0"/>
              </a:rPr>
              <a:t>Trace elements and SEM-CL </a:t>
            </a:r>
            <a:r>
              <a:rPr kumimoji="1" lang="en-GB" altLang="ja-JP" sz="2400" b="1" dirty="0">
                <a:latin typeface="Comic Sans MS" panose="030F0702030302020204" pitchFamily="66" charset="0"/>
                <a:cs typeface="Times New Roman" panose="02020603050405020304" pitchFamily="18" charset="0"/>
              </a:rPr>
              <a:t>imaging study on quarts of </a:t>
            </a:r>
            <a:r>
              <a:rPr lang="en-US" altLang="ja-JP" sz="2400" b="1" dirty="0">
                <a:latin typeface="Comic Sans MS" panose="030F0702030302020204" pitchFamily="66" charset="0"/>
                <a:cs typeface="Times New Roman" panose="02020603050405020304" pitchFamily="18" charset="0"/>
              </a:rPr>
              <a:t>sedimentary rocks from the </a:t>
            </a:r>
            <a:r>
              <a:rPr lang="en-US" altLang="ja-JP" sz="2400" b="1" dirty="0" err="1">
                <a:latin typeface="Comic Sans MS" panose="030F0702030302020204" pitchFamily="66" charset="0"/>
                <a:cs typeface="Times New Roman" panose="02020603050405020304" pitchFamily="18" charset="0"/>
              </a:rPr>
              <a:t>Nariin</a:t>
            </a:r>
            <a:r>
              <a:rPr lang="en-US" altLang="ja-JP" sz="2400" b="1" dirty="0">
                <a:latin typeface="Comic Sans MS" panose="030F0702030302020204" pitchFamily="66" charset="0"/>
                <a:cs typeface="Times New Roman" panose="02020603050405020304" pitchFamily="18" charset="0"/>
              </a:rPr>
              <a:t> </a:t>
            </a:r>
            <a:r>
              <a:rPr lang="en-US" altLang="ja-JP" sz="2400" b="1" dirty="0" err="1">
                <a:latin typeface="Comic Sans MS" panose="030F0702030302020204" pitchFamily="66" charset="0"/>
                <a:cs typeface="Times New Roman" panose="02020603050405020304" pitchFamily="18" charset="0"/>
              </a:rPr>
              <a:t>Sukhat</a:t>
            </a:r>
            <a:r>
              <a:rPr lang="en-US" altLang="ja-JP" sz="2400" b="1" dirty="0">
                <a:latin typeface="Comic Sans MS" panose="030F0702030302020204" pitchFamily="66" charset="0"/>
                <a:cs typeface="Times New Roman" panose="02020603050405020304" pitchFamily="18" charset="0"/>
              </a:rPr>
              <a:t> deposit</a:t>
            </a:r>
          </a:p>
          <a:p>
            <a:pPr>
              <a:buFont typeface="Wingdings" panose="05000000000000000000" pitchFamily="2" charset="2"/>
              <a:buChar char="ü"/>
            </a:pPr>
            <a:r>
              <a:rPr lang="en-GB" altLang="ja-JP" sz="2400" b="1" dirty="0">
                <a:latin typeface="Comic Sans MS" panose="030F0702030302020204" pitchFamily="66" charset="0"/>
                <a:cs typeface="Times New Roman" panose="02020603050405020304" pitchFamily="18" charset="0"/>
              </a:rPr>
              <a:t>Conclusions</a:t>
            </a:r>
          </a:p>
          <a:p>
            <a:pPr>
              <a:buFont typeface="Wingdings" panose="05000000000000000000" pitchFamily="2" charset="2"/>
              <a:buChar char="ü"/>
            </a:pPr>
            <a:endParaRPr kumimoji="1" lang="ja-JP" altLang="en-US" sz="2400" b="1" dirty="0">
              <a:latin typeface="Comic Sans MS" panose="030F0702030302020204" pitchFamily="66" charset="0"/>
              <a:cs typeface="Times New Roman" panose="02020603050405020304" pitchFamily="18" charset="0"/>
            </a:endParaRPr>
          </a:p>
        </p:txBody>
      </p:sp>
      <p:sp>
        <p:nvSpPr>
          <p:cNvPr id="5" name="タイトル 1"/>
          <p:cNvSpPr>
            <a:spLocks noGrp="1"/>
          </p:cNvSpPr>
          <p:nvPr>
            <p:ph type="title"/>
          </p:nvPr>
        </p:nvSpPr>
        <p:spPr>
          <a:xfrm>
            <a:off x="251520" y="188640"/>
            <a:ext cx="8229600" cy="576064"/>
          </a:xfrm>
        </p:spPr>
        <p:txBody>
          <a:bodyPr>
            <a:normAutofit/>
          </a:bodyPr>
          <a:lstStyle/>
          <a:p>
            <a:r>
              <a:rPr kumimoji="1" lang="en-GB" altLang="ja-JP" sz="2800" b="1" dirty="0">
                <a:latin typeface="Comic Sans MS" panose="030F0702030302020204" pitchFamily="66" charset="0"/>
                <a:cs typeface="Times New Roman" panose="02020603050405020304" pitchFamily="18" charset="0"/>
              </a:rPr>
              <a:t>Contents</a:t>
            </a:r>
            <a:endParaRPr kumimoji="1" lang="ja-JP" altLang="en-US" sz="28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41515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03648" y="170915"/>
            <a:ext cx="6468048" cy="646331"/>
          </a:xfrm>
          <a:prstGeom prst="rect">
            <a:avLst/>
          </a:prstGeom>
        </p:spPr>
        <p:txBody>
          <a:bodyPr wrap="square">
            <a:spAutoFit/>
          </a:bodyPr>
          <a:lstStyle/>
          <a:p>
            <a:pPr algn="ctr"/>
            <a:r>
              <a:rPr lang="en-US" altLang="ja-JP" b="1" dirty="0">
                <a:latin typeface="Comic Sans MS" panose="030F0702030302020204" pitchFamily="66" charset="0"/>
                <a:cs typeface="Times New Roman" panose="02020603050405020304" pitchFamily="18" charset="0"/>
              </a:rPr>
              <a:t>A location map of Mongolian coal-bearing provinces, basins and </a:t>
            </a:r>
            <a:r>
              <a:rPr lang="en-US" altLang="ja-JP" b="1" dirty="0" err="1">
                <a:latin typeface="Comic Sans MS" panose="030F0702030302020204" pitchFamily="66" charset="0"/>
                <a:cs typeface="Times New Roman" panose="02020603050405020304" pitchFamily="18" charset="0"/>
              </a:rPr>
              <a:t>Nariin</a:t>
            </a:r>
            <a:r>
              <a:rPr lang="en-US" altLang="ja-JP" b="1" dirty="0">
                <a:latin typeface="Comic Sans MS" panose="030F0702030302020204" pitchFamily="66" charset="0"/>
                <a:cs typeface="Times New Roman" panose="02020603050405020304" pitchFamily="18" charset="0"/>
              </a:rPr>
              <a:t> </a:t>
            </a:r>
            <a:r>
              <a:rPr lang="en-US" altLang="ja-JP" b="1" dirty="0" err="1">
                <a:latin typeface="Comic Sans MS" panose="030F0702030302020204" pitchFamily="66" charset="0"/>
                <a:cs typeface="Times New Roman" panose="02020603050405020304" pitchFamily="18" charset="0"/>
              </a:rPr>
              <a:t>Sukhait</a:t>
            </a:r>
            <a:r>
              <a:rPr lang="en-US" altLang="ja-JP" b="1" dirty="0">
                <a:latin typeface="Comic Sans MS" panose="030F0702030302020204" pitchFamily="66" charset="0"/>
                <a:cs typeface="Times New Roman" panose="02020603050405020304" pitchFamily="18" charset="0"/>
              </a:rPr>
              <a:t> deposit</a:t>
            </a:r>
            <a:endParaRPr lang="ja-JP" altLang="en-US" b="1" dirty="0">
              <a:latin typeface="Comic Sans MS" panose="030F0702030302020204" pitchFamily="66" charset="0"/>
              <a:cs typeface="Times New Roman" panose="02020603050405020304" pitchFamily="18" charset="0"/>
            </a:endParaRPr>
          </a:p>
        </p:txBody>
      </p:sp>
      <p:sp>
        <p:nvSpPr>
          <p:cNvPr id="8" name="正方形/長方形 7"/>
          <p:cNvSpPr/>
          <p:nvPr/>
        </p:nvSpPr>
        <p:spPr>
          <a:xfrm>
            <a:off x="5388750" y="5956818"/>
            <a:ext cx="3744936" cy="369332"/>
          </a:xfrm>
          <a:prstGeom prst="rect">
            <a:avLst/>
          </a:prstGeom>
        </p:spPr>
        <p:txBody>
          <a:bodyPr wrap="none">
            <a:spAutoFit/>
          </a:bodyPr>
          <a:lstStyle/>
          <a:p>
            <a:r>
              <a:rPr lang="en-IN" altLang="ja-JP" dirty="0">
                <a:latin typeface="Comic Sans MS" panose="030F0702030302020204" pitchFamily="66" charset="0"/>
                <a:cs typeface="Times New Roman" panose="02020603050405020304" pitchFamily="18" charset="0"/>
              </a:rPr>
              <a:t>modified after Bat-</a:t>
            </a:r>
            <a:r>
              <a:rPr lang="en-IN" altLang="ja-JP" dirty="0" err="1">
                <a:latin typeface="Comic Sans MS" panose="030F0702030302020204" pitchFamily="66" charset="0"/>
                <a:cs typeface="Times New Roman" panose="02020603050405020304" pitchFamily="18" charset="0"/>
              </a:rPr>
              <a:t>Erdene</a:t>
            </a:r>
            <a:r>
              <a:rPr lang="en-IN" altLang="ja-JP" dirty="0">
                <a:latin typeface="Comic Sans MS" panose="030F0702030302020204" pitchFamily="66" charset="0"/>
                <a:cs typeface="Times New Roman" panose="02020603050405020304" pitchFamily="18" charset="0"/>
              </a:rPr>
              <a:t>, 1989</a:t>
            </a:r>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199"/>
          <a:stretch/>
        </p:blipFill>
        <p:spPr bwMode="auto">
          <a:xfrm>
            <a:off x="-19322" y="4953320"/>
            <a:ext cx="1223166" cy="134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418" t="2914" b="1734"/>
          <a:stretch/>
        </p:blipFill>
        <p:spPr bwMode="auto">
          <a:xfrm>
            <a:off x="821844" y="834389"/>
            <a:ext cx="8292430" cy="504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円/楕円 16"/>
          <p:cNvSpPr/>
          <p:nvPr/>
        </p:nvSpPr>
        <p:spPr>
          <a:xfrm>
            <a:off x="4037092" y="4531063"/>
            <a:ext cx="28803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436096" y="5412199"/>
            <a:ext cx="1579278" cy="307777"/>
          </a:xfrm>
          <a:prstGeom prst="rect">
            <a:avLst/>
          </a:prstGeom>
        </p:spPr>
        <p:txBody>
          <a:bodyPr wrap="none">
            <a:spAutoFit/>
          </a:bodyPr>
          <a:lstStyle/>
          <a:p>
            <a:r>
              <a:rPr lang="en-IN" altLang="ja-JP" sz="1400" b="1" dirty="0">
                <a:solidFill>
                  <a:srgbClr val="FF0000"/>
                </a:solidFill>
                <a:latin typeface="Times New Roman" panose="02020603050405020304" pitchFamily="18" charset="0"/>
                <a:cs typeface="Times New Roman" panose="02020603050405020304" pitchFamily="18" charset="0"/>
              </a:rPr>
              <a:t> 17-Nariin </a:t>
            </a:r>
            <a:r>
              <a:rPr lang="en-IN" altLang="ja-JP" sz="1400" b="1" dirty="0" err="1">
                <a:solidFill>
                  <a:srgbClr val="FF0000"/>
                </a:solidFill>
                <a:latin typeface="Times New Roman" panose="02020603050405020304" pitchFamily="18" charset="0"/>
                <a:cs typeface="Times New Roman" panose="02020603050405020304" pitchFamily="18" charset="0"/>
              </a:rPr>
              <a:t>sukhait</a:t>
            </a:r>
            <a:endParaRPr lang="ja-JP" altLang="en-US" sz="1400" b="1" dirty="0">
              <a:solidFill>
                <a:srgbClr val="FF0000"/>
              </a:solidFill>
              <a:latin typeface="Times New Roman" panose="02020603050405020304" pitchFamily="18" charset="0"/>
              <a:cs typeface="Times New Roman" panose="02020603050405020304" pitchFamily="18" charset="0"/>
            </a:endParaRPr>
          </a:p>
        </p:txBody>
      </p:sp>
      <p:cxnSp>
        <p:nvCxnSpPr>
          <p:cNvPr id="14" name="直線コネクタ 13"/>
          <p:cNvCxnSpPr/>
          <p:nvPr/>
        </p:nvCxnSpPr>
        <p:spPr>
          <a:xfrm flipV="1">
            <a:off x="251520" y="834389"/>
            <a:ext cx="570324" cy="43948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03691" y="5508128"/>
            <a:ext cx="229583" cy="3089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07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29600" cy="1143000"/>
          </a:xfrm>
        </p:spPr>
        <p:txBody>
          <a:bodyPr>
            <a:normAutofit/>
          </a:bodyPr>
          <a:lstStyle/>
          <a:p>
            <a:r>
              <a:rPr lang="en-US" altLang="ja-JP" sz="1400" b="1" dirty="0">
                <a:latin typeface="Times New Roman" panose="02020603050405020304" pitchFamily="18" charset="0"/>
                <a:cs typeface="Times New Roman" panose="02020603050405020304" pitchFamily="18" charset="0"/>
              </a:rPr>
              <a:t>Coal quality of South Gobi, Southern </a:t>
            </a:r>
            <a:r>
              <a:rPr lang="en-US" altLang="ja-JP" sz="1400" b="1" dirty="0" err="1">
                <a:latin typeface="Times New Roman" panose="02020603050405020304" pitchFamily="18" charset="0"/>
                <a:cs typeface="Times New Roman" panose="02020603050405020304" pitchFamily="18" charset="0"/>
              </a:rPr>
              <a:t>Khangai</a:t>
            </a:r>
            <a:r>
              <a:rPr lang="en-US" altLang="ja-JP" sz="1400" b="1" dirty="0">
                <a:latin typeface="Times New Roman" panose="02020603050405020304" pitchFamily="18" charset="0"/>
                <a:cs typeface="Times New Roman" panose="02020603050405020304" pitchFamily="18" charset="0"/>
              </a:rPr>
              <a:t>, </a:t>
            </a:r>
            <a:r>
              <a:rPr lang="en-US" altLang="ja-JP" sz="1400" b="1" dirty="0" err="1">
                <a:latin typeface="Times New Roman" panose="02020603050405020304" pitchFamily="18" charset="0"/>
                <a:cs typeface="Times New Roman" panose="02020603050405020304" pitchFamily="18" charset="0"/>
              </a:rPr>
              <a:t>Ikh</a:t>
            </a:r>
            <a:r>
              <a:rPr lang="en-US" altLang="ja-JP" sz="1400" b="1" dirty="0">
                <a:latin typeface="Times New Roman" panose="02020603050405020304" pitchFamily="18" charset="0"/>
                <a:cs typeface="Times New Roman" panose="02020603050405020304" pitchFamily="18" charset="0"/>
              </a:rPr>
              <a:t> </a:t>
            </a:r>
            <a:r>
              <a:rPr lang="en-US" altLang="ja-JP" sz="1400" b="1" dirty="0" err="1">
                <a:latin typeface="Times New Roman" panose="02020603050405020304" pitchFamily="18" charset="0"/>
                <a:cs typeface="Times New Roman" panose="02020603050405020304" pitchFamily="18" charset="0"/>
              </a:rPr>
              <a:t>Bogd</a:t>
            </a:r>
            <a:r>
              <a:rPr lang="en-US" altLang="ja-JP" sz="1400" b="1" dirty="0">
                <a:latin typeface="Times New Roman" panose="02020603050405020304" pitchFamily="18" charset="0"/>
                <a:cs typeface="Times New Roman" panose="02020603050405020304" pitchFamily="18" charset="0"/>
              </a:rPr>
              <a:t>, and </a:t>
            </a:r>
            <a:r>
              <a:rPr lang="en-US" altLang="ja-JP" sz="1400" b="1" dirty="0" err="1">
                <a:latin typeface="Times New Roman" panose="02020603050405020304" pitchFamily="18" charset="0"/>
                <a:cs typeface="Times New Roman" panose="02020603050405020304" pitchFamily="18" charset="0"/>
              </a:rPr>
              <a:t>Ongi</a:t>
            </a:r>
            <a:r>
              <a:rPr lang="en-US" altLang="ja-JP" sz="1400" b="1" dirty="0">
                <a:latin typeface="Times New Roman" panose="02020603050405020304" pitchFamily="18" charset="0"/>
                <a:cs typeface="Times New Roman" panose="02020603050405020304" pitchFamily="18" charset="0"/>
              </a:rPr>
              <a:t> river basins and </a:t>
            </a:r>
            <a:r>
              <a:rPr lang="en-US" altLang="ja-JP" sz="1400" b="1" dirty="0" err="1">
                <a:latin typeface="Times New Roman" panose="02020603050405020304" pitchFamily="18" charset="0"/>
                <a:cs typeface="Times New Roman" panose="02020603050405020304" pitchFamily="18" charset="0"/>
              </a:rPr>
              <a:t>Orkhon</a:t>
            </a:r>
            <a:r>
              <a:rPr lang="en-US" altLang="ja-JP" sz="1400" b="1" dirty="0">
                <a:latin typeface="Times New Roman" panose="02020603050405020304" pitchFamily="18" charset="0"/>
                <a:cs typeface="Times New Roman" panose="02020603050405020304" pitchFamily="18" charset="0"/>
              </a:rPr>
              <a:t>–</a:t>
            </a:r>
            <a:r>
              <a:rPr lang="en-US" altLang="ja-JP" sz="1400" b="1" dirty="0" err="1">
                <a:latin typeface="Times New Roman" panose="02020603050405020304" pitchFamily="18" charset="0"/>
                <a:cs typeface="Times New Roman" panose="02020603050405020304" pitchFamily="18" charset="0"/>
              </a:rPr>
              <a:t>Selenge</a:t>
            </a:r>
            <a:r>
              <a:rPr lang="en-US" altLang="ja-JP" sz="1400" b="1" dirty="0">
                <a:latin typeface="Times New Roman" panose="02020603050405020304" pitchFamily="18" charset="0"/>
                <a:cs typeface="Times New Roman" panose="02020603050405020304" pitchFamily="18" charset="0"/>
              </a:rPr>
              <a:t> area </a:t>
            </a:r>
            <a:endParaRPr kumimoji="1" lang="ja-JP" altLang="en-US" sz="1400" b="1"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53" t="27066" r="5748" b="26257"/>
          <a:stretch/>
        </p:blipFill>
        <p:spPr bwMode="auto">
          <a:xfrm>
            <a:off x="-1" y="1700808"/>
            <a:ext cx="914400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403648" y="3046100"/>
            <a:ext cx="77403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084168" y="5027860"/>
            <a:ext cx="3186608" cy="369332"/>
          </a:xfrm>
          <a:prstGeom prst="rect">
            <a:avLst/>
          </a:prstGeom>
        </p:spPr>
        <p:txBody>
          <a:bodyPr wrap="square">
            <a:spAutoFit/>
          </a:bodyPr>
          <a:lstStyle/>
          <a:p>
            <a:r>
              <a:rPr lang="en-IN" altLang="ja-JP" dirty="0"/>
              <a:t>B. O. </a:t>
            </a:r>
            <a:r>
              <a:rPr lang="en-IN" altLang="ja-JP" dirty="0" err="1"/>
              <a:t>Erdenetsogt</a:t>
            </a:r>
            <a:r>
              <a:rPr lang="en-IN" altLang="ja-JP" dirty="0"/>
              <a:t> et al 2009</a:t>
            </a:r>
            <a:endParaRPr lang="ja-JP" altLang="en-US" dirty="0"/>
          </a:p>
        </p:txBody>
      </p:sp>
    </p:spTree>
    <p:extLst>
      <p:ext uri="{BB962C8B-B14F-4D97-AF65-F5344CB8AC3E}">
        <p14:creationId xmlns:p14="http://schemas.microsoft.com/office/powerpoint/2010/main" val="249553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21649"/>
          <a:stretch/>
        </p:blipFill>
        <p:spPr bwMode="auto">
          <a:xfrm>
            <a:off x="152675" y="188640"/>
            <a:ext cx="8964488" cy="610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4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FF6EFFA-E2F8-3740-8864-5840338465FB}"/>
              </a:ext>
            </a:extLst>
          </p:cNvPr>
          <p:cNvSpPr>
            <a:spLocks noGrp="1"/>
          </p:cNvSpPr>
          <p:nvPr>
            <p:ph type="title"/>
          </p:nvPr>
        </p:nvSpPr>
        <p:spPr>
          <a:xfrm>
            <a:off x="457200" y="260648"/>
            <a:ext cx="8229600" cy="748966"/>
          </a:xfrm>
        </p:spPr>
        <p:txBody>
          <a:bodyPr>
            <a:noAutofit/>
          </a:bodyPr>
          <a:lstStyle/>
          <a:p>
            <a:r>
              <a:rPr lang="en-US" sz="2400" b="1" dirty="0">
                <a:latin typeface="Comic Sans MS" panose="030F0702030302020204" pitchFamily="66" charset="0"/>
              </a:rPr>
              <a:t>Geochemistry of sedimentary rocks from</a:t>
            </a:r>
            <a:br>
              <a:rPr lang="en-US" sz="2400" b="1" dirty="0">
                <a:latin typeface="Comic Sans MS" panose="030F0702030302020204" pitchFamily="66" charset="0"/>
              </a:rPr>
            </a:br>
            <a:r>
              <a:rPr lang="en-US" sz="2400" b="1" dirty="0">
                <a:latin typeface="Comic Sans MS" panose="030F0702030302020204" pitchFamily="66" charset="0"/>
              </a:rPr>
              <a:t> the </a:t>
            </a:r>
            <a:r>
              <a:rPr lang="en-US" sz="2400" b="1" dirty="0" err="1">
                <a:latin typeface="Comic Sans MS" panose="030F0702030302020204" pitchFamily="66" charset="0"/>
              </a:rPr>
              <a:t>Nariin</a:t>
            </a:r>
            <a:r>
              <a:rPr lang="en-US" sz="2400" b="1" dirty="0">
                <a:latin typeface="Comic Sans MS" panose="030F0702030302020204" pitchFamily="66" charset="0"/>
              </a:rPr>
              <a:t> </a:t>
            </a:r>
            <a:r>
              <a:rPr lang="en-US" sz="2400" b="1" dirty="0" err="1">
                <a:latin typeface="Comic Sans MS" panose="030F0702030302020204" pitchFamily="66" charset="0"/>
              </a:rPr>
              <a:t>Sukhat</a:t>
            </a:r>
            <a:r>
              <a:rPr lang="en-US" sz="2400" b="1" dirty="0">
                <a:latin typeface="Comic Sans MS" panose="030F0702030302020204" pitchFamily="66" charset="0"/>
              </a:rPr>
              <a:t> deposit</a:t>
            </a:r>
            <a:br>
              <a:rPr lang="en-US" sz="2400" b="1" dirty="0">
                <a:latin typeface="Comic Sans MS" panose="030F0702030302020204" pitchFamily="66" charset="0"/>
              </a:rPr>
            </a:br>
            <a:endParaRPr lang="en-US" sz="2400" b="1" dirty="0">
              <a:latin typeface="Comic Sans MS" panose="030F0702030302020204" pitchFamily="66" charset="0"/>
            </a:endParaRPr>
          </a:p>
        </p:txBody>
      </p:sp>
      <p:pic>
        <p:nvPicPr>
          <p:cNvPr id="6" name="図 5">
            <a:extLst>
              <a:ext uri="{FF2B5EF4-FFF2-40B4-BE49-F238E27FC236}">
                <a16:creationId xmlns:a16="http://schemas.microsoft.com/office/drawing/2014/main" xmlns="" id="{A1ABA549-CF68-B94C-B38C-DD48F7268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27641"/>
            <a:ext cx="4369976" cy="4896544"/>
          </a:xfrm>
          <a:prstGeom prst="rect">
            <a:avLst/>
          </a:prstGeom>
        </p:spPr>
      </p:pic>
      <p:pic>
        <p:nvPicPr>
          <p:cNvPr id="8" name="図 7">
            <a:extLst>
              <a:ext uri="{FF2B5EF4-FFF2-40B4-BE49-F238E27FC236}">
                <a16:creationId xmlns:a16="http://schemas.microsoft.com/office/drawing/2014/main" xmlns="" id="{93ABA6CB-4165-7544-810F-531099162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636" y="1041850"/>
            <a:ext cx="4396860" cy="4882335"/>
          </a:xfrm>
          <a:prstGeom prst="rect">
            <a:avLst/>
          </a:prstGeom>
        </p:spPr>
      </p:pic>
      <p:sp>
        <p:nvSpPr>
          <p:cNvPr id="9" name="テキスト ボックス 8">
            <a:extLst>
              <a:ext uri="{FF2B5EF4-FFF2-40B4-BE49-F238E27FC236}">
                <a16:creationId xmlns:a16="http://schemas.microsoft.com/office/drawing/2014/main" xmlns="" id="{A99E9DC2-3BD1-7143-A59D-EADB743ABF24}"/>
              </a:ext>
            </a:extLst>
          </p:cNvPr>
          <p:cNvSpPr txBox="1"/>
          <p:nvPr/>
        </p:nvSpPr>
        <p:spPr>
          <a:xfrm>
            <a:off x="323528" y="6021288"/>
            <a:ext cx="4093009" cy="738664"/>
          </a:xfrm>
          <a:prstGeom prst="rect">
            <a:avLst/>
          </a:prstGeom>
          <a:noFill/>
        </p:spPr>
        <p:txBody>
          <a:bodyPr wrap="square" rtlCol="0">
            <a:spAutoFit/>
          </a:bodyPr>
          <a:lstStyle/>
          <a:p>
            <a:pPr marL="230188" indent="-230188" algn="just"/>
            <a:r>
              <a:rPr kumimoji="1" lang="en-US" altLang="ja-JP" sz="1050" dirty="0">
                <a:latin typeface="Times New Roman" panose="02020603050405020304" pitchFamily="18" charset="0"/>
                <a:cs typeface="Times New Roman" panose="02020603050405020304" pitchFamily="18" charset="0"/>
              </a:rPr>
              <a:t>Fig. Al</a:t>
            </a:r>
            <a:r>
              <a:rPr kumimoji="1" lang="en-US" altLang="ja-JP" sz="1050" baseline="-25000" dirty="0">
                <a:latin typeface="Times New Roman" panose="02020603050405020304" pitchFamily="18" charset="0"/>
                <a:cs typeface="Times New Roman" panose="02020603050405020304" pitchFamily="18" charset="0"/>
              </a:rPr>
              <a:t>2</a:t>
            </a:r>
            <a:r>
              <a:rPr kumimoji="1" lang="en-US" altLang="ja-JP" sz="1050" dirty="0">
                <a:latin typeface="Times New Roman" panose="02020603050405020304" pitchFamily="18" charset="0"/>
                <a:cs typeface="Times New Roman" panose="02020603050405020304" pitchFamily="18" charset="0"/>
              </a:rPr>
              <a:t>O</a:t>
            </a:r>
            <a:r>
              <a:rPr kumimoji="1" lang="en-US" altLang="ja-JP" sz="1050" baseline="-25000" dirty="0">
                <a:latin typeface="Times New Roman" panose="02020603050405020304" pitchFamily="18" charset="0"/>
                <a:cs typeface="Times New Roman" panose="02020603050405020304" pitchFamily="18" charset="0"/>
              </a:rPr>
              <a:t>3</a:t>
            </a:r>
            <a:r>
              <a:rPr kumimoji="1" lang="en-US" altLang="ja-JP" sz="1050" dirty="0">
                <a:latin typeface="Times New Roman" panose="02020603050405020304" pitchFamily="18" charset="0"/>
                <a:cs typeface="Times New Roman" panose="02020603050405020304" pitchFamily="18" charset="0"/>
              </a:rPr>
              <a:t>/SiO</a:t>
            </a:r>
            <a:r>
              <a:rPr kumimoji="1" lang="en-US" altLang="ja-JP" sz="1050" baseline="-25000" dirty="0">
                <a:latin typeface="Times New Roman" panose="02020603050405020304" pitchFamily="18" charset="0"/>
                <a:cs typeface="Times New Roman" panose="02020603050405020304" pitchFamily="18" charset="0"/>
              </a:rPr>
              <a:t>2</a:t>
            </a:r>
            <a:r>
              <a:rPr kumimoji="1" lang="en-US" altLang="ja-JP" sz="1050" dirty="0">
                <a:latin typeface="Times New Roman" panose="02020603050405020304" pitchFamily="18" charset="0"/>
                <a:cs typeface="Times New Roman" panose="02020603050405020304" pitchFamily="18" charset="0"/>
              </a:rPr>
              <a:t> vs B.I. diagram fo</a:t>
            </a:r>
            <a:r>
              <a:rPr lang="en-US" altLang="ja-JP" sz="1050" dirty="0">
                <a:latin typeface="Times New Roman" panose="02020603050405020304" pitchFamily="18" charset="0"/>
                <a:cs typeface="Times New Roman" panose="02020603050405020304" pitchFamily="18" charset="0"/>
              </a:rPr>
              <a:t>r sedimentary rocks. Fields IIA (immature island arc), EIA (evolved island arc) and CA &amp; DA (Continental island and Dissected arc)  from  Kumon &amp; </a:t>
            </a:r>
            <a:r>
              <a:rPr lang="en-US" altLang="ja-JP" sz="1050" dirty="0" err="1">
                <a:latin typeface="Times New Roman" panose="02020603050405020304" pitchFamily="18" charset="0"/>
                <a:cs typeface="Times New Roman" panose="02020603050405020304" pitchFamily="18" charset="0"/>
              </a:rPr>
              <a:t>Kiminami</a:t>
            </a:r>
            <a:r>
              <a:rPr lang="en-US" altLang="ja-JP" sz="1050" dirty="0">
                <a:latin typeface="Times New Roman" panose="02020603050405020304" pitchFamily="18" charset="0"/>
                <a:cs typeface="Times New Roman" panose="02020603050405020304" pitchFamily="18" charset="0"/>
              </a:rPr>
              <a:t> (1994). Data from Dozen &amp; </a:t>
            </a:r>
            <a:r>
              <a:rPr lang="en-US" altLang="ja-JP" sz="1050" dirty="0" err="1">
                <a:latin typeface="Times New Roman" panose="02020603050405020304" pitchFamily="18" charset="0"/>
                <a:cs typeface="Times New Roman" panose="02020603050405020304" pitchFamily="18" charset="0"/>
              </a:rPr>
              <a:t>Ishiga</a:t>
            </a:r>
            <a:r>
              <a:rPr lang="en-US" altLang="ja-JP" sz="1050" dirty="0">
                <a:latin typeface="Times New Roman" panose="02020603050405020304" pitchFamily="18" charset="0"/>
                <a:cs typeface="Times New Roman" panose="02020603050405020304" pitchFamily="18" charset="0"/>
              </a:rPr>
              <a:t> (2000) and Zhang et al. (2013).</a:t>
            </a:r>
            <a:endParaRPr kumimoji="1" lang="ja-JP" altLang="en-US" sz="105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xmlns="" id="{7BA55FCD-4980-8841-B1BA-5E710FA37619}"/>
              </a:ext>
            </a:extLst>
          </p:cNvPr>
          <p:cNvSpPr txBox="1"/>
          <p:nvPr/>
        </p:nvSpPr>
        <p:spPr>
          <a:xfrm>
            <a:off x="5004048" y="5924185"/>
            <a:ext cx="3895239" cy="900246"/>
          </a:xfrm>
          <a:prstGeom prst="rect">
            <a:avLst/>
          </a:prstGeom>
          <a:noFill/>
        </p:spPr>
        <p:txBody>
          <a:bodyPr wrap="square" rtlCol="0">
            <a:spAutoFit/>
          </a:bodyPr>
          <a:lstStyle/>
          <a:p>
            <a:pPr marL="230188" indent="-230188" algn="just"/>
            <a:r>
              <a:rPr kumimoji="1" lang="en-US" altLang="ja-JP" sz="1050" dirty="0">
                <a:latin typeface="Times New Roman" panose="02020603050405020304" pitchFamily="18" charset="0"/>
                <a:cs typeface="Times New Roman" panose="02020603050405020304" pitchFamily="18" charset="0"/>
              </a:rPr>
              <a:t>Fig. K</a:t>
            </a:r>
            <a:r>
              <a:rPr kumimoji="1" lang="en-US" altLang="ja-JP" sz="1050" baseline="-25000" dirty="0">
                <a:latin typeface="Times New Roman" panose="02020603050405020304" pitchFamily="18" charset="0"/>
                <a:cs typeface="Times New Roman" panose="02020603050405020304" pitchFamily="18" charset="0"/>
              </a:rPr>
              <a:t>2</a:t>
            </a:r>
            <a:r>
              <a:rPr kumimoji="1" lang="en-US" altLang="ja-JP" sz="1050" dirty="0">
                <a:latin typeface="Times New Roman" panose="02020603050405020304" pitchFamily="18" charset="0"/>
                <a:cs typeface="Times New Roman" panose="02020603050405020304" pitchFamily="18" charset="0"/>
              </a:rPr>
              <a:t>O/Na</a:t>
            </a:r>
            <a:r>
              <a:rPr kumimoji="1" lang="en-US" altLang="ja-JP" sz="1050" baseline="-25000" dirty="0">
                <a:latin typeface="Times New Roman" panose="02020603050405020304" pitchFamily="18" charset="0"/>
                <a:cs typeface="Times New Roman" panose="02020603050405020304" pitchFamily="18" charset="0"/>
              </a:rPr>
              <a:t>2</a:t>
            </a:r>
            <a:r>
              <a:rPr kumimoji="1" lang="en-US" altLang="ja-JP" sz="1050" dirty="0">
                <a:latin typeface="Times New Roman" panose="02020603050405020304" pitchFamily="18" charset="0"/>
                <a:cs typeface="Times New Roman" panose="02020603050405020304" pitchFamily="18" charset="0"/>
              </a:rPr>
              <a:t>O relations SiO</a:t>
            </a:r>
            <a:r>
              <a:rPr kumimoji="1" lang="en-US" altLang="ja-JP" sz="1050" baseline="-25000" dirty="0">
                <a:latin typeface="Times New Roman" panose="02020603050405020304" pitchFamily="18" charset="0"/>
                <a:cs typeface="Times New Roman" panose="02020603050405020304" pitchFamily="18" charset="0"/>
              </a:rPr>
              <a:t>2</a:t>
            </a:r>
            <a:r>
              <a:rPr kumimoji="1" lang="en-US" altLang="ja-JP" sz="1050" dirty="0">
                <a:latin typeface="Times New Roman" panose="02020603050405020304" pitchFamily="18" charset="0"/>
                <a:cs typeface="Times New Roman" panose="02020603050405020304" pitchFamily="18" charset="0"/>
              </a:rPr>
              <a:t> in sedimentary rocks from this study area. </a:t>
            </a:r>
            <a:r>
              <a:rPr lang="en-US" altLang="ja-JP" sz="1050" dirty="0">
                <a:latin typeface="Times New Roman" panose="02020603050405020304" pitchFamily="18" charset="0"/>
                <a:cs typeface="Times New Roman" panose="02020603050405020304" pitchFamily="18" charset="0"/>
              </a:rPr>
              <a:t>Fields OIA (Oceanic island arc), ACM (Active continental margin) and PM (Passive </a:t>
            </a:r>
            <a:r>
              <a:rPr lang="en-US" altLang="ja-JP" sz="1050" dirty="0" err="1">
                <a:latin typeface="Times New Roman" panose="02020603050405020304" pitchFamily="18" charset="0"/>
                <a:cs typeface="Times New Roman" panose="02020603050405020304" pitchFamily="18" charset="0"/>
              </a:rPr>
              <a:t>Continetal</a:t>
            </a:r>
            <a:r>
              <a:rPr lang="en-US" altLang="ja-JP" sz="1050" dirty="0">
                <a:latin typeface="Times New Roman" panose="02020603050405020304" pitchFamily="18" charset="0"/>
                <a:cs typeface="Times New Roman" panose="02020603050405020304" pitchFamily="18" charset="0"/>
              </a:rPr>
              <a:t> margin from </a:t>
            </a:r>
            <a:r>
              <a:rPr lang="en-US" altLang="ja-JP" sz="1050" dirty="0" err="1">
                <a:latin typeface="Times New Roman" panose="02020603050405020304" pitchFamily="18" charset="0"/>
                <a:cs typeface="Times New Roman" panose="02020603050405020304" pitchFamily="18" charset="0"/>
              </a:rPr>
              <a:t>Roser</a:t>
            </a:r>
            <a:r>
              <a:rPr lang="en-US" altLang="ja-JP" sz="1050" dirty="0">
                <a:latin typeface="Times New Roman" panose="02020603050405020304" pitchFamily="18" charset="0"/>
                <a:cs typeface="Times New Roman" panose="02020603050405020304" pitchFamily="18" charset="0"/>
              </a:rPr>
              <a:t> and </a:t>
            </a:r>
            <a:r>
              <a:rPr lang="en-US" altLang="ja-JP" sz="1050" dirty="0" err="1">
                <a:latin typeface="Times New Roman" panose="02020603050405020304" pitchFamily="18" charset="0"/>
                <a:cs typeface="Times New Roman" panose="02020603050405020304" pitchFamily="18" charset="0"/>
              </a:rPr>
              <a:t>Korsch</a:t>
            </a:r>
            <a:r>
              <a:rPr lang="en-US" altLang="ja-JP" sz="1050" dirty="0">
                <a:latin typeface="Times New Roman" panose="02020603050405020304" pitchFamily="18" charset="0"/>
                <a:cs typeface="Times New Roman" panose="02020603050405020304" pitchFamily="18" charset="0"/>
              </a:rPr>
              <a:t> (1986). Geochemical data of Paleogene sedimentary rocks from Zhang et al. (2013).</a:t>
            </a:r>
            <a:endParaRPr kumimoji="1" lang="ja-JP" alt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53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5088"/>
            <a:ext cx="8229600" cy="748966"/>
          </a:xfrm>
        </p:spPr>
        <p:txBody>
          <a:bodyPr>
            <a:noAutofit/>
          </a:bodyPr>
          <a:lstStyle/>
          <a:p>
            <a:r>
              <a:rPr lang="en-US" sz="2400" b="1" dirty="0">
                <a:latin typeface="Comic Sans MS" panose="030F0702030302020204" pitchFamily="66" charset="0"/>
              </a:rPr>
              <a:t>Geochemistry of sedimentary rocks from </a:t>
            </a:r>
            <a:br>
              <a:rPr lang="en-US" sz="2400" b="1" dirty="0">
                <a:latin typeface="Comic Sans MS" panose="030F0702030302020204" pitchFamily="66" charset="0"/>
              </a:rPr>
            </a:br>
            <a:r>
              <a:rPr lang="en-US" sz="2400" b="1" dirty="0">
                <a:latin typeface="Comic Sans MS" panose="030F0702030302020204" pitchFamily="66" charset="0"/>
              </a:rPr>
              <a:t>the </a:t>
            </a:r>
            <a:r>
              <a:rPr lang="en-US" sz="2400" b="1" dirty="0" err="1">
                <a:latin typeface="Comic Sans MS" panose="030F0702030302020204" pitchFamily="66" charset="0"/>
              </a:rPr>
              <a:t>Nariin</a:t>
            </a:r>
            <a:r>
              <a:rPr lang="en-US" sz="2400" b="1" dirty="0">
                <a:latin typeface="Comic Sans MS" panose="030F0702030302020204" pitchFamily="66" charset="0"/>
              </a:rPr>
              <a:t> </a:t>
            </a:r>
            <a:r>
              <a:rPr lang="en-US" sz="2400" b="1" dirty="0" err="1">
                <a:latin typeface="Comic Sans MS" panose="030F0702030302020204" pitchFamily="66" charset="0"/>
              </a:rPr>
              <a:t>Sukhat</a:t>
            </a:r>
            <a:r>
              <a:rPr lang="en-US" sz="2400" b="1" dirty="0">
                <a:latin typeface="Comic Sans MS" panose="030F0702030302020204" pitchFamily="66" charset="0"/>
              </a:rPr>
              <a:t> deposit</a:t>
            </a:r>
            <a:br>
              <a:rPr lang="en-US" sz="2400" b="1" dirty="0">
                <a:latin typeface="Comic Sans MS" panose="030F0702030302020204" pitchFamily="66" charset="0"/>
              </a:rPr>
            </a:br>
            <a:endParaRPr lang="en-US" sz="2400" b="1" dirty="0">
              <a:latin typeface="Comic Sans MS" panose="030F0702030302020204" pitchFamily="66" charset="0"/>
            </a:endParaRPr>
          </a:p>
        </p:txBody>
      </p:sp>
      <p:pic>
        <p:nvPicPr>
          <p:cNvPr id="5" name="図 4">
            <a:extLst>
              <a:ext uri="{FF2B5EF4-FFF2-40B4-BE49-F238E27FC236}">
                <a16:creationId xmlns:a16="http://schemas.microsoft.com/office/drawing/2014/main" xmlns="" id="{7D8B9EAB-464E-FD4A-BC3C-D39C7D213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97278"/>
            <a:ext cx="8332344" cy="5047644"/>
          </a:xfrm>
          <a:prstGeom prst="rect">
            <a:avLst/>
          </a:prstGeom>
        </p:spPr>
      </p:pic>
      <p:sp>
        <p:nvSpPr>
          <p:cNvPr id="7" name="テキスト ボックス 6">
            <a:extLst>
              <a:ext uri="{FF2B5EF4-FFF2-40B4-BE49-F238E27FC236}">
                <a16:creationId xmlns:a16="http://schemas.microsoft.com/office/drawing/2014/main" xmlns="" id="{4AC6A4A3-3952-CA42-B4AB-E16C12B97C09}"/>
              </a:ext>
            </a:extLst>
          </p:cNvPr>
          <p:cNvSpPr txBox="1"/>
          <p:nvPr/>
        </p:nvSpPr>
        <p:spPr>
          <a:xfrm>
            <a:off x="879008" y="6237312"/>
            <a:ext cx="7776864" cy="415498"/>
          </a:xfrm>
          <a:prstGeom prst="rect">
            <a:avLst/>
          </a:prstGeom>
          <a:noFill/>
        </p:spPr>
        <p:txBody>
          <a:bodyPr wrap="square" rtlCol="0">
            <a:spAutoFit/>
          </a:bodyPr>
          <a:lstStyle/>
          <a:p>
            <a:pPr marL="230188" indent="-230188" algn="just"/>
            <a:r>
              <a:rPr kumimoji="1" lang="en-US" altLang="ja-JP" sz="1050" dirty="0">
                <a:latin typeface="Times New Roman" panose="02020603050405020304" pitchFamily="18" charset="0"/>
                <a:cs typeface="Times New Roman" panose="02020603050405020304" pitchFamily="18" charset="0"/>
              </a:rPr>
              <a:t>Fig. Chondrite-normalized REE patterns of sedimentary rocks </a:t>
            </a:r>
            <a:r>
              <a:rPr lang="en-US" altLang="ja-JP" sz="1050" dirty="0">
                <a:latin typeface="Times New Roman" panose="02020603050405020304" pitchFamily="18" charset="0"/>
                <a:cs typeface="Times New Roman" panose="02020603050405020304" pitchFamily="18" charset="0"/>
              </a:rPr>
              <a:t>from the </a:t>
            </a:r>
            <a:r>
              <a:rPr kumimoji="1" lang="en-US" altLang="ja-JP" sz="1050" dirty="0">
                <a:latin typeface="Times New Roman" panose="02020603050405020304" pitchFamily="18" charset="0"/>
                <a:cs typeface="Times New Roman" panose="02020603050405020304" pitchFamily="18" charset="0"/>
              </a:rPr>
              <a:t>East Asian continental margin and the studied area. Chondrite value from Taylor and </a:t>
            </a:r>
            <a:r>
              <a:rPr kumimoji="1" lang="en-US" altLang="ja-JP" sz="1050" dirty="0" err="1">
                <a:latin typeface="Times New Roman" panose="02020603050405020304" pitchFamily="18" charset="0"/>
                <a:cs typeface="Times New Roman" panose="02020603050405020304" pitchFamily="18" charset="0"/>
              </a:rPr>
              <a:t>MacLeanan</a:t>
            </a:r>
            <a:r>
              <a:rPr kumimoji="1" lang="en-US" altLang="ja-JP" sz="1050" dirty="0">
                <a:latin typeface="Times New Roman" panose="02020603050405020304" pitchFamily="18" charset="0"/>
                <a:cs typeface="Times New Roman" panose="02020603050405020304" pitchFamily="18" charset="0"/>
              </a:rPr>
              <a:t> (1985).  Dat</a:t>
            </a:r>
            <a:r>
              <a:rPr lang="en-US" altLang="ja-JP" sz="1050" dirty="0">
                <a:latin typeface="Times New Roman" panose="02020603050405020304" pitchFamily="18" charset="0"/>
                <a:cs typeface="Times New Roman" panose="02020603050405020304" pitchFamily="18" charset="0"/>
              </a:rPr>
              <a:t>a from Dozen &amp; </a:t>
            </a:r>
            <a:r>
              <a:rPr lang="en-US" altLang="ja-JP" sz="1050" dirty="0" err="1">
                <a:latin typeface="Times New Roman" panose="02020603050405020304" pitchFamily="18" charset="0"/>
                <a:cs typeface="Times New Roman" panose="02020603050405020304" pitchFamily="18" charset="0"/>
              </a:rPr>
              <a:t>Ishiga</a:t>
            </a:r>
            <a:r>
              <a:rPr lang="en-US" altLang="ja-JP" sz="1050" dirty="0">
                <a:latin typeface="Times New Roman" panose="02020603050405020304" pitchFamily="18" charset="0"/>
                <a:cs typeface="Times New Roman" panose="02020603050405020304" pitchFamily="18" charset="0"/>
              </a:rPr>
              <a:t> (2000) and Zhang et al. (2013). </a:t>
            </a:r>
            <a:r>
              <a:rPr kumimoji="1" lang="en-US" altLang="ja-JP" sz="1050" dirty="0">
                <a:latin typeface="Times New Roman" panose="02020603050405020304" pitchFamily="18" charset="0"/>
                <a:cs typeface="Times New Roman" panose="02020603050405020304" pitchFamily="18" charset="0"/>
              </a:rPr>
              <a:t> </a:t>
            </a:r>
            <a:endParaRPr kumimoji="1" lang="ja-JP" alt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44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E43391E0-A383-E44B-9817-D259ECC79E0F}"/>
              </a:ext>
            </a:extLst>
          </p:cNvPr>
          <p:cNvSpPr>
            <a:spLocks noGrp="1"/>
          </p:cNvSpPr>
          <p:nvPr>
            <p:ph type="title"/>
          </p:nvPr>
        </p:nvSpPr>
        <p:spPr>
          <a:xfrm>
            <a:off x="467544" y="225088"/>
            <a:ext cx="8229600" cy="748966"/>
          </a:xfrm>
        </p:spPr>
        <p:txBody>
          <a:bodyPr>
            <a:noAutofit/>
          </a:bodyPr>
          <a:lstStyle/>
          <a:p>
            <a:r>
              <a:rPr lang="en-US" sz="2400" b="1" dirty="0">
                <a:latin typeface="Comic Sans MS" panose="030F0702030302020204" pitchFamily="66" charset="0"/>
              </a:rPr>
              <a:t>Geochemistry of sedimentary rocks from </a:t>
            </a:r>
            <a:br>
              <a:rPr lang="en-US" sz="2400" b="1" dirty="0">
                <a:latin typeface="Comic Sans MS" panose="030F0702030302020204" pitchFamily="66" charset="0"/>
              </a:rPr>
            </a:br>
            <a:r>
              <a:rPr lang="en-US" sz="2400" b="1" dirty="0">
                <a:latin typeface="Comic Sans MS" panose="030F0702030302020204" pitchFamily="66" charset="0"/>
              </a:rPr>
              <a:t>the </a:t>
            </a:r>
            <a:r>
              <a:rPr lang="en-US" sz="2400" b="1" dirty="0" err="1">
                <a:latin typeface="Comic Sans MS" panose="030F0702030302020204" pitchFamily="66" charset="0"/>
              </a:rPr>
              <a:t>Nariin</a:t>
            </a:r>
            <a:r>
              <a:rPr lang="en-US" sz="2400" b="1" dirty="0">
                <a:latin typeface="Comic Sans MS" panose="030F0702030302020204" pitchFamily="66" charset="0"/>
              </a:rPr>
              <a:t> </a:t>
            </a:r>
            <a:r>
              <a:rPr lang="en-US" sz="2400" b="1" dirty="0" err="1">
                <a:latin typeface="Comic Sans MS" panose="030F0702030302020204" pitchFamily="66" charset="0"/>
              </a:rPr>
              <a:t>Sukhat</a:t>
            </a:r>
            <a:r>
              <a:rPr lang="en-US" sz="2400" b="1" dirty="0">
                <a:latin typeface="Comic Sans MS" panose="030F0702030302020204" pitchFamily="66" charset="0"/>
              </a:rPr>
              <a:t> deposit</a:t>
            </a:r>
            <a:br>
              <a:rPr lang="en-US" sz="2400" b="1" dirty="0">
                <a:latin typeface="Comic Sans MS" panose="030F0702030302020204" pitchFamily="66" charset="0"/>
              </a:rPr>
            </a:br>
            <a:endParaRPr lang="en-US" sz="2400" b="1" dirty="0">
              <a:latin typeface="Comic Sans MS" panose="030F0702030302020204" pitchFamily="66" charset="0"/>
            </a:endParaRPr>
          </a:p>
        </p:txBody>
      </p:sp>
      <p:pic>
        <p:nvPicPr>
          <p:cNvPr id="6" name="図 5">
            <a:extLst>
              <a:ext uri="{FF2B5EF4-FFF2-40B4-BE49-F238E27FC236}">
                <a16:creationId xmlns:a16="http://schemas.microsoft.com/office/drawing/2014/main" xmlns="" id="{3C956FCD-B4C0-924A-A41B-F16C7196F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74054"/>
            <a:ext cx="8136904" cy="4872526"/>
          </a:xfrm>
          <a:prstGeom prst="rect">
            <a:avLst/>
          </a:prstGeom>
        </p:spPr>
      </p:pic>
      <p:sp>
        <p:nvSpPr>
          <p:cNvPr id="8" name="テキスト ボックス 7">
            <a:extLst>
              <a:ext uri="{FF2B5EF4-FFF2-40B4-BE49-F238E27FC236}">
                <a16:creationId xmlns:a16="http://schemas.microsoft.com/office/drawing/2014/main" xmlns="" id="{06473C4D-2541-1341-AAB2-4506311253DD}"/>
              </a:ext>
            </a:extLst>
          </p:cNvPr>
          <p:cNvSpPr txBox="1"/>
          <p:nvPr/>
        </p:nvSpPr>
        <p:spPr>
          <a:xfrm>
            <a:off x="1012776" y="5945380"/>
            <a:ext cx="7118448" cy="738664"/>
          </a:xfrm>
          <a:prstGeom prst="rect">
            <a:avLst/>
          </a:prstGeom>
          <a:noFill/>
        </p:spPr>
        <p:txBody>
          <a:bodyPr wrap="square" rtlCol="0">
            <a:spAutoFit/>
          </a:bodyPr>
          <a:lstStyle/>
          <a:p>
            <a:pPr marL="230188" indent="-230188" algn="just"/>
            <a:r>
              <a:rPr kumimoji="1" lang="en-US" altLang="ja-JP" sz="1050" dirty="0">
                <a:latin typeface="Times New Roman" panose="02020603050405020304" pitchFamily="18" charset="0"/>
                <a:cs typeface="Times New Roman" panose="02020603050405020304" pitchFamily="18" charset="0"/>
              </a:rPr>
              <a:t>Fig. Estimation of original rocks of sedimentary rocks from this studied area using mixing model. (a) Eu anomaly vs Th/Sc diagram. </a:t>
            </a:r>
            <a:r>
              <a:rPr lang="en-US" altLang="ja-JP" sz="1050" dirty="0">
                <a:latin typeface="Times New Roman" panose="02020603050405020304" pitchFamily="18" charset="0"/>
                <a:cs typeface="Times New Roman" panose="02020603050405020304" pitchFamily="18" charset="0"/>
              </a:rPr>
              <a:t>(b) </a:t>
            </a:r>
            <a:r>
              <a:rPr lang="en-US" altLang="ja-JP" sz="1050" dirty="0" err="1">
                <a:latin typeface="Times New Roman" panose="02020603050405020304" pitchFamily="18" charset="0"/>
                <a:cs typeface="Times New Roman" panose="02020603050405020304" pitchFamily="18" charset="0"/>
              </a:rPr>
              <a:t>Zr</a:t>
            </a:r>
            <a:r>
              <a:rPr lang="en-US" altLang="ja-JP" sz="1050" dirty="0">
                <a:latin typeface="Times New Roman" panose="02020603050405020304" pitchFamily="18" charset="0"/>
                <a:cs typeface="Times New Roman" panose="02020603050405020304" pitchFamily="18" charset="0"/>
              </a:rPr>
              <a:t>/Sc vs Th/Sc diagram (after </a:t>
            </a:r>
            <a:r>
              <a:rPr lang="en-US" altLang="ja-JP" sz="1050" dirty="0" err="1">
                <a:latin typeface="Times New Roman" panose="02020603050405020304" pitchFamily="18" charset="0"/>
                <a:cs typeface="Times New Roman" panose="02020603050405020304" pitchFamily="18" charset="0"/>
              </a:rPr>
              <a:t>McLeannan</a:t>
            </a:r>
            <a:r>
              <a:rPr lang="en-US" altLang="ja-JP" sz="1050" dirty="0">
                <a:latin typeface="Times New Roman" panose="02020603050405020304" pitchFamily="18" charset="0"/>
                <a:cs typeface="Times New Roman" panose="02020603050405020304" pitchFamily="18" charset="0"/>
              </a:rPr>
              <a:t> et al., 1993).  </a:t>
            </a:r>
            <a:r>
              <a:rPr kumimoji="1" lang="en-US" altLang="ja-JP" sz="1050" dirty="0">
                <a:latin typeface="Times New Roman" panose="02020603050405020304" pitchFamily="18" charset="0"/>
                <a:cs typeface="Times New Roman" panose="02020603050405020304" pitchFamily="18" charset="0"/>
              </a:rPr>
              <a:t>Data of UCC (Upper Continental crust), </a:t>
            </a:r>
            <a:r>
              <a:rPr lang="en-US" altLang="ja-JP" sz="1050" dirty="0">
                <a:latin typeface="Times New Roman" panose="02020603050405020304" pitchFamily="18" charset="0"/>
                <a:cs typeface="Times New Roman" panose="02020603050405020304" pitchFamily="18" charset="0"/>
              </a:rPr>
              <a:t>PAAS (post-Archaean sedimentary rocks), Gr (Phanerozoic Granite), And ((Phanerozoic Andesite) Ba (Phanerozoic Basalt) and mixing line from Dozen and </a:t>
            </a:r>
            <a:r>
              <a:rPr lang="en-US" altLang="ja-JP" sz="1050" dirty="0" err="1">
                <a:latin typeface="Times New Roman" panose="02020603050405020304" pitchFamily="18" charset="0"/>
                <a:cs typeface="Times New Roman" panose="02020603050405020304" pitchFamily="18" charset="0"/>
              </a:rPr>
              <a:t>Ishiga</a:t>
            </a:r>
            <a:r>
              <a:rPr lang="en-US" altLang="ja-JP" sz="1050" dirty="0">
                <a:latin typeface="Times New Roman" panose="02020603050405020304" pitchFamily="18" charset="0"/>
                <a:cs typeface="Times New Roman" panose="02020603050405020304" pitchFamily="18" charset="0"/>
              </a:rPr>
              <a:t> (2000) and Zhang et al. (2013). </a:t>
            </a:r>
            <a:r>
              <a:rPr kumimoji="1" lang="en-US" altLang="ja-JP" sz="1050" dirty="0">
                <a:latin typeface="Times New Roman" panose="02020603050405020304" pitchFamily="18" charset="0"/>
                <a:cs typeface="Times New Roman" panose="02020603050405020304" pitchFamily="18" charset="0"/>
              </a:rPr>
              <a:t> </a:t>
            </a:r>
            <a:endParaRPr kumimoji="1" lang="ja-JP" altLang="en-US" sz="1050"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xmlns="" id="{1F5D4A81-B01D-B342-9CA4-520442DA8A76}"/>
              </a:ext>
            </a:extLst>
          </p:cNvPr>
          <p:cNvSpPr txBox="1"/>
          <p:nvPr/>
        </p:nvSpPr>
        <p:spPr>
          <a:xfrm>
            <a:off x="905748" y="1052736"/>
            <a:ext cx="436338" cy="369332"/>
          </a:xfrm>
          <a:prstGeom prst="rect">
            <a:avLst/>
          </a:prstGeom>
          <a:noFill/>
        </p:spPr>
        <p:txBody>
          <a:bodyPr wrap="none" rtlCol="0">
            <a:spAutoFit/>
          </a:bodyPr>
          <a:lstStyle/>
          <a:p>
            <a:r>
              <a:rPr kumimoji="1" lang="en-US" altLang="ja-JP" dirty="0"/>
              <a:t>(a)</a:t>
            </a:r>
            <a:endParaRPr kumimoji="1" lang="ja-JP" altLang="en-US"/>
          </a:p>
        </p:txBody>
      </p:sp>
      <p:sp>
        <p:nvSpPr>
          <p:cNvPr id="10" name="テキスト ボックス 9">
            <a:extLst>
              <a:ext uri="{FF2B5EF4-FFF2-40B4-BE49-F238E27FC236}">
                <a16:creationId xmlns:a16="http://schemas.microsoft.com/office/drawing/2014/main" xmlns="" id="{5FA22ABC-E7EF-964A-A343-D929B34531BA}"/>
              </a:ext>
            </a:extLst>
          </p:cNvPr>
          <p:cNvSpPr txBox="1"/>
          <p:nvPr/>
        </p:nvSpPr>
        <p:spPr>
          <a:xfrm>
            <a:off x="4724787" y="1027549"/>
            <a:ext cx="447558" cy="369332"/>
          </a:xfrm>
          <a:prstGeom prst="rect">
            <a:avLst/>
          </a:prstGeom>
          <a:noFill/>
        </p:spPr>
        <p:txBody>
          <a:bodyPr wrap="none" rtlCol="0">
            <a:spAutoFit/>
          </a:bodyPr>
          <a:lstStyle/>
          <a:p>
            <a:r>
              <a:rPr kumimoji="1" lang="en-US" altLang="ja-JP" dirty="0"/>
              <a:t>(b)</a:t>
            </a:r>
            <a:endParaRPr kumimoji="1" lang="ja-JP" altLang="en-US"/>
          </a:p>
        </p:txBody>
      </p:sp>
    </p:spTree>
    <p:extLst>
      <p:ext uri="{BB962C8B-B14F-4D97-AF65-F5344CB8AC3E}">
        <p14:creationId xmlns:p14="http://schemas.microsoft.com/office/powerpoint/2010/main" val="366570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8381"/>
            <a:ext cx="3231607" cy="626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a:extLst>
              <a:ext uri="{FF2B5EF4-FFF2-40B4-BE49-F238E27FC236}">
                <a16:creationId xmlns:a16="http://schemas.microsoft.com/office/drawing/2014/main" xmlns="" id="{5AF192B7-186C-004C-9DFD-EA269D168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658" y="162190"/>
            <a:ext cx="4509932" cy="4593256"/>
          </a:xfrm>
          <a:prstGeom prst="rect">
            <a:avLst/>
          </a:prstGeom>
        </p:spPr>
      </p:pic>
      <p:sp>
        <p:nvSpPr>
          <p:cNvPr id="9" name="テキスト ボックス 8">
            <a:extLst>
              <a:ext uri="{FF2B5EF4-FFF2-40B4-BE49-F238E27FC236}">
                <a16:creationId xmlns:a16="http://schemas.microsoft.com/office/drawing/2014/main" xmlns="" id="{C71128CC-EF86-4944-8145-42CC7D3AE0DD}"/>
              </a:ext>
            </a:extLst>
          </p:cNvPr>
          <p:cNvSpPr txBox="1"/>
          <p:nvPr/>
        </p:nvSpPr>
        <p:spPr>
          <a:xfrm>
            <a:off x="4083818" y="4755446"/>
            <a:ext cx="4286470" cy="577081"/>
          </a:xfrm>
          <a:prstGeom prst="rect">
            <a:avLst/>
          </a:prstGeom>
          <a:noFill/>
        </p:spPr>
        <p:txBody>
          <a:bodyPr wrap="square" rtlCol="0">
            <a:spAutoFit/>
          </a:bodyPr>
          <a:lstStyle/>
          <a:p>
            <a:pPr marL="230188" indent="-230188" algn="just"/>
            <a:r>
              <a:rPr kumimoji="1" lang="en-US" altLang="ja-JP" sz="1050" dirty="0">
                <a:latin typeface="Times New Roman" panose="02020603050405020304" pitchFamily="18" charset="0"/>
                <a:cs typeface="Times New Roman" panose="02020603050405020304" pitchFamily="18" charset="0"/>
              </a:rPr>
              <a:t>Fig. Estimation of sedimentary environments from this studied area using . Ta</a:t>
            </a:r>
            <a:r>
              <a:rPr lang="en-US" altLang="ja-JP" sz="1050" dirty="0">
                <a:latin typeface="Times New Roman" panose="02020603050405020304" pitchFamily="18" charset="0"/>
                <a:cs typeface="Times New Roman" panose="02020603050405020304" pitchFamily="18" charset="0"/>
              </a:rPr>
              <a:t>/</a:t>
            </a:r>
            <a:r>
              <a:rPr lang="en-US" altLang="ja-JP" sz="1050" dirty="0" err="1">
                <a:latin typeface="Times New Roman" panose="02020603050405020304" pitchFamily="18" charset="0"/>
                <a:cs typeface="Times New Roman" panose="02020603050405020304" pitchFamily="18" charset="0"/>
              </a:rPr>
              <a:t>Yb</a:t>
            </a:r>
            <a:r>
              <a:rPr lang="en-US" altLang="ja-JP" sz="1050" dirty="0">
                <a:latin typeface="Times New Roman" panose="02020603050405020304" pitchFamily="18" charset="0"/>
                <a:cs typeface="Times New Roman" panose="02020603050405020304" pitchFamily="18" charset="0"/>
              </a:rPr>
              <a:t> vs Th/</a:t>
            </a:r>
            <a:r>
              <a:rPr lang="en-US" altLang="ja-JP" sz="1050" dirty="0" err="1">
                <a:latin typeface="Times New Roman" panose="02020603050405020304" pitchFamily="18" charset="0"/>
                <a:cs typeface="Times New Roman" panose="02020603050405020304" pitchFamily="18" charset="0"/>
              </a:rPr>
              <a:t>Yb</a:t>
            </a:r>
            <a:r>
              <a:rPr lang="en-US" altLang="ja-JP" sz="1050" dirty="0">
                <a:latin typeface="Times New Roman" panose="02020603050405020304" pitchFamily="18" charset="0"/>
                <a:cs typeface="Times New Roman" panose="02020603050405020304" pitchFamily="18" charset="0"/>
              </a:rPr>
              <a:t> diagram. Data of </a:t>
            </a:r>
            <a:r>
              <a:rPr lang="en-US" altLang="ja-JP" sz="1050" dirty="0" err="1">
                <a:latin typeface="Times New Roman" panose="02020603050405020304" pitchFamily="18" charset="0"/>
                <a:cs typeface="Times New Roman" panose="02020603050405020304" pitchFamily="18" charset="0"/>
              </a:rPr>
              <a:t>Foreaec</a:t>
            </a:r>
            <a:r>
              <a:rPr lang="en-US" altLang="ja-JP" sz="1050" dirty="0">
                <a:latin typeface="Times New Roman" panose="02020603050405020304" pitchFamily="18" charset="0"/>
                <a:cs typeface="Times New Roman" panose="02020603050405020304" pitchFamily="18" charset="0"/>
              </a:rPr>
              <a:t> and Back-arc region of </a:t>
            </a:r>
            <a:r>
              <a:rPr lang="en-US" altLang="ja-JP" sz="1050" dirty="0" err="1">
                <a:latin typeface="Times New Roman" panose="02020603050405020304" pitchFamily="18" charset="0"/>
                <a:cs typeface="Times New Roman" panose="02020603050405020304" pitchFamily="18" charset="0"/>
              </a:rPr>
              <a:t>quarternary</a:t>
            </a:r>
            <a:r>
              <a:rPr lang="en-US" altLang="ja-JP" sz="1050" dirty="0">
                <a:latin typeface="Times New Roman" panose="02020603050405020304" pitchFamily="18" charset="0"/>
                <a:cs typeface="Times New Roman" panose="02020603050405020304" pitchFamily="18" charset="0"/>
              </a:rPr>
              <a:t> sediments from Dozen and </a:t>
            </a:r>
            <a:r>
              <a:rPr lang="en-US" altLang="ja-JP" sz="1050" dirty="0" err="1">
                <a:latin typeface="Times New Roman" panose="02020603050405020304" pitchFamily="18" charset="0"/>
                <a:cs typeface="Times New Roman" panose="02020603050405020304" pitchFamily="18" charset="0"/>
              </a:rPr>
              <a:t>Ishiga</a:t>
            </a:r>
            <a:r>
              <a:rPr lang="en-US" altLang="ja-JP" sz="1050" dirty="0">
                <a:latin typeface="Times New Roman" panose="02020603050405020304" pitchFamily="18" charset="0"/>
                <a:cs typeface="Times New Roman" panose="02020603050405020304" pitchFamily="18" charset="0"/>
              </a:rPr>
              <a:t> (2000).</a:t>
            </a:r>
            <a:endParaRPr kumimoji="1" lang="ja-JP" altLang="en-US" sz="105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xmlns="" id="{26BC91E6-C480-F349-84B7-EA6E2EDFC776}"/>
              </a:ext>
            </a:extLst>
          </p:cNvPr>
          <p:cNvSpPr txBox="1"/>
          <p:nvPr/>
        </p:nvSpPr>
        <p:spPr>
          <a:xfrm>
            <a:off x="3619099" y="4841507"/>
            <a:ext cx="184731" cy="369332"/>
          </a:xfrm>
          <a:prstGeom prst="rect">
            <a:avLst/>
          </a:prstGeom>
          <a:noFill/>
        </p:spPr>
        <p:txBody>
          <a:bodyPr wrap="none" rtlCol="0">
            <a:spAutoFit/>
          </a:bodyPr>
          <a:lstStyle/>
          <a:p>
            <a:endParaRPr kumimoji="1" lang="ja-JP" altLang="en-US"/>
          </a:p>
        </p:txBody>
      </p:sp>
      <p:sp>
        <p:nvSpPr>
          <p:cNvPr id="8" name="Rectangle 7"/>
          <p:cNvSpPr/>
          <p:nvPr/>
        </p:nvSpPr>
        <p:spPr>
          <a:xfrm>
            <a:off x="2195736" y="5473005"/>
            <a:ext cx="6835088" cy="1384995"/>
          </a:xfrm>
          <a:prstGeom prst="rect">
            <a:avLst/>
          </a:prstGeom>
          <a:solidFill>
            <a:schemeClr val="bg1"/>
          </a:solidFill>
        </p:spPr>
        <p:txBody>
          <a:bodyPr wrap="square">
            <a:spAutoFit/>
          </a:bodyPr>
          <a:lstStyle/>
          <a:p>
            <a:pPr marL="171450" indent="-171450">
              <a:buFont typeface="Arial" panose="020B0604020202020204" pitchFamily="34" charset="0"/>
              <a:buChar char="•"/>
            </a:pPr>
            <a:r>
              <a:rPr lang="en-US" sz="1200" dirty="0">
                <a:latin typeface="Comic Sans MS" panose="030F0702030302020204" pitchFamily="66" charset="0"/>
              </a:rPr>
              <a:t>The chemical composition of whole indicates (variable composition, values of the ratio Th/U &gt; 3.8-4.2, values Th/Sc 0.3-0.8, values </a:t>
            </a:r>
            <a:r>
              <a:rPr lang="en-US" sz="1200" dirty="0" err="1">
                <a:latin typeface="Comic Sans MS" panose="030F0702030302020204" pitchFamily="66" charset="0"/>
              </a:rPr>
              <a:t>La</a:t>
            </a:r>
            <a:r>
              <a:rPr lang="en-US" sz="1200" baseline="-25000" dirty="0" err="1">
                <a:latin typeface="Comic Sans MS" panose="030F0702030302020204" pitchFamily="66" charset="0"/>
              </a:rPr>
              <a:t>N</a:t>
            </a:r>
            <a:r>
              <a:rPr lang="en-US" sz="1200" dirty="0">
                <a:latin typeface="Comic Sans MS" panose="030F0702030302020204" pitchFamily="66" charset="0"/>
              </a:rPr>
              <a:t>/</a:t>
            </a:r>
            <a:r>
              <a:rPr lang="en-US" sz="1200" dirty="0" err="1">
                <a:latin typeface="Comic Sans MS" panose="030F0702030302020204" pitchFamily="66" charset="0"/>
              </a:rPr>
              <a:t>Yb</a:t>
            </a:r>
            <a:r>
              <a:rPr lang="en-US" sz="1200" baseline="-25000" dirty="0" err="1">
                <a:latin typeface="Comic Sans MS" panose="030F0702030302020204" pitchFamily="66" charset="0"/>
              </a:rPr>
              <a:t>N</a:t>
            </a:r>
            <a:r>
              <a:rPr lang="en-US" sz="1200" dirty="0">
                <a:latin typeface="Comic Sans MS" panose="030F0702030302020204" pitchFamily="66" charset="0"/>
              </a:rPr>
              <a:t> &gt; 5 and values Eu/Eu* (0.6-0.9)</a:t>
            </a:r>
          </a:p>
          <a:p>
            <a:pPr marL="171450" indent="-171450">
              <a:buFont typeface="Arial" panose="020B0604020202020204" pitchFamily="34" charset="0"/>
              <a:buChar char="•"/>
            </a:pPr>
            <a:r>
              <a:rPr lang="en-US" sz="1200" dirty="0">
                <a:latin typeface="Comic Sans MS" panose="030F0702030302020204" pitchFamily="66" charset="0"/>
              </a:rPr>
              <a:t>The low CIA values (50–60) and Zr/Sc vs Th/Sc diagram  indicate the absence or poor chemical weathering in the source area which is consist of andesitic to acidic rocks. </a:t>
            </a:r>
          </a:p>
          <a:p>
            <a:pPr marL="171450" indent="-171450">
              <a:buFont typeface="Arial" panose="020B0604020202020204" pitchFamily="34" charset="0"/>
              <a:buChar char="•"/>
            </a:pPr>
            <a:r>
              <a:rPr lang="en-US" sz="1200" dirty="0">
                <a:latin typeface="Comic Sans MS" panose="030F0702030302020204" pitchFamily="66" charset="0"/>
              </a:rPr>
              <a:t>Analysis on tectonic setting of the source area suggests an active continental margin, which is similar to forearc sediment environments. </a:t>
            </a:r>
          </a:p>
          <a:p>
            <a:pPr marL="171450" indent="-171450">
              <a:buFont typeface="Arial" panose="020B0604020202020204" pitchFamily="34" charset="0"/>
              <a:buChar char="•"/>
            </a:pPr>
            <a:endParaRPr lang="en-US" sz="1200" dirty="0">
              <a:latin typeface="Comic Sans MS" panose="030F0702030302020204" pitchFamily="66" charset="0"/>
            </a:endParaRPr>
          </a:p>
        </p:txBody>
      </p:sp>
    </p:spTree>
    <p:extLst>
      <p:ext uri="{BB962C8B-B14F-4D97-AF65-F5344CB8AC3E}">
        <p14:creationId xmlns:p14="http://schemas.microsoft.com/office/powerpoint/2010/main" val="8118093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2922</TotalTime>
  <Words>802</Words>
  <Application>Microsoft Office PowerPoint</Application>
  <PresentationFormat>On-screen Show (4:3)</PresentationFormat>
  <Paragraphs>55</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​​テーマ</vt:lpstr>
      <vt:lpstr>Geology and geochemical characteristics of coal bearing source rocks in Nariin sukhait deposit, southern Mongolia  Presenter: N.Baigalmaa  Senior lecturer Department of Geology and Geophysics, School of Arts and Sciences, National University of Mongolia        2020.05.07 </vt:lpstr>
      <vt:lpstr>Contents</vt:lpstr>
      <vt:lpstr>PowerPoint Presentation</vt:lpstr>
      <vt:lpstr>Coal quality of South Gobi, Southern Khangai, Ikh Bogd, and Ongi river basins and Orkhon–Selenge area </vt:lpstr>
      <vt:lpstr>PowerPoint Presentation</vt:lpstr>
      <vt:lpstr>Geochemistry of sedimentary rocks from  the Nariin Sukhat deposit </vt:lpstr>
      <vt:lpstr>Geochemistry of sedimentary rocks from  the Nariin Sukhat deposit </vt:lpstr>
      <vt:lpstr>Geochemistry of sedimentary rocks from  the Nariin Sukhat deposit </vt:lpstr>
      <vt:lpstr>PowerPoint Presentation</vt:lpstr>
      <vt:lpstr>SEM-CL imaging study on quarts of sedimentary rocks from the Nariin Sukhat deposit</vt:lpstr>
      <vt:lpstr>Paragenetic Models </vt:lpstr>
      <vt:lpstr>Aluminum and titanium concentrations in quartz from the Nariin sukhait sedimentary rocks  </vt:lpstr>
      <vt:lpstr>Conclusions </vt:lpstr>
      <vt:lpstr>PowerPoint Presentation</vt:lpstr>
    </vt:vector>
  </TitlesOfParts>
  <Company>Akita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Sulfide</dc:creator>
  <cp:lastModifiedBy>Jamsran Erka</cp:lastModifiedBy>
  <cp:revision>73</cp:revision>
  <dcterms:created xsi:type="dcterms:W3CDTF">2020-05-01T00:04:26Z</dcterms:created>
  <dcterms:modified xsi:type="dcterms:W3CDTF">2020-05-06T09:37:11Z</dcterms:modified>
</cp:coreProperties>
</file>