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78" r:id="rId2"/>
    <p:sldId id="467" r:id="rId3"/>
    <p:sldId id="653" r:id="rId4"/>
    <p:sldId id="679" r:id="rId5"/>
    <p:sldId id="651" r:id="rId6"/>
    <p:sldId id="257" r:id="rId7"/>
    <p:sldId id="680" r:id="rId8"/>
    <p:sldId id="681" r:id="rId9"/>
    <p:sldId id="684" r:id="rId10"/>
    <p:sldId id="685" r:id="rId11"/>
    <p:sldId id="683" r:id="rId12"/>
    <p:sldId id="689" r:id="rId13"/>
    <p:sldId id="686" r:id="rId14"/>
    <p:sldId id="687" r:id="rId15"/>
    <p:sldId id="688" r:id="rId16"/>
    <p:sldId id="678" r:id="rId17"/>
  </p:sldIdLst>
  <p:sldSz cx="10691813" cy="7559675"/>
  <p:notesSz cx="7102475" cy="102346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7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7">
          <p15:clr>
            <a:srgbClr val="A4A3A4"/>
          </p15:clr>
        </p15:guide>
        <p15:guide id="2" pos="20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8302"/>
    <a:srgbClr val="3399FF"/>
    <a:srgbClr val="FF3300"/>
    <a:srgbClr val="FFFFFF"/>
    <a:srgbClr val="3333FF"/>
    <a:srgbClr val="C0C0C0"/>
    <a:srgbClr val="FF9933"/>
    <a:srgbClr val="33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8" autoAdjust="0"/>
    <p:restoredTop sz="94660"/>
  </p:normalViewPr>
  <p:slideViewPr>
    <p:cSldViewPr>
      <p:cViewPr varScale="1">
        <p:scale>
          <a:sx n="78" d="100"/>
          <a:sy n="78" d="100"/>
        </p:scale>
        <p:origin x="1272" y="62"/>
      </p:cViewPr>
      <p:guideLst>
        <p:guide orient="horz" pos="2154"/>
        <p:guide pos="277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7"/>
        <p:guide pos="20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>
            <a:extLst>
              <a:ext uri="{FF2B5EF4-FFF2-40B4-BE49-F238E27FC236}">
                <a16:creationId xmlns:a16="http://schemas.microsoft.com/office/drawing/2014/main" id="{CF18E182-532E-4B70-92C2-235299ED0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62088E1-D656-46F7-9FEA-F0C2465203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8200" y="777875"/>
            <a:ext cx="54229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65954B8-B234-4BC7-A730-EC63823063D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0075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B336B17-F9A0-499B-B12C-4A72A51398E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975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27038">
              <a:buClrTx/>
              <a:buFontTx/>
              <a:buNone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C8FD14D-3A8D-473C-AA50-23299B24F1F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19550" y="0"/>
            <a:ext cx="307975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7038">
              <a:buClrTx/>
              <a:buFontTx/>
              <a:buNone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EB80CC2-18D1-4009-89C0-E8E351B660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975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27038">
              <a:buClrTx/>
              <a:buFontTx/>
              <a:buNone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4FC9470-7289-4F47-A5C1-B26D00DE12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19550" y="9721850"/>
            <a:ext cx="307975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7038">
              <a:buClrTx/>
              <a:buFontTx/>
              <a:buNone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7A29F07-10E0-4FB9-BCCE-CAAAB50D5213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:a16="http://schemas.microsoft.com/office/drawing/2014/main" id="{FE69B57B-94D5-4E57-B211-2B5E1732FE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defTabSz="427038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defTabSz="427038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defTabSz="427038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defTabSz="427038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79483C05-4380-41D7-9E10-54AFDB3A6B88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 eaLnBrk="1"/>
              <a:t>2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702150D8-D2F3-48BB-BD51-EF0499D81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22C05138-A055-4D5F-A7BD-C52CF0182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46" y="827509"/>
            <a:ext cx="10080000" cy="64807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46" y="251445"/>
            <a:ext cx="10080000" cy="432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8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18662" cy="1257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4988" y="1768475"/>
            <a:ext cx="4732337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9725" y="1768475"/>
            <a:ext cx="4733925" cy="241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9725" y="4337050"/>
            <a:ext cx="4733925" cy="241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8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56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19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A06DFA20-7E62-4734-8579-B6065A81A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827088"/>
            <a:ext cx="1008062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7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1027" name="Line 1">
            <a:extLst>
              <a:ext uri="{FF2B5EF4-FFF2-40B4-BE49-F238E27FC236}">
                <a16:creationId xmlns:a16="http://schemas.microsoft.com/office/drawing/2014/main" id="{2E8E8AC1-A6F3-4435-94FC-E5770929D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754063"/>
            <a:ext cx="10080625" cy="1587"/>
          </a:xfrm>
          <a:prstGeom prst="line">
            <a:avLst/>
          </a:prstGeom>
          <a:noFill/>
          <a:ln w="12700">
            <a:solidFill>
              <a:srgbClr val="5858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Line 2">
            <a:extLst>
              <a:ext uri="{FF2B5EF4-FFF2-40B4-BE49-F238E27FC236}">
                <a16:creationId xmlns:a16="http://schemas.microsoft.com/office/drawing/2014/main" id="{FCBC9145-745F-4C30-A5F2-B6775AFA8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7380288"/>
            <a:ext cx="10080625" cy="1587"/>
          </a:xfrm>
          <a:prstGeom prst="line">
            <a:avLst/>
          </a:prstGeom>
          <a:noFill/>
          <a:ln w="12700">
            <a:solidFill>
              <a:srgbClr val="5858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E9A5EB8-CF2D-4867-BBFF-86B190935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14288"/>
            <a:ext cx="10080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0830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08302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08302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08302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08302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7338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9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</a:defRPr>
      </a:lvl3pPr>
      <a:lvl4pPr marL="1600200" indent="-230188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imo.truhetz@uni-graz.a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met.142" TargetMode="External"/><Relationship Id="rId13" Type="http://schemas.openxmlformats.org/officeDocument/2006/relationships/hyperlink" Target="https://doi.org/10.1175/BAMS-D-18-0137.1" TargetMode="External"/><Relationship Id="rId3" Type="http://schemas.openxmlformats.org/officeDocument/2006/relationships/hyperlink" Target="https://doi.org/10.1002/2015GL066015" TargetMode="External"/><Relationship Id="rId7" Type="http://schemas.openxmlformats.org/officeDocument/2006/relationships/hyperlink" Target="https://doi.org/10.1175/MWR-D-12-00252.1" TargetMode="External"/><Relationship Id="rId12" Type="http://schemas.openxmlformats.org/officeDocument/2006/relationships/hyperlink" Target="https://doi.org/10.1175/MWR-D-18-0289.1" TargetMode="External"/><Relationship Id="rId2" Type="http://schemas.openxmlformats.org/officeDocument/2006/relationships/hyperlink" Target="https://doi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02/met.204" TargetMode="External"/><Relationship Id="rId11" Type="http://schemas.openxmlformats.org/officeDocument/2006/relationships/hyperlink" Target="https://doi.org/10.1127/metz/2016/0832" TargetMode="External"/><Relationship Id="rId5" Type="http://schemas.openxmlformats.org/officeDocument/2006/relationships/hyperlink" Target="https://doi.org/10.1002/joc.5808" TargetMode="External"/><Relationship Id="rId10" Type="http://schemas.openxmlformats.org/officeDocument/2006/relationships/hyperlink" Target="https://doi.org/10.1002/asl.660" TargetMode="External"/><Relationship Id="rId4" Type="http://schemas.openxmlformats.org/officeDocument/2006/relationships/hyperlink" Target="https://doi.org/10.1002/2017GL073124" TargetMode="External"/><Relationship Id="rId9" Type="http://schemas.openxmlformats.org/officeDocument/2006/relationships/hyperlink" Target="https://doi.org/10.1002/2016GL071451" TargetMode="External"/><Relationship Id="rId14" Type="http://schemas.openxmlformats.org/officeDocument/2006/relationships/hyperlink" Target="https://doi.org/10.1175/JAS-D-18-0279.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0.png"/><Relationship Id="rId7" Type="http://schemas.openxmlformats.org/officeDocument/2006/relationships/image" Target="../media/image3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nigraz_wegc_logo_XL.png">
            <a:extLst>
              <a:ext uri="{FF2B5EF4-FFF2-40B4-BE49-F238E27FC236}">
                <a16:creationId xmlns:a16="http://schemas.microsoft.com/office/drawing/2014/main" id="{452ABD5E-76F1-40DC-BDE5-AA05CB485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34925"/>
            <a:ext cx="25717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1">
            <a:extLst>
              <a:ext uri="{FF2B5EF4-FFF2-40B4-BE49-F238E27FC236}">
                <a16:creationId xmlns:a16="http://schemas.microsoft.com/office/drawing/2014/main" id="{B8A5EA1B-E5ED-4658-8EFE-971A9240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042988"/>
            <a:ext cx="9974263" cy="641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4400" b="1" dirty="0">
                <a:solidFill>
                  <a:srgbClr val="F08302"/>
                </a:solidFill>
              </a:rPr>
              <a:t>Front related model evaluation of multi-year simulations from hydrostatic to convection-permitting scales in the greater Alpine region</a:t>
            </a:r>
            <a:endParaRPr lang="de-DE" altLang="de-DE" sz="4400" b="1" dirty="0">
              <a:solidFill>
                <a:srgbClr val="F08302"/>
              </a:solidFill>
            </a:endParaRPr>
          </a:p>
          <a:p>
            <a:pPr>
              <a:spcBef>
                <a:spcPct val="50000"/>
              </a:spcBef>
            </a:pP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Heimo Truhetz</a:t>
            </a:r>
            <a:r>
              <a:rPr lang="de-DE" altLang="de-DE" baseline="30000" dirty="0">
                <a:solidFill>
                  <a:schemeClr val="tx1"/>
                </a:solidFill>
              </a:rPr>
              <a:t>1</a:t>
            </a:r>
            <a:r>
              <a:rPr lang="de-DE" altLang="de-DE" dirty="0">
                <a:solidFill>
                  <a:schemeClr val="tx1"/>
                </a:solidFill>
              </a:rPr>
              <a:t>, Dom Heinzeller</a:t>
            </a:r>
            <a:r>
              <a:rPr lang="de-DE" altLang="de-DE" baseline="30000" dirty="0">
                <a:solidFill>
                  <a:schemeClr val="tx1"/>
                </a:solidFill>
              </a:rPr>
              <a:t>2</a:t>
            </a:r>
            <a:r>
              <a:rPr lang="de-DE" altLang="de-DE" dirty="0">
                <a:solidFill>
                  <a:schemeClr val="tx1"/>
                </a:solidFill>
              </a:rPr>
              <a:t>, Robert Ritter</a:t>
            </a:r>
            <a:r>
              <a:rPr lang="de-DE" altLang="de-DE" baseline="30000" dirty="0">
                <a:solidFill>
                  <a:schemeClr val="tx1"/>
                </a:solidFill>
              </a:rPr>
              <a:t>3</a:t>
            </a:r>
            <a:r>
              <a:rPr lang="de-DE" altLang="de-DE" dirty="0">
                <a:solidFill>
                  <a:schemeClr val="tx1"/>
                </a:solidFill>
              </a:rPr>
              <a:t>, Laurin Herbsthofer</a:t>
            </a:r>
            <a:r>
              <a:rPr lang="de-DE" altLang="de-DE" baseline="30000" dirty="0">
                <a:solidFill>
                  <a:schemeClr val="tx1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de-DE" altLang="de-DE" baseline="30000" dirty="0">
                <a:solidFill>
                  <a:schemeClr val="tx1"/>
                </a:solidFill>
              </a:rPr>
              <a:t>1</a:t>
            </a:r>
            <a:r>
              <a:rPr lang="de-DE" altLang="de-DE" dirty="0">
                <a:solidFill>
                  <a:schemeClr val="tx1"/>
                </a:solidFill>
              </a:rPr>
              <a:t> University </a:t>
            </a:r>
            <a:r>
              <a:rPr lang="de-DE" altLang="de-DE" dirty="0" err="1">
                <a:solidFill>
                  <a:schemeClr val="tx1"/>
                </a:solidFill>
              </a:rPr>
              <a:t>of</a:t>
            </a:r>
            <a:r>
              <a:rPr lang="de-DE" altLang="de-DE" dirty="0">
                <a:solidFill>
                  <a:schemeClr val="tx1"/>
                </a:solidFill>
              </a:rPr>
              <a:t> Graz, Wegener Center </a:t>
            </a:r>
            <a:r>
              <a:rPr lang="de-DE" altLang="de-DE" dirty="0" err="1">
                <a:solidFill>
                  <a:schemeClr val="tx1"/>
                </a:solidFill>
              </a:rPr>
              <a:t>for</a:t>
            </a:r>
            <a:r>
              <a:rPr lang="de-DE" altLang="de-DE" dirty="0">
                <a:solidFill>
                  <a:schemeClr val="tx1"/>
                </a:solidFill>
              </a:rPr>
              <a:t> Climate and Global </a:t>
            </a:r>
            <a:r>
              <a:rPr lang="de-DE" altLang="de-DE" dirty="0" err="1">
                <a:solidFill>
                  <a:schemeClr val="tx1"/>
                </a:solidFill>
              </a:rPr>
              <a:t>Global</a:t>
            </a:r>
            <a:r>
              <a:rPr lang="de-DE" altLang="de-DE" dirty="0">
                <a:solidFill>
                  <a:schemeClr val="tx1"/>
                </a:solidFill>
              </a:rPr>
              <a:t> Change, Graz, Austria</a:t>
            </a:r>
          </a:p>
          <a:p>
            <a:pPr>
              <a:spcBef>
                <a:spcPct val="50000"/>
              </a:spcBef>
            </a:pPr>
            <a:r>
              <a:rPr lang="en-US" altLang="de-DE" baseline="30000" dirty="0">
                <a:solidFill>
                  <a:schemeClr val="tx1"/>
                </a:solidFill>
              </a:rPr>
              <a:t>2</a:t>
            </a:r>
            <a:r>
              <a:rPr lang="en-US" altLang="de-DE" dirty="0">
                <a:solidFill>
                  <a:schemeClr val="tx1"/>
                </a:solidFill>
              </a:rPr>
              <a:t> University of Colorado Boulder &amp; NOAA/ESRL Global Systems Division, Cooperative Institute </a:t>
            </a:r>
            <a:br>
              <a:rPr lang="en-US" altLang="de-DE" dirty="0">
                <a:solidFill>
                  <a:schemeClr val="tx1"/>
                </a:solidFill>
              </a:rPr>
            </a:br>
            <a:r>
              <a:rPr lang="en-US" altLang="de-DE" dirty="0">
                <a:solidFill>
                  <a:schemeClr val="tx1"/>
                </a:solidFill>
              </a:rPr>
              <a:t>   for Research in Environmental Sciences, Boulder, CO, USA</a:t>
            </a:r>
          </a:p>
          <a:p>
            <a:pPr>
              <a:spcBef>
                <a:spcPct val="50000"/>
              </a:spcBef>
            </a:pPr>
            <a:r>
              <a:rPr lang="de-DE" altLang="de-DE" baseline="30000" dirty="0">
                <a:solidFill>
                  <a:schemeClr val="tx1"/>
                </a:solidFill>
              </a:rPr>
              <a:t>3</a:t>
            </a:r>
            <a:r>
              <a:rPr lang="de-DE" altLang="de-DE" dirty="0">
                <a:solidFill>
                  <a:schemeClr val="tx1"/>
                </a:solidFill>
              </a:rPr>
              <a:t> University </a:t>
            </a:r>
            <a:r>
              <a:rPr lang="de-DE" altLang="de-DE" dirty="0" err="1">
                <a:solidFill>
                  <a:schemeClr val="tx1"/>
                </a:solidFill>
              </a:rPr>
              <a:t>of</a:t>
            </a:r>
            <a:r>
              <a:rPr lang="de-DE" altLang="de-DE" dirty="0">
                <a:solidFill>
                  <a:schemeClr val="tx1"/>
                </a:solidFill>
              </a:rPr>
              <a:t> Graz, Wegener Center </a:t>
            </a:r>
            <a:r>
              <a:rPr lang="de-DE" altLang="de-DE" dirty="0" err="1">
                <a:solidFill>
                  <a:schemeClr val="tx1"/>
                </a:solidFill>
              </a:rPr>
              <a:t>for</a:t>
            </a:r>
            <a:r>
              <a:rPr lang="de-DE" altLang="de-DE" dirty="0">
                <a:solidFill>
                  <a:schemeClr val="tx1"/>
                </a:solidFill>
              </a:rPr>
              <a:t> Climate and Global </a:t>
            </a:r>
            <a:r>
              <a:rPr lang="de-DE" altLang="de-DE" dirty="0" err="1">
                <a:solidFill>
                  <a:schemeClr val="tx1"/>
                </a:solidFill>
              </a:rPr>
              <a:t>Global</a:t>
            </a:r>
            <a:r>
              <a:rPr lang="de-DE" altLang="de-DE" dirty="0">
                <a:solidFill>
                  <a:schemeClr val="tx1"/>
                </a:solidFill>
              </a:rPr>
              <a:t> Change, Graz, Austria</a:t>
            </a:r>
          </a:p>
          <a:p>
            <a:pPr>
              <a:spcBef>
                <a:spcPct val="5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chemeClr val="tx1"/>
                </a:solidFill>
              </a:rPr>
              <a:t>email: </a:t>
            </a:r>
            <a:r>
              <a:rPr lang="de-DE" altLang="de-DE" dirty="0">
                <a:solidFill>
                  <a:schemeClr val="tx1"/>
                </a:solidFill>
                <a:hlinkClick r:id="rId3"/>
              </a:rPr>
              <a:t>heimo.truhetz@uni-graz.at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Tel.: ++43 316 380 8442</a:t>
            </a:r>
          </a:p>
          <a:p>
            <a:pPr>
              <a:spcBef>
                <a:spcPct val="50000"/>
              </a:spcBef>
            </a:pP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EGU 2020, Session CL2.44 @ Display, May 8, 2020</a:t>
            </a:r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76A524A-3270-4C95-B87F-09761F093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13" y="6301966"/>
            <a:ext cx="1227411" cy="429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0EDFC48-D451-4306-9A40-D6321259F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99" y="1043534"/>
            <a:ext cx="9621837" cy="73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/>
              <a:t>Model for Prediction Across Scales (</a:t>
            </a:r>
            <a:r>
              <a:rPr lang="en-US" altLang="de-DE" sz="1800" b="1" kern="0" dirty="0"/>
              <a:t>MPAS v7.0</a:t>
            </a:r>
            <a:r>
              <a:rPr lang="en-US" altLang="de-DE" sz="1800" kern="0" dirty="0"/>
              <a:t>) </a:t>
            </a:r>
            <a:r>
              <a:rPr lang="en-US" altLang="de-DE" sz="1600" kern="0" dirty="0"/>
              <a:t>(</a:t>
            </a:r>
            <a:r>
              <a:rPr lang="en-US" altLang="de-DE" sz="1600" kern="0" dirty="0" err="1"/>
              <a:t>Skamarock</a:t>
            </a:r>
            <a:r>
              <a:rPr lang="en-US" altLang="de-DE" sz="1600" kern="0" dirty="0"/>
              <a:t> et al., 2012)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/>
              <a:t>Dry adiabatic simulation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/>
              <a:t>Resolutions: 0.5° and 0.125° grid spacing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/>
              <a:t>Data extracted in EURO-CORDEX domains (moving along with the center of instability)</a:t>
            </a:r>
            <a:br>
              <a:rPr lang="en-US" altLang="de-DE" sz="1800" kern="0" dirty="0"/>
            </a:br>
            <a:r>
              <a:rPr lang="en-US" altLang="de-DE" sz="1800" kern="0" dirty="0"/>
              <a:t>MPAS 0.5° 	</a:t>
            </a:r>
            <a:r>
              <a:rPr lang="en-US" altLang="de-DE" sz="1800" kern="0" dirty="0">
                <a:sym typeface="Wingdings" panose="05000000000000000000" pitchFamily="2" charset="2"/>
              </a:rPr>
              <a:t> EUR 0.44</a:t>
            </a:r>
            <a:br>
              <a:rPr lang="en-US" altLang="de-DE" sz="1800" kern="0" dirty="0">
                <a:sym typeface="Wingdings" panose="05000000000000000000" pitchFamily="2" charset="2"/>
              </a:rPr>
            </a:br>
            <a:r>
              <a:rPr lang="en-US" altLang="de-DE" sz="1800" kern="0" dirty="0">
                <a:sym typeface="Wingdings" panose="05000000000000000000" pitchFamily="2" charset="2"/>
              </a:rPr>
              <a:t>MPAS 0.125° 	 EUR 0.11°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600" kern="0" dirty="0"/>
              <a:t>Spectral filter based on DCT</a:t>
            </a:r>
            <a:br>
              <a:rPr lang="en-US" altLang="de-DE" sz="1600" kern="0" dirty="0"/>
            </a:br>
            <a:r>
              <a:rPr lang="en-GB" altLang="de-DE" sz="1600" kern="0" dirty="0">
                <a:sym typeface="Wingdings" panose="05000000000000000000" pitchFamily="2" charset="2"/>
              </a:rPr>
              <a:t>(</a:t>
            </a:r>
            <a:r>
              <a:rPr lang="de-DE" sz="1600" dirty="0">
                <a:solidFill>
                  <a:schemeClr val="tx1"/>
                </a:solidFill>
                <a:sym typeface="Symbol"/>
              </a:rPr>
              <a:t></a:t>
            </a:r>
            <a:r>
              <a:rPr lang="de-DE" sz="1600" baseline="-25000" dirty="0">
                <a:solidFill>
                  <a:schemeClr val="tx1"/>
                </a:solidFill>
                <a:sym typeface="Symbol"/>
              </a:rPr>
              <a:t>L</a:t>
            </a:r>
            <a:r>
              <a:rPr lang="de-DE" sz="1600" dirty="0">
                <a:solidFill>
                  <a:schemeClr val="tx1"/>
                </a:solidFill>
                <a:sym typeface="Symbol"/>
              </a:rPr>
              <a:t> = 630 km, </a:t>
            </a:r>
            <a:r>
              <a:rPr lang="de-DE" sz="1600" baseline="-25000" dirty="0">
                <a:solidFill>
                  <a:schemeClr val="tx1"/>
                </a:solidFill>
                <a:sym typeface="Symbol"/>
              </a:rPr>
              <a:t>H</a:t>
            </a:r>
            <a:r>
              <a:rPr lang="de-DE" sz="1600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sz="1600" dirty="0">
                <a:solidFill>
                  <a:schemeClr val="tx1"/>
                </a:solidFill>
              </a:rPr>
              <a:t>= 750 km</a:t>
            </a:r>
            <a:r>
              <a:rPr lang="en-GB" altLang="de-DE" sz="1600" kern="0" dirty="0">
                <a:sym typeface="Wingdings" panose="05000000000000000000" pitchFamily="2" charset="2"/>
              </a:rPr>
              <a:t>)</a:t>
            </a:r>
            <a:br>
              <a:rPr lang="en-GB" altLang="de-DE" sz="1600" kern="0" dirty="0">
                <a:sym typeface="Wingdings" panose="05000000000000000000" pitchFamily="2" charset="2"/>
              </a:rPr>
            </a:br>
            <a:r>
              <a:rPr lang="en-GB" altLang="de-DE" sz="1600" kern="0" dirty="0">
                <a:sym typeface="Wingdings" panose="05000000000000000000" pitchFamily="2" charset="2"/>
              </a:rPr>
              <a:t> achieve equality among variance spectra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endParaRPr lang="en-GB" altLang="de-DE" sz="1600" kern="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600" kern="0" dirty="0">
                <a:sym typeface="Wingdings" panose="05000000000000000000" pitchFamily="2" charset="2"/>
              </a:rPr>
              <a:t> Can t</a:t>
            </a:r>
            <a:r>
              <a:rPr lang="en-US" altLang="de-DE" sz="1600" kern="0" dirty="0"/>
              <a:t>he same front be detected as the “same” in </a:t>
            </a:r>
            <a:br>
              <a:rPr lang="en-US" altLang="de-DE" sz="1600" kern="0" dirty="0"/>
            </a:br>
            <a:r>
              <a:rPr lang="en-US" altLang="de-DE" sz="1600" kern="0" dirty="0"/>
              <a:t>     different models?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600" kern="0" dirty="0">
                <a:sym typeface="Wingdings" panose="05000000000000000000" pitchFamily="2" charset="2"/>
              </a:rPr>
              <a:t> </a:t>
            </a:r>
            <a:r>
              <a:rPr lang="en-US" altLang="de-DE" sz="1600" kern="0" dirty="0"/>
              <a:t>Shall models be </a:t>
            </a:r>
            <a:r>
              <a:rPr lang="en-US" altLang="de-DE" sz="1600" b="1" kern="0" dirty="0">
                <a:solidFill>
                  <a:srgbClr val="F08302"/>
                </a:solidFill>
              </a:rPr>
              <a:t>remapped</a:t>
            </a:r>
            <a:r>
              <a:rPr lang="en-US" altLang="de-DE" sz="1600" kern="0" dirty="0"/>
              <a:t> onto a common grid, first?</a:t>
            </a:r>
            <a:br>
              <a:rPr lang="en-US" altLang="de-DE" sz="1600" kern="0" dirty="0"/>
            </a:br>
            <a:r>
              <a:rPr lang="en-US" altLang="de-DE" sz="1600" kern="0" dirty="0"/>
              <a:t>     Or shall </a:t>
            </a:r>
            <a:r>
              <a:rPr lang="en-US" altLang="de-DE" sz="1600" b="1" kern="0" dirty="0">
                <a:solidFill>
                  <a:srgbClr val="3399FF"/>
                </a:solidFill>
              </a:rPr>
              <a:t>coincident</a:t>
            </a:r>
            <a:r>
              <a:rPr lang="en-US" altLang="de-DE" sz="1600" kern="0" dirty="0"/>
              <a:t> grid cells be compared?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endParaRPr lang="en-US" altLang="de-DE" sz="1600" kern="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C8768C-EA45-458D-A1F1-CE8F061C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2. Idealised baroclinic instability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  <p:pic>
        <p:nvPicPr>
          <p:cNvPr id="12" name="Grafik 11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02D9AF30-72E8-4DA0-AB60-6546A4C89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7"/>
          <a:stretch/>
        </p:blipFill>
        <p:spPr>
          <a:xfrm>
            <a:off x="6615900" y="3203774"/>
            <a:ext cx="3626550" cy="38884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9B6841C-66D8-43DE-9EE7-DD522CA7397A}"/>
              </a:ext>
            </a:extLst>
          </p:cNvPr>
          <p:cNvSpPr txBox="1"/>
          <p:nvPr/>
        </p:nvSpPr>
        <p:spPr>
          <a:xfrm>
            <a:off x="8334238" y="5724053"/>
            <a:ext cx="1441420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sym typeface="Symbol"/>
              </a:rPr>
              <a:t></a:t>
            </a:r>
            <a:r>
              <a:rPr lang="de-DE" baseline="-25000" dirty="0">
                <a:solidFill>
                  <a:schemeClr val="tx1"/>
                </a:solidFill>
                <a:sym typeface="Symbol"/>
              </a:rPr>
              <a:t>L</a:t>
            </a:r>
            <a:r>
              <a:rPr lang="de-DE" dirty="0">
                <a:solidFill>
                  <a:schemeClr val="tx1"/>
                </a:solidFill>
                <a:sym typeface="Symbol"/>
              </a:rPr>
              <a:t> = 630 km</a:t>
            </a:r>
          </a:p>
          <a:p>
            <a:r>
              <a:rPr lang="de-DE" dirty="0">
                <a:solidFill>
                  <a:schemeClr val="tx1"/>
                </a:solidFill>
                <a:sym typeface="Symbol"/>
              </a:rPr>
              <a:t></a:t>
            </a:r>
            <a:r>
              <a:rPr lang="de-DE" baseline="-25000" dirty="0">
                <a:solidFill>
                  <a:schemeClr val="tx1"/>
                </a:solidFill>
                <a:sym typeface="Symbol"/>
              </a:rPr>
              <a:t>H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= 750 km</a:t>
            </a:r>
          </a:p>
        </p:txBody>
      </p:sp>
    </p:spTree>
    <p:extLst>
      <p:ext uri="{BB962C8B-B14F-4D97-AF65-F5344CB8AC3E}">
        <p14:creationId xmlns:p14="http://schemas.microsoft.com/office/powerpoint/2010/main" val="237150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618AB44C-DC66-4625-B105-CBBF60A3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2. Idealised baroclinic instability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DA7FCB-05E3-40BC-B5C1-6A5BCA5E9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4"/>
          <a:stretch/>
        </p:blipFill>
        <p:spPr>
          <a:xfrm>
            <a:off x="2105546" y="971525"/>
            <a:ext cx="5536354" cy="4248472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C680BC6-281B-49FD-993C-DECD688C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6" y="5364013"/>
            <a:ext cx="9793088" cy="14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GB" sz="1600" dirty="0"/>
              <a:t>When linear dynamics dominate (until day 8), front strength and location are “quite” consistent among model resolution (deviations are mainly within 1 </a:t>
            </a:r>
            <a:r>
              <a:rPr lang="en-GB" sz="1600" dirty="0">
                <a:sym typeface="Symbol"/>
              </a:rPr>
              <a:t>x).</a:t>
            </a:r>
          </a:p>
          <a:p>
            <a:r>
              <a:rPr lang="en-GB" sz="1600" dirty="0">
                <a:sym typeface="Symbol"/>
              </a:rPr>
              <a:t>When non-linearity progresses (day 9 and beyond), inconsistencies rapidly evolve and introduce incomparability due to internal variability.</a:t>
            </a:r>
            <a:endParaRPr lang="en-GB" sz="1600" dirty="0"/>
          </a:p>
          <a:p>
            <a:r>
              <a:rPr lang="en-GB" sz="1600" b="1" dirty="0"/>
              <a:t>Spectral filtering</a:t>
            </a:r>
            <a:r>
              <a:rPr lang="en-GB" sz="1600" dirty="0"/>
              <a:t> preserves consistency among model resolution farther into the regime of non-linearity (</a:t>
            </a:r>
            <a:r>
              <a:rPr lang="en-GB" sz="1600" b="1" dirty="0">
                <a:solidFill>
                  <a:schemeClr val="tx1"/>
                </a:solidFill>
              </a:rPr>
              <a:t>90% of all deviations remain in 1 </a:t>
            </a:r>
            <a:r>
              <a:rPr lang="en-GB" sz="1600" b="1" dirty="0">
                <a:solidFill>
                  <a:schemeClr val="tx1"/>
                </a:solidFill>
                <a:sym typeface="Symbol"/>
              </a:rPr>
              <a:t>x range until day 11</a:t>
            </a:r>
            <a:r>
              <a:rPr lang="en-GB" sz="1600" dirty="0"/>
              <a:t>).</a:t>
            </a:r>
          </a:p>
          <a:p>
            <a:r>
              <a:rPr lang="en-GB" altLang="de-DE" sz="1600" kern="0" dirty="0"/>
              <a:t>Remapping on a common grid gives further improvements</a:t>
            </a:r>
            <a:br>
              <a:rPr lang="en-US" altLang="de-DE" sz="1600" kern="0" dirty="0"/>
            </a:br>
            <a:endParaRPr lang="en-US" altLang="de-DE" sz="1600" kern="0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D0D23C9-2CFC-460D-B79D-200ACABC6CBE}"/>
              </a:ext>
            </a:extLst>
          </p:cNvPr>
          <p:cNvCxnSpPr>
            <a:cxnSpLocks/>
          </p:cNvCxnSpPr>
          <p:nvPr/>
        </p:nvCxnSpPr>
        <p:spPr bwMode="auto">
          <a:xfrm flipH="1">
            <a:off x="2609603" y="3750341"/>
            <a:ext cx="331236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A7458CB2-2B2B-4B59-AA83-AE9EC1A3A9A5}"/>
              </a:ext>
            </a:extLst>
          </p:cNvPr>
          <p:cNvCxnSpPr>
            <a:cxnSpLocks/>
          </p:cNvCxnSpPr>
          <p:nvPr/>
        </p:nvCxnSpPr>
        <p:spPr bwMode="auto">
          <a:xfrm flipV="1">
            <a:off x="5198422" y="981357"/>
            <a:ext cx="0" cy="3839552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Pfeil: nach links und rechts 18">
            <a:extLst>
              <a:ext uri="{FF2B5EF4-FFF2-40B4-BE49-F238E27FC236}">
                <a16:creationId xmlns:a16="http://schemas.microsoft.com/office/drawing/2014/main" id="{B40098B6-C200-4EB7-8CDD-E57AAEE4D126}"/>
              </a:ext>
            </a:extLst>
          </p:cNvPr>
          <p:cNvSpPr/>
          <p:nvPr/>
        </p:nvSpPr>
        <p:spPr bwMode="auto">
          <a:xfrm>
            <a:off x="2681612" y="1025698"/>
            <a:ext cx="2516796" cy="89844"/>
          </a:xfrm>
          <a:prstGeom prst="leftRightArrow">
            <a:avLst>
              <a:gd name="adj1" fmla="val 22691"/>
              <a:gd name="adj2" fmla="val 138754"/>
            </a:avLst>
          </a:prstGeom>
          <a:solidFill>
            <a:srgbClr val="FF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95B6B46-4379-4303-A156-53954E027CCC}"/>
              </a:ext>
            </a:extLst>
          </p:cNvPr>
          <p:cNvSpPr txBox="1"/>
          <p:nvPr/>
        </p:nvSpPr>
        <p:spPr>
          <a:xfrm>
            <a:off x="3401691" y="806573"/>
            <a:ext cx="1249060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FF0000"/>
                </a:solidFill>
              </a:rPr>
              <a:t>linear </a:t>
            </a:r>
            <a:r>
              <a:rPr lang="de-AT" sz="1200" dirty="0" err="1">
                <a:solidFill>
                  <a:srgbClr val="FF0000"/>
                </a:solidFill>
              </a:rPr>
              <a:t>dynamics</a:t>
            </a:r>
            <a:endParaRPr lang="de-AT" sz="1200" dirty="0">
              <a:solidFill>
                <a:srgbClr val="FF0000"/>
              </a:solidFill>
            </a:endParaRPr>
          </a:p>
        </p:txBody>
      </p:sp>
      <p:sp>
        <p:nvSpPr>
          <p:cNvPr id="24" name="Pfeil: nach links und rechts 23">
            <a:extLst>
              <a:ext uri="{FF2B5EF4-FFF2-40B4-BE49-F238E27FC236}">
                <a16:creationId xmlns:a16="http://schemas.microsoft.com/office/drawing/2014/main" id="{24D5CA35-BB2B-4AD8-8364-5DCC7BF73CD3}"/>
              </a:ext>
            </a:extLst>
          </p:cNvPr>
          <p:cNvSpPr/>
          <p:nvPr/>
        </p:nvSpPr>
        <p:spPr bwMode="auto">
          <a:xfrm>
            <a:off x="5201891" y="1026969"/>
            <a:ext cx="2160229" cy="98399"/>
          </a:xfrm>
          <a:prstGeom prst="leftRightArrow">
            <a:avLst>
              <a:gd name="adj1" fmla="val 22691"/>
              <a:gd name="adj2" fmla="val 138754"/>
            </a:avLst>
          </a:prstGeom>
          <a:solidFill>
            <a:srgbClr val="FF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3C4A20D-681C-4DEE-B94B-A1F64BB85FE7}"/>
              </a:ext>
            </a:extLst>
          </p:cNvPr>
          <p:cNvSpPr txBox="1"/>
          <p:nvPr/>
        </p:nvSpPr>
        <p:spPr>
          <a:xfrm>
            <a:off x="5662881" y="807845"/>
            <a:ext cx="1555234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FF0000"/>
                </a:solidFill>
              </a:rPr>
              <a:t>non-linear </a:t>
            </a:r>
            <a:r>
              <a:rPr lang="de-AT" sz="1200" dirty="0" err="1">
                <a:solidFill>
                  <a:srgbClr val="FF0000"/>
                </a:solidFill>
              </a:rPr>
              <a:t>dynamics</a:t>
            </a:r>
            <a:endParaRPr lang="de-AT" sz="1200" dirty="0">
              <a:solidFill>
                <a:srgbClr val="FF0000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CDE6E72-9103-4ABB-9A23-D56FA8391C81}"/>
              </a:ext>
            </a:extLst>
          </p:cNvPr>
          <p:cNvSpPr txBox="1"/>
          <p:nvPr/>
        </p:nvSpPr>
        <p:spPr>
          <a:xfrm>
            <a:off x="593378" y="1042392"/>
            <a:ext cx="1428596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tx1"/>
                </a:solidFill>
              </a:rPr>
              <a:t>EUR-44 vs. 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EUR-11 on</a:t>
            </a:r>
          </a:p>
          <a:p>
            <a:r>
              <a:rPr lang="de-AT" dirty="0">
                <a:solidFill>
                  <a:schemeClr val="tx1"/>
                </a:solidFill>
              </a:rPr>
              <a:t>EUR-44</a:t>
            </a:r>
          </a:p>
        </p:txBody>
      </p:sp>
    </p:spTree>
    <p:extLst>
      <p:ext uri="{BB962C8B-B14F-4D97-AF65-F5344CB8AC3E}">
        <p14:creationId xmlns:p14="http://schemas.microsoft.com/office/powerpoint/2010/main" val="168879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3D0BAC57-4BE4-4E69-A05B-5AA9FB45E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  <a:sym typeface="Wingdings" panose="05000000000000000000" pitchFamily="2" charset="2"/>
              </a:rPr>
              <a:t> </a:t>
            </a: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Criteria for comparability</a:t>
            </a:r>
            <a:endParaRPr lang="en-GB" altLang="de-DE" sz="3200" b="1" dirty="0">
              <a:solidFill>
                <a:srgbClr val="F08302"/>
              </a:solidFill>
              <a:cs typeface="Droid Sans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AC9C0F1-E9AE-4383-AFC1-0846E1AC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4" y="1403573"/>
            <a:ext cx="8856984" cy="14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de-DE" sz="1800" kern="0" dirty="0">
                <a:sym typeface="Wingdings" panose="05000000000000000000" pitchFamily="2" charset="2"/>
              </a:rPr>
              <a:t>Achieve equality in variance spectra</a:t>
            </a:r>
            <a:br>
              <a:rPr lang="en-US" altLang="de-DE" sz="1800" kern="0" dirty="0">
                <a:sym typeface="Wingdings" panose="05000000000000000000" pitchFamily="2" charset="2"/>
              </a:rPr>
            </a:br>
            <a:r>
              <a:rPr lang="en-US" altLang="de-DE" sz="1800" kern="0" dirty="0">
                <a:sym typeface="Wingdings" panose="05000000000000000000" pitchFamily="2" charset="2"/>
              </a:rPr>
              <a:t> spectral methods do have advantages </a:t>
            </a:r>
            <a:br>
              <a:rPr lang="en-US" altLang="de-DE" sz="1800" kern="0" dirty="0">
                <a:sym typeface="Wingdings" panose="05000000000000000000" pitchFamily="2" charset="2"/>
              </a:rPr>
            </a:br>
            <a:r>
              <a:rPr lang="en-US" altLang="de-DE" sz="1800" kern="0" dirty="0">
                <a:sym typeface="Wingdings" panose="05000000000000000000" pitchFamily="2" charset="2"/>
              </a:rPr>
              <a:t> remapping on a common (coarser resolved) grid gives further improvements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endParaRPr lang="en-US" altLang="de-DE" sz="1800" kern="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>
                <a:sym typeface="Wingdings" panose="05000000000000000000" pitchFamily="2" charset="2"/>
              </a:rPr>
              <a:t>Same fronts can be detected as the “same” only when </a:t>
            </a:r>
            <a:r>
              <a:rPr lang="en-US" altLang="de-DE" sz="1800" b="1" kern="0" dirty="0">
                <a:sym typeface="Wingdings" panose="05000000000000000000" pitchFamily="2" charset="2"/>
              </a:rPr>
              <a:t>linear</a:t>
            </a:r>
            <a:r>
              <a:rPr lang="en-US" altLang="de-DE" sz="1800" kern="0" dirty="0">
                <a:sym typeface="Wingdings" panose="05000000000000000000" pitchFamily="2" charset="2"/>
              </a:rPr>
              <a:t> dynamics dominate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endParaRPr lang="en-US" altLang="de-DE" sz="1800" kern="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/>
              <a:t>When non-linearity dominates, internal variability hampers comparability</a:t>
            </a:r>
            <a:br>
              <a:rPr lang="en-US" altLang="de-DE" sz="1800" kern="0" dirty="0"/>
            </a:br>
            <a:r>
              <a:rPr lang="en-US" altLang="de-DE" sz="1600" kern="0" dirty="0"/>
              <a:t>(especially model errors cannot be distinguished from internal variability)</a:t>
            </a:r>
            <a:br>
              <a:rPr lang="en-US" altLang="de-DE" sz="1600" kern="0" dirty="0"/>
            </a:br>
            <a:br>
              <a:rPr lang="en-US" altLang="de-DE" sz="1800" kern="0" dirty="0"/>
            </a:br>
            <a:r>
              <a:rPr lang="en-US" altLang="de-DE" sz="1800" kern="0" dirty="0">
                <a:sym typeface="Wingdings" panose="05000000000000000000" pitchFamily="2" charset="2"/>
              </a:rPr>
              <a:t> a one-by-one comparability for fronts is not guaranteed!</a:t>
            </a:r>
            <a:br>
              <a:rPr lang="en-US" altLang="de-DE" sz="1800" kern="0" dirty="0">
                <a:sym typeface="Wingdings" panose="05000000000000000000" pitchFamily="2" charset="2"/>
              </a:rPr>
            </a:br>
            <a:br>
              <a:rPr lang="en-US" altLang="de-DE" sz="1800" kern="0" dirty="0">
                <a:sym typeface="Wingdings" panose="05000000000000000000" pitchFamily="2" charset="2"/>
              </a:rPr>
            </a:br>
            <a:r>
              <a:rPr lang="en-US" altLang="de-DE" sz="1800" kern="0" dirty="0">
                <a:sym typeface="Wingdings" panose="05000000000000000000" pitchFamily="2" charset="2"/>
              </a:rPr>
              <a:t>      possible solution:</a:t>
            </a:r>
            <a:br>
              <a:rPr lang="en-US" altLang="de-DE" sz="1800" kern="0" dirty="0">
                <a:sym typeface="Wingdings" panose="05000000000000000000" pitchFamily="2" charset="2"/>
              </a:rPr>
            </a:br>
            <a:r>
              <a:rPr lang="en-US" altLang="de-DE" sz="1800" kern="0" dirty="0">
                <a:sym typeface="Wingdings" panose="05000000000000000000" pitchFamily="2" charset="2"/>
              </a:rPr>
              <a:t>          front statistics over longer time periods (or enough events)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None/>
              <a:defRPr/>
            </a:pPr>
            <a:br>
              <a:rPr lang="en-US" altLang="de-DE" sz="1800" kern="0" dirty="0"/>
            </a:br>
            <a:endParaRPr lang="en-US" altLang="de-DE" sz="1800" kern="0" dirty="0"/>
          </a:p>
        </p:txBody>
      </p: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56B2EAB2-BD4D-4D40-854C-A27B7E2C336F}"/>
              </a:ext>
            </a:extLst>
          </p:cNvPr>
          <p:cNvGrpSpPr/>
          <p:nvPr/>
        </p:nvGrpSpPr>
        <p:grpSpPr>
          <a:xfrm>
            <a:off x="7960779" y="4994448"/>
            <a:ext cx="2281671" cy="1737717"/>
            <a:chOff x="649656" y="5138464"/>
            <a:chExt cx="2281671" cy="1737717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C33CB811-4625-4084-8DC4-799E9118D394}"/>
                </a:ext>
              </a:extLst>
            </p:cNvPr>
            <p:cNvGrpSpPr/>
            <p:nvPr/>
          </p:nvGrpSpPr>
          <p:grpSpPr>
            <a:xfrm>
              <a:off x="1025426" y="5147989"/>
              <a:ext cx="1728192" cy="1728192"/>
              <a:chOff x="2177554" y="1691605"/>
              <a:chExt cx="1728192" cy="1728192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2019FC8D-AC15-4A63-8535-00FEEEF73449}"/>
                  </a:ext>
                </a:extLst>
              </p:cNvPr>
              <p:cNvSpPr/>
              <p:nvPr/>
            </p:nvSpPr>
            <p:spPr bwMode="auto">
              <a:xfrm>
                <a:off x="2177554" y="169160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7370F8DB-69AC-46AB-8E11-636746A255A5}"/>
                  </a:ext>
                </a:extLst>
              </p:cNvPr>
              <p:cNvSpPr/>
              <p:nvPr/>
            </p:nvSpPr>
            <p:spPr bwMode="auto">
              <a:xfrm>
                <a:off x="2465586" y="169160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CEF0546A-9AE9-4759-9E03-A738BDBD1E77}"/>
                  </a:ext>
                </a:extLst>
              </p:cNvPr>
              <p:cNvSpPr/>
              <p:nvPr/>
            </p:nvSpPr>
            <p:spPr bwMode="auto">
              <a:xfrm>
                <a:off x="2753618" y="169160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5DA859BC-4664-4640-9E6A-60EE0879198A}"/>
                  </a:ext>
                </a:extLst>
              </p:cNvPr>
              <p:cNvSpPr/>
              <p:nvPr/>
            </p:nvSpPr>
            <p:spPr bwMode="auto">
              <a:xfrm>
                <a:off x="3041650" y="169160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B75BB87B-C91A-4887-9A36-B6FC0B052651}"/>
                  </a:ext>
                </a:extLst>
              </p:cNvPr>
              <p:cNvSpPr/>
              <p:nvPr/>
            </p:nvSpPr>
            <p:spPr bwMode="auto">
              <a:xfrm>
                <a:off x="3329682" y="169160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4322C2BD-1614-4EAE-A6E0-C6DF04635170}"/>
                  </a:ext>
                </a:extLst>
              </p:cNvPr>
              <p:cNvSpPr/>
              <p:nvPr/>
            </p:nvSpPr>
            <p:spPr bwMode="auto">
              <a:xfrm>
                <a:off x="3617714" y="169160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B726005E-6659-4CB6-8D31-FA3657868D58}"/>
                  </a:ext>
                </a:extLst>
              </p:cNvPr>
              <p:cNvSpPr/>
              <p:nvPr/>
            </p:nvSpPr>
            <p:spPr bwMode="auto">
              <a:xfrm>
                <a:off x="2177554" y="1979637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33089A14-6357-410A-B281-FAF90E512601}"/>
                  </a:ext>
                </a:extLst>
              </p:cNvPr>
              <p:cNvSpPr/>
              <p:nvPr/>
            </p:nvSpPr>
            <p:spPr bwMode="auto">
              <a:xfrm>
                <a:off x="2465586" y="1979637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40F59CA9-9365-462F-9CDD-E96253EB1C35}"/>
                  </a:ext>
                </a:extLst>
              </p:cNvPr>
              <p:cNvSpPr/>
              <p:nvPr/>
            </p:nvSpPr>
            <p:spPr bwMode="auto">
              <a:xfrm>
                <a:off x="2753618" y="1979637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5C4B9904-FABA-44E1-BF10-23F5B3EACAF8}"/>
                  </a:ext>
                </a:extLst>
              </p:cNvPr>
              <p:cNvSpPr/>
              <p:nvPr/>
            </p:nvSpPr>
            <p:spPr bwMode="auto">
              <a:xfrm>
                <a:off x="3041650" y="1979637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BC5D0082-CECC-435C-AF05-12CC6CB10B29}"/>
                  </a:ext>
                </a:extLst>
              </p:cNvPr>
              <p:cNvSpPr/>
              <p:nvPr/>
            </p:nvSpPr>
            <p:spPr bwMode="auto">
              <a:xfrm>
                <a:off x="3329682" y="1979637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36E309F0-2E01-468D-A7F9-1FD3E13DD24D}"/>
                  </a:ext>
                </a:extLst>
              </p:cNvPr>
              <p:cNvSpPr/>
              <p:nvPr/>
            </p:nvSpPr>
            <p:spPr bwMode="auto">
              <a:xfrm>
                <a:off x="3617714" y="1979637"/>
                <a:ext cx="288032" cy="288032"/>
              </a:xfrm>
              <a:prstGeom prst="rect">
                <a:avLst/>
              </a:prstGeom>
              <a:solidFill>
                <a:srgbClr val="0070C0">
                  <a:alpha val="30000"/>
                </a:srgbClr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EB952039-593D-4E71-94F9-50881750E7FB}"/>
                  </a:ext>
                </a:extLst>
              </p:cNvPr>
              <p:cNvSpPr/>
              <p:nvPr/>
            </p:nvSpPr>
            <p:spPr bwMode="auto">
              <a:xfrm>
                <a:off x="2177554" y="2267669"/>
                <a:ext cx="288032" cy="288032"/>
              </a:xfrm>
              <a:prstGeom prst="rect">
                <a:avLst/>
              </a:prstGeom>
              <a:solidFill>
                <a:srgbClr val="0070C0">
                  <a:alpha val="30000"/>
                </a:srgbClr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9ABCE402-03EF-46BD-AFD2-5CB6DF6C8731}"/>
                  </a:ext>
                </a:extLst>
              </p:cNvPr>
              <p:cNvSpPr/>
              <p:nvPr/>
            </p:nvSpPr>
            <p:spPr bwMode="auto">
              <a:xfrm>
                <a:off x="2465586" y="2267669"/>
                <a:ext cx="288032" cy="288032"/>
              </a:xfrm>
              <a:prstGeom prst="rect">
                <a:avLst/>
              </a:prstGeom>
              <a:solidFill>
                <a:srgbClr val="0070C0">
                  <a:alpha val="30000"/>
                </a:srgbClr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8A4F3C20-7372-4FA0-984E-018E91836996}"/>
                  </a:ext>
                </a:extLst>
              </p:cNvPr>
              <p:cNvSpPr/>
              <p:nvPr/>
            </p:nvSpPr>
            <p:spPr bwMode="auto">
              <a:xfrm>
                <a:off x="2753618" y="2267669"/>
                <a:ext cx="288032" cy="288032"/>
              </a:xfrm>
              <a:prstGeom prst="rect">
                <a:avLst/>
              </a:prstGeom>
              <a:solidFill>
                <a:srgbClr val="0070C0">
                  <a:alpha val="30000"/>
                </a:srgbClr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78671184-E3A4-49A2-B611-EA74BC521893}"/>
                  </a:ext>
                </a:extLst>
              </p:cNvPr>
              <p:cNvSpPr/>
              <p:nvPr/>
            </p:nvSpPr>
            <p:spPr bwMode="auto">
              <a:xfrm>
                <a:off x="3041650" y="2267669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CCC93794-BE81-446B-BDD4-69C399F09289}"/>
                  </a:ext>
                </a:extLst>
              </p:cNvPr>
              <p:cNvSpPr/>
              <p:nvPr/>
            </p:nvSpPr>
            <p:spPr bwMode="auto">
              <a:xfrm>
                <a:off x="3329682" y="2267669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C18C67B4-DEA5-4F89-A26D-DE4C6A4F292A}"/>
                  </a:ext>
                </a:extLst>
              </p:cNvPr>
              <p:cNvSpPr/>
              <p:nvPr/>
            </p:nvSpPr>
            <p:spPr bwMode="auto">
              <a:xfrm>
                <a:off x="3617714" y="2267669"/>
                <a:ext cx="288032" cy="288032"/>
              </a:xfrm>
              <a:prstGeom prst="rect">
                <a:avLst/>
              </a:prstGeom>
              <a:solidFill>
                <a:srgbClr val="0070C0">
                  <a:alpha val="30000"/>
                </a:srgbClr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312BF982-B6D9-4BEB-ADF6-EB3196DFA59B}"/>
                  </a:ext>
                </a:extLst>
              </p:cNvPr>
              <p:cNvSpPr/>
              <p:nvPr/>
            </p:nvSpPr>
            <p:spPr bwMode="auto">
              <a:xfrm>
                <a:off x="2177554" y="2555701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19EFDB9B-1A7C-40E6-9E5C-662D7B6AB395}"/>
                  </a:ext>
                </a:extLst>
              </p:cNvPr>
              <p:cNvSpPr/>
              <p:nvPr/>
            </p:nvSpPr>
            <p:spPr bwMode="auto">
              <a:xfrm>
                <a:off x="2465586" y="2555701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E059D2A3-7E5C-47B6-9833-6F17774A4D9E}"/>
                  </a:ext>
                </a:extLst>
              </p:cNvPr>
              <p:cNvSpPr/>
              <p:nvPr/>
            </p:nvSpPr>
            <p:spPr bwMode="auto">
              <a:xfrm>
                <a:off x="2753618" y="2555701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A594824F-1D57-4206-91A4-466C6B9F9263}"/>
                  </a:ext>
                </a:extLst>
              </p:cNvPr>
              <p:cNvSpPr/>
              <p:nvPr/>
            </p:nvSpPr>
            <p:spPr bwMode="auto">
              <a:xfrm>
                <a:off x="3041650" y="2555701"/>
                <a:ext cx="288032" cy="288032"/>
              </a:xfrm>
              <a:prstGeom prst="rect">
                <a:avLst/>
              </a:prstGeom>
              <a:solidFill>
                <a:srgbClr val="0070C0">
                  <a:alpha val="30000"/>
                </a:srgbClr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68430ECA-CF87-458C-AE5B-5B040F185641}"/>
                  </a:ext>
                </a:extLst>
              </p:cNvPr>
              <p:cNvSpPr/>
              <p:nvPr/>
            </p:nvSpPr>
            <p:spPr bwMode="auto">
              <a:xfrm>
                <a:off x="3329682" y="2555701"/>
                <a:ext cx="288032" cy="288032"/>
              </a:xfrm>
              <a:prstGeom prst="rect">
                <a:avLst/>
              </a:prstGeom>
              <a:solidFill>
                <a:srgbClr val="0070C0">
                  <a:alpha val="30000"/>
                </a:srgbClr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2ED1BC60-B574-4E99-8A12-4A7C78E545BB}"/>
                  </a:ext>
                </a:extLst>
              </p:cNvPr>
              <p:cNvSpPr/>
              <p:nvPr/>
            </p:nvSpPr>
            <p:spPr bwMode="auto">
              <a:xfrm>
                <a:off x="3617714" y="2555701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ACB7C424-6329-42F3-A35A-A74DCB6A8924}"/>
                  </a:ext>
                </a:extLst>
              </p:cNvPr>
              <p:cNvSpPr/>
              <p:nvPr/>
            </p:nvSpPr>
            <p:spPr bwMode="auto">
              <a:xfrm>
                <a:off x="2177554" y="2843733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65230CCF-FB8F-4E90-9D8D-CEF0918768A0}"/>
                  </a:ext>
                </a:extLst>
              </p:cNvPr>
              <p:cNvSpPr/>
              <p:nvPr/>
            </p:nvSpPr>
            <p:spPr bwMode="auto">
              <a:xfrm>
                <a:off x="2465586" y="2843733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857AEFD8-64FB-4BFA-A14B-8BCC220C41A2}"/>
                  </a:ext>
                </a:extLst>
              </p:cNvPr>
              <p:cNvSpPr/>
              <p:nvPr/>
            </p:nvSpPr>
            <p:spPr bwMode="auto">
              <a:xfrm>
                <a:off x="2753618" y="2843733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52729F53-AC86-4CA0-9DC3-ED214E169C25}"/>
                  </a:ext>
                </a:extLst>
              </p:cNvPr>
              <p:cNvSpPr/>
              <p:nvPr/>
            </p:nvSpPr>
            <p:spPr bwMode="auto">
              <a:xfrm>
                <a:off x="3041650" y="2843733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9218B8C9-030C-43D3-B19D-339BD23272BC}"/>
                  </a:ext>
                </a:extLst>
              </p:cNvPr>
              <p:cNvSpPr/>
              <p:nvPr/>
            </p:nvSpPr>
            <p:spPr bwMode="auto">
              <a:xfrm>
                <a:off x="3329682" y="2843733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55544E86-0E7C-4778-8766-C632E91F27B7}"/>
                  </a:ext>
                </a:extLst>
              </p:cNvPr>
              <p:cNvSpPr/>
              <p:nvPr/>
            </p:nvSpPr>
            <p:spPr bwMode="auto">
              <a:xfrm>
                <a:off x="3617714" y="2843733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B976636D-473F-4D26-84CD-D0DF65C63B38}"/>
                  </a:ext>
                </a:extLst>
              </p:cNvPr>
              <p:cNvSpPr/>
              <p:nvPr/>
            </p:nvSpPr>
            <p:spPr bwMode="auto">
              <a:xfrm>
                <a:off x="2177554" y="313176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D0755998-9E6F-48AB-98AF-C7F03DFEE388}"/>
                  </a:ext>
                </a:extLst>
              </p:cNvPr>
              <p:cNvSpPr/>
              <p:nvPr/>
            </p:nvSpPr>
            <p:spPr bwMode="auto">
              <a:xfrm>
                <a:off x="2465586" y="313176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B4A1CBB0-EE59-4E94-947A-F0A3D144F043}"/>
                  </a:ext>
                </a:extLst>
              </p:cNvPr>
              <p:cNvSpPr/>
              <p:nvPr/>
            </p:nvSpPr>
            <p:spPr bwMode="auto">
              <a:xfrm>
                <a:off x="2753618" y="313176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5B121EDA-E3C3-4D83-9251-E88D25A0D70A}"/>
                  </a:ext>
                </a:extLst>
              </p:cNvPr>
              <p:cNvSpPr/>
              <p:nvPr/>
            </p:nvSpPr>
            <p:spPr bwMode="auto">
              <a:xfrm>
                <a:off x="3041650" y="313176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3AFDC354-DA16-41B9-8B0F-D7DFC32239CB}"/>
                  </a:ext>
                </a:extLst>
              </p:cNvPr>
              <p:cNvSpPr/>
              <p:nvPr/>
            </p:nvSpPr>
            <p:spPr bwMode="auto">
              <a:xfrm>
                <a:off x="3329682" y="313176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51C2D328-13C8-4496-8942-4C7B376E3070}"/>
                  </a:ext>
                </a:extLst>
              </p:cNvPr>
              <p:cNvSpPr/>
              <p:nvPr/>
            </p:nvSpPr>
            <p:spPr bwMode="auto">
              <a:xfrm>
                <a:off x="3617714" y="313176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1A9C7671-62B2-4AF2-B38D-EA9DA760962D}"/>
                </a:ext>
              </a:extLst>
            </p:cNvPr>
            <p:cNvGrpSpPr/>
            <p:nvPr/>
          </p:nvGrpSpPr>
          <p:grpSpPr>
            <a:xfrm rot="850008">
              <a:off x="1010574" y="5138464"/>
              <a:ext cx="1728192" cy="1728192"/>
              <a:chOff x="5057874" y="1691605"/>
              <a:chExt cx="3456384" cy="3456384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AF24ED08-2FB7-4CD7-9E9B-8B0B77307851}"/>
                  </a:ext>
                </a:extLst>
              </p:cNvPr>
              <p:cNvSpPr/>
              <p:nvPr/>
            </p:nvSpPr>
            <p:spPr bwMode="auto">
              <a:xfrm>
                <a:off x="5057874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063BCCB1-D524-4209-A3EE-60A0FBE9327C}"/>
                  </a:ext>
                </a:extLst>
              </p:cNvPr>
              <p:cNvSpPr/>
              <p:nvPr/>
            </p:nvSpPr>
            <p:spPr bwMode="auto">
              <a:xfrm>
                <a:off x="5345906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A7F0D368-AB1C-4B75-87E7-031C592391DA}"/>
                  </a:ext>
                </a:extLst>
              </p:cNvPr>
              <p:cNvSpPr/>
              <p:nvPr/>
            </p:nvSpPr>
            <p:spPr bwMode="auto">
              <a:xfrm>
                <a:off x="5633938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4759833B-2E8B-4A32-9A39-374AA9CCBD53}"/>
                  </a:ext>
                </a:extLst>
              </p:cNvPr>
              <p:cNvSpPr/>
              <p:nvPr/>
            </p:nvSpPr>
            <p:spPr bwMode="auto">
              <a:xfrm>
                <a:off x="5921970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C7EEF989-A6E6-48AF-936B-87855C0B72F6}"/>
                  </a:ext>
                </a:extLst>
              </p:cNvPr>
              <p:cNvSpPr/>
              <p:nvPr/>
            </p:nvSpPr>
            <p:spPr bwMode="auto">
              <a:xfrm>
                <a:off x="6210002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F6197DC3-9A42-4382-BEA9-14B0AF47041D}"/>
                  </a:ext>
                </a:extLst>
              </p:cNvPr>
              <p:cNvSpPr/>
              <p:nvPr/>
            </p:nvSpPr>
            <p:spPr bwMode="auto">
              <a:xfrm>
                <a:off x="6498034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D265AAF4-F52A-48C5-A0BE-D83267CD1B5B}"/>
                  </a:ext>
                </a:extLst>
              </p:cNvPr>
              <p:cNvSpPr/>
              <p:nvPr/>
            </p:nvSpPr>
            <p:spPr bwMode="auto">
              <a:xfrm>
                <a:off x="5057874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7F6AAEE4-21A0-46AC-BB66-D5AB7A1F457D}"/>
                  </a:ext>
                </a:extLst>
              </p:cNvPr>
              <p:cNvSpPr/>
              <p:nvPr/>
            </p:nvSpPr>
            <p:spPr bwMode="auto">
              <a:xfrm>
                <a:off x="5345906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D43B4542-EFD2-4FE2-9EF2-5255C376BF8C}"/>
                  </a:ext>
                </a:extLst>
              </p:cNvPr>
              <p:cNvSpPr/>
              <p:nvPr/>
            </p:nvSpPr>
            <p:spPr bwMode="auto">
              <a:xfrm>
                <a:off x="5633938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8DAEFDE7-EF8B-4F13-91CA-EF1CD3AEABDE}"/>
                  </a:ext>
                </a:extLst>
              </p:cNvPr>
              <p:cNvSpPr/>
              <p:nvPr/>
            </p:nvSpPr>
            <p:spPr bwMode="auto">
              <a:xfrm>
                <a:off x="5921970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C74015E2-DDEE-43B6-BC17-FB4EBFF2D719}"/>
                  </a:ext>
                </a:extLst>
              </p:cNvPr>
              <p:cNvSpPr/>
              <p:nvPr/>
            </p:nvSpPr>
            <p:spPr bwMode="auto">
              <a:xfrm>
                <a:off x="6210002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19EE1C6C-1CB7-4A56-858A-2C260779CA26}"/>
                  </a:ext>
                </a:extLst>
              </p:cNvPr>
              <p:cNvSpPr/>
              <p:nvPr/>
            </p:nvSpPr>
            <p:spPr bwMode="auto">
              <a:xfrm>
                <a:off x="6498034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7C086781-AC1B-4BEF-8653-F5BD5892E008}"/>
                  </a:ext>
                </a:extLst>
              </p:cNvPr>
              <p:cNvSpPr/>
              <p:nvPr/>
            </p:nvSpPr>
            <p:spPr bwMode="auto">
              <a:xfrm>
                <a:off x="5057874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173AF15F-69CF-4644-A41B-73966FAF4C82}"/>
                  </a:ext>
                </a:extLst>
              </p:cNvPr>
              <p:cNvSpPr/>
              <p:nvPr/>
            </p:nvSpPr>
            <p:spPr bwMode="auto">
              <a:xfrm>
                <a:off x="5345906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AC195250-B5A1-4073-96D3-A66EAA81FE8D}"/>
                  </a:ext>
                </a:extLst>
              </p:cNvPr>
              <p:cNvSpPr/>
              <p:nvPr/>
            </p:nvSpPr>
            <p:spPr bwMode="auto">
              <a:xfrm>
                <a:off x="5633938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7A2B37EE-708D-4376-8A34-AB416F536096}"/>
                  </a:ext>
                </a:extLst>
              </p:cNvPr>
              <p:cNvSpPr/>
              <p:nvPr/>
            </p:nvSpPr>
            <p:spPr bwMode="auto">
              <a:xfrm>
                <a:off x="5921970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2C683AF2-DFD5-4959-B231-D54B3759ED6A}"/>
                  </a:ext>
                </a:extLst>
              </p:cNvPr>
              <p:cNvSpPr/>
              <p:nvPr/>
            </p:nvSpPr>
            <p:spPr bwMode="auto">
              <a:xfrm>
                <a:off x="6210002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64ACAC9A-F717-40E4-B48C-7F724410BCEA}"/>
                  </a:ext>
                </a:extLst>
              </p:cNvPr>
              <p:cNvSpPr/>
              <p:nvPr/>
            </p:nvSpPr>
            <p:spPr bwMode="auto">
              <a:xfrm>
                <a:off x="6498034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AB85DEB3-29E9-434C-870C-31A7A7A158F0}"/>
                  </a:ext>
                </a:extLst>
              </p:cNvPr>
              <p:cNvSpPr/>
              <p:nvPr/>
            </p:nvSpPr>
            <p:spPr bwMode="auto">
              <a:xfrm>
                <a:off x="5057874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ED0F9050-2CDE-4B1A-842E-4AFC578EEC2E}"/>
                  </a:ext>
                </a:extLst>
              </p:cNvPr>
              <p:cNvSpPr/>
              <p:nvPr/>
            </p:nvSpPr>
            <p:spPr bwMode="auto">
              <a:xfrm>
                <a:off x="5345906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4E2379B7-E1C0-4D6B-970B-7EAC6CD4E4B3}"/>
                  </a:ext>
                </a:extLst>
              </p:cNvPr>
              <p:cNvSpPr/>
              <p:nvPr/>
            </p:nvSpPr>
            <p:spPr bwMode="auto">
              <a:xfrm>
                <a:off x="5633938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hteck 69">
                <a:extLst>
                  <a:ext uri="{FF2B5EF4-FFF2-40B4-BE49-F238E27FC236}">
                    <a16:creationId xmlns:a16="http://schemas.microsoft.com/office/drawing/2014/main" id="{8C045881-0D5E-412D-94B8-8D6E693C88FD}"/>
                  </a:ext>
                </a:extLst>
              </p:cNvPr>
              <p:cNvSpPr/>
              <p:nvPr/>
            </p:nvSpPr>
            <p:spPr bwMode="auto">
              <a:xfrm>
                <a:off x="5921970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7CABF469-387A-461D-B1CE-6706575A73E1}"/>
                  </a:ext>
                </a:extLst>
              </p:cNvPr>
              <p:cNvSpPr/>
              <p:nvPr/>
            </p:nvSpPr>
            <p:spPr bwMode="auto">
              <a:xfrm>
                <a:off x="6210002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D9B9B965-813F-481E-87DC-7D26DB127A52}"/>
                  </a:ext>
                </a:extLst>
              </p:cNvPr>
              <p:cNvSpPr/>
              <p:nvPr/>
            </p:nvSpPr>
            <p:spPr bwMode="auto">
              <a:xfrm>
                <a:off x="6498034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34F73632-F6B4-4397-9376-C394D7A54048}"/>
                  </a:ext>
                </a:extLst>
              </p:cNvPr>
              <p:cNvSpPr/>
              <p:nvPr/>
            </p:nvSpPr>
            <p:spPr bwMode="auto">
              <a:xfrm>
                <a:off x="5057874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164F797E-B839-4638-A483-9FFA72E28A60}"/>
                  </a:ext>
                </a:extLst>
              </p:cNvPr>
              <p:cNvSpPr/>
              <p:nvPr/>
            </p:nvSpPr>
            <p:spPr bwMode="auto">
              <a:xfrm>
                <a:off x="5345906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87DDF15C-D03A-470B-9D31-1909126E465B}"/>
                  </a:ext>
                </a:extLst>
              </p:cNvPr>
              <p:cNvSpPr/>
              <p:nvPr/>
            </p:nvSpPr>
            <p:spPr bwMode="auto">
              <a:xfrm>
                <a:off x="5633938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F9F64844-0F18-4BA2-AA8E-A6C1C805C85B}"/>
                  </a:ext>
                </a:extLst>
              </p:cNvPr>
              <p:cNvSpPr/>
              <p:nvPr/>
            </p:nvSpPr>
            <p:spPr bwMode="auto">
              <a:xfrm>
                <a:off x="5921970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2C3ECD46-8A1D-49EF-9831-408A3154A781}"/>
                  </a:ext>
                </a:extLst>
              </p:cNvPr>
              <p:cNvSpPr/>
              <p:nvPr/>
            </p:nvSpPr>
            <p:spPr bwMode="auto">
              <a:xfrm>
                <a:off x="6210002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F7823CF1-9D01-44DF-B88F-7D909E9372E4}"/>
                  </a:ext>
                </a:extLst>
              </p:cNvPr>
              <p:cNvSpPr/>
              <p:nvPr/>
            </p:nvSpPr>
            <p:spPr bwMode="auto">
              <a:xfrm>
                <a:off x="6498034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hteck 78">
                <a:extLst>
                  <a:ext uri="{FF2B5EF4-FFF2-40B4-BE49-F238E27FC236}">
                    <a16:creationId xmlns:a16="http://schemas.microsoft.com/office/drawing/2014/main" id="{6F2C660C-CD11-4AE9-AA8E-14ED8AA50311}"/>
                  </a:ext>
                </a:extLst>
              </p:cNvPr>
              <p:cNvSpPr/>
              <p:nvPr/>
            </p:nvSpPr>
            <p:spPr bwMode="auto">
              <a:xfrm>
                <a:off x="5057874" y="313176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D106F883-52D4-4D85-B407-59A27F2EDA7F}"/>
                  </a:ext>
                </a:extLst>
              </p:cNvPr>
              <p:cNvSpPr/>
              <p:nvPr/>
            </p:nvSpPr>
            <p:spPr bwMode="auto">
              <a:xfrm>
                <a:off x="5345906" y="313176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36A59C96-1CCC-4058-98EA-8A1F7B4B75A7}"/>
                  </a:ext>
                </a:extLst>
              </p:cNvPr>
              <p:cNvSpPr/>
              <p:nvPr/>
            </p:nvSpPr>
            <p:spPr bwMode="auto">
              <a:xfrm>
                <a:off x="5633938" y="3131765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140E598B-6B21-41E9-9C73-084273E50791}"/>
                  </a:ext>
                </a:extLst>
              </p:cNvPr>
              <p:cNvSpPr/>
              <p:nvPr/>
            </p:nvSpPr>
            <p:spPr bwMode="auto">
              <a:xfrm>
                <a:off x="5921970" y="3131765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E27BB906-C34E-41BD-83E0-5A1C116A0AB4}"/>
                  </a:ext>
                </a:extLst>
              </p:cNvPr>
              <p:cNvSpPr/>
              <p:nvPr/>
            </p:nvSpPr>
            <p:spPr bwMode="auto">
              <a:xfrm>
                <a:off x="6210002" y="3131765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Rechteck 83">
                <a:extLst>
                  <a:ext uri="{FF2B5EF4-FFF2-40B4-BE49-F238E27FC236}">
                    <a16:creationId xmlns:a16="http://schemas.microsoft.com/office/drawing/2014/main" id="{FEDE705F-B2EE-4C8A-A38E-AE97B924B20E}"/>
                  </a:ext>
                </a:extLst>
              </p:cNvPr>
              <p:cNvSpPr/>
              <p:nvPr/>
            </p:nvSpPr>
            <p:spPr bwMode="auto">
              <a:xfrm>
                <a:off x="6498034" y="3131765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3812C863-F7F6-4EA9-B504-F42DDBC6FF12}"/>
                  </a:ext>
                </a:extLst>
              </p:cNvPr>
              <p:cNvSpPr/>
              <p:nvPr/>
            </p:nvSpPr>
            <p:spPr bwMode="auto">
              <a:xfrm>
                <a:off x="6786066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Rechteck 85">
                <a:extLst>
                  <a:ext uri="{FF2B5EF4-FFF2-40B4-BE49-F238E27FC236}">
                    <a16:creationId xmlns:a16="http://schemas.microsoft.com/office/drawing/2014/main" id="{B1F66B87-68E4-490F-A8C9-C1D1AEDC0DE3}"/>
                  </a:ext>
                </a:extLst>
              </p:cNvPr>
              <p:cNvSpPr/>
              <p:nvPr/>
            </p:nvSpPr>
            <p:spPr bwMode="auto">
              <a:xfrm>
                <a:off x="7074098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Rechteck 86">
                <a:extLst>
                  <a:ext uri="{FF2B5EF4-FFF2-40B4-BE49-F238E27FC236}">
                    <a16:creationId xmlns:a16="http://schemas.microsoft.com/office/drawing/2014/main" id="{EFE4F74A-67D0-4034-89C2-E759DD5E8E04}"/>
                  </a:ext>
                </a:extLst>
              </p:cNvPr>
              <p:cNvSpPr/>
              <p:nvPr/>
            </p:nvSpPr>
            <p:spPr bwMode="auto">
              <a:xfrm>
                <a:off x="7362130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Rechteck 87">
                <a:extLst>
                  <a:ext uri="{FF2B5EF4-FFF2-40B4-BE49-F238E27FC236}">
                    <a16:creationId xmlns:a16="http://schemas.microsoft.com/office/drawing/2014/main" id="{6D95B3DC-79CB-4EEB-892E-9C288BCC6086}"/>
                  </a:ext>
                </a:extLst>
              </p:cNvPr>
              <p:cNvSpPr/>
              <p:nvPr/>
            </p:nvSpPr>
            <p:spPr bwMode="auto">
              <a:xfrm>
                <a:off x="7650162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Rechteck 88">
                <a:extLst>
                  <a:ext uri="{FF2B5EF4-FFF2-40B4-BE49-F238E27FC236}">
                    <a16:creationId xmlns:a16="http://schemas.microsoft.com/office/drawing/2014/main" id="{6300249A-BF1C-4D33-9663-AAF89DA0CA51}"/>
                  </a:ext>
                </a:extLst>
              </p:cNvPr>
              <p:cNvSpPr/>
              <p:nvPr/>
            </p:nvSpPr>
            <p:spPr bwMode="auto">
              <a:xfrm>
                <a:off x="7938194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Rechteck 89">
                <a:extLst>
                  <a:ext uri="{FF2B5EF4-FFF2-40B4-BE49-F238E27FC236}">
                    <a16:creationId xmlns:a16="http://schemas.microsoft.com/office/drawing/2014/main" id="{E5681A7C-A61F-4586-902C-FF844F56741D}"/>
                  </a:ext>
                </a:extLst>
              </p:cNvPr>
              <p:cNvSpPr/>
              <p:nvPr/>
            </p:nvSpPr>
            <p:spPr bwMode="auto">
              <a:xfrm>
                <a:off x="8226226" y="169160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Rechteck 90">
                <a:extLst>
                  <a:ext uri="{FF2B5EF4-FFF2-40B4-BE49-F238E27FC236}">
                    <a16:creationId xmlns:a16="http://schemas.microsoft.com/office/drawing/2014/main" id="{3EC7AFC9-3A85-4D4E-9EAC-FB9EC8944788}"/>
                  </a:ext>
                </a:extLst>
              </p:cNvPr>
              <p:cNvSpPr/>
              <p:nvPr/>
            </p:nvSpPr>
            <p:spPr bwMode="auto">
              <a:xfrm>
                <a:off x="6786066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4433BB9F-A476-45D8-AC38-B4CDD5D6F116}"/>
                  </a:ext>
                </a:extLst>
              </p:cNvPr>
              <p:cNvSpPr/>
              <p:nvPr/>
            </p:nvSpPr>
            <p:spPr bwMode="auto">
              <a:xfrm>
                <a:off x="7074098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70474881-E000-4B2E-B669-FB2E0E67E789}"/>
                  </a:ext>
                </a:extLst>
              </p:cNvPr>
              <p:cNvSpPr/>
              <p:nvPr/>
            </p:nvSpPr>
            <p:spPr bwMode="auto">
              <a:xfrm>
                <a:off x="7362130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Rechteck 93">
                <a:extLst>
                  <a:ext uri="{FF2B5EF4-FFF2-40B4-BE49-F238E27FC236}">
                    <a16:creationId xmlns:a16="http://schemas.microsoft.com/office/drawing/2014/main" id="{A36CDAB3-63A3-4BCD-B13E-FB1FCCC01837}"/>
                  </a:ext>
                </a:extLst>
              </p:cNvPr>
              <p:cNvSpPr/>
              <p:nvPr/>
            </p:nvSpPr>
            <p:spPr bwMode="auto">
              <a:xfrm>
                <a:off x="7650162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echteck 94">
                <a:extLst>
                  <a:ext uri="{FF2B5EF4-FFF2-40B4-BE49-F238E27FC236}">
                    <a16:creationId xmlns:a16="http://schemas.microsoft.com/office/drawing/2014/main" id="{72A21295-C66D-47AC-9649-B558F0AC96E0}"/>
                  </a:ext>
                </a:extLst>
              </p:cNvPr>
              <p:cNvSpPr/>
              <p:nvPr/>
            </p:nvSpPr>
            <p:spPr bwMode="auto">
              <a:xfrm>
                <a:off x="7938194" y="197963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Rechteck 95">
                <a:extLst>
                  <a:ext uri="{FF2B5EF4-FFF2-40B4-BE49-F238E27FC236}">
                    <a16:creationId xmlns:a16="http://schemas.microsoft.com/office/drawing/2014/main" id="{394E4AEE-13A7-4AFB-B1B5-DA08A9C600B8}"/>
                  </a:ext>
                </a:extLst>
              </p:cNvPr>
              <p:cNvSpPr/>
              <p:nvPr/>
            </p:nvSpPr>
            <p:spPr bwMode="auto">
              <a:xfrm>
                <a:off x="8226226" y="1979637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Rechteck 96">
                <a:extLst>
                  <a:ext uri="{FF2B5EF4-FFF2-40B4-BE49-F238E27FC236}">
                    <a16:creationId xmlns:a16="http://schemas.microsoft.com/office/drawing/2014/main" id="{AF82E605-E7A5-4A5D-BECB-BAC91D894A31}"/>
                  </a:ext>
                </a:extLst>
              </p:cNvPr>
              <p:cNvSpPr/>
              <p:nvPr/>
            </p:nvSpPr>
            <p:spPr bwMode="auto">
              <a:xfrm>
                <a:off x="6786066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0F08266B-A76D-449D-B938-FE1ABC86F7C4}"/>
                  </a:ext>
                </a:extLst>
              </p:cNvPr>
              <p:cNvSpPr/>
              <p:nvPr/>
            </p:nvSpPr>
            <p:spPr bwMode="auto">
              <a:xfrm>
                <a:off x="7074098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hteck 98">
                <a:extLst>
                  <a:ext uri="{FF2B5EF4-FFF2-40B4-BE49-F238E27FC236}">
                    <a16:creationId xmlns:a16="http://schemas.microsoft.com/office/drawing/2014/main" id="{658F1737-32E9-47A0-8716-8CCB13FCAA43}"/>
                  </a:ext>
                </a:extLst>
              </p:cNvPr>
              <p:cNvSpPr/>
              <p:nvPr/>
            </p:nvSpPr>
            <p:spPr bwMode="auto">
              <a:xfrm>
                <a:off x="7362130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7C950B66-A85E-4348-8CAF-BC254156A510}"/>
                  </a:ext>
                </a:extLst>
              </p:cNvPr>
              <p:cNvSpPr/>
              <p:nvPr/>
            </p:nvSpPr>
            <p:spPr bwMode="auto">
              <a:xfrm>
                <a:off x="7650162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hteck 100">
                <a:extLst>
                  <a:ext uri="{FF2B5EF4-FFF2-40B4-BE49-F238E27FC236}">
                    <a16:creationId xmlns:a16="http://schemas.microsoft.com/office/drawing/2014/main" id="{38B48454-EBEC-4A60-8F61-70612B8C9A33}"/>
                  </a:ext>
                </a:extLst>
              </p:cNvPr>
              <p:cNvSpPr/>
              <p:nvPr/>
            </p:nvSpPr>
            <p:spPr bwMode="auto">
              <a:xfrm>
                <a:off x="7938194" y="2267669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hteck 101">
                <a:extLst>
                  <a:ext uri="{FF2B5EF4-FFF2-40B4-BE49-F238E27FC236}">
                    <a16:creationId xmlns:a16="http://schemas.microsoft.com/office/drawing/2014/main" id="{CDB27D96-57FC-41BB-A37D-57B30EC92F8E}"/>
                  </a:ext>
                </a:extLst>
              </p:cNvPr>
              <p:cNvSpPr/>
              <p:nvPr/>
            </p:nvSpPr>
            <p:spPr bwMode="auto">
              <a:xfrm>
                <a:off x="8226226" y="226766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Rechteck 102">
                <a:extLst>
                  <a:ext uri="{FF2B5EF4-FFF2-40B4-BE49-F238E27FC236}">
                    <a16:creationId xmlns:a16="http://schemas.microsoft.com/office/drawing/2014/main" id="{EADBFB33-F53E-4363-86F8-E2CCF54C7C1F}"/>
                  </a:ext>
                </a:extLst>
              </p:cNvPr>
              <p:cNvSpPr/>
              <p:nvPr/>
            </p:nvSpPr>
            <p:spPr bwMode="auto">
              <a:xfrm>
                <a:off x="6786066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A027B554-A4D4-4DCB-AD90-4CEE7E1F9AF1}"/>
                  </a:ext>
                </a:extLst>
              </p:cNvPr>
              <p:cNvSpPr/>
              <p:nvPr/>
            </p:nvSpPr>
            <p:spPr bwMode="auto">
              <a:xfrm>
                <a:off x="7074098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4D18AB60-F015-4EB2-9E99-981A26223407}"/>
                  </a:ext>
                </a:extLst>
              </p:cNvPr>
              <p:cNvSpPr/>
              <p:nvPr/>
            </p:nvSpPr>
            <p:spPr bwMode="auto">
              <a:xfrm>
                <a:off x="7362130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Rechteck 105">
                <a:extLst>
                  <a:ext uri="{FF2B5EF4-FFF2-40B4-BE49-F238E27FC236}">
                    <a16:creationId xmlns:a16="http://schemas.microsoft.com/office/drawing/2014/main" id="{9C8F8973-2497-4AE3-B148-E7914A7519E4}"/>
                  </a:ext>
                </a:extLst>
              </p:cNvPr>
              <p:cNvSpPr/>
              <p:nvPr/>
            </p:nvSpPr>
            <p:spPr bwMode="auto">
              <a:xfrm>
                <a:off x="7650162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hteck 106">
                <a:extLst>
                  <a:ext uri="{FF2B5EF4-FFF2-40B4-BE49-F238E27FC236}">
                    <a16:creationId xmlns:a16="http://schemas.microsoft.com/office/drawing/2014/main" id="{B5279AED-E529-4315-93F5-850038B9B25A}"/>
                  </a:ext>
                </a:extLst>
              </p:cNvPr>
              <p:cNvSpPr/>
              <p:nvPr/>
            </p:nvSpPr>
            <p:spPr bwMode="auto">
              <a:xfrm>
                <a:off x="7938194" y="2555701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hteck 107">
                <a:extLst>
                  <a:ext uri="{FF2B5EF4-FFF2-40B4-BE49-F238E27FC236}">
                    <a16:creationId xmlns:a16="http://schemas.microsoft.com/office/drawing/2014/main" id="{787224FD-9A9B-4CBE-A268-C5F78DCCF3DA}"/>
                  </a:ext>
                </a:extLst>
              </p:cNvPr>
              <p:cNvSpPr/>
              <p:nvPr/>
            </p:nvSpPr>
            <p:spPr bwMode="auto">
              <a:xfrm>
                <a:off x="8226226" y="255570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hteck 108">
                <a:extLst>
                  <a:ext uri="{FF2B5EF4-FFF2-40B4-BE49-F238E27FC236}">
                    <a16:creationId xmlns:a16="http://schemas.microsoft.com/office/drawing/2014/main" id="{3BCD539E-4789-4066-ADE1-2A9BF663C75C}"/>
                  </a:ext>
                </a:extLst>
              </p:cNvPr>
              <p:cNvSpPr/>
              <p:nvPr/>
            </p:nvSpPr>
            <p:spPr bwMode="auto">
              <a:xfrm>
                <a:off x="6786066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hteck 109">
                <a:extLst>
                  <a:ext uri="{FF2B5EF4-FFF2-40B4-BE49-F238E27FC236}">
                    <a16:creationId xmlns:a16="http://schemas.microsoft.com/office/drawing/2014/main" id="{F029829E-C0E2-44A1-B95A-995DC4BE5DDF}"/>
                  </a:ext>
                </a:extLst>
              </p:cNvPr>
              <p:cNvSpPr/>
              <p:nvPr/>
            </p:nvSpPr>
            <p:spPr bwMode="auto">
              <a:xfrm>
                <a:off x="7074098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2BF624BD-AEFB-4426-B041-1709BC7C4054}"/>
                  </a:ext>
                </a:extLst>
              </p:cNvPr>
              <p:cNvSpPr/>
              <p:nvPr/>
            </p:nvSpPr>
            <p:spPr bwMode="auto">
              <a:xfrm>
                <a:off x="7362130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Rechteck 111">
                <a:extLst>
                  <a:ext uri="{FF2B5EF4-FFF2-40B4-BE49-F238E27FC236}">
                    <a16:creationId xmlns:a16="http://schemas.microsoft.com/office/drawing/2014/main" id="{843882BF-18DE-4E85-98A1-8421C1BCEF34}"/>
                  </a:ext>
                </a:extLst>
              </p:cNvPr>
              <p:cNvSpPr/>
              <p:nvPr/>
            </p:nvSpPr>
            <p:spPr bwMode="auto">
              <a:xfrm>
                <a:off x="7650162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Rechteck 112">
                <a:extLst>
                  <a:ext uri="{FF2B5EF4-FFF2-40B4-BE49-F238E27FC236}">
                    <a16:creationId xmlns:a16="http://schemas.microsoft.com/office/drawing/2014/main" id="{3892A338-D6BF-4E18-B088-5235A82405D9}"/>
                  </a:ext>
                </a:extLst>
              </p:cNvPr>
              <p:cNvSpPr/>
              <p:nvPr/>
            </p:nvSpPr>
            <p:spPr bwMode="auto">
              <a:xfrm>
                <a:off x="7938194" y="2843733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Rechteck 113">
                <a:extLst>
                  <a:ext uri="{FF2B5EF4-FFF2-40B4-BE49-F238E27FC236}">
                    <a16:creationId xmlns:a16="http://schemas.microsoft.com/office/drawing/2014/main" id="{75394F95-43D6-4852-9068-FB604EA4B9E8}"/>
                  </a:ext>
                </a:extLst>
              </p:cNvPr>
              <p:cNvSpPr/>
              <p:nvPr/>
            </p:nvSpPr>
            <p:spPr bwMode="auto">
              <a:xfrm>
                <a:off x="8226226" y="284373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Rechteck 114">
                <a:extLst>
                  <a:ext uri="{FF2B5EF4-FFF2-40B4-BE49-F238E27FC236}">
                    <a16:creationId xmlns:a16="http://schemas.microsoft.com/office/drawing/2014/main" id="{B0EEF21E-BB1F-4370-B552-D3986A44709A}"/>
                  </a:ext>
                </a:extLst>
              </p:cNvPr>
              <p:cNvSpPr/>
              <p:nvPr/>
            </p:nvSpPr>
            <p:spPr bwMode="auto">
              <a:xfrm>
                <a:off x="6786066" y="313176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Rechteck 115">
                <a:extLst>
                  <a:ext uri="{FF2B5EF4-FFF2-40B4-BE49-F238E27FC236}">
                    <a16:creationId xmlns:a16="http://schemas.microsoft.com/office/drawing/2014/main" id="{1633F490-B538-4AE0-B028-616C4970B247}"/>
                  </a:ext>
                </a:extLst>
              </p:cNvPr>
              <p:cNvSpPr/>
              <p:nvPr/>
            </p:nvSpPr>
            <p:spPr bwMode="auto">
              <a:xfrm>
                <a:off x="7074098" y="313176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A176937D-1A6A-4BE1-B113-BA462B5ED34E}"/>
                  </a:ext>
                </a:extLst>
              </p:cNvPr>
              <p:cNvSpPr/>
              <p:nvPr/>
            </p:nvSpPr>
            <p:spPr bwMode="auto">
              <a:xfrm>
                <a:off x="7362130" y="313176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Rechteck 117">
                <a:extLst>
                  <a:ext uri="{FF2B5EF4-FFF2-40B4-BE49-F238E27FC236}">
                    <a16:creationId xmlns:a16="http://schemas.microsoft.com/office/drawing/2014/main" id="{A601283C-2593-428E-99DB-B43115C3624F}"/>
                  </a:ext>
                </a:extLst>
              </p:cNvPr>
              <p:cNvSpPr/>
              <p:nvPr/>
            </p:nvSpPr>
            <p:spPr bwMode="auto">
              <a:xfrm>
                <a:off x="7650162" y="3131765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Rechteck 118">
                <a:extLst>
                  <a:ext uri="{FF2B5EF4-FFF2-40B4-BE49-F238E27FC236}">
                    <a16:creationId xmlns:a16="http://schemas.microsoft.com/office/drawing/2014/main" id="{6D7824B2-1850-42DD-8910-5CB6772A48E0}"/>
                  </a:ext>
                </a:extLst>
              </p:cNvPr>
              <p:cNvSpPr/>
              <p:nvPr/>
            </p:nvSpPr>
            <p:spPr bwMode="auto">
              <a:xfrm>
                <a:off x="7938194" y="313176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11E1C311-224B-4D38-A77E-7D9A3F64A63F}"/>
                  </a:ext>
                </a:extLst>
              </p:cNvPr>
              <p:cNvSpPr/>
              <p:nvPr/>
            </p:nvSpPr>
            <p:spPr bwMode="auto">
              <a:xfrm>
                <a:off x="8226226" y="313176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Rechteck 120">
                <a:extLst>
                  <a:ext uri="{FF2B5EF4-FFF2-40B4-BE49-F238E27FC236}">
                    <a16:creationId xmlns:a16="http://schemas.microsoft.com/office/drawing/2014/main" id="{6614F846-D6D7-4BBE-B127-F6543DE554F5}"/>
                  </a:ext>
                </a:extLst>
              </p:cNvPr>
              <p:cNvSpPr/>
              <p:nvPr/>
            </p:nvSpPr>
            <p:spPr bwMode="auto">
              <a:xfrm>
                <a:off x="5057874" y="3419797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Rechteck 121">
                <a:extLst>
                  <a:ext uri="{FF2B5EF4-FFF2-40B4-BE49-F238E27FC236}">
                    <a16:creationId xmlns:a16="http://schemas.microsoft.com/office/drawing/2014/main" id="{6BE3C5D9-274A-4566-BDB4-EBD185AE62DE}"/>
                  </a:ext>
                </a:extLst>
              </p:cNvPr>
              <p:cNvSpPr/>
              <p:nvPr/>
            </p:nvSpPr>
            <p:spPr bwMode="auto">
              <a:xfrm>
                <a:off x="5345906" y="3419797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52857FEC-2226-4845-9B34-9215A7E78B84}"/>
                  </a:ext>
                </a:extLst>
              </p:cNvPr>
              <p:cNvSpPr/>
              <p:nvPr/>
            </p:nvSpPr>
            <p:spPr bwMode="auto">
              <a:xfrm>
                <a:off x="5633938" y="341979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Rechteck 123">
                <a:extLst>
                  <a:ext uri="{FF2B5EF4-FFF2-40B4-BE49-F238E27FC236}">
                    <a16:creationId xmlns:a16="http://schemas.microsoft.com/office/drawing/2014/main" id="{71E9A6F5-DE54-4C9C-B161-C4ABC3AAFD15}"/>
                  </a:ext>
                </a:extLst>
              </p:cNvPr>
              <p:cNvSpPr/>
              <p:nvPr/>
            </p:nvSpPr>
            <p:spPr bwMode="auto">
              <a:xfrm>
                <a:off x="5921970" y="341979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Rechteck 124">
                <a:extLst>
                  <a:ext uri="{FF2B5EF4-FFF2-40B4-BE49-F238E27FC236}">
                    <a16:creationId xmlns:a16="http://schemas.microsoft.com/office/drawing/2014/main" id="{7B5A99C4-0F51-4BF1-97D6-387F2E4D20EE}"/>
                  </a:ext>
                </a:extLst>
              </p:cNvPr>
              <p:cNvSpPr/>
              <p:nvPr/>
            </p:nvSpPr>
            <p:spPr bwMode="auto">
              <a:xfrm>
                <a:off x="6210002" y="341979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B80666F8-861D-4F33-9D9A-9DCC737CBF6D}"/>
                  </a:ext>
                </a:extLst>
              </p:cNvPr>
              <p:cNvSpPr/>
              <p:nvPr/>
            </p:nvSpPr>
            <p:spPr bwMode="auto">
              <a:xfrm>
                <a:off x="6498034" y="341979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Rechteck 126">
                <a:extLst>
                  <a:ext uri="{FF2B5EF4-FFF2-40B4-BE49-F238E27FC236}">
                    <a16:creationId xmlns:a16="http://schemas.microsoft.com/office/drawing/2014/main" id="{1BFD69E7-7575-49FD-BD27-1F791A0E5F12}"/>
                  </a:ext>
                </a:extLst>
              </p:cNvPr>
              <p:cNvSpPr/>
              <p:nvPr/>
            </p:nvSpPr>
            <p:spPr bwMode="auto">
              <a:xfrm>
                <a:off x="5057874" y="3707829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Rechteck 127">
                <a:extLst>
                  <a:ext uri="{FF2B5EF4-FFF2-40B4-BE49-F238E27FC236}">
                    <a16:creationId xmlns:a16="http://schemas.microsoft.com/office/drawing/2014/main" id="{9609C896-55F8-4907-8390-8B9A00EBF857}"/>
                  </a:ext>
                </a:extLst>
              </p:cNvPr>
              <p:cNvSpPr/>
              <p:nvPr/>
            </p:nvSpPr>
            <p:spPr bwMode="auto">
              <a:xfrm>
                <a:off x="5345906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22C33EBD-F8CC-42C4-A974-C545EF0B7BFA}"/>
                  </a:ext>
                </a:extLst>
              </p:cNvPr>
              <p:cNvSpPr/>
              <p:nvPr/>
            </p:nvSpPr>
            <p:spPr bwMode="auto">
              <a:xfrm>
                <a:off x="5633938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Rechteck 129">
                <a:extLst>
                  <a:ext uri="{FF2B5EF4-FFF2-40B4-BE49-F238E27FC236}">
                    <a16:creationId xmlns:a16="http://schemas.microsoft.com/office/drawing/2014/main" id="{B84747C2-CFB3-4526-AE93-CC0DB1E0F791}"/>
                  </a:ext>
                </a:extLst>
              </p:cNvPr>
              <p:cNvSpPr/>
              <p:nvPr/>
            </p:nvSpPr>
            <p:spPr bwMode="auto">
              <a:xfrm>
                <a:off x="5921970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Rechteck 130">
                <a:extLst>
                  <a:ext uri="{FF2B5EF4-FFF2-40B4-BE49-F238E27FC236}">
                    <a16:creationId xmlns:a16="http://schemas.microsoft.com/office/drawing/2014/main" id="{9D1B39D7-36F3-45DE-BFDD-6DC1625AA9D6}"/>
                  </a:ext>
                </a:extLst>
              </p:cNvPr>
              <p:cNvSpPr/>
              <p:nvPr/>
            </p:nvSpPr>
            <p:spPr bwMode="auto">
              <a:xfrm>
                <a:off x="6210002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Rechteck 131">
                <a:extLst>
                  <a:ext uri="{FF2B5EF4-FFF2-40B4-BE49-F238E27FC236}">
                    <a16:creationId xmlns:a16="http://schemas.microsoft.com/office/drawing/2014/main" id="{868E76B1-83A4-4E12-9C3C-15505EA8AC02}"/>
                  </a:ext>
                </a:extLst>
              </p:cNvPr>
              <p:cNvSpPr/>
              <p:nvPr/>
            </p:nvSpPr>
            <p:spPr bwMode="auto">
              <a:xfrm>
                <a:off x="6498034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Rechteck 132">
                <a:extLst>
                  <a:ext uri="{FF2B5EF4-FFF2-40B4-BE49-F238E27FC236}">
                    <a16:creationId xmlns:a16="http://schemas.microsoft.com/office/drawing/2014/main" id="{EC23EC08-F604-4D24-9550-273C69318833}"/>
                  </a:ext>
                </a:extLst>
              </p:cNvPr>
              <p:cNvSpPr/>
              <p:nvPr/>
            </p:nvSpPr>
            <p:spPr bwMode="auto">
              <a:xfrm>
                <a:off x="5057874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Rechteck 133">
                <a:extLst>
                  <a:ext uri="{FF2B5EF4-FFF2-40B4-BE49-F238E27FC236}">
                    <a16:creationId xmlns:a16="http://schemas.microsoft.com/office/drawing/2014/main" id="{20F1A271-F203-4F58-BE78-AA49E7E045BB}"/>
                  </a:ext>
                </a:extLst>
              </p:cNvPr>
              <p:cNvSpPr/>
              <p:nvPr/>
            </p:nvSpPr>
            <p:spPr bwMode="auto">
              <a:xfrm>
                <a:off x="5345906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5" name="Rechteck 134">
                <a:extLst>
                  <a:ext uri="{FF2B5EF4-FFF2-40B4-BE49-F238E27FC236}">
                    <a16:creationId xmlns:a16="http://schemas.microsoft.com/office/drawing/2014/main" id="{48C921F6-3026-4376-8A24-53CBAFA548B9}"/>
                  </a:ext>
                </a:extLst>
              </p:cNvPr>
              <p:cNvSpPr/>
              <p:nvPr/>
            </p:nvSpPr>
            <p:spPr bwMode="auto">
              <a:xfrm>
                <a:off x="5633938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6" name="Rechteck 135">
                <a:extLst>
                  <a:ext uri="{FF2B5EF4-FFF2-40B4-BE49-F238E27FC236}">
                    <a16:creationId xmlns:a16="http://schemas.microsoft.com/office/drawing/2014/main" id="{0A328CBD-518A-40DA-8B47-1DD4E6E2E5EF}"/>
                  </a:ext>
                </a:extLst>
              </p:cNvPr>
              <p:cNvSpPr/>
              <p:nvPr/>
            </p:nvSpPr>
            <p:spPr bwMode="auto">
              <a:xfrm>
                <a:off x="5921970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73F9075D-FA79-4576-87B8-FF19ED76DF09}"/>
                  </a:ext>
                </a:extLst>
              </p:cNvPr>
              <p:cNvSpPr/>
              <p:nvPr/>
            </p:nvSpPr>
            <p:spPr bwMode="auto">
              <a:xfrm>
                <a:off x="6210002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hteck 137">
                <a:extLst>
                  <a:ext uri="{FF2B5EF4-FFF2-40B4-BE49-F238E27FC236}">
                    <a16:creationId xmlns:a16="http://schemas.microsoft.com/office/drawing/2014/main" id="{31C6869D-92E6-41B7-AB2F-570EEA9EFC90}"/>
                  </a:ext>
                </a:extLst>
              </p:cNvPr>
              <p:cNvSpPr/>
              <p:nvPr/>
            </p:nvSpPr>
            <p:spPr bwMode="auto">
              <a:xfrm>
                <a:off x="6498034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hteck 138">
                <a:extLst>
                  <a:ext uri="{FF2B5EF4-FFF2-40B4-BE49-F238E27FC236}">
                    <a16:creationId xmlns:a16="http://schemas.microsoft.com/office/drawing/2014/main" id="{49492B57-ECE6-438A-9B54-F5CCFC94916E}"/>
                  </a:ext>
                </a:extLst>
              </p:cNvPr>
              <p:cNvSpPr/>
              <p:nvPr/>
            </p:nvSpPr>
            <p:spPr bwMode="auto">
              <a:xfrm>
                <a:off x="5057874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Rechteck 139">
                <a:extLst>
                  <a:ext uri="{FF2B5EF4-FFF2-40B4-BE49-F238E27FC236}">
                    <a16:creationId xmlns:a16="http://schemas.microsoft.com/office/drawing/2014/main" id="{901D3BE4-8985-4FE1-9E6D-979F347C1ED9}"/>
                  </a:ext>
                </a:extLst>
              </p:cNvPr>
              <p:cNvSpPr/>
              <p:nvPr/>
            </p:nvSpPr>
            <p:spPr bwMode="auto">
              <a:xfrm>
                <a:off x="5345906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21979037-8985-4170-9507-B9F1FC7E5AD6}"/>
                  </a:ext>
                </a:extLst>
              </p:cNvPr>
              <p:cNvSpPr/>
              <p:nvPr/>
            </p:nvSpPr>
            <p:spPr bwMode="auto">
              <a:xfrm>
                <a:off x="5633938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hteck 141">
                <a:extLst>
                  <a:ext uri="{FF2B5EF4-FFF2-40B4-BE49-F238E27FC236}">
                    <a16:creationId xmlns:a16="http://schemas.microsoft.com/office/drawing/2014/main" id="{20F64C53-8CA9-44A8-AE68-A6B4BDE3093E}"/>
                  </a:ext>
                </a:extLst>
              </p:cNvPr>
              <p:cNvSpPr/>
              <p:nvPr/>
            </p:nvSpPr>
            <p:spPr bwMode="auto">
              <a:xfrm>
                <a:off x="5921970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hteck 142">
                <a:extLst>
                  <a:ext uri="{FF2B5EF4-FFF2-40B4-BE49-F238E27FC236}">
                    <a16:creationId xmlns:a16="http://schemas.microsoft.com/office/drawing/2014/main" id="{94C2AE13-6C9C-4FE2-871B-18777B6889E9}"/>
                  </a:ext>
                </a:extLst>
              </p:cNvPr>
              <p:cNvSpPr/>
              <p:nvPr/>
            </p:nvSpPr>
            <p:spPr bwMode="auto">
              <a:xfrm>
                <a:off x="6210002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hteck 143">
                <a:extLst>
                  <a:ext uri="{FF2B5EF4-FFF2-40B4-BE49-F238E27FC236}">
                    <a16:creationId xmlns:a16="http://schemas.microsoft.com/office/drawing/2014/main" id="{23D97EFB-FE9D-49D5-ACF1-654F80260F89}"/>
                  </a:ext>
                </a:extLst>
              </p:cNvPr>
              <p:cNvSpPr/>
              <p:nvPr/>
            </p:nvSpPr>
            <p:spPr bwMode="auto">
              <a:xfrm>
                <a:off x="6498034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hteck 144">
                <a:extLst>
                  <a:ext uri="{FF2B5EF4-FFF2-40B4-BE49-F238E27FC236}">
                    <a16:creationId xmlns:a16="http://schemas.microsoft.com/office/drawing/2014/main" id="{BEB5BDC8-C8A0-4967-A7AD-B9E0617A9CBE}"/>
                  </a:ext>
                </a:extLst>
              </p:cNvPr>
              <p:cNvSpPr/>
              <p:nvPr/>
            </p:nvSpPr>
            <p:spPr bwMode="auto">
              <a:xfrm>
                <a:off x="5057874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hteck 145">
                <a:extLst>
                  <a:ext uri="{FF2B5EF4-FFF2-40B4-BE49-F238E27FC236}">
                    <a16:creationId xmlns:a16="http://schemas.microsoft.com/office/drawing/2014/main" id="{71168061-1616-4862-8C28-34757A7EDC4D}"/>
                  </a:ext>
                </a:extLst>
              </p:cNvPr>
              <p:cNvSpPr/>
              <p:nvPr/>
            </p:nvSpPr>
            <p:spPr bwMode="auto">
              <a:xfrm>
                <a:off x="5345906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0D106BC9-AC24-4CA4-89F1-56210BB57714}"/>
                  </a:ext>
                </a:extLst>
              </p:cNvPr>
              <p:cNvSpPr/>
              <p:nvPr/>
            </p:nvSpPr>
            <p:spPr bwMode="auto">
              <a:xfrm>
                <a:off x="5633938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hteck 147">
                <a:extLst>
                  <a:ext uri="{FF2B5EF4-FFF2-40B4-BE49-F238E27FC236}">
                    <a16:creationId xmlns:a16="http://schemas.microsoft.com/office/drawing/2014/main" id="{1311AC1D-C6D0-4BB6-A2F1-D924F074CCF2}"/>
                  </a:ext>
                </a:extLst>
              </p:cNvPr>
              <p:cNvSpPr/>
              <p:nvPr/>
            </p:nvSpPr>
            <p:spPr bwMode="auto">
              <a:xfrm>
                <a:off x="5921970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hteck 148">
                <a:extLst>
                  <a:ext uri="{FF2B5EF4-FFF2-40B4-BE49-F238E27FC236}">
                    <a16:creationId xmlns:a16="http://schemas.microsoft.com/office/drawing/2014/main" id="{EE9C0987-FA13-41A3-B133-66DC2BA7FE49}"/>
                  </a:ext>
                </a:extLst>
              </p:cNvPr>
              <p:cNvSpPr/>
              <p:nvPr/>
            </p:nvSpPr>
            <p:spPr bwMode="auto">
              <a:xfrm>
                <a:off x="6210002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F7D8FEBA-9B36-4390-A9D4-78CB9FC26DF9}"/>
                  </a:ext>
                </a:extLst>
              </p:cNvPr>
              <p:cNvSpPr/>
              <p:nvPr/>
            </p:nvSpPr>
            <p:spPr bwMode="auto">
              <a:xfrm>
                <a:off x="6498034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hteck 150">
                <a:extLst>
                  <a:ext uri="{FF2B5EF4-FFF2-40B4-BE49-F238E27FC236}">
                    <a16:creationId xmlns:a16="http://schemas.microsoft.com/office/drawing/2014/main" id="{FA5CA90B-2649-4962-AB47-8D392641712A}"/>
                  </a:ext>
                </a:extLst>
              </p:cNvPr>
              <p:cNvSpPr/>
              <p:nvPr/>
            </p:nvSpPr>
            <p:spPr bwMode="auto">
              <a:xfrm>
                <a:off x="5057874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Rechteck 151">
                <a:extLst>
                  <a:ext uri="{FF2B5EF4-FFF2-40B4-BE49-F238E27FC236}">
                    <a16:creationId xmlns:a16="http://schemas.microsoft.com/office/drawing/2014/main" id="{F7A6FF8E-6FCC-49AF-8E77-607C1C2B6493}"/>
                  </a:ext>
                </a:extLst>
              </p:cNvPr>
              <p:cNvSpPr/>
              <p:nvPr/>
            </p:nvSpPr>
            <p:spPr bwMode="auto">
              <a:xfrm>
                <a:off x="5345906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E304D00D-E166-4811-96F9-98812A7420D4}"/>
                  </a:ext>
                </a:extLst>
              </p:cNvPr>
              <p:cNvSpPr/>
              <p:nvPr/>
            </p:nvSpPr>
            <p:spPr bwMode="auto">
              <a:xfrm>
                <a:off x="5633938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hteck 153">
                <a:extLst>
                  <a:ext uri="{FF2B5EF4-FFF2-40B4-BE49-F238E27FC236}">
                    <a16:creationId xmlns:a16="http://schemas.microsoft.com/office/drawing/2014/main" id="{03E2AB56-BA8F-4AD3-B79B-F85090194464}"/>
                  </a:ext>
                </a:extLst>
              </p:cNvPr>
              <p:cNvSpPr/>
              <p:nvPr/>
            </p:nvSpPr>
            <p:spPr bwMode="auto">
              <a:xfrm>
                <a:off x="5921970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hteck 154">
                <a:extLst>
                  <a:ext uri="{FF2B5EF4-FFF2-40B4-BE49-F238E27FC236}">
                    <a16:creationId xmlns:a16="http://schemas.microsoft.com/office/drawing/2014/main" id="{84AD3DBE-550C-476E-B65F-7E7F64C6BAA5}"/>
                  </a:ext>
                </a:extLst>
              </p:cNvPr>
              <p:cNvSpPr/>
              <p:nvPr/>
            </p:nvSpPr>
            <p:spPr bwMode="auto">
              <a:xfrm>
                <a:off x="6210002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9C2E58C0-AD92-483A-8A11-F1A244EEB9BD}"/>
                  </a:ext>
                </a:extLst>
              </p:cNvPr>
              <p:cNvSpPr/>
              <p:nvPr/>
            </p:nvSpPr>
            <p:spPr bwMode="auto">
              <a:xfrm>
                <a:off x="6498034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hteck 156">
                <a:extLst>
                  <a:ext uri="{FF2B5EF4-FFF2-40B4-BE49-F238E27FC236}">
                    <a16:creationId xmlns:a16="http://schemas.microsoft.com/office/drawing/2014/main" id="{EAA94EBF-9315-473F-B475-6FA863DB508F}"/>
                  </a:ext>
                </a:extLst>
              </p:cNvPr>
              <p:cNvSpPr/>
              <p:nvPr/>
            </p:nvSpPr>
            <p:spPr bwMode="auto">
              <a:xfrm>
                <a:off x="6786066" y="3419797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echteck 157">
                <a:extLst>
                  <a:ext uri="{FF2B5EF4-FFF2-40B4-BE49-F238E27FC236}">
                    <a16:creationId xmlns:a16="http://schemas.microsoft.com/office/drawing/2014/main" id="{1250E7C4-9978-4FC0-8277-C1CDE1650605}"/>
                  </a:ext>
                </a:extLst>
              </p:cNvPr>
              <p:cNvSpPr/>
              <p:nvPr/>
            </p:nvSpPr>
            <p:spPr bwMode="auto">
              <a:xfrm>
                <a:off x="7074098" y="3419797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7305ECCC-B9FB-4018-83CF-63325153E03E}"/>
                  </a:ext>
                </a:extLst>
              </p:cNvPr>
              <p:cNvSpPr/>
              <p:nvPr/>
            </p:nvSpPr>
            <p:spPr bwMode="auto">
              <a:xfrm>
                <a:off x="7362130" y="3419797"/>
                <a:ext cx="288032" cy="288032"/>
              </a:xfrm>
              <a:prstGeom prst="rect">
                <a:avLst/>
              </a:prstGeom>
              <a:solidFill>
                <a:srgbClr val="F08302">
                  <a:alpha val="60000"/>
                </a:srgbClr>
              </a:solidFill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Rechteck 159">
                <a:extLst>
                  <a:ext uri="{FF2B5EF4-FFF2-40B4-BE49-F238E27FC236}">
                    <a16:creationId xmlns:a16="http://schemas.microsoft.com/office/drawing/2014/main" id="{61290F09-7B66-4BE2-A3D9-1297320A0410}"/>
                  </a:ext>
                </a:extLst>
              </p:cNvPr>
              <p:cNvSpPr/>
              <p:nvPr/>
            </p:nvSpPr>
            <p:spPr bwMode="auto">
              <a:xfrm>
                <a:off x="7650162" y="341979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hteck 160">
                <a:extLst>
                  <a:ext uri="{FF2B5EF4-FFF2-40B4-BE49-F238E27FC236}">
                    <a16:creationId xmlns:a16="http://schemas.microsoft.com/office/drawing/2014/main" id="{97962495-895B-46BC-844B-EC3681305364}"/>
                  </a:ext>
                </a:extLst>
              </p:cNvPr>
              <p:cNvSpPr/>
              <p:nvPr/>
            </p:nvSpPr>
            <p:spPr bwMode="auto">
              <a:xfrm>
                <a:off x="7938194" y="341979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9728A2F4-0E5C-40E6-963F-959891ED5077}"/>
                  </a:ext>
                </a:extLst>
              </p:cNvPr>
              <p:cNvSpPr/>
              <p:nvPr/>
            </p:nvSpPr>
            <p:spPr bwMode="auto">
              <a:xfrm>
                <a:off x="8226226" y="341979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F664ACF7-D2F2-4FED-B214-84784B69B36F}"/>
                  </a:ext>
                </a:extLst>
              </p:cNvPr>
              <p:cNvSpPr/>
              <p:nvPr/>
            </p:nvSpPr>
            <p:spPr bwMode="auto">
              <a:xfrm>
                <a:off x="6786066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hteck 163">
                <a:extLst>
                  <a:ext uri="{FF2B5EF4-FFF2-40B4-BE49-F238E27FC236}">
                    <a16:creationId xmlns:a16="http://schemas.microsoft.com/office/drawing/2014/main" id="{C3F3D214-BF46-4471-98FF-7712EE2EA94B}"/>
                  </a:ext>
                </a:extLst>
              </p:cNvPr>
              <p:cNvSpPr/>
              <p:nvPr/>
            </p:nvSpPr>
            <p:spPr bwMode="auto">
              <a:xfrm>
                <a:off x="7074098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hteck 164">
                <a:extLst>
                  <a:ext uri="{FF2B5EF4-FFF2-40B4-BE49-F238E27FC236}">
                    <a16:creationId xmlns:a16="http://schemas.microsoft.com/office/drawing/2014/main" id="{9883FEE2-BB13-4E10-B73D-792D01D49DCD}"/>
                  </a:ext>
                </a:extLst>
              </p:cNvPr>
              <p:cNvSpPr/>
              <p:nvPr/>
            </p:nvSpPr>
            <p:spPr bwMode="auto">
              <a:xfrm>
                <a:off x="7362130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hteck 165">
                <a:extLst>
                  <a:ext uri="{FF2B5EF4-FFF2-40B4-BE49-F238E27FC236}">
                    <a16:creationId xmlns:a16="http://schemas.microsoft.com/office/drawing/2014/main" id="{AC2F4AC0-51ED-488D-A687-2E9D746260E8}"/>
                  </a:ext>
                </a:extLst>
              </p:cNvPr>
              <p:cNvSpPr/>
              <p:nvPr/>
            </p:nvSpPr>
            <p:spPr bwMode="auto">
              <a:xfrm>
                <a:off x="7650162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Rechteck 166">
                <a:extLst>
                  <a:ext uri="{FF2B5EF4-FFF2-40B4-BE49-F238E27FC236}">
                    <a16:creationId xmlns:a16="http://schemas.microsoft.com/office/drawing/2014/main" id="{B7707AB3-9FBA-4B8A-BD72-5FF0D5225756}"/>
                  </a:ext>
                </a:extLst>
              </p:cNvPr>
              <p:cNvSpPr/>
              <p:nvPr/>
            </p:nvSpPr>
            <p:spPr bwMode="auto">
              <a:xfrm>
                <a:off x="7938194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A91F38BC-0B9D-491B-B5CF-4A31D6D14C80}"/>
                  </a:ext>
                </a:extLst>
              </p:cNvPr>
              <p:cNvSpPr/>
              <p:nvPr/>
            </p:nvSpPr>
            <p:spPr bwMode="auto">
              <a:xfrm>
                <a:off x="8226226" y="3707829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hteck 168">
                <a:extLst>
                  <a:ext uri="{FF2B5EF4-FFF2-40B4-BE49-F238E27FC236}">
                    <a16:creationId xmlns:a16="http://schemas.microsoft.com/office/drawing/2014/main" id="{D5199D2C-8796-433B-BFB4-D82E3F127FC2}"/>
                  </a:ext>
                </a:extLst>
              </p:cNvPr>
              <p:cNvSpPr/>
              <p:nvPr/>
            </p:nvSpPr>
            <p:spPr bwMode="auto">
              <a:xfrm>
                <a:off x="6786066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hteck 169">
                <a:extLst>
                  <a:ext uri="{FF2B5EF4-FFF2-40B4-BE49-F238E27FC236}">
                    <a16:creationId xmlns:a16="http://schemas.microsoft.com/office/drawing/2014/main" id="{4730B854-12F7-42A7-9BFA-1FD2B08EB8FC}"/>
                  </a:ext>
                </a:extLst>
              </p:cNvPr>
              <p:cNvSpPr/>
              <p:nvPr/>
            </p:nvSpPr>
            <p:spPr bwMode="auto">
              <a:xfrm>
                <a:off x="7074098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D98CA78C-A3E2-4AF1-9A5C-B8AF2166FAB9}"/>
                  </a:ext>
                </a:extLst>
              </p:cNvPr>
              <p:cNvSpPr/>
              <p:nvPr/>
            </p:nvSpPr>
            <p:spPr bwMode="auto">
              <a:xfrm>
                <a:off x="7362130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hteck 171">
                <a:extLst>
                  <a:ext uri="{FF2B5EF4-FFF2-40B4-BE49-F238E27FC236}">
                    <a16:creationId xmlns:a16="http://schemas.microsoft.com/office/drawing/2014/main" id="{33F89F47-F05E-486D-9EAB-7FA5652978ED}"/>
                  </a:ext>
                </a:extLst>
              </p:cNvPr>
              <p:cNvSpPr/>
              <p:nvPr/>
            </p:nvSpPr>
            <p:spPr bwMode="auto">
              <a:xfrm>
                <a:off x="7650162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hteck 172">
                <a:extLst>
                  <a:ext uri="{FF2B5EF4-FFF2-40B4-BE49-F238E27FC236}">
                    <a16:creationId xmlns:a16="http://schemas.microsoft.com/office/drawing/2014/main" id="{25EE4C53-1AD6-4B41-84E2-BA2943B30009}"/>
                  </a:ext>
                </a:extLst>
              </p:cNvPr>
              <p:cNvSpPr/>
              <p:nvPr/>
            </p:nvSpPr>
            <p:spPr bwMode="auto">
              <a:xfrm>
                <a:off x="7938194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19A1AED3-1B3C-4683-B243-FC93072D122B}"/>
                  </a:ext>
                </a:extLst>
              </p:cNvPr>
              <p:cNvSpPr/>
              <p:nvPr/>
            </p:nvSpPr>
            <p:spPr bwMode="auto">
              <a:xfrm>
                <a:off x="8226226" y="3995861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hteck 174">
                <a:extLst>
                  <a:ext uri="{FF2B5EF4-FFF2-40B4-BE49-F238E27FC236}">
                    <a16:creationId xmlns:a16="http://schemas.microsoft.com/office/drawing/2014/main" id="{77D44FBC-D1FE-4A45-9AF3-C3CBF8AF402E}"/>
                  </a:ext>
                </a:extLst>
              </p:cNvPr>
              <p:cNvSpPr/>
              <p:nvPr/>
            </p:nvSpPr>
            <p:spPr bwMode="auto">
              <a:xfrm>
                <a:off x="6786066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Rechteck 175">
                <a:extLst>
                  <a:ext uri="{FF2B5EF4-FFF2-40B4-BE49-F238E27FC236}">
                    <a16:creationId xmlns:a16="http://schemas.microsoft.com/office/drawing/2014/main" id="{233EAFB0-9DC2-434A-A377-6E0C5B7C94F0}"/>
                  </a:ext>
                </a:extLst>
              </p:cNvPr>
              <p:cNvSpPr/>
              <p:nvPr/>
            </p:nvSpPr>
            <p:spPr bwMode="auto">
              <a:xfrm>
                <a:off x="7074098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F227015-2D25-4237-ADFD-71B6E2CEED22}"/>
                  </a:ext>
                </a:extLst>
              </p:cNvPr>
              <p:cNvSpPr/>
              <p:nvPr/>
            </p:nvSpPr>
            <p:spPr bwMode="auto">
              <a:xfrm>
                <a:off x="7362130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Rechteck 177">
                <a:extLst>
                  <a:ext uri="{FF2B5EF4-FFF2-40B4-BE49-F238E27FC236}">
                    <a16:creationId xmlns:a16="http://schemas.microsoft.com/office/drawing/2014/main" id="{31616C00-D88A-4C51-86FE-AD5A608C517E}"/>
                  </a:ext>
                </a:extLst>
              </p:cNvPr>
              <p:cNvSpPr/>
              <p:nvPr/>
            </p:nvSpPr>
            <p:spPr bwMode="auto">
              <a:xfrm>
                <a:off x="7650162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Rechteck 178">
                <a:extLst>
                  <a:ext uri="{FF2B5EF4-FFF2-40B4-BE49-F238E27FC236}">
                    <a16:creationId xmlns:a16="http://schemas.microsoft.com/office/drawing/2014/main" id="{290CA2E8-A7BD-43FD-93DD-AD6F249C8C06}"/>
                  </a:ext>
                </a:extLst>
              </p:cNvPr>
              <p:cNvSpPr/>
              <p:nvPr/>
            </p:nvSpPr>
            <p:spPr bwMode="auto">
              <a:xfrm>
                <a:off x="7938194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Rechteck 179">
                <a:extLst>
                  <a:ext uri="{FF2B5EF4-FFF2-40B4-BE49-F238E27FC236}">
                    <a16:creationId xmlns:a16="http://schemas.microsoft.com/office/drawing/2014/main" id="{243235B2-EC3E-474F-8BDA-B1A680E84356}"/>
                  </a:ext>
                </a:extLst>
              </p:cNvPr>
              <p:cNvSpPr/>
              <p:nvPr/>
            </p:nvSpPr>
            <p:spPr bwMode="auto">
              <a:xfrm>
                <a:off x="8226226" y="4283893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Rechteck 180">
                <a:extLst>
                  <a:ext uri="{FF2B5EF4-FFF2-40B4-BE49-F238E27FC236}">
                    <a16:creationId xmlns:a16="http://schemas.microsoft.com/office/drawing/2014/main" id="{DC8917FF-7A0C-435A-B1F5-58D52A7A0DEF}"/>
                  </a:ext>
                </a:extLst>
              </p:cNvPr>
              <p:cNvSpPr/>
              <p:nvPr/>
            </p:nvSpPr>
            <p:spPr bwMode="auto">
              <a:xfrm>
                <a:off x="6786066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Rechteck 181">
                <a:extLst>
                  <a:ext uri="{FF2B5EF4-FFF2-40B4-BE49-F238E27FC236}">
                    <a16:creationId xmlns:a16="http://schemas.microsoft.com/office/drawing/2014/main" id="{C6ED49EE-4BCC-4A3D-9E6C-39E83B2D1BAB}"/>
                  </a:ext>
                </a:extLst>
              </p:cNvPr>
              <p:cNvSpPr/>
              <p:nvPr/>
            </p:nvSpPr>
            <p:spPr bwMode="auto">
              <a:xfrm>
                <a:off x="7074098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Rechteck 182">
                <a:extLst>
                  <a:ext uri="{FF2B5EF4-FFF2-40B4-BE49-F238E27FC236}">
                    <a16:creationId xmlns:a16="http://schemas.microsoft.com/office/drawing/2014/main" id="{1C296E5C-D377-4F8A-BDC1-E529C3B20BD8}"/>
                  </a:ext>
                </a:extLst>
              </p:cNvPr>
              <p:cNvSpPr/>
              <p:nvPr/>
            </p:nvSpPr>
            <p:spPr bwMode="auto">
              <a:xfrm>
                <a:off x="7362130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4" name="Rechteck 183">
                <a:extLst>
                  <a:ext uri="{FF2B5EF4-FFF2-40B4-BE49-F238E27FC236}">
                    <a16:creationId xmlns:a16="http://schemas.microsoft.com/office/drawing/2014/main" id="{57471DC6-7354-4A53-A02A-9472E83D7AE3}"/>
                  </a:ext>
                </a:extLst>
              </p:cNvPr>
              <p:cNvSpPr/>
              <p:nvPr/>
            </p:nvSpPr>
            <p:spPr bwMode="auto">
              <a:xfrm>
                <a:off x="7650162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5" name="Rechteck 184">
                <a:extLst>
                  <a:ext uri="{FF2B5EF4-FFF2-40B4-BE49-F238E27FC236}">
                    <a16:creationId xmlns:a16="http://schemas.microsoft.com/office/drawing/2014/main" id="{21C394DD-881E-495C-A891-6EA1160A4531}"/>
                  </a:ext>
                </a:extLst>
              </p:cNvPr>
              <p:cNvSpPr/>
              <p:nvPr/>
            </p:nvSpPr>
            <p:spPr bwMode="auto">
              <a:xfrm>
                <a:off x="7938194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6" name="Rechteck 185">
                <a:extLst>
                  <a:ext uri="{FF2B5EF4-FFF2-40B4-BE49-F238E27FC236}">
                    <a16:creationId xmlns:a16="http://schemas.microsoft.com/office/drawing/2014/main" id="{96F497B5-CC76-4CC2-9BFC-190B1812EDB9}"/>
                  </a:ext>
                </a:extLst>
              </p:cNvPr>
              <p:cNvSpPr/>
              <p:nvPr/>
            </p:nvSpPr>
            <p:spPr bwMode="auto">
              <a:xfrm>
                <a:off x="8226226" y="4571925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7" name="Rechteck 186">
                <a:extLst>
                  <a:ext uri="{FF2B5EF4-FFF2-40B4-BE49-F238E27FC236}">
                    <a16:creationId xmlns:a16="http://schemas.microsoft.com/office/drawing/2014/main" id="{6F32DD19-2E5E-45F9-BA7A-0708FD5005F5}"/>
                  </a:ext>
                </a:extLst>
              </p:cNvPr>
              <p:cNvSpPr/>
              <p:nvPr/>
            </p:nvSpPr>
            <p:spPr bwMode="auto">
              <a:xfrm>
                <a:off x="6786066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8" name="Rechteck 187">
                <a:extLst>
                  <a:ext uri="{FF2B5EF4-FFF2-40B4-BE49-F238E27FC236}">
                    <a16:creationId xmlns:a16="http://schemas.microsoft.com/office/drawing/2014/main" id="{4AD6E426-BD29-4B80-9574-8865A9021663}"/>
                  </a:ext>
                </a:extLst>
              </p:cNvPr>
              <p:cNvSpPr/>
              <p:nvPr/>
            </p:nvSpPr>
            <p:spPr bwMode="auto">
              <a:xfrm>
                <a:off x="7074098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9" name="Rechteck 188">
                <a:extLst>
                  <a:ext uri="{FF2B5EF4-FFF2-40B4-BE49-F238E27FC236}">
                    <a16:creationId xmlns:a16="http://schemas.microsoft.com/office/drawing/2014/main" id="{B06E08A9-7A94-45D3-92EE-2C2D24678075}"/>
                  </a:ext>
                </a:extLst>
              </p:cNvPr>
              <p:cNvSpPr/>
              <p:nvPr/>
            </p:nvSpPr>
            <p:spPr bwMode="auto">
              <a:xfrm>
                <a:off x="7362130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0" name="Rechteck 189">
                <a:extLst>
                  <a:ext uri="{FF2B5EF4-FFF2-40B4-BE49-F238E27FC236}">
                    <a16:creationId xmlns:a16="http://schemas.microsoft.com/office/drawing/2014/main" id="{6E18A75E-5891-4674-9989-9CE2C27E915D}"/>
                  </a:ext>
                </a:extLst>
              </p:cNvPr>
              <p:cNvSpPr/>
              <p:nvPr/>
            </p:nvSpPr>
            <p:spPr bwMode="auto">
              <a:xfrm>
                <a:off x="7650162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1" name="Rechteck 190">
                <a:extLst>
                  <a:ext uri="{FF2B5EF4-FFF2-40B4-BE49-F238E27FC236}">
                    <a16:creationId xmlns:a16="http://schemas.microsoft.com/office/drawing/2014/main" id="{3A20198C-7279-4194-A631-7A94904C8636}"/>
                  </a:ext>
                </a:extLst>
              </p:cNvPr>
              <p:cNvSpPr/>
              <p:nvPr/>
            </p:nvSpPr>
            <p:spPr bwMode="auto">
              <a:xfrm>
                <a:off x="7938194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2" name="Rechteck 191">
                <a:extLst>
                  <a:ext uri="{FF2B5EF4-FFF2-40B4-BE49-F238E27FC236}">
                    <a16:creationId xmlns:a16="http://schemas.microsoft.com/office/drawing/2014/main" id="{3748EA9C-2999-413B-AE09-068E108FAE1D}"/>
                  </a:ext>
                </a:extLst>
              </p:cNvPr>
              <p:cNvSpPr/>
              <p:nvPr/>
            </p:nvSpPr>
            <p:spPr bwMode="auto">
              <a:xfrm>
                <a:off x="8226226" y="4859957"/>
                <a:ext cx="288032" cy="288032"/>
              </a:xfrm>
              <a:prstGeom prst="rect">
                <a:avLst/>
              </a:prstGeom>
              <a:noFill/>
              <a:ln w="12700" cap="flat" cmpd="sng" algn="ctr">
                <a:solidFill>
                  <a:srgbClr val="F083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CFD99BC4-DF64-43C5-846B-8D9873ABE35A}"/>
                </a:ext>
              </a:extLst>
            </p:cNvPr>
            <p:cNvSpPr/>
            <p:nvPr/>
          </p:nvSpPr>
          <p:spPr bwMode="auto">
            <a:xfrm>
              <a:off x="649656" y="5453739"/>
              <a:ext cx="2281671" cy="875732"/>
            </a:xfrm>
            <a:custGeom>
              <a:avLst/>
              <a:gdLst>
                <a:gd name="connsiteX0" fmla="*/ 0 w 2638097"/>
                <a:gd name="connsiteY0" fmla="*/ 1313793 h 1313793"/>
                <a:gd name="connsiteX1" fmla="*/ 735724 w 2638097"/>
                <a:gd name="connsiteY1" fmla="*/ 420414 h 1313793"/>
                <a:gd name="connsiteX2" fmla="*/ 1933904 w 2638097"/>
                <a:gd name="connsiteY2" fmla="*/ 966952 h 1313793"/>
                <a:gd name="connsiteX3" fmla="*/ 2638097 w 2638097"/>
                <a:gd name="connsiteY3" fmla="*/ 0 h 1313793"/>
                <a:gd name="connsiteX0" fmla="*/ 0 w 2638097"/>
                <a:gd name="connsiteY0" fmla="*/ 1313793 h 1313793"/>
                <a:gd name="connsiteX1" fmla="*/ 1004098 w 2638097"/>
                <a:gd name="connsiteY1" fmla="*/ 547943 h 1313793"/>
                <a:gd name="connsiteX2" fmla="*/ 1933904 w 2638097"/>
                <a:gd name="connsiteY2" fmla="*/ 966952 h 1313793"/>
                <a:gd name="connsiteX3" fmla="*/ 2638097 w 2638097"/>
                <a:gd name="connsiteY3" fmla="*/ 0 h 1313793"/>
                <a:gd name="connsiteX0" fmla="*/ 0 w 2603092"/>
                <a:gd name="connsiteY0" fmla="*/ 1116703 h 1116703"/>
                <a:gd name="connsiteX1" fmla="*/ 969093 w 2603092"/>
                <a:gd name="connsiteY1" fmla="*/ 547943 h 1116703"/>
                <a:gd name="connsiteX2" fmla="*/ 1898899 w 2603092"/>
                <a:gd name="connsiteY2" fmla="*/ 966952 h 1116703"/>
                <a:gd name="connsiteX3" fmla="*/ 2603092 w 2603092"/>
                <a:gd name="connsiteY3" fmla="*/ 0 h 1116703"/>
                <a:gd name="connsiteX0" fmla="*/ 0 w 2603092"/>
                <a:gd name="connsiteY0" fmla="*/ 1116703 h 1116703"/>
                <a:gd name="connsiteX1" fmla="*/ 969093 w 2603092"/>
                <a:gd name="connsiteY1" fmla="*/ 547943 h 1116703"/>
                <a:gd name="connsiteX2" fmla="*/ 1747210 w 2603092"/>
                <a:gd name="connsiteY2" fmla="*/ 943764 h 1116703"/>
                <a:gd name="connsiteX3" fmla="*/ 2603092 w 2603092"/>
                <a:gd name="connsiteY3" fmla="*/ 0 h 1116703"/>
                <a:gd name="connsiteX0" fmla="*/ 0 w 2603092"/>
                <a:gd name="connsiteY0" fmla="*/ 1116703 h 1116703"/>
                <a:gd name="connsiteX1" fmla="*/ 969093 w 2603092"/>
                <a:gd name="connsiteY1" fmla="*/ 547943 h 1116703"/>
                <a:gd name="connsiteX2" fmla="*/ 1747210 w 2603092"/>
                <a:gd name="connsiteY2" fmla="*/ 943764 h 1116703"/>
                <a:gd name="connsiteX3" fmla="*/ 2603092 w 2603092"/>
                <a:gd name="connsiteY3" fmla="*/ 0 h 1116703"/>
                <a:gd name="connsiteX0" fmla="*/ 0 w 2603092"/>
                <a:gd name="connsiteY0" fmla="*/ 1116703 h 1116703"/>
                <a:gd name="connsiteX1" fmla="*/ 969093 w 2603092"/>
                <a:gd name="connsiteY1" fmla="*/ 547943 h 1116703"/>
                <a:gd name="connsiteX2" fmla="*/ 1747210 w 2603092"/>
                <a:gd name="connsiteY2" fmla="*/ 943764 h 1116703"/>
                <a:gd name="connsiteX3" fmla="*/ 2603092 w 2603092"/>
                <a:gd name="connsiteY3" fmla="*/ 0 h 1116703"/>
                <a:gd name="connsiteX0" fmla="*/ 0 w 2603092"/>
                <a:gd name="connsiteY0" fmla="*/ 1116703 h 1116703"/>
                <a:gd name="connsiteX1" fmla="*/ 969093 w 2603092"/>
                <a:gd name="connsiteY1" fmla="*/ 547943 h 1116703"/>
                <a:gd name="connsiteX2" fmla="*/ 1747210 w 2603092"/>
                <a:gd name="connsiteY2" fmla="*/ 943764 h 1116703"/>
                <a:gd name="connsiteX3" fmla="*/ 2603092 w 2603092"/>
                <a:gd name="connsiteY3" fmla="*/ 0 h 1116703"/>
                <a:gd name="connsiteX0" fmla="*/ 0 w 2509744"/>
                <a:gd name="connsiteY0" fmla="*/ 1174670 h 1174670"/>
                <a:gd name="connsiteX1" fmla="*/ 969093 w 2509744"/>
                <a:gd name="connsiteY1" fmla="*/ 605910 h 1174670"/>
                <a:gd name="connsiteX2" fmla="*/ 1747210 w 2509744"/>
                <a:gd name="connsiteY2" fmla="*/ 1001731 h 1174670"/>
                <a:gd name="connsiteX3" fmla="*/ 2509744 w 2509744"/>
                <a:gd name="connsiteY3" fmla="*/ 0 h 1174670"/>
                <a:gd name="connsiteX0" fmla="*/ 0 w 2229700"/>
                <a:gd name="connsiteY0" fmla="*/ 826864 h 826864"/>
                <a:gd name="connsiteX1" fmla="*/ 969093 w 2229700"/>
                <a:gd name="connsiteY1" fmla="*/ 258104 h 826864"/>
                <a:gd name="connsiteX2" fmla="*/ 1747210 w 2229700"/>
                <a:gd name="connsiteY2" fmla="*/ 653925 h 826864"/>
                <a:gd name="connsiteX3" fmla="*/ 2229700 w 2229700"/>
                <a:gd name="connsiteY3" fmla="*/ 0 h 826864"/>
                <a:gd name="connsiteX0" fmla="*/ 0 w 2229700"/>
                <a:gd name="connsiteY0" fmla="*/ 826864 h 826864"/>
                <a:gd name="connsiteX1" fmla="*/ 969093 w 2229700"/>
                <a:gd name="connsiteY1" fmla="*/ 258104 h 826864"/>
                <a:gd name="connsiteX2" fmla="*/ 1747210 w 2229700"/>
                <a:gd name="connsiteY2" fmla="*/ 653925 h 826864"/>
                <a:gd name="connsiteX3" fmla="*/ 2229700 w 2229700"/>
                <a:gd name="connsiteY3" fmla="*/ 0 h 826864"/>
                <a:gd name="connsiteX0" fmla="*/ 0 w 2229700"/>
                <a:gd name="connsiteY0" fmla="*/ 826864 h 826864"/>
                <a:gd name="connsiteX1" fmla="*/ 969093 w 2229700"/>
                <a:gd name="connsiteY1" fmla="*/ 258104 h 826864"/>
                <a:gd name="connsiteX2" fmla="*/ 1747210 w 2229700"/>
                <a:gd name="connsiteY2" fmla="*/ 653925 h 826864"/>
                <a:gd name="connsiteX3" fmla="*/ 2229700 w 2229700"/>
                <a:gd name="connsiteY3" fmla="*/ 0 h 826864"/>
                <a:gd name="connsiteX0" fmla="*/ 0 w 2474738"/>
                <a:gd name="connsiteY0" fmla="*/ 1000767 h 1000767"/>
                <a:gd name="connsiteX1" fmla="*/ 969093 w 2474738"/>
                <a:gd name="connsiteY1" fmla="*/ 432007 h 1000767"/>
                <a:gd name="connsiteX2" fmla="*/ 1747210 w 2474738"/>
                <a:gd name="connsiteY2" fmla="*/ 827828 h 1000767"/>
                <a:gd name="connsiteX3" fmla="*/ 2474738 w 2474738"/>
                <a:gd name="connsiteY3" fmla="*/ 0 h 1000767"/>
                <a:gd name="connsiteX0" fmla="*/ 0 w 2474738"/>
                <a:gd name="connsiteY0" fmla="*/ 1000767 h 1000767"/>
                <a:gd name="connsiteX1" fmla="*/ 969093 w 2474738"/>
                <a:gd name="connsiteY1" fmla="*/ 432007 h 1000767"/>
                <a:gd name="connsiteX2" fmla="*/ 1747210 w 2474738"/>
                <a:gd name="connsiteY2" fmla="*/ 827828 h 1000767"/>
                <a:gd name="connsiteX3" fmla="*/ 2474738 w 2474738"/>
                <a:gd name="connsiteY3" fmla="*/ 0 h 1000767"/>
                <a:gd name="connsiteX0" fmla="*/ 0 w 2533081"/>
                <a:gd name="connsiteY0" fmla="*/ 965985 h 965985"/>
                <a:gd name="connsiteX1" fmla="*/ 969093 w 2533081"/>
                <a:gd name="connsiteY1" fmla="*/ 397225 h 965985"/>
                <a:gd name="connsiteX2" fmla="*/ 1747210 w 2533081"/>
                <a:gd name="connsiteY2" fmla="*/ 793046 h 965985"/>
                <a:gd name="connsiteX3" fmla="*/ 2533081 w 2533081"/>
                <a:gd name="connsiteY3" fmla="*/ 0 h 965985"/>
                <a:gd name="connsiteX0" fmla="*/ 0 w 2533081"/>
                <a:gd name="connsiteY0" fmla="*/ 965985 h 965985"/>
                <a:gd name="connsiteX1" fmla="*/ 969093 w 2533081"/>
                <a:gd name="connsiteY1" fmla="*/ 397225 h 965985"/>
                <a:gd name="connsiteX2" fmla="*/ 1747210 w 2533081"/>
                <a:gd name="connsiteY2" fmla="*/ 793046 h 965985"/>
                <a:gd name="connsiteX3" fmla="*/ 2533081 w 2533081"/>
                <a:gd name="connsiteY3" fmla="*/ 0 h 96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081" h="965985">
                  <a:moveTo>
                    <a:pt x="0" y="965985"/>
                  </a:moveTo>
                  <a:cubicBezTo>
                    <a:pt x="486746" y="455451"/>
                    <a:pt x="677891" y="426048"/>
                    <a:pt x="969093" y="397225"/>
                  </a:cubicBezTo>
                  <a:cubicBezTo>
                    <a:pt x="1260295" y="368402"/>
                    <a:pt x="1430148" y="863115"/>
                    <a:pt x="1747210" y="793046"/>
                  </a:cubicBezTo>
                  <a:cubicBezTo>
                    <a:pt x="2309309" y="525887"/>
                    <a:pt x="1945445" y="244572"/>
                    <a:pt x="2533081" y="0"/>
                  </a:cubicBezTo>
                </a:path>
              </a:pathLst>
            </a:custGeom>
            <a:ln w="38100">
              <a:solidFill>
                <a:schemeClr val="dk1">
                  <a:shade val="95000"/>
                  <a:satMod val="105000"/>
                  <a:alpha val="87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9" name="Textfeld 198">
            <a:extLst>
              <a:ext uri="{FF2B5EF4-FFF2-40B4-BE49-F238E27FC236}">
                <a16:creationId xmlns:a16="http://schemas.microsoft.com/office/drawing/2014/main" id="{032540E8-07DF-4452-B945-37B0CD37DA96}"/>
              </a:ext>
            </a:extLst>
          </p:cNvPr>
          <p:cNvSpPr txBox="1"/>
          <p:nvPr/>
        </p:nvSpPr>
        <p:spPr>
          <a:xfrm>
            <a:off x="8669878" y="5236354"/>
            <a:ext cx="1008194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586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EEC95190-A98C-406E-921C-0CC3EEB7D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1" y="843880"/>
            <a:ext cx="10171555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de-DE" sz="2000" b="1" kern="0" dirty="0"/>
              <a:t>CORDEX-FPS WRF twin simulations </a:t>
            </a:r>
            <a:r>
              <a:rPr lang="en-US" altLang="de-DE" sz="1600" kern="0" dirty="0"/>
              <a:t>(supported by </a:t>
            </a:r>
            <a:r>
              <a:rPr lang="en-US" altLang="de-DE" sz="1600" b="1" kern="0" dirty="0"/>
              <a:t>Klaus </a:t>
            </a:r>
            <a:r>
              <a:rPr lang="en-US" altLang="de-DE" sz="1600" b="1" kern="0" dirty="0" err="1"/>
              <a:t>Görgen</a:t>
            </a:r>
            <a:r>
              <a:rPr lang="en-US" altLang="de-DE" sz="1600" kern="0" dirty="0"/>
              <a:t>, </a:t>
            </a:r>
            <a:r>
              <a:rPr lang="en-US" altLang="de-DE" sz="1600" kern="0" dirty="0" err="1"/>
              <a:t>Jülich</a:t>
            </a:r>
            <a:r>
              <a:rPr lang="en-US" altLang="de-DE" sz="1600" kern="0" dirty="0"/>
              <a:t> Research Centre)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endParaRPr lang="en-US" altLang="de-DE" sz="2000" b="1" kern="0" dirty="0"/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SzPct val="100000"/>
              <a:buNone/>
              <a:defRPr/>
            </a:pPr>
            <a:br>
              <a:rPr lang="en-US" altLang="de-DE" sz="2000" b="1" kern="0" dirty="0"/>
            </a:br>
            <a:endParaRPr lang="en-US" altLang="de-DE" sz="2000" b="1" kern="0" dirty="0"/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SzPct val="100000"/>
              <a:buNone/>
              <a:defRPr/>
            </a:pPr>
            <a:endParaRPr lang="en-US" altLang="de-DE" sz="2000" b="1" kern="0" dirty="0"/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SzPct val="100000"/>
              <a:buNone/>
              <a:defRPr/>
            </a:pPr>
            <a:endParaRPr lang="en-US" altLang="de-DE" sz="2000" b="1" kern="0" dirty="0"/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SzPct val="100000"/>
              <a:buNone/>
              <a:defRPr/>
            </a:pPr>
            <a:endParaRPr lang="en-US" altLang="de-DE" sz="2000" b="1" kern="0" dirty="0"/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SzPct val="100000"/>
              <a:buNone/>
              <a:defRPr/>
            </a:pPr>
            <a:endParaRPr lang="en-US" altLang="de-DE" sz="2000" b="1" kern="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endParaRPr lang="en-US" altLang="de-DE" sz="1600" kern="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endParaRPr lang="en-US" altLang="de-DE" sz="1600" kern="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de-DE" sz="1600" b="1" kern="0" dirty="0"/>
              <a:t>WRF 3.8.1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de-DE" sz="1600" kern="0" dirty="0"/>
              <a:t>15 km (WRF15) </a:t>
            </a:r>
            <a:r>
              <a:rPr lang="en-US" altLang="de-DE" sz="1600" kern="0" dirty="0">
                <a:sym typeface="Wingdings" panose="05000000000000000000" pitchFamily="2" charset="2"/>
              </a:rPr>
              <a:t> 3 km (WRF3) online nesting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de-DE" sz="1600" b="1" kern="0" dirty="0">
                <a:sym typeface="Wingdings" panose="05000000000000000000" pitchFamily="2" charset="2"/>
              </a:rPr>
              <a:t>WRF15</a:t>
            </a:r>
            <a:r>
              <a:rPr lang="en-US" altLang="de-DE" sz="1600" kern="0" dirty="0">
                <a:sym typeface="Wingdings" panose="05000000000000000000" pitchFamily="2" charset="2"/>
              </a:rPr>
              <a:t>: deep/shallow conv. are parameterized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de-DE" sz="1600" b="1" kern="0" dirty="0">
                <a:sym typeface="Wingdings" panose="05000000000000000000" pitchFamily="2" charset="2"/>
              </a:rPr>
              <a:t>2 x WRF3</a:t>
            </a:r>
            <a:r>
              <a:rPr lang="en-US" altLang="de-DE" sz="1600" kern="0" dirty="0">
                <a:sym typeface="Wingdings" panose="05000000000000000000" pitchFamily="2" charset="2"/>
              </a:rPr>
              <a:t>: with sh. conv. ; w/o sh. conv. scheme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de-DE" sz="1600" kern="0" dirty="0"/>
              <a:t>period: 1999 to 2009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de-DE" sz="1600" kern="0" dirty="0"/>
              <a:t>Driving data: ERA-Interim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endParaRPr lang="en-US" altLang="de-DE" sz="1600" kern="0" dirty="0"/>
          </a:p>
        </p:txBody>
      </p:sp>
      <p:pic>
        <p:nvPicPr>
          <p:cNvPr id="20" name="Grafik 19" descr="Ein Bild, das Drachen, fliegend, dunkel, groß enthält.&#10;&#10;Automatisch generierte Beschreibung">
            <a:extLst>
              <a:ext uri="{FF2B5EF4-FFF2-40B4-BE49-F238E27FC236}">
                <a16:creationId xmlns:a16="http://schemas.microsoft.com/office/drawing/2014/main" id="{3D9E96CA-7F37-426B-BBB5-E6CD79F28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84" y="1763612"/>
            <a:ext cx="2753591" cy="2753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4EC28D1-D630-493B-A465-0F04A1422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3. Application: CORDEX-WRF simulations 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1EBFB2C-AB90-43E1-AF2C-E1D992DBC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9311" b="5346"/>
          <a:stretch/>
        </p:blipFill>
        <p:spPr>
          <a:xfrm>
            <a:off x="881410" y="1844297"/>
            <a:ext cx="3690834" cy="3303692"/>
          </a:xfrm>
          <a:prstGeom prst="rect">
            <a:avLst/>
          </a:prstGeom>
        </p:spPr>
      </p:pic>
      <p:pic>
        <p:nvPicPr>
          <p:cNvPr id="17" name="Grafik 16" descr="Ein Bild, das Bildschirm enthält.&#10;&#10;Automatisch generierte Beschreibung">
            <a:extLst>
              <a:ext uri="{FF2B5EF4-FFF2-40B4-BE49-F238E27FC236}">
                <a16:creationId xmlns:a16="http://schemas.microsoft.com/office/drawing/2014/main" id="{2FB31580-D493-419E-B25D-FCD7FCDF2F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4" r="4755"/>
          <a:stretch/>
        </p:blipFill>
        <p:spPr>
          <a:xfrm>
            <a:off x="4913858" y="1703188"/>
            <a:ext cx="2753591" cy="2076649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C44E5EC9-DFEA-4D9A-94A5-EFC59795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930" y="4156248"/>
            <a:ext cx="4677404" cy="24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kern="0" dirty="0"/>
              <a:t>Front detection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kern="0" dirty="0"/>
              <a:t>period: DJF/JJA 2006 to 2009 (3h time step)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kern="0" dirty="0"/>
              <a:t>level: 2600 m altitude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de-DE" sz="1600" b="1" kern="0" dirty="0">
                <a:sym typeface="Wingdings" panose="05000000000000000000" pitchFamily="2" charset="2"/>
              </a:rPr>
              <a:t>equiv. pot. temperature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kern="0" dirty="0"/>
              <a:t>reference data: </a:t>
            </a:r>
            <a:r>
              <a:rPr lang="en-GB" altLang="de-DE" sz="1600" b="1" kern="0" dirty="0">
                <a:solidFill>
                  <a:schemeClr val="tx1"/>
                </a:solidFill>
              </a:rPr>
              <a:t>IFS 0.225°</a:t>
            </a:r>
            <a:r>
              <a:rPr lang="en-GB" altLang="de-DE" sz="1600" kern="0" dirty="0"/>
              <a:t> grid spacing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kern="0" dirty="0">
                <a:sym typeface="Wingdings" panose="05000000000000000000" pitchFamily="2" charset="2"/>
              </a:rPr>
              <a:t>common grid (25 km grid spacing)</a:t>
            </a:r>
          </a:p>
          <a:p>
            <a:r>
              <a:rPr lang="en-GB" altLang="de-DE" sz="1600" kern="0" dirty="0">
                <a:sym typeface="Wingdings" panose="05000000000000000000" pitchFamily="2" charset="2"/>
              </a:rPr>
              <a:t>Spectral filter based on DCT </a:t>
            </a:r>
            <a:br>
              <a:rPr lang="en-GB" altLang="de-DE" sz="1600" kern="0" dirty="0">
                <a:sym typeface="Wingdings" panose="05000000000000000000" pitchFamily="2" charset="2"/>
              </a:rPr>
            </a:br>
            <a:r>
              <a:rPr lang="en-GB" altLang="de-DE" sz="1600" kern="0" dirty="0">
                <a:sym typeface="Wingdings" panose="05000000000000000000" pitchFamily="2" charset="2"/>
              </a:rPr>
              <a:t>(</a:t>
            </a:r>
            <a:r>
              <a:rPr lang="de-DE" sz="1600" dirty="0">
                <a:solidFill>
                  <a:schemeClr val="tx1"/>
                </a:solidFill>
                <a:sym typeface="Symbol"/>
              </a:rPr>
              <a:t></a:t>
            </a:r>
            <a:r>
              <a:rPr lang="de-DE" sz="1600" baseline="-25000" dirty="0">
                <a:solidFill>
                  <a:schemeClr val="tx1"/>
                </a:solidFill>
                <a:sym typeface="Symbol"/>
              </a:rPr>
              <a:t>L</a:t>
            </a:r>
            <a:r>
              <a:rPr lang="de-DE" sz="1600" dirty="0">
                <a:solidFill>
                  <a:schemeClr val="tx1"/>
                </a:solidFill>
                <a:sym typeface="Symbol"/>
              </a:rPr>
              <a:t> = 330 km, </a:t>
            </a:r>
            <a:r>
              <a:rPr lang="de-DE" sz="1600" baseline="-25000" dirty="0">
                <a:solidFill>
                  <a:schemeClr val="tx1"/>
                </a:solidFill>
                <a:sym typeface="Symbol"/>
              </a:rPr>
              <a:t>H</a:t>
            </a:r>
            <a:r>
              <a:rPr lang="de-DE" sz="1600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sz="1600" dirty="0">
                <a:solidFill>
                  <a:schemeClr val="tx1"/>
                </a:solidFill>
              </a:rPr>
              <a:t>= 460 km</a:t>
            </a:r>
            <a:r>
              <a:rPr lang="en-GB" altLang="de-DE" sz="1600" kern="0" dirty="0">
                <a:sym typeface="Wingdings" panose="05000000000000000000" pitchFamily="2" charset="2"/>
              </a:rPr>
              <a:t>)</a:t>
            </a:r>
          </a:p>
          <a:p>
            <a:endParaRPr lang="en-GB" altLang="de-DE" sz="1600" kern="0" dirty="0">
              <a:sym typeface="Wingdings" panose="05000000000000000000" pitchFamily="2" charset="2"/>
            </a:endParaRPr>
          </a:p>
          <a:p>
            <a:r>
              <a:rPr lang="en-GB" altLang="de-DE" sz="1600" kern="0" dirty="0">
                <a:sym typeface="Wingdings" panose="05000000000000000000" pitchFamily="2" charset="2"/>
              </a:rPr>
              <a:t> front statistics (rel. freq. of fronts DJF/JJA)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07F77B-3C34-4195-A438-57348D6EDC12}"/>
              </a:ext>
            </a:extLst>
          </p:cNvPr>
          <p:cNvSpPr txBox="1"/>
          <p:nvPr/>
        </p:nvSpPr>
        <p:spPr>
          <a:xfrm>
            <a:off x="593378" y="1269629"/>
            <a:ext cx="2157963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tx1"/>
                </a:solidFill>
              </a:rPr>
              <a:t>(Coppola et al. 2018) </a:t>
            </a:r>
          </a:p>
        </p:txBody>
      </p:sp>
    </p:spTree>
    <p:extLst>
      <p:ext uri="{BB962C8B-B14F-4D97-AF65-F5344CB8AC3E}">
        <p14:creationId xmlns:p14="http://schemas.microsoft.com/office/powerpoint/2010/main" val="117018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D40F4874-BCD7-4DB7-B9A9-F64AAA3E1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3. Application: CORDEX-WRF simulations 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B4C7DB-A970-4943-9A95-19DA6B48E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r="30950"/>
          <a:stretch/>
        </p:blipFill>
        <p:spPr>
          <a:xfrm>
            <a:off x="0" y="827509"/>
            <a:ext cx="2632378" cy="2880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8007080-C75E-4266-982B-D754A88B68FC}"/>
              </a:ext>
            </a:extLst>
          </p:cNvPr>
          <p:cNvSpPr txBox="1"/>
          <p:nvPr/>
        </p:nvSpPr>
        <p:spPr>
          <a:xfrm>
            <a:off x="1921847" y="2861016"/>
            <a:ext cx="54373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IFS</a:t>
            </a:r>
          </a:p>
        </p:txBody>
      </p:sp>
      <p:pic>
        <p:nvPicPr>
          <p:cNvPr id="17" name="Grafik 16" descr="Ein Bild, das Essen, Schild, Uhr enthält.&#10;&#10;Automatisch generierte Beschreibung">
            <a:extLst>
              <a:ext uri="{FF2B5EF4-FFF2-40B4-BE49-F238E27FC236}">
                <a16:creationId xmlns:a16="http://schemas.microsoft.com/office/drawing/2014/main" id="{00CF77AF-94EF-4B1B-A9B2-23539CF01F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r="30950"/>
          <a:stretch/>
        </p:blipFill>
        <p:spPr>
          <a:xfrm>
            <a:off x="2537594" y="827509"/>
            <a:ext cx="2632378" cy="2880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D6416D7-9A8C-412C-9CBC-9C2E4D34F500}"/>
              </a:ext>
            </a:extLst>
          </p:cNvPr>
          <p:cNvSpPr txBox="1"/>
          <p:nvPr/>
        </p:nvSpPr>
        <p:spPr>
          <a:xfrm>
            <a:off x="4090943" y="2861016"/>
            <a:ext cx="9669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WRF15</a:t>
            </a:r>
          </a:p>
        </p:txBody>
      </p:sp>
      <p:pic>
        <p:nvPicPr>
          <p:cNvPr id="20" name="Grafik 19" descr="Ein Bild, das Monitor, Bildschirm, Essen, Spiel enthält.&#10;&#10;Automatisch generierte Beschreibung">
            <a:extLst>
              <a:ext uri="{FF2B5EF4-FFF2-40B4-BE49-F238E27FC236}">
                <a16:creationId xmlns:a16="http://schemas.microsoft.com/office/drawing/2014/main" id="{5905B763-D285-4E47-85CA-BBFC6F0BF1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r="30950"/>
          <a:stretch/>
        </p:blipFill>
        <p:spPr>
          <a:xfrm>
            <a:off x="5075188" y="827509"/>
            <a:ext cx="2632378" cy="2880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9308662-0BB2-4001-80E0-B623D688A63F}"/>
              </a:ext>
            </a:extLst>
          </p:cNvPr>
          <p:cNvSpPr txBox="1"/>
          <p:nvPr/>
        </p:nvSpPr>
        <p:spPr>
          <a:xfrm>
            <a:off x="5849962" y="2861016"/>
            <a:ext cx="162095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WRF3 w/o sh</a:t>
            </a:r>
          </a:p>
        </p:txBody>
      </p:sp>
      <p:pic>
        <p:nvPicPr>
          <p:cNvPr id="23" name="Grafik 22" descr="Ein Bild, das Monitor, Spiel, Bildschirm, Video enthält.&#10;&#10;Automatisch generierte Beschreibung">
            <a:extLst>
              <a:ext uri="{FF2B5EF4-FFF2-40B4-BE49-F238E27FC236}">
                <a16:creationId xmlns:a16="http://schemas.microsoft.com/office/drawing/2014/main" id="{A785807A-A8DC-4B76-BAB4-5F2450BE3D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r="20630"/>
          <a:stretch/>
        </p:blipFill>
        <p:spPr>
          <a:xfrm>
            <a:off x="7612782" y="827509"/>
            <a:ext cx="3025766" cy="28800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AE15538F-A595-4148-87F3-5B086B8B3F5C}"/>
              </a:ext>
            </a:extLst>
          </p:cNvPr>
          <p:cNvSpPr txBox="1"/>
          <p:nvPr/>
        </p:nvSpPr>
        <p:spPr>
          <a:xfrm>
            <a:off x="8877127" y="2861016"/>
            <a:ext cx="117211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WRF3 sh</a:t>
            </a:r>
          </a:p>
        </p:txBody>
      </p:sp>
      <p:pic>
        <p:nvPicPr>
          <p:cNvPr id="26" name="Grafik 25" descr="Ein Bild, das Monitor, Essen, Computer enthält.&#10;&#10;Automatisch generierte Beschreibung">
            <a:extLst>
              <a:ext uri="{FF2B5EF4-FFF2-40B4-BE49-F238E27FC236}">
                <a16:creationId xmlns:a16="http://schemas.microsoft.com/office/drawing/2014/main" id="{EDDB7EC8-1AF5-4D4C-A8D8-A80B7B0179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r="30949"/>
          <a:stretch/>
        </p:blipFill>
        <p:spPr>
          <a:xfrm>
            <a:off x="-13024" y="3575608"/>
            <a:ext cx="2632378" cy="2880000"/>
          </a:xfrm>
          <a:prstGeom prst="rect">
            <a:avLst/>
          </a:prstGeom>
        </p:spPr>
      </p:pic>
      <p:pic>
        <p:nvPicPr>
          <p:cNvPr id="28" name="Grafik 27" descr="Ein Bild, das Monitor, Bildschirm, Mann, Spiel enthält.&#10;&#10;Automatisch generierte Beschreibung">
            <a:extLst>
              <a:ext uri="{FF2B5EF4-FFF2-40B4-BE49-F238E27FC236}">
                <a16:creationId xmlns:a16="http://schemas.microsoft.com/office/drawing/2014/main" id="{D7821AF2-1675-4155-A7A3-FF1D442A4A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r="31234"/>
          <a:stretch/>
        </p:blipFill>
        <p:spPr>
          <a:xfrm>
            <a:off x="2543019" y="3575608"/>
            <a:ext cx="2621528" cy="2880000"/>
          </a:xfrm>
          <a:prstGeom prst="rect">
            <a:avLst/>
          </a:prstGeom>
        </p:spPr>
      </p:pic>
      <p:pic>
        <p:nvPicPr>
          <p:cNvPr id="30" name="Grafik 29" descr="Ein Bild, das Monitor, Essen enthält.&#10;&#10;Automatisch generierte Beschreibung">
            <a:extLst>
              <a:ext uri="{FF2B5EF4-FFF2-40B4-BE49-F238E27FC236}">
                <a16:creationId xmlns:a16="http://schemas.microsoft.com/office/drawing/2014/main" id="{7E1C43E0-FF1A-44AE-9576-ED331E7634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r="31234"/>
          <a:stretch/>
        </p:blipFill>
        <p:spPr>
          <a:xfrm>
            <a:off x="5096495" y="3569700"/>
            <a:ext cx="2621528" cy="2880000"/>
          </a:xfrm>
          <a:prstGeom prst="rect">
            <a:avLst/>
          </a:prstGeom>
        </p:spPr>
      </p:pic>
      <p:pic>
        <p:nvPicPr>
          <p:cNvPr id="32" name="Grafik 31" descr="Ein Bild, das Monitor, Essen enthält.&#10;&#10;Automatisch generierte Beschreibung">
            <a:extLst>
              <a:ext uri="{FF2B5EF4-FFF2-40B4-BE49-F238E27FC236}">
                <a16:creationId xmlns:a16="http://schemas.microsoft.com/office/drawing/2014/main" id="{23789ABA-816B-4583-939B-C57F7F5EE1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r="20630"/>
          <a:stretch/>
        </p:blipFill>
        <p:spPr>
          <a:xfrm>
            <a:off x="7641688" y="3569280"/>
            <a:ext cx="3025766" cy="2880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A1B4C434-CD6E-49AA-B834-6B2B810670A8}"/>
              </a:ext>
            </a:extLst>
          </p:cNvPr>
          <p:cNvSpPr txBox="1"/>
          <p:nvPr/>
        </p:nvSpPr>
        <p:spPr>
          <a:xfrm>
            <a:off x="1919018" y="5607392"/>
            <a:ext cx="54373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IFS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D504348-DFB5-4D4E-A3BC-55ADF56D0FED}"/>
              </a:ext>
            </a:extLst>
          </p:cNvPr>
          <p:cNvSpPr txBox="1"/>
          <p:nvPr/>
        </p:nvSpPr>
        <p:spPr>
          <a:xfrm>
            <a:off x="4088114" y="5607392"/>
            <a:ext cx="9669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WRF15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2C3553A-AF13-46A5-B5F7-D17C2B5864E5}"/>
              </a:ext>
            </a:extLst>
          </p:cNvPr>
          <p:cNvSpPr txBox="1"/>
          <p:nvPr/>
        </p:nvSpPr>
        <p:spPr>
          <a:xfrm>
            <a:off x="5847133" y="5607392"/>
            <a:ext cx="162095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WRF3 w/o sh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CB876A-165B-48BA-A216-313387707A7C}"/>
              </a:ext>
            </a:extLst>
          </p:cNvPr>
          <p:cNvSpPr txBox="1"/>
          <p:nvPr/>
        </p:nvSpPr>
        <p:spPr>
          <a:xfrm>
            <a:off x="8874298" y="5607392"/>
            <a:ext cx="117211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WRF3 sh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2E5D42F-7CCC-4258-8C5D-D5C6014E0E3F}"/>
              </a:ext>
            </a:extLst>
          </p:cNvPr>
          <p:cNvSpPr txBox="1"/>
          <p:nvPr/>
        </p:nvSpPr>
        <p:spPr>
          <a:xfrm>
            <a:off x="265663" y="916800"/>
            <a:ext cx="62068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DJF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C023256-3166-4DD1-B261-DC209674E501}"/>
              </a:ext>
            </a:extLst>
          </p:cNvPr>
          <p:cNvSpPr txBox="1"/>
          <p:nvPr/>
        </p:nvSpPr>
        <p:spPr>
          <a:xfrm>
            <a:off x="266018" y="3725112"/>
            <a:ext cx="60785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JJA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3649C179-41B0-4165-BCE9-A9216BFEF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99" y="6372125"/>
            <a:ext cx="10014583" cy="73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/>
              <a:t>Much more fronts in JJA detected (also seen by </a:t>
            </a:r>
            <a:r>
              <a:rPr lang="en-US" altLang="de-DE" sz="1800" kern="0" dirty="0" err="1"/>
              <a:t>Jenkner</a:t>
            </a:r>
            <a:r>
              <a:rPr lang="en-US" altLang="de-DE" sz="1800" kern="0" dirty="0"/>
              <a:t> et al. 2009, </a:t>
            </a:r>
            <a:r>
              <a:rPr lang="en-US" altLang="de-DE" sz="1800" kern="0" dirty="0" err="1"/>
              <a:t>Hénin</a:t>
            </a:r>
            <a:r>
              <a:rPr lang="en-US" altLang="de-DE" sz="1800" kern="0" dirty="0"/>
              <a:t> et al. 2019)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/>
              <a:t>WRF has less fronts in northern Italy </a:t>
            </a:r>
            <a:r>
              <a:rPr lang="en-US" altLang="de-DE" sz="1800" kern="0" dirty="0">
                <a:sym typeface="Wingdings" panose="05000000000000000000" pitchFamily="2" charset="2"/>
              </a:rPr>
              <a:t></a:t>
            </a:r>
            <a:r>
              <a:rPr lang="en-US" altLang="de-DE" sz="1800" kern="0" dirty="0"/>
              <a:t> indicator for underestimation of lee cyclogenesis?</a:t>
            </a:r>
            <a:endParaRPr lang="en-US" altLang="de-DE" sz="1600" kern="0" dirty="0"/>
          </a:p>
        </p:txBody>
      </p:sp>
    </p:spTree>
    <p:extLst>
      <p:ext uri="{BB962C8B-B14F-4D97-AF65-F5344CB8AC3E}">
        <p14:creationId xmlns:p14="http://schemas.microsoft.com/office/powerpoint/2010/main" val="330984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847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B2E77E-6610-4BB2-AB06-68A295937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Literature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2799DEC-A31C-49BF-945F-85FA009879E9}"/>
              </a:ext>
            </a:extLst>
          </p:cNvPr>
          <p:cNvSpPr/>
          <p:nvPr/>
        </p:nvSpPr>
        <p:spPr>
          <a:xfrm>
            <a:off x="179511" y="899517"/>
            <a:ext cx="10207501" cy="6334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AT" sz="1300" dirty="0" err="1">
                <a:solidFill>
                  <a:schemeClr val="tx1"/>
                </a:solidFill>
              </a:rPr>
              <a:t>Catto</a:t>
            </a:r>
            <a:r>
              <a:rPr lang="de-AT" sz="1300" dirty="0">
                <a:solidFill>
                  <a:schemeClr val="tx1"/>
                </a:solidFill>
              </a:rPr>
              <a:t>, J. L., Jakob, C., &amp; Nicholls, N. (2015). Can </a:t>
            </a:r>
            <a:r>
              <a:rPr lang="de-AT" sz="1300" dirty="0" err="1">
                <a:solidFill>
                  <a:schemeClr val="tx1"/>
                </a:solidFill>
              </a:rPr>
              <a:t>the</a:t>
            </a:r>
            <a:r>
              <a:rPr lang="de-AT" sz="1300" dirty="0">
                <a:solidFill>
                  <a:schemeClr val="tx1"/>
                </a:solidFill>
              </a:rPr>
              <a:t> CMIP5 </a:t>
            </a:r>
            <a:r>
              <a:rPr lang="de-AT" sz="1300" dirty="0" err="1">
                <a:solidFill>
                  <a:schemeClr val="tx1"/>
                </a:solidFill>
              </a:rPr>
              <a:t>models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represent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winter</a:t>
            </a:r>
            <a:r>
              <a:rPr lang="de-AT" sz="1300" dirty="0">
                <a:solidFill>
                  <a:schemeClr val="tx1"/>
                </a:solidFill>
              </a:rPr>
              <a:t> frontal </a:t>
            </a:r>
            <a:r>
              <a:rPr lang="de-AT" sz="1300" dirty="0" err="1">
                <a:solidFill>
                  <a:schemeClr val="tx1"/>
                </a:solidFill>
              </a:rPr>
              <a:t>precipitation</a:t>
            </a:r>
            <a:r>
              <a:rPr lang="de-AT" sz="1300" dirty="0">
                <a:solidFill>
                  <a:schemeClr val="tx1"/>
                </a:solidFill>
              </a:rPr>
              <a:t>?: CMIP5 FRONTAL PRECIPITATION. </a:t>
            </a:r>
            <a:r>
              <a:rPr lang="de-AT" sz="1300" i="1" dirty="0" err="1">
                <a:solidFill>
                  <a:schemeClr val="tx1"/>
                </a:solidFill>
              </a:rPr>
              <a:t>Geophysical</a:t>
            </a:r>
            <a:r>
              <a:rPr lang="de-AT" sz="1300" i="1" dirty="0">
                <a:solidFill>
                  <a:schemeClr val="tx1"/>
                </a:solidFill>
              </a:rPr>
              <a:t> Research Letters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42</a:t>
            </a:r>
            <a:r>
              <a:rPr lang="de-AT" sz="1300" dirty="0">
                <a:solidFill>
                  <a:schemeClr val="tx1"/>
                </a:solidFill>
              </a:rPr>
              <a:t>(20), 8596–8604. </a:t>
            </a:r>
            <a:r>
              <a:rPr lang="de-AT" sz="1300" dirty="0">
                <a:solidFill>
                  <a:srgbClr val="3333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</a:t>
            </a:r>
            <a:r>
              <a:rPr lang="de-AT" sz="1300" dirty="0">
                <a:solidFill>
                  <a:srgbClr val="3333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10.1002/2015GL066015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>
                <a:solidFill>
                  <a:schemeClr val="tx1"/>
                </a:solidFill>
              </a:rPr>
              <a:t>Earl, N., </a:t>
            </a:r>
            <a:r>
              <a:rPr lang="de-AT" sz="1300" dirty="0" err="1">
                <a:solidFill>
                  <a:schemeClr val="tx1"/>
                </a:solidFill>
              </a:rPr>
              <a:t>Dorling</a:t>
            </a:r>
            <a:r>
              <a:rPr lang="de-AT" sz="1300" dirty="0">
                <a:solidFill>
                  <a:schemeClr val="tx1"/>
                </a:solidFill>
              </a:rPr>
              <a:t>, S., Starks, M., &amp; </a:t>
            </a:r>
            <a:r>
              <a:rPr lang="de-AT" sz="1300" dirty="0" err="1">
                <a:solidFill>
                  <a:schemeClr val="tx1"/>
                </a:solidFill>
              </a:rPr>
              <a:t>Finch</a:t>
            </a:r>
            <a:r>
              <a:rPr lang="de-AT" sz="1300" dirty="0">
                <a:solidFill>
                  <a:schemeClr val="tx1"/>
                </a:solidFill>
              </a:rPr>
              <a:t>, R. (2017). </a:t>
            </a:r>
            <a:r>
              <a:rPr lang="de-AT" sz="1300" dirty="0" err="1">
                <a:solidFill>
                  <a:schemeClr val="tx1"/>
                </a:solidFill>
              </a:rPr>
              <a:t>Subsynoptic-scale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features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associated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with</a:t>
            </a:r>
            <a:r>
              <a:rPr lang="de-AT" sz="1300" dirty="0">
                <a:solidFill>
                  <a:schemeClr val="tx1"/>
                </a:solidFill>
              </a:rPr>
              <a:t> extreme </a:t>
            </a:r>
            <a:r>
              <a:rPr lang="de-AT" sz="1300" dirty="0" err="1">
                <a:solidFill>
                  <a:schemeClr val="tx1"/>
                </a:solidFill>
              </a:rPr>
              <a:t>surface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gusts</a:t>
            </a:r>
            <a:r>
              <a:rPr lang="de-AT" sz="1300" dirty="0">
                <a:solidFill>
                  <a:schemeClr val="tx1"/>
                </a:solidFill>
              </a:rPr>
              <a:t> in UK </a:t>
            </a:r>
            <a:r>
              <a:rPr lang="de-AT" sz="1300" dirty="0" err="1">
                <a:solidFill>
                  <a:schemeClr val="tx1"/>
                </a:solidFill>
              </a:rPr>
              <a:t>extratropical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cyclone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events</a:t>
            </a:r>
            <a:r>
              <a:rPr lang="de-AT" sz="1300" dirty="0">
                <a:solidFill>
                  <a:schemeClr val="tx1"/>
                </a:solidFill>
              </a:rPr>
              <a:t>: Extreme Wind Features in UK </a:t>
            </a:r>
            <a:r>
              <a:rPr lang="de-AT" sz="1300" dirty="0" err="1">
                <a:solidFill>
                  <a:schemeClr val="tx1"/>
                </a:solidFill>
              </a:rPr>
              <a:t>Cyclones</a:t>
            </a:r>
            <a:r>
              <a:rPr lang="de-AT" sz="1300" dirty="0">
                <a:solidFill>
                  <a:schemeClr val="tx1"/>
                </a:solidFill>
              </a:rPr>
              <a:t>. </a:t>
            </a:r>
            <a:r>
              <a:rPr lang="de-AT" sz="1300" i="1" dirty="0" err="1">
                <a:solidFill>
                  <a:schemeClr val="tx1"/>
                </a:solidFill>
              </a:rPr>
              <a:t>Geophysical</a:t>
            </a:r>
            <a:r>
              <a:rPr lang="de-AT" sz="1300" i="1" dirty="0">
                <a:solidFill>
                  <a:schemeClr val="tx1"/>
                </a:solidFill>
              </a:rPr>
              <a:t> Research Letters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44</a:t>
            </a:r>
            <a:r>
              <a:rPr lang="de-AT" sz="1300" dirty="0">
                <a:solidFill>
                  <a:schemeClr val="tx1"/>
                </a:solidFill>
              </a:rPr>
              <a:t>(8), 3932–3940. </a:t>
            </a:r>
            <a:r>
              <a:rPr lang="de-AT" sz="1300" dirty="0">
                <a:solidFill>
                  <a:srgbClr val="3333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https://doi.org/10.1002/2017GL073124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 err="1">
                <a:solidFill>
                  <a:schemeClr val="tx1"/>
                </a:solidFill>
              </a:rPr>
              <a:t>Hénin</a:t>
            </a:r>
            <a:r>
              <a:rPr lang="de-AT" sz="1300" dirty="0">
                <a:solidFill>
                  <a:schemeClr val="tx1"/>
                </a:solidFill>
              </a:rPr>
              <a:t>, R., Ramos, A. M., </a:t>
            </a:r>
            <a:r>
              <a:rPr lang="de-AT" sz="1300" dirty="0" err="1">
                <a:solidFill>
                  <a:schemeClr val="tx1"/>
                </a:solidFill>
              </a:rPr>
              <a:t>Schemm</a:t>
            </a:r>
            <a:r>
              <a:rPr lang="de-AT" sz="1300" dirty="0">
                <a:solidFill>
                  <a:schemeClr val="tx1"/>
                </a:solidFill>
              </a:rPr>
              <a:t>, S., </a:t>
            </a:r>
            <a:r>
              <a:rPr lang="de-AT" sz="1300" dirty="0" err="1">
                <a:solidFill>
                  <a:schemeClr val="tx1"/>
                </a:solidFill>
              </a:rPr>
              <a:t>Gouveia</a:t>
            </a:r>
            <a:r>
              <a:rPr lang="de-AT" sz="1300" dirty="0">
                <a:solidFill>
                  <a:schemeClr val="tx1"/>
                </a:solidFill>
              </a:rPr>
              <a:t>, C. M., &amp; Liberato, M. L. R. (2019). </a:t>
            </a:r>
            <a:r>
              <a:rPr lang="de-AT" sz="1300" dirty="0" err="1">
                <a:solidFill>
                  <a:schemeClr val="tx1"/>
                </a:solidFill>
              </a:rPr>
              <a:t>Assigning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precipitation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to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mid-latitudes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fronts</a:t>
            </a:r>
            <a:r>
              <a:rPr lang="de-AT" sz="1300" dirty="0">
                <a:solidFill>
                  <a:schemeClr val="tx1"/>
                </a:solidFill>
              </a:rPr>
              <a:t> on sub-</a:t>
            </a:r>
            <a:r>
              <a:rPr lang="de-AT" sz="1300" dirty="0" err="1">
                <a:solidFill>
                  <a:schemeClr val="tx1"/>
                </a:solidFill>
              </a:rPr>
              <a:t>daily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scales</a:t>
            </a:r>
            <a:r>
              <a:rPr lang="de-AT" sz="1300" dirty="0">
                <a:solidFill>
                  <a:schemeClr val="tx1"/>
                </a:solidFill>
              </a:rPr>
              <a:t> in </a:t>
            </a:r>
            <a:r>
              <a:rPr lang="de-AT" sz="1300" dirty="0" err="1">
                <a:solidFill>
                  <a:schemeClr val="tx1"/>
                </a:solidFill>
              </a:rPr>
              <a:t>the</a:t>
            </a:r>
            <a:r>
              <a:rPr lang="de-AT" sz="1300" dirty="0">
                <a:solidFill>
                  <a:schemeClr val="tx1"/>
                </a:solidFill>
              </a:rPr>
              <a:t> North </a:t>
            </a:r>
            <a:r>
              <a:rPr lang="de-AT" sz="1300" dirty="0" err="1">
                <a:solidFill>
                  <a:schemeClr val="tx1"/>
                </a:solidFill>
              </a:rPr>
              <a:t>Atlantic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and</a:t>
            </a:r>
            <a:r>
              <a:rPr lang="de-AT" sz="1300" dirty="0">
                <a:solidFill>
                  <a:schemeClr val="tx1"/>
                </a:solidFill>
              </a:rPr>
              <a:t> European </a:t>
            </a:r>
            <a:r>
              <a:rPr lang="de-AT" sz="1300" dirty="0" err="1">
                <a:solidFill>
                  <a:schemeClr val="tx1"/>
                </a:solidFill>
              </a:rPr>
              <a:t>sector</a:t>
            </a:r>
            <a:r>
              <a:rPr lang="de-AT" sz="1300" dirty="0">
                <a:solidFill>
                  <a:schemeClr val="tx1"/>
                </a:solidFill>
              </a:rPr>
              <a:t>: </a:t>
            </a:r>
            <a:r>
              <a:rPr lang="de-AT" sz="1300" dirty="0" err="1">
                <a:solidFill>
                  <a:schemeClr val="tx1"/>
                </a:solidFill>
              </a:rPr>
              <a:t>Climatology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and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trends</a:t>
            </a:r>
            <a:r>
              <a:rPr lang="de-AT" sz="1300" dirty="0">
                <a:solidFill>
                  <a:schemeClr val="tx1"/>
                </a:solidFill>
              </a:rPr>
              <a:t>. </a:t>
            </a:r>
            <a:r>
              <a:rPr lang="de-AT" sz="1300" i="1" dirty="0">
                <a:solidFill>
                  <a:schemeClr val="tx1"/>
                </a:solidFill>
              </a:rPr>
              <a:t>International Journal </a:t>
            </a:r>
            <a:r>
              <a:rPr lang="de-AT" sz="1300" i="1" dirty="0" err="1">
                <a:solidFill>
                  <a:schemeClr val="tx1"/>
                </a:solidFill>
              </a:rPr>
              <a:t>of</a:t>
            </a:r>
            <a:r>
              <a:rPr lang="de-AT" sz="1300" i="1" dirty="0">
                <a:solidFill>
                  <a:schemeClr val="tx1"/>
                </a:solidFill>
              </a:rPr>
              <a:t> </a:t>
            </a:r>
            <a:r>
              <a:rPr lang="de-AT" sz="1300" i="1" dirty="0" err="1">
                <a:solidFill>
                  <a:schemeClr val="tx1"/>
                </a:solidFill>
              </a:rPr>
              <a:t>Climatology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39</a:t>
            </a:r>
            <a:r>
              <a:rPr lang="de-AT" sz="1300" dirty="0">
                <a:solidFill>
                  <a:schemeClr val="tx1"/>
                </a:solidFill>
              </a:rPr>
              <a:t>(1), 317–330. </a:t>
            </a:r>
            <a:r>
              <a:rPr lang="de-AT" sz="1300" dirty="0">
                <a:solidFill>
                  <a:srgbClr val="3333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https://doi.org/10.1002/joc.5808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 err="1">
                <a:solidFill>
                  <a:schemeClr val="tx1"/>
                </a:solidFill>
              </a:rPr>
              <a:t>Hewson</a:t>
            </a:r>
            <a:r>
              <a:rPr lang="de-AT" sz="1300" dirty="0">
                <a:solidFill>
                  <a:schemeClr val="tx1"/>
                </a:solidFill>
              </a:rPr>
              <a:t>, T. D., &amp; </a:t>
            </a:r>
            <a:r>
              <a:rPr lang="de-AT" sz="1300" dirty="0" err="1">
                <a:solidFill>
                  <a:schemeClr val="tx1"/>
                </a:solidFill>
              </a:rPr>
              <a:t>Titley</a:t>
            </a:r>
            <a:r>
              <a:rPr lang="de-AT" sz="1300" dirty="0">
                <a:solidFill>
                  <a:schemeClr val="tx1"/>
                </a:solidFill>
              </a:rPr>
              <a:t>, H. A. (2010). </a:t>
            </a:r>
            <a:r>
              <a:rPr lang="de-AT" sz="1300" dirty="0" err="1">
                <a:solidFill>
                  <a:schemeClr val="tx1"/>
                </a:solidFill>
              </a:rPr>
              <a:t>Objective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identification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dirty="0" err="1">
                <a:solidFill>
                  <a:schemeClr val="tx1"/>
                </a:solidFill>
              </a:rPr>
              <a:t>typing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and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tracking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of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the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complete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life-cycles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of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cyclonic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features</a:t>
            </a:r>
            <a:r>
              <a:rPr lang="de-AT" sz="1300" dirty="0">
                <a:solidFill>
                  <a:schemeClr val="tx1"/>
                </a:solidFill>
              </a:rPr>
              <a:t> at high </a:t>
            </a:r>
            <a:r>
              <a:rPr lang="de-AT" sz="1300" dirty="0" err="1">
                <a:solidFill>
                  <a:schemeClr val="tx1"/>
                </a:solidFill>
              </a:rPr>
              <a:t>spatial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resolution</a:t>
            </a:r>
            <a:r>
              <a:rPr lang="de-AT" sz="1300" dirty="0">
                <a:solidFill>
                  <a:schemeClr val="tx1"/>
                </a:solidFill>
              </a:rPr>
              <a:t>. </a:t>
            </a:r>
            <a:r>
              <a:rPr lang="de-AT" sz="1300" i="1" dirty="0" err="1">
                <a:solidFill>
                  <a:schemeClr val="tx1"/>
                </a:solidFill>
              </a:rPr>
              <a:t>Meteorological</a:t>
            </a:r>
            <a:r>
              <a:rPr lang="de-AT" sz="1300" i="1" dirty="0">
                <a:solidFill>
                  <a:schemeClr val="tx1"/>
                </a:solidFill>
              </a:rPr>
              <a:t> </a:t>
            </a:r>
            <a:r>
              <a:rPr lang="de-AT" sz="1300" i="1" dirty="0" err="1">
                <a:solidFill>
                  <a:schemeClr val="tx1"/>
                </a:solidFill>
              </a:rPr>
              <a:t>Applications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17</a:t>
            </a:r>
            <a:r>
              <a:rPr lang="de-AT" sz="1300" dirty="0">
                <a:solidFill>
                  <a:schemeClr val="tx1"/>
                </a:solidFill>
              </a:rPr>
              <a:t>(3), 355–381. </a:t>
            </a:r>
            <a:r>
              <a:rPr lang="de-AT" sz="1300" dirty="0">
                <a:solidFill>
                  <a:srgbClr val="3333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https://doi.org/10.1002/met.204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>
                <a:solidFill>
                  <a:schemeClr val="tx1"/>
                </a:solidFill>
              </a:rPr>
              <a:t>Hope, P., </a:t>
            </a:r>
            <a:r>
              <a:rPr lang="de-AT" sz="1300" dirty="0" err="1">
                <a:solidFill>
                  <a:schemeClr val="tx1"/>
                </a:solidFill>
              </a:rPr>
              <a:t>Keay</a:t>
            </a:r>
            <a:r>
              <a:rPr lang="de-AT" sz="1300" dirty="0">
                <a:solidFill>
                  <a:schemeClr val="tx1"/>
                </a:solidFill>
              </a:rPr>
              <a:t>, K., </a:t>
            </a:r>
            <a:r>
              <a:rPr lang="de-AT" sz="1300" dirty="0" err="1">
                <a:solidFill>
                  <a:schemeClr val="tx1"/>
                </a:solidFill>
              </a:rPr>
              <a:t>Pook</a:t>
            </a:r>
            <a:r>
              <a:rPr lang="de-AT" sz="1300" dirty="0">
                <a:solidFill>
                  <a:schemeClr val="tx1"/>
                </a:solidFill>
              </a:rPr>
              <a:t>, M., </a:t>
            </a:r>
            <a:r>
              <a:rPr lang="de-AT" sz="1300" dirty="0" err="1">
                <a:solidFill>
                  <a:schemeClr val="tx1"/>
                </a:solidFill>
              </a:rPr>
              <a:t>Catto</a:t>
            </a:r>
            <a:r>
              <a:rPr lang="de-AT" sz="1300" dirty="0">
                <a:solidFill>
                  <a:schemeClr val="tx1"/>
                </a:solidFill>
              </a:rPr>
              <a:t>, J., </a:t>
            </a:r>
            <a:r>
              <a:rPr lang="de-AT" sz="1300" dirty="0" err="1">
                <a:solidFill>
                  <a:schemeClr val="tx1"/>
                </a:solidFill>
              </a:rPr>
              <a:t>Simmonds</a:t>
            </a:r>
            <a:r>
              <a:rPr lang="de-AT" sz="1300" dirty="0">
                <a:solidFill>
                  <a:schemeClr val="tx1"/>
                </a:solidFill>
              </a:rPr>
              <a:t>, I., Mills, G., </a:t>
            </a:r>
            <a:r>
              <a:rPr lang="de-AT" sz="1300" dirty="0" err="1">
                <a:solidFill>
                  <a:schemeClr val="tx1"/>
                </a:solidFill>
              </a:rPr>
              <a:t>McIntosh</a:t>
            </a:r>
            <a:r>
              <a:rPr lang="de-AT" sz="1300" dirty="0">
                <a:solidFill>
                  <a:schemeClr val="tx1"/>
                </a:solidFill>
              </a:rPr>
              <a:t>, P., </a:t>
            </a:r>
            <a:r>
              <a:rPr lang="de-AT" sz="1300" dirty="0" err="1">
                <a:solidFill>
                  <a:schemeClr val="tx1"/>
                </a:solidFill>
              </a:rPr>
              <a:t>Risbey</a:t>
            </a:r>
            <a:r>
              <a:rPr lang="de-AT" sz="1300" dirty="0">
                <a:solidFill>
                  <a:schemeClr val="tx1"/>
                </a:solidFill>
              </a:rPr>
              <a:t>, J., &amp; Berry, G. (2014). A </a:t>
            </a:r>
            <a:r>
              <a:rPr lang="de-AT" sz="1300" dirty="0" err="1">
                <a:solidFill>
                  <a:schemeClr val="tx1"/>
                </a:solidFill>
              </a:rPr>
              <a:t>Comparison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of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Automated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Methods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of</a:t>
            </a:r>
            <a:r>
              <a:rPr lang="de-AT" sz="1300" dirty="0">
                <a:solidFill>
                  <a:schemeClr val="tx1"/>
                </a:solidFill>
              </a:rPr>
              <a:t> Front Recognition </a:t>
            </a:r>
            <a:r>
              <a:rPr lang="de-AT" sz="1300" dirty="0" err="1">
                <a:solidFill>
                  <a:schemeClr val="tx1"/>
                </a:solidFill>
              </a:rPr>
              <a:t>for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Climate</a:t>
            </a:r>
            <a:r>
              <a:rPr lang="de-AT" sz="1300" dirty="0">
                <a:solidFill>
                  <a:schemeClr val="tx1"/>
                </a:solidFill>
              </a:rPr>
              <a:t> Studies: A Case Study in </a:t>
            </a:r>
            <a:r>
              <a:rPr lang="de-AT" sz="1300" dirty="0" err="1">
                <a:solidFill>
                  <a:schemeClr val="tx1"/>
                </a:solidFill>
              </a:rPr>
              <a:t>Southwest</a:t>
            </a:r>
            <a:r>
              <a:rPr lang="de-AT" sz="1300" dirty="0">
                <a:solidFill>
                  <a:schemeClr val="tx1"/>
                </a:solidFill>
              </a:rPr>
              <a:t> Western </a:t>
            </a:r>
            <a:r>
              <a:rPr lang="de-AT" sz="1300" dirty="0" err="1">
                <a:solidFill>
                  <a:schemeClr val="tx1"/>
                </a:solidFill>
              </a:rPr>
              <a:t>Australia</a:t>
            </a:r>
            <a:r>
              <a:rPr lang="de-AT" sz="1300" dirty="0">
                <a:solidFill>
                  <a:schemeClr val="tx1"/>
                </a:solidFill>
              </a:rPr>
              <a:t>. </a:t>
            </a:r>
            <a:r>
              <a:rPr lang="de-AT" sz="1300" i="1" dirty="0" err="1">
                <a:solidFill>
                  <a:schemeClr val="tx1"/>
                </a:solidFill>
              </a:rPr>
              <a:t>Monthly</a:t>
            </a:r>
            <a:r>
              <a:rPr lang="de-AT" sz="1300" i="1" dirty="0">
                <a:solidFill>
                  <a:schemeClr val="tx1"/>
                </a:solidFill>
              </a:rPr>
              <a:t> </a:t>
            </a:r>
            <a:r>
              <a:rPr lang="de-AT" sz="1300" i="1" dirty="0" err="1">
                <a:solidFill>
                  <a:schemeClr val="tx1"/>
                </a:solidFill>
              </a:rPr>
              <a:t>Weather</a:t>
            </a:r>
            <a:r>
              <a:rPr lang="de-AT" sz="1300" i="1" dirty="0">
                <a:solidFill>
                  <a:schemeClr val="tx1"/>
                </a:solidFill>
              </a:rPr>
              <a:t> Review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142</a:t>
            </a:r>
            <a:r>
              <a:rPr lang="de-AT" sz="1300" dirty="0">
                <a:solidFill>
                  <a:schemeClr val="tx1"/>
                </a:solidFill>
              </a:rPr>
              <a:t>(1), 343–363. </a:t>
            </a:r>
            <a:r>
              <a:rPr lang="de-AT" sz="1300" dirty="0">
                <a:solidFill>
                  <a:srgbClr val="3333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https://doi.org/10.1175/MWR-D-12-00252.1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 err="1">
                <a:solidFill>
                  <a:schemeClr val="tx1"/>
                </a:solidFill>
              </a:rPr>
              <a:t>Jenkner</a:t>
            </a:r>
            <a:r>
              <a:rPr lang="de-AT" sz="1300" dirty="0">
                <a:solidFill>
                  <a:schemeClr val="tx1"/>
                </a:solidFill>
              </a:rPr>
              <a:t>, J., Sprenger, M., Schwenk, I., </a:t>
            </a:r>
            <a:r>
              <a:rPr lang="de-AT" sz="1300" dirty="0" err="1">
                <a:solidFill>
                  <a:schemeClr val="tx1"/>
                </a:solidFill>
              </a:rPr>
              <a:t>Schwierz</a:t>
            </a:r>
            <a:r>
              <a:rPr lang="de-AT" sz="1300" dirty="0">
                <a:solidFill>
                  <a:schemeClr val="tx1"/>
                </a:solidFill>
              </a:rPr>
              <a:t>, C., </a:t>
            </a:r>
            <a:r>
              <a:rPr lang="de-AT" sz="1300" dirty="0" err="1">
                <a:solidFill>
                  <a:schemeClr val="tx1"/>
                </a:solidFill>
              </a:rPr>
              <a:t>Dierer</a:t>
            </a:r>
            <a:r>
              <a:rPr lang="de-AT" sz="1300" dirty="0">
                <a:solidFill>
                  <a:schemeClr val="tx1"/>
                </a:solidFill>
              </a:rPr>
              <a:t>, S., &amp; Leuenberger, D. (2010). </a:t>
            </a:r>
            <a:r>
              <a:rPr lang="de-AT" sz="1300" dirty="0" err="1">
                <a:solidFill>
                  <a:schemeClr val="tx1"/>
                </a:solidFill>
              </a:rPr>
              <a:t>Detection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and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climatology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of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fronts</a:t>
            </a:r>
            <a:r>
              <a:rPr lang="de-AT" sz="1300" dirty="0">
                <a:solidFill>
                  <a:schemeClr val="tx1"/>
                </a:solidFill>
              </a:rPr>
              <a:t> in a high-resolution </a:t>
            </a:r>
            <a:r>
              <a:rPr lang="de-AT" sz="1300" dirty="0" err="1">
                <a:solidFill>
                  <a:schemeClr val="tx1"/>
                </a:solidFill>
              </a:rPr>
              <a:t>over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model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reanalysis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the</a:t>
            </a:r>
            <a:r>
              <a:rPr lang="de-AT" sz="1300" dirty="0">
                <a:solidFill>
                  <a:schemeClr val="tx1"/>
                </a:solidFill>
              </a:rPr>
              <a:t> Alps. </a:t>
            </a:r>
            <a:r>
              <a:rPr lang="de-AT" sz="1300" i="1" dirty="0" err="1">
                <a:solidFill>
                  <a:schemeClr val="tx1"/>
                </a:solidFill>
              </a:rPr>
              <a:t>Meteorological</a:t>
            </a:r>
            <a:r>
              <a:rPr lang="de-AT" sz="1300" i="1" dirty="0">
                <a:solidFill>
                  <a:schemeClr val="tx1"/>
                </a:solidFill>
              </a:rPr>
              <a:t> </a:t>
            </a:r>
            <a:r>
              <a:rPr lang="de-AT" sz="1300" i="1" dirty="0" err="1">
                <a:solidFill>
                  <a:schemeClr val="tx1"/>
                </a:solidFill>
              </a:rPr>
              <a:t>Applications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17</a:t>
            </a:r>
            <a:r>
              <a:rPr lang="de-AT" sz="1300" dirty="0">
                <a:solidFill>
                  <a:schemeClr val="tx1"/>
                </a:solidFill>
              </a:rPr>
              <a:t>(1), 1–18. </a:t>
            </a:r>
            <a:r>
              <a:rPr lang="de-AT" sz="1300" dirty="0">
                <a:solidFill>
                  <a:srgbClr val="3333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https://doi.org/10.1002/met.142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 err="1">
                <a:solidFill>
                  <a:schemeClr val="tx1"/>
                </a:solidFill>
              </a:rPr>
              <a:t>Schemm</a:t>
            </a:r>
            <a:r>
              <a:rPr lang="de-AT" sz="1300" dirty="0">
                <a:solidFill>
                  <a:schemeClr val="tx1"/>
                </a:solidFill>
              </a:rPr>
              <a:t>, S., Sprenger, M., Martius, O., </a:t>
            </a:r>
            <a:r>
              <a:rPr lang="de-AT" sz="1300" dirty="0" err="1">
                <a:solidFill>
                  <a:schemeClr val="tx1"/>
                </a:solidFill>
              </a:rPr>
              <a:t>Wernli</a:t>
            </a:r>
            <a:r>
              <a:rPr lang="de-AT" sz="1300" dirty="0">
                <a:solidFill>
                  <a:schemeClr val="tx1"/>
                </a:solidFill>
              </a:rPr>
              <a:t>, H., &amp; Zimmer, M. (2017). </a:t>
            </a:r>
            <a:r>
              <a:rPr lang="de-AT" sz="1300" dirty="0" err="1">
                <a:solidFill>
                  <a:schemeClr val="tx1"/>
                </a:solidFill>
              </a:rPr>
              <a:t>Increase</a:t>
            </a:r>
            <a:r>
              <a:rPr lang="de-AT" sz="1300" dirty="0">
                <a:solidFill>
                  <a:schemeClr val="tx1"/>
                </a:solidFill>
              </a:rPr>
              <a:t> in </a:t>
            </a:r>
            <a:r>
              <a:rPr lang="de-AT" sz="1300" dirty="0" err="1">
                <a:solidFill>
                  <a:schemeClr val="tx1"/>
                </a:solidFill>
              </a:rPr>
              <a:t>the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number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of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extremely</a:t>
            </a:r>
            <a:r>
              <a:rPr lang="de-AT" sz="1300" dirty="0">
                <a:solidFill>
                  <a:schemeClr val="tx1"/>
                </a:solidFill>
              </a:rPr>
              <a:t> strong </a:t>
            </a:r>
            <a:r>
              <a:rPr lang="de-AT" sz="1300" dirty="0" err="1">
                <a:solidFill>
                  <a:schemeClr val="tx1"/>
                </a:solidFill>
              </a:rPr>
              <a:t>fronts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over</a:t>
            </a:r>
            <a:r>
              <a:rPr lang="de-AT" sz="1300" dirty="0">
                <a:solidFill>
                  <a:schemeClr val="tx1"/>
                </a:solidFill>
              </a:rPr>
              <a:t> Europe? A </a:t>
            </a:r>
            <a:r>
              <a:rPr lang="de-AT" sz="1300" dirty="0" err="1">
                <a:solidFill>
                  <a:schemeClr val="tx1"/>
                </a:solidFill>
              </a:rPr>
              <a:t>study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based</a:t>
            </a:r>
            <a:r>
              <a:rPr lang="de-AT" sz="1300" dirty="0">
                <a:solidFill>
                  <a:schemeClr val="tx1"/>
                </a:solidFill>
              </a:rPr>
              <a:t> on ERA-Interim </a:t>
            </a:r>
            <a:r>
              <a:rPr lang="de-AT" sz="1300" dirty="0" err="1">
                <a:solidFill>
                  <a:schemeClr val="tx1"/>
                </a:solidFill>
              </a:rPr>
              <a:t>reanalysis</a:t>
            </a:r>
            <a:r>
              <a:rPr lang="de-AT" sz="1300" dirty="0">
                <a:solidFill>
                  <a:schemeClr val="tx1"/>
                </a:solidFill>
              </a:rPr>
              <a:t> (1979-2014): </a:t>
            </a:r>
            <a:r>
              <a:rPr lang="de-AT" sz="1300" dirty="0" err="1">
                <a:solidFill>
                  <a:schemeClr val="tx1"/>
                </a:solidFill>
              </a:rPr>
              <a:t>Extremely</a:t>
            </a:r>
            <a:r>
              <a:rPr lang="de-AT" sz="1300" dirty="0">
                <a:solidFill>
                  <a:schemeClr val="tx1"/>
                </a:solidFill>
              </a:rPr>
              <a:t> Strong </a:t>
            </a:r>
            <a:r>
              <a:rPr lang="de-AT" sz="1300" dirty="0" err="1">
                <a:solidFill>
                  <a:schemeClr val="tx1"/>
                </a:solidFill>
              </a:rPr>
              <a:t>Fronts</a:t>
            </a:r>
            <a:r>
              <a:rPr lang="de-AT" sz="1300" dirty="0">
                <a:solidFill>
                  <a:schemeClr val="tx1"/>
                </a:solidFill>
              </a:rPr>
              <a:t> Over Europe. </a:t>
            </a:r>
            <a:r>
              <a:rPr lang="de-AT" sz="1300" i="1" dirty="0" err="1">
                <a:solidFill>
                  <a:schemeClr val="tx1"/>
                </a:solidFill>
              </a:rPr>
              <a:t>Geophysical</a:t>
            </a:r>
            <a:r>
              <a:rPr lang="de-AT" sz="1300" i="1" dirty="0">
                <a:solidFill>
                  <a:schemeClr val="tx1"/>
                </a:solidFill>
              </a:rPr>
              <a:t> Research Letters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44</a:t>
            </a:r>
            <a:r>
              <a:rPr lang="de-AT" sz="1300" dirty="0">
                <a:solidFill>
                  <a:schemeClr val="tx1"/>
                </a:solidFill>
              </a:rPr>
              <a:t>(1), 553–561. </a:t>
            </a:r>
            <a:r>
              <a:rPr lang="de-AT" sz="1300" dirty="0">
                <a:solidFill>
                  <a:srgbClr val="3333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https://doi.org/10.1002/2016GL071451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 err="1">
                <a:solidFill>
                  <a:schemeClr val="tx1"/>
                </a:solidFill>
              </a:rPr>
              <a:t>Schemm</a:t>
            </a:r>
            <a:r>
              <a:rPr lang="de-AT" sz="1300" dirty="0">
                <a:solidFill>
                  <a:schemeClr val="tx1"/>
                </a:solidFill>
              </a:rPr>
              <a:t>, Sebastian, </a:t>
            </a:r>
            <a:r>
              <a:rPr lang="de-AT" sz="1300" dirty="0" err="1">
                <a:solidFill>
                  <a:schemeClr val="tx1"/>
                </a:solidFill>
              </a:rPr>
              <a:t>Nisi</a:t>
            </a:r>
            <a:r>
              <a:rPr lang="de-AT" sz="1300" dirty="0">
                <a:solidFill>
                  <a:schemeClr val="tx1"/>
                </a:solidFill>
              </a:rPr>
              <a:t>, L., </a:t>
            </a:r>
            <a:r>
              <a:rPr lang="de-AT" sz="1300" dirty="0" err="1">
                <a:solidFill>
                  <a:schemeClr val="tx1"/>
                </a:solidFill>
              </a:rPr>
              <a:t>Martinov</a:t>
            </a:r>
            <a:r>
              <a:rPr lang="de-AT" sz="1300" dirty="0">
                <a:solidFill>
                  <a:schemeClr val="tx1"/>
                </a:solidFill>
              </a:rPr>
              <a:t>, A., Leuenberger, D., &amp; Martius, O. (2016). On </a:t>
            </a:r>
            <a:r>
              <a:rPr lang="de-AT" sz="1300" dirty="0" err="1">
                <a:solidFill>
                  <a:schemeClr val="tx1"/>
                </a:solidFill>
              </a:rPr>
              <a:t>the</a:t>
            </a:r>
            <a:r>
              <a:rPr lang="de-AT" sz="1300" dirty="0">
                <a:solidFill>
                  <a:schemeClr val="tx1"/>
                </a:solidFill>
              </a:rPr>
              <a:t> link </a:t>
            </a:r>
            <a:r>
              <a:rPr lang="de-AT" sz="1300" dirty="0" err="1">
                <a:solidFill>
                  <a:schemeClr val="tx1"/>
                </a:solidFill>
              </a:rPr>
              <a:t>between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cold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fronts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and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hail</a:t>
            </a:r>
            <a:r>
              <a:rPr lang="de-AT" sz="1300" dirty="0">
                <a:solidFill>
                  <a:schemeClr val="tx1"/>
                </a:solidFill>
              </a:rPr>
              <a:t> in </a:t>
            </a:r>
            <a:r>
              <a:rPr lang="de-AT" sz="1300" dirty="0" err="1">
                <a:solidFill>
                  <a:schemeClr val="tx1"/>
                </a:solidFill>
              </a:rPr>
              <a:t>Switzerland</a:t>
            </a:r>
            <a:r>
              <a:rPr lang="de-AT" sz="1300" dirty="0">
                <a:solidFill>
                  <a:schemeClr val="tx1"/>
                </a:solidFill>
              </a:rPr>
              <a:t>. </a:t>
            </a:r>
            <a:r>
              <a:rPr lang="de-AT" sz="1300" i="1" dirty="0" err="1">
                <a:solidFill>
                  <a:schemeClr val="tx1"/>
                </a:solidFill>
              </a:rPr>
              <a:t>Atmospheric</a:t>
            </a:r>
            <a:r>
              <a:rPr lang="de-AT" sz="1300" i="1" dirty="0">
                <a:solidFill>
                  <a:schemeClr val="tx1"/>
                </a:solidFill>
              </a:rPr>
              <a:t> Science Letters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17</a:t>
            </a:r>
            <a:r>
              <a:rPr lang="de-AT" sz="1300" dirty="0">
                <a:solidFill>
                  <a:schemeClr val="tx1"/>
                </a:solidFill>
              </a:rPr>
              <a:t>(5), 315–325. </a:t>
            </a:r>
            <a:r>
              <a:rPr lang="de-AT" sz="1300" dirty="0">
                <a:solidFill>
                  <a:srgbClr val="3333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https://doi.org/10.1002/asl.660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>
                <a:solidFill>
                  <a:schemeClr val="tx1"/>
                </a:solidFill>
              </a:rPr>
              <a:t>Steinacker, R., &amp; </a:t>
            </a:r>
            <a:r>
              <a:rPr lang="de-AT" sz="1300" dirty="0" err="1">
                <a:solidFill>
                  <a:schemeClr val="tx1"/>
                </a:solidFill>
              </a:rPr>
              <a:t>Brönnimann</a:t>
            </a:r>
            <a:r>
              <a:rPr lang="de-AT" sz="1300" dirty="0">
                <a:solidFill>
                  <a:schemeClr val="tx1"/>
                </a:solidFill>
              </a:rPr>
              <a:t>, S. (2016). </a:t>
            </a:r>
            <a:r>
              <a:rPr lang="de-AT" sz="1300" dirty="0" err="1">
                <a:solidFill>
                  <a:schemeClr val="tx1"/>
                </a:solidFill>
              </a:rPr>
              <a:t>Stationary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flow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near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fronts</a:t>
            </a:r>
            <a:r>
              <a:rPr lang="de-AT" sz="1300" dirty="0">
                <a:solidFill>
                  <a:schemeClr val="tx1"/>
                </a:solidFill>
              </a:rPr>
              <a:t>. </a:t>
            </a:r>
            <a:r>
              <a:rPr lang="de-AT" sz="1300" i="1" dirty="0">
                <a:solidFill>
                  <a:schemeClr val="tx1"/>
                </a:solidFill>
              </a:rPr>
              <a:t>Meteorologische Zeitschrift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25</a:t>
            </a:r>
            <a:r>
              <a:rPr lang="de-AT" sz="1300" dirty="0">
                <a:solidFill>
                  <a:schemeClr val="tx1"/>
                </a:solidFill>
              </a:rPr>
              <a:t>(6), 805–809. </a:t>
            </a:r>
            <a:r>
              <a:rPr lang="de-AT" sz="1300" dirty="0">
                <a:solidFill>
                  <a:srgbClr val="3333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https://doi.org/10.1127/metz/2016/0832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>
                <a:solidFill>
                  <a:schemeClr val="tx1"/>
                </a:solidFill>
              </a:rPr>
              <a:t>Thomas, C. M., &amp; Schultz, D. M. (2019a). Global </a:t>
            </a:r>
            <a:r>
              <a:rPr lang="de-AT" sz="1300" dirty="0" err="1">
                <a:solidFill>
                  <a:schemeClr val="tx1"/>
                </a:solidFill>
              </a:rPr>
              <a:t>Climatologies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of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Fronts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dirty="0" err="1">
                <a:solidFill>
                  <a:schemeClr val="tx1"/>
                </a:solidFill>
              </a:rPr>
              <a:t>Airmass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Boundaries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dirty="0" err="1">
                <a:solidFill>
                  <a:schemeClr val="tx1"/>
                </a:solidFill>
              </a:rPr>
              <a:t>and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Airstream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Boundaries</a:t>
            </a:r>
            <a:r>
              <a:rPr lang="de-AT" sz="1300" dirty="0">
                <a:solidFill>
                  <a:schemeClr val="tx1"/>
                </a:solidFill>
              </a:rPr>
              <a:t>: </a:t>
            </a:r>
            <a:r>
              <a:rPr lang="de-AT" sz="1300" dirty="0" err="1">
                <a:solidFill>
                  <a:schemeClr val="tx1"/>
                </a:solidFill>
              </a:rPr>
              <a:t>Why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the</a:t>
            </a:r>
            <a:r>
              <a:rPr lang="de-AT" sz="1300" dirty="0">
                <a:solidFill>
                  <a:schemeClr val="tx1"/>
                </a:solidFill>
              </a:rPr>
              <a:t> Definition </a:t>
            </a:r>
            <a:r>
              <a:rPr lang="de-AT" sz="1300" dirty="0" err="1">
                <a:solidFill>
                  <a:schemeClr val="tx1"/>
                </a:solidFill>
              </a:rPr>
              <a:t>of</a:t>
            </a:r>
            <a:r>
              <a:rPr lang="de-AT" sz="1300" dirty="0">
                <a:solidFill>
                  <a:schemeClr val="tx1"/>
                </a:solidFill>
              </a:rPr>
              <a:t> “Front” </a:t>
            </a:r>
            <a:r>
              <a:rPr lang="de-AT" sz="1300" dirty="0" err="1">
                <a:solidFill>
                  <a:schemeClr val="tx1"/>
                </a:solidFill>
              </a:rPr>
              <a:t>Matters</a:t>
            </a:r>
            <a:r>
              <a:rPr lang="de-AT" sz="1300" dirty="0">
                <a:solidFill>
                  <a:schemeClr val="tx1"/>
                </a:solidFill>
              </a:rPr>
              <a:t>. </a:t>
            </a:r>
            <a:r>
              <a:rPr lang="de-AT" sz="1300" i="1" dirty="0" err="1">
                <a:solidFill>
                  <a:schemeClr val="tx1"/>
                </a:solidFill>
              </a:rPr>
              <a:t>Monthly</a:t>
            </a:r>
            <a:r>
              <a:rPr lang="de-AT" sz="1300" i="1" dirty="0">
                <a:solidFill>
                  <a:schemeClr val="tx1"/>
                </a:solidFill>
              </a:rPr>
              <a:t> </a:t>
            </a:r>
            <a:r>
              <a:rPr lang="de-AT" sz="1300" i="1" dirty="0" err="1">
                <a:solidFill>
                  <a:schemeClr val="tx1"/>
                </a:solidFill>
              </a:rPr>
              <a:t>Weather</a:t>
            </a:r>
            <a:r>
              <a:rPr lang="de-AT" sz="1300" i="1" dirty="0">
                <a:solidFill>
                  <a:schemeClr val="tx1"/>
                </a:solidFill>
              </a:rPr>
              <a:t> Review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147</a:t>
            </a:r>
            <a:r>
              <a:rPr lang="de-AT" sz="1300" dirty="0">
                <a:solidFill>
                  <a:schemeClr val="tx1"/>
                </a:solidFill>
              </a:rPr>
              <a:t>(2), 691–717. </a:t>
            </a:r>
            <a:r>
              <a:rPr lang="de-AT" sz="1300" dirty="0">
                <a:solidFill>
                  <a:srgbClr val="3333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https://doi.org/10.1175/MWR-D-18-0289.1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>
                <a:solidFill>
                  <a:schemeClr val="tx1"/>
                </a:solidFill>
              </a:rPr>
              <a:t>Thomas, C. M., &amp; Schultz, D. M. (2019b). </a:t>
            </a:r>
            <a:r>
              <a:rPr lang="de-AT" sz="1300" dirty="0" err="1">
                <a:solidFill>
                  <a:schemeClr val="tx1"/>
                </a:solidFill>
              </a:rPr>
              <a:t>What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are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the</a:t>
            </a:r>
            <a:r>
              <a:rPr lang="de-AT" sz="1300" dirty="0">
                <a:solidFill>
                  <a:schemeClr val="tx1"/>
                </a:solidFill>
              </a:rPr>
              <a:t> Best </a:t>
            </a:r>
            <a:r>
              <a:rPr lang="de-AT" sz="1300" dirty="0" err="1">
                <a:solidFill>
                  <a:schemeClr val="tx1"/>
                </a:solidFill>
              </a:rPr>
              <a:t>Thermodynamic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Quantity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and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Function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to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Define</a:t>
            </a:r>
            <a:r>
              <a:rPr lang="de-AT" sz="1300" dirty="0">
                <a:solidFill>
                  <a:schemeClr val="tx1"/>
                </a:solidFill>
              </a:rPr>
              <a:t> a Front in </a:t>
            </a:r>
            <a:r>
              <a:rPr lang="de-AT" sz="1300" dirty="0" err="1">
                <a:solidFill>
                  <a:schemeClr val="tx1"/>
                </a:solidFill>
              </a:rPr>
              <a:t>Gridded</a:t>
            </a:r>
            <a:r>
              <a:rPr lang="de-AT" sz="1300" dirty="0">
                <a:solidFill>
                  <a:schemeClr val="tx1"/>
                </a:solidFill>
              </a:rPr>
              <a:t> Model Output? </a:t>
            </a:r>
            <a:r>
              <a:rPr lang="de-AT" sz="1300" i="1" dirty="0">
                <a:solidFill>
                  <a:schemeClr val="tx1"/>
                </a:solidFill>
              </a:rPr>
              <a:t>Bulletin </a:t>
            </a:r>
            <a:r>
              <a:rPr lang="de-AT" sz="1300" i="1" dirty="0" err="1">
                <a:solidFill>
                  <a:schemeClr val="tx1"/>
                </a:solidFill>
              </a:rPr>
              <a:t>of</a:t>
            </a:r>
            <a:r>
              <a:rPr lang="de-AT" sz="1300" i="1" dirty="0">
                <a:solidFill>
                  <a:schemeClr val="tx1"/>
                </a:solidFill>
              </a:rPr>
              <a:t> </a:t>
            </a:r>
            <a:r>
              <a:rPr lang="de-AT" sz="1300" i="1" dirty="0" err="1">
                <a:solidFill>
                  <a:schemeClr val="tx1"/>
                </a:solidFill>
              </a:rPr>
              <a:t>the</a:t>
            </a:r>
            <a:r>
              <a:rPr lang="de-AT" sz="1300" i="1" dirty="0">
                <a:solidFill>
                  <a:schemeClr val="tx1"/>
                </a:solidFill>
              </a:rPr>
              <a:t> American </a:t>
            </a:r>
            <a:r>
              <a:rPr lang="de-AT" sz="1300" i="1" dirty="0" err="1">
                <a:solidFill>
                  <a:schemeClr val="tx1"/>
                </a:solidFill>
              </a:rPr>
              <a:t>Meteorological</a:t>
            </a:r>
            <a:r>
              <a:rPr lang="de-AT" sz="1300" i="1" dirty="0">
                <a:solidFill>
                  <a:schemeClr val="tx1"/>
                </a:solidFill>
              </a:rPr>
              <a:t> Society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100</a:t>
            </a:r>
            <a:r>
              <a:rPr lang="de-AT" sz="1300" dirty="0">
                <a:solidFill>
                  <a:schemeClr val="tx1"/>
                </a:solidFill>
              </a:rPr>
              <a:t>(5), 873–895. </a:t>
            </a:r>
            <a:r>
              <a:rPr lang="de-AT" sz="1300" dirty="0">
                <a:solidFill>
                  <a:srgbClr val="3333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https://doi.org/10.1175/BAMS-D-18-0137.1</a:t>
            </a:r>
            <a:endParaRPr lang="de-AT" sz="13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300" dirty="0" err="1">
                <a:solidFill>
                  <a:schemeClr val="tx1"/>
                </a:solidFill>
              </a:rPr>
              <a:t>Zagrodnik</a:t>
            </a:r>
            <a:r>
              <a:rPr lang="de-AT" sz="1300" dirty="0">
                <a:solidFill>
                  <a:schemeClr val="tx1"/>
                </a:solidFill>
              </a:rPr>
              <a:t>, J. P., </a:t>
            </a:r>
            <a:r>
              <a:rPr lang="de-AT" sz="1300" dirty="0" err="1">
                <a:solidFill>
                  <a:schemeClr val="tx1"/>
                </a:solidFill>
              </a:rPr>
              <a:t>McMurdie</a:t>
            </a:r>
            <a:r>
              <a:rPr lang="de-AT" sz="1300" dirty="0">
                <a:solidFill>
                  <a:schemeClr val="tx1"/>
                </a:solidFill>
              </a:rPr>
              <a:t>, L. A., </a:t>
            </a:r>
            <a:r>
              <a:rPr lang="de-AT" sz="1300" dirty="0" err="1">
                <a:solidFill>
                  <a:schemeClr val="tx1"/>
                </a:solidFill>
              </a:rPr>
              <a:t>Houze</a:t>
            </a:r>
            <a:r>
              <a:rPr lang="de-AT" sz="1300" dirty="0">
                <a:solidFill>
                  <a:schemeClr val="tx1"/>
                </a:solidFill>
              </a:rPr>
              <a:t>, R. A., &amp; </a:t>
            </a:r>
            <a:r>
              <a:rPr lang="de-AT" sz="1300" dirty="0" err="1">
                <a:solidFill>
                  <a:schemeClr val="tx1"/>
                </a:solidFill>
              </a:rPr>
              <a:t>Tanelli</a:t>
            </a:r>
            <a:r>
              <a:rPr lang="de-AT" sz="1300" dirty="0">
                <a:solidFill>
                  <a:schemeClr val="tx1"/>
                </a:solidFill>
              </a:rPr>
              <a:t>, S. (2019). </a:t>
            </a:r>
            <a:r>
              <a:rPr lang="de-AT" sz="1300" dirty="0" err="1">
                <a:solidFill>
                  <a:schemeClr val="tx1"/>
                </a:solidFill>
              </a:rPr>
              <a:t>Vertical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Structure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and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Microphysical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Characteristics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of</a:t>
            </a:r>
            <a:r>
              <a:rPr lang="de-AT" sz="1300" dirty="0">
                <a:solidFill>
                  <a:schemeClr val="tx1"/>
                </a:solidFill>
              </a:rPr>
              <a:t> Frontal Systems </a:t>
            </a:r>
            <a:r>
              <a:rPr lang="de-AT" sz="1300" dirty="0" err="1">
                <a:solidFill>
                  <a:schemeClr val="tx1"/>
                </a:solidFill>
              </a:rPr>
              <a:t>Passing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  <a:r>
              <a:rPr lang="de-AT" sz="1300" dirty="0" err="1">
                <a:solidFill>
                  <a:schemeClr val="tx1"/>
                </a:solidFill>
              </a:rPr>
              <a:t>over</a:t>
            </a:r>
            <a:r>
              <a:rPr lang="de-AT" sz="1300" dirty="0">
                <a:solidFill>
                  <a:schemeClr val="tx1"/>
                </a:solidFill>
              </a:rPr>
              <a:t> a </a:t>
            </a:r>
            <a:r>
              <a:rPr lang="de-AT" sz="1300" dirty="0" err="1">
                <a:solidFill>
                  <a:schemeClr val="tx1"/>
                </a:solidFill>
              </a:rPr>
              <a:t>Three</a:t>
            </a:r>
            <a:r>
              <a:rPr lang="de-AT" sz="1300" dirty="0">
                <a:solidFill>
                  <a:schemeClr val="tx1"/>
                </a:solidFill>
              </a:rPr>
              <a:t>-Dimensional </a:t>
            </a:r>
            <a:r>
              <a:rPr lang="de-AT" sz="1300" dirty="0" err="1">
                <a:solidFill>
                  <a:schemeClr val="tx1"/>
                </a:solidFill>
              </a:rPr>
              <a:t>Coastal</a:t>
            </a:r>
            <a:r>
              <a:rPr lang="de-AT" sz="1300" dirty="0">
                <a:solidFill>
                  <a:schemeClr val="tx1"/>
                </a:solidFill>
              </a:rPr>
              <a:t> Mountain Range. </a:t>
            </a:r>
            <a:r>
              <a:rPr lang="de-AT" sz="1300" i="1" dirty="0">
                <a:solidFill>
                  <a:schemeClr val="tx1"/>
                </a:solidFill>
              </a:rPr>
              <a:t>Journal </a:t>
            </a:r>
            <a:r>
              <a:rPr lang="de-AT" sz="1300" i="1" dirty="0" err="1">
                <a:solidFill>
                  <a:schemeClr val="tx1"/>
                </a:solidFill>
              </a:rPr>
              <a:t>of</a:t>
            </a:r>
            <a:r>
              <a:rPr lang="de-AT" sz="1300" i="1" dirty="0">
                <a:solidFill>
                  <a:schemeClr val="tx1"/>
                </a:solidFill>
              </a:rPr>
              <a:t> </a:t>
            </a:r>
            <a:r>
              <a:rPr lang="de-AT" sz="1300" i="1" dirty="0" err="1">
                <a:solidFill>
                  <a:schemeClr val="tx1"/>
                </a:solidFill>
              </a:rPr>
              <a:t>the</a:t>
            </a:r>
            <a:r>
              <a:rPr lang="de-AT" sz="1300" i="1" dirty="0">
                <a:solidFill>
                  <a:schemeClr val="tx1"/>
                </a:solidFill>
              </a:rPr>
              <a:t> </a:t>
            </a:r>
            <a:r>
              <a:rPr lang="de-AT" sz="1300" i="1" dirty="0" err="1">
                <a:solidFill>
                  <a:schemeClr val="tx1"/>
                </a:solidFill>
              </a:rPr>
              <a:t>Atmospheric</a:t>
            </a:r>
            <a:r>
              <a:rPr lang="de-AT" sz="1300" i="1" dirty="0">
                <a:solidFill>
                  <a:schemeClr val="tx1"/>
                </a:solidFill>
              </a:rPr>
              <a:t> </a:t>
            </a:r>
            <a:r>
              <a:rPr lang="de-AT" sz="1300" i="1" dirty="0" err="1">
                <a:solidFill>
                  <a:schemeClr val="tx1"/>
                </a:solidFill>
              </a:rPr>
              <a:t>Sciences</a:t>
            </a:r>
            <a:r>
              <a:rPr lang="de-AT" sz="1300" dirty="0">
                <a:solidFill>
                  <a:schemeClr val="tx1"/>
                </a:solidFill>
              </a:rPr>
              <a:t>, </a:t>
            </a:r>
            <a:r>
              <a:rPr lang="de-AT" sz="1300" i="1" dirty="0">
                <a:solidFill>
                  <a:schemeClr val="tx1"/>
                </a:solidFill>
              </a:rPr>
              <a:t>76</a:t>
            </a:r>
            <a:r>
              <a:rPr lang="de-AT" sz="1300" dirty="0">
                <a:solidFill>
                  <a:schemeClr val="tx1"/>
                </a:solidFill>
              </a:rPr>
              <a:t>(6), 1521–1546. </a:t>
            </a:r>
            <a:r>
              <a:rPr lang="de-AT" sz="1300" dirty="0">
                <a:solidFill>
                  <a:srgbClr val="3333F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https://doi.org/10.1175/JAS-D-18-0279.1</a:t>
            </a:r>
            <a:endParaRPr lang="de-AT" sz="1300" dirty="0">
              <a:solidFill>
                <a:srgbClr val="3333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21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18EC8A1C-80B1-4FE9-B342-DB2E99C8C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7183438"/>
            <a:ext cx="4895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0F44D81B-0C9B-4A74-BB1C-DF2560E5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>
                <a:solidFill>
                  <a:srgbClr val="FF9933"/>
                </a:solidFill>
                <a:cs typeface="Droid Sans" charset="0"/>
              </a:rPr>
              <a:t>Acknowledgements</a:t>
            </a:r>
            <a:endParaRPr lang="en-GB" altLang="de-DE" sz="3200" b="1" u="sng">
              <a:solidFill>
                <a:srgbClr val="F08302"/>
              </a:solidFill>
              <a:cs typeface="Droid Sans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4B6E0CDA-6EE8-493A-B379-ADD6C57F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87" y="5115272"/>
            <a:ext cx="308768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>
            <a:extLst>
              <a:ext uri="{FF2B5EF4-FFF2-40B4-BE49-F238E27FC236}">
                <a16:creationId xmlns:a16="http://schemas.microsoft.com/office/drawing/2014/main" id="{E5D1D69C-ED93-4F45-845A-CDFC631E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65" y="5349066"/>
            <a:ext cx="256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 descr="http://typo3.vsc.ac.at/fileadmin/templates/vsc/logo_vsc.gif">
            <a:extLst>
              <a:ext uri="{FF2B5EF4-FFF2-40B4-BE49-F238E27FC236}">
                <a16:creationId xmlns:a16="http://schemas.microsoft.com/office/drawing/2014/main" id="{B0A6B259-B076-41DA-AF1A-DAE3C5CB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83" y="5134737"/>
            <a:ext cx="15128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8" descr="Bildergebnis für met Office UK">
            <a:extLst>
              <a:ext uri="{FF2B5EF4-FFF2-40B4-BE49-F238E27FC236}">
                <a16:creationId xmlns:a16="http://schemas.microsoft.com/office/drawing/2014/main" id="{AA19A7B7-8132-468A-AFDB-B748C0FD30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88" y="-388938"/>
            <a:ext cx="876300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082" name="AutoShape 10" descr="Bildergebnis für met Office UK">
            <a:extLst>
              <a:ext uri="{FF2B5EF4-FFF2-40B4-BE49-F238E27FC236}">
                <a16:creationId xmlns:a16="http://schemas.microsoft.com/office/drawing/2014/main" id="{D7DB7C3C-13C3-4D01-81C4-136925A986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388" y="-236538"/>
            <a:ext cx="876300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083" name="AutoShape 12" descr="Bildergebnis für met Office UK">
            <a:extLst>
              <a:ext uri="{FF2B5EF4-FFF2-40B4-BE49-F238E27FC236}">
                <a16:creationId xmlns:a16="http://schemas.microsoft.com/office/drawing/2014/main" id="{96F6A9CB-CCD8-4FA6-B114-C8F648C1D6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8788" y="-84138"/>
            <a:ext cx="876300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084" name="AutoShape 14" descr="Bildergebnis für met Office UK">
            <a:extLst>
              <a:ext uri="{FF2B5EF4-FFF2-40B4-BE49-F238E27FC236}">
                <a16:creationId xmlns:a16="http://schemas.microsoft.com/office/drawing/2014/main" id="{8BE62913-809E-43F1-AF0D-77E53AD0BC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88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086" name="AutoShape 18" descr="Bildergebnis für meteoswiss">
            <a:extLst>
              <a:ext uri="{FF2B5EF4-FFF2-40B4-BE49-F238E27FC236}">
                <a16:creationId xmlns:a16="http://schemas.microsoft.com/office/drawing/2014/main" id="{06827755-7DDB-442F-84F3-D8542B536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388" y="19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087" name="AutoShape 20" descr="Bildergebnis für meteoswiss">
            <a:extLst>
              <a:ext uri="{FF2B5EF4-FFF2-40B4-BE49-F238E27FC236}">
                <a16:creationId xmlns:a16="http://schemas.microsoft.com/office/drawing/2014/main" id="{6D675665-C6B3-448C-B154-0864E251B7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88" y="-3397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088" name="AutoShape 22" descr="data:image/png;base64,iVBORw0KGgoAAAANSUhEUgAAAZgAAAB4CAMAAAD41hRRAAAA4VBMVEX///8jHyDuFi0hHR7///78/PweGhsAAAATDQ8aFRaHhYYgGx2ioqLuFi4cFxgYExTPz8+3tbbx8fHq6eopIyXEw8M1MTL809P3lZxhX2A+Ozz39/fsABPtECiWlJWvrK3xR1T/9PT2jpcuKyz7y8794eRycHFaV1hRT1BFQkPzcXqCgIHyW2d6eHm1s7TsBCLZ2dnuITfwPUtraWpNSkv4rbGamJni4uL1fInxTV7yWmrJycn6vcPwLD72nKQPAwf7tr793uLyZXP3gY/6uLn+6+zxMEbyT1n7xcvrAADzRVBTIBtaAAAVOUlEQVR4nO1di0LiuBoGS0sL9EKhIHQKKMpFREAQBFSUObruvv8DndybpAVxhh3nzOk3O6uQJk3y5b8m7aRSCRIkSJAgQYIECRIkSJAgQYIECRIkSJAgQYIECRIkSJAgwWHI0L/0F4TXl4fnp9Pv91dX2+11iNV2e3V/fnr3/P7yGttUJpPJRAsS/CRUVT2rPtyd3m9Xy9bt2+PEDILRCP0XBPBXgMCcPL7dtpar7ffTu/eXM1XNcIQmrBwLmRRd4pnX6sPT6f1qeTuB8w9wsgMBZimY3C6396d3D9Uz1lom4eZ4gDP5Wn1++r5tQRHhCDHFn6ZpRlkyH1vbc0qOoA4T/ATgLKqAlfMV0FvCtMdwwIpYGWYREPa2On2ovqYSWo6Gs9fq08qEqouwYQYfEkPLzfAn1GyPq7uX17OPb5ngEDxv3yaSlOyjZF9ZYD7e3j989YD+FFzttvGfowVREzxeffWA/hRcj/YSc6jZwbycnEyWXz2gPwXXgTzdMhfA1Jv8p930gJLJ6qsH9KdgFQgTGxELYnYoPjJAicQcC9cBtNq7J3skYd+1kJvWVw/oT0FUlYkTLWCyT5EhTFpfPaA/Bdd7bX8wur+s8ri43+csmAkxRwMiZqcYBMGpeLl6/m0vkwkxx8JHEgOJoWkW8PNMJCbCaELMsXA92ktMwBOTihCTSMy/BokYUQRMLDEhMjuIYdUSd/lYOERiKKKqLCoxCTFHwmq0L9XykY2JCE4S+R8L2+BjYjhAYnZebppBQsyxsN2vyuKI2Vfhcfs1w/jz8AExchyTEPOrsN1vY3YQE1fDTIg5Jq4+F/lzNia20tv91wzj6+EOhhi5xVHauzdP4vP9HxIjSAtt4e37UXr1P4iSrevov7ZzlPa+T+StMf6TaPwzmYiNkbbOgrdzvnHVFyDeWShSjzKYH4a7GK89AGdc8j++OhalspKGyFeOQ8z5HmLMg+IYgZjbJ77xYo7HXBjzWihbH2UwP4hFYVjrt8vpdLsyqw3mxfGPLJNjE3P6GMh5mJ0Sk4pKjKQFg9Ydf/0gq4UwymO+bKqHRZZe+NxcLI6jxxHcxixtGJqSBn8UzTAAPeOPa0VwbGKe3mLc3yA4CUJi+HPiiBhysIZU5LdAg9Yz33hOT3PINrkitaxxRdbhxKiuU5htPknkHniVrKbw3VSU7O9AzB1PTCBvJI++nadSGe7I+Nn539/ka07oSQCg+lrCuTKRGLvDFTkbvuhQYtSSM6+1dUtpHosYT7PSEhTtR+Tx2MQ833LEvF1fr65F3KUyvJE5u/vrWsYkbCFYXvCNi8RoFa6oIBCjHUaMWpxWdANOQPPjiw+C04/wAlRa6QdaKgGPDEIvH8devreYjQlG1+9VGdJjMOpr5Ir31oiZ/2B5yV8tEpPehCpC7dg/IDF+LksU4JEkxu0YoZyAWTW0PPit7f5IUzSOGRzH/lWXlBgzCK6iTyNFDolHvri8/hYa/5XQgkRMtsBKxn3th4ghDeaPJDFFi5oXqzybdjq1WSVtWJUvdt4RLq9petkMRjHEfISMSMxWOFQuEWMPWUmxnf8ZYo6kyvwObc+qN+FC9xfr+bTSPkrjP4mzFctiAom5/PAxCvlRPpEY834fMVaPKe9GPv0bELOoEIFRKh77suTNf4tnSbY8Ma+yqjqgi5fLkJjJeSwx7T5WQBVqF11kYpR2v/0pYtQGJebmsMF9AI8aOjvHB78/GvwfF/eh8YcS81lkIDGhW/cUR4xSH9Tx0qRGxqlrwvciMf74Jjet1ToNj0uQON56vZ5SW50DH9Zeia/ThHWG83VMUkV1QYsdWFpc8KUFyrMmS6DvrDE86gioqAPoK+bDrPFXngN6769pOec6+OMivO902LhxSi43Rn9RbJCCtVAQ4nzCEXOIjYlXZbiN2zvhHoyYQhd5pdaATMsN0mRWrdmOEuN6w3ZWtw3D3uj9HAsK6hvgNTGPAbpQdrbI6hQ7tI49a8iBxKJQK5PSTWVYDOmc7yamtkHOr80clkWFfGNne/SuWewhZzug9yWNuMthEhP0qrJB99X1bLo/ZX607w3ruEO2nrXqNS8Vg6c3UZV9EgIxwfJd5XkjxOTrxYGNmcCupJ9DH/WcV44QsxhUbBaJW3alQLisC24cAiNmPGxzdYx6U1BMza5hsFLNbnfYBDGJEVUZBFWaOnVYHJ22oZTJxess/mIDyaMBpsYCzMUgbXM5BS07JwXuoG1rfEEubmYfWkchBrdw/SIUUomprAuoI1odd7qEBSi79tIyMYuZITCgpRt4GvYQM64bQlLFKnP5UjVXFmNIxWjTFdpkEhNJj9FJt2qkKS4i3izErzZwVJHIfzG1RQ/HJsLndnRxLHojbmarqyMSIzUQEuNUUCdJKsVR4CAURS3KxIzrZK4Ui3Re0TEzu4lxKsSG58M6oQROs4pcz6K+g5NmYYy2FhW9TwWgTyibhhExXRBYDQAq1Bhi3KnokqbTBtaX/lAu0OepGLzes2zkTxNzInrLITGe20PL1sZGBut2o5aSiSmRSFxT6r1+Gk+zkvb2ErOoGWS6+72+gq/SmKIvZBkdNlMsVh1rM3cWGq1yzhHUGWlVoeLF3Z+scBfLPckBysQ0mYRploXSpBbm02sznWjggk0MMTAtGRxNYiRvmSMmhZeJ1XXDQYOFUhRtjFpAogQ0y9wZj5tkLmxkbKHxZ/kTzvirc8JFvQDqFCqkTg33wGHzafcGwBLRDx1Egs8FWooFPA1OaphjgBVQiUtB2x103YJkL/RCDDEZmoRTjHq322/bumYhiv0h6YRiV7rdGSiwNmFGhJtX9cn8SWJYHBO83e0kBi8gBe3JYDWh5B2ZmBIejVLGQr8miy4L17dXBGArfIA+Qv9qgalQ2ng9FomE4NS9n6NcZhuu749rVFEaWA7Wbd4IG/VO6B85pMTAfsE6G15odZFj5+HwVEmPY4gZk77n24WS65YW0A/z8BipImgsYME6N8vGEANW3PNbSEwkjgFxfphdjn/vBZQYk6QwL9RUjFcGiVngX9GeDB4klB5KDMkuN/BoWOqG1GeffRbHhAHmANfRqWdDFiT+7BABok0siPZJW308+EYohLAb9mZGbQ1RvkDhIhawoS/jy7APUyDMYS0gEUMXSGjY1TVqaJ1XCOFsCE78/s/F6vA4Ju7dSq9MlY3kzAFHTAovFGOaoq4odFEliSHTiJcWaGmM58bqETfIJYo/He7HqMRKZalR8UgdOF3qnLoFFepIUQ7IZlipI2w/gF6VGzjOoWqOWH+sinszJOtIOtWcRaZe5YlRMDHUxETUFM02GLGumDCx92SjKwiuHy5k8FShl87IF1SfWyNKzHlqNzF4ZPl2uO7B6ERiHBoX0BCQiL1CUzmMmDBX5uE6ikbj7RL2/9CqdqkrRWwKZ3PohJVquui1aVoH3/6GrIGyh+6MWMgNsNsPrXWJDKOMl9EOiTG60i7AmvjQWu+DDbVMaGROJq2/WgL+EffwU6mzp9t/xEv+arGNstGT1DZPTBH/vhmTlD9aiSIxJC5gARwjonyzkxgSCGp1KkJEBaFVXaKazJhTBUV1GdtOLeVskRrFngocGrBvqM/A9jVx5Rz8Ct+I+tMSMcwmKd2i4IiPqVOmzGJNS0hM6pnuLpvkdVchRmjPnyfm/G++HF4SmOT1M8Hbu2SCeGLISgYrtYmGYAzBGqfuMrYxxDyASVZ9H/xVXerBzHcR4xOZsHopWAXAxQtZKYNhO9QBKrPkDd2gI/4hmqph2xJ88SzSMlQikLQhHxdoKWzwDZjBWGPbb3XcOGJcFiIZ2XZhHHribGmAiL/SGO/ak4MTWb0OHWYU04RvxpJPycAHl0bsWvILy7VtX/l9aIkYH0+JPkgRgwsnW5AYl4UODQrihWkkYxIlhuQQ0kp9TuvQLTggJDd0X43F+izhzQJHCG/Q5/MN2LirDS2ksAnNvjZbLPpweeVhZZzvSytk0chxDBdfanplwJKhfsPmCtpTL34fG5mNc5r5N7l3KpkhMdKjfqZwxCl8MVBwnkrttjFqAafLumO0EvEOiEBMia0lg6QLaaaFJj+jxCx6LE6R6mgNn+XCmJEKc2A0O0Rma1yoc3ktDdnzG6x0lMoYeAKwa/ZUVVEPYNRJJpjt5MjErBU+T2aXOx7RaMIxA8UuT0VVx3PzPEIvw4o5+nrwYxjwzViPz+iFgTuIAaKfRyu1gMQAb5oJxCx60YMRhKihKxKjMGJm0YQAmQsgZTEszGOJgedvGmnmOmMXeUyMDAgM8dkA6ILjIWmFFFGZWn8RT4za2PCmK29USJ+Bq8gXKFY7NocJ5/IFn5SJebnCocSgA9BXL3KYIxBDYohyHW2OAZXGEYNsTGknMXbn88RYnyMGwJlRZkghsV8gFBmj28BMA/a27IFPPMbQiZCTmH4uLaZjN7TTc0sYqJKN85wzaLYnjBWRnMOJMU8md2oqs4cYf0DMAfo/znMJubJQlekSsjIxnCojdfKROoNPqDLCDNX+JEE2x16iUUutkVaDp3wWJM3njzERLE6JnivzC3Uhjawp1M4UZrZQEHcUDVnr98cdTyN9gpjgn4tI4wIxxBsjMJDNEyQmNP7zgoSiZGOUqPGXq8yBTi9SYj4w/hSseZxZIHGVVk/dwG7m26AXKtJvWt0tYtbYqc2YA3+qk6vw1LANmdR4Xtc5qdEaO3azX1c7nsT8hCqb3EfTBiIx2MhgWLNUhBi1Qy9XU6qE1A5i6DdaP1IF1HHo5cxdVmPc5RDsSAGWSJ/Is15CBRZKptbQaYXyAl+rtOmUxp7E9BfzepaZFOA8MM7c+WzD4ieS9uGBBCaj3sWdYP4EMUBg3i6iL/cViXG7YWKKpJDEtD+dl+yuI3MxASaVADvO62QBphUNMIcx19MOEImhRibrITpx+g2rR72IuxIe+911RFb1hrQXkpQ6g3Z8AYfLHW8uOVxiYvNsIjHCaSas9MXI36MpmdiNo1QsMTc0JxV3oClMyUyJfERSMgKYQBLVhz18QCKy/Tr60kNib+fq6KfObrv77LLqkUN0EbvmEddF2Xne+ezpMfYp8YMlJpg8xHjjEjEeS51rM7zARWJ8ci5Sm4kLiClgRgxLsaRKhGyW6OTrsCSm0o5PYo6bfC2HKh26gh3SvQp0JIH6gt8tyAGfMhYt1tN9h8qZIZSK6HEsZfdTaJer2KeXD5aYYHkWsyMgEVNiEmMP8WRL2WV6MFKbcvOlFqf015CYKSOrS+ae5h4R/CJWMQ41a7qU9jewjWsa/Xl4GIm5y/YUt0UdeJx76blcH0i/e8xSScT4/FmdPt3LG0NfLdzzUVkSandC88mMm/BDiQnenuMalYhJMSOTJ19IxIyp0tUrc9f1Vd8tObn6ZkPFg+3+gYkulVwPtuKQ/Y20Xi+48KlB110PKtk8rhBulM1B0YJulKVt7A00dWuj9wdNz1kXaga9VqGakpzmIe0PiBRyCpmk/GOIUQ29Ox+7EOMhk+oStHLZ2dwpwYLSgHoivd1P5LzGiszBqix+J0cmpiH7qhIx4URoer2Ta+Sm/bSuKXkqHlyeSa/U6+jYjz8I6/RBncG0r4A6ZVwj3Fq2uo1chW0tT7lJ1nSgwhQ95IDsUML+cQ4+PZfghb4llxyNSExbs/R2vzut9dqUcCS2QOIsvVzvTqe9CqXY6Ox5vuAuLpbZ98oSziYFrYfYf51EJsYhRoRG8jIxQNUwx02zQZQIn8BLKxbrtheGQoqmQdcuA6JyK6ZOntSYM7tm6DqdUnoYg08octgwZRPyGsZC3He8MZSzy/Cjolm2wR4owBuAyC8UC+hWejxe74PAPJFeEwuJEWY87uFY8Oc8/s3xMjFsv5u6XcUyGSE9brSuxEyVwYhZdPli4nN7ZSNSRdFolVr0+JJmUVU1kE8SwZnlzt+VwkNLTMoXNbYQjGlo16QdzFI6clsdxUFh2p/B7u15UiqTuliehG/sp8QEp2LgFqvKRlt4zi9GZmRiyHZteLZelhi4I2VFsl962G+vwpXS/XSnHqmj6GzvOXrgjykgtxNZBorV5p31BmuYkUBTS2lugaUiElOSW1ZsrCDdntRXxWjvfdQpc/Y0CWRiToLtf+4EbKWXlcJtsskzpnYXMRojookPWLEVUqSj5o7I5uq2xa22vGHnQ2LUQjoc8YYm/8aDiph8smy2CwrcoBmX/lDs9JRpKre2ER+MTVu2uOFYZIfA2Llr4HLTPch2aGKYiJDE1yIr9Egx0h2y09nXhXsaSm3Ps4FoUi/vR9EXXj/+cyvgMSIvJjzmF/+4xiBLzlnTqXAq8OR1lkXdN2TnhX8K2V83gMnXDcuyDH1j1GsNj5sqtVgDdhqU2fomDET9dU6qww1WHTdm6Q3Q6aBMb09vQpr94nBW1nUbO3aaoSu9ubh6x31QEe/zsIjUK+v4uw0fsJc03eAOlfuNWj29oV3Sy116W78APRpUAG64UbqFffKCDyZV30aR3D96kJl7mjkah46WVcatBOemiAE6hSbX9eA3YVS3IOU3gruoltaFXK3b600H8+LClRJ8rteY9nrdaa7g8Q88gDoDUKcL6nhyHdjgELaXa4p7ucAhd5rA9yvr2axe6Ta8khQmqx4dQviQgEu/ueGP1fpFfOVNEd9BdRfrQmMIh1EbFJzwtqpbWjcbsK8z+NRI/DMYDHha726jyUz6Dvnwdwn4QeXf4iGsPw/EcJ+dP8ovYzL5DTTeApGXA6HTlxn+3zpL8C/gMnwZ04cwMWPnnz9Wm+CTAEv+BSUAPvhXLygzJnCnV6/SPn+C4wPO78sy6jPvZCYwcQTz1R3/4wHX/vu1dCxjF0eQvm01oeWXAEyy+r4K5MzMDmJG2yqrluDfBApn1PdlJNEc5xIEo9ZFKiHlV6K6JJszO8QGajpoX6pf3dH/O1S3YN73uwDB5OolkZZfjUz1arJfYE7M75eZxE/+pciQg+ajnfICzP7j6VliXr4EZ3fL3WrMXD2oKfkQWYJ/H0hHvV9Ndhw2m3yvkssS/HKASb88Ze/LNNnblYFXsDyNvD0rwa8DMDXq82pC9wFIoiYYPW7fk38a/ssBLA3ebya0BI9LeOIyyfB/Oc5ezluTEyo2j8unFyguCTFfCjz7rxenLRO/jrz1VD0TCxP8etDXlGQgNcvgm7l6wsYlE/d6jAS/Dvz0v9ydPwvvmUmo+V3wO7wjOkEcEhlJkCBBggQJEiRIkCBBggQJ/ofwX5haWpAvvXoGAAAAAElFTkSuQmCC">
            <a:extLst>
              <a:ext uri="{FF2B5EF4-FFF2-40B4-BE49-F238E27FC236}">
                <a16:creationId xmlns:a16="http://schemas.microsoft.com/office/drawing/2014/main" id="{F5958A93-D3EA-4A5E-9B6D-13871A2577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8788" y="171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089" name="AutoShape 24" descr="data:image/png;base64,iVBORw0KGgoAAAANSUhEUgAAAZgAAAB4CAMAAAD41hRRAAAA4VBMVEX///8jHyDuFi0hHR7///78/PweGhsAAAATDQ8aFRaHhYYgGx2ioqLuFi4cFxgYExTPz8+3tbbx8fHq6eopIyXEw8M1MTL809P3lZxhX2A+Ozz39/fsABPtECiWlJWvrK3xR1T/9PT2jpcuKyz7y8794eRycHFaV1hRT1BFQkPzcXqCgIHyW2d6eHm1s7TsBCLZ2dnuITfwPUtraWpNSkv4rbGamJni4uL1fInxTV7yWmrJycn6vcPwLD72nKQPAwf7tr793uLyZXP3gY/6uLn+6+zxMEbyT1n7xcvrAADzRVBTIBtaAAAVOUlEQVR4nO1di0LiuBoGS0sL9EKhIHQKKMpFREAQBFSUObruvv8DndybpAVxhh3nzOk3O6uQJk3y5b8m7aRSCRIkSJAgQYIECRIkSJAgQYIECRIkSJAgQYIECRIkSJAgwWHI0L/0F4TXl4fnp9Pv91dX2+11iNV2e3V/fnr3/P7yGttUJpPJRAsS/CRUVT2rPtyd3m9Xy9bt2+PEDILRCP0XBPBXgMCcPL7dtpar7ffTu/eXM1XNcIQmrBwLmRRd4pnX6sPT6f1qeTuB8w9wsgMBZimY3C6396d3D9Uz1lom4eZ4gDP5Wn1++r5tQRHhCDHFn6ZpRlkyH1vbc0qOoA4T/ATgLKqAlfMV0FvCtMdwwIpYGWYREPa2On2ovqYSWo6Gs9fq08qEqouwYQYfEkPLzfAn1GyPq7uX17OPb5ngEDxv3yaSlOyjZF9ZYD7e3j989YD+FFzttvGfowVREzxeffWA/hRcj/YSc6jZwbycnEyWXz2gPwXXgTzdMhfA1Jv8p930gJLJ6qsH9KdgFQgTGxELYnYoPjJAicQcC9cBtNq7J3skYd+1kJvWVw/oT0FUlYkTLWCyT5EhTFpfPaA/Bdd7bX8wur+s8ri43+csmAkxRwMiZqcYBMGpeLl6/m0vkwkxx8JHEgOJoWkW8PNMJCbCaELMsXA92ktMwBOTihCTSMy/BokYUQRMLDEhMjuIYdUSd/lYOERiKKKqLCoxCTFHwmq0L9XykY2JCE4S+R8L2+BjYjhAYnZebppBQsyxsN2vyuKI2Vfhcfs1w/jz8AExchyTEPOrsN1vY3YQE1fDTIg5Jq4+F/lzNia20tv91wzj6+EOhhi5xVHauzdP4vP9HxIjSAtt4e37UXr1P4iSrevov7ZzlPa+T+StMf6TaPwzmYiNkbbOgrdzvnHVFyDeWShSjzKYH4a7GK89AGdc8j++OhalspKGyFeOQ8z5HmLMg+IYgZjbJ77xYo7HXBjzWihbH2UwP4hFYVjrt8vpdLsyqw3mxfGPLJNjE3P6GMh5mJ0Sk4pKjKQFg9Ydf/0gq4UwymO+bKqHRZZe+NxcLI6jxxHcxixtGJqSBn8UzTAAPeOPa0VwbGKe3mLc3yA4CUJi+HPiiBhysIZU5LdAg9Yz33hOT3PINrkitaxxRdbhxKiuU5htPknkHniVrKbw3VSU7O9AzB1PTCBvJI++nadSGe7I+Nn539/ka07oSQCg+lrCuTKRGLvDFTkbvuhQYtSSM6+1dUtpHosYT7PSEhTtR+Tx2MQ833LEvF1fr65F3KUyvJE5u/vrWsYkbCFYXvCNi8RoFa6oIBCjHUaMWpxWdANOQPPjiw+C04/wAlRa6QdaKgGPDEIvH8devreYjQlG1+9VGdJjMOpr5Ir31oiZ/2B5yV8tEpPehCpC7dg/IDF+LksU4JEkxu0YoZyAWTW0PPit7f5IUzSOGRzH/lWXlBgzCK6iTyNFDolHvri8/hYa/5XQgkRMtsBKxn3th4ghDeaPJDFFi5oXqzybdjq1WSVtWJUvdt4RLq9petkMRjHEfISMSMxWOFQuEWMPWUmxnf8ZYo6kyvwObc+qN+FC9xfr+bTSPkrjP4mzFctiAom5/PAxCvlRPpEY834fMVaPKe9GPv0bELOoEIFRKh77suTNf4tnSbY8Ma+yqjqgi5fLkJjJeSwx7T5WQBVqF11kYpR2v/0pYtQGJebmsMF9AI8aOjvHB78/GvwfF/eh8YcS81lkIDGhW/cUR4xSH9Tx0qRGxqlrwvciMf74Jjet1ToNj0uQON56vZ5SW50DH9Zeia/ThHWG83VMUkV1QYsdWFpc8KUFyrMmS6DvrDE86gioqAPoK+bDrPFXngN6769pOec6+OMivO902LhxSi43Rn9RbJCCtVAQ4nzCEXOIjYlXZbiN2zvhHoyYQhd5pdaATMsN0mRWrdmOEuN6w3ZWtw3D3uj9HAsK6hvgNTGPAbpQdrbI6hQ7tI49a8iBxKJQK5PSTWVYDOmc7yamtkHOr80clkWFfGNne/SuWewhZzug9yWNuMthEhP0qrJB99X1bLo/ZX607w3ruEO2nrXqNS8Vg6c3UZV9EgIxwfJd5XkjxOTrxYGNmcCupJ9DH/WcV44QsxhUbBaJW3alQLisC24cAiNmPGxzdYx6U1BMza5hsFLNbnfYBDGJEVUZBFWaOnVYHJ22oZTJxess/mIDyaMBpsYCzMUgbXM5BS07JwXuoG1rfEEubmYfWkchBrdw/SIUUomprAuoI1odd7qEBSi79tIyMYuZITCgpRt4GvYQM64bQlLFKnP5UjVXFmNIxWjTFdpkEhNJj9FJt2qkKS4i3izErzZwVJHIfzG1RQ/HJsLndnRxLHojbmarqyMSIzUQEuNUUCdJKsVR4CAURS3KxIzrZK4Ui3Re0TEzu4lxKsSG58M6oQROs4pcz6K+g5NmYYy2FhW9TwWgTyibhhExXRBYDQAq1Bhi3KnokqbTBtaX/lAu0OepGLzes2zkTxNzInrLITGe20PL1sZGBut2o5aSiSmRSFxT6r1+Gk+zkvb2ErOoGWS6+72+gq/SmKIvZBkdNlMsVh1rM3cWGq1yzhHUGWlVoeLF3Z+scBfLPckBysQ0mYRploXSpBbm02sznWjggk0MMTAtGRxNYiRvmSMmhZeJ1XXDQYOFUhRtjFpAogQ0y9wZj5tkLmxkbKHxZ/kTzvirc8JFvQDqFCqkTg33wGHzafcGwBLRDx1Egs8FWooFPA1OaphjgBVQiUtB2x103YJkL/RCDDEZmoRTjHq322/bumYhiv0h6YRiV7rdGSiwNmFGhJtX9cn8SWJYHBO83e0kBi8gBe3JYDWh5B2ZmBIejVLGQr8miy4L17dXBGArfIA+Qv9qgalQ2ng9FomE4NS9n6NcZhuu749rVFEaWA7Wbd4IG/VO6B85pMTAfsE6G15odZFj5+HwVEmPY4gZk77n24WS65YW0A/z8BipImgsYME6N8vGEANW3PNbSEwkjgFxfphdjn/vBZQYk6QwL9RUjFcGiVngX9GeDB4klB5KDMkuN/BoWOqG1GeffRbHhAHmANfRqWdDFiT+7BABok0siPZJW308+EYohLAb9mZGbQ1RvkDhIhawoS/jy7APUyDMYS0gEUMXSGjY1TVqaJ1XCOFsCE78/s/F6vA4Ju7dSq9MlY3kzAFHTAovFGOaoq4odFEliSHTiJcWaGmM58bqETfIJYo/He7HqMRKZalR8UgdOF3qnLoFFepIUQ7IZlipI2w/gF6VGzjOoWqOWH+sinszJOtIOtWcRaZe5YlRMDHUxETUFM02GLGumDCx92SjKwiuHy5k8FShl87IF1SfWyNKzHlqNzF4ZPl2uO7B6ERiHBoX0BCQiL1CUzmMmDBX5uE6ikbj7RL2/9CqdqkrRWwKZ3PohJVquui1aVoH3/6GrIGyh+6MWMgNsNsPrXWJDKOMl9EOiTG60i7AmvjQWu+DDbVMaGROJq2/WgL+EffwU6mzp9t/xEv+arGNstGT1DZPTBH/vhmTlD9aiSIxJC5gARwjonyzkxgSCGp1KkJEBaFVXaKazJhTBUV1GdtOLeVskRrFngocGrBvqM/A9jVx5Rz8Ct+I+tMSMcwmKd2i4IiPqVOmzGJNS0hM6pnuLpvkdVchRmjPnyfm/G++HF4SmOT1M8Hbu2SCeGLISgYrtYmGYAzBGqfuMrYxxDyASVZ9H/xVXerBzHcR4xOZsHopWAXAxQtZKYNhO9QBKrPkDd2gI/4hmqph2xJ88SzSMlQikLQhHxdoKWzwDZjBWGPbb3XcOGJcFiIZ2XZhHHribGmAiL/SGO/ak4MTWb0OHWYU04RvxpJPycAHl0bsWvILy7VtX/l9aIkYH0+JPkgRgwsnW5AYl4UODQrihWkkYxIlhuQQ0kp9TuvQLTggJDd0X43F+izhzQJHCG/Q5/MN2LirDS2ksAnNvjZbLPpweeVhZZzvSytk0chxDBdfanplwJKhfsPmCtpTL34fG5mNc5r5N7l3KpkhMdKjfqZwxCl8MVBwnkrttjFqAafLumO0EvEOiEBMia0lg6QLaaaFJj+jxCx6LE6R6mgNn+XCmJEKc2A0O0Rma1yoc3ktDdnzG6x0lMoYeAKwa/ZUVVEPYNRJJpjt5MjErBU+T2aXOx7RaMIxA8UuT0VVx3PzPEIvw4o5+nrwYxjwzViPz+iFgTuIAaKfRyu1gMQAb5oJxCx60YMRhKihKxKjMGJm0YQAmQsgZTEszGOJgedvGmnmOmMXeUyMDAgM8dkA6ILjIWmFFFGZWn8RT4za2PCmK29USJ+Bq8gXKFY7NocJ5/IFn5SJebnCocSgA9BXL3KYIxBDYohyHW2OAZXGEYNsTGknMXbn88RYnyMGwJlRZkghsV8gFBmj28BMA/a27IFPPMbQiZCTmH4uLaZjN7TTc0sYqJKN85wzaLYnjBWRnMOJMU8md2oqs4cYf0DMAfo/znMJubJQlekSsjIxnCojdfKROoNPqDLCDNX+JEE2x16iUUutkVaDp3wWJM3njzERLE6JnivzC3Uhjawp1M4UZrZQEHcUDVnr98cdTyN9gpjgn4tI4wIxxBsjMJDNEyQmNP7zgoSiZGOUqPGXq8yBTi9SYj4w/hSseZxZIHGVVk/dwG7m26AXKtJvWt0tYtbYqc2YA3+qk6vw1LANmdR4Xtc5qdEaO3azX1c7nsT8hCqb3EfTBiIx2MhgWLNUhBi1Qy9XU6qE1A5i6DdaP1IF1HHo5cxdVmPc5RDsSAGWSJ/Is15CBRZKptbQaYXyAl+rtOmUxp7E9BfzepaZFOA8MM7c+WzD4ieS9uGBBCaj3sWdYP4EMUBg3i6iL/cViXG7YWKKpJDEtD+dl+yuI3MxASaVADvO62QBphUNMIcx19MOEImhRibrITpx+g2rR72IuxIe+911RFb1hrQXkpQ6g3Z8AYfLHW8uOVxiYvNsIjHCaSas9MXI36MpmdiNo1QsMTc0JxV3oClMyUyJfERSMgKYQBLVhz18QCKy/Tr60kNib+fq6KfObrv77LLqkUN0EbvmEddF2Xne+ezpMfYp8YMlJpg8xHjjEjEeS51rM7zARWJ8ci5Sm4kLiClgRgxLsaRKhGyW6OTrsCSm0o5PYo6bfC2HKh26gh3SvQp0JIH6gt8tyAGfMhYt1tN9h8qZIZSK6HEsZfdTaJer2KeXD5aYYHkWsyMgEVNiEmMP8WRL2WV6MFKbcvOlFqf015CYKSOrS+ae5h4R/CJWMQ41a7qU9jewjWsa/Xl4GIm5y/YUt0UdeJx76blcH0i/e8xSScT4/FmdPt3LG0NfLdzzUVkSandC88mMm/BDiQnenuMalYhJMSOTJ19IxIyp0tUrc9f1Vd8tObn6ZkPFg+3+gYkulVwPtuKQ/Y20Xi+48KlB110PKtk8rhBulM1B0YJulKVt7A00dWuj9wdNz1kXaga9VqGakpzmIe0PiBRyCpmk/GOIUQ29Ox+7EOMhk+oStHLZ2dwpwYLSgHoivd1P5LzGiszBqix+J0cmpiH7qhIx4URoer2Ta+Sm/bSuKXkqHlyeSa/U6+jYjz8I6/RBncG0r4A6ZVwj3Fq2uo1chW0tT7lJ1nSgwhQ95IDsUML+cQ4+PZfghb4llxyNSExbs/R2vzut9dqUcCS2QOIsvVzvTqe9CqXY6Ox5vuAuLpbZ98oSziYFrYfYf51EJsYhRoRG8jIxQNUwx02zQZQIn8BLKxbrtheGQoqmQdcuA6JyK6ZOntSYM7tm6DqdUnoYg08octgwZRPyGsZC3He8MZSzy/Cjolm2wR4owBuAyC8UC+hWejxe74PAPJFeEwuJEWY87uFY8Oc8/s3xMjFsv5u6XcUyGSE9brSuxEyVwYhZdPli4nN7ZSNSRdFolVr0+JJmUVU1kE8SwZnlzt+VwkNLTMoXNbYQjGlo16QdzFI6clsdxUFh2p/B7u15UiqTuliehG/sp8QEp2LgFqvKRlt4zi9GZmRiyHZteLZelhi4I2VFsl962G+vwpXS/XSnHqmj6GzvOXrgjykgtxNZBorV5p31BmuYkUBTS2lugaUiElOSW1ZsrCDdntRXxWjvfdQpc/Y0CWRiToLtf+4EbKWXlcJtsskzpnYXMRojookPWLEVUqSj5o7I5uq2xa22vGHnQ2LUQjoc8YYm/8aDiph8smy2CwrcoBmX/lDs9JRpKre2ER+MTVu2uOFYZIfA2Llr4HLTPch2aGKYiJDE1yIr9Egx0h2y09nXhXsaSm3Ps4FoUi/vR9EXXj/+cyvgMSIvJjzmF/+4xiBLzlnTqXAq8OR1lkXdN2TnhX8K2V83gMnXDcuyDH1j1GsNj5sqtVgDdhqU2fomDET9dU6qww1WHTdm6Q3Q6aBMb09vQpr94nBW1nUbO3aaoSu9ubh6x31QEe/zsIjUK+v4uw0fsJc03eAOlfuNWj29oV3Sy116W78APRpUAG64UbqFffKCDyZV30aR3D96kJl7mjkah46WVcatBOemiAE6hSbX9eA3YVS3IOU3gruoltaFXK3b600H8+LClRJ8rteY9nrdaa7g8Q88gDoDUKcL6nhyHdjgELaXa4p7ucAhd5rA9yvr2axe6Ta8khQmqx4dQviQgEu/ueGP1fpFfOVNEd9BdRfrQmMIh1EbFJzwtqpbWjcbsK8z+NRI/DMYDHha726jyUz6Dvnwdwn4QeXf4iGsPw/EcJ+dP8ovYzL5DTTeApGXA6HTlxn+3zpL8C/gMnwZ04cwMWPnnz9Wm+CTAEv+BSUAPvhXLygzJnCnV6/SPn+C4wPO78sy6jPvZCYwcQTz1R3/4wHX/vu1dCxjF0eQvm01oeWXAEyy+r4K5MzMDmJG2yqrluDfBApn1PdlJNEc5xIEo9ZFKiHlV6K6JJszO8QGajpoX6pf3dH/O1S3YN73uwDB5OolkZZfjUz1arJfYE7M75eZxE/+pciQg+ajnfICzP7j6VliXr4EZ3fL3WrMXD2oKfkQWYJ/H0hHvV9Ndhw2m3yvkssS/HKASb88Ze/LNNnblYFXsDyNvD0rwa8DMDXq82pC9wFIoiYYPW7fk38a/ssBLA3ebya0BI9LeOIyyfB/Oc5ezluTEyo2j8unFyguCTFfCjz7rxenLRO/jrz1VD0TCxP8etDXlGQgNcvgm7l6wsYlE/d6jAS/Dvz0v9ydPwvvmUmo+V3wO7wjOkEcEhlJkCBBggQJEiRIkCBBggQJ/ofwX5haWpAvvXoGAAAAAElFTkSuQmCC">
            <a:extLst>
              <a:ext uri="{FF2B5EF4-FFF2-40B4-BE49-F238E27FC236}">
                <a16:creationId xmlns:a16="http://schemas.microsoft.com/office/drawing/2014/main" id="{BC0B2F83-AC97-435C-9B75-30B959D5E2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188" y="323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7ED13920-C10E-4280-ACF3-853604A44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835621"/>
            <a:ext cx="9030399" cy="25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80000"/>
              </a:lnSpc>
              <a:spcBef>
                <a:spcPts val="900"/>
              </a:spcBef>
            </a:pPr>
            <a:r>
              <a:rPr lang="en-US" altLang="de-DE" sz="2400" b="1" dirty="0">
                <a:solidFill>
                  <a:srgbClr val="FAAB00"/>
                </a:solidFill>
              </a:rPr>
              <a:t>“Research for Climate Protection: Value-adding </a:t>
            </a:r>
            <a:br>
              <a:rPr lang="en-US" altLang="de-DE" sz="2400" b="1" dirty="0">
                <a:solidFill>
                  <a:srgbClr val="FAAB00"/>
                </a:solidFill>
              </a:rPr>
            </a:br>
            <a:r>
              <a:rPr lang="en-US" altLang="de-DE" sz="2400" b="1" dirty="0">
                <a:solidFill>
                  <a:srgbClr val="FAAB00"/>
                </a:solidFill>
              </a:rPr>
              <a:t>Convection-Permitting Climate Simulations Austria”</a:t>
            </a:r>
            <a:br>
              <a:rPr lang="en-US" altLang="de-DE" sz="2400" b="1" dirty="0">
                <a:solidFill>
                  <a:srgbClr val="FAAB00"/>
                </a:solidFill>
              </a:rPr>
            </a:br>
            <a:r>
              <a:rPr lang="en-US" altLang="de-DE" sz="2400" b="1" dirty="0">
                <a:solidFill>
                  <a:srgbClr val="FAAB00"/>
                </a:solidFill>
              </a:rPr>
              <a:t>(</a:t>
            </a:r>
            <a:r>
              <a:rPr lang="en-US" altLang="de-DE" sz="2400" b="1" dirty="0" err="1">
                <a:solidFill>
                  <a:srgbClr val="FAAB00"/>
                </a:solidFill>
              </a:rPr>
              <a:t>reclip:convex</a:t>
            </a:r>
            <a:r>
              <a:rPr lang="en-US" altLang="de-DE" sz="2400" b="1" dirty="0">
                <a:solidFill>
                  <a:srgbClr val="FAAB00"/>
                </a:solidFill>
              </a:rPr>
              <a:t>) </a:t>
            </a:r>
          </a:p>
          <a:p>
            <a:pPr eaLnBrk="1">
              <a:spcBef>
                <a:spcPts val="675"/>
              </a:spcBef>
            </a:pPr>
            <a:r>
              <a:rPr lang="de-DE" altLang="de-DE" dirty="0" err="1">
                <a:solidFill>
                  <a:srgbClr val="000000"/>
                </a:solidFill>
              </a:rPr>
              <a:t>funded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by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Klima- und Energiefonds </a:t>
            </a:r>
            <a:r>
              <a:rPr lang="de-DE" altLang="de-DE" dirty="0" err="1">
                <a:solidFill>
                  <a:srgbClr val="000000"/>
                </a:solidFill>
              </a:rPr>
              <a:t>through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Austrian Climate 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Research Programme (ACRP) (ID: B769999)</a:t>
            </a:r>
          </a:p>
          <a:p>
            <a:pPr eaLnBrk="1">
              <a:spcBef>
                <a:spcPts val="675"/>
              </a:spcBef>
            </a:pPr>
            <a:br>
              <a:rPr lang="de-DE" altLang="de-DE" dirty="0">
                <a:solidFill>
                  <a:srgbClr val="000000"/>
                </a:solidFill>
              </a:rPr>
            </a:br>
            <a:endParaRPr lang="de-DE" altLang="de-DE" dirty="0">
              <a:solidFill>
                <a:srgbClr val="000000"/>
              </a:solidFill>
            </a:endParaRPr>
          </a:p>
          <a:p>
            <a:pPr eaLnBrk="1">
              <a:spcBef>
                <a:spcPts val="675"/>
              </a:spcBef>
            </a:pPr>
            <a:r>
              <a:rPr lang="de-DE" altLang="de-DE" dirty="0">
                <a:solidFill>
                  <a:srgbClr val="000000"/>
                </a:solidFill>
              </a:rPr>
              <a:t>Klaus Görgen (</a:t>
            </a:r>
            <a:r>
              <a:rPr lang="en-US" altLang="de-DE" dirty="0">
                <a:solidFill>
                  <a:srgbClr val="000000"/>
                </a:solidFill>
              </a:rPr>
              <a:t>Institute of Bio- and Geosciences, </a:t>
            </a:r>
            <a:r>
              <a:rPr lang="en-US" altLang="de-DE" dirty="0" err="1">
                <a:solidFill>
                  <a:srgbClr val="000000"/>
                </a:solidFill>
              </a:rPr>
              <a:t>Agrosphere</a:t>
            </a:r>
            <a:r>
              <a:rPr lang="en-US" altLang="de-DE" dirty="0">
                <a:solidFill>
                  <a:srgbClr val="000000"/>
                </a:solidFill>
              </a:rPr>
              <a:t>, Research Centre </a:t>
            </a:r>
            <a:r>
              <a:rPr lang="en-US" altLang="de-DE" dirty="0" err="1">
                <a:solidFill>
                  <a:srgbClr val="000000"/>
                </a:solidFill>
              </a:rPr>
              <a:t>Jülich</a:t>
            </a:r>
            <a:r>
              <a:rPr lang="de-DE" altLang="de-DE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F4CD5B68-A5A6-419E-B592-7C375472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26" y="1980083"/>
            <a:ext cx="13335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3C9B1578-C62B-4955-B90A-F92257E7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508176"/>
            <a:ext cx="9621837" cy="36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2000" kern="0" dirty="0"/>
              <a:t>Process-related investigations ask for algorithms that are able to isolate such processes in climate model data (across various model types and model grids)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B12A08A9-C6D7-4D31-A1CB-00644BBB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>
                <a:solidFill>
                  <a:srgbClr val="FF9933"/>
                </a:solidFill>
                <a:cs typeface="Droid Sans" charset="0"/>
              </a:rPr>
              <a:t>Motivation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4B2EA5B-DF53-4F52-8527-5EA3E2FDD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7" t="20068" r="6223" b="24856"/>
          <a:stretch/>
        </p:blipFill>
        <p:spPr>
          <a:xfrm>
            <a:off x="1169442" y="971525"/>
            <a:ext cx="6502793" cy="2318825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448E47E1-3231-43EE-8FA5-C8F26DBE9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938" y="4802973"/>
            <a:ext cx="7003536" cy="14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>
                <a:sym typeface="Wingdings" panose="05000000000000000000" pitchFamily="2" charset="2"/>
              </a:rPr>
              <a:t> Detect t</a:t>
            </a:r>
            <a:r>
              <a:rPr lang="en-US" altLang="de-DE" sz="1800" kern="0" dirty="0"/>
              <a:t>he same front as the “same” in different models.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>
                <a:sym typeface="Wingdings" panose="05000000000000000000" pitchFamily="2" charset="2"/>
              </a:rPr>
              <a:t> </a:t>
            </a:r>
            <a:r>
              <a:rPr lang="en-US" altLang="de-DE" sz="1800" kern="0" dirty="0"/>
              <a:t>Deviations among models should not be artificial results of </a:t>
            </a:r>
            <a:br>
              <a:rPr lang="en-US" altLang="de-DE" sz="1800" kern="0" dirty="0"/>
            </a:br>
            <a:r>
              <a:rPr lang="en-US" altLang="de-DE" sz="1800" kern="0" dirty="0"/>
              <a:t>     the algorithm.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>
                <a:sym typeface="Wingdings" panose="05000000000000000000" pitchFamily="2" charset="2"/>
              </a:rPr>
              <a:t> What are the criteria for a front detection algorithm to </a:t>
            </a:r>
            <a:br>
              <a:rPr lang="en-US" altLang="de-DE" sz="1800" kern="0" dirty="0">
                <a:sym typeface="Wingdings" panose="05000000000000000000" pitchFamily="2" charset="2"/>
              </a:rPr>
            </a:br>
            <a:r>
              <a:rPr lang="en-US" altLang="de-DE" sz="1800" kern="0" dirty="0">
                <a:sym typeface="Wingdings" panose="05000000000000000000" pitchFamily="2" charset="2"/>
              </a:rPr>
              <a:t>	   give comparable results among different models and </a:t>
            </a:r>
            <a:br>
              <a:rPr lang="en-US" altLang="de-DE" sz="1800" kern="0" dirty="0">
                <a:sym typeface="Wingdings" panose="05000000000000000000" pitchFamily="2" charset="2"/>
              </a:rPr>
            </a:br>
            <a:r>
              <a:rPr lang="en-US" altLang="de-DE" sz="1800" kern="0" dirty="0">
                <a:sym typeface="Wingdings" panose="05000000000000000000" pitchFamily="2" charset="2"/>
              </a:rPr>
              <a:t>	   resolutions?</a:t>
            </a:r>
            <a:br>
              <a:rPr lang="en-US" altLang="de-DE" sz="1800" kern="0" dirty="0"/>
            </a:br>
            <a:endParaRPr lang="en-US" altLang="de-DE" sz="1800" kern="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83C2690-60BB-4D80-89FC-5914116DBF85}"/>
              </a:ext>
            </a:extLst>
          </p:cNvPr>
          <p:cNvGrpSpPr/>
          <p:nvPr/>
        </p:nvGrpSpPr>
        <p:grpSpPr>
          <a:xfrm>
            <a:off x="1025426" y="5044319"/>
            <a:ext cx="1728192" cy="1728192"/>
            <a:chOff x="2177554" y="1691605"/>
            <a:chExt cx="1728192" cy="1728192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C5F3B10-2F1D-4029-BCA7-C7F19274FAA3}"/>
                </a:ext>
              </a:extLst>
            </p:cNvPr>
            <p:cNvSpPr/>
            <p:nvPr/>
          </p:nvSpPr>
          <p:spPr bwMode="auto">
            <a:xfrm>
              <a:off x="2177554" y="169160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5C960AB-28A5-4E30-95B0-BE0542B005B3}"/>
                </a:ext>
              </a:extLst>
            </p:cNvPr>
            <p:cNvSpPr/>
            <p:nvPr/>
          </p:nvSpPr>
          <p:spPr bwMode="auto">
            <a:xfrm>
              <a:off x="2465586" y="169160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DA13FBDA-FDAA-4D25-A7F8-F484B3DCA144}"/>
                </a:ext>
              </a:extLst>
            </p:cNvPr>
            <p:cNvSpPr/>
            <p:nvPr/>
          </p:nvSpPr>
          <p:spPr bwMode="auto">
            <a:xfrm>
              <a:off x="2753618" y="169160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BBAE019-7095-45EE-BFF6-DC55EDBFC151}"/>
                </a:ext>
              </a:extLst>
            </p:cNvPr>
            <p:cNvSpPr/>
            <p:nvPr/>
          </p:nvSpPr>
          <p:spPr bwMode="auto">
            <a:xfrm>
              <a:off x="3041650" y="169160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57447B24-6FB2-40B1-8565-76C8CFDAB270}"/>
                </a:ext>
              </a:extLst>
            </p:cNvPr>
            <p:cNvSpPr/>
            <p:nvPr/>
          </p:nvSpPr>
          <p:spPr bwMode="auto">
            <a:xfrm>
              <a:off x="3329682" y="169160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567FF0A-810B-4062-8314-549E1D7CD0B3}"/>
                </a:ext>
              </a:extLst>
            </p:cNvPr>
            <p:cNvSpPr/>
            <p:nvPr/>
          </p:nvSpPr>
          <p:spPr bwMode="auto">
            <a:xfrm>
              <a:off x="3617714" y="169160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7B826CBA-EA81-49FC-B796-770C5DE8A211}"/>
                </a:ext>
              </a:extLst>
            </p:cNvPr>
            <p:cNvSpPr/>
            <p:nvPr/>
          </p:nvSpPr>
          <p:spPr bwMode="auto">
            <a:xfrm>
              <a:off x="2177554" y="1979637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398021E-47EA-4D6F-A94A-3068B66E57AF}"/>
                </a:ext>
              </a:extLst>
            </p:cNvPr>
            <p:cNvSpPr/>
            <p:nvPr/>
          </p:nvSpPr>
          <p:spPr bwMode="auto">
            <a:xfrm>
              <a:off x="2465586" y="1979637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D1DC6D87-103C-48EA-9F0D-B3E0557C5F74}"/>
                </a:ext>
              </a:extLst>
            </p:cNvPr>
            <p:cNvSpPr/>
            <p:nvPr/>
          </p:nvSpPr>
          <p:spPr bwMode="auto">
            <a:xfrm>
              <a:off x="2753618" y="1979637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E4646C8-A03A-4DF0-B3C3-5E2C627BE30A}"/>
                </a:ext>
              </a:extLst>
            </p:cNvPr>
            <p:cNvSpPr/>
            <p:nvPr/>
          </p:nvSpPr>
          <p:spPr bwMode="auto">
            <a:xfrm>
              <a:off x="3041650" y="1979637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70106DD8-41D9-4B69-BFA1-0078A9B5432E}"/>
                </a:ext>
              </a:extLst>
            </p:cNvPr>
            <p:cNvSpPr/>
            <p:nvPr/>
          </p:nvSpPr>
          <p:spPr bwMode="auto">
            <a:xfrm>
              <a:off x="3329682" y="1979637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280247A-AE31-448E-81BA-80A11586B384}"/>
                </a:ext>
              </a:extLst>
            </p:cNvPr>
            <p:cNvSpPr/>
            <p:nvPr/>
          </p:nvSpPr>
          <p:spPr bwMode="auto">
            <a:xfrm>
              <a:off x="3617714" y="1979637"/>
              <a:ext cx="288032" cy="288032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5A85928-E412-426B-BC63-35E83B6218F2}"/>
                </a:ext>
              </a:extLst>
            </p:cNvPr>
            <p:cNvSpPr/>
            <p:nvPr/>
          </p:nvSpPr>
          <p:spPr bwMode="auto">
            <a:xfrm>
              <a:off x="2177554" y="2267669"/>
              <a:ext cx="288032" cy="288032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A677EDE-1220-41BB-8771-C38940DD635B}"/>
                </a:ext>
              </a:extLst>
            </p:cNvPr>
            <p:cNvSpPr/>
            <p:nvPr/>
          </p:nvSpPr>
          <p:spPr bwMode="auto">
            <a:xfrm>
              <a:off x="2465586" y="2267669"/>
              <a:ext cx="288032" cy="288032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B9AAED6-15E3-4F7E-8894-C699FC40CB84}"/>
                </a:ext>
              </a:extLst>
            </p:cNvPr>
            <p:cNvSpPr/>
            <p:nvPr/>
          </p:nvSpPr>
          <p:spPr bwMode="auto">
            <a:xfrm>
              <a:off x="2753618" y="2267669"/>
              <a:ext cx="288032" cy="288032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E37FF5D-5FED-4699-B79B-0FB5A6D6EC4A}"/>
                </a:ext>
              </a:extLst>
            </p:cNvPr>
            <p:cNvSpPr/>
            <p:nvPr/>
          </p:nvSpPr>
          <p:spPr bwMode="auto">
            <a:xfrm>
              <a:off x="3041650" y="2267669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96D01637-397E-4EC8-B54E-13CA94942EC6}"/>
                </a:ext>
              </a:extLst>
            </p:cNvPr>
            <p:cNvSpPr/>
            <p:nvPr/>
          </p:nvSpPr>
          <p:spPr bwMode="auto">
            <a:xfrm>
              <a:off x="3329682" y="2267669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7C47923A-F95C-4B72-9564-75C160CB5511}"/>
                </a:ext>
              </a:extLst>
            </p:cNvPr>
            <p:cNvSpPr/>
            <p:nvPr/>
          </p:nvSpPr>
          <p:spPr bwMode="auto">
            <a:xfrm>
              <a:off x="3617714" y="2267669"/>
              <a:ext cx="288032" cy="288032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8D394C5F-89C0-4562-BB56-B28AF3C9E43A}"/>
                </a:ext>
              </a:extLst>
            </p:cNvPr>
            <p:cNvSpPr/>
            <p:nvPr/>
          </p:nvSpPr>
          <p:spPr bwMode="auto">
            <a:xfrm>
              <a:off x="2177554" y="2555701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46730D22-6A0F-4046-B327-4D2C61BB1D22}"/>
                </a:ext>
              </a:extLst>
            </p:cNvPr>
            <p:cNvSpPr/>
            <p:nvPr/>
          </p:nvSpPr>
          <p:spPr bwMode="auto">
            <a:xfrm>
              <a:off x="2465586" y="2555701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01FBEC29-03B9-44C0-80F4-6578CB4659A9}"/>
                </a:ext>
              </a:extLst>
            </p:cNvPr>
            <p:cNvSpPr/>
            <p:nvPr/>
          </p:nvSpPr>
          <p:spPr bwMode="auto">
            <a:xfrm>
              <a:off x="2753618" y="2555701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ED5DB3D6-56E7-478E-883D-C975CF081286}"/>
                </a:ext>
              </a:extLst>
            </p:cNvPr>
            <p:cNvSpPr/>
            <p:nvPr/>
          </p:nvSpPr>
          <p:spPr bwMode="auto">
            <a:xfrm>
              <a:off x="3041650" y="2555701"/>
              <a:ext cx="288032" cy="288032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3990A431-D2A0-432E-9C24-D8BECE90742D}"/>
                </a:ext>
              </a:extLst>
            </p:cNvPr>
            <p:cNvSpPr/>
            <p:nvPr/>
          </p:nvSpPr>
          <p:spPr bwMode="auto">
            <a:xfrm>
              <a:off x="3329682" y="2555701"/>
              <a:ext cx="288032" cy="288032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7DBFF952-35FB-4B4A-9076-B5A2EB01C39D}"/>
                </a:ext>
              </a:extLst>
            </p:cNvPr>
            <p:cNvSpPr/>
            <p:nvPr/>
          </p:nvSpPr>
          <p:spPr bwMode="auto">
            <a:xfrm>
              <a:off x="3617714" y="2555701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9711C992-17CB-4302-8033-F66CA57A9736}"/>
                </a:ext>
              </a:extLst>
            </p:cNvPr>
            <p:cNvSpPr/>
            <p:nvPr/>
          </p:nvSpPr>
          <p:spPr bwMode="auto">
            <a:xfrm>
              <a:off x="2177554" y="2843733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73A307C0-7BFA-49B0-ADA1-4B02E012C51A}"/>
                </a:ext>
              </a:extLst>
            </p:cNvPr>
            <p:cNvSpPr/>
            <p:nvPr/>
          </p:nvSpPr>
          <p:spPr bwMode="auto">
            <a:xfrm>
              <a:off x="2465586" y="2843733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8E22B8A8-001D-4CFF-9E6C-F50D377FF1E7}"/>
                </a:ext>
              </a:extLst>
            </p:cNvPr>
            <p:cNvSpPr/>
            <p:nvPr/>
          </p:nvSpPr>
          <p:spPr bwMode="auto">
            <a:xfrm>
              <a:off x="2753618" y="2843733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FF19EFD4-B28D-47BA-84D6-E057C0A56DAA}"/>
                </a:ext>
              </a:extLst>
            </p:cNvPr>
            <p:cNvSpPr/>
            <p:nvPr/>
          </p:nvSpPr>
          <p:spPr bwMode="auto">
            <a:xfrm>
              <a:off x="3041650" y="2843733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969D1D7-A638-45F2-809F-46AB584D5C2C}"/>
                </a:ext>
              </a:extLst>
            </p:cNvPr>
            <p:cNvSpPr/>
            <p:nvPr/>
          </p:nvSpPr>
          <p:spPr bwMode="auto">
            <a:xfrm>
              <a:off x="3329682" y="2843733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BD342832-6556-47EF-B190-A718932ABC5A}"/>
                </a:ext>
              </a:extLst>
            </p:cNvPr>
            <p:cNvSpPr/>
            <p:nvPr/>
          </p:nvSpPr>
          <p:spPr bwMode="auto">
            <a:xfrm>
              <a:off x="3617714" y="2843733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63D3B94E-9FB3-4455-BFB6-0948DE2F979C}"/>
                </a:ext>
              </a:extLst>
            </p:cNvPr>
            <p:cNvSpPr/>
            <p:nvPr/>
          </p:nvSpPr>
          <p:spPr bwMode="auto">
            <a:xfrm>
              <a:off x="2177554" y="313176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B9AA3CF-E26F-4C89-80EC-58A1C12DBBD8}"/>
                </a:ext>
              </a:extLst>
            </p:cNvPr>
            <p:cNvSpPr/>
            <p:nvPr/>
          </p:nvSpPr>
          <p:spPr bwMode="auto">
            <a:xfrm>
              <a:off x="2465586" y="313176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8714D755-C710-4E5C-AD12-E79324145048}"/>
                </a:ext>
              </a:extLst>
            </p:cNvPr>
            <p:cNvSpPr/>
            <p:nvPr/>
          </p:nvSpPr>
          <p:spPr bwMode="auto">
            <a:xfrm>
              <a:off x="2753618" y="313176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5FA1DD25-3B5B-4081-944F-194218CD8DB9}"/>
                </a:ext>
              </a:extLst>
            </p:cNvPr>
            <p:cNvSpPr/>
            <p:nvPr/>
          </p:nvSpPr>
          <p:spPr bwMode="auto">
            <a:xfrm>
              <a:off x="3041650" y="313176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BC7C1C69-48FE-4A1E-963A-3BAED23AF9A8}"/>
                </a:ext>
              </a:extLst>
            </p:cNvPr>
            <p:cNvSpPr/>
            <p:nvPr/>
          </p:nvSpPr>
          <p:spPr bwMode="auto">
            <a:xfrm>
              <a:off x="3329682" y="313176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4250097A-D620-49D5-80F6-39D0AB646482}"/>
                </a:ext>
              </a:extLst>
            </p:cNvPr>
            <p:cNvSpPr/>
            <p:nvPr/>
          </p:nvSpPr>
          <p:spPr bwMode="auto">
            <a:xfrm>
              <a:off x="3617714" y="3131765"/>
              <a:ext cx="288032" cy="28803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9DE3E550-944F-424C-BF7D-1D3E62AC4AE0}"/>
              </a:ext>
            </a:extLst>
          </p:cNvPr>
          <p:cNvGrpSpPr/>
          <p:nvPr/>
        </p:nvGrpSpPr>
        <p:grpSpPr>
          <a:xfrm rot="850008">
            <a:off x="1010581" y="5034792"/>
            <a:ext cx="1728194" cy="1728192"/>
            <a:chOff x="5057874" y="1691605"/>
            <a:chExt cx="3456384" cy="3456384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900EC1AC-D493-4B74-BB90-1750F9A52F4E}"/>
                </a:ext>
              </a:extLst>
            </p:cNvPr>
            <p:cNvSpPr/>
            <p:nvPr/>
          </p:nvSpPr>
          <p:spPr bwMode="auto">
            <a:xfrm>
              <a:off x="5057874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92DDCD9D-CA09-4006-84DE-2DC2058DD9BD}"/>
                </a:ext>
              </a:extLst>
            </p:cNvPr>
            <p:cNvSpPr/>
            <p:nvPr/>
          </p:nvSpPr>
          <p:spPr bwMode="auto">
            <a:xfrm>
              <a:off x="5345906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1AA3F741-BB5C-4A8C-B508-AA8192139B8D}"/>
                </a:ext>
              </a:extLst>
            </p:cNvPr>
            <p:cNvSpPr/>
            <p:nvPr/>
          </p:nvSpPr>
          <p:spPr bwMode="auto">
            <a:xfrm>
              <a:off x="5633938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761BB1C8-215B-44F1-9D07-B5D5A404A011}"/>
                </a:ext>
              </a:extLst>
            </p:cNvPr>
            <p:cNvSpPr/>
            <p:nvPr/>
          </p:nvSpPr>
          <p:spPr bwMode="auto">
            <a:xfrm>
              <a:off x="5921970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164BD2D2-2526-49CD-9D6A-6D242143DD33}"/>
                </a:ext>
              </a:extLst>
            </p:cNvPr>
            <p:cNvSpPr/>
            <p:nvPr/>
          </p:nvSpPr>
          <p:spPr bwMode="auto">
            <a:xfrm>
              <a:off x="6210002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FB4974C7-5429-43EF-847D-0B9339330203}"/>
                </a:ext>
              </a:extLst>
            </p:cNvPr>
            <p:cNvSpPr/>
            <p:nvPr/>
          </p:nvSpPr>
          <p:spPr bwMode="auto">
            <a:xfrm>
              <a:off x="6498034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5AEB8394-5824-4F2E-A3BE-3666E4223058}"/>
                </a:ext>
              </a:extLst>
            </p:cNvPr>
            <p:cNvSpPr/>
            <p:nvPr/>
          </p:nvSpPr>
          <p:spPr bwMode="auto">
            <a:xfrm>
              <a:off x="5057874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B31C4FEB-9D0E-456B-8EFB-D7CE3C7701FA}"/>
                </a:ext>
              </a:extLst>
            </p:cNvPr>
            <p:cNvSpPr/>
            <p:nvPr/>
          </p:nvSpPr>
          <p:spPr bwMode="auto">
            <a:xfrm>
              <a:off x="5345906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CCD766FE-9E2C-49D8-92A0-CDB8187CECBA}"/>
                </a:ext>
              </a:extLst>
            </p:cNvPr>
            <p:cNvSpPr/>
            <p:nvPr/>
          </p:nvSpPr>
          <p:spPr bwMode="auto">
            <a:xfrm>
              <a:off x="5633938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F307DD77-0066-4860-A8F7-2909BB5A8B15}"/>
                </a:ext>
              </a:extLst>
            </p:cNvPr>
            <p:cNvSpPr/>
            <p:nvPr/>
          </p:nvSpPr>
          <p:spPr bwMode="auto">
            <a:xfrm>
              <a:off x="5921970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750B8014-39B7-4F88-8782-8A110228C037}"/>
                </a:ext>
              </a:extLst>
            </p:cNvPr>
            <p:cNvSpPr/>
            <p:nvPr/>
          </p:nvSpPr>
          <p:spPr bwMode="auto">
            <a:xfrm>
              <a:off x="6210002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5D091CFA-7362-4913-BA11-DC7B65517591}"/>
                </a:ext>
              </a:extLst>
            </p:cNvPr>
            <p:cNvSpPr/>
            <p:nvPr/>
          </p:nvSpPr>
          <p:spPr bwMode="auto">
            <a:xfrm>
              <a:off x="6498034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60079C96-B56A-4820-AACD-66BCE11EC22B}"/>
                </a:ext>
              </a:extLst>
            </p:cNvPr>
            <p:cNvSpPr/>
            <p:nvPr/>
          </p:nvSpPr>
          <p:spPr bwMode="auto">
            <a:xfrm>
              <a:off x="5057874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4123369B-16D1-4F9F-94C2-49E41D248902}"/>
                </a:ext>
              </a:extLst>
            </p:cNvPr>
            <p:cNvSpPr/>
            <p:nvPr/>
          </p:nvSpPr>
          <p:spPr bwMode="auto">
            <a:xfrm>
              <a:off x="5345906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F2E38077-19CA-405D-B9A7-7705C8CE17BD}"/>
                </a:ext>
              </a:extLst>
            </p:cNvPr>
            <p:cNvSpPr/>
            <p:nvPr/>
          </p:nvSpPr>
          <p:spPr bwMode="auto">
            <a:xfrm>
              <a:off x="5633938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533126FA-B943-4E2B-BCBC-64CB4DF3E88A}"/>
                </a:ext>
              </a:extLst>
            </p:cNvPr>
            <p:cNvSpPr/>
            <p:nvPr/>
          </p:nvSpPr>
          <p:spPr bwMode="auto">
            <a:xfrm>
              <a:off x="5921970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00D89A07-6D28-4256-A481-3CFDA4180831}"/>
                </a:ext>
              </a:extLst>
            </p:cNvPr>
            <p:cNvSpPr/>
            <p:nvPr/>
          </p:nvSpPr>
          <p:spPr bwMode="auto">
            <a:xfrm>
              <a:off x="6210002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051DB37-6C47-44D6-8B34-F81BA2E96C1B}"/>
                </a:ext>
              </a:extLst>
            </p:cNvPr>
            <p:cNvSpPr/>
            <p:nvPr/>
          </p:nvSpPr>
          <p:spPr bwMode="auto">
            <a:xfrm>
              <a:off x="6498034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C5CE8D4C-DE10-4680-903D-7C926D3D96DF}"/>
                </a:ext>
              </a:extLst>
            </p:cNvPr>
            <p:cNvSpPr/>
            <p:nvPr/>
          </p:nvSpPr>
          <p:spPr bwMode="auto">
            <a:xfrm>
              <a:off x="5057874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B874558B-443C-486C-B871-FC36FF482968}"/>
                </a:ext>
              </a:extLst>
            </p:cNvPr>
            <p:cNvSpPr/>
            <p:nvPr/>
          </p:nvSpPr>
          <p:spPr bwMode="auto">
            <a:xfrm>
              <a:off x="5345906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BF372B2D-372F-447E-A2AB-BFE66A9FFB8B}"/>
                </a:ext>
              </a:extLst>
            </p:cNvPr>
            <p:cNvSpPr/>
            <p:nvPr/>
          </p:nvSpPr>
          <p:spPr bwMode="auto">
            <a:xfrm>
              <a:off x="5633938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5C0E7C51-F164-4298-B7E5-89BE6C7DE0DD}"/>
                </a:ext>
              </a:extLst>
            </p:cNvPr>
            <p:cNvSpPr/>
            <p:nvPr/>
          </p:nvSpPr>
          <p:spPr bwMode="auto">
            <a:xfrm>
              <a:off x="5921970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4CF68DA2-0AB5-4524-B44A-E714F256AA62}"/>
                </a:ext>
              </a:extLst>
            </p:cNvPr>
            <p:cNvSpPr/>
            <p:nvPr/>
          </p:nvSpPr>
          <p:spPr bwMode="auto">
            <a:xfrm>
              <a:off x="6210002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1EDC6926-AF62-4077-8954-1AF9D545096E}"/>
                </a:ext>
              </a:extLst>
            </p:cNvPr>
            <p:cNvSpPr/>
            <p:nvPr/>
          </p:nvSpPr>
          <p:spPr bwMode="auto">
            <a:xfrm>
              <a:off x="6498034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60627A2B-66D8-4579-A4C7-E33587995FCD}"/>
                </a:ext>
              </a:extLst>
            </p:cNvPr>
            <p:cNvSpPr/>
            <p:nvPr/>
          </p:nvSpPr>
          <p:spPr bwMode="auto">
            <a:xfrm>
              <a:off x="5057874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6B881B7E-5CA1-43CA-A717-951B87F652D2}"/>
                </a:ext>
              </a:extLst>
            </p:cNvPr>
            <p:cNvSpPr/>
            <p:nvPr/>
          </p:nvSpPr>
          <p:spPr bwMode="auto">
            <a:xfrm>
              <a:off x="5345906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8B1E0169-8337-4AC9-97B9-F37D486E7665}"/>
                </a:ext>
              </a:extLst>
            </p:cNvPr>
            <p:cNvSpPr/>
            <p:nvPr/>
          </p:nvSpPr>
          <p:spPr bwMode="auto">
            <a:xfrm>
              <a:off x="5633938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5EED089A-1134-4554-8A8A-DE548CD91967}"/>
                </a:ext>
              </a:extLst>
            </p:cNvPr>
            <p:cNvSpPr/>
            <p:nvPr/>
          </p:nvSpPr>
          <p:spPr bwMode="auto">
            <a:xfrm>
              <a:off x="5921970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5B243F7A-F8F6-4719-ABD3-3BB72417000E}"/>
                </a:ext>
              </a:extLst>
            </p:cNvPr>
            <p:cNvSpPr/>
            <p:nvPr/>
          </p:nvSpPr>
          <p:spPr bwMode="auto">
            <a:xfrm>
              <a:off x="6210002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E6D825B8-A81F-4A0E-8A63-60198D6E3B24}"/>
                </a:ext>
              </a:extLst>
            </p:cNvPr>
            <p:cNvSpPr/>
            <p:nvPr/>
          </p:nvSpPr>
          <p:spPr bwMode="auto">
            <a:xfrm>
              <a:off x="6498034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4C87C8B5-99AA-4FA1-B353-2FB108C1A98F}"/>
                </a:ext>
              </a:extLst>
            </p:cNvPr>
            <p:cNvSpPr/>
            <p:nvPr/>
          </p:nvSpPr>
          <p:spPr bwMode="auto">
            <a:xfrm>
              <a:off x="5057874" y="313176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F701EA02-B1EF-4991-828A-17F04507632B}"/>
                </a:ext>
              </a:extLst>
            </p:cNvPr>
            <p:cNvSpPr/>
            <p:nvPr/>
          </p:nvSpPr>
          <p:spPr bwMode="auto">
            <a:xfrm>
              <a:off x="5345906" y="313176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32E70ADF-EF89-4F4D-8E1B-47522848EF7A}"/>
                </a:ext>
              </a:extLst>
            </p:cNvPr>
            <p:cNvSpPr/>
            <p:nvPr/>
          </p:nvSpPr>
          <p:spPr bwMode="auto">
            <a:xfrm>
              <a:off x="5633938" y="3131765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C475343D-8948-4810-ACDE-545DDAED1F33}"/>
                </a:ext>
              </a:extLst>
            </p:cNvPr>
            <p:cNvSpPr/>
            <p:nvPr/>
          </p:nvSpPr>
          <p:spPr bwMode="auto">
            <a:xfrm>
              <a:off x="5921970" y="3131765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B16654C6-56D2-437B-8DFD-EB3EEA5FCEB9}"/>
                </a:ext>
              </a:extLst>
            </p:cNvPr>
            <p:cNvSpPr/>
            <p:nvPr/>
          </p:nvSpPr>
          <p:spPr bwMode="auto">
            <a:xfrm>
              <a:off x="6210002" y="3131765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CE76A5A2-31D4-4516-900C-4BF82A65F683}"/>
                </a:ext>
              </a:extLst>
            </p:cNvPr>
            <p:cNvSpPr/>
            <p:nvPr/>
          </p:nvSpPr>
          <p:spPr bwMode="auto">
            <a:xfrm>
              <a:off x="6498034" y="3131765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398D3665-B019-4784-8514-77BAA7C66A41}"/>
                </a:ext>
              </a:extLst>
            </p:cNvPr>
            <p:cNvSpPr/>
            <p:nvPr/>
          </p:nvSpPr>
          <p:spPr bwMode="auto">
            <a:xfrm>
              <a:off x="6786066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69CBB2E1-D4BF-491B-8745-BF0280A5F0AB}"/>
                </a:ext>
              </a:extLst>
            </p:cNvPr>
            <p:cNvSpPr/>
            <p:nvPr/>
          </p:nvSpPr>
          <p:spPr bwMode="auto">
            <a:xfrm>
              <a:off x="7074098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96C86BB6-4EAE-4A16-BF8C-D795287D0B05}"/>
                </a:ext>
              </a:extLst>
            </p:cNvPr>
            <p:cNvSpPr/>
            <p:nvPr/>
          </p:nvSpPr>
          <p:spPr bwMode="auto">
            <a:xfrm>
              <a:off x="7362130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BD5FCE08-58E7-4562-9115-D9E64C01B815}"/>
                </a:ext>
              </a:extLst>
            </p:cNvPr>
            <p:cNvSpPr/>
            <p:nvPr/>
          </p:nvSpPr>
          <p:spPr bwMode="auto">
            <a:xfrm>
              <a:off x="7650162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11879EC0-AF70-4EAF-A3C5-D18D5B4EC1C2}"/>
                </a:ext>
              </a:extLst>
            </p:cNvPr>
            <p:cNvSpPr/>
            <p:nvPr/>
          </p:nvSpPr>
          <p:spPr bwMode="auto">
            <a:xfrm>
              <a:off x="7938194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FC08969E-C8ED-4855-8C96-E1F899D7F374}"/>
                </a:ext>
              </a:extLst>
            </p:cNvPr>
            <p:cNvSpPr/>
            <p:nvPr/>
          </p:nvSpPr>
          <p:spPr bwMode="auto">
            <a:xfrm>
              <a:off x="8226226" y="169160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9B5142F9-EF23-4BB0-93AA-3C0A55585B7B}"/>
                </a:ext>
              </a:extLst>
            </p:cNvPr>
            <p:cNvSpPr/>
            <p:nvPr/>
          </p:nvSpPr>
          <p:spPr bwMode="auto">
            <a:xfrm>
              <a:off x="6786066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A1CDA173-938D-42E8-AFC2-41022F3262AC}"/>
                </a:ext>
              </a:extLst>
            </p:cNvPr>
            <p:cNvSpPr/>
            <p:nvPr/>
          </p:nvSpPr>
          <p:spPr bwMode="auto">
            <a:xfrm>
              <a:off x="7074098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EC264523-8ABD-4AE9-868E-0C8F1C636BE4}"/>
                </a:ext>
              </a:extLst>
            </p:cNvPr>
            <p:cNvSpPr/>
            <p:nvPr/>
          </p:nvSpPr>
          <p:spPr bwMode="auto">
            <a:xfrm>
              <a:off x="7362130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4B62FE92-4D85-4FBC-9D7B-9E6AEEC32678}"/>
                </a:ext>
              </a:extLst>
            </p:cNvPr>
            <p:cNvSpPr/>
            <p:nvPr/>
          </p:nvSpPr>
          <p:spPr bwMode="auto">
            <a:xfrm>
              <a:off x="7650162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03C76AFE-DC52-4662-B9B2-E1EC326F9764}"/>
                </a:ext>
              </a:extLst>
            </p:cNvPr>
            <p:cNvSpPr/>
            <p:nvPr/>
          </p:nvSpPr>
          <p:spPr bwMode="auto">
            <a:xfrm>
              <a:off x="7938194" y="197963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E00C5851-AA2F-4615-BE10-E58A1EF5460D}"/>
                </a:ext>
              </a:extLst>
            </p:cNvPr>
            <p:cNvSpPr/>
            <p:nvPr/>
          </p:nvSpPr>
          <p:spPr bwMode="auto">
            <a:xfrm>
              <a:off x="8226226" y="1979637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A504DE8A-B3B2-4E46-82AB-E05FA334DF3E}"/>
                </a:ext>
              </a:extLst>
            </p:cNvPr>
            <p:cNvSpPr/>
            <p:nvPr/>
          </p:nvSpPr>
          <p:spPr bwMode="auto">
            <a:xfrm>
              <a:off x="6786066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F0EA56D6-14AB-487F-8754-EA7EE0F5452A}"/>
                </a:ext>
              </a:extLst>
            </p:cNvPr>
            <p:cNvSpPr/>
            <p:nvPr/>
          </p:nvSpPr>
          <p:spPr bwMode="auto">
            <a:xfrm>
              <a:off x="7074098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84E55A2D-65D3-41F0-AB6B-744DBFE51465}"/>
                </a:ext>
              </a:extLst>
            </p:cNvPr>
            <p:cNvSpPr/>
            <p:nvPr/>
          </p:nvSpPr>
          <p:spPr bwMode="auto">
            <a:xfrm>
              <a:off x="7362130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E981CBA7-B773-4FE9-9B95-89DD8CF07800}"/>
                </a:ext>
              </a:extLst>
            </p:cNvPr>
            <p:cNvSpPr/>
            <p:nvPr/>
          </p:nvSpPr>
          <p:spPr bwMode="auto">
            <a:xfrm>
              <a:off x="7650162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99C8D479-54A1-4630-9BD0-EB4515E61ADB}"/>
                </a:ext>
              </a:extLst>
            </p:cNvPr>
            <p:cNvSpPr/>
            <p:nvPr/>
          </p:nvSpPr>
          <p:spPr bwMode="auto">
            <a:xfrm>
              <a:off x="7938194" y="2267669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58A26F67-D0BE-430A-9DE3-CC67AB5F177E}"/>
                </a:ext>
              </a:extLst>
            </p:cNvPr>
            <p:cNvSpPr/>
            <p:nvPr/>
          </p:nvSpPr>
          <p:spPr bwMode="auto">
            <a:xfrm>
              <a:off x="8226226" y="226766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7FAFA7D2-CA90-4F9C-B305-BC7ECC29ABA5}"/>
                </a:ext>
              </a:extLst>
            </p:cNvPr>
            <p:cNvSpPr/>
            <p:nvPr/>
          </p:nvSpPr>
          <p:spPr bwMode="auto">
            <a:xfrm>
              <a:off x="6786066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037D3FBA-59F7-4EE8-92F2-B6AA47F83E2D}"/>
                </a:ext>
              </a:extLst>
            </p:cNvPr>
            <p:cNvSpPr/>
            <p:nvPr/>
          </p:nvSpPr>
          <p:spPr bwMode="auto">
            <a:xfrm>
              <a:off x="7074098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1408A774-C17E-44FE-8FD3-36DD50ABBCAC}"/>
                </a:ext>
              </a:extLst>
            </p:cNvPr>
            <p:cNvSpPr/>
            <p:nvPr/>
          </p:nvSpPr>
          <p:spPr bwMode="auto">
            <a:xfrm>
              <a:off x="7362130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F793AA26-5AF7-417E-BCB9-E1C009883060}"/>
                </a:ext>
              </a:extLst>
            </p:cNvPr>
            <p:cNvSpPr/>
            <p:nvPr/>
          </p:nvSpPr>
          <p:spPr bwMode="auto">
            <a:xfrm>
              <a:off x="7650162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7DC0AA5C-6D2D-47F2-81D7-329657C33AA6}"/>
                </a:ext>
              </a:extLst>
            </p:cNvPr>
            <p:cNvSpPr/>
            <p:nvPr/>
          </p:nvSpPr>
          <p:spPr bwMode="auto">
            <a:xfrm>
              <a:off x="7938194" y="2555701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B298FF6C-02C6-4F01-AA2D-D7215B908038}"/>
                </a:ext>
              </a:extLst>
            </p:cNvPr>
            <p:cNvSpPr/>
            <p:nvPr/>
          </p:nvSpPr>
          <p:spPr bwMode="auto">
            <a:xfrm>
              <a:off x="8226226" y="255570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6D4769A8-A8E3-42CC-B118-21D9A6D51C53}"/>
                </a:ext>
              </a:extLst>
            </p:cNvPr>
            <p:cNvSpPr/>
            <p:nvPr/>
          </p:nvSpPr>
          <p:spPr bwMode="auto">
            <a:xfrm>
              <a:off x="6786066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80FA4759-B988-444E-9B2D-2D8EE3312E0D}"/>
                </a:ext>
              </a:extLst>
            </p:cNvPr>
            <p:cNvSpPr/>
            <p:nvPr/>
          </p:nvSpPr>
          <p:spPr bwMode="auto">
            <a:xfrm>
              <a:off x="7074098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669886F2-6045-4D37-9D59-A62E1B706079}"/>
                </a:ext>
              </a:extLst>
            </p:cNvPr>
            <p:cNvSpPr/>
            <p:nvPr/>
          </p:nvSpPr>
          <p:spPr bwMode="auto">
            <a:xfrm>
              <a:off x="7362130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57BB353C-D71D-466D-BE6B-B886CE5D7AE8}"/>
                </a:ext>
              </a:extLst>
            </p:cNvPr>
            <p:cNvSpPr/>
            <p:nvPr/>
          </p:nvSpPr>
          <p:spPr bwMode="auto">
            <a:xfrm>
              <a:off x="7650162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hteck 115">
              <a:extLst>
                <a:ext uri="{FF2B5EF4-FFF2-40B4-BE49-F238E27FC236}">
                  <a16:creationId xmlns:a16="http://schemas.microsoft.com/office/drawing/2014/main" id="{C24E22F8-E848-422B-B74C-497043C047E7}"/>
                </a:ext>
              </a:extLst>
            </p:cNvPr>
            <p:cNvSpPr/>
            <p:nvPr/>
          </p:nvSpPr>
          <p:spPr bwMode="auto">
            <a:xfrm>
              <a:off x="7938194" y="2843733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43F55AD1-ABE7-40C4-8A86-9834F862316A}"/>
                </a:ext>
              </a:extLst>
            </p:cNvPr>
            <p:cNvSpPr/>
            <p:nvPr/>
          </p:nvSpPr>
          <p:spPr bwMode="auto">
            <a:xfrm>
              <a:off x="8226226" y="284373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0753B194-CEB8-4723-940A-31E14640ACA3}"/>
                </a:ext>
              </a:extLst>
            </p:cNvPr>
            <p:cNvSpPr/>
            <p:nvPr/>
          </p:nvSpPr>
          <p:spPr bwMode="auto">
            <a:xfrm>
              <a:off x="6786066" y="313176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6CFC84FA-3BD0-44CA-BBD7-D914FDE6A44E}"/>
                </a:ext>
              </a:extLst>
            </p:cNvPr>
            <p:cNvSpPr/>
            <p:nvPr/>
          </p:nvSpPr>
          <p:spPr bwMode="auto">
            <a:xfrm>
              <a:off x="7074098" y="313176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225F7FA3-C448-4E62-A702-CC93E02E3FAC}"/>
                </a:ext>
              </a:extLst>
            </p:cNvPr>
            <p:cNvSpPr/>
            <p:nvPr/>
          </p:nvSpPr>
          <p:spPr bwMode="auto">
            <a:xfrm>
              <a:off x="7362130" y="313176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111D0C10-0335-4DBE-A6BF-87E941FEB50B}"/>
                </a:ext>
              </a:extLst>
            </p:cNvPr>
            <p:cNvSpPr/>
            <p:nvPr/>
          </p:nvSpPr>
          <p:spPr bwMode="auto">
            <a:xfrm>
              <a:off x="7650162" y="3131765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FBAEC031-2487-465A-A7EC-CE021A5A5F2E}"/>
                </a:ext>
              </a:extLst>
            </p:cNvPr>
            <p:cNvSpPr/>
            <p:nvPr/>
          </p:nvSpPr>
          <p:spPr bwMode="auto">
            <a:xfrm>
              <a:off x="7938194" y="313176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05BAA65B-4771-4E70-BDD3-0E1903C71936}"/>
                </a:ext>
              </a:extLst>
            </p:cNvPr>
            <p:cNvSpPr/>
            <p:nvPr/>
          </p:nvSpPr>
          <p:spPr bwMode="auto">
            <a:xfrm>
              <a:off x="8226226" y="313176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D53A170D-3B54-4B80-AF1E-4137EBE251AA}"/>
                </a:ext>
              </a:extLst>
            </p:cNvPr>
            <p:cNvSpPr/>
            <p:nvPr/>
          </p:nvSpPr>
          <p:spPr bwMode="auto">
            <a:xfrm>
              <a:off x="5057874" y="3419797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5C8F3932-4BF5-481F-A1F6-51AEC45687D8}"/>
                </a:ext>
              </a:extLst>
            </p:cNvPr>
            <p:cNvSpPr/>
            <p:nvPr/>
          </p:nvSpPr>
          <p:spPr bwMode="auto">
            <a:xfrm>
              <a:off x="5345906" y="3419797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D49D30A1-B2C4-4931-9E13-AFBD2685E4EF}"/>
                </a:ext>
              </a:extLst>
            </p:cNvPr>
            <p:cNvSpPr/>
            <p:nvPr/>
          </p:nvSpPr>
          <p:spPr bwMode="auto">
            <a:xfrm>
              <a:off x="5633938" y="341979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03E8208B-6A0E-454A-A3FE-A73AEF59802C}"/>
                </a:ext>
              </a:extLst>
            </p:cNvPr>
            <p:cNvSpPr/>
            <p:nvPr/>
          </p:nvSpPr>
          <p:spPr bwMode="auto">
            <a:xfrm>
              <a:off x="5921970" y="341979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E7A458A2-7CDC-4B5E-852D-C710CD6D91A2}"/>
                </a:ext>
              </a:extLst>
            </p:cNvPr>
            <p:cNvSpPr/>
            <p:nvPr/>
          </p:nvSpPr>
          <p:spPr bwMode="auto">
            <a:xfrm>
              <a:off x="6210002" y="341979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49C79DB6-E5EC-47CF-8CA9-CCBF9ACD274D}"/>
                </a:ext>
              </a:extLst>
            </p:cNvPr>
            <p:cNvSpPr/>
            <p:nvPr/>
          </p:nvSpPr>
          <p:spPr bwMode="auto">
            <a:xfrm>
              <a:off x="6498034" y="341979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04CDE21B-C279-45D9-8321-8B0E08B1604E}"/>
                </a:ext>
              </a:extLst>
            </p:cNvPr>
            <p:cNvSpPr/>
            <p:nvPr/>
          </p:nvSpPr>
          <p:spPr bwMode="auto">
            <a:xfrm>
              <a:off x="5057874" y="3707829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823B968C-7775-45AE-A525-F252752889B9}"/>
                </a:ext>
              </a:extLst>
            </p:cNvPr>
            <p:cNvSpPr/>
            <p:nvPr/>
          </p:nvSpPr>
          <p:spPr bwMode="auto">
            <a:xfrm>
              <a:off x="5345906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B1EF8599-40B5-4D86-8CAC-F43ECAED14F6}"/>
                </a:ext>
              </a:extLst>
            </p:cNvPr>
            <p:cNvSpPr/>
            <p:nvPr/>
          </p:nvSpPr>
          <p:spPr bwMode="auto">
            <a:xfrm>
              <a:off x="5633938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9CE51D90-3FD1-4D25-8E50-D8316955245A}"/>
                </a:ext>
              </a:extLst>
            </p:cNvPr>
            <p:cNvSpPr/>
            <p:nvPr/>
          </p:nvSpPr>
          <p:spPr bwMode="auto">
            <a:xfrm>
              <a:off x="5921970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78833D1D-BA39-4A42-A2FA-6463EE2F07B5}"/>
                </a:ext>
              </a:extLst>
            </p:cNvPr>
            <p:cNvSpPr/>
            <p:nvPr/>
          </p:nvSpPr>
          <p:spPr bwMode="auto">
            <a:xfrm>
              <a:off x="6210002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BF300163-502D-4C5E-905E-610030B7D22C}"/>
                </a:ext>
              </a:extLst>
            </p:cNvPr>
            <p:cNvSpPr/>
            <p:nvPr/>
          </p:nvSpPr>
          <p:spPr bwMode="auto">
            <a:xfrm>
              <a:off x="6498034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D437B6A1-910A-4EB5-8062-D3E06442594A}"/>
                </a:ext>
              </a:extLst>
            </p:cNvPr>
            <p:cNvSpPr/>
            <p:nvPr/>
          </p:nvSpPr>
          <p:spPr bwMode="auto">
            <a:xfrm>
              <a:off x="5057874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565A7CB3-4612-41AD-9A70-0F106E8A6CAB}"/>
                </a:ext>
              </a:extLst>
            </p:cNvPr>
            <p:cNvSpPr/>
            <p:nvPr/>
          </p:nvSpPr>
          <p:spPr bwMode="auto">
            <a:xfrm>
              <a:off x="5345906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3F834A16-FB5A-4301-95C8-57B130C645C6}"/>
                </a:ext>
              </a:extLst>
            </p:cNvPr>
            <p:cNvSpPr/>
            <p:nvPr/>
          </p:nvSpPr>
          <p:spPr bwMode="auto">
            <a:xfrm>
              <a:off x="5633938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A82BDFB1-45A8-44E0-A2E4-5C2D1CC8A4C1}"/>
                </a:ext>
              </a:extLst>
            </p:cNvPr>
            <p:cNvSpPr/>
            <p:nvPr/>
          </p:nvSpPr>
          <p:spPr bwMode="auto">
            <a:xfrm>
              <a:off x="5921970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C1042216-7784-42F6-9A43-9B333B96F6B7}"/>
                </a:ext>
              </a:extLst>
            </p:cNvPr>
            <p:cNvSpPr/>
            <p:nvPr/>
          </p:nvSpPr>
          <p:spPr bwMode="auto">
            <a:xfrm>
              <a:off x="6210002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688BF2B1-AAF1-4320-94F7-45A35311B6DD}"/>
                </a:ext>
              </a:extLst>
            </p:cNvPr>
            <p:cNvSpPr/>
            <p:nvPr/>
          </p:nvSpPr>
          <p:spPr bwMode="auto">
            <a:xfrm>
              <a:off x="6498034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12FE8BA8-4F4B-4BA0-9FB0-6CC9465D920F}"/>
                </a:ext>
              </a:extLst>
            </p:cNvPr>
            <p:cNvSpPr/>
            <p:nvPr/>
          </p:nvSpPr>
          <p:spPr bwMode="auto">
            <a:xfrm>
              <a:off x="5057874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E4B8FF3B-805E-41D4-B895-1DF4F4860A39}"/>
                </a:ext>
              </a:extLst>
            </p:cNvPr>
            <p:cNvSpPr/>
            <p:nvPr/>
          </p:nvSpPr>
          <p:spPr bwMode="auto">
            <a:xfrm>
              <a:off x="5345906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2719400F-792E-4A88-AA70-7095876540E1}"/>
                </a:ext>
              </a:extLst>
            </p:cNvPr>
            <p:cNvSpPr/>
            <p:nvPr/>
          </p:nvSpPr>
          <p:spPr bwMode="auto">
            <a:xfrm>
              <a:off x="5633938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67879DBC-D3EE-4C00-B7BA-0FDF1D276986}"/>
                </a:ext>
              </a:extLst>
            </p:cNvPr>
            <p:cNvSpPr/>
            <p:nvPr/>
          </p:nvSpPr>
          <p:spPr bwMode="auto">
            <a:xfrm>
              <a:off x="5921970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5EAF58A2-E283-4BE1-B58F-9DC94D5D73EA}"/>
                </a:ext>
              </a:extLst>
            </p:cNvPr>
            <p:cNvSpPr/>
            <p:nvPr/>
          </p:nvSpPr>
          <p:spPr bwMode="auto">
            <a:xfrm>
              <a:off x="6210002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1FA5A289-2C12-45CD-A649-7EE92F8540E8}"/>
                </a:ext>
              </a:extLst>
            </p:cNvPr>
            <p:cNvSpPr/>
            <p:nvPr/>
          </p:nvSpPr>
          <p:spPr bwMode="auto">
            <a:xfrm>
              <a:off x="6498034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62613991-277E-4B95-B765-87DA436920F2}"/>
                </a:ext>
              </a:extLst>
            </p:cNvPr>
            <p:cNvSpPr/>
            <p:nvPr/>
          </p:nvSpPr>
          <p:spPr bwMode="auto">
            <a:xfrm>
              <a:off x="5057874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61ED434A-786A-4A25-8CE6-1DB7DAA09342}"/>
                </a:ext>
              </a:extLst>
            </p:cNvPr>
            <p:cNvSpPr/>
            <p:nvPr/>
          </p:nvSpPr>
          <p:spPr bwMode="auto">
            <a:xfrm>
              <a:off x="5345906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DD5E8F23-8AA4-42F6-B0AD-89D3D9C65450}"/>
                </a:ext>
              </a:extLst>
            </p:cNvPr>
            <p:cNvSpPr/>
            <p:nvPr/>
          </p:nvSpPr>
          <p:spPr bwMode="auto">
            <a:xfrm>
              <a:off x="5633938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4D7067EF-79E1-497F-9681-52826D46D45A}"/>
                </a:ext>
              </a:extLst>
            </p:cNvPr>
            <p:cNvSpPr/>
            <p:nvPr/>
          </p:nvSpPr>
          <p:spPr bwMode="auto">
            <a:xfrm>
              <a:off x="5921970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DC6C7647-B54A-468B-99B2-61BA88A02629}"/>
                </a:ext>
              </a:extLst>
            </p:cNvPr>
            <p:cNvSpPr/>
            <p:nvPr/>
          </p:nvSpPr>
          <p:spPr bwMode="auto">
            <a:xfrm>
              <a:off x="6210002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8103D26A-2BE7-4A59-BF3D-30665D077DA1}"/>
                </a:ext>
              </a:extLst>
            </p:cNvPr>
            <p:cNvSpPr/>
            <p:nvPr/>
          </p:nvSpPr>
          <p:spPr bwMode="auto">
            <a:xfrm>
              <a:off x="6498034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CC1B6F97-A6A1-4AEA-B834-D3EFD218DB72}"/>
                </a:ext>
              </a:extLst>
            </p:cNvPr>
            <p:cNvSpPr/>
            <p:nvPr/>
          </p:nvSpPr>
          <p:spPr bwMode="auto">
            <a:xfrm>
              <a:off x="5057874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400AF879-4E9F-42E5-9503-133DACF09BDD}"/>
                </a:ext>
              </a:extLst>
            </p:cNvPr>
            <p:cNvSpPr/>
            <p:nvPr/>
          </p:nvSpPr>
          <p:spPr bwMode="auto">
            <a:xfrm>
              <a:off x="5345906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0565BF79-31B2-45CA-9F05-34739F8991B7}"/>
                </a:ext>
              </a:extLst>
            </p:cNvPr>
            <p:cNvSpPr/>
            <p:nvPr/>
          </p:nvSpPr>
          <p:spPr bwMode="auto">
            <a:xfrm>
              <a:off x="5633938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0ED0C9F2-ED94-4B2C-82A4-087A2A9832F0}"/>
                </a:ext>
              </a:extLst>
            </p:cNvPr>
            <p:cNvSpPr/>
            <p:nvPr/>
          </p:nvSpPr>
          <p:spPr bwMode="auto">
            <a:xfrm>
              <a:off x="5921970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80F26B85-5321-42BC-BCF6-8BE77311ECE9}"/>
                </a:ext>
              </a:extLst>
            </p:cNvPr>
            <p:cNvSpPr/>
            <p:nvPr/>
          </p:nvSpPr>
          <p:spPr bwMode="auto">
            <a:xfrm>
              <a:off x="6210002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5A6E089A-4EBB-4A90-9A45-690FE953B91D}"/>
                </a:ext>
              </a:extLst>
            </p:cNvPr>
            <p:cNvSpPr/>
            <p:nvPr/>
          </p:nvSpPr>
          <p:spPr bwMode="auto">
            <a:xfrm>
              <a:off x="6498034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F62E9D27-C54A-431E-9490-C9EC1F448722}"/>
                </a:ext>
              </a:extLst>
            </p:cNvPr>
            <p:cNvSpPr/>
            <p:nvPr/>
          </p:nvSpPr>
          <p:spPr bwMode="auto">
            <a:xfrm>
              <a:off x="6786066" y="3419797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82061860-6883-422A-B519-9BBE6DBF9E27}"/>
                </a:ext>
              </a:extLst>
            </p:cNvPr>
            <p:cNvSpPr/>
            <p:nvPr/>
          </p:nvSpPr>
          <p:spPr bwMode="auto">
            <a:xfrm>
              <a:off x="7074098" y="3419797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Rechteck 161">
              <a:extLst>
                <a:ext uri="{FF2B5EF4-FFF2-40B4-BE49-F238E27FC236}">
                  <a16:creationId xmlns:a16="http://schemas.microsoft.com/office/drawing/2014/main" id="{E6E4C891-B35A-4AA5-9092-542AE1EB6375}"/>
                </a:ext>
              </a:extLst>
            </p:cNvPr>
            <p:cNvSpPr/>
            <p:nvPr/>
          </p:nvSpPr>
          <p:spPr bwMode="auto">
            <a:xfrm>
              <a:off x="7362130" y="3419797"/>
              <a:ext cx="288032" cy="288032"/>
            </a:xfrm>
            <a:prstGeom prst="rect">
              <a:avLst/>
            </a:prstGeom>
            <a:solidFill>
              <a:srgbClr val="F08302">
                <a:alpha val="60000"/>
              </a:srgbClr>
            </a:solidFill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30502275-5C93-4414-8C2D-1FCFE8D648ED}"/>
                </a:ext>
              </a:extLst>
            </p:cNvPr>
            <p:cNvSpPr/>
            <p:nvPr/>
          </p:nvSpPr>
          <p:spPr bwMode="auto">
            <a:xfrm>
              <a:off x="7650162" y="341979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id="{04D60E24-81D6-4037-935C-8994975E59EF}"/>
                </a:ext>
              </a:extLst>
            </p:cNvPr>
            <p:cNvSpPr/>
            <p:nvPr/>
          </p:nvSpPr>
          <p:spPr bwMode="auto">
            <a:xfrm>
              <a:off x="7938194" y="341979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EAF46294-77B9-4EBB-AC97-8C2D4C70AC69}"/>
                </a:ext>
              </a:extLst>
            </p:cNvPr>
            <p:cNvSpPr/>
            <p:nvPr/>
          </p:nvSpPr>
          <p:spPr bwMode="auto">
            <a:xfrm>
              <a:off x="8226226" y="341979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6CCC334D-AA59-4A99-977C-A79CE4CBB960}"/>
                </a:ext>
              </a:extLst>
            </p:cNvPr>
            <p:cNvSpPr/>
            <p:nvPr/>
          </p:nvSpPr>
          <p:spPr bwMode="auto">
            <a:xfrm>
              <a:off x="6786066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B0CFB5D7-E0E7-4291-BC2C-8CFE429C2751}"/>
                </a:ext>
              </a:extLst>
            </p:cNvPr>
            <p:cNvSpPr/>
            <p:nvPr/>
          </p:nvSpPr>
          <p:spPr bwMode="auto">
            <a:xfrm>
              <a:off x="7074098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id="{5C07BD15-B88B-4159-8B1B-D71AA289C0B3}"/>
                </a:ext>
              </a:extLst>
            </p:cNvPr>
            <p:cNvSpPr/>
            <p:nvPr/>
          </p:nvSpPr>
          <p:spPr bwMode="auto">
            <a:xfrm>
              <a:off x="7362130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2646B211-D4E6-4D20-B074-C0AD13D1D1C0}"/>
                </a:ext>
              </a:extLst>
            </p:cNvPr>
            <p:cNvSpPr/>
            <p:nvPr/>
          </p:nvSpPr>
          <p:spPr bwMode="auto">
            <a:xfrm>
              <a:off x="7650162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A3B1503E-FDC1-4598-A9DC-DBE0D583BD96}"/>
                </a:ext>
              </a:extLst>
            </p:cNvPr>
            <p:cNvSpPr/>
            <p:nvPr/>
          </p:nvSpPr>
          <p:spPr bwMode="auto">
            <a:xfrm>
              <a:off x="7938194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Rechteck 170">
              <a:extLst>
                <a:ext uri="{FF2B5EF4-FFF2-40B4-BE49-F238E27FC236}">
                  <a16:creationId xmlns:a16="http://schemas.microsoft.com/office/drawing/2014/main" id="{45B5480B-999F-4B26-9D9A-8AC09E0A6F20}"/>
                </a:ext>
              </a:extLst>
            </p:cNvPr>
            <p:cNvSpPr/>
            <p:nvPr/>
          </p:nvSpPr>
          <p:spPr bwMode="auto">
            <a:xfrm>
              <a:off x="8226226" y="3707829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AFA6FF83-C7C6-4513-B888-CE25509CBE17}"/>
                </a:ext>
              </a:extLst>
            </p:cNvPr>
            <p:cNvSpPr/>
            <p:nvPr/>
          </p:nvSpPr>
          <p:spPr bwMode="auto">
            <a:xfrm>
              <a:off x="6786066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2F367A43-A0D0-4B18-8A78-BEDF8A370A6C}"/>
                </a:ext>
              </a:extLst>
            </p:cNvPr>
            <p:cNvSpPr/>
            <p:nvPr/>
          </p:nvSpPr>
          <p:spPr bwMode="auto">
            <a:xfrm>
              <a:off x="7074098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7BC0E8DB-401D-4549-BABD-A49BE1BC4584}"/>
                </a:ext>
              </a:extLst>
            </p:cNvPr>
            <p:cNvSpPr/>
            <p:nvPr/>
          </p:nvSpPr>
          <p:spPr bwMode="auto">
            <a:xfrm>
              <a:off x="7362130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B673653F-D927-4E7E-9824-BF5451FF86B2}"/>
                </a:ext>
              </a:extLst>
            </p:cNvPr>
            <p:cNvSpPr/>
            <p:nvPr/>
          </p:nvSpPr>
          <p:spPr bwMode="auto">
            <a:xfrm>
              <a:off x="7650162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9EE50562-0D68-40E2-B3CF-0F8370FCEC16}"/>
                </a:ext>
              </a:extLst>
            </p:cNvPr>
            <p:cNvSpPr/>
            <p:nvPr/>
          </p:nvSpPr>
          <p:spPr bwMode="auto">
            <a:xfrm>
              <a:off x="7938194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581321C3-0DE6-4B85-9AD2-4BB6D054575E}"/>
                </a:ext>
              </a:extLst>
            </p:cNvPr>
            <p:cNvSpPr/>
            <p:nvPr/>
          </p:nvSpPr>
          <p:spPr bwMode="auto">
            <a:xfrm>
              <a:off x="8226226" y="3995861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E554A499-6F0F-4285-8289-43399E1CF575}"/>
                </a:ext>
              </a:extLst>
            </p:cNvPr>
            <p:cNvSpPr/>
            <p:nvPr/>
          </p:nvSpPr>
          <p:spPr bwMode="auto">
            <a:xfrm>
              <a:off x="6786066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6CD34F5B-556D-4D37-83A2-43A75F267503}"/>
                </a:ext>
              </a:extLst>
            </p:cNvPr>
            <p:cNvSpPr/>
            <p:nvPr/>
          </p:nvSpPr>
          <p:spPr bwMode="auto">
            <a:xfrm>
              <a:off x="7074098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28D40408-C483-4106-8708-A6DFF7C33F86}"/>
                </a:ext>
              </a:extLst>
            </p:cNvPr>
            <p:cNvSpPr/>
            <p:nvPr/>
          </p:nvSpPr>
          <p:spPr bwMode="auto">
            <a:xfrm>
              <a:off x="7362130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A0D895E2-F9C3-45C6-A973-82B231A3E897}"/>
                </a:ext>
              </a:extLst>
            </p:cNvPr>
            <p:cNvSpPr/>
            <p:nvPr/>
          </p:nvSpPr>
          <p:spPr bwMode="auto">
            <a:xfrm>
              <a:off x="7650162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06FA9B36-F7B1-40C4-B21D-FCCA627BE5AC}"/>
                </a:ext>
              </a:extLst>
            </p:cNvPr>
            <p:cNvSpPr/>
            <p:nvPr/>
          </p:nvSpPr>
          <p:spPr bwMode="auto">
            <a:xfrm>
              <a:off x="7938194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0080B696-A57D-4F0D-8DD9-02D9478A2123}"/>
                </a:ext>
              </a:extLst>
            </p:cNvPr>
            <p:cNvSpPr/>
            <p:nvPr/>
          </p:nvSpPr>
          <p:spPr bwMode="auto">
            <a:xfrm>
              <a:off x="8226226" y="4283893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24EB3D45-866E-4FC1-A38A-B237C9E4A9DA}"/>
                </a:ext>
              </a:extLst>
            </p:cNvPr>
            <p:cNvSpPr/>
            <p:nvPr/>
          </p:nvSpPr>
          <p:spPr bwMode="auto">
            <a:xfrm>
              <a:off x="6786066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1AD58A79-066D-4604-8351-E70BC7EFDFE0}"/>
                </a:ext>
              </a:extLst>
            </p:cNvPr>
            <p:cNvSpPr/>
            <p:nvPr/>
          </p:nvSpPr>
          <p:spPr bwMode="auto">
            <a:xfrm>
              <a:off x="7074098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C1CCC91C-6A6E-47AE-8AC3-CACE7E6C12DA}"/>
                </a:ext>
              </a:extLst>
            </p:cNvPr>
            <p:cNvSpPr/>
            <p:nvPr/>
          </p:nvSpPr>
          <p:spPr bwMode="auto">
            <a:xfrm>
              <a:off x="7362130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E1D03E3A-177D-4BF7-86DA-A21306CD5D47}"/>
                </a:ext>
              </a:extLst>
            </p:cNvPr>
            <p:cNvSpPr/>
            <p:nvPr/>
          </p:nvSpPr>
          <p:spPr bwMode="auto">
            <a:xfrm>
              <a:off x="7650162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7D45654C-150C-48A5-9B4C-81B84F19D620}"/>
                </a:ext>
              </a:extLst>
            </p:cNvPr>
            <p:cNvSpPr/>
            <p:nvPr/>
          </p:nvSpPr>
          <p:spPr bwMode="auto">
            <a:xfrm>
              <a:off x="7938194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FE0973CB-0B22-458C-89DF-A534410417E4}"/>
                </a:ext>
              </a:extLst>
            </p:cNvPr>
            <p:cNvSpPr/>
            <p:nvPr/>
          </p:nvSpPr>
          <p:spPr bwMode="auto">
            <a:xfrm>
              <a:off x="8226226" y="4571925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6C70B3E5-51FD-4A62-93FB-90262E5689B9}"/>
                </a:ext>
              </a:extLst>
            </p:cNvPr>
            <p:cNvSpPr/>
            <p:nvPr/>
          </p:nvSpPr>
          <p:spPr bwMode="auto">
            <a:xfrm>
              <a:off x="6786066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E66933B3-A595-47EB-9DEB-059AD6F8587A}"/>
                </a:ext>
              </a:extLst>
            </p:cNvPr>
            <p:cNvSpPr/>
            <p:nvPr/>
          </p:nvSpPr>
          <p:spPr bwMode="auto">
            <a:xfrm>
              <a:off x="7074098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AB4EB48C-85D7-4E62-A83E-41E8FB898070}"/>
                </a:ext>
              </a:extLst>
            </p:cNvPr>
            <p:cNvSpPr/>
            <p:nvPr/>
          </p:nvSpPr>
          <p:spPr bwMode="auto">
            <a:xfrm>
              <a:off x="7362130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Rechteck 192">
              <a:extLst>
                <a:ext uri="{FF2B5EF4-FFF2-40B4-BE49-F238E27FC236}">
                  <a16:creationId xmlns:a16="http://schemas.microsoft.com/office/drawing/2014/main" id="{629D1390-6112-4CAF-81C5-47CD69D1FDF6}"/>
                </a:ext>
              </a:extLst>
            </p:cNvPr>
            <p:cNvSpPr/>
            <p:nvPr/>
          </p:nvSpPr>
          <p:spPr bwMode="auto">
            <a:xfrm>
              <a:off x="7650162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08D8CCDC-426C-4954-8CFE-6E4FF2CC5537}"/>
                </a:ext>
              </a:extLst>
            </p:cNvPr>
            <p:cNvSpPr/>
            <p:nvPr/>
          </p:nvSpPr>
          <p:spPr bwMode="auto">
            <a:xfrm>
              <a:off x="7938194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148DD9FD-51B7-48DE-B1E8-1BCB6AB14C62}"/>
                </a:ext>
              </a:extLst>
            </p:cNvPr>
            <p:cNvSpPr/>
            <p:nvPr/>
          </p:nvSpPr>
          <p:spPr bwMode="auto">
            <a:xfrm>
              <a:off x="8226226" y="4859957"/>
              <a:ext cx="288032" cy="288032"/>
            </a:xfrm>
            <a:prstGeom prst="rect">
              <a:avLst/>
            </a:prstGeom>
            <a:noFill/>
            <a:ln w="12700" cap="flat" cmpd="sng" algn="ctr">
              <a:solidFill>
                <a:srgbClr val="F083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6" name="Freihandform: Form 195">
            <a:extLst>
              <a:ext uri="{FF2B5EF4-FFF2-40B4-BE49-F238E27FC236}">
                <a16:creationId xmlns:a16="http://schemas.microsoft.com/office/drawing/2014/main" id="{7A32A4B8-FCB7-4932-8C9D-E1C5AD91E60C}"/>
              </a:ext>
            </a:extLst>
          </p:cNvPr>
          <p:cNvSpPr/>
          <p:nvPr/>
        </p:nvSpPr>
        <p:spPr bwMode="auto">
          <a:xfrm>
            <a:off x="649656" y="5350069"/>
            <a:ext cx="2281671" cy="875732"/>
          </a:xfrm>
          <a:custGeom>
            <a:avLst/>
            <a:gdLst>
              <a:gd name="connsiteX0" fmla="*/ 0 w 2638097"/>
              <a:gd name="connsiteY0" fmla="*/ 1313793 h 1313793"/>
              <a:gd name="connsiteX1" fmla="*/ 735724 w 2638097"/>
              <a:gd name="connsiteY1" fmla="*/ 420414 h 1313793"/>
              <a:gd name="connsiteX2" fmla="*/ 1933904 w 2638097"/>
              <a:gd name="connsiteY2" fmla="*/ 966952 h 1313793"/>
              <a:gd name="connsiteX3" fmla="*/ 2638097 w 2638097"/>
              <a:gd name="connsiteY3" fmla="*/ 0 h 1313793"/>
              <a:gd name="connsiteX0" fmla="*/ 0 w 2638097"/>
              <a:gd name="connsiteY0" fmla="*/ 1313793 h 1313793"/>
              <a:gd name="connsiteX1" fmla="*/ 1004098 w 2638097"/>
              <a:gd name="connsiteY1" fmla="*/ 547943 h 1313793"/>
              <a:gd name="connsiteX2" fmla="*/ 1933904 w 2638097"/>
              <a:gd name="connsiteY2" fmla="*/ 966952 h 1313793"/>
              <a:gd name="connsiteX3" fmla="*/ 2638097 w 2638097"/>
              <a:gd name="connsiteY3" fmla="*/ 0 h 1313793"/>
              <a:gd name="connsiteX0" fmla="*/ 0 w 2603092"/>
              <a:gd name="connsiteY0" fmla="*/ 1116703 h 1116703"/>
              <a:gd name="connsiteX1" fmla="*/ 969093 w 2603092"/>
              <a:gd name="connsiteY1" fmla="*/ 547943 h 1116703"/>
              <a:gd name="connsiteX2" fmla="*/ 1898899 w 2603092"/>
              <a:gd name="connsiteY2" fmla="*/ 966952 h 1116703"/>
              <a:gd name="connsiteX3" fmla="*/ 2603092 w 2603092"/>
              <a:gd name="connsiteY3" fmla="*/ 0 h 1116703"/>
              <a:gd name="connsiteX0" fmla="*/ 0 w 2603092"/>
              <a:gd name="connsiteY0" fmla="*/ 1116703 h 1116703"/>
              <a:gd name="connsiteX1" fmla="*/ 969093 w 2603092"/>
              <a:gd name="connsiteY1" fmla="*/ 547943 h 1116703"/>
              <a:gd name="connsiteX2" fmla="*/ 1747210 w 2603092"/>
              <a:gd name="connsiteY2" fmla="*/ 943764 h 1116703"/>
              <a:gd name="connsiteX3" fmla="*/ 2603092 w 2603092"/>
              <a:gd name="connsiteY3" fmla="*/ 0 h 1116703"/>
              <a:gd name="connsiteX0" fmla="*/ 0 w 2603092"/>
              <a:gd name="connsiteY0" fmla="*/ 1116703 h 1116703"/>
              <a:gd name="connsiteX1" fmla="*/ 969093 w 2603092"/>
              <a:gd name="connsiteY1" fmla="*/ 547943 h 1116703"/>
              <a:gd name="connsiteX2" fmla="*/ 1747210 w 2603092"/>
              <a:gd name="connsiteY2" fmla="*/ 943764 h 1116703"/>
              <a:gd name="connsiteX3" fmla="*/ 2603092 w 2603092"/>
              <a:gd name="connsiteY3" fmla="*/ 0 h 1116703"/>
              <a:gd name="connsiteX0" fmla="*/ 0 w 2603092"/>
              <a:gd name="connsiteY0" fmla="*/ 1116703 h 1116703"/>
              <a:gd name="connsiteX1" fmla="*/ 969093 w 2603092"/>
              <a:gd name="connsiteY1" fmla="*/ 547943 h 1116703"/>
              <a:gd name="connsiteX2" fmla="*/ 1747210 w 2603092"/>
              <a:gd name="connsiteY2" fmla="*/ 943764 h 1116703"/>
              <a:gd name="connsiteX3" fmla="*/ 2603092 w 2603092"/>
              <a:gd name="connsiteY3" fmla="*/ 0 h 1116703"/>
              <a:gd name="connsiteX0" fmla="*/ 0 w 2603092"/>
              <a:gd name="connsiteY0" fmla="*/ 1116703 h 1116703"/>
              <a:gd name="connsiteX1" fmla="*/ 969093 w 2603092"/>
              <a:gd name="connsiteY1" fmla="*/ 547943 h 1116703"/>
              <a:gd name="connsiteX2" fmla="*/ 1747210 w 2603092"/>
              <a:gd name="connsiteY2" fmla="*/ 943764 h 1116703"/>
              <a:gd name="connsiteX3" fmla="*/ 2603092 w 2603092"/>
              <a:gd name="connsiteY3" fmla="*/ 0 h 1116703"/>
              <a:gd name="connsiteX0" fmla="*/ 0 w 2509744"/>
              <a:gd name="connsiteY0" fmla="*/ 1174670 h 1174670"/>
              <a:gd name="connsiteX1" fmla="*/ 969093 w 2509744"/>
              <a:gd name="connsiteY1" fmla="*/ 605910 h 1174670"/>
              <a:gd name="connsiteX2" fmla="*/ 1747210 w 2509744"/>
              <a:gd name="connsiteY2" fmla="*/ 1001731 h 1174670"/>
              <a:gd name="connsiteX3" fmla="*/ 2509744 w 2509744"/>
              <a:gd name="connsiteY3" fmla="*/ 0 h 1174670"/>
              <a:gd name="connsiteX0" fmla="*/ 0 w 2229700"/>
              <a:gd name="connsiteY0" fmla="*/ 826864 h 826864"/>
              <a:gd name="connsiteX1" fmla="*/ 969093 w 2229700"/>
              <a:gd name="connsiteY1" fmla="*/ 258104 h 826864"/>
              <a:gd name="connsiteX2" fmla="*/ 1747210 w 2229700"/>
              <a:gd name="connsiteY2" fmla="*/ 653925 h 826864"/>
              <a:gd name="connsiteX3" fmla="*/ 2229700 w 2229700"/>
              <a:gd name="connsiteY3" fmla="*/ 0 h 826864"/>
              <a:gd name="connsiteX0" fmla="*/ 0 w 2229700"/>
              <a:gd name="connsiteY0" fmla="*/ 826864 h 826864"/>
              <a:gd name="connsiteX1" fmla="*/ 969093 w 2229700"/>
              <a:gd name="connsiteY1" fmla="*/ 258104 h 826864"/>
              <a:gd name="connsiteX2" fmla="*/ 1747210 w 2229700"/>
              <a:gd name="connsiteY2" fmla="*/ 653925 h 826864"/>
              <a:gd name="connsiteX3" fmla="*/ 2229700 w 2229700"/>
              <a:gd name="connsiteY3" fmla="*/ 0 h 826864"/>
              <a:gd name="connsiteX0" fmla="*/ 0 w 2229700"/>
              <a:gd name="connsiteY0" fmla="*/ 826864 h 826864"/>
              <a:gd name="connsiteX1" fmla="*/ 969093 w 2229700"/>
              <a:gd name="connsiteY1" fmla="*/ 258104 h 826864"/>
              <a:gd name="connsiteX2" fmla="*/ 1747210 w 2229700"/>
              <a:gd name="connsiteY2" fmla="*/ 653925 h 826864"/>
              <a:gd name="connsiteX3" fmla="*/ 2229700 w 2229700"/>
              <a:gd name="connsiteY3" fmla="*/ 0 h 826864"/>
              <a:gd name="connsiteX0" fmla="*/ 0 w 2474738"/>
              <a:gd name="connsiteY0" fmla="*/ 1000767 h 1000767"/>
              <a:gd name="connsiteX1" fmla="*/ 969093 w 2474738"/>
              <a:gd name="connsiteY1" fmla="*/ 432007 h 1000767"/>
              <a:gd name="connsiteX2" fmla="*/ 1747210 w 2474738"/>
              <a:gd name="connsiteY2" fmla="*/ 827828 h 1000767"/>
              <a:gd name="connsiteX3" fmla="*/ 2474738 w 2474738"/>
              <a:gd name="connsiteY3" fmla="*/ 0 h 1000767"/>
              <a:gd name="connsiteX0" fmla="*/ 0 w 2474738"/>
              <a:gd name="connsiteY0" fmla="*/ 1000767 h 1000767"/>
              <a:gd name="connsiteX1" fmla="*/ 969093 w 2474738"/>
              <a:gd name="connsiteY1" fmla="*/ 432007 h 1000767"/>
              <a:gd name="connsiteX2" fmla="*/ 1747210 w 2474738"/>
              <a:gd name="connsiteY2" fmla="*/ 827828 h 1000767"/>
              <a:gd name="connsiteX3" fmla="*/ 2474738 w 2474738"/>
              <a:gd name="connsiteY3" fmla="*/ 0 h 1000767"/>
              <a:gd name="connsiteX0" fmla="*/ 0 w 2533081"/>
              <a:gd name="connsiteY0" fmla="*/ 965985 h 965985"/>
              <a:gd name="connsiteX1" fmla="*/ 969093 w 2533081"/>
              <a:gd name="connsiteY1" fmla="*/ 397225 h 965985"/>
              <a:gd name="connsiteX2" fmla="*/ 1747210 w 2533081"/>
              <a:gd name="connsiteY2" fmla="*/ 793046 h 965985"/>
              <a:gd name="connsiteX3" fmla="*/ 2533081 w 2533081"/>
              <a:gd name="connsiteY3" fmla="*/ 0 h 965985"/>
              <a:gd name="connsiteX0" fmla="*/ 0 w 2533081"/>
              <a:gd name="connsiteY0" fmla="*/ 965985 h 965985"/>
              <a:gd name="connsiteX1" fmla="*/ 969093 w 2533081"/>
              <a:gd name="connsiteY1" fmla="*/ 397225 h 965985"/>
              <a:gd name="connsiteX2" fmla="*/ 1747210 w 2533081"/>
              <a:gd name="connsiteY2" fmla="*/ 793046 h 965985"/>
              <a:gd name="connsiteX3" fmla="*/ 2533081 w 2533081"/>
              <a:gd name="connsiteY3" fmla="*/ 0 h 96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081" h="965985">
                <a:moveTo>
                  <a:pt x="0" y="965985"/>
                </a:moveTo>
                <a:cubicBezTo>
                  <a:pt x="486746" y="455451"/>
                  <a:pt x="677891" y="426048"/>
                  <a:pt x="969093" y="397225"/>
                </a:cubicBezTo>
                <a:cubicBezTo>
                  <a:pt x="1260295" y="368402"/>
                  <a:pt x="1430148" y="863115"/>
                  <a:pt x="1747210" y="793046"/>
                </a:cubicBezTo>
                <a:cubicBezTo>
                  <a:pt x="2309309" y="525887"/>
                  <a:pt x="1945445" y="244572"/>
                  <a:pt x="2533081" y="0"/>
                </a:cubicBezTo>
              </a:path>
            </a:pathLst>
          </a:custGeom>
          <a:ln w="38100">
            <a:solidFill>
              <a:schemeClr val="dk1">
                <a:shade val="95000"/>
                <a:satMod val="105000"/>
                <a:alpha val="87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1861E-7BB7-4AB5-9BA5-E9245FB1CA48}"/>
              </a:ext>
            </a:extLst>
          </p:cNvPr>
          <p:cNvSpPr txBox="1"/>
          <p:nvPr/>
        </p:nvSpPr>
        <p:spPr>
          <a:xfrm>
            <a:off x="881410" y="4931965"/>
            <a:ext cx="9789924" cy="2118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Influence of smoothing vs spectral filtering by means of an idealised test function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Influence of different model resolutions by means of idealised baroclinic wave simulations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	1. + 2.  criteria for comparability 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GB" dirty="0">
                <a:solidFill>
                  <a:schemeClr val="tx1"/>
                </a:solidFill>
              </a:rPr>
              <a:t>Application: (comparable) front statistics from multi-year simulations in the Alpine region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                   from CORDEX-FPS (real case)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254217-2268-4A71-83BC-6F135FAD3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Problem set, methodology, and goals</a:t>
            </a:r>
            <a:endParaRPr lang="en-GB" altLang="de-DE" sz="3200" b="1" dirty="0">
              <a:solidFill>
                <a:srgbClr val="F08302"/>
              </a:solidFill>
              <a:cs typeface="Droid Sans" charset="0"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4F72A69-AA41-4801-B2D0-28B40424DB31}"/>
              </a:ext>
            </a:extLst>
          </p:cNvPr>
          <p:cNvSpPr/>
          <p:nvPr/>
        </p:nvSpPr>
        <p:spPr bwMode="auto">
          <a:xfrm>
            <a:off x="1152840" y="1979637"/>
            <a:ext cx="1955308" cy="674654"/>
          </a:xfrm>
          <a:prstGeom prst="roundRect">
            <a:avLst/>
          </a:prstGeom>
          <a:solidFill>
            <a:srgbClr val="F08302">
              <a:alpha val="30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GB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Thermodynamic </a:t>
            </a:r>
            <a:br>
              <a:rPr kumimoji="0" lang="en-GB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kumimoji="0" lang="en-GB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field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60D2ED43-A2C0-4574-A023-46B3E474A85E}"/>
              </a:ext>
            </a:extLst>
          </p:cNvPr>
          <p:cNvSpPr/>
          <p:nvPr/>
        </p:nvSpPr>
        <p:spPr bwMode="auto">
          <a:xfrm>
            <a:off x="4481810" y="1979637"/>
            <a:ext cx="1346743" cy="674654"/>
          </a:xfrm>
          <a:prstGeom prst="roundRect">
            <a:avLst/>
          </a:prstGeom>
          <a:solidFill>
            <a:srgbClr val="F08302">
              <a:alpha val="30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GB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Smoothing</a:t>
            </a:r>
            <a:br>
              <a:rPr kumimoji="0" lang="en-GB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kumimoji="0" lang="en-GB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Filtering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4AEB1F3-3003-4EF3-A64A-4D14489A3123}"/>
              </a:ext>
            </a:extLst>
          </p:cNvPr>
          <p:cNvSpPr/>
          <p:nvPr/>
        </p:nvSpPr>
        <p:spPr bwMode="auto">
          <a:xfrm>
            <a:off x="7179312" y="2122159"/>
            <a:ext cx="2190463" cy="389611"/>
          </a:xfrm>
          <a:prstGeom prst="roundRect">
            <a:avLst/>
          </a:prstGeom>
          <a:solidFill>
            <a:srgbClr val="F08302">
              <a:alpha val="30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Detection</a:t>
            </a:r>
            <a:r>
              <a:rPr kumimoji="0" lang="en-GB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algorithm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EA4EEFC-8620-4DDF-80CC-4EED2A3BB7D5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>
            <a:off x="3108148" y="2316964"/>
            <a:ext cx="137366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38CD0E3-C30A-4AEA-B08B-8936A76A5AD1}"/>
              </a:ext>
            </a:extLst>
          </p:cNvPr>
          <p:cNvCxnSpPr>
            <a:stCxn id="6" idx="3"/>
            <a:endCxn id="7" idx="1"/>
          </p:cNvCxnSpPr>
          <p:nvPr/>
        </p:nvCxnSpPr>
        <p:spPr bwMode="auto">
          <a:xfrm>
            <a:off x="5828553" y="2316964"/>
            <a:ext cx="1350759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01A66B18-157D-4899-92E1-C062ED3E2205}"/>
              </a:ext>
            </a:extLst>
          </p:cNvPr>
          <p:cNvSpPr txBox="1"/>
          <p:nvPr/>
        </p:nvSpPr>
        <p:spPr>
          <a:xfrm>
            <a:off x="1097434" y="2838019"/>
            <a:ext cx="1923925" cy="136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temperature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potential temperature,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equiv. potential temp.,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wet-bulb temperature,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wind, et al.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69F0343-0AB7-4CF8-8ACE-32BBAE72A1EA}"/>
              </a:ext>
            </a:extLst>
          </p:cNvPr>
          <p:cNvSpPr txBox="1"/>
          <p:nvPr/>
        </p:nvSpPr>
        <p:spPr>
          <a:xfrm>
            <a:off x="7218114" y="2721878"/>
            <a:ext cx="2747868" cy="136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horizontal gradient (G),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Thermal Front Parameter (TFP),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frontogenesis function (F),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asymptotic contraction rate (C),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et al.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B09067-8EC1-4957-A695-642AB52E3A1D}"/>
              </a:ext>
            </a:extLst>
          </p:cNvPr>
          <p:cNvSpPr txBox="1"/>
          <p:nvPr/>
        </p:nvSpPr>
        <p:spPr>
          <a:xfrm>
            <a:off x="4265786" y="2793886"/>
            <a:ext cx="2376264" cy="18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very coarsely resolved grid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	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(e.g.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Catto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2015)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moving weighted averages</a:t>
            </a:r>
          </a:p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tx1"/>
                </a:solidFill>
              </a:rPr>
              <a:t>	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(e.g.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Jenkner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2009; </a:t>
            </a: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Hewson &amp;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Titley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2010)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spectral decomposition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	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(e.g. Piazza et al. 2019)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CCF8F82-2592-497C-8999-0100A32BF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99" y="1043534"/>
            <a:ext cx="9621837" cy="73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/>
              <a:t>Components of front detection algorithms</a:t>
            </a:r>
            <a:endParaRPr lang="en-US" altLang="de-DE" sz="1600" i="1" kern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192C44-6940-411E-BEE8-B937920C99CF}"/>
              </a:ext>
            </a:extLst>
          </p:cNvPr>
          <p:cNvSpPr txBox="1"/>
          <p:nvPr/>
        </p:nvSpPr>
        <p:spPr>
          <a:xfrm>
            <a:off x="5934029" y="1043533"/>
            <a:ext cx="4274503" cy="585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err="1">
                <a:solidFill>
                  <a:schemeClr val="tx1"/>
                </a:solidFill>
              </a:rPr>
              <a:t>overview</a:t>
            </a:r>
            <a:r>
              <a:rPr lang="de-AT" sz="1400" dirty="0">
                <a:solidFill>
                  <a:schemeClr val="tx1"/>
                </a:solidFill>
              </a:rPr>
              <a:t>: 	Thomas &amp; Schultz, </a:t>
            </a:r>
            <a:r>
              <a:rPr lang="de-AT" sz="1400" i="1" dirty="0">
                <a:solidFill>
                  <a:schemeClr val="tx1"/>
                </a:solidFill>
              </a:rPr>
              <a:t>Mon </a:t>
            </a:r>
            <a:r>
              <a:rPr lang="de-AT" sz="1400" i="1" dirty="0" err="1">
                <a:solidFill>
                  <a:schemeClr val="tx1"/>
                </a:solidFill>
              </a:rPr>
              <a:t>Wea</a:t>
            </a:r>
            <a:r>
              <a:rPr lang="de-AT" sz="1400" i="1" dirty="0">
                <a:solidFill>
                  <a:schemeClr val="tx1"/>
                </a:solidFill>
              </a:rPr>
              <a:t> Rev</a:t>
            </a:r>
            <a:r>
              <a:rPr lang="de-AT" sz="1400" dirty="0">
                <a:solidFill>
                  <a:schemeClr val="tx1"/>
                </a:solidFill>
              </a:rPr>
              <a:t>, 2019</a:t>
            </a:r>
            <a:br>
              <a:rPr lang="de-AT" sz="1400" dirty="0">
                <a:solidFill>
                  <a:schemeClr val="tx1"/>
                </a:solidFill>
              </a:rPr>
            </a:br>
            <a:r>
              <a:rPr lang="de-AT" sz="1400" dirty="0">
                <a:solidFill>
                  <a:schemeClr val="tx1"/>
                </a:solidFill>
              </a:rPr>
              <a:t>		Thomas &amp; Schultz, </a:t>
            </a:r>
            <a:r>
              <a:rPr lang="de-AT" sz="1400" i="1" dirty="0">
                <a:solidFill>
                  <a:schemeClr val="tx1"/>
                </a:solidFill>
              </a:rPr>
              <a:t>BAMS</a:t>
            </a:r>
            <a:r>
              <a:rPr lang="de-AT" sz="1400" dirty="0">
                <a:solidFill>
                  <a:schemeClr val="tx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405641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>
            <a:extLst>
              <a:ext uri="{FF2B5EF4-FFF2-40B4-BE49-F238E27FC236}">
                <a16:creationId xmlns:a16="http://schemas.microsoft.com/office/drawing/2014/main" id="{2A1FF800-EADD-4D11-9A1A-457FA11B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/>
          <a:stretch>
            <a:fillRect/>
          </a:stretch>
        </p:blipFill>
        <p:spPr bwMode="auto">
          <a:xfrm>
            <a:off x="476250" y="1236637"/>
            <a:ext cx="4124677" cy="29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20342B74-6308-434C-9F6D-09C1D8F8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1117099"/>
            <a:ext cx="2505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307EC-8EBF-46FA-AB25-2242BCA2F39C}"/>
              </a:ext>
            </a:extLst>
          </p:cNvPr>
          <p:cNvSpPr txBox="1"/>
          <p:nvPr/>
        </p:nvSpPr>
        <p:spPr>
          <a:xfrm>
            <a:off x="4312576" y="1746856"/>
            <a:ext cx="4949175" cy="4930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Symbol" pitchFamily="18" charset="2"/>
              <a:buChar char="t"/>
              <a:defRPr/>
            </a:pPr>
            <a:r>
              <a:rPr lang="de-AT" sz="1400" dirty="0">
                <a:solidFill>
                  <a:schemeClr val="tx1"/>
                </a:solidFill>
                <a:latin typeface="Arial" charset="0"/>
              </a:rPr>
              <a:t>… thermal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field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de-AT" sz="1400" dirty="0">
                <a:solidFill>
                  <a:schemeClr val="tx1"/>
                </a:solidFill>
                <a:latin typeface="Arial" charset="0"/>
              </a:rPr>
            </a:br>
            <a:r>
              <a:rPr lang="de-AT" sz="1400" dirty="0">
                <a:solidFill>
                  <a:schemeClr val="tx1"/>
                </a:solidFill>
                <a:latin typeface="Arial" charset="0"/>
              </a:rPr>
              <a:t>     (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temp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.,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pot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temp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.,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equiv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pot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temp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.,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wet-bulb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temp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.) </a:t>
            </a:r>
          </a:p>
        </p:txBody>
      </p:sp>
      <p:pic>
        <p:nvPicPr>
          <p:cNvPr id="6150" name="Picture 4">
            <a:extLst>
              <a:ext uri="{FF2B5EF4-FFF2-40B4-BE49-F238E27FC236}">
                <a16:creationId xmlns:a16="http://schemas.microsoft.com/office/drawing/2014/main" id="{F6683DBE-C9E5-4057-B900-BBA304D1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51" y="2756742"/>
            <a:ext cx="1695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7">
            <a:extLst>
              <a:ext uri="{FF2B5EF4-FFF2-40B4-BE49-F238E27FC236}">
                <a16:creationId xmlns:a16="http://schemas.microsoft.com/office/drawing/2014/main" id="{0B9289E9-7239-4839-93C3-DEA870D4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794" y="2867842"/>
            <a:ext cx="271303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AT" altLang="de-DE" sz="1400" dirty="0" err="1">
                <a:solidFill>
                  <a:schemeClr val="tx1"/>
                </a:solidFill>
              </a:rPr>
              <a:t>Condition</a:t>
            </a:r>
            <a:r>
              <a:rPr lang="de-AT" altLang="de-DE" sz="1400" dirty="0">
                <a:solidFill>
                  <a:schemeClr val="tx1"/>
                </a:solidFill>
              </a:rPr>
              <a:t> </a:t>
            </a:r>
            <a:r>
              <a:rPr lang="de-AT" altLang="de-DE" sz="1400" dirty="0" err="1">
                <a:solidFill>
                  <a:schemeClr val="tx1"/>
                </a:solidFill>
              </a:rPr>
              <a:t>to</a:t>
            </a:r>
            <a:r>
              <a:rPr lang="de-AT" altLang="de-DE" sz="1400" dirty="0">
                <a:solidFill>
                  <a:schemeClr val="tx1"/>
                </a:solidFill>
              </a:rPr>
              <a:t> </a:t>
            </a:r>
            <a:r>
              <a:rPr lang="de-AT" altLang="de-DE" sz="1400" dirty="0" err="1">
                <a:solidFill>
                  <a:schemeClr val="tx1"/>
                </a:solidFill>
              </a:rPr>
              <a:t>avoid</a:t>
            </a:r>
            <a:r>
              <a:rPr lang="de-AT" altLang="de-DE" sz="1400" dirty="0">
                <a:solidFill>
                  <a:schemeClr val="tx1"/>
                </a:solidFill>
              </a:rPr>
              <a:t> </a:t>
            </a:r>
            <a:r>
              <a:rPr lang="de-AT" altLang="de-DE" sz="1400" dirty="0" err="1">
                <a:solidFill>
                  <a:schemeClr val="tx1"/>
                </a:solidFill>
              </a:rPr>
              <a:t>local</a:t>
            </a:r>
            <a:r>
              <a:rPr lang="de-AT" altLang="de-DE" sz="1400" dirty="0">
                <a:solidFill>
                  <a:schemeClr val="tx1"/>
                </a:solidFill>
              </a:rPr>
              <a:t> </a:t>
            </a:r>
            <a:r>
              <a:rPr lang="de-AT" altLang="de-DE" sz="1400" dirty="0" err="1">
                <a:solidFill>
                  <a:schemeClr val="tx1"/>
                </a:solidFill>
              </a:rPr>
              <a:t>minima</a:t>
            </a:r>
            <a:r>
              <a:rPr lang="de-AT" altLang="de-DE" sz="14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6152" name="Picture 5">
            <a:extLst>
              <a:ext uri="{FF2B5EF4-FFF2-40B4-BE49-F238E27FC236}">
                <a16:creationId xmlns:a16="http://schemas.microsoft.com/office/drawing/2014/main" id="{E9C8DA4E-5293-4453-9E4C-1C1C2DA3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12" y="2175322"/>
            <a:ext cx="914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4">
            <a:extLst>
              <a:ext uri="{FF2B5EF4-FFF2-40B4-BE49-F238E27FC236}">
                <a16:creationId xmlns:a16="http://schemas.microsoft.com/office/drawing/2014/main" id="{DD112CF3-7E88-42EA-B680-EAE04080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Front detection algorithm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  <p:sp>
        <p:nvSpPr>
          <p:cNvPr id="6157" name="TextBox 3">
            <a:extLst>
              <a:ext uri="{FF2B5EF4-FFF2-40B4-BE49-F238E27FC236}">
                <a16:creationId xmlns:a16="http://schemas.microsoft.com/office/drawing/2014/main" id="{4BDCE39E-4CE6-4845-B886-060656CEA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914" y="1224547"/>
            <a:ext cx="2989857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AT" altLang="de-DE" sz="1400" b="1" dirty="0">
                <a:solidFill>
                  <a:schemeClr val="tx1"/>
                </a:solidFill>
              </a:rPr>
              <a:t>TFP … Thermal Front Parameter:</a:t>
            </a:r>
          </a:p>
        </p:txBody>
      </p:sp>
      <p:sp>
        <p:nvSpPr>
          <p:cNvPr id="6158" name="TextBox 12">
            <a:extLst>
              <a:ext uri="{FF2B5EF4-FFF2-40B4-BE49-F238E27FC236}">
                <a16:creationId xmlns:a16="http://schemas.microsoft.com/office/drawing/2014/main" id="{BE667DAE-2847-414C-A5EF-2A8DDB690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966788"/>
            <a:ext cx="1177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AT" altLang="de-DE" sz="1400" dirty="0">
                <a:solidFill>
                  <a:schemeClr val="tx1"/>
                </a:solidFill>
              </a:rPr>
              <a:t>Ritter (2014)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DF6C7EBC-8C64-4140-AF69-E6D3A1D01FF1}"/>
              </a:ext>
            </a:extLst>
          </p:cNvPr>
          <p:cNvSpPr txBox="1"/>
          <p:nvPr/>
        </p:nvSpPr>
        <p:spPr>
          <a:xfrm>
            <a:off x="4337794" y="2290614"/>
            <a:ext cx="3259226" cy="2927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masking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condition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for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baroclinic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sz="1400" dirty="0" err="1">
                <a:solidFill>
                  <a:schemeClr val="tx1"/>
                </a:solidFill>
                <a:latin typeface="Arial" charset="0"/>
              </a:rPr>
              <a:t>zones</a:t>
            </a:r>
            <a:r>
              <a:rPr lang="de-AT" sz="1400" dirty="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0171CDA-B1DC-4069-82CF-E1B9E2E6D260}"/>
              </a:ext>
            </a:extLst>
          </p:cNvPr>
          <p:cNvGrpSpPr/>
          <p:nvPr/>
        </p:nvGrpSpPr>
        <p:grpSpPr>
          <a:xfrm>
            <a:off x="1313459" y="4871896"/>
            <a:ext cx="2016223" cy="2128638"/>
            <a:chOff x="934094" y="4737024"/>
            <a:chExt cx="2251571" cy="2251571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DDEEB1F5-0D04-4F14-B3DB-0EFC5A2112AC}"/>
                </a:ext>
              </a:extLst>
            </p:cNvPr>
            <p:cNvGrpSpPr/>
            <p:nvPr/>
          </p:nvGrpSpPr>
          <p:grpSpPr>
            <a:xfrm>
              <a:off x="934094" y="4737024"/>
              <a:ext cx="2251571" cy="2251571"/>
              <a:chOff x="934095" y="4737025"/>
              <a:chExt cx="864096" cy="864096"/>
            </a:xfrm>
          </p:grpSpPr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BC72AB8D-E67B-4107-8739-DDCC74FA0537}"/>
                  </a:ext>
                </a:extLst>
              </p:cNvPr>
              <p:cNvSpPr/>
              <p:nvPr/>
            </p:nvSpPr>
            <p:spPr bwMode="auto">
              <a:xfrm>
                <a:off x="934095" y="473702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BA6DE240-FC7B-49ED-83F2-4B54163B2ED3}"/>
                  </a:ext>
                </a:extLst>
              </p:cNvPr>
              <p:cNvSpPr/>
              <p:nvPr/>
            </p:nvSpPr>
            <p:spPr bwMode="auto">
              <a:xfrm>
                <a:off x="1222127" y="473702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878441CC-FB8B-4167-9008-80E1C0B14943}"/>
                  </a:ext>
                </a:extLst>
              </p:cNvPr>
              <p:cNvSpPr/>
              <p:nvPr/>
            </p:nvSpPr>
            <p:spPr bwMode="auto">
              <a:xfrm>
                <a:off x="1510159" y="4737025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737ECBBB-0A6C-4CB4-8C76-2C82EAFCCAA1}"/>
                  </a:ext>
                </a:extLst>
              </p:cNvPr>
              <p:cNvSpPr/>
              <p:nvPr/>
            </p:nvSpPr>
            <p:spPr bwMode="auto">
              <a:xfrm>
                <a:off x="934095" y="5025057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973010C8-8F77-4B6A-A410-385275AAEB8F}"/>
                  </a:ext>
                </a:extLst>
              </p:cNvPr>
              <p:cNvSpPr/>
              <p:nvPr/>
            </p:nvSpPr>
            <p:spPr bwMode="auto">
              <a:xfrm>
                <a:off x="1222127" y="5025057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3B53E830-2DBC-4B31-9667-C32D479E1C7A}"/>
                  </a:ext>
                </a:extLst>
              </p:cNvPr>
              <p:cNvSpPr/>
              <p:nvPr/>
            </p:nvSpPr>
            <p:spPr bwMode="auto">
              <a:xfrm>
                <a:off x="1510159" y="5025057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7459FB00-03BE-4386-BBB6-3E3E43EC0ADE}"/>
                  </a:ext>
                </a:extLst>
              </p:cNvPr>
              <p:cNvSpPr/>
              <p:nvPr/>
            </p:nvSpPr>
            <p:spPr bwMode="auto">
              <a:xfrm>
                <a:off x="934095" y="5313089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8CC36D80-820E-43E2-8A1C-6FAF7076F40C}"/>
                  </a:ext>
                </a:extLst>
              </p:cNvPr>
              <p:cNvSpPr/>
              <p:nvPr/>
            </p:nvSpPr>
            <p:spPr bwMode="auto">
              <a:xfrm>
                <a:off x="1222127" y="5313089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BF4E4C7B-001E-400A-A53B-C6EEE94862F1}"/>
                  </a:ext>
                </a:extLst>
              </p:cNvPr>
              <p:cNvSpPr/>
              <p:nvPr/>
            </p:nvSpPr>
            <p:spPr bwMode="auto">
              <a:xfrm>
                <a:off x="1510159" y="5313089"/>
                <a:ext cx="288032" cy="288032"/>
              </a:xfrm>
              <a:prstGeom prst="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26FFBF2A-AAF9-4484-AED0-F6D8F2514899}"/>
                    </a:ext>
                  </a:extLst>
                </p:cNvPr>
                <p:cNvSpPr txBox="1"/>
                <p:nvPr/>
              </p:nvSpPr>
              <p:spPr>
                <a:xfrm>
                  <a:off x="1080038" y="5000076"/>
                  <a:ext cx="458635" cy="2244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AT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de-A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26FFBF2A-AAF9-4484-AED0-F6D8F2514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038" y="5000076"/>
                  <a:ext cx="458635" cy="224420"/>
                </a:xfrm>
                <a:prstGeom prst="rect">
                  <a:avLst/>
                </a:prstGeom>
                <a:blipFill>
                  <a:blip r:embed="rId6"/>
                  <a:stretch>
                    <a:fillRect l="-55224" t="-188571" r="-97015" b="-274286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feld 57">
                  <a:extLst>
                    <a:ext uri="{FF2B5EF4-FFF2-40B4-BE49-F238E27FC236}">
                      <a16:creationId xmlns:a16="http://schemas.microsoft.com/office/drawing/2014/main" id="{7B0D0FE8-A40A-4F5B-A709-F4090CA009D6}"/>
                    </a:ext>
                  </a:extLst>
                </p:cNvPr>
                <p:cNvSpPr txBox="1"/>
                <p:nvPr/>
              </p:nvSpPr>
              <p:spPr>
                <a:xfrm>
                  <a:off x="2537594" y="5003973"/>
                  <a:ext cx="458635" cy="2244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AT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de-A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feld 57">
                  <a:extLst>
                    <a:ext uri="{FF2B5EF4-FFF2-40B4-BE49-F238E27FC236}">
                      <a16:creationId xmlns:a16="http://schemas.microsoft.com/office/drawing/2014/main" id="{7B0D0FE8-A40A-4F5B-A709-F4090CA00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594" y="5003973"/>
                  <a:ext cx="458635" cy="224420"/>
                </a:xfrm>
                <a:prstGeom prst="rect">
                  <a:avLst/>
                </a:prstGeom>
                <a:blipFill>
                  <a:blip r:embed="rId7"/>
                  <a:stretch>
                    <a:fillRect l="-53731" t="-194118" r="-98507" b="-285294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feld 58">
                  <a:extLst>
                    <a:ext uri="{FF2B5EF4-FFF2-40B4-BE49-F238E27FC236}">
                      <a16:creationId xmlns:a16="http://schemas.microsoft.com/office/drawing/2014/main" id="{359341C5-5413-4F57-A3B5-C53E6AF2A94F}"/>
                    </a:ext>
                  </a:extLst>
                </p:cNvPr>
                <p:cNvSpPr txBox="1"/>
                <p:nvPr/>
              </p:nvSpPr>
              <p:spPr>
                <a:xfrm>
                  <a:off x="2537594" y="6516141"/>
                  <a:ext cx="458635" cy="2244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AT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de-A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feld 58">
                  <a:extLst>
                    <a:ext uri="{FF2B5EF4-FFF2-40B4-BE49-F238E27FC236}">
                      <a16:creationId xmlns:a16="http://schemas.microsoft.com/office/drawing/2014/main" id="{359341C5-5413-4F57-A3B5-C53E6AF2A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594" y="6516141"/>
                  <a:ext cx="458635" cy="224420"/>
                </a:xfrm>
                <a:prstGeom prst="rect">
                  <a:avLst/>
                </a:prstGeom>
                <a:blipFill>
                  <a:blip r:embed="rId8"/>
                  <a:stretch>
                    <a:fillRect l="-53731" t="-185714" r="-98507" b="-277143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D6E02A3D-B4BB-4ECF-A677-C0D77FCBFF51}"/>
                    </a:ext>
                  </a:extLst>
                </p:cNvPr>
                <p:cNvSpPr txBox="1"/>
                <p:nvPr/>
              </p:nvSpPr>
              <p:spPr>
                <a:xfrm>
                  <a:off x="1070847" y="6516141"/>
                  <a:ext cx="458635" cy="2244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AT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de-A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D6E02A3D-B4BB-4ECF-A677-C0D77FCBF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847" y="6516141"/>
                  <a:ext cx="458635" cy="224420"/>
                </a:xfrm>
                <a:prstGeom prst="rect">
                  <a:avLst/>
                </a:prstGeom>
                <a:blipFill>
                  <a:blip r:embed="rId9"/>
                  <a:stretch>
                    <a:fillRect l="-55224" t="-185714" r="-97015" b="-277143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feld 60">
                  <a:extLst>
                    <a:ext uri="{FF2B5EF4-FFF2-40B4-BE49-F238E27FC236}">
                      <a16:creationId xmlns:a16="http://schemas.microsoft.com/office/drawing/2014/main" id="{483F2CE3-8F0F-4958-AA1C-D4DE942BAFAD}"/>
                    </a:ext>
                  </a:extLst>
                </p:cNvPr>
                <p:cNvSpPr txBox="1"/>
                <p:nvPr/>
              </p:nvSpPr>
              <p:spPr>
                <a:xfrm>
                  <a:off x="1070847" y="5736245"/>
                  <a:ext cx="458635" cy="2226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AT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de-A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feld 60">
                  <a:extLst>
                    <a:ext uri="{FF2B5EF4-FFF2-40B4-BE49-F238E27FC236}">
                      <a16:creationId xmlns:a16="http://schemas.microsoft.com/office/drawing/2014/main" id="{483F2CE3-8F0F-4958-AA1C-D4DE942BA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847" y="5736245"/>
                  <a:ext cx="458635" cy="222690"/>
                </a:xfrm>
                <a:prstGeom prst="rect">
                  <a:avLst/>
                </a:prstGeom>
                <a:blipFill>
                  <a:blip r:embed="rId10"/>
                  <a:stretch>
                    <a:fillRect l="-44776" t="-185714" r="-107463" b="-277143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feld 61">
                  <a:extLst>
                    <a:ext uri="{FF2B5EF4-FFF2-40B4-BE49-F238E27FC236}">
                      <a16:creationId xmlns:a16="http://schemas.microsoft.com/office/drawing/2014/main" id="{FACB0FDF-1D14-45A7-BC5E-978730DA882D}"/>
                    </a:ext>
                  </a:extLst>
                </p:cNvPr>
                <p:cNvSpPr txBox="1"/>
                <p:nvPr/>
              </p:nvSpPr>
              <p:spPr>
                <a:xfrm>
                  <a:off x="2511007" y="5735101"/>
                  <a:ext cx="458635" cy="2226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AT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de-A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feld 61">
                  <a:extLst>
                    <a:ext uri="{FF2B5EF4-FFF2-40B4-BE49-F238E27FC236}">
                      <a16:creationId xmlns:a16="http://schemas.microsoft.com/office/drawing/2014/main" id="{FACB0FDF-1D14-45A7-BC5E-978730DA8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1007" y="5735101"/>
                  <a:ext cx="458635" cy="222690"/>
                </a:xfrm>
                <a:prstGeom prst="rect">
                  <a:avLst/>
                </a:prstGeom>
                <a:blipFill>
                  <a:blip r:embed="rId11"/>
                  <a:stretch>
                    <a:fillRect l="-43284" t="-188571" r="-108955" b="-274286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feld 62">
                  <a:extLst>
                    <a:ext uri="{FF2B5EF4-FFF2-40B4-BE49-F238E27FC236}">
                      <a16:creationId xmlns:a16="http://schemas.microsoft.com/office/drawing/2014/main" id="{08AE8EFE-DE58-454E-91F8-96355DF4FAC0}"/>
                    </a:ext>
                  </a:extLst>
                </p:cNvPr>
                <p:cNvSpPr txBox="1"/>
                <p:nvPr/>
              </p:nvSpPr>
              <p:spPr>
                <a:xfrm>
                  <a:off x="1790927" y="6509475"/>
                  <a:ext cx="458635" cy="2226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AT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de-A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feld 62">
                  <a:extLst>
                    <a:ext uri="{FF2B5EF4-FFF2-40B4-BE49-F238E27FC236}">
                      <a16:creationId xmlns:a16="http://schemas.microsoft.com/office/drawing/2014/main" id="{08AE8EFE-DE58-454E-91F8-96355DF4F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0927" y="6509475"/>
                  <a:ext cx="458635" cy="222690"/>
                </a:xfrm>
                <a:prstGeom prst="rect">
                  <a:avLst/>
                </a:prstGeom>
                <a:blipFill>
                  <a:blip r:embed="rId12"/>
                  <a:stretch>
                    <a:fillRect l="-42647" t="-185714" r="-105882" b="-277143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feld 63">
                  <a:extLst>
                    <a:ext uri="{FF2B5EF4-FFF2-40B4-BE49-F238E27FC236}">
                      <a16:creationId xmlns:a16="http://schemas.microsoft.com/office/drawing/2014/main" id="{7E21DCB3-F1E4-490B-B28F-573B9CADEE2D}"/>
                    </a:ext>
                  </a:extLst>
                </p:cNvPr>
                <p:cNvSpPr txBox="1"/>
                <p:nvPr/>
              </p:nvSpPr>
              <p:spPr>
                <a:xfrm>
                  <a:off x="1790927" y="5003973"/>
                  <a:ext cx="458635" cy="2226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AT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de-A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feld 63">
                  <a:extLst>
                    <a:ext uri="{FF2B5EF4-FFF2-40B4-BE49-F238E27FC236}">
                      <a16:creationId xmlns:a16="http://schemas.microsoft.com/office/drawing/2014/main" id="{7E21DCB3-F1E4-490B-B28F-573B9CADE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0927" y="5003973"/>
                  <a:ext cx="458635" cy="222690"/>
                </a:xfrm>
                <a:prstGeom prst="rect">
                  <a:avLst/>
                </a:prstGeom>
                <a:blipFill>
                  <a:blip r:embed="rId11"/>
                  <a:stretch>
                    <a:fillRect l="-42647" t="-194118" r="-105882" b="-285294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feld 64">
                  <a:extLst>
                    <a:ext uri="{FF2B5EF4-FFF2-40B4-BE49-F238E27FC236}">
                      <a16:creationId xmlns:a16="http://schemas.microsoft.com/office/drawing/2014/main" id="{DA6CC73D-427A-4918-BD83-770A4A36E9E2}"/>
                    </a:ext>
                  </a:extLst>
                </p:cNvPr>
                <p:cNvSpPr txBox="1"/>
                <p:nvPr/>
              </p:nvSpPr>
              <p:spPr>
                <a:xfrm>
                  <a:off x="1817514" y="5724053"/>
                  <a:ext cx="458635" cy="2226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AT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de-A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feld 64">
                  <a:extLst>
                    <a:ext uri="{FF2B5EF4-FFF2-40B4-BE49-F238E27FC236}">
                      <a16:creationId xmlns:a16="http://schemas.microsoft.com/office/drawing/2014/main" id="{DA6CC73D-427A-4918-BD83-770A4A36E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7514" y="5724053"/>
                  <a:ext cx="458635" cy="222690"/>
                </a:xfrm>
                <a:prstGeom prst="rect">
                  <a:avLst/>
                </a:prstGeom>
                <a:blipFill>
                  <a:blip r:embed="rId13"/>
                  <a:stretch>
                    <a:fillRect l="-42647" t="-185714" r="-105882" b="-277143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TextBox 7">
            <a:extLst>
              <a:ext uri="{FF2B5EF4-FFF2-40B4-BE49-F238E27FC236}">
                <a16:creationId xmlns:a16="http://schemas.microsoft.com/office/drawing/2014/main" id="{8E1C2B00-F112-44AA-9628-5C656BEA1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092" y="4264294"/>
            <a:ext cx="1885452" cy="55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dirty="0">
                <a:solidFill>
                  <a:schemeClr val="tx1"/>
                </a:solidFill>
              </a:rPr>
              <a:t>1-2-1 smoother, </a:t>
            </a:r>
            <a:br>
              <a:rPr lang="en-GB" altLang="de-DE" dirty="0">
                <a:solidFill>
                  <a:schemeClr val="tx1"/>
                </a:solidFill>
              </a:rPr>
            </a:br>
            <a:r>
              <a:rPr lang="en-GB" altLang="de-DE" sz="1400" dirty="0">
                <a:solidFill>
                  <a:schemeClr val="tx1"/>
                </a:solidFill>
              </a:rPr>
              <a:t>applied in </a:t>
            </a:r>
            <a:r>
              <a:rPr lang="en-GB" altLang="de-DE" sz="1400" b="1" dirty="0">
                <a:solidFill>
                  <a:srgbClr val="FF0000"/>
                </a:solidFill>
              </a:rPr>
              <a:t>n</a:t>
            </a:r>
            <a:r>
              <a:rPr lang="en-GB" altLang="de-DE" sz="1400" dirty="0">
                <a:solidFill>
                  <a:schemeClr val="tx1"/>
                </a:solidFill>
              </a:rPr>
              <a:t> iterations</a:t>
            </a: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300C8CB6-B29C-4572-B4A6-D06EABAA7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61" y="4204160"/>
            <a:ext cx="3228641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solidFill>
                  <a:schemeClr val="tx1"/>
                </a:solidFill>
              </a:rPr>
              <a:t>Discrete Cosine Transform (DCT)</a:t>
            </a:r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id="{A256DDDF-9486-471D-80E1-536EEA37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985" y="4209315"/>
            <a:ext cx="1696298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solidFill>
                  <a:schemeClr val="tx1"/>
                </a:solidFill>
              </a:rPr>
              <a:t>(Denis et al., 2002)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CCD94570-2352-4766-833E-5371D737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4" y="4488524"/>
            <a:ext cx="5184576" cy="61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D0777739-1CB7-4E7C-B629-44023ACC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87" y="5178124"/>
            <a:ext cx="2198588" cy="185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428662DB-9B2D-4A4F-93F5-FBEC0096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27" y="5177934"/>
            <a:ext cx="2703691" cy="191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3D4ADF4-F883-4D77-A15B-0647B8D0D5FA}"/>
                  </a:ext>
                </a:extLst>
              </p:cNvPr>
              <p:cNvSpPr txBox="1"/>
              <p:nvPr/>
            </p:nvSpPr>
            <p:spPr>
              <a:xfrm>
                <a:off x="8312813" y="5050138"/>
                <a:ext cx="257827" cy="228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A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de-A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3D4ADF4-F883-4D77-A15B-0647B8D0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813" y="5050138"/>
                <a:ext cx="257827" cy="228973"/>
              </a:xfrm>
              <a:prstGeom prst="rect">
                <a:avLst/>
              </a:prstGeom>
              <a:blipFill>
                <a:blip r:embed="rId17"/>
                <a:stretch>
                  <a:fillRect l="-16667" r="-2381" b="-1842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00196ABA-C8DF-44E8-82FC-CD90F11D391F}"/>
                  </a:ext>
                </a:extLst>
              </p:cNvPr>
              <p:cNvSpPr txBox="1"/>
              <p:nvPr/>
            </p:nvSpPr>
            <p:spPr>
              <a:xfrm>
                <a:off x="8823411" y="5035576"/>
                <a:ext cx="288284" cy="228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A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de-A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00196ABA-C8DF-44E8-82FC-CD90F11D3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411" y="5035576"/>
                <a:ext cx="288284" cy="228973"/>
              </a:xfrm>
              <a:prstGeom prst="rect">
                <a:avLst/>
              </a:prstGeom>
              <a:blipFill>
                <a:blip r:embed="rId18"/>
                <a:stretch>
                  <a:fillRect l="-14583" b="-1842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2">
            <a:extLst>
              <a:ext uri="{FF2B5EF4-FFF2-40B4-BE49-F238E27FC236}">
                <a16:creationId xmlns:a16="http://schemas.microsoft.com/office/drawing/2014/main" id="{1A70DC81-3756-461E-A7DD-0B53B0163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455" y="6944121"/>
            <a:ext cx="1177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AT" altLang="de-DE" sz="1400" dirty="0">
                <a:solidFill>
                  <a:schemeClr val="tx1"/>
                </a:solidFill>
              </a:rPr>
              <a:t>Ritter (2014)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542413" y="2850357"/>
            <a:ext cx="1359668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disturbance  </a:t>
            </a:r>
          </a:p>
          <a:p>
            <a:r>
              <a:rPr lang="en-GB" sz="1600" dirty="0">
                <a:solidFill>
                  <a:schemeClr val="tx1"/>
                </a:solidFill>
              </a:rPr>
              <a:t>k</a:t>
            </a:r>
            <a:r>
              <a:rPr lang="en-GB" sz="1600" baseline="-25000" dirty="0">
                <a:solidFill>
                  <a:schemeClr val="tx1"/>
                </a:solidFill>
              </a:rPr>
              <a:t>2</a:t>
            </a:r>
            <a:r>
              <a:rPr lang="en-GB" sz="1600" dirty="0">
                <a:solidFill>
                  <a:schemeClr val="tx1"/>
                </a:solidFill>
              </a:rPr>
              <a:t> = 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508013" y="3391905"/>
                <a:ext cx="2433743" cy="55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−2 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e-D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e-D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de-DE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de-DE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de-DE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AT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sup>
                          </m:s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013" y="3391905"/>
                <a:ext cx="2433743" cy="5583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06054" y="2316805"/>
                <a:ext cx="9566914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unc>
                        <m:func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A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de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   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         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unc>
                        <m:func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             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         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unc>
                        <m:func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4" y="2316805"/>
                <a:ext cx="9566914" cy="349968"/>
              </a:xfrm>
              <a:prstGeom prst="rect">
                <a:avLst/>
              </a:prstGeom>
              <a:blipFill>
                <a:blip r:embed="rId3"/>
                <a:stretch>
                  <a:fillRect b="-175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7967984" y="2825408"/>
            <a:ext cx="223490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additional disturbance </a:t>
            </a:r>
          </a:p>
          <a:p>
            <a:r>
              <a:rPr lang="en-GB" sz="1600" dirty="0">
                <a:solidFill>
                  <a:schemeClr val="tx1"/>
                </a:solidFill>
              </a:rPr>
              <a:t>k</a:t>
            </a:r>
            <a:r>
              <a:rPr lang="en-GB" sz="1600" baseline="-25000" dirty="0">
                <a:solidFill>
                  <a:schemeClr val="tx1"/>
                </a:solidFill>
              </a:rPr>
              <a:t>3</a:t>
            </a:r>
            <a:r>
              <a:rPr lang="en-GB" sz="1600" dirty="0">
                <a:solidFill>
                  <a:schemeClr val="tx1"/>
                </a:solidFill>
              </a:rPr>
              <a:t> = 100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5AABF2B4-97D3-4C30-88B8-B2BC75CD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1. Idealised testing function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4E766B7-BD59-4661-9DE8-DDF5F2C36284}"/>
                  </a:ext>
                </a:extLst>
              </p:cNvPr>
              <p:cNvSpPr txBox="1"/>
              <p:nvPr/>
            </p:nvSpPr>
            <p:spPr>
              <a:xfrm>
                <a:off x="7938194" y="3396925"/>
                <a:ext cx="2433743" cy="55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A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−2 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e-D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e-D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de-DE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de-DE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AT" sz="16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de-DE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AT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sup>
                          </m:s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4E766B7-BD59-4661-9DE8-DDF5F2C36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194" y="3396925"/>
                <a:ext cx="2433743" cy="558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C7E037B4-0C81-4109-976D-B4611EACB172}"/>
              </a:ext>
            </a:extLst>
          </p:cNvPr>
          <p:cNvSpPr txBox="1"/>
          <p:nvPr/>
        </p:nvSpPr>
        <p:spPr>
          <a:xfrm>
            <a:off x="1385466" y="2748853"/>
            <a:ext cx="2566728" cy="951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tx1"/>
                </a:solidFill>
              </a:rPr>
              <a:t>Cosine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wrapped around the globe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tx1"/>
                </a:solidFill>
              </a:rPr>
              <a:t>r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 = 1 ; 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 = 30</a:t>
            </a:r>
          </a:p>
        </p:txBody>
      </p:sp>
      <p:pic>
        <p:nvPicPr>
          <p:cNvPr id="5" name="Grafik 4" descr="Ein Bild, das Essen enthält.&#10;&#10;Automatisch generierte Beschreibung">
            <a:extLst>
              <a:ext uri="{FF2B5EF4-FFF2-40B4-BE49-F238E27FC236}">
                <a16:creationId xmlns:a16="http://schemas.microsoft.com/office/drawing/2014/main" id="{1A4D52E0-B01D-4D84-80C1-F9847BC9A2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2" r="20641" b="4413"/>
          <a:stretch/>
        </p:blipFill>
        <p:spPr>
          <a:xfrm>
            <a:off x="377354" y="4571925"/>
            <a:ext cx="3599692" cy="2819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380F12B-C173-4605-986E-9BB7087A7367}"/>
                  </a:ext>
                </a:extLst>
              </p:cNvPr>
              <p:cNvSpPr txBox="1"/>
              <p:nvPr/>
            </p:nvSpPr>
            <p:spPr>
              <a:xfrm>
                <a:off x="1559121" y="4219168"/>
                <a:ext cx="978473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380F12B-C173-4605-986E-9BB7087A7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21" y="4219168"/>
                <a:ext cx="978473" cy="349968"/>
              </a:xfrm>
              <a:prstGeom prst="rect">
                <a:avLst/>
              </a:prstGeom>
              <a:blipFill>
                <a:blip r:embed="rId6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4F4B3D81-55E4-48F8-85EC-6D49E1E7C014}"/>
                  </a:ext>
                </a:extLst>
              </p:cNvPr>
              <p:cNvSpPr txBox="1"/>
              <p:nvPr/>
            </p:nvSpPr>
            <p:spPr>
              <a:xfrm>
                <a:off x="7146814" y="4221957"/>
                <a:ext cx="1995225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4F4B3D81-55E4-48F8-85EC-6D49E1E7C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814" y="4221957"/>
                <a:ext cx="1995225" cy="349968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E3D1DCDF-9EAE-4AC0-9FAC-EFC325A65C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2" r="20641" b="4093"/>
          <a:stretch/>
        </p:blipFill>
        <p:spPr>
          <a:xfrm>
            <a:off x="6426734" y="4580254"/>
            <a:ext cx="3599692" cy="2819957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B352FC34-3697-4237-8913-8C362DFCAD9A}"/>
              </a:ext>
            </a:extLst>
          </p:cNvPr>
          <p:cNvSpPr/>
          <p:nvPr/>
        </p:nvSpPr>
        <p:spPr bwMode="auto">
          <a:xfrm>
            <a:off x="4337794" y="5806133"/>
            <a:ext cx="1800200" cy="349968"/>
          </a:xfrm>
          <a:prstGeom prst="rightArrow">
            <a:avLst/>
          </a:prstGeom>
          <a:solidFill>
            <a:srgbClr val="F08302">
              <a:alpha val="3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22ACC24-6003-43FF-B8F2-FF6AB45F0E3C}"/>
              </a:ext>
            </a:extLst>
          </p:cNvPr>
          <p:cNvSpPr/>
          <p:nvPr/>
        </p:nvSpPr>
        <p:spPr bwMode="auto">
          <a:xfrm>
            <a:off x="4472971" y="5015010"/>
            <a:ext cx="1413965" cy="674654"/>
          </a:xfrm>
          <a:prstGeom prst="roundRect">
            <a:avLst/>
          </a:prstGeom>
          <a:solidFill>
            <a:srgbClr val="F08302">
              <a:alpha val="30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GB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Smoothing/</a:t>
            </a:r>
            <a:br>
              <a:rPr kumimoji="0" lang="en-GB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kumimoji="0" lang="en-GB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Filtering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54D8595-A343-4F17-9E10-FD99A10D6796}"/>
              </a:ext>
            </a:extLst>
          </p:cNvPr>
          <p:cNvSpPr txBox="1"/>
          <p:nvPr/>
        </p:nvSpPr>
        <p:spPr>
          <a:xfrm>
            <a:off x="4337794" y="6228109"/>
            <a:ext cx="1837362" cy="77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dominant Cosine  </a:t>
            </a:r>
          </a:p>
          <a:p>
            <a:r>
              <a:rPr lang="en-GB" sz="1600" dirty="0">
                <a:solidFill>
                  <a:schemeClr val="tx1"/>
                </a:solidFill>
              </a:rPr>
              <a:t>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 = 30</a:t>
            </a:r>
          </a:p>
          <a:p>
            <a:r>
              <a:rPr lang="en-GB" sz="1600" dirty="0">
                <a:solidFill>
                  <a:schemeClr val="tx1"/>
                </a:solidFill>
              </a:rPr>
              <a:t>should remain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59BF26F-897C-4C40-B65E-E0A86A7C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99" y="1043534"/>
            <a:ext cx="9621837" cy="73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2000" kern="0" dirty="0"/>
              <a:t>Function = Cosine + 2 disturbance terms</a:t>
            </a:r>
            <a:br>
              <a:rPr lang="en-US" altLang="de-DE" sz="2000" kern="0" dirty="0"/>
            </a:br>
            <a:r>
              <a:rPr lang="en-US" altLang="de-DE" sz="1600" kern="0" dirty="0"/>
              <a:t>extracted on EURO-CORDEX (Jacob et al., 2014) domains </a:t>
            </a:r>
            <a:br>
              <a:rPr lang="en-US" altLang="de-DE" sz="1600" kern="0" dirty="0"/>
            </a:br>
            <a:r>
              <a:rPr lang="en-US" altLang="de-DE" sz="1600" b="1" kern="0" dirty="0"/>
              <a:t>0.44° and 0.11° grid spacing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459652B6-466D-4CFF-88D0-CB34DB20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21649" r="15572" b="23889"/>
          <a:stretch>
            <a:fillRect/>
          </a:stretch>
        </p:blipFill>
        <p:spPr bwMode="auto">
          <a:xfrm>
            <a:off x="6714058" y="177636"/>
            <a:ext cx="2016224" cy="20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69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6BD5FA9-4FEF-4869-8792-638B13E86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4"/>
          <a:stretch/>
        </p:blipFill>
        <p:spPr>
          <a:xfrm>
            <a:off x="3761730" y="4040629"/>
            <a:ext cx="6552727" cy="3267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2D428A-7185-40A8-B6EE-62F2158B56A9}"/>
              </a:ext>
            </a:extLst>
          </p:cNvPr>
          <p:cNvSpPr txBox="1"/>
          <p:nvPr/>
        </p:nvSpPr>
        <p:spPr>
          <a:xfrm>
            <a:off x="8687770" y="5374085"/>
            <a:ext cx="1960793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08302"/>
                </a:solidFill>
              </a:rPr>
              <a:t>EUR-11</a:t>
            </a:r>
          </a:p>
          <a:p>
            <a:r>
              <a:rPr lang="de-DE" dirty="0">
                <a:solidFill>
                  <a:srgbClr val="F08302"/>
                </a:solidFill>
              </a:rPr>
              <a:t>n = 900 </a:t>
            </a:r>
            <a:r>
              <a:rPr lang="de-DE" dirty="0" err="1">
                <a:solidFill>
                  <a:srgbClr val="F08302"/>
                </a:solidFill>
              </a:rPr>
              <a:t>iterations</a:t>
            </a:r>
            <a:endParaRPr lang="de-DE" dirty="0">
              <a:solidFill>
                <a:srgbClr val="F08302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0CCBB1-7CB7-4814-BBE7-2702B7E9FDB3}"/>
              </a:ext>
            </a:extLst>
          </p:cNvPr>
          <p:cNvGrpSpPr/>
          <p:nvPr/>
        </p:nvGrpSpPr>
        <p:grpSpPr>
          <a:xfrm>
            <a:off x="3761730" y="4039429"/>
            <a:ext cx="6883369" cy="3268800"/>
            <a:chOff x="3761730" y="4039429"/>
            <a:chExt cx="6883369" cy="3268800"/>
          </a:xfrm>
        </p:grpSpPr>
        <p:pic>
          <p:nvPicPr>
            <p:cNvPr id="3" name="Grafik 2" descr="Ein Bild, das Karte enthält.&#10;&#10;Automatisch generierte Beschreibung">
              <a:extLst>
                <a:ext uri="{FF2B5EF4-FFF2-40B4-BE49-F238E27FC236}">
                  <a16:creationId xmlns:a16="http://schemas.microsoft.com/office/drawing/2014/main" id="{65753252-E672-491D-9F38-07D01A44F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3"/>
            <a:stretch/>
          </p:blipFill>
          <p:spPr>
            <a:xfrm>
              <a:off x="3761730" y="4039429"/>
              <a:ext cx="6556207" cy="326880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5A431281-AFF9-4DCD-AF0C-8B9E9D076086}"/>
                </a:ext>
              </a:extLst>
            </p:cNvPr>
            <p:cNvSpPr txBox="1"/>
            <p:nvPr/>
          </p:nvSpPr>
          <p:spPr>
            <a:xfrm>
              <a:off x="8684306" y="5373845"/>
              <a:ext cx="1960793" cy="607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08302"/>
                  </a:solidFill>
                </a:rPr>
                <a:t>EUR-11</a:t>
              </a:r>
            </a:p>
            <a:p>
              <a:r>
                <a:rPr lang="de-DE" dirty="0">
                  <a:solidFill>
                    <a:srgbClr val="F08302"/>
                  </a:solidFill>
                </a:rPr>
                <a:t>n = 500 </a:t>
              </a:r>
              <a:r>
                <a:rPr lang="de-DE" dirty="0" err="1">
                  <a:solidFill>
                    <a:srgbClr val="F08302"/>
                  </a:solidFill>
                </a:rPr>
                <a:t>iterations</a:t>
              </a:r>
              <a:endParaRPr lang="de-DE" dirty="0">
                <a:solidFill>
                  <a:srgbClr val="F08302"/>
                </a:solidFill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4637D3E6-2A64-4A92-9980-2133D0ABA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/>
          <a:stretch/>
        </p:blipFill>
        <p:spPr bwMode="auto">
          <a:xfrm>
            <a:off x="440138" y="1162389"/>
            <a:ext cx="9802312" cy="288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83FD898-4738-4365-A106-2EF4EDBF83EC}"/>
              </a:ext>
            </a:extLst>
          </p:cNvPr>
          <p:cNvSpPr txBox="1"/>
          <p:nvPr/>
        </p:nvSpPr>
        <p:spPr>
          <a:xfrm>
            <a:off x="8695189" y="2051645"/>
            <a:ext cx="1832553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EUR-44</a:t>
            </a:r>
          </a:p>
          <a:p>
            <a:r>
              <a:rPr lang="de-DE" dirty="0">
                <a:solidFill>
                  <a:schemeClr val="tx1"/>
                </a:solidFill>
              </a:rPr>
              <a:t>n = 60 </a:t>
            </a:r>
            <a:r>
              <a:rPr lang="de-DE" dirty="0" err="1">
                <a:solidFill>
                  <a:schemeClr val="tx1"/>
                </a:solidFill>
              </a:rPr>
              <a:t>iterations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29377A5-A7C2-4307-83AA-B6B3DD24CC7A}"/>
              </a:ext>
            </a:extLst>
          </p:cNvPr>
          <p:cNvCxnSpPr>
            <a:cxnSpLocks/>
          </p:cNvCxnSpPr>
          <p:nvPr/>
        </p:nvCxnSpPr>
        <p:spPr bwMode="auto">
          <a:xfrm flipV="1">
            <a:off x="5421098" y="1495245"/>
            <a:ext cx="0" cy="2088232"/>
          </a:xfrm>
          <a:prstGeom prst="line">
            <a:avLst/>
          </a:prstGeom>
          <a:ln w="63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11A72FD8-8357-41D2-82BD-222D1071E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1. Idealised testing function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D559FE4-AE8F-4673-A2A6-1860F11689CD}"/>
              </a:ext>
            </a:extLst>
          </p:cNvPr>
          <p:cNvCxnSpPr>
            <a:cxnSpLocks/>
          </p:cNvCxnSpPr>
          <p:nvPr/>
        </p:nvCxnSpPr>
        <p:spPr bwMode="auto">
          <a:xfrm flipV="1">
            <a:off x="7908698" y="1162389"/>
            <a:ext cx="0" cy="437544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6DC2122-0F0A-42F4-A0B7-B2A84EB38667}"/>
              </a:ext>
            </a:extLst>
          </p:cNvPr>
          <p:cNvSpPr/>
          <p:nvPr/>
        </p:nvSpPr>
        <p:spPr bwMode="auto">
          <a:xfrm>
            <a:off x="7474133" y="1164956"/>
            <a:ext cx="432048" cy="144016"/>
          </a:xfrm>
          <a:prstGeom prst="rightArrow">
            <a:avLst/>
          </a:prstGeom>
          <a:solidFill>
            <a:srgbClr val="FF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907CD26-0C86-4613-9569-A03E874493D4}"/>
              </a:ext>
            </a:extLst>
          </p:cNvPr>
          <p:cNvSpPr txBox="1"/>
          <p:nvPr/>
        </p:nvSpPr>
        <p:spPr>
          <a:xfrm>
            <a:off x="7362130" y="827509"/>
            <a:ext cx="63350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0.99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3D231F8-53ED-41DA-9258-083573235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38" y="4444280"/>
            <a:ext cx="3672408" cy="24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kern="0" dirty="0">
                <a:sym typeface="Wingdings" panose="05000000000000000000" pitchFamily="2" charset="2"/>
              </a:rPr>
              <a:t>selective dampening of certain</a:t>
            </a:r>
            <a:br>
              <a:rPr lang="en-GB" altLang="de-DE" sz="1600" kern="0" dirty="0">
                <a:sym typeface="Wingdings" panose="05000000000000000000" pitchFamily="2" charset="2"/>
              </a:rPr>
            </a:br>
            <a:r>
              <a:rPr lang="en-GB" altLang="de-DE" sz="1600" kern="0" dirty="0">
                <a:sym typeface="Wingdings" panose="05000000000000000000" pitchFamily="2" charset="2"/>
              </a:rPr>
              <a:t>wavelengths is not possible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kern="0" dirty="0">
                <a:sym typeface="Wingdings" panose="05000000000000000000" pitchFamily="2" charset="2"/>
              </a:rPr>
              <a:t>underestimation of front strengths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endParaRPr lang="en-GB" altLang="de-DE" sz="1600" kern="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GB" altLang="de-DE" sz="1600" kern="0" dirty="0">
                <a:sym typeface="Wingdings" panose="05000000000000000000" pitchFamily="2" charset="2"/>
              </a:rPr>
              <a:t> depends on the grid spacing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endParaRPr lang="en-GB" altLang="de-DE" sz="1600" kern="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kern="0" dirty="0">
                <a:sym typeface="Wingdings" panose="05000000000000000000" pitchFamily="2" charset="2"/>
              </a:rPr>
              <a:t>but </a:t>
            </a:r>
            <a:r>
              <a:rPr lang="en-GB" altLang="de-DE" sz="16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GB" altLang="de-DE" sz="1600" kern="0" dirty="0">
                <a:sym typeface="Wingdings" panose="05000000000000000000" pitchFamily="2" charset="2"/>
              </a:rPr>
              <a:t> is </a:t>
            </a:r>
            <a:r>
              <a:rPr lang="en-GB" altLang="de-DE" sz="1600" i="1" kern="0" dirty="0">
                <a:sym typeface="Wingdings" panose="05000000000000000000" pitchFamily="2" charset="2"/>
              </a:rPr>
              <a:t>a priori</a:t>
            </a:r>
            <a:r>
              <a:rPr lang="en-GB" altLang="de-DE" sz="1600" kern="0" dirty="0">
                <a:sym typeface="Wingdings" panose="05000000000000000000" pitchFamily="2" charset="2"/>
              </a:rPr>
              <a:t> not known </a:t>
            </a:r>
            <a:br>
              <a:rPr lang="en-GB" altLang="de-DE" sz="1600" kern="0" dirty="0">
                <a:sym typeface="Wingdings" panose="05000000000000000000" pitchFamily="2" charset="2"/>
              </a:rPr>
            </a:br>
            <a:r>
              <a:rPr lang="en-GB" altLang="de-DE" sz="1600" kern="0" dirty="0">
                <a:sym typeface="Wingdings" panose="05000000000000000000" pitchFamily="2" charset="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849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/>
          <a:stretch/>
        </p:blipFill>
        <p:spPr bwMode="auto">
          <a:xfrm>
            <a:off x="458864" y="1162389"/>
            <a:ext cx="9563878" cy="2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8619965" y="1950829"/>
            <a:ext cx="1569660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sym typeface="Symbol"/>
              </a:rPr>
              <a:t>EUR-44</a:t>
            </a:r>
          </a:p>
          <a:p>
            <a:r>
              <a:rPr lang="de-DE" dirty="0">
                <a:solidFill>
                  <a:schemeClr val="tx1"/>
                </a:solidFill>
                <a:sym typeface="Symbol"/>
              </a:rPr>
              <a:t></a:t>
            </a:r>
            <a:r>
              <a:rPr lang="de-DE" baseline="-25000" dirty="0">
                <a:solidFill>
                  <a:schemeClr val="tx1"/>
                </a:solidFill>
                <a:sym typeface="Symbol"/>
              </a:rPr>
              <a:t>L</a:t>
            </a:r>
            <a:r>
              <a:rPr lang="de-DE" dirty="0">
                <a:solidFill>
                  <a:schemeClr val="tx1"/>
                </a:solidFill>
                <a:sym typeface="Symbol"/>
              </a:rPr>
              <a:t> = 780 km</a:t>
            </a:r>
          </a:p>
          <a:p>
            <a:r>
              <a:rPr lang="de-DE" dirty="0">
                <a:solidFill>
                  <a:schemeClr val="tx1"/>
                </a:solidFill>
                <a:sym typeface="Symbol"/>
              </a:rPr>
              <a:t></a:t>
            </a:r>
            <a:r>
              <a:rPr lang="de-DE" baseline="-25000" dirty="0">
                <a:solidFill>
                  <a:schemeClr val="tx1"/>
                </a:solidFill>
                <a:sym typeface="Symbol"/>
              </a:rPr>
              <a:t>H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= 1200 km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9C7B92A5-3DB5-4776-BEB5-9097114A6021}"/>
              </a:ext>
            </a:extLst>
          </p:cNvPr>
          <p:cNvCxnSpPr>
            <a:cxnSpLocks/>
          </p:cNvCxnSpPr>
          <p:nvPr/>
        </p:nvCxnSpPr>
        <p:spPr bwMode="auto">
          <a:xfrm flipV="1">
            <a:off x="5385234" y="1468751"/>
            <a:ext cx="0" cy="2088232"/>
          </a:xfrm>
          <a:prstGeom prst="line">
            <a:avLst/>
          </a:prstGeom>
          <a:ln w="63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F6E9EB-6F27-4CD7-9CD3-0F9AE639AF22}"/>
              </a:ext>
            </a:extLst>
          </p:cNvPr>
          <p:cNvGrpSpPr/>
          <p:nvPr/>
        </p:nvGrpSpPr>
        <p:grpSpPr>
          <a:xfrm>
            <a:off x="3689722" y="4039429"/>
            <a:ext cx="6566039" cy="3268800"/>
            <a:chOff x="3689722" y="4039429"/>
            <a:chExt cx="6566039" cy="3268800"/>
          </a:xfrm>
        </p:grpSpPr>
        <p:pic>
          <p:nvPicPr>
            <p:cNvPr id="4" name="Grafik 3" descr="Ein Bild, das Karte enthält.&#10;&#10;Automatisch generierte Beschreibung">
              <a:extLst>
                <a:ext uri="{FF2B5EF4-FFF2-40B4-BE49-F238E27FC236}">
                  <a16:creationId xmlns:a16="http://schemas.microsoft.com/office/drawing/2014/main" id="{6CC79BBA-9CE1-4A49-8EDD-83DDD7FFB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43"/>
            <a:stretch/>
          </p:blipFill>
          <p:spPr>
            <a:xfrm>
              <a:off x="3689722" y="4039429"/>
              <a:ext cx="6566039" cy="3268800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03CCB86-2BEB-499B-9AE3-886AB09E0633}"/>
                </a:ext>
              </a:extLst>
            </p:cNvPr>
            <p:cNvSpPr txBox="1"/>
            <p:nvPr/>
          </p:nvSpPr>
          <p:spPr>
            <a:xfrm>
              <a:off x="8596098" y="5188459"/>
              <a:ext cx="1569660" cy="865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08302"/>
                  </a:solidFill>
                  <a:sym typeface="Symbol"/>
                </a:rPr>
                <a:t>EUR-11</a:t>
              </a:r>
            </a:p>
            <a:p>
              <a:r>
                <a:rPr lang="de-DE" dirty="0">
                  <a:solidFill>
                    <a:srgbClr val="F08302"/>
                  </a:solidFill>
                  <a:sym typeface="Symbol"/>
                </a:rPr>
                <a:t></a:t>
              </a:r>
              <a:r>
                <a:rPr lang="de-DE" baseline="-25000" dirty="0">
                  <a:solidFill>
                    <a:srgbClr val="F08302"/>
                  </a:solidFill>
                  <a:sym typeface="Symbol"/>
                </a:rPr>
                <a:t>L</a:t>
              </a:r>
              <a:r>
                <a:rPr lang="de-DE" dirty="0">
                  <a:solidFill>
                    <a:srgbClr val="F08302"/>
                  </a:solidFill>
                  <a:sym typeface="Symbol"/>
                </a:rPr>
                <a:t> = 780 km</a:t>
              </a:r>
            </a:p>
            <a:p>
              <a:r>
                <a:rPr lang="de-DE" dirty="0">
                  <a:solidFill>
                    <a:srgbClr val="F08302"/>
                  </a:solidFill>
                  <a:sym typeface="Symbol"/>
                </a:rPr>
                <a:t></a:t>
              </a:r>
              <a:r>
                <a:rPr lang="de-DE" baseline="-25000" dirty="0">
                  <a:solidFill>
                    <a:srgbClr val="F08302"/>
                  </a:solidFill>
                  <a:sym typeface="Symbol"/>
                </a:rPr>
                <a:t>H</a:t>
              </a:r>
              <a:r>
                <a:rPr lang="de-DE" dirty="0">
                  <a:solidFill>
                    <a:srgbClr val="F08302"/>
                  </a:solidFill>
                  <a:sym typeface="Symbol"/>
                </a:rPr>
                <a:t> </a:t>
              </a:r>
              <a:r>
                <a:rPr lang="de-DE" dirty="0">
                  <a:solidFill>
                    <a:srgbClr val="F08302"/>
                  </a:solidFill>
                </a:rPr>
                <a:t>= 1200 km</a:t>
              </a:r>
            </a:p>
          </p:txBody>
        </p:sp>
      </p:grpSp>
      <p:sp>
        <p:nvSpPr>
          <p:cNvPr id="9" name="Rectangle 4">
            <a:extLst>
              <a:ext uri="{FF2B5EF4-FFF2-40B4-BE49-F238E27FC236}">
                <a16:creationId xmlns:a16="http://schemas.microsoft.com/office/drawing/2014/main" id="{86A75D00-BC1B-4449-B7A4-543A723B3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1. Idealised testing function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D5ACBA-FC1A-4319-8711-BF97D5554366}"/>
              </a:ext>
            </a:extLst>
          </p:cNvPr>
          <p:cNvCxnSpPr>
            <a:cxnSpLocks/>
          </p:cNvCxnSpPr>
          <p:nvPr/>
        </p:nvCxnSpPr>
        <p:spPr bwMode="auto">
          <a:xfrm flipV="1">
            <a:off x="8203668" y="1162389"/>
            <a:ext cx="0" cy="153732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C7546EC7-B877-4A3E-A918-2EC20D81E1B1}"/>
              </a:ext>
            </a:extLst>
          </p:cNvPr>
          <p:cNvSpPr/>
          <p:nvPr/>
        </p:nvSpPr>
        <p:spPr bwMode="auto">
          <a:xfrm>
            <a:off x="7490217" y="1164956"/>
            <a:ext cx="710934" cy="133592"/>
          </a:xfrm>
          <a:prstGeom prst="rightArrow">
            <a:avLst/>
          </a:prstGeom>
          <a:solidFill>
            <a:srgbClr val="FF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7688902-7065-4293-A22A-31E279214EE4}"/>
              </a:ext>
            </a:extLst>
          </p:cNvPr>
          <p:cNvSpPr txBox="1"/>
          <p:nvPr/>
        </p:nvSpPr>
        <p:spPr>
          <a:xfrm>
            <a:off x="7520711" y="827509"/>
            <a:ext cx="63350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0.99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71275D6-B317-4196-95A5-1A8394F97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38" y="4499917"/>
            <a:ext cx="3672408" cy="24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kern="0" dirty="0">
                <a:sym typeface="Wingdings" panose="05000000000000000000" pitchFamily="2" charset="2"/>
              </a:rPr>
              <a:t>selective dampening is possible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de-DE" sz="1600" kern="0" dirty="0">
                <a:sym typeface="Wingdings" panose="05000000000000000000" pitchFamily="2" charset="2"/>
              </a:rPr>
              <a:t>also front strengths are well </a:t>
            </a:r>
            <a:br>
              <a:rPr lang="en-GB" altLang="de-DE" sz="1600" kern="0" dirty="0">
                <a:sym typeface="Wingdings" panose="05000000000000000000" pitchFamily="2" charset="2"/>
              </a:rPr>
            </a:br>
            <a:r>
              <a:rPr lang="en-GB" altLang="de-DE" sz="1600" kern="0" dirty="0">
                <a:sym typeface="Wingdings" panose="05000000000000000000" pitchFamily="2" charset="2"/>
              </a:rPr>
              <a:t>represented</a:t>
            </a:r>
            <a:br>
              <a:rPr lang="en-GB" altLang="de-DE" sz="1600" kern="0" dirty="0">
                <a:sym typeface="Wingdings" panose="05000000000000000000" pitchFamily="2" charset="2"/>
              </a:rPr>
            </a:br>
            <a:endParaRPr lang="en-GB" altLang="de-DE" sz="1600" kern="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de-DE" sz="1600" b="1" dirty="0">
                <a:solidFill>
                  <a:srgbClr val="FF0000"/>
                </a:solidFill>
                <a:sym typeface="Symbol"/>
              </a:rPr>
              <a:t></a:t>
            </a:r>
            <a:r>
              <a:rPr lang="de-DE" sz="1600" b="1" baseline="-25000" dirty="0">
                <a:solidFill>
                  <a:srgbClr val="FF0000"/>
                </a:solidFill>
                <a:sym typeface="Symbol"/>
              </a:rPr>
              <a:t>L</a:t>
            </a:r>
            <a:r>
              <a:rPr lang="en-GB" altLang="de-DE" sz="1600" kern="0" dirty="0">
                <a:sym typeface="Wingdings" panose="05000000000000000000" pitchFamily="2" charset="2"/>
              </a:rPr>
              <a:t>, </a:t>
            </a:r>
            <a:r>
              <a:rPr lang="de-DE" sz="1600" b="1" dirty="0">
                <a:solidFill>
                  <a:srgbClr val="FF0000"/>
                </a:solidFill>
                <a:sym typeface="Symbol"/>
              </a:rPr>
              <a:t></a:t>
            </a:r>
            <a:r>
              <a:rPr lang="de-DE" sz="1600" b="1" baseline="-25000" dirty="0">
                <a:solidFill>
                  <a:srgbClr val="FF0000"/>
                </a:solidFill>
                <a:sym typeface="Symbol"/>
              </a:rPr>
              <a:t>H</a:t>
            </a:r>
            <a:r>
              <a:rPr lang="en-GB" altLang="de-DE" sz="1600" kern="0" dirty="0">
                <a:sym typeface="Wingdings" panose="05000000000000000000" pitchFamily="2" charset="2"/>
              </a:rPr>
              <a:t> do not depend on </a:t>
            </a:r>
            <a:br>
              <a:rPr lang="en-GB" altLang="de-DE" sz="1600" kern="0" dirty="0">
                <a:sym typeface="Wingdings" panose="05000000000000000000" pitchFamily="2" charset="2"/>
              </a:rPr>
            </a:br>
            <a:r>
              <a:rPr lang="en-GB" altLang="de-DE" sz="1600" kern="0" dirty="0">
                <a:sym typeface="Wingdings" panose="05000000000000000000" pitchFamily="2" charset="2"/>
              </a:rPr>
              <a:t>the grid spacing and </a:t>
            </a:r>
            <a:br>
              <a:rPr lang="en-GB" altLang="de-DE" sz="1600" kern="0" dirty="0">
                <a:sym typeface="Wingdings" panose="05000000000000000000" pitchFamily="2" charset="2"/>
              </a:rPr>
            </a:br>
            <a:r>
              <a:rPr lang="en-GB" altLang="de-DE" sz="1600" b="1" kern="0" dirty="0">
                <a:sym typeface="Wingdings" panose="05000000000000000000" pitchFamily="2" charset="2"/>
              </a:rPr>
              <a:t>can be derived from </a:t>
            </a:r>
            <a:br>
              <a:rPr lang="en-GB" altLang="de-DE" sz="1600" b="1" kern="0" dirty="0">
                <a:sym typeface="Wingdings" panose="05000000000000000000" pitchFamily="2" charset="2"/>
              </a:rPr>
            </a:br>
            <a:r>
              <a:rPr lang="en-GB" altLang="de-DE" sz="1600" b="1" kern="0" dirty="0">
                <a:sym typeface="Wingdings" panose="05000000000000000000" pitchFamily="2" charset="2"/>
              </a:rPr>
              <a:t>variance spectra    </a:t>
            </a:r>
          </a:p>
        </p:txBody>
      </p:sp>
    </p:spTree>
    <p:extLst>
      <p:ext uri="{BB962C8B-B14F-4D97-AF65-F5344CB8AC3E}">
        <p14:creationId xmlns:p14="http://schemas.microsoft.com/office/powerpoint/2010/main" val="15408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C44E0B17-85DC-4C4F-9A70-15C67C18D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99" y="1043534"/>
            <a:ext cx="9621837" cy="73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AAB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Arial" pitchFamily="34" charset="0"/>
              <a:buChar char="◦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Tahoma" pitchFamily="34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FAAB00"/>
              </a:buClr>
              <a:buFont typeface="Wingdings" pitchFamily="2" charset="2"/>
              <a:buChar char="v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de-DE" sz="1800" kern="0" dirty="0" err="1"/>
              <a:t>Idealised</a:t>
            </a:r>
            <a:r>
              <a:rPr lang="en-US" altLang="de-DE" sz="1800" kern="0" dirty="0"/>
              <a:t> simulation of baroclinic instability </a:t>
            </a:r>
            <a:r>
              <a:rPr lang="en-US" altLang="de-DE" sz="1600" i="1" kern="0" dirty="0"/>
              <a:t>(</a:t>
            </a:r>
            <a:r>
              <a:rPr lang="en-US" altLang="de-DE" sz="1600" i="1" kern="0" dirty="0" err="1"/>
              <a:t>Jablonowski</a:t>
            </a:r>
            <a:r>
              <a:rPr lang="en-US" altLang="de-DE" sz="1600" i="1" kern="0" dirty="0"/>
              <a:t> and Williamson,  2006)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9BE66BF-EAD8-4784-9645-75F655A8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28" y="2195661"/>
            <a:ext cx="5210080" cy="4746674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BC839FDE-91A8-402A-A05C-DD80DF1AC07C}"/>
              </a:ext>
            </a:extLst>
          </p:cNvPr>
          <p:cNvSpPr txBox="1"/>
          <p:nvPr/>
        </p:nvSpPr>
        <p:spPr>
          <a:xfrm>
            <a:off x="6692786" y="2677651"/>
            <a:ext cx="186461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Linear </a:t>
            </a:r>
            <a:r>
              <a:rPr lang="de-DE" dirty="0" err="1">
                <a:solidFill>
                  <a:schemeClr val="tx1"/>
                </a:solidFill>
              </a:rPr>
              <a:t>dynamics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F2849B-3142-476F-8617-BF5935A32C5A}"/>
              </a:ext>
            </a:extLst>
          </p:cNvPr>
          <p:cNvSpPr txBox="1"/>
          <p:nvPr/>
        </p:nvSpPr>
        <p:spPr>
          <a:xfrm>
            <a:off x="6730508" y="5219997"/>
            <a:ext cx="2287806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Non-linear </a:t>
            </a:r>
            <a:r>
              <a:rPr lang="de-DE" dirty="0" err="1">
                <a:solidFill>
                  <a:schemeClr val="tx1"/>
                </a:solidFill>
              </a:rPr>
              <a:t>dynamics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wave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breaking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sets</a:t>
            </a:r>
            <a:r>
              <a:rPr lang="de-DE" dirty="0">
                <a:solidFill>
                  <a:schemeClr val="tx1"/>
                </a:solidFill>
              </a:rPr>
              <a:t> in on </a:t>
            </a:r>
            <a:r>
              <a:rPr lang="de-DE" b="1" dirty="0" err="1">
                <a:solidFill>
                  <a:schemeClr val="tx1"/>
                </a:solidFill>
              </a:rPr>
              <a:t>day</a:t>
            </a:r>
            <a:r>
              <a:rPr lang="de-DE" b="1" dirty="0">
                <a:solidFill>
                  <a:schemeClr val="tx1"/>
                </a:solidFill>
              </a:rPr>
              <a:t> 9</a:t>
            </a:r>
            <a:r>
              <a:rPr lang="de-DE" dirty="0">
                <a:solidFill>
                  <a:schemeClr val="tx1"/>
                </a:solidFill>
              </a:rPr>
              <a:t>)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0" name="Down Arrow 7">
            <a:extLst>
              <a:ext uri="{FF2B5EF4-FFF2-40B4-BE49-F238E27FC236}">
                <a16:creationId xmlns:a16="http://schemas.microsoft.com/office/drawing/2014/main" id="{0C9DC496-9D1E-45D4-8F50-6A702FDD36EB}"/>
              </a:ext>
            </a:extLst>
          </p:cNvPr>
          <p:cNvSpPr/>
          <p:nvPr/>
        </p:nvSpPr>
        <p:spPr>
          <a:xfrm>
            <a:off x="7243618" y="3141057"/>
            <a:ext cx="478552" cy="2006932"/>
          </a:xfrm>
          <a:prstGeom prst="downArrow">
            <a:avLst/>
          </a:prstGeom>
          <a:gradFill flip="none" rotWithShape="1">
            <a:gsLst>
              <a:gs pos="0">
                <a:srgbClr val="F08302"/>
              </a:gs>
              <a:gs pos="11000">
                <a:srgbClr val="F08302"/>
              </a:gs>
              <a:gs pos="100000">
                <a:srgbClr val="F08302">
                  <a:alpha val="0"/>
                </a:srgbClr>
              </a:gs>
            </a:gsLst>
            <a:lin ang="16200000" scaled="1"/>
            <a:tileRect/>
          </a:gradFill>
          <a:ln>
            <a:solidFill>
              <a:srgbClr val="F08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A5A3C1F-A4F2-4A2A-BD0D-6B7ECA9FC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58738"/>
            <a:ext cx="926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de-DE" sz="3200" b="1" dirty="0">
                <a:solidFill>
                  <a:srgbClr val="FF9933"/>
                </a:solidFill>
                <a:cs typeface="Droid Sans" charset="0"/>
              </a:rPr>
              <a:t>2. Idealised baroclinic instability</a:t>
            </a:r>
            <a:endParaRPr lang="en-GB" altLang="de-DE" sz="3200" b="1" u="sng" dirty="0">
              <a:solidFill>
                <a:srgbClr val="F08302"/>
              </a:solidFill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8192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2013</Words>
  <Application>Microsoft Office PowerPoint</Application>
  <PresentationFormat>Benutzerdefiniert</PresentationFormat>
  <Paragraphs>189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Symbol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Heimo</dc:creator>
  <cp:lastModifiedBy>heimo.truhetz@uni-graz.at</cp:lastModifiedBy>
  <cp:revision>1398</cp:revision>
  <cp:lastPrinted>1601-01-01T00:00:00Z</cp:lastPrinted>
  <dcterms:created xsi:type="dcterms:W3CDTF">1601-01-01T00:00:00Z</dcterms:created>
  <dcterms:modified xsi:type="dcterms:W3CDTF">2020-05-08T11:17:26Z</dcterms:modified>
</cp:coreProperties>
</file>