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6" r:id="rId3"/>
    <p:sldMasterId id="2147483699" r:id="rId4"/>
    <p:sldMasterId id="2147483712" r:id="rId5"/>
  </p:sldMasterIdLst>
  <p:notesMasterIdLst>
    <p:notesMasterId r:id="rId17"/>
  </p:notesMasterIdLst>
  <p:sldIdLst>
    <p:sldId id="257" r:id="rId6"/>
    <p:sldId id="289" r:id="rId7"/>
    <p:sldId id="430" r:id="rId8"/>
    <p:sldId id="341" r:id="rId9"/>
    <p:sldId id="434" r:id="rId10"/>
    <p:sldId id="435" r:id="rId11"/>
    <p:sldId id="436" r:id="rId12"/>
    <p:sldId id="342" r:id="rId13"/>
    <p:sldId id="437" r:id="rId14"/>
    <p:sldId id="439" r:id="rId15"/>
    <p:sldId id="340" r:id="rId16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0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073572CC-248B-014C-A734-2CA3E36B2FA8}" type="datetime1">
              <a:rPr lang="de-DE"/>
              <a:pPr>
                <a:defRPr/>
              </a:pPr>
              <a:t>05.05.20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79D05B9-F10F-1547-BCFA-93F9339E1B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925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9F5CAC-C0BF-6742-9C7A-52D158A2E272}" type="slidenum">
              <a:rPr lang="en-US" sz="1000">
                <a:latin typeface="Calibri" charset="0"/>
              </a:rPr>
              <a:pPr eaLnBrk="1" hangingPunct="1"/>
              <a:t>1</a:t>
            </a:fld>
            <a:endParaRPr lang="en-US" sz="10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1E57C-1B5D-B64A-AAA7-426C2EC5994C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0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016000" y="712789"/>
            <a:ext cx="4827588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6388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914401" y="4349751"/>
            <a:ext cx="5029200" cy="41370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4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0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8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3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9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02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2BE34-9DC7-7E42-BA64-7F3F181EF1D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4CFE-9AAC-3240-8708-8477D84974B8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085C-3152-3F4A-B9EB-73AE02CF72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61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3093-41E1-7848-85FD-5E4D6A419B34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872C-2DAF-F749-8917-D31793E470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8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65451-096A-CB43-80C7-77E0A0E1FC8D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F8FE2-DF8F-3C46-A43B-D272AE97C0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297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ED9A0-6ABE-774C-8CA1-083E09BB0CFE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085C-3152-3F4A-B9EB-73AE02CF72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81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F69AA-01DC-F44F-A5C1-1341191E496A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323F-F5B9-444C-B24A-AB92716F9B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345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179B2-B59D-6D43-9DF3-2BA76000E3F2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A1B9D-A353-E247-A4AE-18F72E7FD8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0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B487-D16C-FE44-92ED-D8F7A43AB07D}" type="datetime1">
              <a:rPr lang="de-DE" smtClean="0"/>
              <a:t>05.05.20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FA9F-2248-DE4A-AE12-42F98ECA77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7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44F8-A105-4C46-89AF-E9243E70A868}" type="datetime1">
              <a:rPr lang="de-DE" smtClean="0"/>
              <a:t>05.05.20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DD5B-5E7C-ED48-B14C-8865EE542F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35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C7C69-8ABB-2F47-ABA1-5DF26181AB5A}" type="datetime1">
              <a:rPr lang="de-DE" smtClean="0"/>
              <a:t>05.05.20</a:t>
            </a:fld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22093-6293-104E-923F-FCA1FE17BE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746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A75A9-6F7B-5040-8E15-9301EC454F6D}" type="datetime1">
              <a:rPr lang="de-DE" smtClean="0"/>
              <a:t>05.05.20</a:t>
            </a:fld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B7AA-D965-7D40-AB98-8C4C2F947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33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1E37-7E6D-9342-B496-4E2D6339FC4E}" type="datetime1">
              <a:rPr lang="de-DE" smtClean="0"/>
              <a:t>05.05.20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EED42-0C43-4742-93AC-162FE068BC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69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3FB68-2034-8D49-BE8A-9D48A6F9CF53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323F-F5B9-444C-B24A-AB92716F9B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738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41AD1-C105-E246-BC53-8DE7D81F5C10}" type="datetime1">
              <a:rPr lang="de-DE" smtClean="0"/>
              <a:t>05.05.20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8A6B-6FD3-DD4E-BA4D-7EC27C5636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76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71534-5EB2-5E48-9E28-3F528BED7C8C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872C-2DAF-F749-8917-D31793E470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692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7A30C-6E2B-FD42-A201-688E903BF5EC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F8FE2-DF8F-3C46-A43B-D272AE97C0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41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764705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2C9B-117C-7140-AE8C-56AD210D2516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346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060848"/>
            <a:ext cx="8424936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3486-85CB-5B45-BD64-9F552D8DB903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792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911A-B279-5C48-9F0D-CF50B92CA716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367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951A-E95A-0947-B6BA-5016A3B05DF0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186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AD53-7F6C-1541-AB13-9E6C2A178232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9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21C5-321F-8840-9E19-73B237A14451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980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B0746-3E2B-9C4E-A7F0-E31B650B3A7E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58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19A11-0ECC-AD43-801F-19DCA975C93F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A1B9D-A353-E247-A4AE-18F72E7FD8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53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6B0A-685F-794D-BD8E-68B79A1D09DE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511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F775-1973-B048-8EB8-C6BFA45FDB48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644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9039" y="155679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346F5-8FD4-794C-8042-056B27713C47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09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A90C-A4C5-FD43-9F07-64427EB30B91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89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6169-35BA-4A4B-89A3-B05D7F4818C8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991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764705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DD1B-C606-6548-A182-C9AEDE1A61DE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16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060848"/>
            <a:ext cx="8424936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B184-72F4-934C-8DEB-251580D3F0E2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481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01DE-1AAA-164F-9BF6-CAA07A2B02B2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014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B223-B957-AE40-82E4-BE577C050BE8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181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C497-0565-F74C-BF8B-0F4E4FF194C1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28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CC3F6-FB42-C54F-8EE5-87AD90C39683}" type="datetime1">
              <a:rPr lang="de-DE" smtClean="0"/>
              <a:t>05.05.20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FA9F-2248-DE4A-AE12-42F98ECA77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290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DF3B5-0C0F-1D46-B879-14C45117A11D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865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4E0C-D5E7-A142-9370-AB9383A0678B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396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19AB-EF10-404A-86D1-176F83265B41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103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886F-829A-5D46-9ED6-6E7CE27A8EAD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151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9039" y="155679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C598-28D3-B94C-9FF7-056B50934EF2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065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C1AE-7CDA-1041-B2E1-9CC223A1DF73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381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037F-4529-F241-B9CB-305591F06549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454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764705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78F6-7E51-2F4A-97F9-AA67DDB3F588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526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0405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2060848"/>
            <a:ext cx="8424936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1ACB-DCF1-BE4D-83DF-4BEF75107A63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076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23EB-6268-254C-8030-B84E917DCB84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1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4A506-3EFC-8F45-A31D-41CCFBA486B8}" type="datetime1">
              <a:rPr lang="de-DE" smtClean="0"/>
              <a:t>05.05.20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DD5B-5E7C-ED48-B14C-8865EE542F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14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339B-ECF5-A742-83AE-FF3FAF44C60E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841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7699-FEC6-4D49-866E-A9421FFC2B83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337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FD8D-3F5B-9244-A966-8D351B587B59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1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4D30-FC20-2B41-BCA1-06FD98FE17CA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286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42B7-142A-5A47-A111-F5C8AF834FAF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153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4310-63DD-154E-9442-BD477BDA42BE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79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9039" y="155679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2ACD-8FA6-4940-BBA3-ED24EF6B7D18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577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DE1D-93AA-C842-A378-E072CBAA5DF1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385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438" y="170080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4AD5-90AA-E14D-B6F1-DAAB365526EF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59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FA8DD-EF1A-5B43-8460-4F641233B008}" type="datetime1">
              <a:rPr lang="de-DE" smtClean="0"/>
              <a:t>05.05.20</a:t>
            </a:fld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22093-6293-104E-923F-FCA1FE17BE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3C3C-B324-A646-BF97-202AC0158CCE}" type="datetime1">
              <a:rPr lang="de-DE" smtClean="0"/>
              <a:t>05.05.20</a:t>
            </a:fld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B7AA-D965-7D40-AB98-8C4C2F947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00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D4729-86C8-824A-903B-1BD769C1A6D2}" type="datetime1">
              <a:rPr lang="de-DE" smtClean="0"/>
              <a:t>05.05.20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EED42-0C43-4742-93AC-162FE068BC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13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DD2D-85E8-1541-81BB-399E9D6EBE8B}" type="datetime1">
              <a:rPr lang="de-DE" smtClean="0"/>
              <a:t>05.05.20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8A6B-6FD3-DD4E-BA4D-7EC27C5636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8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GB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FE8AEEF-F37C-364F-8B54-3C771854E045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2E7D1AA-2776-7648-A638-3E56820E5F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GB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94F9257-31C6-DA49-B1FC-0A2CF1FBFDC3}" type="datetime1">
              <a:rPr lang="de-DE" smtClean="0"/>
              <a:t>05.05.20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GEORGOULIS (2017)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2E7D1AA-2776-7648-A638-3E56820E5F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77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-9872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C96BADE-2FA7-5C4F-B186-6676D5884153}" type="datetime1">
              <a:rPr lang="de-DE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05.05.20</a:t>
            </a:fld>
            <a:endParaRPr lang="de-DE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GEORGOULIS (2017) </a:t>
            </a:r>
            <a:endParaRPr lang="de-DE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" name="Gruppieren 6"/>
          <p:cNvGrpSpPr>
            <a:grpSpLocks/>
          </p:cNvGrpSpPr>
          <p:nvPr userDrawn="1"/>
        </p:nvGrpSpPr>
        <p:grpSpPr bwMode="auto">
          <a:xfrm>
            <a:off x="0" y="0"/>
            <a:ext cx="9144000" cy="1296144"/>
            <a:chOff x="0" y="0"/>
            <a:chExt cx="9144002" cy="1296144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53096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de-DE" sz="3600" b="1" dirty="0">
                <a:solidFill>
                  <a:prstClr val="black"/>
                </a:solidFill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auto">
                <a:spcBef>
                  <a:spcPts val="1375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Mathematisch-Naturwissenschaftliche</a:t>
              </a:r>
              <a:r>
                <a:rPr lang="en-GB" sz="2200" dirty="0">
                  <a:solidFill>
                    <a:srgbClr val="FFFFFF"/>
                  </a:solidFill>
                  <a:latin typeface="Tahoma" charset="0"/>
                </a:rPr>
                <a:t> </a:t>
              </a: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Fakultät</a:t>
              </a:r>
              <a:endParaRPr lang="en-GB" sz="2200" dirty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 charset="0"/>
                <a:ea typeface="+mn-ea"/>
                <a:cs typeface="+mn-cs"/>
              </a:endParaRPr>
            </a:p>
          </p:txBody>
        </p: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912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-9872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83AA349-4E5F-7041-B01F-85E6B94E10AC}" type="datetime1">
              <a:rPr lang="de-DE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05.05.20</a:t>
            </a:fld>
            <a:endParaRPr lang="de-DE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GEORGOULIS (2017) </a:t>
            </a:r>
            <a:endParaRPr lang="de-DE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" name="Gruppieren 6"/>
          <p:cNvGrpSpPr>
            <a:grpSpLocks/>
          </p:cNvGrpSpPr>
          <p:nvPr userDrawn="1"/>
        </p:nvGrpSpPr>
        <p:grpSpPr bwMode="auto">
          <a:xfrm>
            <a:off x="0" y="0"/>
            <a:ext cx="9144000" cy="1296144"/>
            <a:chOff x="0" y="0"/>
            <a:chExt cx="9144002" cy="1296144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53096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de-DE" sz="3600" b="1" dirty="0">
                <a:solidFill>
                  <a:prstClr val="black"/>
                </a:solidFill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auto">
                <a:spcBef>
                  <a:spcPts val="1375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Mathematisch-Naturwissenschaftliche</a:t>
              </a:r>
              <a:r>
                <a:rPr lang="en-GB" sz="2200" dirty="0">
                  <a:solidFill>
                    <a:srgbClr val="FFFFFF"/>
                  </a:solidFill>
                  <a:latin typeface="Tahoma" charset="0"/>
                </a:rPr>
                <a:t> </a:t>
              </a: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Fakultät</a:t>
              </a:r>
              <a:endParaRPr lang="en-GB" sz="2200" dirty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 charset="0"/>
                <a:ea typeface="+mn-ea"/>
                <a:cs typeface="+mn-cs"/>
              </a:endParaRPr>
            </a:p>
          </p:txBody>
        </p: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1801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-9872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3660FB1-9840-9944-A42E-884F14D2D134}" type="datetime1">
              <a:rPr lang="de-DE" smtClean="0">
                <a:solidFill>
                  <a:prstClr val="black"/>
                </a:solidFill>
                <a:latin typeface="Calibri"/>
              </a:rPr>
              <a:t>05.05.20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prstClr val="black"/>
                </a:solidFill>
                <a:latin typeface="Calibri"/>
              </a:rPr>
              <a:t>GEORGOULIS (2017) 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C6AE60A-B69C-4790-82F7-3882EDF23186}" type="slidenum">
              <a:rPr lang="de-DE" smtClean="0">
                <a:solidFill>
                  <a:prstClr val="black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uppieren 6"/>
          <p:cNvGrpSpPr>
            <a:grpSpLocks/>
          </p:cNvGrpSpPr>
          <p:nvPr userDrawn="1"/>
        </p:nvGrpSpPr>
        <p:grpSpPr bwMode="auto">
          <a:xfrm>
            <a:off x="0" y="0"/>
            <a:ext cx="9144000" cy="1296144"/>
            <a:chOff x="0" y="0"/>
            <a:chExt cx="9144002" cy="1296144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53096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de-DE" sz="36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auto">
                <a:spcBef>
                  <a:spcPts val="1375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Mathematisch-Naturwissenschaftliche</a:t>
              </a:r>
              <a:r>
                <a:rPr lang="en-GB" sz="2200" dirty="0">
                  <a:solidFill>
                    <a:srgbClr val="FFFFFF"/>
                  </a:solidFill>
                  <a:latin typeface="Tahoma" charset="0"/>
                </a:rPr>
                <a:t> </a:t>
              </a:r>
              <a:r>
                <a:rPr lang="en-GB" sz="2200" dirty="0" err="1">
                  <a:solidFill>
                    <a:srgbClr val="FFFFFF"/>
                  </a:solidFill>
                  <a:latin typeface="Tahoma" charset="0"/>
                </a:rPr>
                <a:t>Fakultät</a:t>
              </a:r>
              <a:endParaRPr lang="en-GB" sz="2200" dirty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13" name="Picture 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99081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oleObject" Target="Macintosh_HD:Users:heber:ExternalDisc:Projekt_ADM:FP-ADM:SEPSERVER:DDR:2013-02-20:2013-02-06-SEPSERVER-001-CAU-WP2-SEP-DDR-KET.doc!OLE_LINK2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3.tif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4339" name="Group 6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434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-1" y="812800"/>
            <a:ext cx="9144001" cy="254951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4000" dirty="0"/>
              <a:t>KET-02 </a:t>
            </a:r>
          </a:p>
          <a:p>
            <a:pPr algn="ctr"/>
            <a:r>
              <a:rPr lang="de-DE" sz="4000" dirty="0"/>
              <a:t>an </a:t>
            </a:r>
            <a:r>
              <a:rPr lang="de-DE" sz="4000" dirty="0" err="1"/>
              <a:t>energetic</a:t>
            </a:r>
            <a:r>
              <a:rPr lang="de-DE" sz="4000" dirty="0"/>
              <a:t> </a:t>
            </a:r>
            <a:r>
              <a:rPr lang="de-DE" sz="4000" dirty="0" err="1"/>
              <a:t>particle</a:t>
            </a:r>
            <a:r>
              <a:rPr lang="de-DE" sz="4000" dirty="0"/>
              <a:t> </a:t>
            </a:r>
            <a:r>
              <a:rPr lang="de-DE" sz="4000" dirty="0" err="1"/>
              <a:t>instrument</a:t>
            </a:r>
            <a:r>
              <a:rPr lang="de-DE" sz="4000" dirty="0"/>
              <a:t> in </a:t>
            </a:r>
          </a:p>
          <a:p>
            <a:pPr algn="ctr"/>
            <a:r>
              <a:rPr lang="de-DE" sz="4000" dirty="0"/>
              <a:t>interstellar medium</a:t>
            </a:r>
          </a:p>
        </p:txBody>
      </p:sp>
      <p:sp>
        <p:nvSpPr>
          <p:cNvPr id="14341" name="Text Box 10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362318"/>
            <a:ext cx="8377238" cy="3249613"/>
          </a:xfrm>
        </p:spPr>
        <p:txBody>
          <a:bodyPr/>
          <a:lstStyle/>
          <a:p>
            <a:pPr defTabSz="449263" eaLnBrk="1" hangingPunct="1">
              <a:lnSpc>
                <a:spcPct val="80000"/>
              </a:lnSpc>
              <a:spcBef>
                <a:spcPts val="137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800" b="1" dirty="0"/>
              <a:t>Bernd Heber</a:t>
            </a:r>
            <a:r>
              <a:rPr lang="de-DE" sz="2800" dirty="0"/>
              <a:t>, Robert Wimmer-</a:t>
            </a:r>
            <a:r>
              <a:rPr lang="de-DE" sz="2800" dirty="0" err="1"/>
              <a:t>Schweingruber</a:t>
            </a:r>
            <a:r>
              <a:rPr lang="de-DE" sz="2800" dirty="0"/>
              <a:t>, Marlon Köberle, Patrick Kühl, </a:t>
            </a:r>
            <a:r>
              <a:rPr lang="de-DE" sz="2800" dirty="0" err="1"/>
              <a:t>and</a:t>
            </a:r>
            <a:r>
              <a:rPr lang="de-DE" sz="2800" dirty="0"/>
              <a:t> Stephan Böttcher </a:t>
            </a:r>
          </a:p>
          <a:p>
            <a:pPr defTabSz="449263" eaLnBrk="1" hangingPunct="1">
              <a:lnSpc>
                <a:spcPct val="80000"/>
              </a:lnSpc>
              <a:spcBef>
                <a:spcPts val="137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2800" dirty="0"/>
          </a:p>
          <a:p>
            <a:pPr defTabSz="449263" eaLnBrk="1" hangingPunct="1">
              <a:lnSpc>
                <a:spcPct val="80000"/>
              </a:lnSpc>
              <a:spcBef>
                <a:spcPts val="137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0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Goal: Bridge the measurement gap between Voyager and AMS-02</a:t>
            </a: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SzPct val="100000"/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pic>
        <p:nvPicPr>
          <p:cNvPr id="14343" name="Freiha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754813"/>
            <a:ext cx="19050" cy="2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Freihand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497263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CC45A-E306-0146-B996-99F56F3E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254FE-04B7-2343-AE71-519F452F2227}" type="datetime1">
              <a:rPr lang="de-DE" smtClean="0"/>
              <a:t>05.05.20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719DF-D161-CA40-B5CA-0A737AC3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42085C-3152-3F4A-B9EB-73AE02CF7221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7D3477C-39D6-5C46-A30B-2DE75C471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 sz="40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69CC0-3D32-5248-8E65-EDB8D288B017}" type="datetime1">
              <a:rPr lang="de-DE" smtClean="0"/>
              <a:t>05.05.20</a:t>
            </a:fld>
            <a:endParaRPr lang="en-GB"/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E1743157-BE99-6E4A-A6ED-95CC5C543BC4}"/>
              </a:ext>
            </a:extLst>
          </p:cNvPr>
          <p:cNvSpPr txBox="1"/>
          <p:nvPr/>
        </p:nvSpPr>
        <p:spPr>
          <a:xfrm>
            <a:off x="457200" y="1236166"/>
            <a:ext cx="83820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Electron measurements from KET: Efficiencies and photon distribution measurements and GEANT4 simulations: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Energy spectra utilizing </a:t>
            </a:r>
          </a:p>
          <a:p>
            <a:r>
              <a:rPr lang="en-US" sz="2800" dirty="0"/>
              <a:t>     inversion techniques</a:t>
            </a:r>
          </a:p>
          <a:p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2F8D52-F935-E248-BB9C-DC7465193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89" y="2512876"/>
            <a:ext cx="5806440" cy="3287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A5F1A9-A92A-F74A-8A29-1FC695090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219" y="4497581"/>
            <a:ext cx="3498892" cy="22770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965515-3B28-1549-A327-6EF987CE84DF}"/>
              </a:ext>
            </a:extLst>
          </p:cNvPr>
          <p:cNvSpPr txBox="1"/>
          <p:nvPr/>
        </p:nvSpPr>
        <p:spPr>
          <a:xfrm>
            <a:off x="6047163" y="2442929"/>
            <a:ext cx="2563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Measurements were performed at different accelerator.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A32547C-9CA0-5548-8908-AF01239B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" y="124929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487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>
                  <a:solidFill>
                    <a:prstClr val="black"/>
                  </a:solidFill>
                  <a:latin typeface="Calibri" charset="0"/>
                </a:rPr>
                <a:t>Summary</a:t>
              </a: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DD2195-9A11-5943-BD47-0C5A1E90C93B}" type="datetime1">
              <a:rPr lang="de-DE" smtClean="0"/>
              <a:t>05.05.20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288635" y="1727200"/>
            <a:ext cx="8382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An improved Kiel Electron Telescope is capable to measure protons up to iron in the energy range from above 100 MeV/</a:t>
            </a:r>
            <a:r>
              <a:rPr lang="en-US" sz="2800" dirty="0" err="1"/>
              <a:t>nuc</a:t>
            </a:r>
            <a:r>
              <a:rPr lang="en-US" sz="2800" dirty="0"/>
              <a:t> to 2 GeV/</a:t>
            </a:r>
            <a:r>
              <a:rPr lang="en-US" sz="2800" dirty="0" err="1"/>
              <a:t>nuc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Improvements is design and electronics are necessary to achieve these goals.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26B15A7-A4CA-324C-9C35-6770A282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2725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>
                  <a:solidFill>
                    <a:prstClr val="black"/>
                  </a:solidFill>
                  <a:latin typeface="Calibri" charset="0"/>
                </a:rPr>
                <a:t>Abstract / </a:t>
              </a:r>
              <a:r>
                <a:rPr lang="de-DE" sz="4000" b="1" dirty="0" err="1">
                  <a:solidFill>
                    <a:prstClr val="black"/>
                  </a:solidFill>
                  <a:latin typeface="Calibri" charset="0"/>
                </a:rPr>
                <a:t>Motifation</a:t>
              </a:r>
              <a:endParaRPr lang="de-DE" sz="40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6F7066-3C84-4A40-8A88-5C72854B684E}" type="datetime1">
              <a:rPr lang="de-DE" smtClean="0"/>
              <a:t>05.05.20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80998" y="1847850"/>
            <a:ext cx="83820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Voyager 1and 2 particle instruments measured the Very Local Interstellar Spectra (VLIS) at energies below about 100 MeV/</a:t>
            </a:r>
            <a:r>
              <a:rPr lang="en-US" sz="2800" dirty="0" err="1"/>
              <a:t>nuc</a:t>
            </a:r>
            <a:r>
              <a:rPr lang="en-US" sz="2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Recent AMS 02 measurements show that the VLIS is altered by the heliosphere for energies below 40-60 GeV/</a:t>
            </a:r>
            <a:r>
              <a:rPr lang="en-US" sz="2800" dirty="0" err="1"/>
              <a:t>nuc</a:t>
            </a:r>
            <a:r>
              <a:rPr lang="en-US" sz="2800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Goal of a potential GCR instrument is to measure the VLIS electron spectra between 100 MeV and a few GeV.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1748F05-A7C0-5645-8A72-D346E197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1132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0" tIns="45706" rIns="91410" bIns="45706" anchor="ctr"/>
          <a:lstStyle/>
          <a:p>
            <a:pPr marL="0" marR="0" lvl="0" indent="0" algn="l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0" tIns="45706" rIns="91410" bIns="45706" anchor="ctr"/>
          <a:lstStyle/>
          <a:p>
            <a:pPr marL="0" marR="0" lvl="0" indent="0" algn="ctr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The Local Interstellar Spectra: </a:t>
            </a:r>
          </a:p>
          <a:p>
            <a:pPr marL="0" marR="0" lvl="0" indent="0" algn="ctr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Protons, Helium and Carbon (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Bishoff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et al. 2016)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304800" y="44453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1375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Mathematisch-Naturwissenschaftliche Fakultät</a:t>
            </a: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0" tIns="45706" rIns="91410" bIns="45706" anchor="ctr"/>
          <a:lstStyle/>
          <a:p>
            <a:pPr marL="0" marR="0" lvl="0" indent="0" algn="l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grpSp>
        <p:nvGrpSpPr>
          <p:cNvPr id="15367" name="Group 9"/>
          <p:cNvGrpSpPr>
            <a:grpSpLocks/>
          </p:cNvGrpSpPr>
          <p:nvPr/>
        </p:nvGrpSpPr>
        <p:grpSpPr bwMode="auto">
          <a:xfrm>
            <a:off x="6858003" y="3"/>
            <a:ext cx="2284413" cy="760413"/>
            <a:chOff x="4320" y="0"/>
            <a:chExt cx="1439" cy="479"/>
          </a:xfrm>
        </p:grpSpPr>
        <p:pic>
          <p:nvPicPr>
            <p:cNvPr id="1537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37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132859"/>
            <a:ext cx="6326484" cy="442711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177404" y="2276875"/>
            <a:ext cx="2376264" cy="3816424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marL="0" marR="0" lvl="0" indent="0" algn="ctr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281860" y="2276875"/>
            <a:ext cx="792088" cy="3816424"/>
          </a:xfrm>
          <a:prstGeom prst="rect">
            <a:avLst/>
          </a:prstGeom>
          <a:solidFill>
            <a:srgbClr val="FF660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marL="0" marR="0" lvl="0" indent="0" algn="ctr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28184" y="4407854"/>
            <a:ext cx="3096344" cy="138499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marL="0" marR="0" lvl="0" indent="0" algn="l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Given by Pamela and/or AMS 02  measurements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300192" y="2492899"/>
            <a:ext cx="3096344" cy="138499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marL="0" marR="0" lvl="0" indent="0" algn="l" defTabSz="4570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Derived from Voyager I measurements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275859" y="2852936"/>
            <a:ext cx="2952328" cy="0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99E49-2A1F-0242-B173-E75A6CE2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2A486-528A-404C-ADCD-EBD30D5E643E}" type="datetime1">
              <a:rPr lang="de-DE" smtClean="0"/>
              <a:t>05.05.20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4C3C-938A-7D47-B395-3D4492C0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2B7AA-D965-7D40-AB98-8C4C2F947D6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A915667-5775-A44A-9D09-FFC6C3C2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344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>
                  <a:solidFill>
                    <a:prstClr val="black"/>
                  </a:solidFill>
                  <a:latin typeface="Calibri" charset="0"/>
                </a:rPr>
                <a:t>Abstract / Motivation</a:t>
              </a: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69CC0-3D32-5248-8E65-EDB8D288B017}" type="datetime1">
              <a:rPr lang="de-DE" smtClean="0"/>
              <a:t>05.05.20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80998" y="1847850"/>
            <a:ext cx="83820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An instrument like the </a:t>
            </a:r>
            <a:r>
              <a:rPr lang="en-US" sz="2800" dirty="0" err="1"/>
              <a:t>COsmic</a:t>
            </a:r>
            <a:r>
              <a:rPr lang="en-US" sz="2800" dirty="0"/>
              <a:t> and Solar Particle </a:t>
            </a:r>
            <a:r>
              <a:rPr lang="en-US" sz="2800" dirty="0" err="1"/>
              <a:t>INvestigation</a:t>
            </a:r>
            <a:r>
              <a:rPr lang="en-US" sz="2800" dirty="0"/>
              <a:t> Kiel Electron Telescope (COSPIN/KET) is capable to gap major parts of  the energy gap.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Measurement range of interest: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800" dirty="0"/>
              <a:t>Ions: 100 to above 2000 MeV/</a:t>
            </a:r>
            <a:r>
              <a:rPr lang="en-US" sz="2800" dirty="0" err="1"/>
              <a:t>nuc</a:t>
            </a:r>
            <a:r>
              <a:rPr lang="en-US" sz="2800" dirty="0"/>
              <a:t>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800" dirty="0"/>
              <a:t>Electrons up to 10 GeV in several energy channels.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Measurement principle: Energy loss-Cherenkov radiation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01E6833-CBB4-C04C-B1DF-311C125C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733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GB" sz="4000" dirty="0"/>
                <a:t>Measurement Principle</a:t>
              </a:r>
              <a:endParaRPr lang="de-DE" sz="40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69CC0-3D32-5248-8E65-EDB8D288B017}" type="datetime1">
              <a:rPr lang="de-DE" smtClean="0"/>
              <a:t>05.05.20</a:t>
            </a:fld>
            <a:endParaRPr lang="en-GB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307A9C25-6D4F-1644-BC2E-8EC99D8C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4" y="1723881"/>
            <a:ext cx="5943600" cy="5186299"/>
          </a:xfrm>
        </p:spPr>
        <p:txBody>
          <a:bodyPr>
            <a:normAutofit/>
          </a:bodyPr>
          <a:lstStyle/>
          <a:p>
            <a:r>
              <a:rPr lang="en-GB" dirty="0"/>
              <a:t>Cherenkov Radiation can be used as: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Threshold detector (page 6)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ΔE – Cherenkov light method (page 7):</a:t>
            </a:r>
          </a:p>
          <a:p>
            <a:pPr marL="971550" lvl="1" indent="-514350">
              <a:buNone/>
            </a:pPr>
            <a:r>
              <a:rPr lang="en-US" dirty="0"/>
              <a:t>	ΔN = -A z² – B ΔE </a:t>
            </a:r>
            <a:endParaRPr lang="en-GB" dirty="0"/>
          </a:p>
          <a:p>
            <a:pPr marL="971550" lvl="1" indent="-514350">
              <a:buNone/>
            </a:pPr>
            <a:r>
              <a:rPr lang="en-US" dirty="0"/>
              <a:t>	ΔN Number of photons</a:t>
            </a:r>
          </a:p>
          <a:p>
            <a:pPr marL="971550" lvl="1" indent="-514350">
              <a:buNone/>
            </a:pPr>
            <a:r>
              <a:rPr lang="en-US" dirty="0"/>
              <a:t>	ΔE Energy loss in Detector D</a:t>
            </a:r>
            <a:endParaRPr lang="en-GB" dirty="0"/>
          </a:p>
          <a:p>
            <a:pPr marL="971550" lvl="1" indent="-514350">
              <a:buNone/>
            </a:pPr>
            <a:r>
              <a:rPr lang="en-GB" dirty="0"/>
              <a:t>	</a:t>
            </a:r>
            <a:r>
              <a:rPr lang="en-US" dirty="0"/>
              <a:t>z charge of the particle</a:t>
            </a:r>
          </a:p>
          <a:p>
            <a:pPr marL="971550" lvl="1" indent="-514350">
              <a:buNone/>
            </a:pPr>
            <a:r>
              <a:rPr lang="en-US" dirty="0"/>
              <a:t>       A and B constants</a:t>
            </a:r>
            <a:endParaRPr lang="en-GB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CA5875A-9E16-DA4A-99B5-726871B5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5236" y="1223963"/>
            <a:ext cx="3054350" cy="249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17" name="Object 3">
            <a:extLst>
              <a:ext uri="{FF2B5EF4-FFF2-40B4-BE49-F238E27FC236}">
                <a16:creationId xmlns:a16="http://schemas.microsoft.com/office/drawing/2014/main" id="{D5B35E0E-46B6-D443-8DCB-AC8125FBE9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38076"/>
              </p:ext>
            </p:extLst>
          </p:nvPr>
        </p:nvGraphicFramePr>
        <p:xfrm>
          <a:off x="6140291" y="3787488"/>
          <a:ext cx="2900363" cy="295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kument" r:id="rId7" imgW="5803900" imgH="5905500" progId="Word.Document.12">
                  <p:link updateAutomatic="1"/>
                </p:oleObj>
              </mc:Choice>
              <mc:Fallback>
                <p:oleObj name="Dokument" r:id="rId7" imgW="5803900" imgH="5905500" progId="Word.Document.12">
                  <p:link updateAutomatic="1"/>
                  <p:pic>
                    <p:nvPicPr>
                      <p:cNvPr id="1679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0291" y="3787488"/>
                        <a:ext cx="2900363" cy="295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1459FA9A-7D0E-F740-80B0-F00FDA69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768350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996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4000" dirty="0"/>
                <a:t>Measurement Principle</a:t>
              </a:r>
              <a:endParaRPr lang="de-DE" sz="40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69CC0-3D32-5248-8E65-EDB8D288B017}" type="datetime1">
              <a:rPr lang="de-DE" smtClean="0"/>
              <a:t>05.05.20</a:t>
            </a:fld>
            <a:endParaRPr lang="en-GB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26CD026-B9E5-D646-9F76-CCA868C79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69" y="1666814"/>
            <a:ext cx="8933506" cy="4163642"/>
          </a:xfrm>
        </p:spPr>
        <p:txBody>
          <a:bodyPr/>
          <a:lstStyle/>
          <a:p>
            <a:r>
              <a:rPr lang="en-GB" dirty="0"/>
              <a:t>C1 Cherenkov detector made from Aerogel (n=1.065)</a:t>
            </a:r>
          </a:p>
        </p:txBody>
      </p:sp>
      <p:pic>
        <p:nvPicPr>
          <p:cNvPr id="15" name="Bild 7">
            <a:extLst>
              <a:ext uri="{FF2B5EF4-FFF2-40B4-BE49-F238E27FC236}">
                <a16:creationId xmlns:a16="http://schemas.microsoft.com/office/drawing/2014/main" id="{8727BB55-A147-3842-8F36-908A678DD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491" y="2305580"/>
            <a:ext cx="5133912" cy="4542895"/>
          </a:xfrm>
          <a:prstGeom prst="rect">
            <a:avLst/>
          </a:prstGeom>
        </p:spPr>
      </p:pic>
      <p:pic>
        <p:nvPicPr>
          <p:cNvPr id="16" name="Bild 8">
            <a:extLst>
              <a:ext uri="{FF2B5EF4-FFF2-40B4-BE49-F238E27FC236}">
                <a16:creationId xmlns:a16="http://schemas.microsoft.com/office/drawing/2014/main" id="{EFEB97A4-C6BE-E34C-9A63-D011AB74B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327" y="3510194"/>
            <a:ext cx="4649748" cy="3338281"/>
          </a:xfrm>
          <a:prstGeom prst="rect">
            <a:avLst/>
          </a:prstGeom>
        </p:spPr>
      </p:pic>
      <p:sp>
        <p:nvSpPr>
          <p:cNvPr id="17" name="Textfeld 13">
            <a:extLst>
              <a:ext uri="{FF2B5EF4-FFF2-40B4-BE49-F238E27FC236}">
                <a16:creationId xmlns:a16="http://schemas.microsoft.com/office/drawing/2014/main" id="{F1A25776-4C8A-F243-87DD-511FC9D1CF6E}"/>
              </a:ext>
            </a:extLst>
          </p:cNvPr>
          <p:cNvSpPr txBox="1"/>
          <p:nvPr/>
        </p:nvSpPr>
        <p:spPr>
          <a:xfrm>
            <a:off x="4642322" y="2556087"/>
            <a:ext cx="4466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Signal in C</a:t>
            </a:r>
            <a:r>
              <a:rPr kumimoji="0" lang="en-GB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 is used to discriminate between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 and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p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FF4DD4C-81FE-CF4A-9D02-C06BEB14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0351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de-DE" sz="40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69CC0-3D32-5248-8E65-EDB8D288B017}" type="datetime1">
              <a:rPr lang="de-DE" smtClean="0"/>
              <a:t>05.05.20</a:t>
            </a:fld>
            <a:endParaRPr lang="en-GB"/>
          </a:p>
        </p:txBody>
      </p:sp>
      <p:pic>
        <p:nvPicPr>
          <p:cNvPr id="14" name="Bild 7">
            <a:extLst>
              <a:ext uri="{FF2B5EF4-FFF2-40B4-BE49-F238E27FC236}">
                <a16:creationId xmlns:a16="http://schemas.microsoft.com/office/drawing/2014/main" id="{C780C9C2-9C7A-4E4F-92D1-2DA10A02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881" y="2462336"/>
            <a:ext cx="5133912" cy="4542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23FF6A-6CA6-234D-B616-65A08BB36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856" y="2514938"/>
            <a:ext cx="5308687" cy="4356100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6B34158-61C8-1445-A7CB-3B08AD5EC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599"/>
            <a:ext cx="8933506" cy="4163642"/>
          </a:xfrm>
        </p:spPr>
        <p:txBody>
          <a:bodyPr/>
          <a:lstStyle/>
          <a:p>
            <a:r>
              <a:rPr lang="en-GB" dirty="0"/>
              <a:t>C2 Lead tri fluoride with (n=1.8) show a reasonable energy discrimination </a:t>
            </a: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D1C7CC52-6F46-E141-AF23-2516F58A1AEC}"/>
              </a:ext>
            </a:extLst>
          </p:cNvPr>
          <p:cNvSpPr txBox="1"/>
          <p:nvPr/>
        </p:nvSpPr>
        <p:spPr>
          <a:xfrm>
            <a:off x="5373849" y="2105076"/>
            <a:ext cx="15528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Helium</a:t>
            </a:r>
          </a:p>
        </p:txBody>
      </p:sp>
      <p:sp>
        <p:nvSpPr>
          <p:cNvPr id="18" name="Textfeld 14">
            <a:extLst>
              <a:ext uri="{FF2B5EF4-FFF2-40B4-BE49-F238E27FC236}">
                <a16:creationId xmlns:a16="http://schemas.microsoft.com/office/drawing/2014/main" id="{C75332A6-9837-EC4D-8460-62AE00071930}"/>
              </a:ext>
            </a:extLst>
          </p:cNvPr>
          <p:cNvSpPr txBox="1"/>
          <p:nvPr/>
        </p:nvSpPr>
        <p:spPr>
          <a:xfrm>
            <a:off x="5228700" y="5442241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rotons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69A5AD0-5C3F-4440-832B-897441A7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486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4000" b="1" dirty="0">
                  <a:solidFill>
                    <a:prstClr val="black"/>
                  </a:solidFill>
                  <a:latin typeface="Calibri" pitchFamily="34" charset="0"/>
                </a:rPr>
                <a:t>The E6 Instrument </a:t>
              </a:r>
              <a:r>
                <a:rPr lang="de-DE" altLang="de-DE" sz="4000" b="1" dirty="0" err="1">
                  <a:solidFill>
                    <a:prstClr val="black"/>
                  </a:solidFill>
                  <a:latin typeface="Calibri" pitchFamily="34" charset="0"/>
                </a:rPr>
                <a:t>aboard</a:t>
              </a:r>
              <a:r>
                <a:rPr lang="de-DE" altLang="de-DE" sz="4000" b="1" dirty="0">
                  <a:solidFill>
                    <a:prstClr val="black"/>
                  </a:solidFill>
                  <a:latin typeface="Calibri" pitchFamily="34" charset="0"/>
                </a:rPr>
                <a:t> Helios</a:t>
              </a: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Text Box 96"/>
          <p:cNvSpPr txBox="1">
            <a:spLocks noChangeArrowheads="1"/>
          </p:cNvSpPr>
          <p:nvPr/>
        </p:nvSpPr>
        <p:spPr bwMode="auto">
          <a:xfrm>
            <a:off x="5184773" y="1738383"/>
            <a:ext cx="3959225" cy="500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12" tIns="39707" rIns="79412" bIns="3970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95288" indent="58738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792163" indent="119063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189038" indent="179388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585913" indent="239713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</a:rPr>
              <a:t>Sketch of the E6 sensor. </a:t>
            </a:r>
          </a:p>
          <a:p>
            <a:pPr marL="738188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5 semiconductor detectors </a:t>
            </a:r>
          </a:p>
          <a:p>
            <a:pPr marL="738188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anticoincidence cylinder (G). </a:t>
            </a:r>
          </a:p>
          <a:p>
            <a:pPr marL="738188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Cerenkov Detector separates stopping from penetrating particles (Sapphire)</a:t>
            </a:r>
          </a:p>
          <a:p>
            <a:pPr marL="738188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Instrument utilizes the </a:t>
            </a:r>
            <a:r>
              <a:rPr lang="en-US" sz="2400" b="1" dirty="0" err="1">
                <a:solidFill>
                  <a:prstClr val="black"/>
                </a:solidFill>
              </a:rPr>
              <a:t>dE</a:t>
            </a:r>
            <a:r>
              <a:rPr lang="en-US" sz="2400" b="1" dirty="0">
                <a:solidFill>
                  <a:prstClr val="black"/>
                </a:solidFill>
              </a:rPr>
              <a:t>/dx-E and the 	   </a:t>
            </a:r>
            <a:r>
              <a:rPr lang="en-US" sz="2400" b="1" dirty="0" err="1">
                <a:solidFill>
                  <a:prstClr val="black"/>
                </a:solidFill>
              </a:rPr>
              <a:t>dE</a:t>
            </a:r>
            <a:r>
              <a:rPr lang="en-US" sz="2400" b="1" dirty="0">
                <a:solidFill>
                  <a:prstClr val="black"/>
                </a:solidFill>
              </a:rPr>
              <a:t>/dx-C-method 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239DB-F7DB-EF42-BA0C-31D85D90E8AB}" type="datetime1">
              <a:rPr lang="en-US" smtClean="0"/>
              <a:t>5/5/20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Potchefstroom WS </a:t>
            </a:r>
          </a:p>
        </p:txBody>
      </p:sp>
      <p:pic>
        <p:nvPicPr>
          <p:cNvPr id="4" name="Bild 3" descr="detecto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4" y="1796426"/>
            <a:ext cx="4667851" cy="506157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6A6B927-1D25-2C4B-8ABB-51A5D386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1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06901C-8D24-5249-B831-40171A93273E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0724" name="Gruppieren 6"/>
          <p:cNvGrpSpPr>
            <a:grpSpLocks/>
          </p:cNvGrpSpPr>
          <p:nvPr/>
        </p:nvGrpSpPr>
        <p:grpSpPr bwMode="auto">
          <a:xfrm>
            <a:off x="0" y="0"/>
            <a:ext cx="9144000" cy="1727200"/>
            <a:chOff x="0" y="0"/>
            <a:chExt cx="9144002" cy="1727200"/>
          </a:xfrm>
        </p:grpSpPr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1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9620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4000" dirty="0"/>
                <a:t>Helios E6</a:t>
              </a:r>
              <a:endParaRPr lang="de-DE" sz="4000" b="1" dirty="0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  <a:latin typeface="Calibri" charset="0"/>
              </a:endParaRPr>
            </a:p>
          </p:txBody>
        </p:sp>
        <p:grpSp>
          <p:nvGrpSpPr>
            <p:cNvPr id="30734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0735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073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69CC0-3D32-5248-8E65-EDB8D288B017}" type="datetime1">
              <a:rPr lang="de-DE" smtClean="0"/>
              <a:t>05.05.20</a:t>
            </a:fld>
            <a:endParaRPr lang="en-GB"/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137B5085-E1E6-CB49-ADA1-B5C9CF76E53F}"/>
              </a:ext>
            </a:extLst>
          </p:cNvPr>
          <p:cNvSpPr txBox="1"/>
          <p:nvPr/>
        </p:nvSpPr>
        <p:spPr>
          <a:xfrm>
            <a:off x="499110" y="1836420"/>
            <a:ext cx="83820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Instrument should be capable to resolve High Z-particles. E.g.</a:t>
            </a:r>
          </a:p>
          <a:p>
            <a:endParaRPr lang="en-US" sz="2800" dirty="0"/>
          </a:p>
          <a:p>
            <a:r>
              <a:rPr lang="en-US" sz="2800" dirty="0"/>
              <a:t>Bottom to top: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Hydrogen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Helium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Carbon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Nitrogen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Oxygen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AFDB20-EB3A-354A-8780-ACAE83C54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659" y="2528917"/>
            <a:ext cx="5584452" cy="428937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F96023F-8C52-B145-B01A-3E952D067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182716"/>
            <a:ext cx="1587500" cy="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9622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490</Words>
  <Application>Microsoft Macintosh PowerPoint</Application>
  <PresentationFormat>On-screen Show (4:3)</PresentationFormat>
  <Paragraphs>119</Paragraphs>
  <Slides>11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Office-Design</vt:lpstr>
      <vt:lpstr>1_Office-Design</vt:lpstr>
      <vt:lpstr>1_Larissa-Design</vt:lpstr>
      <vt:lpstr>2_Larissa-Design</vt:lpstr>
      <vt:lpstr>3_Larissa-Design</vt:lpstr>
      <vt:lpstr>Macintosh_HD:Users:heber:ExternalDisc:Projekt_ADM:FP-ADM:SEPSERVER:DDR:2013-02-20:2013-02-06-SEPSERVER-001-CAU-WP2-SEP-DDR-KET.doc!OLE_LINK2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Bernd Heber</dc:creator>
  <cp:lastModifiedBy>Microsoft Office User</cp:lastModifiedBy>
  <cp:revision>156</cp:revision>
  <cp:lastPrinted>2020-05-05T07:25:59Z</cp:lastPrinted>
  <dcterms:created xsi:type="dcterms:W3CDTF">2011-06-29T08:05:03Z</dcterms:created>
  <dcterms:modified xsi:type="dcterms:W3CDTF">2020-05-05T08:47:39Z</dcterms:modified>
</cp:coreProperties>
</file>