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82" r:id="rId3"/>
    <p:sldId id="283" r:id="rId4"/>
    <p:sldId id="259" r:id="rId5"/>
    <p:sldId id="262" r:id="rId6"/>
    <p:sldId id="263" r:id="rId7"/>
    <p:sldId id="260" r:id="rId8"/>
    <p:sldId id="278" r:id="rId9"/>
    <p:sldId id="279" r:id="rId10"/>
    <p:sldId id="280" r:id="rId11"/>
    <p:sldId id="281" r:id="rId12"/>
    <p:sldId id="261" r:id="rId13"/>
    <p:sldId id="273" r:id="rId14"/>
    <p:sldId id="264" r:id="rId15"/>
    <p:sldId id="275" r:id="rId16"/>
    <p:sldId id="276" r:id="rId17"/>
    <p:sldId id="284" r:id="rId18"/>
    <p:sldId id="285" r:id="rId19"/>
    <p:sldId id="265" r:id="rId20"/>
    <p:sldId id="286" r:id="rId21"/>
    <p:sldId id="266" r:id="rId22"/>
    <p:sldId id="267" r:id="rId23"/>
    <p:sldId id="268" r:id="rId24"/>
    <p:sldId id="269"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L" initials="ML" lastIdx="4" clrIdx="0">
    <p:extLst>
      <p:ext uri="{19B8F6BF-5375-455C-9EA6-DF929625EA0E}">
        <p15:presenceInfo xmlns:p15="http://schemas.microsoft.com/office/powerpoint/2012/main" userId="M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CCCC"/>
    <a:srgbClr val="FF99CB"/>
    <a:srgbClr val="00FFFF"/>
    <a:srgbClr val="CCCCFE"/>
    <a:srgbClr val="FECCCB"/>
    <a:srgbClr val="FFCC00"/>
    <a:srgbClr val="FFF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51"/>
    <p:restoredTop sz="87387"/>
  </p:normalViewPr>
  <p:slideViewPr>
    <p:cSldViewPr snapToGrid="0" snapToObjects="1">
      <p:cViewPr varScale="1">
        <p:scale>
          <a:sx n="52" d="100"/>
          <a:sy n="52" d="100"/>
        </p:scale>
        <p:origin x="3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Groundwater usage</a:t>
            </a:r>
          </a:p>
        </c:rich>
      </c:tx>
      <c:layout>
        <c:manualLayout>
          <c:xMode val="edge"/>
          <c:yMode val="edge"/>
          <c:x val="0.26793609423797732"/>
          <c:y val="4.7191659333441688E-2"/>
        </c:manualLayout>
      </c:layout>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chemeClr val="tx2">
                <a:lumMod val="40000"/>
                <a:lumOff val="60000"/>
              </a:schemeClr>
            </a:solidFill>
          </c:spPr>
          <c:dPt>
            <c:idx val="0"/>
            <c:bubble3D val="0"/>
            <c:spPr>
              <a:solidFill>
                <a:schemeClr val="accent1">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6D49-49A7-86B5-964A808D3FA1}"/>
              </c:ext>
            </c:extLst>
          </c:dPt>
          <c:dPt>
            <c:idx val="1"/>
            <c:bubble3D val="0"/>
            <c:spPr>
              <a:solidFill>
                <a:schemeClr val="accent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6D49-49A7-86B5-964A808D3FA1}"/>
              </c:ext>
            </c:extLst>
          </c:dPt>
          <c:dPt>
            <c:idx val="2"/>
            <c:bubble3D val="0"/>
            <c:spPr>
              <a:solidFill>
                <a:schemeClr val="bg1">
                  <a:lumMod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6D49-49A7-86B5-964A808D3FA1}"/>
              </c:ext>
            </c:extLst>
          </c:dPt>
          <c:dLbls>
            <c:dLbl>
              <c:idx val="0"/>
              <c:layout/>
              <c:tx>
                <c:rich>
                  <a:bodyPr/>
                  <a:lstStyle/>
                  <a:p>
                    <a:fld id="{5326B07D-B827-4BD0-9CB4-8B79F2887EBD}" type="CATEGORYNAME">
                      <a:rPr lang="en-US"/>
                      <a:pPr/>
                      <a:t>[CATEGORY NAME]</a:t>
                    </a:fld>
                    <a:r>
                      <a:rPr lang="en-US" baseline="0" dirty="0"/>
                      <a:t>
</a:t>
                    </a:r>
                    <a:fld id="{2202426F-EDE7-4EFB-8C7D-9FE33FA204EF}" type="VALUE">
                      <a:rPr lang="en-US" baseline="0" smtClean="0"/>
                      <a:pPr/>
                      <a:t>[VALUE]</a:t>
                    </a:fld>
                    <a:endParaRPr lang="en-US" baseline="0" dirty="0"/>
                  </a:p>
                </c:rich>
              </c:tx>
              <c:dLblPos val="ct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6D49-49A7-86B5-964A808D3FA1}"/>
                </c:ext>
              </c:extLst>
            </c:dLbl>
            <c:dLbl>
              <c:idx val="1"/>
              <c:layout/>
              <c:tx>
                <c:rich>
                  <a:bodyPr/>
                  <a:lstStyle/>
                  <a:p>
                    <a:fld id="{B981390D-D9E2-4812-BCEF-A3262C7E5B3B}" type="CATEGORYNAME">
                      <a:rPr lang="en-US"/>
                      <a:pPr/>
                      <a:t>[CATEGORY NAME]</a:t>
                    </a:fld>
                    <a:r>
                      <a:rPr lang="en-US" baseline="0" dirty="0"/>
                      <a:t>
</a:t>
                    </a:r>
                    <a:fld id="{50624B84-B2AA-4B99-96BA-9D9C2D80FCF4}" type="VALUE">
                      <a:rPr lang="en-US" baseline="0" smtClean="0"/>
                      <a:pPr/>
                      <a:t>[VALUE]</a:t>
                    </a:fld>
                    <a:endParaRPr lang="en-US" baseline="0" dirty="0"/>
                  </a:p>
                </c:rich>
              </c:tx>
              <c:dLblPos val="ct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6D49-49A7-86B5-964A808D3FA1}"/>
                </c:ext>
              </c:extLst>
            </c:dLbl>
            <c:dLbl>
              <c:idx val="2"/>
              <c:layout/>
              <c:tx>
                <c:rich>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fld id="{A3A58205-9BF0-4F68-B754-01829FECBFC6}" type="CATEGORYNAME">
                      <a:rPr lang="en-US"/>
                      <a:pPr>
                        <a:defRPr sz="900" b="0" i="0" u="none" strike="noStrike" kern="1200" baseline="0">
                          <a:solidFill>
                            <a:schemeClr val="bg1"/>
                          </a:solidFill>
                          <a:latin typeface="+mn-lt"/>
                          <a:ea typeface="+mn-ea"/>
                          <a:cs typeface="+mn-cs"/>
                        </a:defRPr>
                      </a:pPr>
                      <a:t>[CATEGORY NAME]</a:t>
                    </a:fld>
                    <a:r>
                      <a:rPr lang="en-US" baseline="0" dirty="0"/>
                      <a:t>
</a:t>
                    </a:r>
                    <a:fld id="{442386B4-064B-41CB-A351-1F440A06A372}" type="VALUE">
                      <a:rPr lang="en-US" baseline="0" smtClean="0"/>
                      <a:pPr>
                        <a:defRPr sz="900" b="0" i="0" u="none" strike="noStrike" kern="1200" baseline="0">
                          <a:solidFill>
                            <a:schemeClr val="bg1"/>
                          </a:solidFill>
                          <a:latin typeface="+mn-lt"/>
                          <a:ea typeface="+mn-ea"/>
                          <a:cs typeface="+mn-cs"/>
                        </a:defRPr>
                      </a:pPr>
                      <a:t>[VALUE]</a:t>
                    </a:fld>
                    <a:endParaRPr lang="en-US" baseline="0" dirty="0"/>
                  </a:p>
                </c:rich>
              </c:tx>
              <c:spPr>
                <a:noFill/>
                <a:ln>
                  <a:noFill/>
                </a:ln>
                <a:effectLst/>
              </c:spPr>
              <c:dLblPos val="ct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15:dlblFieldTable/>
                  <c15:showDataLabelsRange val="0"/>
                </c:ext>
                <c:ext xmlns:c16="http://schemas.microsoft.com/office/drawing/2014/chart" uri="{C3380CC4-5D6E-409C-BE32-E72D297353CC}">
                  <c16:uniqueId val="{00000005-6D49-49A7-86B5-964A808D3F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Sheet1!$C$13:$C$15</c:f>
              <c:strCache>
                <c:ptCount val="3"/>
                <c:pt idx="0">
                  <c:v>Domestic</c:v>
                </c:pt>
                <c:pt idx="1">
                  <c:v>Agricultural</c:v>
                </c:pt>
                <c:pt idx="2">
                  <c:v>Industrial</c:v>
                </c:pt>
              </c:strCache>
            </c:strRef>
          </c:cat>
          <c:val>
            <c:numRef>
              <c:f>Sheet1!$D$13:$D$15</c:f>
              <c:numCache>
                <c:formatCode>0%</c:formatCode>
                <c:ptCount val="3"/>
                <c:pt idx="0">
                  <c:v>0.36</c:v>
                </c:pt>
                <c:pt idx="1">
                  <c:v>0.42</c:v>
                </c:pt>
                <c:pt idx="2">
                  <c:v>0.27</c:v>
                </c:pt>
              </c:numCache>
            </c:numRef>
          </c:val>
          <c:extLst>
            <c:ext xmlns:c16="http://schemas.microsoft.com/office/drawing/2014/chart" uri="{C3380CC4-5D6E-409C-BE32-E72D297353CC}">
              <c16:uniqueId val="{00000006-6D49-49A7-86B5-964A808D3FA1}"/>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defTabSz="2145738">
              <a:spcBef>
                <a:spcPts val="3900"/>
              </a:spcBef>
              <a:buSzTx/>
              <a:buNone/>
              <a:defRPr sz="4224">
                <a:latin typeface="Arial"/>
                <a:ea typeface="Arial"/>
                <a:cs typeface="Arial"/>
                <a:sym typeface="Arial"/>
              </a:defRPr>
            </a:pPr>
            <a:r>
              <a:rPr lang="en-GB" b="1" dirty="0"/>
              <a:t>Groundwater</a:t>
            </a:r>
            <a:r>
              <a:rPr lang="en-GB" dirty="0"/>
              <a:t> is the source of one third of all freshwater withdrawals, supplying an estimated 36%(domestic), 42%(agricultural) and 27%(industrial) (Taylor et al. 2012)</a:t>
            </a:r>
          </a:p>
          <a:p>
            <a:pPr marL="536447" indent="-536447" defTabSz="2145738">
              <a:spcBef>
                <a:spcPts val="3900"/>
              </a:spcBef>
              <a:defRPr sz="4224">
                <a:latin typeface="Arial"/>
                <a:ea typeface="Arial"/>
                <a:cs typeface="Arial"/>
                <a:sym typeface="Arial"/>
              </a:defRPr>
            </a:pPr>
            <a:r>
              <a:rPr lang="en-GB" dirty="0"/>
              <a:t>Climate Change &amp; Climate Variability</a:t>
            </a:r>
          </a:p>
          <a:p>
            <a:pPr marL="0" indent="0" defTabSz="2145738">
              <a:spcBef>
                <a:spcPts val="3900"/>
              </a:spcBef>
              <a:buSzTx/>
              <a:buNone/>
              <a:defRPr sz="3696">
                <a:latin typeface="Arial"/>
                <a:ea typeface="Arial"/>
                <a:cs typeface="Arial"/>
                <a:sym typeface="Arial"/>
              </a:defRPr>
            </a:pPr>
            <a:r>
              <a:rPr lang="en-GB" dirty="0"/>
              <a:t>Intensified climate change/variability cause more instability on precipitation, soil moisture and surface water </a:t>
            </a:r>
          </a:p>
          <a:p>
            <a:pPr marL="536447" indent="-536447" defTabSz="2145738">
              <a:spcBef>
                <a:spcPts val="3900"/>
              </a:spcBef>
              <a:defRPr sz="4224">
                <a:latin typeface="Arial"/>
                <a:ea typeface="Arial"/>
                <a:cs typeface="Arial"/>
                <a:sym typeface="Arial"/>
              </a:defRPr>
            </a:pPr>
            <a:r>
              <a:rPr lang="en-GB" dirty="0"/>
              <a:t>Tropical coastal urban aquifer</a:t>
            </a:r>
          </a:p>
          <a:p>
            <a:pPr marL="0" lvl="1" indent="0" defTabSz="2145738">
              <a:spcBef>
                <a:spcPts val="3900"/>
              </a:spcBef>
              <a:buSzTx/>
              <a:buNone/>
              <a:defRPr sz="3696">
                <a:latin typeface="Arial"/>
                <a:ea typeface="Arial"/>
                <a:cs typeface="Arial"/>
                <a:sym typeface="Arial"/>
              </a:defRPr>
            </a:pPr>
            <a:r>
              <a:rPr lang="en-GB" dirty="0"/>
              <a:t>A great amount of natural replenishment delayed through pipe leakage instead diffuse rain fed due to urban impervious surface(Lerner 2002)</a:t>
            </a:r>
          </a:p>
          <a:p>
            <a:pPr marL="0" lvl="1" indent="0" defTabSz="2145738">
              <a:spcBef>
                <a:spcPts val="3900"/>
              </a:spcBef>
              <a:buSzTx/>
              <a:buNone/>
              <a:defRPr sz="3696">
                <a:latin typeface="Arial"/>
                <a:ea typeface="Arial"/>
                <a:cs typeface="Arial"/>
                <a:sym typeface="Arial"/>
              </a:defRPr>
            </a:pPr>
            <a:r>
              <a:rPr lang="en-GB" dirty="0"/>
              <a:t>Even anthropogenic pumping activities dominantly causing saline intrusion, the changing climate can be last straw that breaks the groundwater system(Chang et al. 2011; Ferguson and Gleeson 2012).</a:t>
            </a:r>
          </a:p>
          <a:p>
            <a:pPr marL="0" lvl="1" indent="0" defTabSz="2145738">
              <a:spcBef>
                <a:spcPts val="3900"/>
              </a:spcBef>
              <a:buSzTx/>
              <a:buNone/>
              <a:defRPr sz="3696">
                <a:latin typeface="Arial"/>
                <a:ea typeface="Arial"/>
                <a:cs typeface="Arial"/>
                <a:sym typeface="Arial"/>
              </a:defRPr>
            </a:pPr>
            <a:r>
              <a:rPr lang="en-GB" dirty="0"/>
              <a:t>In the meantime, coastal aquifer are more sensitive to sea-level rise as the risk of saline intrusion/inundation which may contaminate adjacent aquifer resource (</a:t>
            </a:r>
            <a:r>
              <a:rPr lang="en-GB" dirty="0" err="1"/>
              <a:t>Rotzoll</a:t>
            </a:r>
            <a:r>
              <a:rPr lang="en-GB" dirty="0"/>
              <a:t> and Fletcher 2012)</a:t>
            </a:r>
          </a:p>
          <a:p>
            <a:endParaRPr lang="en-GB" dirty="0"/>
          </a:p>
        </p:txBody>
      </p:sp>
    </p:spTree>
    <p:extLst>
      <p:ext uri="{BB962C8B-B14F-4D97-AF65-F5344CB8AC3E}">
        <p14:creationId xmlns:p14="http://schemas.microsoft.com/office/powerpoint/2010/main" val="3050122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a:t>With RCP 8.5 happens that…with 4.5 happens that</a:t>
            </a:r>
          </a:p>
        </p:txBody>
      </p:sp>
    </p:spTree>
    <p:extLst>
      <p:ext uri="{BB962C8B-B14F-4D97-AF65-F5344CB8AC3E}">
        <p14:creationId xmlns:p14="http://schemas.microsoft.com/office/powerpoint/2010/main" val="194452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6218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a:t>Tropical: a lot of water and waterlogging/inundation are likely; it`s a megacity: a lot of </a:t>
            </a:r>
            <a:r>
              <a:rPr lang="en-GB" dirty="0" smtClean="0"/>
              <a:t>people</a:t>
            </a:r>
          </a:p>
          <a:p>
            <a:r>
              <a:rPr lang="en-GB" sz="2200" b="0" i="0" dirty="0" smtClean="0">
                <a:effectLst/>
                <a:latin typeface="+mn-lt"/>
                <a:ea typeface="+mn-ea"/>
                <a:cs typeface="+mn-cs"/>
                <a:sym typeface="Helvetica Neue"/>
              </a:rPr>
              <a:t>The rainiest period is from May to September, when the rainfall exceeds 200 mm per month, while the least rainy period is from November to January, when it drops below 40 mm per month</a:t>
            </a:r>
            <a:endParaRPr lang="en-GB" dirty="0"/>
          </a:p>
        </p:txBody>
      </p:sp>
    </p:spTree>
    <p:extLst>
      <p:ext uri="{BB962C8B-B14F-4D97-AF65-F5344CB8AC3E}">
        <p14:creationId xmlns:p14="http://schemas.microsoft.com/office/powerpoint/2010/main" val="517434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a:t>Shenzhen is located in Southern China at the boundary with Hong Kong. With 14 million of inhabitants, it is the major high tech and economic centre of Southern China. Thanks to the tropical rainfall of the summer season, the water demand (about 2000x10^6 m3/y), it is guaranteed by a sophisticated system of dams and reservoirs. Hilly Terrain-coastal plain and alluvial valleys are …urbanized….we detected from satellite image…</a:t>
            </a:r>
          </a:p>
        </p:txBody>
      </p:sp>
    </p:spTree>
    <p:extLst>
      <p:ext uri="{BB962C8B-B14F-4D97-AF65-F5344CB8AC3E}">
        <p14:creationId xmlns:p14="http://schemas.microsoft.com/office/powerpoint/2010/main" val="418355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50945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a:t>Geology of Shenzhen is characterized by </a:t>
            </a:r>
            <a:r>
              <a:rPr lang="en-GB" dirty="0" err="1"/>
              <a:t>Paleozoic</a:t>
            </a:r>
            <a:r>
              <a:rPr lang="en-GB" dirty="0"/>
              <a:t> and Lower Mesozoic sedimentary terrigenous sequence (often metamorphosed) interrupted by upper Mesozoic granite intrusions and lava sequences. Fault are mainly distributed as NE-SW and NW-SE and connected to a </a:t>
            </a:r>
            <a:r>
              <a:rPr lang="en-GB" dirty="0" err="1"/>
              <a:t>Eocence</a:t>
            </a:r>
            <a:r>
              <a:rPr lang="en-GB" dirty="0"/>
              <a:t> strike-slip event that accumulated reworked material in the main depressions. Alluvial to </a:t>
            </a:r>
            <a:r>
              <a:rPr lang="en-GB" dirty="0" err="1"/>
              <a:t>cosastal</a:t>
            </a:r>
            <a:r>
              <a:rPr lang="en-GB" dirty="0"/>
              <a:t> Quaternary sequences </a:t>
            </a:r>
            <a:r>
              <a:rPr lang="en-GB" dirty="0" err="1"/>
              <a:t>encompasse</a:t>
            </a:r>
            <a:r>
              <a:rPr lang="en-GB" dirty="0"/>
              <a:t> the main valleys and coastal plains.</a:t>
            </a:r>
          </a:p>
        </p:txBody>
      </p:sp>
    </p:spTree>
    <p:extLst>
      <p:ext uri="{BB962C8B-B14F-4D97-AF65-F5344CB8AC3E}">
        <p14:creationId xmlns:p14="http://schemas.microsoft.com/office/powerpoint/2010/main" val="128699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a:t>Granite intrusion elaborated by strike-slip tectonics is responsible for the dissection in blocks. Based on literature analysis a description of the hydrogeological unit is presented: Quaternary, Tertiary are permeable by </a:t>
            </a:r>
            <a:r>
              <a:rPr lang="en-GB" dirty="0" err="1"/>
              <a:t>prosity</a:t>
            </a:r>
            <a:r>
              <a:rPr lang="en-GB" dirty="0"/>
              <a:t> as bedrock is generally impervious, unless it is locally fractured. Carbonate basin have a good </a:t>
            </a:r>
            <a:r>
              <a:rPr lang="en-GB" dirty="0" err="1"/>
              <a:t>hy</a:t>
            </a:r>
            <a:r>
              <a:rPr lang="en-GB" dirty="0"/>
              <a:t>. cond. but usually located on the bottom of the valley due to the accelerated karst processes.</a:t>
            </a:r>
          </a:p>
        </p:txBody>
      </p:sp>
    </p:spTree>
    <p:extLst>
      <p:ext uri="{BB962C8B-B14F-4D97-AF65-F5344CB8AC3E}">
        <p14:creationId xmlns:p14="http://schemas.microsoft.com/office/powerpoint/2010/main" val="223800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a:t>Therefore, groundwater circulation is shallow and developed along the weathered blanket (about 30 m thick) typical of the tropical region. Impervious bedrock guarantees a coincidence between the groundwater and shallow water basin. </a:t>
            </a:r>
          </a:p>
        </p:txBody>
      </p:sp>
    </p:spTree>
    <p:extLst>
      <p:ext uri="{BB962C8B-B14F-4D97-AF65-F5344CB8AC3E}">
        <p14:creationId xmlns:p14="http://schemas.microsoft.com/office/powerpoint/2010/main" val="258832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err="1"/>
              <a:t>Karstified</a:t>
            </a:r>
            <a:r>
              <a:rPr lang="en-GB" dirty="0"/>
              <a:t> carbonate sequence are located below the base level of rivers and streams. In rural areas recharge comes from rainfall as well as in urban areas recharge derives from pipe </a:t>
            </a:r>
            <a:r>
              <a:rPr lang="en-GB" dirty="0" err="1"/>
              <a:t>leackage</a:t>
            </a:r>
            <a:r>
              <a:rPr lang="en-GB" dirty="0"/>
              <a:t>, flowerbeds and garden irrigation as well as other water amenities, </a:t>
            </a:r>
            <a:r>
              <a:rPr lang="en-GB" dirty="0" err="1"/>
              <a:t>accaroding</a:t>
            </a:r>
            <a:r>
              <a:rPr lang="en-GB" dirty="0"/>
              <a:t> to Lerner 2002.</a:t>
            </a:r>
          </a:p>
        </p:txBody>
      </p:sp>
    </p:spTree>
    <p:extLst>
      <p:ext uri="{BB962C8B-B14F-4D97-AF65-F5344CB8AC3E}">
        <p14:creationId xmlns:p14="http://schemas.microsoft.com/office/powerpoint/2010/main" val="5205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a:t>In accordance with the current scenario….</a:t>
            </a:r>
          </a:p>
        </p:txBody>
      </p:sp>
    </p:spTree>
    <p:extLst>
      <p:ext uri="{BB962C8B-B14F-4D97-AF65-F5344CB8AC3E}">
        <p14:creationId xmlns:p14="http://schemas.microsoft.com/office/powerpoint/2010/main" val="4212881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13"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13"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469900">
              <a:spcBef>
                <a:spcPts val="0"/>
              </a:spcBef>
              <a:buSzTx/>
              <a:buNone/>
              <a:defRPr sz="8500" spc="-170">
                <a:latin typeface="Helvetica Neue Medium"/>
                <a:ea typeface="Helvetica Neue Medium"/>
                <a:cs typeface="Helvetica Neue Medium"/>
                <a:sym typeface="Helvetica Neue Medium"/>
              </a:defRPr>
            </a:lvl2pPr>
            <a:lvl3pPr marL="638923" indent="-469900">
              <a:spcBef>
                <a:spcPts val="0"/>
              </a:spcBef>
              <a:buSzTx/>
              <a:buNone/>
              <a:defRPr sz="8500" spc="-170">
                <a:latin typeface="Helvetica Neue Medium"/>
                <a:ea typeface="Helvetica Neue Medium"/>
                <a:cs typeface="Helvetica Neue Medium"/>
                <a:sym typeface="Helvetica Neue Medium"/>
              </a:defRPr>
            </a:lvl3pPr>
            <a:lvl4pPr marL="638923" indent="-469900">
              <a:spcBef>
                <a:spcPts val="0"/>
              </a:spcBef>
              <a:buSzTx/>
              <a:buNone/>
              <a:defRPr sz="8500" spc="-170">
                <a:latin typeface="Helvetica Neue Medium"/>
                <a:ea typeface="Helvetica Neue Medium"/>
                <a:cs typeface="Helvetica Neue Medium"/>
                <a:sym typeface="Helvetica Neue Medium"/>
              </a:defRPr>
            </a:lvl4pPr>
            <a:lvl5pPr marL="638923" indent="-469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13"/>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14"/>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15"/>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13"/>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14"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13"/>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13"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14"/>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0" defTabSz="825500">
              <a:lnSpc>
                <a:spcPct val="100000"/>
              </a:lnSpc>
              <a:spcBef>
                <a:spcPts val="1800"/>
              </a:spcBef>
              <a:buSzTx/>
              <a:buNone/>
              <a:defRPr sz="5500" spc="-55"/>
            </a:lvl2pPr>
            <a:lvl3pPr marL="0" indent="0" defTabSz="825500">
              <a:lnSpc>
                <a:spcPct val="100000"/>
              </a:lnSpc>
              <a:spcBef>
                <a:spcPts val="1800"/>
              </a:spcBef>
              <a:buSzTx/>
              <a:buNone/>
              <a:defRPr sz="5500" spc="-55"/>
            </a:lvl3pPr>
            <a:lvl4pPr marL="0" indent="0" defTabSz="825500">
              <a:lnSpc>
                <a:spcPct val="100000"/>
              </a:lnSpc>
              <a:spcBef>
                <a:spcPts val="1800"/>
              </a:spcBef>
              <a:buSzTx/>
              <a:buNone/>
              <a:defRPr sz="5500" spc="-55"/>
            </a:lvl4pPr>
            <a:lvl5pPr marL="0" indent="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7.tiff"/><Relationship Id="rId2" Type="http://schemas.openxmlformats.org/officeDocument/2006/relationships/image" Target="../media/image20.tiff"/><Relationship Id="rId1" Type="http://schemas.openxmlformats.org/officeDocument/2006/relationships/slideLayout" Target="../slideLayouts/slideLayout4.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tif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roundwater analysis of tropical urban aquifers in response of climate change (Shenzhen, southern China)"/>
          <p:cNvSpPr txBox="1">
            <a:spLocks noGrp="1"/>
          </p:cNvSpPr>
          <p:nvPr>
            <p:ph type="ctrTitle"/>
          </p:nvPr>
        </p:nvSpPr>
        <p:spPr>
          <a:xfrm>
            <a:off x="1201339" y="3232018"/>
            <a:ext cx="21971004" cy="3317942"/>
          </a:xfrm>
          <a:prstGeom prst="rect">
            <a:avLst/>
          </a:prstGeom>
        </p:spPr>
        <p:txBody>
          <a:bodyPr/>
          <a:lstStyle>
            <a:lvl1pPr>
              <a:defRPr sz="8200" spc="-164">
                <a:latin typeface="Arial"/>
                <a:ea typeface="Arial"/>
                <a:cs typeface="Arial"/>
                <a:sym typeface="Arial"/>
              </a:defRPr>
            </a:lvl1pPr>
          </a:lstStyle>
          <a:p>
            <a:r>
              <a:rPr dirty="0"/>
              <a:t>Groundwater analysis of tropical urban aquifers in response of climate change (Shenzhen, southern China)</a:t>
            </a:r>
          </a:p>
        </p:txBody>
      </p:sp>
      <p:sp>
        <p:nvSpPr>
          <p:cNvPr id="152" name="HS 8.2.1: How to assess climate change impacts on groundwater?"/>
          <p:cNvSpPr txBox="1">
            <a:spLocks noGrp="1"/>
          </p:cNvSpPr>
          <p:nvPr>
            <p:ph type="subTitle" sz="quarter" idx="1"/>
          </p:nvPr>
        </p:nvSpPr>
        <p:spPr>
          <a:xfrm>
            <a:off x="1201339" y="6915256"/>
            <a:ext cx="21971001" cy="1905001"/>
          </a:xfrm>
          <a:prstGeom prst="rect">
            <a:avLst/>
          </a:prstGeom>
        </p:spPr>
        <p:txBody>
          <a:bodyPr/>
          <a:lstStyle>
            <a:lvl1pPr algn="just" defTabSz="457200">
              <a:defRPr sz="5000" b="0">
                <a:latin typeface="Arial"/>
                <a:ea typeface="Arial"/>
                <a:cs typeface="Arial"/>
                <a:sym typeface="Arial"/>
              </a:defRPr>
            </a:lvl1pPr>
          </a:lstStyle>
          <a:p>
            <a:r>
              <a:rPr dirty="0"/>
              <a:t>HS 8.2.1: How to assess climate change impacts on groundwater? </a:t>
            </a:r>
          </a:p>
        </p:txBody>
      </p:sp>
      <p:pic>
        <p:nvPicPr>
          <p:cNvPr id="15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85311" y="13070617"/>
            <a:ext cx="1820583" cy="636979"/>
          </a:xfrm>
          <a:prstGeom prst="rect">
            <a:avLst/>
          </a:prstGeom>
          <a:ln w="12700">
            <a:miter lim="400000"/>
          </a:ln>
        </p:spPr>
      </p:pic>
      <p:pic>
        <p:nvPicPr>
          <p:cNvPr id="154" name="UEA logo.jpg" descr="UEA logo.jpg"/>
          <p:cNvPicPr>
            <a:picLocks noChangeAspect="1"/>
          </p:cNvPicPr>
          <p:nvPr/>
        </p:nvPicPr>
        <p:blipFill>
          <a:blip r:embed="rId3"/>
          <a:stretch>
            <a:fillRect/>
          </a:stretch>
        </p:blipFill>
        <p:spPr>
          <a:xfrm>
            <a:off x="19757710" y="12119687"/>
            <a:ext cx="2294929" cy="1328084"/>
          </a:xfrm>
          <a:prstGeom prst="rect">
            <a:avLst/>
          </a:prstGeom>
          <a:ln w="12700">
            <a:miter lim="400000"/>
          </a:ln>
        </p:spPr>
      </p:pic>
      <p:pic>
        <p:nvPicPr>
          <p:cNvPr id="156" name="SUSTech logo.jpg" descr="SUSTech logo.jpg"/>
          <p:cNvPicPr>
            <a:picLocks noChangeAspect="1"/>
          </p:cNvPicPr>
          <p:nvPr/>
        </p:nvPicPr>
        <p:blipFill>
          <a:blip r:embed="rId4"/>
          <a:stretch>
            <a:fillRect/>
          </a:stretch>
        </p:blipFill>
        <p:spPr>
          <a:xfrm>
            <a:off x="12649201" y="11873708"/>
            <a:ext cx="6910438" cy="1555815"/>
          </a:xfrm>
          <a:prstGeom prst="rect">
            <a:avLst/>
          </a:prstGeom>
          <a:ln w="12700">
            <a:miter lim="400000"/>
          </a:ln>
        </p:spPr>
      </p:pic>
      <p:sp>
        <p:nvSpPr>
          <p:cNvPr id="3" name="Text Placeholder 2">
            <a:extLst>
              <a:ext uri="{FF2B5EF4-FFF2-40B4-BE49-F238E27FC236}">
                <a16:creationId xmlns:a16="http://schemas.microsoft.com/office/drawing/2014/main" id="{A131769E-E579-F041-944D-B6DA4891494B}"/>
              </a:ext>
            </a:extLst>
          </p:cNvPr>
          <p:cNvSpPr>
            <a:spLocks noGrp="1"/>
          </p:cNvSpPr>
          <p:nvPr>
            <p:ph type="body" sz="quarter" idx="13"/>
          </p:nvPr>
        </p:nvSpPr>
        <p:spPr>
          <a:xfrm>
            <a:off x="1201339" y="11236729"/>
            <a:ext cx="21971003" cy="636979"/>
          </a:xfrm>
        </p:spPr>
        <p:txBody>
          <a:bodyPr>
            <a:normAutofit lnSpcReduction="10000"/>
          </a:bodyPr>
          <a:lstStyle/>
          <a:p>
            <a:r>
              <a:rPr lang="en-GB" dirty="0"/>
              <a:t>Huang </a:t>
            </a:r>
            <a:r>
              <a:rPr lang="en-GB" dirty="0" err="1"/>
              <a:t>Su</a:t>
            </a:r>
            <a:r>
              <a:rPr lang="en-GB" dirty="0"/>
              <a:t>, Michele Lancia, </a:t>
            </a:r>
            <a:r>
              <a:rPr lang="en-GB" dirty="0" err="1"/>
              <a:t>Chunmiao</a:t>
            </a:r>
            <a:r>
              <a:rPr lang="en-GB" dirty="0"/>
              <a:t> Zheng, Kevin Hiscock								7</a:t>
            </a:r>
            <a:r>
              <a:rPr lang="en-GB" baseline="30000" dirty="0"/>
              <a:t>th</a:t>
            </a:r>
            <a:r>
              <a:rPr lang="en-GB" dirty="0"/>
              <a:t> May </a:t>
            </a:r>
          </a:p>
          <a:p>
            <a:endParaRPr lang="en-US" dirty="0"/>
          </a:p>
        </p:txBody>
      </p:sp>
      <p:pic>
        <p:nvPicPr>
          <p:cNvPr id="2" name="Picture 1"/>
          <p:cNvPicPr>
            <a:picLocks noChangeAspect="1"/>
          </p:cNvPicPr>
          <p:nvPr/>
        </p:nvPicPr>
        <p:blipFill>
          <a:blip r:embed="rId5">
            <a:duotone>
              <a:schemeClr val="accent1">
                <a:shade val="45000"/>
                <a:satMod val="135000"/>
              </a:schemeClr>
              <a:prstClr val="white"/>
            </a:duotone>
          </a:blip>
          <a:stretch>
            <a:fillRect/>
          </a:stretch>
        </p:blipFill>
        <p:spPr>
          <a:xfrm>
            <a:off x="20016894" y="0"/>
            <a:ext cx="4389000" cy="1153333"/>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search Purpose">
            <a:extLst>
              <a:ext uri="{FF2B5EF4-FFF2-40B4-BE49-F238E27FC236}">
                <a16:creationId xmlns:a16="http://schemas.microsoft.com/office/drawing/2014/main" id="{F2BC49C2-177B-419B-B115-245E6E39D09D}"/>
              </a:ext>
            </a:extLst>
          </p:cNvPr>
          <p:cNvSpPr txBox="1">
            <a:spLocks noGrp="1"/>
          </p:cNvSpPr>
          <p:nvPr>
            <p:ph type="title"/>
          </p:nvPr>
        </p:nvSpPr>
        <p:spPr>
          <a:xfrm>
            <a:off x="446076" y="356631"/>
            <a:ext cx="8850324" cy="928472"/>
          </a:xfrm>
          <a:prstGeom prst="rect">
            <a:avLst/>
          </a:prstGeom>
          <a:solidFill>
            <a:schemeClr val="bg1"/>
          </a:solidFill>
        </p:spPr>
        <p:txBody>
          <a:bodyPr>
            <a:normAutofit fontScale="90000"/>
          </a:bodyPr>
          <a:lstStyle>
            <a:lvl1pPr>
              <a:defRPr>
                <a:latin typeface="Arial"/>
                <a:ea typeface="Arial"/>
                <a:cs typeface="Arial"/>
                <a:sym typeface="Arial"/>
              </a:defRPr>
            </a:lvl1pPr>
          </a:lstStyle>
          <a:p>
            <a:r>
              <a:rPr lang="en-GB" sz="4800" dirty="0"/>
              <a:t>Groundwater Conceptual Sections</a:t>
            </a:r>
            <a:endParaRPr sz="4800" dirty="0"/>
          </a:p>
        </p:txBody>
      </p:sp>
      <p:pic>
        <p:nvPicPr>
          <p:cNvPr id="7" name="图片 6">
            <a:extLst>
              <a:ext uri="{FF2B5EF4-FFF2-40B4-BE49-F238E27FC236}">
                <a16:creationId xmlns:a16="http://schemas.microsoft.com/office/drawing/2014/main" id="{8FA079B2-1FA3-44E5-9686-072322CFC4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686" y="10249759"/>
            <a:ext cx="23922627" cy="1135962"/>
          </a:xfrm>
          <a:prstGeom prst="rect">
            <a:avLst/>
          </a:prstGeom>
        </p:spPr>
      </p:pic>
      <p:pic>
        <p:nvPicPr>
          <p:cNvPr id="8" name="图片 7">
            <a:extLst>
              <a:ext uri="{FF2B5EF4-FFF2-40B4-BE49-F238E27FC236}">
                <a16:creationId xmlns:a16="http://schemas.microsoft.com/office/drawing/2014/main" id="{1E96048D-8FBF-4030-A2B5-45D0BBB052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972326" y="190500"/>
            <a:ext cx="4259274" cy="2762250"/>
          </a:xfrm>
          <a:prstGeom prst="rect">
            <a:avLst/>
          </a:prstGeom>
        </p:spPr>
      </p:pic>
      <p:pic>
        <p:nvPicPr>
          <p:cNvPr id="9" name="图片 8">
            <a:extLst>
              <a:ext uri="{FF2B5EF4-FFF2-40B4-BE49-F238E27FC236}">
                <a16:creationId xmlns:a16="http://schemas.microsoft.com/office/drawing/2014/main" id="{931139E3-83CB-467A-8EB3-FD89408541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8865" y="11392646"/>
            <a:ext cx="17687497" cy="1122250"/>
          </a:xfrm>
          <a:prstGeom prst="rect">
            <a:avLst/>
          </a:prstGeom>
        </p:spPr>
      </p:pic>
      <p:pic>
        <p:nvPicPr>
          <p:cNvPr id="10" name="图片 9">
            <a:extLst>
              <a:ext uri="{FF2B5EF4-FFF2-40B4-BE49-F238E27FC236}">
                <a16:creationId xmlns:a16="http://schemas.microsoft.com/office/drawing/2014/main" id="{97E3A2D3-2C56-4694-8DC7-4872ED7E7A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573750" y="11392646"/>
            <a:ext cx="5015296" cy="1055810"/>
          </a:xfrm>
          <a:prstGeom prst="rect">
            <a:avLst/>
          </a:prstGeom>
        </p:spPr>
      </p:pic>
      <p:pic>
        <p:nvPicPr>
          <p:cNvPr id="11" name="图片 10">
            <a:extLst>
              <a:ext uri="{FF2B5EF4-FFF2-40B4-BE49-F238E27FC236}">
                <a16:creationId xmlns:a16="http://schemas.microsoft.com/office/drawing/2014/main" id="{C488B2BC-4607-4C69-97EC-7A636318695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2241"/>
          <a:stretch/>
        </p:blipFill>
        <p:spPr>
          <a:xfrm>
            <a:off x="5455221" y="12687300"/>
            <a:ext cx="13118529" cy="789267"/>
          </a:xfrm>
          <a:prstGeom prst="rect">
            <a:avLst/>
          </a:prstGeom>
        </p:spPr>
      </p:pic>
      <p:pic>
        <p:nvPicPr>
          <p:cNvPr id="12" name="图片 11">
            <a:extLst>
              <a:ext uri="{FF2B5EF4-FFF2-40B4-BE49-F238E27FC236}">
                <a16:creationId xmlns:a16="http://schemas.microsoft.com/office/drawing/2014/main" id="{CFE2F117-73EB-491E-8CD6-8A36522D94F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92151" y="3255897"/>
            <a:ext cx="21856561" cy="6462163"/>
          </a:xfrm>
          <a:prstGeom prst="rect">
            <a:avLst/>
          </a:prstGeom>
        </p:spPr>
      </p:pic>
      <p:sp>
        <p:nvSpPr>
          <p:cNvPr id="13" name="Research Purpose">
            <a:extLst>
              <a:ext uri="{FF2B5EF4-FFF2-40B4-BE49-F238E27FC236}">
                <a16:creationId xmlns:a16="http://schemas.microsoft.com/office/drawing/2014/main" id="{B65BC9E0-5BDF-4726-A4A4-4CB1A19D8461}"/>
              </a:ext>
            </a:extLst>
          </p:cNvPr>
          <p:cNvSpPr txBox="1">
            <a:spLocks/>
          </p:cNvSpPr>
          <p:nvPr/>
        </p:nvSpPr>
        <p:spPr>
          <a:xfrm>
            <a:off x="21519346" y="13080092"/>
            <a:ext cx="2687602" cy="49189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55000" lnSpcReduction="200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From Lancia et al. 2019</a:t>
            </a:r>
          </a:p>
        </p:txBody>
      </p:sp>
    </p:spTree>
    <p:extLst>
      <p:ext uri="{BB962C8B-B14F-4D97-AF65-F5344CB8AC3E}">
        <p14:creationId xmlns:p14="http://schemas.microsoft.com/office/powerpoint/2010/main" val="213442852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search Purpose">
            <a:extLst>
              <a:ext uri="{FF2B5EF4-FFF2-40B4-BE49-F238E27FC236}">
                <a16:creationId xmlns:a16="http://schemas.microsoft.com/office/drawing/2014/main" id="{F2BC49C2-177B-419B-B115-245E6E39D09D}"/>
              </a:ext>
            </a:extLst>
          </p:cNvPr>
          <p:cNvSpPr txBox="1">
            <a:spLocks noGrp="1"/>
          </p:cNvSpPr>
          <p:nvPr>
            <p:ph type="title"/>
          </p:nvPr>
        </p:nvSpPr>
        <p:spPr>
          <a:xfrm>
            <a:off x="446076" y="356631"/>
            <a:ext cx="8850324" cy="928472"/>
          </a:xfrm>
          <a:prstGeom prst="rect">
            <a:avLst/>
          </a:prstGeom>
          <a:solidFill>
            <a:schemeClr val="bg1"/>
          </a:solidFill>
        </p:spPr>
        <p:txBody>
          <a:bodyPr>
            <a:normAutofit fontScale="90000"/>
          </a:bodyPr>
          <a:lstStyle>
            <a:lvl1pPr>
              <a:defRPr>
                <a:latin typeface="Arial"/>
                <a:ea typeface="Arial"/>
                <a:cs typeface="Arial"/>
                <a:sym typeface="Arial"/>
              </a:defRPr>
            </a:lvl1pPr>
          </a:lstStyle>
          <a:p>
            <a:r>
              <a:rPr lang="en-GB" sz="4800" dirty="0"/>
              <a:t>Groundwater Conceptual Sections</a:t>
            </a:r>
            <a:endParaRPr sz="4800" dirty="0"/>
          </a:p>
        </p:txBody>
      </p:sp>
      <p:pic>
        <p:nvPicPr>
          <p:cNvPr id="7" name="图片 6">
            <a:extLst>
              <a:ext uri="{FF2B5EF4-FFF2-40B4-BE49-F238E27FC236}">
                <a16:creationId xmlns:a16="http://schemas.microsoft.com/office/drawing/2014/main" id="{8FA079B2-1FA3-44E5-9686-072322CFC4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0686" y="10249759"/>
            <a:ext cx="23922627" cy="1135962"/>
          </a:xfrm>
          <a:prstGeom prst="rect">
            <a:avLst/>
          </a:prstGeom>
        </p:spPr>
      </p:pic>
      <p:pic>
        <p:nvPicPr>
          <p:cNvPr id="8" name="图片 7">
            <a:extLst>
              <a:ext uri="{FF2B5EF4-FFF2-40B4-BE49-F238E27FC236}">
                <a16:creationId xmlns:a16="http://schemas.microsoft.com/office/drawing/2014/main" id="{1E96048D-8FBF-4030-A2B5-45D0BBB052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972326" y="190500"/>
            <a:ext cx="4259274" cy="2762250"/>
          </a:xfrm>
          <a:prstGeom prst="rect">
            <a:avLst/>
          </a:prstGeom>
        </p:spPr>
      </p:pic>
      <p:pic>
        <p:nvPicPr>
          <p:cNvPr id="9" name="图片 8">
            <a:extLst>
              <a:ext uri="{FF2B5EF4-FFF2-40B4-BE49-F238E27FC236}">
                <a16:creationId xmlns:a16="http://schemas.microsoft.com/office/drawing/2014/main" id="{931139E3-83CB-467A-8EB3-FD89408541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8865" y="11392646"/>
            <a:ext cx="17687497" cy="1122250"/>
          </a:xfrm>
          <a:prstGeom prst="rect">
            <a:avLst/>
          </a:prstGeom>
        </p:spPr>
      </p:pic>
      <p:pic>
        <p:nvPicPr>
          <p:cNvPr id="10" name="图片 9">
            <a:extLst>
              <a:ext uri="{FF2B5EF4-FFF2-40B4-BE49-F238E27FC236}">
                <a16:creationId xmlns:a16="http://schemas.microsoft.com/office/drawing/2014/main" id="{97E3A2D3-2C56-4694-8DC7-4872ED7E7A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573750" y="11392646"/>
            <a:ext cx="5015296" cy="1055810"/>
          </a:xfrm>
          <a:prstGeom prst="rect">
            <a:avLst/>
          </a:prstGeom>
        </p:spPr>
      </p:pic>
      <p:pic>
        <p:nvPicPr>
          <p:cNvPr id="11" name="图片 10">
            <a:extLst>
              <a:ext uri="{FF2B5EF4-FFF2-40B4-BE49-F238E27FC236}">
                <a16:creationId xmlns:a16="http://schemas.microsoft.com/office/drawing/2014/main" id="{C488B2BC-4607-4C69-97EC-7A636318695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2241"/>
          <a:stretch/>
        </p:blipFill>
        <p:spPr>
          <a:xfrm>
            <a:off x="5455221" y="12687300"/>
            <a:ext cx="13118529" cy="789267"/>
          </a:xfrm>
          <a:prstGeom prst="rect">
            <a:avLst/>
          </a:prstGeom>
        </p:spPr>
      </p:pic>
      <p:pic>
        <p:nvPicPr>
          <p:cNvPr id="12" name="图片 11">
            <a:extLst>
              <a:ext uri="{FF2B5EF4-FFF2-40B4-BE49-F238E27FC236}">
                <a16:creationId xmlns:a16="http://schemas.microsoft.com/office/drawing/2014/main" id="{CFE2F117-73EB-491E-8CD6-8A36522D94F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71238" y="2952750"/>
            <a:ext cx="13357249" cy="6765310"/>
          </a:xfrm>
          <a:prstGeom prst="rect">
            <a:avLst/>
          </a:prstGeom>
        </p:spPr>
      </p:pic>
      <p:sp>
        <p:nvSpPr>
          <p:cNvPr id="14" name="Research Purpose">
            <a:extLst>
              <a:ext uri="{FF2B5EF4-FFF2-40B4-BE49-F238E27FC236}">
                <a16:creationId xmlns:a16="http://schemas.microsoft.com/office/drawing/2014/main" id="{0AC07531-26BA-4EB6-B17B-30654B8CDC89}"/>
              </a:ext>
            </a:extLst>
          </p:cNvPr>
          <p:cNvSpPr txBox="1">
            <a:spLocks/>
          </p:cNvSpPr>
          <p:nvPr/>
        </p:nvSpPr>
        <p:spPr>
          <a:xfrm>
            <a:off x="21519346" y="13080092"/>
            <a:ext cx="2687602" cy="49189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55000" lnSpcReduction="200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From Lancia et al. 2019</a:t>
            </a:r>
          </a:p>
        </p:txBody>
      </p:sp>
    </p:spTree>
    <p:extLst>
      <p:ext uri="{BB962C8B-B14F-4D97-AF65-F5344CB8AC3E}">
        <p14:creationId xmlns:p14="http://schemas.microsoft.com/office/powerpoint/2010/main" val="135145662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search Purpose">
            <a:extLst>
              <a:ext uri="{FF2B5EF4-FFF2-40B4-BE49-F238E27FC236}">
                <a16:creationId xmlns:a16="http://schemas.microsoft.com/office/drawing/2014/main" id="{AAC6970F-5DEB-41B7-81E1-BE1C8A79B662}"/>
              </a:ext>
            </a:extLst>
          </p:cNvPr>
          <p:cNvSpPr txBox="1">
            <a:spLocks noGrp="1"/>
          </p:cNvSpPr>
          <p:nvPr>
            <p:ph type="title"/>
          </p:nvPr>
        </p:nvSpPr>
        <p:spPr>
          <a:xfrm>
            <a:off x="6908595" y="279914"/>
            <a:ext cx="10566809" cy="1309609"/>
          </a:xfrm>
          <a:prstGeom prst="rect">
            <a:avLst/>
          </a:prstGeom>
          <a:solidFill>
            <a:schemeClr val="bg1"/>
          </a:solidFill>
        </p:spPr>
        <p:txBody>
          <a:bodyPr>
            <a:normAutofit/>
          </a:bodyPr>
          <a:lstStyle>
            <a:lvl1pPr>
              <a:defRPr>
                <a:latin typeface="Arial"/>
                <a:ea typeface="Arial"/>
                <a:cs typeface="Arial"/>
                <a:sym typeface="Arial"/>
              </a:defRPr>
            </a:lvl1pPr>
          </a:lstStyle>
          <a:p>
            <a:r>
              <a:rPr lang="en-GB" sz="4800" dirty="0"/>
              <a:t>Conceptual Model - Current Scenario</a:t>
            </a:r>
            <a:endParaRPr sz="4800" dirty="0"/>
          </a:p>
        </p:txBody>
      </p:sp>
      <p:grpSp>
        <p:nvGrpSpPr>
          <p:cNvPr id="14" name="组合 13">
            <a:extLst>
              <a:ext uri="{FF2B5EF4-FFF2-40B4-BE49-F238E27FC236}">
                <a16:creationId xmlns:a16="http://schemas.microsoft.com/office/drawing/2014/main" id="{4BC9AF21-53CA-44BC-975D-C75D124ED3C9}"/>
              </a:ext>
            </a:extLst>
          </p:cNvPr>
          <p:cNvGrpSpPr/>
          <p:nvPr/>
        </p:nvGrpSpPr>
        <p:grpSpPr>
          <a:xfrm>
            <a:off x="446075" y="1011434"/>
            <a:ext cx="15565697" cy="6237732"/>
            <a:chOff x="954024" y="2357628"/>
            <a:chExt cx="11712705" cy="4815332"/>
          </a:xfrm>
        </p:grpSpPr>
        <p:pic>
          <p:nvPicPr>
            <p:cNvPr id="9" name="图片 8">
              <a:extLst>
                <a:ext uri="{FF2B5EF4-FFF2-40B4-BE49-F238E27FC236}">
                  <a16:creationId xmlns:a16="http://schemas.microsoft.com/office/drawing/2014/main" id="{9AEAA365-EE8D-4B73-BAEE-7AA7F1CFFD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4024" y="2357628"/>
              <a:ext cx="11712705" cy="4815332"/>
            </a:xfrm>
            <a:prstGeom prst="rect">
              <a:avLst/>
            </a:prstGeom>
          </p:spPr>
        </p:pic>
        <p:sp>
          <p:nvSpPr>
            <p:cNvPr id="11" name="矩形 10">
              <a:extLst>
                <a:ext uri="{FF2B5EF4-FFF2-40B4-BE49-F238E27FC236}">
                  <a16:creationId xmlns:a16="http://schemas.microsoft.com/office/drawing/2014/main" id="{817E4870-65F4-4D18-AC00-60D7FD471F45}"/>
                </a:ext>
              </a:extLst>
            </p:cNvPr>
            <p:cNvSpPr/>
            <p:nvPr/>
          </p:nvSpPr>
          <p:spPr>
            <a:xfrm>
              <a:off x="8615680" y="3698240"/>
              <a:ext cx="2905760" cy="2397760"/>
            </a:xfrm>
            <a:prstGeom prst="rect">
              <a:avLst/>
            </a:prstGeom>
            <a:noFill/>
            <a:ln w="57150" cap="flat">
              <a:solidFill>
                <a:schemeClr val="tx1"/>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pic>
        <p:nvPicPr>
          <p:cNvPr id="17" name="图片 16">
            <a:extLst>
              <a:ext uri="{FF2B5EF4-FFF2-40B4-BE49-F238E27FC236}">
                <a16:creationId xmlns:a16="http://schemas.microsoft.com/office/drawing/2014/main" id="{BCFE9D86-6A71-4693-A121-B6471848F41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8755" y="7325881"/>
            <a:ext cx="23159221" cy="6390119"/>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search Purpose">
            <a:extLst>
              <a:ext uri="{FF2B5EF4-FFF2-40B4-BE49-F238E27FC236}">
                <a16:creationId xmlns:a16="http://schemas.microsoft.com/office/drawing/2014/main" id="{AAC6970F-5DEB-41B7-81E1-BE1C8A79B662}"/>
              </a:ext>
            </a:extLst>
          </p:cNvPr>
          <p:cNvSpPr txBox="1">
            <a:spLocks noGrp="1"/>
          </p:cNvSpPr>
          <p:nvPr>
            <p:ph type="title"/>
          </p:nvPr>
        </p:nvSpPr>
        <p:spPr>
          <a:xfrm>
            <a:off x="1625191" y="331228"/>
            <a:ext cx="10566809" cy="1309609"/>
          </a:xfrm>
          <a:prstGeom prst="rect">
            <a:avLst/>
          </a:prstGeom>
          <a:solidFill>
            <a:schemeClr val="bg1"/>
          </a:solidFill>
        </p:spPr>
        <p:txBody>
          <a:bodyPr>
            <a:normAutofit/>
          </a:bodyPr>
          <a:lstStyle>
            <a:lvl1pPr>
              <a:defRPr>
                <a:latin typeface="Arial"/>
                <a:ea typeface="Arial"/>
                <a:cs typeface="Arial"/>
                <a:sym typeface="Arial"/>
              </a:defRPr>
            </a:lvl1pPr>
          </a:lstStyle>
          <a:p>
            <a:r>
              <a:rPr lang="en-GB" sz="4800" dirty="0"/>
              <a:t>Conceptual Model (2050) R.C.P. 8.5 </a:t>
            </a:r>
            <a:endParaRPr sz="4800" dirty="0"/>
          </a:p>
        </p:txBody>
      </p:sp>
      <p:pic>
        <p:nvPicPr>
          <p:cNvPr id="3" name="图片 2">
            <a:extLst>
              <a:ext uri="{FF2B5EF4-FFF2-40B4-BE49-F238E27FC236}">
                <a16:creationId xmlns:a16="http://schemas.microsoft.com/office/drawing/2014/main" id="{345F5E2A-2BBB-4659-8916-2E5F8071E0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100" y="998684"/>
            <a:ext cx="12956654" cy="5104389"/>
          </a:xfrm>
          <a:prstGeom prst="rect">
            <a:avLst/>
          </a:prstGeom>
        </p:spPr>
      </p:pic>
      <p:sp>
        <p:nvSpPr>
          <p:cNvPr id="10" name="Research Purpose">
            <a:extLst>
              <a:ext uri="{FF2B5EF4-FFF2-40B4-BE49-F238E27FC236}">
                <a16:creationId xmlns:a16="http://schemas.microsoft.com/office/drawing/2014/main" id="{9E73E5DD-DAD1-4EF6-B53E-4A0519EBD4CA}"/>
              </a:ext>
            </a:extLst>
          </p:cNvPr>
          <p:cNvSpPr txBox="1">
            <a:spLocks/>
          </p:cNvSpPr>
          <p:nvPr/>
        </p:nvSpPr>
        <p:spPr>
          <a:xfrm>
            <a:off x="14211300" y="6858000"/>
            <a:ext cx="8896555" cy="1018023"/>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4800" dirty="0"/>
              <a:t>Conceptual Model (2050) R.C.P. 4.5 </a:t>
            </a:r>
          </a:p>
        </p:txBody>
      </p:sp>
      <p:pic>
        <p:nvPicPr>
          <p:cNvPr id="13" name="图片 12">
            <a:extLst>
              <a:ext uri="{FF2B5EF4-FFF2-40B4-BE49-F238E27FC236}">
                <a16:creationId xmlns:a16="http://schemas.microsoft.com/office/drawing/2014/main" id="{E7F59AD3-3BEF-450E-B36A-605020702C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734800" y="7636818"/>
            <a:ext cx="12649200" cy="5885447"/>
          </a:xfrm>
          <a:prstGeom prst="rect">
            <a:avLst/>
          </a:prstGeom>
        </p:spPr>
      </p:pic>
    </p:spTree>
    <p:extLst>
      <p:ext uri="{BB962C8B-B14F-4D97-AF65-F5344CB8AC3E}">
        <p14:creationId xmlns:p14="http://schemas.microsoft.com/office/powerpoint/2010/main" val="165684908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CB6C484-2E8A-46A6-B6C1-F5289BE67D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8875" y="3237471"/>
            <a:ext cx="24046249" cy="9733012"/>
          </a:xfrm>
          <a:prstGeom prst="rect">
            <a:avLst/>
          </a:prstGeom>
        </p:spPr>
      </p:pic>
      <p:sp>
        <p:nvSpPr>
          <p:cNvPr id="11" name="Research Purpose">
            <a:extLst>
              <a:ext uri="{FF2B5EF4-FFF2-40B4-BE49-F238E27FC236}">
                <a16:creationId xmlns:a16="http://schemas.microsoft.com/office/drawing/2014/main" id="{3767FFBF-03A3-411E-B0E8-A1977D7EDFC5}"/>
              </a:ext>
            </a:extLst>
          </p:cNvPr>
          <p:cNvSpPr txBox="1">
            <a:spLocks noGrp="1"/>
          </p:cNvSpPr>
          <p:nvPr>
            <p:ph type="title"/>
          </p:nvPr>
        </p:nvSpPr>
        <p:spPr>
          <a:xfrm>
            <a:off x="408942" y="312694"/>
            <a:ext cx="9458958" cy="898268"/>
          </a:xfrm>
          <a:prstGeom prst="rect">
            <a:avLst/>
          </a:prstGeom>
          <a:solidFill>
            <a:schemeClr val="bg1"/>
          </a:solidFill>
        </p:spPr>
        <p:txBody>
          <a:bodyPr>
            <a:normAutofit/>
          </a:bodyPr>
          <a:lstStyle>
            <a:lvl1pPr>
              <a:defRPr>
                <a:latin typeface="Arial"/>
                <a:ea typeface="Arial"/>
                <a:cs typeface="Arial"/>
                <a:sym typeface="Arial"/>
              </a:defRPr>
            </a:lvl1pPr>
          </a:lstStyle>
          <a:p>
            <a:r>
              <a:rPr lang="en-GB" sz="4800" dirty="0"/>
              <a:t>Groundwater model-MODFLOW</a:t>
            </a:r>
            <a:endParaRPr sz="4800" dirty="0">
              <a:highlight>
                <a:srgbClr val="FFFF00"/>
              </a:highlight>
            </a:endParaRPr>
          </a:p>
        </p:txBody>
      </p:sp>
      <p:sp>
        <p:nvSpPr>
          <p:cNvPr id="12" name="Research Purpose">
            <a:extLst>
              <a:ext uri="{FF2B5EF4-FFF2-40B4-BE49-F238E27FC236}">
                <a16:creationId xmlns:a16="http://schemas.microsoft.com/office/drawing/2014/main" id="{599B9788-4AAE-460E-96A8-6C1DF402D729}"/>
              </a:ext>
            </a:extLst>
          </p:cNvPr>
          <p:cNvSpPr txBox="1">
            <a:spLocks/>
          </p:cNvSpPr>
          <p:nvPr/>
        </p:nvSpPr>
        <p:spPr>
          <a:xfrm>
            <a:off x="21500756" y="344957"/>
            <a:ext cx="2883243" cy="86600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GB" sz="2400" dirty="0"/>
              <a:t>Top Elevation </a:t>
            </a:r>
          </a:p>
          <a:p>
            <a:pPr algn="ctr" hangingPunct="1"/>
            <a:r>
              <a:rPr lang="en-GB" sz="2400" dirty="0"/>
              <a:t>(m </a:t>
            </a:r>
            <a:r>
              <a:rPr lang="en-GB" sz="2400" dirty="0" err="1"/>
              <a:t>a.s.l</a:t>
            </a:r>
            <a:r>
              <a:rPr lang="en-GB" sz="2400" dirty="0"/>
              <a:t>.)</a:t>
            </a:r>
          </a:p>
        </p:txBody>
      </p:sp>
      <p:pic>
        <p:nvPicPr>
          <p:cNvPr id="9" name="图片 8">
            <a:extLst>
              <a:ext uri="{FF2B5EF4-FFF2-40B4-BE49-F238E27FC236}">
                <a16:creationId xmlns:a16="http://schemas.microsoft.com/office/drawing/2014/main" id="{339720DB-7B81-40F0-B7A5-7E2CF8B56C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161157" y="1210962"/>
            <a:ext cx="2053967" cy="5214552"/>
          </a:xfrm>
          <a:prstGeom prst="rect">
            <a:avLst/>
          </a:prstGeom>
        </p:spPr>
      </p:pic>
      <p:sp>
        <p:nvSpPr>
          <p:cNvPr id="3" name="矩形 2">
            <a:extLst>
              <a:ext uri="{FF2B5EF4-FFF2-40B4-BE49-F238E27FC236}">
                <a16:creationId xmlns:a16="http://schemas.microsoft.com/office/drawing/2014/main" id="{06AFE5A3-C6C0-41F6-8E0E-CC54D45D201F}"/>
              </a:ext>
            </a:extLst>
          </p:cNvPr>
          <p:cNvSpPr/>
          <p:nvPr/>
        </p:nvSpPr>
        <p:spPr>
          <a:xfrm rot="19983533">
            <a:off x="13544550" y="10411854"/>
            <a:ext cx="4362450" cy="13335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文本框 3">
            <a:extLst>
              <a:ext uri="{FF2B5EF4-FFF2-40B4-BE49-F238E27FC236}">
                <a16:creationId xmlns:a16="http://schemas.microsoft.com/office/drawing/2014/main" id="{9414321F-FD45-4DDE-B5F1-12B005AC1918}"/>
              </a:ext>
            </a:extLst>
          </p:cNvPr>
          <p:cNvSpPr txBox="1"/>
          <p:nvPr/>
        </p:nvSpPr>
        <p:spPr>
          <a:xfrm rot="19825424">
            <a:off x="15139871" y="9875757"/>
            <a:ext cx="3736862" cy="1344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GB" sz="4800" b="0" i="0" u="none" strike="noStrike" cap="none" spc="0" normalizeH="0" baseline="0" dirty="0">
                <a:ln>
                  <a:noFill/>
                </a:ln>
                <a:solidFill>
                  <a:srgbClr val="000000"/>
                </a:solidFill>
                <a:effectLst/>
                <a:uFillTx/>
                <a:latin typeface="+mn-lt"/>
                <a:ea typeface="+mn-ea"/>
                <a:cs typeface="+mn-cs"/>
                <a:sym typeface="Helvetica Neue"/>
              </a:rPr>
              <a:t>30 km</a:t>
            </a:r>
          </a:p>
        </p:txBody>
      </p:sp>
      <p:sp>
        <p:nvSpPr>
          <p:cNvPr id="5" name="箭头: 右 4">
            <a:extLst>
              <a:ext uri="{FF2B5EF4-FFF2-40B4-BE49-F238E27FC236}">
                <a16:creationId xmlns:a16="http://schemas.microsoft.com/office/drawing/2014/main" id="{93528758-DE05-47CB-8CC8-3C6C4DC02EC9}"/>
              </a:ext>
            </a:extLst>
          </p:cNvPr>
          <p:cNvSpPr/>
          <p:nvPr/>
        </p:nvSpPr>
        <p:spPr>
          <a:xfrm rot="13957290">
            <a:off x="17907000" y="1771650"/>
            <a:ext cx="838200" cy="838200"/>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文本框 5">
            <a:extLst>
              <a:ext uri="{FF2B5EF4-FFF2-40B4-BE49-F238E27FC236}">
                <a16:creationId xmlns:a16="http://schemas.microsoft.com/office/drawing/2014/main" id="{C2092FD9-8402-47D6-A0CC-3FB74D82E40B}"/>
              </a:ext>
            </a:extLst>
          </p:cNvPr>
          <p:cNvSpPr txBox="1"/>
          <p:nvPr/>
        </p:nvSpPr>
        <p:spPr>
          <a:xfrm rot="19301537">
            <a:off x="18311018" y="1325993"/>
            <a:ext cx="3425963" cy="1344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GB" sz="4800" b="1" i="0" u="none" strike="noStrike" cap="none" spc="0" normalizeH="0" baseline="0" dirty="0">
                <a:ln>
                  <a:noFill/>
                </a:ln>
                <a:solidFill>
                  <a:srgbClr val="000000"/>
                </a:solidFill>
                <a:effectLst/>
                <a:uFillTx/>
                <a:latin typeface="+mn-lt"/>
                <a:ea typeface="+mn-ea"/>
                <a:cs typeface="+mn-cs"/>
                <a:sym typeface="Helvetica Neue"/>
              </a:rPr>
              <a:t>N</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CB6C484-2E8A-46A6-B6C1-F5289BE67D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3145" y="1755741"/>
            <a:ext cx="9222261" cy="3732822"/>
          </a:xfrm>
          <a:prstGeom prst="rect">
            <a:avLst/>
          </a:prstGeom>
        </p:spPr>
      </p:pic>
      <p:sp>
        <p:nvSpPr>
          <p:cNvPr id="11" name="Research Purpose">
            <a:extLst>
              <a:ext uri="{FF2B5EF4-FFF2-40B4-BE49-F238E27FC236}">
                <a16:creationId xmlns:a16="http://schemas.microsoft.com/office/drawing/2014/main" id="{3767FFBF-03A3-411E-B0E8-A1977D7EDFC5}"/>
              </a:ext>
            </a:extLst>
          </p:cNvPr>
          <p:cNvSpPr txBox="1">
            <a:spLocks noGrp="1"/>
          </p:cNvSpPr>
          <p:nvPr>
            <p:ph type="title"/>
          </p:nvPr>
        </p:nvSpPr>
        <p:spPr>
          <a:xfrm>
            <a:off x="408942" y="312694"/>
            <a:ext cx="8982194" cy="898268"/>
          </a:xfrm>
          <a:prstGeom prst="rect">
            <a:avLst/>
          </a:prstGeom>
          <a:solidFill>
            <a:schemeClr val="bg1"/>
          </a:solidFill>
        </p:spPr>
        <p:txBody>
          <a:bodyPr>
            <a:normAutofit/>
          </a:bodyPr>
          <a:lstStyle>
            <a:lvl1pPr>
              <a:defRPr>
                <a:latin typeface="Arial"/>
                <a:ea typeface="Arial"/>
                <a:cs typeface="Arial"/>
                <a:sym typeface="Arial"/>
              </a:defRPr>
            </a:lvl1pPr>
          </a:lstStyle>
          <a:p>
            <a:r>
              <a:rPr lang="en-GB" sz="4800" dirty="0"/>
              <a:t>Groundwater model-MODFLOW </a:t>
            </a:r>
            <a:endParaRPr sz="4800" dirty="0"/>
          </a:p>
        </p:txBody>
      </p:sp>
      <p:sp>
        <p:nvSpPr>
          <p:cNvPr id="13" name="Research Purpose">
            <a:extLst>
              <a:ext uri="{FF2B5EF4-FFF2-40B4-BE49-F238E27FC236}">
                <a16:creationId xmlns:a16="http://schemas.microsoft.com/office/drawing/2014/main" id="{8DE7FA85-19E4-401B-BF77-A95C231E641C}"/>
              </a:ext>
            </a:extLst>
          </p:cNvPr>
          <p:cNvSpPr txBox="1">
            <a:spLocks/>
          </p:cNvSpPr>
          <p:nvPr/>
        </p:nvSpPr>
        <p:spPr>
          <a:xfrm>
            <a:off x="13122876" y="761827"/>
            <a:ext cx="8982194" cy="286032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GB" sz="3600" dirty="0"/>
              <a:t>Cell dimension: 200x500 m</a:t>
            </a:r>
          </a:p>
          <a:p>
            <a:pPr algn="ctr" hangingPunct="1"/>
            <a:endParaRPr lang="en-GB" sz="3600" dirty="0"/>
          </a:p>
          <a:p>
            <a:pPr algn="ctr" hangingPunct="1"/>
            <a:r>
              <a:rPr lang="en-GB" sz="3600" dirty="0"/>
              <a:t>Solver: NWT-UPW</a:t>
            </a:r>
          </a:p>
          <a:p>
            <a:pPr algn="ctr" hangingPunct="1"/>
            <a:endParaRPr lang="en-GB" sz="3600" dirty="0"/>
          </a:p>
          <a:p>
            <a:pPr algn="ctr" hangingPunct="1"/>
            <a:r>
              <a:rPr lang="en-GB" sz="3600" dirty="0"/>
              <a:t>5 layers:</a:t>
            </a:r>
          </a:p>
        </p:txBody>
      </p:sp>
      <p:sp>
        <p:nvSpPr>
          <p:cNvPr id="14" name="Research Purpose">
            <a:extLst>
              <a:ext uri="{FF2B5EF4-FFF2-40B4-BE49-F238E27FC236}">
                <a16:creationId xmlns:a16="http://schemas.microsoft.com/office/drawing/2014/main" id="{6DEA3611-7B0D-42E0-961E-92E88E598FE4}"/>
              </a:ext>
            </a:extLst>
          </p:cNvPr>
          <p:cNvSpPr txBox="1">
            <a:spLocks/>
          </p:cNvSpPr>
          <p:nvPr/>
        </p:nvSpPr>
        <p:spPr>
          <a:xfrm>
            <a:off x="3012098" y="6123000"/>
            <a:ext cx="4544402" cy="515934"/>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Boundary Conditions I</a:t>
            </a:r>
          </a:p>
        </p:txBody>
      </p:sp>
      <p:pic>
        <p:nvPicPr>
          <p:cNvPr id="16" name="图片 15">
            <a:extLst>
              <a:ext uri="{FF2B5EF4-FFF2-40B4-BE49-F238E27FC236}">
                <a16:creationId xmlns:a16="http://schemas.microsoft.com/office/drawing/2014/main" id="{0BA2D709-D9FD-4CF2-BFFD-F1C36C7FD4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961928" y="3089193"/>
            <a:ext cx="12422072" cy="8926613"/>
          </a:xfrm>
          <a:prstGeom prst="rect">
            <a:avLst/>
          </a:prstGeom>
        </p:spPr>
      </p:pic>
      <p:pic>
        <p:nvPicPr>
          <p:cNvPr id="18" name="图片 17">
            <a:extLst>
              <a:ext uri="{FF2B5EF4-FFF2-40B4-BE49-F238E27FC236}">
                <a16:creationId xmlns:a16="http://schemas.microsoft.com/office/drawing/2014/main" id="{C65C3B60-EA24-433E-A5C4-5F36A65E0E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3145" y="6638934"/>
            <a:ext cx="10482650" cy="5963778"/>
          </a:xfrm>
          <a:prstGeom prst="rect">
            <a:avLst/>
          </a:prstGeom>
        </p:spPr>
      </p:pic>
      <p:cxnSp>
        <p:nvCxnSpPr>
          <p:cNvPr id="23" name="直接连接符 22">
            <a:extLst>
              <a:ext uri="{FF2B5EF4-FFF2-40B4-BE49-F238E27FC236}">
                <a16:creationId xmlns:a16="http://schemas.microsoft.com/office/drawing/2014/main" id="{B4291AE5-C090-4998-BCA9-AA7BD070E7A0}"/>
              </a:ext>
            </a:extLst>
          </p:cNvPr>
          <p:cNvCxnSpPr>
            <a:cxnSpLocks/>
          </p:cNvCxnSpPr>
          <p:nvPr/>
        </p:nvCxnSpPr>
        <p:spPr>
          <a:xfrm>
            <a:off x="1873064" y="12836354"/>
            <a:ext cx="393700" cy="414788"/>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25" name="Research Purpose">
            <a:extLst>
              <a:ext uri="{FF2B5EF4-FFF2-40B4-BE49-F238E27FC236}">
                <a16:creationId xmlns:a16="http://schemas.microsoft.com/office/drawing/2014/main" id="{FC4C5620-0729-4937-A96B-C490F46C0438}"/>
              </a:ext>
            </a:extLst>
          </p:cNvPr>
          <p:cNvSpPr txBox="1">
            <a:spLocks/>
          </p:cNvSpPr>
          <p:nvPr/>
        </p:nvSpPr>
        <p:spPr>
          <a:xfrm>
            <a:off x="2289815" y="12822125"/>
            <a:ext cx="1712302" cy="515934"/>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No Flow</a:t>
            </a:r>
          </a:p>
        </p:txBody>
      </p:sp>
      <p:cxnSp>
        <p:nvCxnSpPr>
          <p:cNvPr id="28" name="直接连接符 27">
            <a:extLst>
              <a:ext uri="{FF2B5EF4-FFF2-40B4-BE49-F238E27FC236}">
                <a16:creationId xmlns:a16="http://schemas.microsoft.com/office/drawing/2014/main" id="{E53B2E4A-B72F-4CF6-B359-EFB64757A288}"/>
              </a:ext>
            </a:extLst>
          </p:cNvPr>
          <p:cNvCxnSpPr>
            <a:cxnSpLocks/>
          </p:cNvCxnSpPr>
          <p:nvPr/>
        </p:nvCxnSpPr>
        <p:spPr>
          <a:xfrm>
            <a:off x="5567774" y="12831854"/>
            <a:ext cx="393700" cy="414788"/>
          </a:xfrm>
          <a:prstGeom prst="line">
            <a:avLst/>
          </a:prstGeom>
          <a:ln w="57150">
            <a:solidFill>
              <a:srgbClr val="0000FF"/>
            </a:solidFill>
            <a:prstDash val="dash"/>
          </a:ln>
        </p:spPr>
        <p:style>
          <a:lnRef idx="1">
            <a:schemeClr val="accent5"/>
          </a:lnRef>
          <a:fillRef idx="0">
            <a:schemeClr val="accent5"/>
          </a:fillRef>
          <a:effectRef idx="0">
            <a:schemeClr val="accent5"/>
          </a:effectRef>
          <a:fontRef idx="minor">
            <a:schemeClr val="tx1"/>
          </a:fontRef>
        </p:style>
      </p:cxnSp>
      <p:sp>
        <p:nvSpPr>
          <p:cNvPr id="29" name="Research Purpose">
            <a:extLst>
              <a:ext uri="{FF2B5EF4-FFF2-40B4-BE49-F238E27FC236}">
                <a16:creationId xmlns:a16="http://schemas.microsoft.com/office/drawing/2014/main" id="{4624DF44-2362-44F7-A2C6-B97DE8DE4B19}"/>
              </a:ext>
            </a:extLst>
          </p:cNvPr>
          <p:cNvSpPr txBox="1">
            <a:spLocks/>
          </p:cNvSpPr>
          <p:nvPr/>
        </p:nvSpPr>
        <p:spPr>
          <a:xfrm>
            <a:off x="6094276" y="12871553"/>
            <a:ext cx="2521497" cy="51593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85000" lnSpcReduction="100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River Package</a:t>
            </a:r>
          </a:p>
        </p:txBody>
      </p:sp>
      <p:sp>
        <p:nvSpPr>
          <p:cNvPr id="32" name="Research Purpose">
            <a:extLst>
              <a:ext uri="{FF2B5EF4-FFF2-40B4-BE49-F238E27FC236}">
                <a16:creationId xmlns:a16="http://schemas.microsoft.com/office/drawing/2014/main" id="{8FB1A42A-46AC-4600-B42D-A4273D2C0919}"/>
              </a:ext>
            </a:extLst>
          </p:cNvPr>
          <p:cNvSpPr txBox="1">
            <a:spLocks/>
          </p:cNvSpPr>
          <p:nvPr/>
        </p:nvSpPr>
        <p:spPr>
          <a:xfrm>
            <a:off x="21519346" y="13080092"/>
            <a:ext cx="2687602" cy="49189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55000" lnSpcReduction="200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From Lancia et al. 2019</a:t>
            </a:r>
          </a:p>
        </p:txBody>
      </p:sp>
      <p:sp>
        <p:nvSpPr>
          <p:cNvPr id="33" name="Research Purpose">
            <a:extLst>
              <a:ext uri="{FF2B5EF4-FFF2-40B4-BE49-F238E27FC236}">
                <a16:creationId xmlns:a16="http://schemas.microsoft.com/office/drawing/2014/main" id="{F8DE5CE2-9C13-4CE8-9D20-D3E13D46DBD9}"/>
              </a:ext>
            </a:extLst>
          </p:cNvPr>
          <p:cNvSpPr txBox="1">
            <a:spLocks/>
          </p:cNvSpPr>
          <p:nvPr/>
        </p:nvSpPr>
        <p:spPr>
          <a:xfrm>
            <a:off x="6400414" y="10603592"/>
            <a:ext cx="2687602" cy="49189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55000" lnSpcReduction="200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From Lancia et al. 2019</a:t>
            </a:r>
          </a:p>
        </p:txBody>
      </p:sp>
    </p:spTree>
    <p:extLst>
      <p:ext uri="{BB962C8B-B14F-4D97-AF65-F5344CB8AC3E}">
        <p14:creationId xmlns:p14="http://schemas.microsoft.com/office/powerpoint/2010/main" val="71587418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search Purpose">
            <a:extLst>
              <a:ext uri="{FF2B5EF4-FFF2-40B4-BE49-F238E27FC236}">
                <a16:creationId xmlns:a16="http://schemas.microsoft.com/office/drawing/2014/main" id="{3767FFBF-03A3-411E-B0E8-A1977D7EDFC5}"/>
              </a:ext>
            </a:extLst>
          </p:cNvPr>
          <p:cNvSpPr txBox="1">
            <a:spLocks noGrp="1"/>
          </p:cNvSpPr>
          <p:nvPr>
            <p:ph type="title"/>
          </p:nvPr>
        </p:nvSpPr>
        <p:spPr>
          <a:xfrm>
            <a:off x="408942" y="312694"/>
            <a:ext cx="8982194" cy="898268"/>
          </a:xfrm>
          <a:prstGeom prst="rect">
            <a:avLst/>
          </a:prstGeom>
          <a:solidFill>
            <a:schemeClr val="bg1"/>
          </a:solidFill>
        </p:spPr>
        <p:txBody>
          <a:bodyPr>
            <a:normAutofit/>
          </a:bodyPr>
          <a:lstStyle>
            <a:lvl1pPr>
              <a:defRPr>
                <a:latin typeface="Arial"/>
                <a:ea typeface="Arial"/>
                <a:cs typeface="Arial"/>
                <a:sym typeface="Arial"/>
              </a:defRPr>
            </a:lvl1pPr>
          </a:lstStyle>
          <a:p>
            <a:r>
              <a:rPr lang="en-GB" sz="4800" dirty="0"/>
              <a:t>Groundwater model-MODFLOW </a:t>
            </a:r>
            <a:endParaRPr sz="4800" dirty="0"/>
          </a:p>
        </p:txBody>
      </p:sp>
      <p:sp>
        <p:nvSpPr>
          <p:cNvPr id="8" name="Research Purpose">
            <a:extLst>
              <a:ext uri="{FF2B5EF4-FFF2-40B4-BE49-F238E27FC236}">
                <a16:creationId xmlns:a16="http://schemas.microsoft.com/office/drawing/2014/main" id="{83EEEE3C-B82D-46A1-9509-0934CD8D7B83}"/>
              </a:ext>
            </a:extLst>
          </p:cNvPr>
          <p:cNvSpPr txBox="1">
            <a:spLocks/>
          </p:cNvSpPr>
          <p:nvPr/>
        </p:nvSpPr>
        <p:spPr>
          <a:xfrm>
            <a:off x="17981513" y="503861"/>
            <a:ext cx="4544402" cy="515934"/>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200" dirty="0"/>
              <a:t>Lancia et al. 2019 Dataset</a:t>
            </a:r>
          </a:p>
        </p:txBody>
      </p:sp>
      <p:pic>
        <p:nvPicPr>
          <p:cNvPr id="4" name="图片 3">
            <a:extLst>
              <a:ext uri="{FF2B5EF4-FFF2-40B4-BE49-F238E27FC236}">
                <a16:creationId xmlns:a16="http://schemas.microsoft.com/office/drawing/2014/main" id="{AD48637C-51B5-4A68-ACF3-A8A5796DC1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45508" y="1056125"/>
            <a:ext cx="7829550" cy="11392701"/>
          </a:xfrm>
          <a:prstGeom prst="rect">
            <a:avLst/>
          </a:prstGeom>
        </p:spPr>
      </p:pic>
      <p:sp>
        <p:nvSpPr>
          <p:cNvPr id="3" name="矩形 2">
            <a:extLst>
              <a:ext uri="{FF2B5EF4-FFF2-40B4-BE49-F238E27FC236}">
                <a16:creationId xmlns:a16="http://schemas.microsoft.com/office/drawing/2014/main" id="{73E24D6D-C5B5-4A61-9DB6-9A50A4C5B669}"/>
              </a:ext>
            </a:extLst>
          </p:cNvPr>
          <p:cNvSpPr/>
          <p:nvPr/>
        </p:nvSpPr>
        <p:spPr>
          <a:xfrm>
            <a:off x="1911756" y="6897938"/>
            <a:ext cx="5809604" cy="6192464"/>
          </a:xfrm>
          <a:prstGeom prst="rect">
            <a:avLst/>
          </a:prstGeom>
        </p:spPr>
        <p:txBody>
          <a:bodyPr wrap="none">
            <a:spAutoFit/>
          </a:bodyPr>
          <a:lstStyle/>
          <a:p>
            <a:pPr defTabSz="2413955">
              <a:spcBef>
                <a:spcPts val="4400"/>
              </a:spcBef>
              <a:defRPr sz="4752"/>
            </a:pPr>
            <a:r>
              <a:rPr lang="en-GB" sz="2800" b="1" dirty="0"/>
              <a:t>RCP 4.5</a:t>
            </a:r>
          </a:p>
          <a:p>
            <a:pPr defTabSz="2413955">
              <a:spcBef>
                <a:spcPts val="4400"/>
              </a:spcBef>
              <a:defRPr sz="4752"/>
            </a:pPr>
            <a:r>
              <a:rPr lang="en-GB" sz="2800" dirty="0"/>
              <a:t>h(t0)=0 m </a:t>
            </a:r>
            <a:r>
              <a:rPr lang="en-GB" sz="2800" dirty="0" err="1"/>
              <a:t>a.s.l</a:t>
            </a:r>
            <a:r>
              <a:rPr lang="en-GB" sz="2800" dirty="0"/>
              <a:t>.</a:t>
            </a:r>
          </a:p>
          <a:p>
            <a:pPr defTabSz="2413955">
              <a:spcBef>
                <a:spcPts val="4400"/>
              </a:spcBef>
              <a:defRPr sz="4752"/>
            </a:pPr>
            <a:r>
              <a:rPr lang="en-GB" sz="2800" dirty="0"/>
              <a:t>h(t3)=+0.36 m </a:t>
            </a:r>
            <a:r>
              <a:rPr lang="en-GB" sz="2800" dirty="0" err="1"/>
              <a:t>a.s.l</a:t>
            </a:r>
            <a:endParaRPr lang="en-GB" sz="2800" dirty="0"/>
          </a:p>
          <a:p>
            <a:pPr defTabSz="2413955">
              <a:spcBef>
                <a:spcPts val="4400"/>
              </a:spcBef>
              <a:defRPr sz="4752"/>
            </a:pPr>
            <a:r>
              <a:rPr lang="en-GB" sz="2800" dirty="0" err="1"/>
              <a:t>UZF_Inf</a:t>
            </a:r>
            <a:r>
              <a:rPr lang="en-GB" sz="2800" dirty="0"/>
              <a:t> (t0)= Lancia et al. 2019</a:t>
            </a:r>
          </a:p>
          <a:p>
            <a:pPr defTabSz="2413955">
              <a:spcBef>
                <a:spcPts val="4400"/>
              </a:spcBef>
              <a:defRPr sz="4752"/>
            </a:pPr>
            <a:r>
              <a:rPr lang="en-GB" sz="2800" dirty="0"/>
              <a:t>calibrated dataset </a:t>
            </a:r>
          </a:p>
          <a:p>
            <a:pPr defTabSz="2413955">
              <a:spcBef>
                <a:spcPts val="4400"/>
              </a:spcBef>
              <a:defRPr sz="4752"/>
            </a:pPr>
            <a:r>
              <a:rPr lang="en-GB" sz="2800" dirty="0" err="1"/>
              <a:t>UZF_Inf</a:t>
            </a:r>
            <a:r>
              <a:rPr lang="en-GB" sz="2800" dirty="0"/>
              <a:t> (t3)= -25% of Lancia et al. </a:t>
            </a:r>
          </a:p>
          <a:p>
            <a:pPr defTabSz="2413955">
              <a:spcBef>
                <a:spcPts val="4400"/>
              </a:spcBef>
              <a:defRPr sz="4752"/>
            </a:pPr>
            <a:r>
              <a:rPr lang="en-GB" sz="2800" dirty="0"/>
              <a:t>(2019) calibrated dataset</a:t>
            </a:r>
          </a:p>
        </p:txBody>
      </p:sp>
      <p:pic>
        <p:nvPicPr>
          <p:cNvPr id="7" name="图片 6">
            <a:extLst>
              <a:ext uri="{FF2B5EF4-FFF2-40B4-BE49-F238E27FC236}">
                <a16:creationId xmlns:a16="http://schemas.microsoft.com/office/drawing/2014/main" id="{9A87B474-1E97-4639-ABE8-620E01210B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480" y="918846"/>
            <a:ext cx="10482650" cy="5963778"/>
          </a:xfrm>
          <a:prstGeom prst="rect">
            <a:avLst/>
          </a:prstGeom>
        </p:spPr>
      </p:pic>
      <p:sp>
        <p:nvSpPr>
          <p:cNvPr id="9" name="箭头: 右 8">
            <a:extLst>
              <a:ext uri="{FF2B5EF4-FFF2-40B4-BE49-F238E27FC236}">
                <a16:creationId xmlns:a16="http://schemas.microsoft.com/office/drawing/2014/main" id="{EFFAC3DA-9BEC-4F33-AAB7-1D815B208B06}"/>
              </a:ext>
            </a:extLst>
          </p:cNvPr>
          <p:cNvSpPr/>
          <p:nvPr/>
        </p:nvSpPr>
        <p:spPr>
          <a:xfrm rot="5400000">
            <a:off x="1173127" y="9826103"/>
            <a:ext cx="413490" cy="219919"/>
          </a:xfrm>
          <a:prstGeom prst="rightArrow">
            <a:avLst>
              <a:gd name="adj1" fmla="val 14296"/>
              <a:gd name="adj2" fmla="val 87662"/>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2" name="直接连接符 11">
            <a:extLst>
              <a:ext uri="{FF2B5EF4-FFF2-40B4-BE49-F238E27FC236}">
                <a16:creationId xmlns:a16="http://schemas.microsoft.com/office/drawing/2014/main" id="{91487C41-F32A-4A40-837A-D6C2504FFD7E}"/>
              </a:ext>
            </a:extLst>
          </p:cNvPr>
          <p:cNvCxnSpPr>
            <a:cxnSpLocks/>
          </p:cNvCxnSpPr>
          <p:nvPr/>
        </p:nvCxnSpPr>
        <p:spPr>
          <a:xfrm>
            <a:off x="1101662" y="7900650"/>
            <a:ext cx="393700" cy="414788"/>
          </a:xfrm>
          <a:prstGeom prst="line">
            <a:avLst/>
          </a:prstGeom>
          <a:ln w="28575">
            <a:solidFill>
              <a:srgbClr val="0000FF"/>
            </a:solidFill>
          </a:ln>
        </p:spPr>
        <p:style>
          <a:lnRef idx="1">
            <a:schemeClr val="accent5"/>
          </a:lnRef>
          <a:fillRef idx="0">
            <a:schemeClr val="accent5"/>
          </a:fillRef>
          <a:effectRef idx="0">
            <a:schemeClr val="accent5"/>
          </a:effectRef>
          <a:fontRef idx="minor">
            <a:schemeClr val="tx1"/>
          </a:fontRef>
        </p:style>
      </p:cxnSp>
      <p:cxnSp>
        <p:nvCxnSpPr>
          <p:cNvPr id="14" name="直接连接符 13">
            <a:extLst>
              <a:ext uri="{FF2B5EF4-FFF2-40B4-BE49-F238E27FC236}">
                <a16:creationId xmlns:a16="http://schemas.microsoft.com/office/drawing/2014/main" id="{A8489022-358E-47BA-A67F-36C9A287F373}"/>
              </a:ext>
            </a:extLst>
          </p:cNvPr>
          <p:cNvCxnSpPr>
            <a:cxnSpLocks/>
          </p:cNvCxnSpPr>
          <p:nvPr/>
        </p:nvCxnSpPr>
        <p:spPr>
          <a:xfrm>
            <a:off x="1215915" y="8791188"/>
            <a:ext cx="393700" cy="414788"/>
          </a:xfrm>
          <a:prstGeom prst="line">
            <a:avLst/>
          </a:prstGeom>
          <a:ln w="28575">
            <a:solidFill>
              <a:srgbClr val="0000FF"/>
            </a:solidFill>
          </a:ln>
        </p:spPr>
        <p:style>
          <a:lnRef idx="1">
            <a:schemeClr val="accent5"/>
          </a:lnRef>
          <a:fillRef idx="0">
            <a:schemeClr val="accent5"/>
          </a:fillRef>
          <a:effectRef idx="0">
            <a:schemeClr val="accent5"/>
          </a:effectRef>
          <a:fontRef idx="minor">
            <a:schemeClr val="tx1"/>
          </a:fontRef>
        </p:style>
      </p:cxnSp>
      <p:sp>
        <p:nvSpPr>
          <p:cNvPr id="15" name="箭头: 右 14">
            <a:extLst>
              <a:ext uri="{FF2B5EF4-FFF2-40B4-BE49-F238E27FC236}">
                <a16:creationId xmlns:a16="http://schemas.microsoft.com/office/drawing/2014/main" id="{50C8D4F7-6CBD-4467-AEB6-BED58F0357E0}"/>
              </a:ext>
            </a:extLst>
          </p:cNvPr>
          <p:cNvSpPr/>
          <p:nvPr/>
        </p:nvSpPr>
        <p:spPr>
          <a:xfrm rot="5400000">
            <a:off x="1119129" y="11723405"/>
            <a:ext cx="413490" cy="219919"/>
          </a:xfrm>
          <a:prstGeom prst="rightArrow">
            <a:avLst>
              <a:gd name="adj1" fmla="val 14296"/>
              <a:gd name="adj2" fmla="val 87662"/>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矩形 15">
            <a:extLst>
              <a:ext uri="{FF2B5EF4-FFF2-40B4-BE49-F238E27FC236}">
                <a16:creationId xmlns:a16="http://schemas.microsoft.com/office/drawing/2014/main" id="{E34DEC4D-FF54-4ACC-BDAC-41A7AA61A8F0}"/>
              </a:ext>
            </a:extLst>
          </p:cNvPr>
          <p:cNvSpPr/>
          <p:nvPr/>
        </p:nvSpPr>
        <p:spPr>
          <a:xfrm>
            <a:off x="9642785" y="6778064"/>
            <a:ext cx="5899372" cy="6192464"/>
          </a:xfrm>
          <a:prstGeom prst="rect">
            <a:avLst/>
          </a:prstGeom>
        </p:spPr>
        <p:txBody>
          <a:bodyPr wrap="none">
            <a:spAutoFit/>
          </a:bodyPr>
          <a:lstStyle/>
          <a:p>
            <a:pPr defTabSz="2413955">
              <a:spcBef>
                <a:spcPts val="4400"/>
              </a:spcBef>
              <a:defRPr sz="4752"/>
            </a:pPr>
            <a:r>
              <a:rPr lang="en-GB" sz="2800" b="1" dirty="0"/>
              <a:t>RCP 8.5</a:t>
            </a:r>
          </a:p>
          <a:p>
            <a:pPr defTabSz="2413955">
              <a:spcBef>
                <a:spcPts val="4400"/>
              </a:spcBef>
              <a:defRPr sz="4752"/>
            </a:pPr>
            <a:r>
              <a:rPr lang="en-GB" sz="2800" dirty="0"/>
              <a:t>h(t0)=0 m </a:t>
            </a:r>
            <a:r>
              <a:rPr lang="en-GB" sz="2800" dirty="0" err="1"/>
              <a:t>a.s.l</a:t>
            </a:r>
            <a:r>
              <a:rPr lang="en-GB" sz="2800" dirty="0"/>
              <a:t>.</a:t>
            </a:r>
          </a:p>
          <a:p>
            <a:pPr defTabSz="2413955">
              <a:spcBef>
                <a:spcPts val="4400"/>
              </a:spcBef>
              <a:defRPr sz="4752"/>
            </a:pPr>
            <a:r>
              <a:rPr lang="en-GB" sz="2800" dirty="0"/>
              <a:t>h(t3)=0.5 m </a:t>
            </a:r>
            <a:r>
              <a:rPr lang="en-GB" sz="2800" dirty="0" err="1"/>
              <a:t>a.s.l</a:t>
            </a:r>
            <a:endParaRPr lang="en-GB" sz="2800" dirty="0"/>
          </a:p>
          <a:p>
            <a:pPr defTabSz="2413955">
              <a:spcBef>
                <a:spcPts val="4400"/>
              </a:spcBef>
              <a:defRPr sz="4752"/>
            </a:pPr>
            <a:r>
              <a:rPr lang="en-GB" sz="2800" dirty="0" err="1"/>
              <a:t>UZF_Inf</a:t>
            </a:r>
            <a:r>
              <a:rPr lang="en-GB" sz="2800" dirty="0"/>
              <a:t> (t0)= Lancia et al. 2019</a:t>
            </a:r>
          </a:p>
          <a:p>
            <a:pPr defTabSz="2413955">
              <a:spcBef>
                <a:spcPts val="4400"/>
              </a:spcBef>
              <a:defRPr sz="4752"/>
            </a:pPr>
            <a:r>
              <a:rPr lang="en-GB" sz="2800" dirty="0"/>
              <a:t>calibrated dataset</a:t>
            </a:r>
          </a:p>
          <a:p>
            <a:pPr defTabSz="2413955">
              <a:spcBef>
                <a:spcPts val="4400"/>
              </a:spcBef>
              <a:defRPr sz="4752"/>
            </a:pPr>
            <a:r>
              <a:rPr lang="en-GB" sz="2800" dirty="0" err="1"/>
              <a:t>UZF_Inf</a:t>
            </a:r>
            <a:r>
              <a:rPr lang="en-GB" sz="2800" dirty="0"/>
              <a:t> (t3)= +7.8% of Lancia et al.</a:t>
            </a:r>
          </a:p>
          <a:p>
            <a:pPr defTabSz="2413955">
              <a:spcBef>
                <a:spcPts val="4400"/>
              </a:spcBef>
              <a:defRPr sz="4752"/>
            </a:pPr>
            <a:r>
              <a:rPr lang="en-GB" sz="2800" dirty="0"/>
              <a:t> (2019) calibrated dataset</a:t>
            </a:r>
          </a:p>
        </p:txBody>
      </p:sp>
      <p:sp>
        <p:nvSpPr>
          <p:cNvPr id="17" name="矩形 16">
            <a:extLst>
              <a:ext uri="{FF2B5EF4-FFF2-40B4-BE49-F238E27FC236}">
                <a16:creationId xmlns:a16="http://schemas.microsoft.com/office/drawing/2014/main" id="{6E2A549B-5DA8-4D67-94B5-73E54B3D4A2C}"/>
              </a:ext>
            </a:extLst>
          </p:cNvPr>
          <p:cNvSpPr/>
          <p:nvPr/>
        </p:nvSpPr>
        <p:spPr>
          <a:xfrm>
            <a:off x="11927228" y="1379304"/>
            <a:ext cx="2361544" cy="4288353"/>
          </a:xfrm>
          <a:prstGeom prst="rect">
            <a:avLst/>
          </a:prstGeom>
        </p:spPr>
        <p:txBody>
          <a:bodyPr wrap="none">
            <a:spAutoFit/>
          </a:bodyPr>
          <a:lstStyle/>
          <a:p>
            <a:pPr defTabSz="2413955">
              <a:spcBef>
                <a:spcPts val="4400"/>
              </a:spcBef>
              <a:defRPr sz="4752"/>
            </a:pPr>
            <a:r>
              <a:rPr lang="en-GB" sz="2800" b="1" dirty="0"/>
              <a:t>Time Steps*:</a:t>
            </a:r>
          </a:p>
          <a:p>
            <a:pPr defTabSz="2413955">
              <a:spcBef>
                <a:spcPts val="4400"/>
              </a:spcBef>
              <a:defRPr sz="4752"/>
            </a:pPr>
            <a:r>
              <a:rPr lang="en-GB" sz="2800" b="1" dirty="0"/>
              <a:t>t(0)=2020</a:t>
            </a:r>
          </a:p>
          <a:p>
            <a:pPr defTabSz="2413955">
              <a:spcBef>
                <a:spcPts val="4400"/>
              </a:spcBef>
              <a:defRPr sz="4752"/>
            </a:pPr>
            <a:r>
              <a:rPr lang="en-GB" sz="2800" b="1" dirty="0"/>
              <a:t>t(1)=2030</a:t>
            </a:r>
          </a:p>
          <a:p>
            <a:pPr defTabSz="2413955">
              <a:spcBef>
                <a:spcPts val="4400"/>
              </a:spcBef>
              <a:defRPr sz="4752"/>
            </a:pPr>
            <a:r>
              <a:rPr lang="en-GB" sz="2800" b="1" dirty="0"/>
              <a:t>t(2)=2040</a:t>
            </a:r>
          </a:p>
          <a:p>
            <a:pPr defTabSz="2413955">
              <a:spcBef>
                <a:spcPts val="4400"/>
              </a:spcBef>
              <a:defRPr sz="4752"/>
            </a:pPr>
            <a:r>
              <a:rPr lang="en-GB" sz="2800" b="1" dirty="0"/>
              <a:t>t(3)=2050</a:t>
            </a:r>
          </a:p>
        </p:txBody>
      </p:sp>
      <p:sp>
        <p:nvSpPr>
          <p:cNvPr id="18" name="箭头: 右 17">
            <a:extLst>
              <a:ext uri="{FF2B5EF4-FFF2-40B4-BE49-F238E27FC236}">
                <a16:creationId xmlns:a16="http://schemas.microsoft.com/office/drawing/2014/main" id="{07EE4BBE-F3D3-45B3-8800-663B35862AA1}"/>
              </a:ext>
            </a:extLst>
          </p:cNvPr>
          <p:cNvSpPr/>
          <p:nvPr/>
        </p:nvSpPr>
        <p:spPr>
          <a:xfrm rot="5400000">
            <a:off x="9070248" y="9782298"/>
            <a:ext cx="413490" cy="219919"/>
          </a:xfrm>
          <a:prstGeom prst="rightArrow">
            <a:avLst>
              <a:gd name="adj1" fmla="val 14296"/>
              <a:gd name="adj2" fmla="val 87662"/>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9" name="直接连接符 18">
            <a:extLst>
              <a:ext uri="{FF2B5EF4-FFF2-40B4-BE49-F238E27FC236}">
                <a16:creationId xmlns:a16="http://schemas.microsoft.com/office/drawing/2014/main" id="{236B83F9-D60D-4A4D-B1CA-8BEC4D4208E8}"/>
              </a:ext>
            </a:extLst>
          </p:cNvPr>
          <p:cNvCxnSpPr>
            <a:cxnSpLocks/>
          </p:cNvCxnSpPr>
          <p:nvPr/>
        </p:nvCxnSpPr>
        <p:spPr>
          <a:xfrm>
            <a:off x="8998783" y="7856845"/>
            <a:ext cx="393700" cy="414788"/>
          </a:xfrm>
          <a:prstGeom prst="line">
            <a:avLst/>
          </a:prstGeom>
          <a:ln w="28575">
            <a:solidFill>
              <a:srgbClr val="0000FF"/>
            </a:solidFill>
          </a:ln>
        </p:spPr>
        <p:style>
          <a:lnRef idx="1">
            <a:schemeClr val="accent5"/>
          </a:lnRef>
          <a:fillRef idx="0">
            <a:schemeClr val="accent5"/>
          </a:fillRef>
          <a:effectRef idx="0">
            <a:schemeClr val="accent5"/>
          </a:effectRef>
          <a:fontRef idx="minor">
            <a:schemeClr val="tx1"/>
          </a:fontRef>
        </p:style>
      </p:cxnSp>
      <p:cxnSp>
        <p:nvCxnSpPr>
          <p:cNvPr id="20" name="直接连接符 19">
            <a:extLst>
              <a:ext uri="{FF2B5EF4-FFF2-40B4-BE49-F238E27FC236}">
                <a16:creationId xmlns:a16="http://schemas.microsoft.com/office/drawing/2014/main" id="{99FE14E9-3F07-4498-B334-9436E26CAA5F}"/>
              </a:ext>
            </a:extLst>
          </p:cNvPr>
          <p:cNvCxnSpPr>
            <a:cxnSpLocks/>
          </p:cNvCxnSpPr>
          <p:nvPr/>
        </p:nvCxnSpPr>
        <p:spPr>
          <a:xfrm>
            <a:off x="9113036" y="8747383"/>
            <a:ext cx="393700" cy="414788"/>
          </a:xfrm>
          <a:prstGeom prst="line">
            <a:avLst/>
          </a:prstGeom>
          <a:ln w="28575">
            <a:solidFill>
              <a:srgbClr val="0000FF"/>
            </a:solidFill>
          </a:ln>
        </p:spPr>
        <p:style>
          <a:lnRef idx="1">
            <a:schemeClr val="accent5"/>
          </a:lnRef>
          <a:fillRef idx="0">
            <a:schemeClr val="accent5"/>
          </a:fillRef>
          <a:effectRef idx="0">
            <a:schemeClr val="accent5"/>
          </a:effectRef>
          <a:fontRef idx="minor">
            <a:schemeClr val="tx1"/>
          </a:fontRef>
        </p:style>
      </p:cxnSp>
      <p:sp>
        <p:nvSpPr>
          <p:cNvPr id="21" name="箭头: 右 20">
            <a:extLst>
              <a:ext uri="{FF2B5EF4-FFF2-40B4-BE49-F238E27FC236}">
                <a16:creationId xmlns:a16="http://schemas.microsoft.com/office/drawing/2014/main" id="{C7A298E7-3AC2-4A25-8880-93DAAE216DD3}"/>
              </a:ext>
            </a:extLst>
          </p:cNvPr>
          <p:cNvSpPr/>
          <p:nvPr/>
        </p:nvSpPr>
        <p:spPr>
          <a:xfrm rot="5400000">
            <a:off x="9016250" y="11679600"/>
            <a:ext cx="413490" cy="219919"/>
          </a:xfrm>
          <a:prstGeom prst="rightArrow">
            <a:avLst>
              <a:gd name="adj1" fmla="val 14296"/>
              <a:gd name="adj2" fmla="val 87662"/>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矩形 21">
            <a:extLst>
              <a:ext uri="{FF2B5EF4-FFF2-40B4-BE49-F238E27FC236}">
                <a16:creationId xmlns:a16="http://schemas.microsoft.com/office/drawing/2014/main" id="{BFC8DE12-A58E-4824-B459-40B29C5B8F67}"/>
              </a:ext>
            </a:extLst>
          </p:cNvPr>
          <p:cNvSpPr/>
          <p:nvPr/>
        </p:nvSpPr>
        <p:spPr>
          <a:xfrm>
            <a:off x="16511074" y="12942807"/>
            <a:ext cx="7237879" cy="480131"/>
          </a:xfrm>
          <a:prstGeom prst="rect">
            <a:avLst/>
          </a:prstGeom>
        </p:spPr>
        <p:txBody>
          <a:bodyPr wrap="none">
            <a:spAutoFit/>
          </a:bodyPr>
          <a:lstStyle/>
          <a:p>
            <a:pPr defTabSz="2413955">
              <a:spcBef>
                <a:spcPts val="4400"/>
              </a:spcBef>
              <a:defRPr sz="4752"/>
            </a:pPr>
            <a:r>
              <a:rPr lang="en-GB" sz="2800" b="1" dirty="0"/>
              <a:t>All increments/decrements are set linear</a:t>
            </a:r>
          </a:p>
        </p:txBody>
      </p:sp>
    </p:spTree>
    <p:extLst>
      <p:ext uri="{BB962C8B-B14F-4D97-AF65-F5344CB8AC3E}">
        <p14:creationId xmlns:p14="http://schemas.microsoft.com/office/powerpoint/2010/main" val="52400117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897" y="2368122"/>
            <a:ext cx="18572206" cy="10415183"/>
          </a:xfrm>
          <a:prstGeom prst="rect">
            <a:avLst/>
          </a:prstGeom>
        </p:spPr>
      </p:pic>
      <p:sp>
        <p:nvSpPr>
          <p:cNvPr id="203" name="Result"/>
          <p:cNvSpPr txBox="1">
            <a:spLocks noGrp="1"/>
          </p:cNvSpPr>
          <p:nvPr>
            <p:ph type="title"/>
          </p:nvPr>
        </p:nvSpPr>
        <p:spPr>
          <a:prstGeom prst="rect">
            <a:avLst/>
          </a:prstGeom>
        </p:spPr>
        <p:txBody>
          <a:bodyPr>
            <a:normAutofit/>
          </a:bodyPr>
          <a:lstStyle>
            <a:lvl1pPr>
              <a:defRPr>
                <a:latin typeface="Arial"/>
                <a:ea typeface="Arial"/>
                <a:cs typeface="Arial"/>
                <a:sym typeface="Arial"/>
              </a:defRPr>
            </a:lvl1pPr>
          </a:lstStyle>
          <a:p>
            <a:r>
              <a:rPr lang="en-GB" sz="4800" dirty="0"/>
              <a:t>Simulated Groundwater Head (RCP 4.5): 2020-2050</a:t>
            </a:r>
            <a:endParaRPr sz="4800" dirty="0"/>
          </a:p>
        </p:txBody>
      </p:sp>
      <p:sp>
        <p:nvSpPr>
          <p:cNvPr id="2" name="文本框 1">
            <a:extLst>
              <a:ext uri="{FF2B5EF4-FFF2-40B4-BE49-F238E27FC236}">
                <a16:creationId xmlns:a16="http://schemas.microsoft.com/office/drawing/2014/main" id="{5F314A28-A708-47C4-9400-E4448DB93DD9}"/>
              </a:ext>
            </a:extLst>
          </p:cNvPr>
          <p:cNvSpPr txBox="1"/>
          <p:nvPr/>
        </p:nvSpPr>
        <p:spPr>
          <a:xfrm>
            <a:off x="20075454" y="4398942"/>
            <a:ext cx="1565030" cy="1012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Neue"/>
              </a:rPr>
              <a:t>days</a:t>
            </a:r>
          </a:p>
        </p:txBody>
      </p:sp>
    </p:spTree>
    <p:extLst>
      <p:ext uri="{BB962C8B-B14F-4D97-AF65-F5344CB8AC3E}">
        <p14:creationId xmlns:p14="http://schemas.microsoft.com/office/powerpoint/2010/main" val="4143087795"/>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027" y="2129603"/>
            <a:ext cx="18897946" cy="10597856"/>
          </a:xfrm>
          <a:prstGeom prst="rect">
            <a:avLst/>
          </a:prstGeom>
        </p:spPr>
      </p:pic>
      <p:sp>
        <p:nvSpPr>
          <p:cNvPr id="6" name="Result">
            <a:extLst>
              <a:ext uri="{FF2B5EF4-FFF2-40B4-BE49-F238E27FC236}">
                <a16:creationId xmlns:a16="http://schemas.microsoft.com/office/drawing/2014/main" id="{B7C840C2-254D-43F9-8605-67AB39B25AD9}"/>
              </a:ext>
            </a:extLst>
          </p:cNvPr>
          <p:cNvSpPr txBox="1">
            <a:spLocks noGrp="1"/>
          </p:cNvSpPr>
          <p:nvPr>
            <p:ph type="title"/>
          </p:nvPr>
        </p:nvSpPr>
        <p:spPr>
          <a:xfrm>
            <a:off x="1206500" y="1079500"/>
            <a:ext cx="21971000" cy="1433163"/>
          </a:xfrm>
          <a:prstGeom prst="rect">
            <a:avLst/>
          </a:prstGeom>
        </p:spPr>
        <p:txBody>
          <a:bodyPr>
            <a:normAutofit/>
          </a:bodyPr>
          <a:lstStyle>
            <a:lvl1pPr>
              <a:defRPr>
                <a:latin typeface="Arial"/>
                <a:ea typeface="Arial"/>
                <a:cs typeface="Arial"/>
                <a:sym typeface="Arial"/>
              </a:defRPr>
            </a:lvl1pPr>
          </a:lstStyle>
          <a:p>
            <a:r>
              <a:rPr lang="en-GB" sz="4800" dirty="0"/>
              <a:t>Simulated Groundwater Head (RCP 8.5): 2020-2050</a:t>
            </a:r>
            <a:endParaRPr sz="4800" dirty="0"/>
          </a:p>
        </p:txBody>
      </p:sp>
      <p:sp>
        <p:nvSpPr>
          <p:cNvPr id="7" name="文本框 6">
            <a:extLst>
              <a:ext uri="{FF2B5EF4-FFF2-40B4-BE49-F238E27FC236}">
                <a16:creationId xmlns:a16="http://schemas.microsoft.com/office/drawing/2014/main" id="{369647CA-B0E4-4F41-891B-508888B14D20}"/>
              </a:ext>
            </a:extLst>
          </p:cNvPr>
          <p:cNvSpPr txBox="1"/>
          <p:nvPr/>
        </p:nvSpPr>
        <p:spPr>
          <a:xfrm>
            <a:off x="20199000" y="4213590"/>
            <a:ext cx="1565030" cy="1012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Neue"/>
              </a:rPr>
              <a:t>days</a:t>
            </a:r>
          </a:p>
        </p:txBody>
      </p:sp>
    </p:spTree>
    <p:extLst>
      <p:ext uri="{BB962C8B-B14F-4D97-AF65-F5344CB8AC3E}">
        <p14:creationId xmlns:p14="http://schemas.microsoft.com/office/powerpoint/2010/main" val="206392915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Groundwater storage variation…"/>
          <p:cNvSpPr txBox="1">
            <a:spLocks noGrp="1"/>
          </p:cNvSpPr>
          <p:nvPr>
            <p:ph type="body" idx="1"/>
          </p:nvPr>
        </p:nvSpPr>
        <p:spPr>
          <a:xfrm>
            <a:off x="1206500" y="2051911"/>
            <a:ext cx="21971000" cy="9420975"/>
          </a:xfrm>
          <a:prstGeom prst="rect">
            <a:avLst/>
          </a:prstGeom>
        </p:spPr>
        <p:txBody>
          <a:bodyPr/>
          <a:lstStyle/>
          <a:p>
            <a:pPr marL="0" indent="0" defTabSz="2413955">
              <a:spcBef>
                <a:spcPts val="4400"/>
              </a:spcBef>
              <a:buSzTx/>
              <a:buNone/>
              <a:defRPr sz="4752"/>
            </a:pPr>
            <a:r>
              <a:rPr dirty="0"/>
              <a:t>Groundwater storage variation</a:t>
            </a:r>
          </a:p>
          <a:p>
            <a:pPr marL="603503" indent="-603503" defTabSz="2413955">
              <a:spcBef>
                <a:spcPts val="4400"/>
              </a:spcBef>
              <a:defRPr sz="4158"/>
            </a:pPr>
            <a:r>
              <a:rPr dirty="0"/>
              <a:t>RCP 4.5 (- 26%) groundwater table decreases from 1 to 26 m</a:t>
            </a:r>
          </a:p>
          <a:p>
            <a:pPr marL="603503" indent="-603503" defTabSz="2413955">
              <a:spcBef>
                <a:spcPts val="4400"/>
              </a:spcBef>
              <a:defRPr sz="4158"/>
            </a:pPr>
            <a:r>
              <a:rPr dirty="0"/>
              <a:t>RCP 8.5 (+ 15.48%) water level averagely rises from 0.5 to 8 m</a:t>
            </a:r>
          </a:p>
          <a:p>
            <a:pPr marL="0" indent="0" defTabSz="2413955">
              <a:spcBef>
                <a:spcPts val="4400"/>
              </a:spcBef>
              <a:buSzTx/>
              <a:buNone/>
              <a:defRPr sz="4752"/>
            </a:pPr>
            <a:r>
              <a:rPr dirty="0"/>
              <a:t>In </a:t>
            </a:r>
            <a:r>
              <a:rPr u="sng" dirty="0"/>
              <a:t>RCP 4.5</a:t>
            </a:r>
            <a:r>
              <a:rPr dirty="0"/>
              <a:t>, rainfall decreasing scenario, Dry cell almost </a:t>
            </a:r>
            <a:r>
              <a:rPr b="1" dirty="0"/>
              <a:t>tripled</a:t>
            </a:r>
            <a:r>
              <a:rPr dirty="0"/>
              <a:t> in 30 years, with the depletion of groundwater </a:t>
            </a:r>
            <a:r>
              <a:rPr dirty="0" smtClean="0"/>
              <a:t>storage </a:t>
            </a:r>
            <a:r>
              <a:rPr dirty="0"/>
              <a:t>correspond with sea-level rise, the interface between saline water and fresh groundwater has been pushed inward(Saline intrusion).</a:t>
            </a:r>
          </a:p>
          <a:p>
            <a:pPr marL="0" indent="0" defTabSz="2413955">
              <a:spcBef>
                <a:spcPts val="4400"/>
              </a:spcBef>
              <a:buSzTx/>
              <a:buNone/>
              <a:defRPr sz="4752"/>
            </a:pPr>
            <a:r>
              <a:rPr dirty="0"/>
              <a:t>In </a:t>
            </a:r>
            <a:r>
              <a:rPr u="sng" dirty="0"/>
              <a:t>RCP 8.5</a:t>
            </a:r>
            <a:r>
              <a:rPr dirty="0"/>
              <a:t>, rainfall decreasing scenario, Wet cell </a:t>
            </a:r>
            <a:r>
              <a:rPr b="1" dirty="0"/>
              <a:t>doubled</a:t>
            </a:r>
            <a:r>
              <a:rPr dirty="0"/>
              <a:t> at the end of 2050, with the replenishment of groundwater storage, even sea-level rise </a:t>
            </a:r>
            <a:r>
              <a:rPr dirty="0" err="1"/>
              <a:t>occured</a:t>
            </a:r>
            <a:r>
              <a:rPr dirty="0"/>
              <a:t>, the interface between salt water and fresh groundwater has been pushed outward(Saline intrusion).</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Introduction"/>
          <p:cNvSpPr txBox="1">
            <a:spLocks noGrp="1"/>
          </p:cNvSpPr>
          <p:nvPr>
            <p:ph type="title"/>
          </p:nvPr>
        </p:nvSpPr>
        <p:spPr>
          <a:xfrm>
            <a:off x="579482" y="362919"/>
            <a:ext cx="4436655" cy="891116"/>
          </a:xfrm>
          <a:prstGeom prst="rect">
            <a:avLst/>
          </a:prstGeom>
        </p:spPr>
        <p:txBody>
          <a:bodyPr>
            <a:normAutofit/>
          </a:bodyPr>
          <a:lstStyle>
            <a:lvl1pPr>
              <a:defRPr>
                <a:latin typeface="Arial"/>
                <a:ea typeface="Arial"/>
                <a:cs typeface="Arial"/>
                <a:sym typeface="Arial"/>
              </a:defRPr>
            </a:lvl1pPr>
          </a:lstStyle>
          <a:p>
            <a:pPr algn="ctr"/>
            <a:r>
              <a:rPr sz="4800" dirty="0"/>
              <a:t>Introduction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06" y="8694634"/>
            <a:ext cx="7013314" cy="39733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4642" y="8093252"/>
            <a:ext cx="9299608" cy="47244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8646" y="1791148"/>
            <a:ext cx="6329400" cy="615388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6500" y="2118724"/>
            <a:ext cx="9685300" cy="5988938"/>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3112237255"/>
              </p:ext>
            </p:extLst>
          </p:nvPr>
        </p:nvGraphicFramePr>
        <p:xfrm>
          <a:off x="10550216" y="3050025"/>
          <a:ext cx="3643411" cy="3641066"/>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p:cNvSpPr txBox="1"/>
          <p:nvPr/>
        </p:nvSpPr>
        <p:spPr>
          <a:xfrm>
            <a:off x="19509846" y="6712424"/>
            <a:ext cx="5359400" cy="1012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lang="en-GB" sz="2400" dirty="0"/>
              <a:t>(from Taylor et al. 2012)</a:t>
            </a:r>
            <a:endParaRPr kumimoji="0" lang="en-GB" sz="2400" b="0" i="0" u="none" strike="noStrike" cap="none" spc="0" normalizeH="0" baseline="0" dirty="0">
              <a:ln>
                <a:noFill/>
              </a:ln>
              <a:solidFill>
                <a:srgbClr val="000000"/>
              </a:solidFill>
              <a:effectLst/>
              <a:uFillTx/>
              <a:sym typeface="Helvetica Neue"/>
            </a:endParaRPr>
          </a:p>
        </p:txBody>
      </p:sp>
      <p:sp>
        <p:nvSpPr>
          <p:cNvPr id="13" name="TextBox 12"/>
          <p:cNvSpPr txBox="1"/>
          <p:nvPr/>
        </p:nvSpPr>
        <p:spPr>
          <a:xfrm>
            <a:off x="1981775" y="12341009"/>
            <a:ext cx="5359400" cy="1012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lang="en-GB" sz="2400" dirty="0"/>
              <a:t>(from Lerner 2002)</a:t>
            </a:r>
            <a:endParaRPr kumimoji="0" lang="en-GB" sz="2400" b="0" i="0" u="none" strike="noStrike" cap="none" spc="0" normalizeH="0" baseline="0" dirty="0">
              <a:ln>
                <a:noFill/>
              </a:ln>
              <a:solidFill>
                <a:srgbClr val="000000"/>
              </a:solidFill>
              <a:effectLst/>
              <a:uFillTx/>
              <a:sym typeface="Helvetica Neue"/>
            </a:endParaRPr>
          </a:p>
        </p:txBody>
      </p:sp>
      <p:sp>
        <p:nvSpPr>
          <p:cNvPr id="15" name="TextBox 14"/>
          <p:cNvSpPr txBox="1"/>
          <p:nvPr/>
        </p:nvSpPr>
        <p:spPr>
          <a:xfrm>
            <a:off x="14923028" y="12337447"/>
            <a:ext cx="6492453" cy="1012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2400" dirty="0"/>
              <a:t>(from </a:t>
            </a:r>
            <a:r>
              <a:rPr lang="en-GB" sz="2400" dirty="0" err="1"/>
              <a:t>Rotzoll</a:t>
            </a:r>
            <a:r>
              <a:rPr lang="en-GB" sz="2400" dirty="0"/>
              <a:t> and Fletcher 2012)</a:t>
            </a:r>
            <a:endParaRPr kumimoji="0" lang="en-GB" sz="2400" b="0" i="0" u="none" strike="noStrike" cap="none" spc="0" normalizeH="0" baseline="0" dirty="0">
              <a:ln>
                <a:noFill/>
              </a:ln>
              <a:solidFill>
                <a:srgbClr val="000000"/>
              </a:solidFill>
              <a:effectLst/>
              <a:uFillTx/>
              <a:sym typeface="Helvetica Neue"/>
            </a:endParaRPr>
          </a:p>
        </p:txBody>
      </p:sp>
      <p:grpSp>
        <p:nvGrpSpPr>
          <p:cNvPr id="11" name="组合 10">
            <a:extLst>
              <a:ext uri="{FF2B5EF4-FFF2-40B4-BE49-F238E27FC236}">
                <a16:creationId xmlns:a16="http://schemas.microsoft.com/office/drawing/2014/main" id="{0C20EA22-0594-4501-BE57-91E61B6B5D74}"/>
              </a:ext>
            </a:extLst>
          </p:cNvPr>
          <p:cNvGrpSpPr/>
          <p:nvPr/>
        </p:nvGrpSpPr>
        <p:grpSpPr>
          <a:xfrm>
            <a:off x="5803902" y="3981467"/>
            <a:ext cx="6005548" cy="6473985"/>
            <a:chOff x="7314977" y="4723328"/>
            <a:chExt cx="6005548" cy="6473985"/>
          </a:xfrm>
        </p:grpSpPr>
        <p:sp>
          <p:nvSpPr>
            <p:cNvPr id="10" name="矩形 9">
              <a:extLst>
                <a:ext uri="{FF2B5EF4-FFF2-40B4-BE49-F238E27FC236}">
                  <a16:creationId xmlns:a16="http://schemas.microsoft.com/office/drawing/2014/main" id="{48011279-110D-4E5A-9D04-A36A231223A2}"/>
                </a:ext>
              </a:extLst>
            </p:cNvPr>
            <p:cNvSpPr/>
            <p:nvPr/>
          </p:nvSpPr>
          <p:spPr>
            <a:xfrm>
              <a:off x="7314977" y="4723328"/>
              <a:ext cx="6005548" cy="647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TextBox 13"/>
            <p:cNvSpPr txBox="1"/>
            <p:nvPr/>
          </p:nvSpPr>
          <p:spPr>
            <a:xfrm>
              <a:off x="9152146" y="9719761"/>
              <a:ext cx="3479306" cy="956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lang="en-GB" sz="1800" dirty="0"/>
                <a:t>( from Chang et al. 2011)</a:t>
              </a:r>
              <a:endParaRPr kumimoji="0" lang="en-GB" sz="1800" b="0" i="0" u="none" strike="noStrike" cap="none" spc="0" normalizeH="0" baseline="0" dirty="0">
                <a:ln>
                  <a:noFill/>
                </a:ln>
                <a:solidFill>
                  <a:srgbClr val="000000"/>
                </a:solidFill>
                <a:effectLst/>
                <a:uFillTx/>
                <a:sym typeface="Helvetica Neue"/>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4694" y="4919961"/>
              <a:ext cx="5657706" cy="5003800"/>
            </a:xfrm>
            <a:prstGeom prst="rect">
              <a:avLst/>
            </a:prstGeom>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505F-D34D-B54A-8346-22A87C49DFA9}"/>
              </a:ext>
            </a:extLst>
          </p:cNvPr>
          <p:cNvSpPr>
            <a:spLocks noGrp="1"/>
          </p:cNvSpPr>
          <p:nvPr>
            <p:ph type="title"/>
          </p:nvPr>
        </p:nvSpPr>
        <p:spPr>
          <a:xfrm>
            <a:off x="465095" y="585230"/>
            <a:ext cx="21971000" cy="687516"/>
          </a:xfrm>
        </p:spPr>
        <p:txBody>
          <a:bodyPr>
            <a:normAutofit/>
          </a:bodyPr>
          <a:lstStyle/>
          <a:p>
            <a:r>
              <a:rPr lang="en-US" sz="4800" dirty="0"/>
              <a:t>Water table variation</a:t>
            </a:r>
          </a:p>
        </p:txBody>
      </p:sp>
      <p:grpSp>
        <p:nvGrpSpPr>
          <p:cNvPr id="18" name="Group 17"/>
          <p:cNvGrpSpPr/>
          <p:nvPr/>
        </p:nvGrpSpPr>
        <p:grpSpPr>
          <a:xfrm>
            <a:off x="11450595" y="7128303"/>
            <a:ext cx="12381469" cy="6031927"/>
            <a:chOff x="12115688" y="990370"/>
            <a:chExt cx="10849231" cy="5226908"/>
          </a:xfrm>
        </p:grpSpPr>
        <p:grpSp>
          <p:nvGrpSpPr>
            <p:cNvPr id="12" name="Group 11"/>
            <p:cNvGrpSpPr/>
            <p:nvPr/>
          </p:nvGrpSpPr>
          <p:grpSpPr>
            <a:xfrm>
              <a:off x="12115688" y="990370"/>
              <a:ext cx="10849231" cy="5226908"/>
              <a:chOff x="15085530" y="3767873"/>
              <a:chExt cx="9222261" cy="3732822"/>
            </a:xfrm>
          </p:grpSpPr>
          <p:pic>
            <p:nvPicPr>
              <p:cNvPr id="4" name="图片 1">
                <a:extLst>
                  <a:ext uri="{FF2B5EF4-FFF2-40B4-BE49-F238E27FC236}">
                    <a16:creationId xmlns:a16="http://schemas.microsoft.com/office/drawing/2014/main" id="{1CB6C484-2E8A-46A6-B6C1-F5289BE67D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085530" y="3767873"/>
                <a:ext cx="9222261" cy="3732822"/>
              </a:xfrm>
              <a:prstGeom prst="rect">
                <a:avLst/>
              </a:prstGeom>
            </p:spPr>
          </p:pic>
          <p:sp>
            <p:nvSpPr>
              <p:cNvPr id="7" name="Title 1">
                <a:extLst>
                  <a:ext uri="{FF2B5EF4-FFF2-40B4-BE49-F238E27FC236}">
                    <a16:creationId xmlns:a16="http://schemas.microsoft.com/office/drawing/2014/main" id="{714A505F-D34D-B54A-8346-22A87C49DFA9}"/>
                  </a:ext>
                </a:extLst>
              </p:cNvPr>
              <p:cNvSpPr txBox="1">
                <a:spLocks/>
              </p:cNvSpPr>
              <p:nvPr/>
            </p:nvSpPr>
            <p:spPr>
              <a:xfrm>
                <a:off x="17518787" y="5065240"/>
                <a:ext cx="720241" cy="40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6 </a:t>
                </a:r>
                <a:endParaRPr lang="en-US" sz="200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714A505F-D34D-B54A-8346-22A87C49DFA9}"/>
                  </a:ext>
                </a:extLst>
              </p:cNvPr>
              <p:cNvSpPr txBox="1">
                <a:spLocks/>
              </p:cNvSpPr>
              <p:nvPr/>
            </p:nvSpPr>
            <p:spPr>
              <a:xfrm>
                <a:off x="16297901" y="5821234"/>
                <a:ext cx="720241" cy="40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7</a:t>
                </a:r>
                <a:endParaRPr lang="en-US" sz="2000" dirty="0">
                  <a:solidFill>
                    <a:schemeClr val="bg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714A505F-D34D-B54A-8346-22A87C49DFA9}"/>
                  </a:ext>
                </a:extLst>
              </p:cNvPr>
              <p:cNvSpPr txBox="1">
                <a:spLocks/>
              </p:cNvSpPr>
              <p:nvPr/>
            </p:nvSpPr>
            <p:spPr>
              <a:xfrm>
                <a:off x="20296043" y="5433138"/>
                <a:ext cx="720241" cy="40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8</a:t>
                </a:r>
                <a:endParaRPr lang="en-US" sz="20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714A505F-D34D-B54A-8346-22A87C49DFA9}"/>
                  </a:ext>
                </a:extLst>
              </p:cNvPr>
              <p:cNvSpPr txBox="1">
                <a:spLocks/>
              </p:cNvSpPr>
              <p:nvPr/>
            </p:nvSpPr>
            <p:spPr>
              <a:xfrm>
                <a:off x="22242261" y="5717896"/>
                <a:ext cx="720241" cy="40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9</a:t>
                </a:r>
                <a:endParaRPr lang="en-US" sz="2000" dirty="0">
                  <a:solidFill>
                    <a:schemeClr val="bg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714A505F-D34D-B54A-8346-22A87C49DFA9}"/>
                  </a:ext>
                </a:extLst>
              </p:cNvPr>
              <p:cNvSpPr txBox="1">
                <a:spLocks/>
              </p:cNvSpPr>
              <p:nvPr/>
            </p:nvSpPr>
            <p:spPr>
              <a:xfrm>
                <a:off x="18488055" y="5909892"/>
                <a:ext cx="896377" cy="40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10</a:t>
                </a:r>
                <a:endParaRPr lang="en-US" sz="2000" dirty="0">
                  <a:solidFill>
                    <a:schemeClr val="bg1"/>
                  </a:solidFill>
                  <a:latin typeface="Arial" panose="020B0604020202020204" pitchFamily="34" charset="0"/>
                  <a:cs typeface="Arial" panose="020B0604020202020204" pitchFamily="34" charset="0"/>
                </a:endParaRPr>
              </a:p>
            </p:txBody>
          </p:sp>
        </p:grpSp>
        <p:sp>
          <p:nvSpPr>
            <p:cNvPr id="13" name="Title 1">
              <a:extLst>
                <a:ext uri="{FF2B5EF4-FFF2-40B4-BE49-F238E27FC236}">
                  <a16:creationId xmlns:a16="http://schemas.microsoft.com/office/drawing/2014/main" id="{714A505F-D34D-B54A-8346-22A87C49DFA9}"/>
                </a:ext>
              </a:extLst>
            </p:cNvPr>
            <p:cNvSpPr txBox="1">
              <a:spLocks/>
            </p:cNvSpPr>
            <p:nvPr/>
          </p:nvSpPr>
          <p:spPr>
            <a:xfrm>
              <a:off x="13092449" y="3603824"/>
              <a:ext cx="1066567" cy="680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1 </a:t>
              </a:r>
              <a:endParaRPr lang="en-US" sz="2000" dirty="0">
                <a:solidFill>
                  <a:schemeClr val="bg1"/>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714A505F-D34D-B54A-8346-22A87C49DFA9}"/>
                </a:ext>
              </a:extLst>
            </p:cNvPr>
            <p:cNvSpPr txBox="1">
              <a:spLocks/>
            </p:cNvSpPr>
            <p:nvPr/>
          </p:nvSpPr>
          <p:spPr>
            <a:xfrm>
              <a:off x="14268659" y="3302290"/>
              <a:ext cx="847304" cy="563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2 </a:t>
              </a:r>
              <a:endParaRPr lang="en-US" sz="2000" dirty="0">
                <a:solidFill>
                  <a:schemeClr val="bg1"/>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714A505F-D34D-B54A-8346-22A87C49DFA9}"/>
                </a:ext>
              </a:extLst>
            </p:cNvPr>
            <p:cNvSpPr txBox="1">
              <a:spLocks/>
            </p:cNvSpPr>
            <p:nvPr/>
          </p:nvSpPr>
          <p:spPr>
            <a:xfrm>
              <a:off x="18201080" y="3585262"/>
              <a:ext cx="847304" cy="563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3 </a:t>
              </a:r>
              <a:endParaRPr lang="en-US" sz="2000" dirty="0">
                <a:solidFill>
                  <a:schemeClr val="bg1"/>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714A505F-D34D-B54A-8346-22A87C49DFA9}"/>
                </a:ext>
              </a:extLst>
            </p:cNvPr>
            <p:cNvSpPr txBox="1">
              <a:spLocks/>
            </p:cNvSpPr>
            <p:nvPr/>
          </p:nvSpPr>
          <p:spPr>
            <a:xfrm>
              <a:off x="17910280" y="4254205"/>
              <a:ext cx="847304" cy="563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4 </a:t>
              </a:r>
              <a:endParaRPr lang="en-US" sz="2000" dirty="0">
                <a:solidFill>
                  <a:schemeClr val="bg1"/>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714A505F-D34D-B54A-8346-22A87C49DFA9}"/>
                </a:ext>
              </a:extLst>
            </p:cNvPr>
            <p:cNvSpPr txBox="1">
              <a:spLocks/>
            </p:cNvSpPr>
            <p:nvPr/>
          </p:nvSpPr>
          <p:spPr>
            <a:xfrm>
              <a:off x="13845007" y="5057246"/>
              <a:ext cx="847304" cy="563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sz="2000" dirty="0" smtClean="0">
                  <a:solidFill>
                    <a:schemeClr val="bg1"/>
                  </a:solidFill>
                  <a:latin typeface="Arial" panose="020B0604020202020204" pitchFamily="34" charset="0"/>
                  <a:cs typeface="Arial" panose="020B0604020202020204" pitchFamily="34" charset="0"/>
                </a:rPr>
                <a:t>Cell 5 </a:t>
              </a:r>
              <a:endParaRPr lang="en-US" sz="2000" dirty="0">
                <a:solidFill>
                  <a:schemeClr val="bg1"/>
                </a:solidFill>
                <a:latin typeface="Arial" panose="020B0604020202020204" pitchFamily="34" charset="0"/>
                <a:cs typeface="Arial" panose="020B0604020202020204" pitchFamily="34" charset="0"/>
              </a:endParaRPr>
            </a:p>
          </p:txBody>
        </p:sp>
      </p:grpSp>
      <p:graphicFrame>
        <p:nvGraphicFramePr>
          <p:cNvPr id="5" name="Table 4">
            <a:extLst>
              <a:ext uri="{FF2B5EF4-FFF2-40B4-BE49-F238E27FC236}">
                <a16:creationId xmlns:a16="http://schemas.microsoft.com/office/drawing/2014/main" id="{432C667C-E1C4-FF47-913E-896F6E254622}"/>
              </a:ext>
            </a:extLst>
          </p:cNvPr>
          <p:cNvGraphicFramePr>
            <a:graphicFrameLocks noGrp="1"/>
          </p:cNvGraphicFramePr>
          <p:nvPr>
            <p:extLst>
              <p:ext uri="{D42A27DB-BD31-4B8C-83A1-F6EECF244321}">
                <p14:modId xmlns:p14="http://schemas.microsoft.com/office/powerpoint/2010/main" val="1245055188"/>
              </p:ext>
            </p:extLst>
          </p:nvPr>
        </p:nvGraphicFramePr>
        <p:xfrm>
          <a:off x="613032" y="1309881"/>
          <a:ext cx="13545984" cy="7243239"/>
        </p:xfrm>
        <a:graphic>
          <a:graphicData uri="http://schemas.openxmlformats.org/drawingml/2006/table">
            <a:tbl>
              <a:tblPr>
                <a:tableStyleId>{5C22544A-7EE6-4342-B048-85BDC9FD1C3A}</a:tableStyleId>
              </a:tblPr>
              <a:tblGrid>
                <a:gridCol w="3191932">
                  <a:extLst>
                    <a:ext uri="{9D8B030D-6E8A-4147-A177-3AD203B41FA5}">
                      <a16:colId xmlns:a16="http://schemas.microsoft.com/office/drawing/2014/main" val="1269476429"/>
                    </a:ext>
                  </a:extLst>
                </a:gridCol>
                <a:gridCol w="999751">
                  <a:extLst>
                    <a:ext uri="{9D8B030D-6E8A-4147-A177-3AD203B41FA5}">
                      <a16:colId xmlns:a16="http://schemas.microsoft.com/office/drawing/2014/main" val="181264556"/>
                    </a:ext>
                  </a:extLst>
                </a:gridCol>
                <a:gridCol w="1274413">
                  <a:extLst>
                    <a:ext uri="{9D8B030D-6E8A-4147-A177-3AD203B41FA5}">
                      <a16:colId xmlns:a16="http://schemas.microsoft.com/office/drawing/2014/main" val="2308325357"/>
                    </a:ext>
                  </a:extLst>
                </a:gridCol>
                <a:gridCol w="517553">
                  <a:extLst>
                    <a:ext uri="{9D8B030D-6E8A-4147-A177-3AD203B41FA5}">
                      <a16:colId xmlns:a16="http://schemas.microsoft.com/office/drawing/2014/main" val="2582921302"/>
                    </a:ext>
                  </a:extLst>
                </a:gridCol>
                <a:gridCol w="1309816">
                  <a:extLst>
                    <a:ext uri="{9D8B030D-6E8A-4147-A177-3AD203B41FA5}">
                      <a16:colId xmlns:a16="http://schemas.microsoft.com/office/drawing/2014/main" val="3627458697"/>
                    </a:ext>
                  </a:extLst>
                </a:gridCol>
                <a:gridCol w="1334530">
                  <a:extLst>
                    <a:ext uri="{9D8B030D-6E8A-4147-A177-3AD203B41FA5}">
                      <a16:colId xmlns:a16="http://schemas.microsoft.com/office/drawing/2014/main" val="2199898058"/>
                    </a:ext>
                  </a:extLst>
                </a:gridCol>
                <a:gridCol w="1260389">
                  <a:extLst>
                    <a:ext uri="{9D8B030D-6E8A-4147-A177-3AD203B41FA5}">
                      <a16:colId xmlns:a16="http://schemas.microsoft.com/office/drawing/2014/main" val="1762108852"/>
                    </a:ext>
                  </a:extLst>
                </a:gridCol>
                <a:gridCol w="1297460">
                  <a:extLst>
                    <a:ext uri="{9D8B030D-6E8A-4147-A177-3AD203B41FA5}">
                      <a16:colId xmlns:a16="http://schemas.microsoft.com/office/drawing/2014/main" val="2538333887"/>
                    </a:ext>
                  </a:extLst>
                </a:gridCol>
                <a:gridCol w="2360140">
                  <a:extLst>
                    <a:ext uri="{9D8B030D-6E8A-4147-A177-3AD203B41FA5}">
                      <a16:colId xmlns:a16="http://schemas.microsoft.com/office/drawing/2014/main" val="2897662139"/>
                    </a:ext>
                  </a:extLst>
                </a:gridCol>
              </a:tblGrid>
              <a:tr h="397351">
                <a:tc>
                  <a:txBody>
                    <a:bodyPr/>
                    <a:lstStyle/>
                    <a:p>
                      <a:pPr marL="0" marR="0" lvl="0" indent="0" algn="l" defTabSz="584200" rtl="0" eaLnBrk="1" fontAlgn="b" latinLnBrk="0" hangingPunct="1">
                        <a:lnSpc>
                          <a:spcPct val="100000"/>
                        </a:lnSpc>
                        <a:spcBef>
                          <a:spcPts val="0"/>
                        </a:spcBef>
                        <a:spcAft>
                          <a:spcPts val="0"/>
                        </a:spcAft>
                        <a:buClrTx/>
                        <a:buSzTx/>
                        <a:buFontTx/>
                        <a:buNone/>
                        <a:tabLst/>
                        <a:defRPr/>
                      </a:pPr>
                      <a:r>
                        <a:rPr lang="en-GB" sz="2800" u="none" strike="noStrike" dirty="0" smtClean="0">
                          <a:effectLst/>
                          <a:latin typeface="Arial" panose="020B0604020202020204" pitchFamily="34" charset="0"/>
                          <a:cs typeface="Arial" panose="020B0604020202020204" pitchFamily="34" charset="0"/>
                        </a:rPr>
                        <a:t>Water table change </a:t>
                      </a:r>
                      <a:endParaRPr lang="en-GB" sz="2800" b="0"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a:effectLst/>
                          <a:latin typeface="Arial" panose="020B0604020202020204" pitchFamily="34" charset="0"/>
                          <a:cs typeface="Arial" panose="020B0604020202020204" pitchFamily="34" charset="0"/>
                        </a:rPr>
                        <a:t> </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99698570"/>
                  </a:ext>
                </a:extLst>
              </a:tr>
              <a:tr h="786027">
                <a:tc>
                  <a:txBody>
                    <a:bodyPr/>
                    <a:lstStyle/>
                    <a:p>
                      <a:pPr marL="0" marR="0" lvl="0" indent="0" algn="l" defTabSz="584200" rtl="0" eaLnBrk="1" fontAlgn="b" latinLnBrk="0" hangingPunct="1">
                        <a:lnSpc>
                          <a:spcPct val="100000"/>
                        </a:lnSpc>
                        <a:spcBef>
                          <a:spcPts val="0"/>
                        </a:spcBef>
                        <a:spcAft>
                          <a:spcPts val="0"/>
                        </a:spcAft>
                        <a:buClrTx/>
                        <a:buSzTx/>
                        <a:buFontTx/>
                        <a:buNone/>
                        <a:tabLst/>
                        <a:defRPr/>
                      </a:pPr>
                      <a:r>
                        <a:rPr lang="en-GB" sz="2800" u="none" strike="noStrike" dirty="0">
                          <a:effectLst/>
                          <a:latin typeface="Arial" panose="020B0604020202020204" pitchFamily="34" charset="0"/>
                          <a:cs typeface="Arial" panose="020B0604020202020204" pitchFamily="34" charset="0"/>
                        </a:rPr>
                        <a:t> </a:t>
                      </a:r>
                      <a:r>
                        <a:rPr lang="en-GB" sz="2800" b="1" u="none" strike="noStrike" dirty="0" smtClean="0">
                          <a:effectLst/>
                          <a:latin typeface="Arial" panose="020B0604020202020204" pitchFamily="34" charset="0"/>
                          <a:cs typeface="Arial" panose="020B0604020202020204" pitchFamily="34" charset="0"/>
                        </a:rPr>
                        <a:t>RCP 4.5</a:t>
                      </a:r>
                      <a:endParaRPr lang="en-GB" sz="2800" b="1"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a:effectLst/>
                          <a:latin typeface="Arial" panose="020B0604020202020204" pitchFamily="34" charset="0"/>
                          <a:cs typeface="Arial" panose="020B0604020202020204" pitchFamily="34" charset="0"/>
                        </a:rPr>
                        <a:t>i</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dirty="0">
                          <a:effectLst/>
                          <a:latin typeface="Arial" panose="020B0604020202020204" pitchFamily="34" charset="0"/>
                          <a:cs typeface="Arial" panose="020B0604020202020204" pitchFamily="34" charset="0"/>
                        </a:rPr>
                        <a:t>j</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a:effectLst/>
                          <a:latin typeface="Arial" panose="020B0604020202020204" pitchFamily="34" charset="0"/>
                          <a:cs typeface="Arial" panose="020B0604020202020204" pitchFamily="34" charset="0"/>
                        </a:rPr>
                        <a:t>k</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2020</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2030</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2040</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2050</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dirty="0" smtClean="0">
                          <a:effectLst/>
                          <a:latin typeface="Arial" panose="020B0604020202020204" pitchFamily="34" charset="0"/>
                          <a:cs typeface="Arial" panose="020B0604020202020204" pitchFamily="34" charset="0"/>
                        </a:rPr>
                        <a:t>Increment(m)</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735691302"/>
                  </a:ext>
                </a:extLst>
              </a:tr>
              <a:tr h="397351">
                <a:tc>
                  <a:txBody>
                    <a:bodyPr/>
                    <a:lstStyle/>
                    <a:p>
                      <a:pPr algn="l" fontAlgn="b"/>
                      <a:r>
                        <a:rPr lang="en-GB" sz="2800" u="none" strike="noStrike" dirty="0">
                          <a:effectLst/>
                          <a:latin typeface="Arial" panose="020B0604020202020204" pitchFamily="34" charset="0"/>
                          <a:cs typeface="Arial" panose="020B0604020202020204" pitchFamily="34" charset="0"/>
                        </a:rPr>
                        <a:t>Cell 1</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279</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32</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5.69</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5.45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5.17</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4.86</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-0.83</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099088085"/>
                  </a:ext>
                </a:extLst>
              </a:tr>
              <a:tr h="397351">
                <a:tc>
                  <a:txBody>
                    <a:bodyPr/>
                    <a:lstStyle/>
                    <a:p>
                      <a:pPr algn="l" fontAlgn="b"/>
                      <a:r>
                        <a:rPr lang="en-GB" sz="2800" u="none" strike="noStrike" dirty="0">
                          <a:effectLst/>
                          <a:latin typeface="Arial" panose="020B0604020202020204" pitchFamily="34" charset="0"/>
                          <a:cs typeface="Arial" panose="020B0604020202020204" pitchFamily="34" charset="0"/>
                        </a:rPr>
                        <a:t>Cell 2</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255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56</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162.18</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159.28</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155.12</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147.92</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-14.26</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81621853"/>
                  </a:ext>
                </a:extLst>
              </a:tr>
              <a:tr h="397351">
                <a:tc>
                  <a:txBody>
                    <a:bodyPr/>
                    <a:lstStyle/>
                    <a:p>
                      <a:pPr algn="l" fontAlgn="b"/>
                      <a:r>
                        <a:rPr lang="en-GB" sz="2800" u="none" strike="noStrike" dirty="0">
                          <a:effectLst/>
                          <a:latin typeface="Arial" panose="020B0604020202020204" pitchFamily="34" charset="0"/>
                          <a:cs typeface="Arial" panose="020B0604020202020204" pitchFamily="34" charset="0"/>
                        </a:rPr>
                        <a:t>Cell 3</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290</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120</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195.37</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190.39</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182.81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169.66</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-25.71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09757273"/>
                  </a:ext>
                </a:extLst>
              </a:tr>
              <a:tr h="397351">
                <a:tc>
                  <a:txBody>
                    <a:bodyPr/>
                    <a:lstStyle/>
                    <a:p>
                      <a:pPr algn="l" fontAlgn="b"/>
                      <a:r>
                        <a:rPr lang="en-GB" sz="2800" u="none" strike="noStrike">
                          <a:effectLst/>
                          <a:latin typeface="Arial" panose="020B0604020202020204" pitchFamily="34" charset="0"/>
                          <a:cs typeface="Arial" panose="020B0604020202020204" pitchFamily="34" charset="0"/>
                        </a:rPr>
                        <a:t>Cell 4</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357</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113</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2.43</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2.36</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2.28</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2.18</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-0.25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76286850"/>
                  </a:ext>
                </a:extLst>
              </a:tr>
              <a:tr h="397351">
                <a:tc>
                  <a:txBody>
                    <a:bodyPr/>
                    <a:lstStyle/>
                    <a:p>
                      <a:pPr algn="l" fontAlgn="b"/>
                      <a:r>
                        <a:rPr lang="en-GB" sz="2800" u="none" strike="noStrike">
                          <a:effectLst/>
                          <a:latin typeface="Arial" panose="020B0604020202020204" pitchFamily="34" charset="0"/>
                          <a:cs typeface="Arial" panose="020B0604020202020204" pitchFamily="34" charset="0"/>
                        </a:rPr>
                        <a:t>Cell 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423</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49</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1.03</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0.9</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0.76</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0.59</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-0.44</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18288111"/>
                  </a:ext>
                </a:extLst>
              </a:tr>
              <a:tr h="397351">
                <a:tc>
                  <a:txBody>
                    <a:bodyPr/>
                    <a:lstStyle/>
                    <a:p>
                      <a:pPr algn="l" fontAlgn="b"/>
                      <a:r>
                        <a:rPr lang="en-GB" sz="2800" u="none" strike="noStrike">
                          <a:effectLst/>
                          <a:latin typeface="Arial" panose="020B0604020202020204" pitchFamily="34" charset="0"/>
                          <a:cs typeface="Arial" panose="020B0604020202020204" pitchFamily="34" charset="0"/>
                        </a:rPr>
                        <a:t> </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a:effectLst/>
                          <a:latin typeface="Arial" panose="020B0604020202020204" pitchFamily="34" charset="0"/>
                          <a:cs typeface="Arial" panose="020B0604020202020204" pitchFamily="34" charset="0"/>
                        </a:rPr>
                        <a:t> </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123646245"/>
                  </a:ext>
                </a:extLst>
              </a:tr>
              <a:tr h="397351">
                <a:tc>
                  <a:txBody>
                    <a:bodyPr/>
                    <a:lstStyle/>
                    <a:p>
                      <a:pPr algn="l" fontAlgn="b"/>
                      <a:r>
                        <a:rPr lang="en-GB" sz="2800" u="none" strike="noStrike" dirty="0" smtClean="0">
                          <a:effectLst/>
                          <a:latin typeface="Arial" panose="020B0604020202020204" pitchFamily="34" charset="0"/>
                          <a:cs typeface="Arial" panose="020B0604020202020204" pitchFamily="34" charset="0"/>
                        </a:rPr>
                        <a:t>Water table change </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a:effectLst/>
                          <a:latin typeface="Arial" panose="020B0604020202020204" pitchFamily="34" charset="0"/>
                          <a:cs typeface="Arial" panose="020B0604020202020204" pitchFamily="34" charset="0"/>
                        </a:rPr>
                        <a:t> </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65549624"/>
                  </a:ext>
                </a:extLst>
              </a:tr>
              <a:tr h="786027">
                <a:tc>
                  <a:txBody>
                    <a:bodyPr/>
                    <a:lstStyle/>
                    <a:p>
                      <a:pPr marL="0" marR="0" indent="0" algn="l" defTabSz="584200" rtl="0" fontAlgn="b" latinLnBrk="0">
                        <a:lnSpc>
                          <a:spcPct val="100000"/>
                        </a:lnSpc>
                        <a:spcBef>
                          <a:spcPts val="0"/>
                        </a:spcBef>
                        <a:spcAft>
                          <a:spcPts val="0"/>
                        </a:spcAft>
                        <a:buClrTx/>
                        <a:buSzTx/>
                        <a:buFontTx/>
                        <a:buNone/>
                        <a:tabLst/>
                      </a:pPr>
                      <a:r>
                        <a:rPr lang="en-GB" sz="2800" b="1" u="none" strike="noStrike" cap="none" spc="0" baseline="0" dirty="0" smtClean="0">
                          <a:effectLst/>
                          <a:uFillTx/>
                          <a:latin typeface="Arial" panose="020B0604020202020204" pitchFamily="34" charset="0"/>
                          <a:cs typeface="Arial" panose="020B0604020202020204" pitchFamily="34" charset="0"/>
                          <a:sym typeface="Helvetica Neue"/>
                        </a:rPr>
                        <a:t>RCP 8.5</a:t>
                      </a:r>
                      <a:endParaRPr lang="en-GB" sz="28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Helvetica Neue"/>
                      </a:endParaRPr>
                    </a:p>
                  </a:txBody>
                  <a:tcPr marL="9525" marR="9525" marT="9525" marB="0" anchor="b"/>
                </a:tc>
                <a:tc>
                  <a:txBody>
                    <a:bodyPr/>
                    <a:lstStyle/>
                    <a:p>
                      <a:pPr algn="l" fontAlgn="b"/>
                      <a:r>
                        <a:rPr lang="en-GB" sz="2800" u="none" strike="noStrike">
                          <a:effectLst/>
                          <a:latin typeface="Arial" panose="020B0604020202020204" pitchFamily="34" charset="0"/>
                          <a:cs typeface="Arial" panose="020B0604020202020204" pitchFamily="34" charset="0"/>
                        </a:rPr>
                        <a:t>i</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dirty="0">
                          <a:effectLst/>
                          <a:latin typeface="Arial" panose="020B0604020202020204" pitchFamily="34" charset="0"/>
                          <a:cs typeface="Arial" panose="020B0604020202020204" pitchFamily="34" charset="0"/>
                        </a:rPr>
                        <a:t>j</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dirty="0">
                          <a:effectLst/>
                          <a:latin typeface="Arial" panose="020B0604020202020204" pitchFamily="34" charset="0"/>
                          <a:cs typeface="Arial" panose="020B0604020202020204" pitchFamily="34" charset="0"/>
                        </a:rPr>
                        <a:t>k</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2020</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2030</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2040</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2050</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GB" sz="2800" u="none" strike="noStrike" dirty="0" smtClean="0">
                          <a:effectLst/>
                          <a:latin typeface="Arial" panose="020B0604020202020204" pitchFamily="34" charset="0"/>
                          <a:cs typeface="Arial" panose="020B0604020202020204" pitchFamily="34" charset="0"/>
                        </a:rPr>
                        <a:t>Increment(m)</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55417438"/>
                  </a:ext>
                </a:extLst>
              </a:tr>
              <a:tr h="397351">
                <a:tc>
                  <a:txBody>
                    <a:bodyPr/>
                    <a:lstStyle/>
                    <a:p>
                      <a:pPr algn="l" fontAlgn="b"/>
                      <a:r>
                        <a:rPr lang="en-GB" sz="2800" u="none" strike="noStrike" dirty="0">
                          <a:effectLst/>
                          <a:latin typeface="Arial" panose="020B0604020202020204" pitchFamily="34" charset="0"/>
                          <a:cs typeface="Arial" panose="020B0604020202020204" pitchFamily="34" charset="0"/>
                        </a:rPr>
                        <a:t>Cell </a:t>
                      </a:r>
                      <a:r>
                        <a:rPr lang="en-GB" sz="2800" u="none" strike="noStrike" dirty="0" smtClean="0">
                          <a:effectLst/>
                          <a:latin typeface="Arial" panose="020B0604020202020204" pitchFamily="34" charset="0"/>
                          <a:cs typeface="Arial" panose="020B0604020202020204" pitchFamily="34" charset="0"/>
                        </a:rPr>
                        <a:t>6</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255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56</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162.18</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163.11</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164.72</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166.83</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4.65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33684045"/>
                  </a:ext>
                </a:extLst>
              </a:tr>
              <a:tr h="397351">
                <a:tc>
                  <a:txBody>
                    <a:bodyPr/>
                    <a:lstStyle/>
                    <a:p>
                      <a:pPr algn="l" fontAlgn="b"/>
                      <a:r>
                        <a:rPr lang="en-GB" sz="2800" u="none" strike="noStrike" dirty="0">
                          <a:effectLst/>
                          <a:latin typeface="Arial" panose="020B0604020202020204" pitchFamily="34" charset="0"/>
                          <a:cs typeface="Arial" panose="020B0604020202020204" pitchFamily="34" charset="0"/>
                        </a:rPr>
                        <a:t>Cell </a:t>
                      </a:r>
                      <a:r>
                        <a:rPr lang="en-GB" sz="2800" u="none" strike="noStrike" dirty="0" smtClean="0">
                          <a:effectLst/>
                          <a:latin typeface="Arial" panose="020B0604020202020204" pitchFamily="34" charset="0"/>
                          <a:cs typeface="Arial" panose="020B0604020202020204" pitchFamily="34" charset="0"/>
                        </a:rPr>
                        <a:t>7</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343</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39</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5.05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5.11</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5.17</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5.23</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0.18</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824975877"/>
                  </a:ext>
                </a:extLst>
              </a:tr>
              <a:tr h="397351">
                <a:tc>
                  <a:txBody>
                    <a:bodyPr/>
                    <a:lstStyle/>
                    <a:p>
                      <a:pPr algn="l" fontAlgn="b"/>
                      <a:r>
                        <a:rPr lang="en-GB" sz="2800" u="none" strike="noStrike" dirty="0">
                          <a:effectLst/>
                          <a:latin typeface="Arial" panose="020B0604020202020204" pitchFamily="34" charset="0"/>
                          <a:cs typeface="Arial" panose="020B0604020202020204" pitchFamily="34" charset="0"/>
                        </a:rPr>
                        <a:t>Cell </a:t>
                      </a:r>
                      <a:r>
                        <a:rPr lang="en-GB" sz="2800" u="none" strike="noStrike" dirty="0" smtClean="0">
                          <a:effectLst/>
                          <a:latin typeface="Arial" panose="020B0604020202020204" pitchFamily="34" charset="0"/>
                          <a:cs typeface="Arial" panose="020B0604020202020204" pitchFamily="34" charset="0"/>
                        </a:rPr>
                        <a:t>8</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288</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121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195.31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196.93</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199.9</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203.71</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8.4</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23385170"/>
                  </a:ext>
                </a:extLst>
              </a:tr>
              <a:tr h="397351">
                <a:tc>
                  <a:txBody>
                    <a:bodyPr/>
                    <a:lstStyle/>
                    <a:p>
                      <a:pPr algn="l" fontAlgn="b"/>
                      <a:r>
                        <a:rPr lang="en-GB" sz="2800" u="none" strike="noStrike" dirty="0">
                          <a:effectLst/>
                          <a:latin typeface="Arial" panose="020B0604020202020204" pitchFamily="34" charset="0"/>
                          <a:cs typeface="Arial" panose="020B0604020202020204" pitchFamily="34" charset="0"/>
                        </a:rPr>
                        <a:t>Cell </a:t>
                      </a:r>
                      <a:r>
                        <a:rPr lang="en-GB" sz="2800" u="none" strike="noStrike" dirty="0" smtClean="0">
                          <a:effectLst/>
                          <a:latin typeface="Arial" panose="020B0604020202020204" pitchFamily="34" charset="0"/>
                          <a:cs typeface="Arial" panose="020B0604020202020204" pitchFamily="34" charset="0"/>
                        </a:rPr>
                        <a:t>9</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357</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115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1.09</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1.15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1.21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1.28</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0.19</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261473091"/>
                  </a:ext>
                </a:extLst>
              </a:tr>
              <a:tr h="397351">
                <a:tc>
                  <a:txBody>
                    <a:bodyPr/>
                    <a:lstStyle/>
                    <a:p>
                      <a:pPr algn="l" fontAlgn="b"/>
                      <a:r>
                        <a:rPr lang="en-GB" sz="2800" u="none" strike="noStrike" dirty="0">
                          <a:effectLst/>
                          <a:latin typeface="Arial" panose="020B0604020202020204" pitchFamily="34" charset="0"/>
                          <a:cs typeface="Arial" panose="020B0604020202020204" pitchFamily="34" charset="0"/>
                        </a:rPr>
                        <a:t>Cell </a:t>
                      </a:r>
                      <a:r>
                        <a:rPr lang="en-GB" sz="2800" u="none" strike="noStrike" dirty="0" smtClean="0">
                          <a:effectLst/>
                          <a:latin typeface="Arial" panose="020B0604020202020204" pitchFamily="34" charset="0"/>
                          <a:cs typeface="Arial" panose="020B0604020202020204" pitchFamily="34" charset="0"/>
                        </a:rPr>
                        <a:t>10</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395</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84</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0.58</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0.74</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0.91</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a:effectLst/>
                          <a:latin typeface="Arial" panose="020B0604020202020204" pitchFamily="34" charset="0"/>
                          <a:cs typeface="Arial" panose="020B0604020202020204" pitchFamily="34" charset="0"/>
                        </a:rPr>
                        <a:t>1.07</a:t>
                      </a:r>
                      <a:endParaRPr lang="en-GB"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GB" sz="2800" u="none" strike="noStrike" dirty="0">
                          <a:effectLst/>
                          <a:latin typeface="Arial" panose="020B0604020202020204" pitchFamily="34" charset="0"/>
                          <a:cs typeface="Arial" panose="020B0604020202020204" pitchFamily="34" charset="0"/>
                        </a:rPr>
                        <a:t>0.49</a:t>
                      </a:r>
                      <a:endParaRPr lang="en-GB" sz="2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20874739"/>
                  </a:ext>
                </a:extLst>
              </a:tr>
            </a:tbl>
          </a:graphicData>
        </a:graphic>
      </p:graphicFrame>
    </p:spTree>
    <p:extLst>
      <p:ext uri="{BB962C8B-B14F-4D97-AF65-F5344CB8AC3E}">
        <p14:creationId xmlns:p14="http://schemas.microsoft.com/office/powerpoint/2010/main" val="290851667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iscussion"/>
          <p:cNvSpPr txBox="1">
            <a:spLocks noGrp="1"/>
          </p:cNvSpPr>
          <p:nvPr>
            <p:ph type="title"/>
          </p:nvPr>
        </p:nvSpPr>
        <p:spPr>
          <a:prstGeom prst="rect">
            <a:avLst/>
          </a:prstGeom>
        </p:spPr>
        <p:txBody>
          <a:bodyPr/>
          <a:lstStyle>
            <a:lvl1pPr>
              <a:defRPr>
                <a:latin typeface="Arial"/>
                <a:ea typeface="Arial"/>
                <a:cs typeface="Arial"/>
                <a:sym typeface="Arial"/>
              </a:defRPr>
            </a:lvl1pPr>
          </a:lstStyle>
          <a:p>
            <a:r>
              <a:rPr dirty="0"/>
              <a:t>Discussion</a:t>
            </a:r>
          </a:p>
        </p:txBody>
      </p:sp>
      <p:sp>
        <p:nvSpPr>
          <p:cNvPr id="207" name="Tropical climate presented a significant more frequent variability…"/>
          <p:cNvSpPr txBox="1">
            <a:spLocks noGrp="1"/>
          </p:cNvSpPr>
          <p:nvPr>
            <p:ph type="body" idx="1"/>
          </p:nvPr>
        </p:nvSpPr>
        <p:spPr>
          <a:xfrm>
            <a:off x="1206500" y="2989757"/>
            <a:ext cx="21971000" cy="9420975"/>
          </a:xfrm>
          <a:prstGeom prst="rect">
            <a:avLst/>
          </a:prstGeom>
        </p:spPr>
        <p:txBody>
          <a:bodyPr/>
          <a:lstStyle/>
          <a:p>
            <a:r>
              <a:rPr lang="en-GB" dirty="0"/>
              <a:t>Shenzhen </a:t>
            </a:r>
            <a:r>
              <a:rPr dirty="0"/>
              <a:t>present</a:t>
            </a:r>
            <a:r>
              <a:rPr lang="en-GB" dirty="0"/>
              <a:t>s</a:t>
            </a:r>
            <a:r>
              <a:rPr dirty="0"/>
              <a:t> a significant </a:t>
            </a:r>
            <a:r>
              <a:rPr lang="en-GB" dirty="0"/>
              <a:t>variability for future climate scenario;</a:t>
            </a:r>
            <a:r>
              <a:rPr dirty="0"/>
              <a:t> </a:t>
            </a:r>
          </a:p>
          <a:p>
            <a:r>
              <a:rPr dirty="0"/>
              <a:t>By see the contrast water storage scenarios between RCP 4.5 and RCP 8.5 - even in high</a:t>
            </a:r>
            <a:r>
              <a:rPr lang="en-GB" dirty="0" err="1"/>
              <a:t>ly</a:t>
            </a:r>
            <a:r>
              <a:rPr dirty="0"/>
              <a:t> urban</a:t>
            </a:r>
            <a:r>
              <a:rPr lang="en-GB" dirty="0" err="1"/>
              <a:t>ized</a:t>
            </a:r>
            <a:r>
              <a:rPr dirty="0"/>
              <a:t> setting - climate change</a:t>
            </a:r>
            <a:r>
              <a:rPr lang="en-GB" dirty="0"/>
              <a:t> can</a:t>
            </a:r>
            <a:r>
              <a:rPr dirty="0"/>
              <a:t> largely var</a:t>
            </a:r>
            <a:r>
              <a:rPr lang="en-GB" dirty="0"/>
              <a:t>y</a:t>
            </a:r>
            <a:r>
              <a:rPr dirty="0"/>
              <a:t> the storage of aquifer</a:t>
            </a:r>
          </a:p>
          <a:p>
            <a:r>
              <a:rPr dirty="0"/>
              <a:t>Low-concentration scenario(RCP </a:t>
            </a:r>
            <a:r>
              <a:rPr lang="en-GB" dirty="0"/>
              <a:t>4</a:t>
            </a:r>
            <a:r>
              <a:rPr dirty="0"/>
              <a:t>.5) demonstrates a large increase in risk of saline intrusion</a:t>
            </a:r>
            <a:r>
              <a:rPr lang="en-GB" dirty="0"/>
              <a:t>;</a:t>
            </a:r>
            <a:endParaRPr dirty="0"/>
          </a:p>
          <a:p>
            <a:r>
              <a:rPr dirty="0"/>
              <a:t>High-concentration scenario(RCP 8.5) demonstrates a large increase in risk of flood</a:t>
            </a:r>
          </a:p>
          <a:p>
            <a:r>
              <a:rPr dirty="0"/>
              <a:t>Mitigation plans can be more integrated for dealing with the problem of saline intrusion in advance</a:t>
            </a:r>
            <a:r>
              <a:rPr lang="en-GB" dirty="0"/>
              <a:t> (e.g. the construction of a dam on Pearl River Delta)</a:t>
            </a:r>
            <a:endParaRPr dirty="0"/>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onclusion"/>
          <p:cNvSpPr txBox="1">
            <a:spLocks noGrp="1"/>
          </p:cNvSpPr>
          <p:nvPr>
            <p:ph type="title"/>
          </p:nvPr>
        </p:nvSpPr>
        <p:spPr>
          <a:prstGeom prst="rect">
            <a:avLst/>
          </a:prstGeom>
        </p:spPr>
        <p:txBody>
          <a:bodyPr/>
          <a:lstStyle>
            <a:lvl1pPr>
              <a:defRPr>
                <a:latin typeface="Arial"/>
                <a:ea typeface="Arial"/>
                <a:cs typeface="Arial"/>
                <a:sym typeface="Arial"/>
              </a:defRPr>
            </a:lvl1pPr>
          </a:lstStyle>
          <a:p>
            <a:r>
              <a:t>Conclusion</a:t>
            </a:r>
          </a:p>
        </p:txBody>
      </p:sp>
      <p:sp>
        <p:nvSpPr>
          <p:cNvPr id="210" name="Climate change varied area precipitation - infiltration which induced changing natural replenishment…"/>
          <p:cNvSpPr txBox="1">
            <a:spLocks noGrp="1"/>
          </p:cNvSpPr>
          <p:nvPr>
            <p:ph type="body" idx="1"/>
          </p:nvPr>
        </p:nvSpPr>
        <p:spPr>
          <a:xfrm>
            <a:off x="1206500" y="3083541"/>
            <a:ext cx="21971000" cy="9420975"/>
          </a:xfrm>
          <a:prstGeom prst="rect">
            <a:avLst/>
          </a:prstGeom>
        </p:spPr>
        <p:txBody>
          <a:bodyPr/>
          <a:lstStyle/>
          <a:p>
            <a:r>
              <a:rPr dirty="0"/>
              <a:t>Climate change varied area precipitation - infiltration which induced changing natural replenishment</a:t>
            </a:r>
          </a:p>
          <a:p>
            <a:r>
              <a:rPr dirty="0"/>
              <a:t>Sea-level rise affects more low gradient area (elevation =&lt;0.5m) through Intrusion/inundation</a:t>
            </a:r>
            <a:endParaRPr lang="en-GB" dirty="0"/>
          </a:p>
          <a:p>
            <a:r>
              <a:rPr lang="en-GB" dirty="0"/>
              <a:t>The interface in-between freshwater and salt water reacts rely on the condition of climate change</a:t>
            </a:r>
          </a:p>
          <a:p>
            <a:r>
              <a:rPr lang="en-GB" dirty="0"/>
              <a:t>Sensitivity of groundwater to Climate change should be measured to try to avoid the emission extreme (risks of saltwater intrusion or flooding)</a:t>
            </a:r>
          </a:p>
          <a:p>
            <a:endParaRPr lang="en-GB" dirty="0"/>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hank you!"/>
          <p:cNvSpPr txBox="1">
            <a:spLocks noGrp="1"/>
          </p:cNvSpPr>
          <p:nvPr>
            <p:ph type="body" idx="1"/>
          </p:nvPr>
        </p:nvSpPr>
        <p:spPr>
          <a:prstGeom prst="rect">
            <a:avLst/>
          </a:prstGeom>
        </p:spPr>
        <p:txBody>
          <a:bodyPr/>
          <a:lstStyle/>
          <a:p>
            <a:r>
              <a:t>Thank you!</a:t>
            </a:r>
          </a:p>
        </p:txBody>
      </p:sp>
      <p:sp>
        <p:nvSpPr>
          <p:cNvPr id="213" name="Questions are welcomed."/>
          <p:cNvSpPr txBox="1">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Questions are welcomed.</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ference"/>
          <p:cNvSpPr txBox="1">
            <a:spLocks noGrp="1"/>
          </p:cNvSpPr>
          <p:nvPr>
            <p:ph type="title"/>
          </p:nvPr>
        </p:nvSpPr>
        <p:spPr>
          <a:prstGeom prst="rect">
            <a:avLst/>
          </a:prstGeom>
        </p:spPr>
        <p:txBody>
          <a:bodyPr/>
          <a:lstStyle>
            <a:lvl1pPr>
              <a:defRPr>
                <a:latin typeface="Arial"/>
                <a:ea typeface="Arial"/>
                <a:cs typeface="Arial"/>
                <a:sym typeface="Arial"/>
              </a:defRPr>
            </a:lvl1pPr>
          </a:lstStyle>
          <a:p>
            <a:r>
              <a:t>Reference</a:t>
            </a:r>
          </a:p>
        </p:txBody>
      </p:sp>
      <p:sp>
        <p:nvSpPr>
          <p:cNvPr id="216" name="Chang, S. W., Clement, T. P., Simpson, M. J., &amp; Lee, K. K. (2011). Does sea-level rise have an impact on saltwater intrusion?. Advances in water resources, 34(10), 1283-1291.…"/>
          <p:cNvSpPr txBox="1">
            <a:spLocks noGrp="1"/>
          </p:cNvSpPr>
          <p:nvPr>
            <p:ph type="body" idx="1"/>
          </p:nvPr>
        </p:nvSpPr>
        <p:spPr>
          <a:xfrm>
            <a:off x="1206500" y="3083541"/>
            <a:ext cx="21971000" cy="9420975"/>
          </a:xfrm>
          <a:prstGeom prst="rect">
            <a:avLst/>
          </a:prstGeom>
        </p:spPr>
        <p:txBody>
          <a:bodyPr>
            <a:normAutofit lnSpcReduction="10000"/>
          </a:bodyPr>
          <a:lstStyle/>
          <a:p>
            <a:pPr marL="396239" indent="-396239" algn="just" defTabSz="1584920">
              <a:spcBef>
                <a:spcPts val="2900"/>
              </a:spcBef>
              <a:defRPr sz="3120"/>
            </a:pPr>
            <a:r>
              <a:t>Chang, S. W., Clement, T. P., Simpson, M. J., &amp; Lee, K. K. (2011). Does sea-level rise have an impact on saltwater intrusion?. </a:t>
            </a:r>
            <a:r>
              <a:rPr i="1"/>
              <a:t>Advances in water resources</a:t>
            </a:r>
            <a:r>
              <a:t>, </a:t>
            </a:r>
            <a:r>
              <a:rPr i="1"/>
              <a:t>34</a:t>
            </a:r>
            <a:r>
              <a:t>(10), 1283-1291.</a:t>
            </a:r>
          </a:p>
          <a:p>
            <a:pPr marL="396239" indent="-396239" algn="just" defTabSz="1584920">
              <a:spcBef>
                <a:spcPts val="2900"/>
              </a:spcBef>
              <a:defRPr sz="3120"/>
            </a:pPr>
            <a:r>
              <a:t>Ferguson, G., &amp; Gleeson, T. (2012). Vulnerability of coastal aquifers to groundwater use and climate change. </a:t>
            </a:r>
            <a:r>
              <a:rPr i="1"/>
              <a:t>Nature Climate Change</a:t>
            </a:r>
            <a:r>
              <a:t>, </a:t>
            </a:r>
            <a:r>
              <a:rPr i="1"/>
              <a:t>2</a:t>
            </a:r>
            <a:r>
              <a:t>(5), 342-345.</a:t>
            </a:r>
          </a:p>
          <a:p>
            <a:pPr marL="396239" indent="-396239" algn="just" defTabSz="1584920">
              <a:spcBef>
                <a:spcPts val="2900"/>
              </a:spcBef>
              <a:defRPr sz="3120"/>
            </a:pPr>
            <a:r>
              <a:t>IPCC (2007) Report of the 26th session of the IPCC. Bangkok. April 30–May 4 2007. Intergovernmental Panel on Climate Change, Geneva, Switzerland </a:t>
            </a:r>
          </a:p>
          <a:p>
            <a:pPr marL="396239" indent="-396239" algn="just" defTabSz="1584920">
              <a:spcBef>
                <a:spcPts val="2900"/>
              </a:spcBef>
              <a:defRPr sz="3120"/>
            </a:pPr>
            <a:r>
              <a:t>Lancia, M., Zheng, C., Yi, S., Lerner, D. N., &amp; Andrews, C. (2019). Analysis of groundwater resources in densely populated urban watersheds with a complex tectonic setting: Shenzhen, southern China. </a:t>
            </a:r>
            <a:r>
              <a:rPr i="1"/>
              <a:t>Hydrogeology journal</a:t>
            </a:r>
            <a:r>
              <a:t>, </a:t>
            </a:r>
            <a:r>
              <a:rPr i="1"/>
              <a:t>27</a:t>
            </a:r>
            <a:r>
              <a:t>(1), 183-194. </a:t>
            </a:r>
          </a:p>
          <a:p>
            <a:pPr marL="396239" indent="-396239" algn="just" defTabSz="1584920">
              <a:spcBef>
                <a:spcPts val="2900"/>
              </a:spcBef>
              <a:defRPr sz="3120"/>
            </a:pPr>
            <a:r>
              <a:t>Luke P. Jackson and Svetlana Jevrejeva. (2016), “A probabilistic approach to 21st century regional sea-level projections using RCP and high-end scenarios.”, </a:t>
            </a:r>
            <a:r>
              <a:rPr i="1"/>
              <a:t>Global and Planetary Change</a:t>
            </a:r>
            <a:r>
              <a:t>. doi: 10.1111/joes.12148 </a:t>
            </a:r>
          </a:p>
          <a:p>
            <a:pPr marL="396239" indent="-396239" algn="just" defTabSz="1584920">
              <a:spcBef>
                <a:spcPts val="2900"/>
              </a:spcBef>
              <a:defRPr sz="3120"/>
            </a:pPr>
            <a:r>
              <a:t>Lerner DN (2002) Identifying and quantifying urban recharge: A review. </a:t>
            </a:r>
            <a:r>
              <a:rPr i="1"/>
              <a:t>Hydrogeology Journal</a:t>
            </a:r>
            <a:r>
              <a:t>, 10(1), 143-152</a:t>
            </a:r>
            <a:endParaRPr>
              <a:solidFill>
                <a:srgbClr val="414042"/>
              </a:solidFill>
            </a:endParaRPr>
          </a:p>
          <a:p>
            <a:pPr marL="396239" indent="-396239" algn="just" defTabSz="1584920">
              <a:spcBef>
                <a:spcPts val="2900"/>
              </a:spcBef>
              <a:defRPr sz="3120"/>
            </a:pPr>
            <a:r>
              <a:t>Svetlana Jevrejeva, Luke P. Jackson, Riccardo E. M. Riva, Aslak Grinsted, and John C. Moore (2016), “Coastal sea level rise with warming above 2 °C”, </a:t>
            </a:r>
            <a:r>
              <a:rPr i="1"/>
              <a:t>Proceedings of the National Academy of Sciences</a:t>
            </a:r>
            <a:r>
              <a:t>. doi: 10.1073/pnas.1605312113</a:t>
            </a:r>
          </a:p>
          <a:p>
            <a:pPr marL="396239" indent="-396239" algn="just" defTabSz="1584920">
              <a:spcBef>
                <a:spcPts val="2900"/>
              </a:spcBef>
              <a:defRPr sz="3120"/>
            </a:pPr>
            <a:r>
              <a:t>Taylor, R. G., Scanlon, B., Döll, P., Rodell, M., Van Beek, R., Wada, Y., ... &amp; Konikow, L. (2013). Ground water and climate change. </a:t>
            </a:r>
            <a:r>
              <a:rPr i="1"/>
              <a:t>Nature climate change</a:t>
            </a:r>
            <a:r>
              <a:t>, </a:t>
            </a:r>
            <a:r>
              <a:rPr i="1"/>
              <a:t>3</a:t>
            </a:r>
            <a:r>
              <a:t>(4), 322-329.</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search Purpose"/>
          <p:cNvSpPr txBox="1">
            <a:spLocks noGrp="1"/>
          </p:cNvSpPr>
          <p:nvPr>
            <p:ph type="title"/>
          </p:nvPr>
        </p:nvSpPr>
        <p:spPr>
          <a:prstGeom prst="rect">
            <a:avLst/>
          </a:prstGeom>
        </p:spPr>
        <p:txBody>
          <a:bodyPr>
            <a:normAutofit/>
          </a:bodyPr>
          <a:lstStyle>
            <a:lvl1pPr>
              <a:defRPr>
                <a:latin typeface="Arial"/>
                <a:ea typeface="Arial"/>
                <a:cs typeface="Arial"/>
                <a:sym typeface="Arial"/>
              </a:defRPr>
            </a:lvl1pPr>
          </a:lstStyle>
          <a:p>
            <a:r>
              <a:rPr sz="4800" dirty="0"/>
              <a:t>Research Purpose </a:t>
            </a:r>
          </a:p>
        </p:txBody>
      </p:sp>
      <p:sp>
        <p:nvSpPr>
          <p:cNvPr id="164" name="How climate change affects on groundwater?…"/>
          <p:cNvSpPr txBox="1">
            <a:spLocks noGrp="1"/>
          </p:cNvSpPr>
          <p:nvPr>
            <p:ph type="body" idx="1"/>
          </p:nvPr>
        </p:nvSpPr>
        <p:spPr>
          <a:xfrm>
            <a:off x="1065823" y="2764585"/>
            <a:ext cx="22743746" cy="2121304"/>
          </a:xfrm>
          <a:prstGeom prst="rect">
            <a:avLst/>
          </a:prstGeom>
        </p:spPr>
        <p:txBody>
          <a:bodyPr/>
          <a:lstStyle/>
          <a:p>
            <a:pPr marL="0" indent="0">
              <a:buNone/>
            </a:pPr>
            <a:r>
              <a:rPr lang="en-GB" dirty="0"/>
              <a:t>Assess the climate change impact on groundwater dynamics of a tropical megacity.</a:t>
            </a:r>
          </a:p>
        </p:txBody>
      </p:sp>
      <p:sp>
        <p:nvSpPr>
          <p:cNvPr id="7" name="How climate change affects on groundwater?…">
            <a:extLst>
              <a:ext uri="{FF2B5EF4-FFF2-40B4-BE49-F238E27FC236}">
                <a16:creationId xmlns:a16="http://schemas.microsoft.com/office/drawing/2014/main" id="{DC9F439D-4178-44DE-B3BF-37AA028D0F07}"/>
              </a:ext>
            </a:extLst>
          </p:cNvPr>
          <p:cNvSpPr txBox="1">
            <a:spLocks/>
          </p:cNvSpPr>
          <p:nvPr/>
        </p:nvSpPr>
        <p:spPr>
          <a:xfrm>
            <a:off x="1065823" y="5137812"/>
            <a:ext cx="21460069" cy="5620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85000" lnSpcReduction="20000"/>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FontTx/>
              <a:buNone/>
            </a:pPr>
            <a:r>
              <a:rPr lang="en-GB" b="1" dirty="0"/>
              <a:t>Shenzhen</a:t>
            </a:r>
          </a:p>
          <a:p>
            <a:pPr hangingPunct="1"/>
            <a:r>
              <a:rPr lang="en-GB" dirty="0"/>
              <a:t>“Instant” megacity born in 1979 from fishing villages;</a:t>
            </a:r>
          </a:p>
          <a:p>
            <a:pPr hangingPunct="1"/>
            <a:r>
              <a:rPr lang="en-GB" dirty="0"/>
              <a:t>High-tech and financial </a:t>
            </a:r>
            <a:r>
              <a:rPr lang="en-GB" dirty="0" err="1"/>
              <a:t>center</a:t>
            </a:r>
            <a:r>
              <a:rPr lang="en-GB" dirty="0"/>
              <a:t> of southern China with a sub-tropical climate; </a:t>
            </a:r>
          </a:p>
          <a:p>
            <a:pPr hangingPunct="1"/>
            <a:r>
              <a:rPr lang="en-GB" dirty="0"/>
              <a:t>14 million of inhabitants and a water demand of 2000x10</a:t>
            </a:r>
            <a:r>
              <a:rPr lang="en-GB" baseline="30000" dirty="0"/>
              <a:t>6</a:t>
            </a:r>
            <a:r>
              <a:rPr lang="en-GB" dirty="0"/>
              <a:t> m</a:t>
            </a:r>
            <a:r>
              <a:rPr lang="en-GB" baseline="30000" dirty="0"/>
              <a:t>3</a:t>
            </a:r>
            <a:r>
              <a:rPr lang="en-GB" dirty="0"/>
              <a:t>/a satisfied </a:t>
            </a:r>
          </a:p>
          <a:p>
            <a:pPr marL="0" indent="0" hangingPunct="1">
              <a:buNone/>
            </a:pPr>
            <a:r>
              <a:rPr lang="en-GB" dirty="0"/>
              <a:t>by a huge system of dams and reservoirs</a:t>
            </a:r>
            <a:r>
              <a:rPr lang="en-GB" dirty="0" smtClean="0"/>
              <a:t>.</a:t>
            </a:r>
          </a:p>
          <a:p>
            <a:pPr hangingPunct="1"/>
            <a:r>
              <a:rPr lang="en-GB" dirty="0" smtClean="0"/>
              <a:t>Subtropical climate – abundant rainfall around 1900mm per year (unevenly distributed)</a:t>
            </a:r>
            <a:endParaRPr lang="en-GB" dirty="0"/>
          </a:p>
          <a:p>
            <a:pPr marL="0" indent="0" hangingPunct="1">
              <a:buFontTx/>
              <a:buNone/>
            </a:pPr>
            <a:endParaRPr lang="en-GB" b="1"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age2image31250528.png" descr="page2image31250528.png"/>
          <p:cNvPicPr>
            <a:picLocks noChangeAspect="1"/>
          </p:cNvPicPr>
          <p:nvPr/>
        </p:nvPicPr>
        <p:blipFill>
          <a:blip r:embed="rId3"/>
          <a:stretch>
            <a:fillRect/>
          </a:stretch>
        </p:blipFill>
        <p:spPr>
          <a:xfrm>
            <a:off x="987865" y="1041446"/>
            <a:ext cx="20992905" cy="12522152"/>
          </a:xfrm>
          <a:prstGeom prst="rect">
            <a:avLst/>
          </a:prstGeom>
          <a:ln w="12700">
            <a:miter lim="400000"/>
          </a:ln>
        </p:spPr>
      </p:pic>
      <p:pic>
        <p:nvPicPr>
          <p:cNvPr id="170" name="page2image20367616.png" descr="page2image20367616.png"/>
          <p:cNvPicPr>
            <a:picLocks noChangeAspect="1"/>
          </p:cNvPicPr>
          <p:nvPr/>
        </p:nvPicPr>
        <p:blipFill>
          <a:blip r:embed="rId4"/>
          <a:stretch>
            <a:fillRect/>
          </a:stretch>
        </p:blipFill>
        <p:spPr>
          <a:xfrm>
            <a:off x="8007520" y="-3330562"/>
            <a:ext cx="6273801" cy="25401"/>
          </a:xfrm>
          <a:prstGeom prst="rect">
            <a:avLst/>
          </a:prstGeom>
          <a:ln w="12700">
            <a:miter lim="400000"/>
          </a:ln>
        </p:spPr>
      </p:pic>
      <p:sp>
        <p:nvSpPr>
          <p:cNvPr id="171" name="Text"/>
          <p:cNvSpPr txBox="1"/>
          <p:nvPr/>
        </p:nvSpPr>
        <p:spPr>
          <a:xfrm>
            <a:off x="8007520" y="-3559162"/>
            <a:ext cx="1905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1200">
                <a:latin typeface="Times Roman"/>
                <a:ea typeface="Times Roman"/>
                <a:cs typeface="Times Roman"/>
                <a:sym typeface="Times Roman"/>
              </a:defRPr>
            </a:lvl1pPr>
          </a:lstStyle>
          <a:p>
            <a:r>
              <a:t>  </a:t>
            </a:r>
          </a:p>
        </p:txBody>
      </p:sp>
      <p:sp>
        <p:nvSpPr>
          <p:cNvPr id="8" name="文本框 7">
            <a:extLst>
              <a:ext uri="{FF2B5EF4-FFF2-40B4-BE49-F238E27FC236}">
                <a16:creationId xmlns:a16="http://schemas.microsoft.com/office/drawing/2014/main" id="{90D41838-1E1B-477A-A06D-BCAFD69DC235}"/>
              </a:ext>
            </a:extLst>
          </p:cNvPr>
          <p:cNvSpPr txBox="1"/>
          <p:nvPr/>
        </p:nvSpPr>
        <p:spPr>
          <a:xfrm>
            <a:off x="1146126" y="12398071"/>
            <a:ext cx="7316640" cy="11782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GB" sz="3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from Lancia et al. 2019</a:t>
            </a:r>
          </a:p>
        </p:txBody>
      </p:sp>
      <p:sp>
        <p:nvSpPr>
          <p:cNvPr id="17" name="Climate Scenario">
            <a:extLst>
              <a:ext uri="{FF2B5EF4-FFF2-40B4-BE49-F238E27FC236}">
                <a16:creationId xmlns:a16="http://schemas.microsoft.com/office/drawing/2014/main" id="{5F2C1B51-2AC6-4758-8992-3BD9F421C3B4}"/>
              </a:ext>
            </a:extLst>
          </p:cNvPr>
          <p:cNvSpPr txBox="1">
            <a:spLocks noGrp="1"/>
          </p:cNvSpPr>
          <p:nvPr>
            <p:ph type="title"/>
          </p:nvPr>
        </p:nvSpPr>
        <p:spPr>
          <a:xfrm>
            <a:off x="284480" y="152402"/>
            <a:ext cx="3346280" cy="876300"/>
          </a:xfrm>
          <a:prstGeom prst="rect">
            <a:avLst/>
          </a:prstGeom>
        </p:spPr>
        <p:txBody>
          <a:bodyPr>
            <a:normAutofit/>
          </a:bodyPr>
          <a:lstStyle>
            <a:lvl1pPr>
              <a:defRPr>
                <a:latin typeface="Arial"/>
                <a:ea typeface="Arial"/>
                <a:cs typeface="Arial"/>
                <a:sym typeface="Arial"/>
              </a:defRPr>
            </a:lvl1pPr>
          </a:lstStyle>
          <a:p>
            <a:r>
              <a:rPr lang="en-GB" sz="4800" dirty="0"/>
              <a:t>Study Area</a:t>
            </a:r>
            <a:endParaRPr sz="4800" dirty="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limate Scenario"/>
          <p:cNvSpPr txBox="1">
            <a:spLocks noGrp="1"/>
          </p:cNvSpPr>
          <p:nvPr>
            <p:ph type="title"/>
          </p:nvPr>
        </p:nvSpPr>
        <p:spPr>
          <a:xfrm>
            <a:off x="1206500" y="1079501"/>
            <a:ext cx="6127240" cy="802054"/>
          </a:xfrm>
          <a:prstGeom prst="rect">
            <a:avLst/>
          </a:prstGeom>
        </p:spPr>
        <p:txBody>
          <a:bodyPr>
            <a:normAutofit/>
          </a:bodyPr>
          <a:lstStyle>
            <a:lvl1pPr>
              <a:defRPr>
                <a:latin typeface="Arial"/>
                <a:ea typeface="Arial"/>
                <a:cs typeface="Arial"/>
                <a:sym typeface="Arial"/>
              </a:defRPr>
            </a:lvl1pPr>
          </a:lstStyle>
          <a:p>
            <a:r>
              <a:rPr sz="4800" dirty="0"/>
              <a:t>Climate </a:t>
            </a:r>
            <a:r>
              <a:rPr sz="4800" dirty="0" smtClean="0"/>
              <a:t>Scenario</a:t>
            </a:r>
            <a:r>
              <a:rPr lang="en-GB" sz="4800" dirty="0" smtClean="0"/>
              <a:t>s</a:t>
            </a:r>
            <a:endParaRPr sz="4800" dirty="0"/>
          </a:p>
        </p:txBody>
      </p:sp>
      <p:sp>
        <p:nvSpPr>
          <p:cNvPr id="186" name="Representative Concentration Pathway - Precipitation variation"/>
          <p:cNvSpPr txBox="1">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4000" b="0">
                <a:latin typeface="Arial"/>
                <a:ea typeface="Arial"/>
                <a:cs typeface="Arial"/>
                <a:sym typeface="Arial"/>
              </a:defRPr>
            </a:lvl1pPr>
          </a:lstStyle>
          <a:p>
            <a:r>
              <a:rPr dirty="0"/>
              <a:t>Representative Concentration Pathway - Precipitation variation</a:t>
            </a:r>
          </a:p>
        </p:txBody>
      </p:sp>
      <p:pic>
        <p:nvPicPr>
          <p:cNvPr id="187"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2465" y="3277857"/>
            <a:ext cx="6101275" cy="4191457"/>
          </a:xfrm>
          <a:prstGeom prst="rect">
            <a:avLst/>
          </a:prstGeom>
          <a:ln w="12700">
            <a:miter lim="400000"/>
          </a:ln>
        </p:spPr>
      </p:pic>
      <p:pic>
        <p:nvPicPr>
          <p:cNvPr id="188"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0665" y="3247364"/>
            <a:ext cx="6125778" cy="4225260"/>
          </a:xfrm>
          <a:prstGeom prst="rect">
            <a:avLst/>
          </a:prstGeom>
          <a:ln w="12700">
            <a:miter lim="400000"/>
          </a:ln>
        </p:spPr>
      </p:pic>
      <p:pic>
        <p:nvPicPr>
          <p:cNvPr id="189"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2465" y="7828103"/>
            <a:ext cx="6101275" cy="4225260"/>
          </a:xfrm>
          <a:prstGeom prst="rect">
            <a:avLst/>
          </a:prstGeom>
          <a:ln w="12700">
            <a:miter lim="400000"/>
          </a:ln>
        </p:spPr>
      </p:pic>
      <p:pic>
        <p:nvPicPr>
          <p:cNvPr id="190"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50960" y="7810310"/>
            <a:ext cx="6165187" cy="4252443"/>
          </a:xfrm>
          <a:prstGeom prst="rect">
            <a:avLst/>
          </a:prstGeom>
          <a:ln w="12700">
            <a:miter lim="400000"/>
          </a:ln>
        </p:spPr>
      </p:pic>
      <p:sp>
        <p:nvSpPr>
          <p:cNvPr id="191" name="Precipitation amount under different scenarios…"/>
          <p:cNvSpPr txBox="1"/>
          <p:nvPr/>
        </p:nvSpPr>
        <p:spPr>
          <a:xfrm>
            <a:off x="15388163" y="3228409"/>
            <a:ext cx="7504142" cy="848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dirty="0"/>
              <a:t>Precipitation amount under different scenarios</a:t>
            </a:r>
            <a:r>
              <a:rPr lang="en-GB" dirty="0"/>
              <a:t>       (from 2020-2050)</a:t>
            </a:r>
            <a:endParaRPr dirty="0"/>
          </a:p>
          <a:p>
            <a:r>
              <a:rPr dirty="0"/>
              <a:t>Decreasing trend under: RCP 2.6 (- 41.58%)&amp; RCP 4.5(- 33.21%)</a:t>
            </a:r>
          </a:p>
          <a:p>
            <a:r>
              <a:rPr dirty="0"/>
              <a:t>Increasing trend under: RCP 6.0(+ 2.58%) &amp; RCP 8.5(+ 21.05%)</a:t>
            </a:r>
          </a:p>
          <a:p>
            <a:r>
              <a:rPr dirty="0"/>
              <a:t>(IPCC 2007)</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limate Scenario"/>
          <p:cNvSpPr txBox="1">
            <a:spLocks noGrp="1"/>
          </p:cNvSpPr>
          <p:nvPr>
            <p:ph type="title"/>
          </p:nvPr>
        </p:nvSpPr>
        <p:spPr>
          <a:xfrm>
            <a:off x="1206500" y="1079500"/>
            <a:ext cx="6460392" cy="911233"/>
          </a:xfrm>
          <a:prstGeom prst="rect">
            <a:avLst/>
          </a:prstGeom>
        </p:spPr>
        <p:txBody>
          <a:bodyPr>
            <a:normAutofit/>
          </a:bodyPr>
          <a:lstStyle>
            <a:lvl1pPr>
              <a:defRPr>
                <a:latin typeface="Arial"/>
                <a:ea typeface="Arial"/>
                <a:cs typeface="Arial"/>
                <a:sym typeface="Arial"/>
              </a:defRPr>
            </a:lvl1pPr>
          </a:lstStyle>
          <a:p>
            <a:r>
              <a:rPr sz="4800" dirty="0"/>
              <a:t>Climate Scenario</a:t>
            </a:r>
          </a:p>
        </p:txBody>
      </p:sp>
      <p:sp>
        <p:nvSpPr>
          <p:cNvPr id="194" name="Representative Concentration Pathway - Sea-level rise"/>
          <p:cNvSpPr txBox="1">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4000" b="0">
                <a:latin typeface="Arial"/>
                <a:ea typeface="Arial"/>
                <a:cs typeface="Arial"/>
                <a:sym typeface="Arial"/>
              </a:defRPr>
            </a:lvl1pPr>
          </a:lstStyle>
          <a:p>
            <a:r>
              <a:rPr dirty="0"/>
              <a:t>Representative Concentration Pathway - Sea-level rise</a:t>
            </a:r>
          </a:p>
        </p:txBody>
      </p:sp>
      <p:sp>
        <p:nvSpPr>
          <p:cNvPr id="195" name="Global mean sea level may rise 0.18–0.48 m by mid-century and 0.5–1.4 m by the end of the century (Rotzoll and Fletcher 2012)."/>
          <p:cNvSpPr txBox="1"/>
          <p:nvPr/>
        </p:nvSpPr>
        <p:spPr>
          <a:xfrm>
            <a:off x="1206499" y="3118234"/>
            <a:ext cx="21971002" cy="571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latin typeface="Arial"/>
                <a:ea typeface="Arial"/>
                <a:cs typeface="Arial"/>
                <a:sym typeface="Arial"/>
              </a:defRPr>
            </a:pPr>
            <a:r>
              <a:t>Global mean sea level may rise 0.18–0.48 m by mid-century</a:t>
            </a:r>
            <a:r>
              <a:rPr baseline="13333"/>
              <a:t> </a:t>
            </a:r>
            <a:r>
              <a:t>and 0.5–1.4 m by the end of the century (Rotzoll and Fletcher 2012).</a:t>
            </a:r>
          </a:p>
        </p:txBody>
      </p:sp>
      <p:pic>
        <p:nvPicPr>
          <p:cNvPr id="19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0789" y="4295542"/>
            <a:ext cx="11690941" cy="7353516"/>
          </a:xfrm>
          <a:prstGeom prst="rect">
            <a:avLst/>
          </a:prstGeom>
          <a:ln w="12700">
            <a:miter lim="400000"/>
          </a:ln>
        </p:spPr>
      </p:pic>
      <p:sp>
        <p:nvSpPr>
          <p:cNvPr id="197" name="Sea-level increment projection (From 2020 to 2050)…"/>
          <p:cNvSpPr txBox="1"/>
          <p:nvPr/>
        </p:nvSpPr>
        <p:spPr>
          <a:xfrm>
            <a:off x="14011919" y="5546224"/>
            <a:ext cx="8736626" cy="48521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sz="4200"/>
            </a:pPr>
            <a:r>
              <a:t>Sea-level increment projection (From 2020 to 2050)</a:t>
            </a:r>
          </a:p>
          <a:p>
            <a:pPr>
              <a:defRPr sz="4200"/>
            </a:pPr>
            <a:r>
              <a:t>RCP4.5 - 0.36m</a:t>
            </a:r>
          </a:p>
          <a:p>
            <a:pPr>
              <a:defRPr sz="4200"/>
            </a:pPr>
            <a:r>
              <a:t>RCP8.5 - 0.5m</a:t>
            </a:r>
          </a:p>
          <a:p>
            <a:pPr>
              <a:defRPr sz="4200"/>
            </a:pPr>
            <a:r>
              <a:t>(Jackson and Jevrejeva, 2016)</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age2image20367616.png" descr="page2image20367616.png"/>
          <p:cNvPicPr>
            <a:picLocks noChangeAspect="1"/>
          </p:cNvPicPr>
          <p:nvPr/>
        </p:nvPicPr>
        <p:blipFill>
          <a:blip r:embed="rId3"/>
          <a:stretch>
            <a:fillRect/>
          </a:stretch>
        </p:blipFill>
        <p:spPr>
          <a:xfrm>
            <a:off x="-3020510" y="-20859896"/>
            <a:ext cx="6273801" cy="25401"/>
          </a:xfrm>
          <a:prstGeom prst="rect">
            <a:avLst/>
          </a:prstGeom>
          <a:ln w="12700">
            <a:miter lim="400000"/>
          </a:ln>
        </p:spPr>
      </p:pic>
      <p:sp>
        <p:nvSpPr>
          <p:cNvPr id="178" name="Text"/>
          <p:cNvSpPr txBox="1"/>
          <p:nvPr/>
        </p:nvSpPr>
        <p:spPr>
          <a:xfrm>
            <a:off x="-3020510" y="-21088496"/>
            <a:ext cx="1905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1200">
                <a:latin typeface="Times Roman"/>
                <a:ea typeface="Times Roman"/>
                <a:cs typeface="Times Roman"/>
                <a:sym typeface="Times Roman"/>
              </a:defRPr>
            </a:lvl1pPr>
          </a:lstStyle>
          <a:p>
            <a:r>
              <a:t>  </a:t>
            </a:r>
          </a:p>
        </p:txBody>
      </p:sp>
      <p:sp>
        <p:nvSpPr>
          <p:cNvPr id="16" name="Research Purpose">
            <a:extLst>
              <a:ext uri="{FF2B5EF4-FFF2-40B4-BE49-F238E27FC236}">
                <a16:creationId xmlns:a16="http://schemas.microsoft.com/office/drawing/2014/main" id="{B112F72A-1E7E-44E7-8321-59AE258FC5FD}"/>
              </a:ext>
            </a:extLst>
          </p:cNvPr>
          <p:cNvSpPr txBox="1">
            <a:spLocks noGrp="1"/>
          </p:cNvSpPr>
          <p:nvPr>
            <p:ph type="title"/>
          </p:nvPr>
        </p:nvSpPr>
        <p:spPr>
          <a:xfrm>
            <a:off x="446076" y="356631"/>
            <a:ext cx="6646702" cy="928472"/>
          </a:xfrm>
          <a:prstGeom prst="rect">
            <a:avLst/>
          </a:prstGeom>
          <a:solidFill>
            <a:schemeClr val="bg1"/>
          </a:solidFill>
        </p:spPr>
        <p:txBody>
          <a:bodyPr>
            <a:normAutofit/>
          </a:bodyPr>
          <a:lstStyle>
            <a:lvl1pPr>
              <a:defRPr>
                <a:latin typeface="Arial"/>
                <a:ea typeface="Arial"/>
                <a:cs typeface="Arial"/>
                <a:sym typeface="Arial"/>
              </a:defRPr>
            </a:lvl1pPr>
          </a:lstStyle>
          <a:p>
            <a:r>
              <a:rPr lang="en-GB" sz="4800" dirty="0"/>
              <a:t>Hydrogeological Setting</a:t>
            </a:r>
            <a:endParaRPr sz="4800" dirty="0"/>
          </a:p>
        </p:txBody>
      </p:sp>
      <p:pic>
        <p:nvPicPr>
          <p:cNvPr id="13" name="图片 12">
            <a:extLst>
              <a:ext uri="{FF2B5EF4-FFF2-40B4-BE49-F238E27FC236}">
                <a16:creationId xmlns:a16="http://schemas.microsoft.com/office/drawing/2014/main" id="{261A2B85-51E0-4FB5-969A-D35101D2C0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6076" y="1483410"/>
            <a:ext cx="19765974" cy="10406280"/>
          </a:xfrm>
          <a:prstGeom prst="rect">
            <a:avLst/>
          </a:prstGeom>
        </p:spPr>
      </p:pic>
      <p:grpSp>
        <p:nvGrpSpPr>
          <p:cNvPr id="20" name="组合 19">
            <a:extLst>
              <a:ext uri="{FF2B5EF4-FFF2-40B4-BE49-F238E27FC236}">
                <a16:creationId xmlns:a16="http://schemas.microsoft.com/office/drawing/2014/main" id="{20047F82-C172-4ED6-9C19-405D33BA83E6}"/>
              </a:ext>
            </a:extLst>
          </p:cNvPr>
          <p:cNvGrpSpPr/>
          <p:nvPr/>
        </p:nvGrpSpPr>
        <p:grpSpPr>
          <a:xfrm>
            <a:off x="20574000" y="2760695"/>
            <a:ext cx="3810000" cy="7326546"/>
            <a:chOff x="20631150" y="912845"/>
            <a:chExt cx="3810000" cy="7326546"/>
          </a:xfrm>
        </p:grpSpPr>
        <p:sp>
          <p:nvSpPr>
            <p:cNvPr id="17" name="矩形 16">
              <a:extLst>
                <a:ext uri="{FF2B5EF4-FFF2-40B4-BE49-F238E27FC236}">
                  <a16:creationId xmlns:a16="http://schemas.microsoft.com/office/drawing/2014/main" id="{3858BE43-0CF9-4629-906F-F376290152F2}"/>
                </a:ext>
              </a:extLst>
            </p:cNvPr>
            <p:cNvSpPr/>
            <p:nvPr/>
          </p:nvSpPr>
          <p:spPr>
            <a:xfrm>
              <a:off x="20631150" y="912845"/>
              <a:ext cx="876300" cy="541207"/>
            </a:xfrm>
            <a:prstGeom prst="rect">
              <a:avLst/>
            </a:prstGeom>
            <a:solidFill>
              <a:srgbClr val="FFFFCB"/>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矩形 23">
              <a:extLst>
                <a:ext uri="{FF2B5EF4-FFF2-40B4-BE49-F238E27FC236}">
                  <a16:creationId xmlns:a16="http://schemas.microsoft.com/office/drawing/2014/main" id="{27DCF222-22B3-4F8A-ADC6-6DF9DA7DEF19}"/>
                </a:ext>
              </a:extLst>
            </p:cNvPr>
            <p:cNvSpPr/>
            <p:nvPr/>
          </p:nvSpPr>
          <p:spPr>
            <a:xfrm>
              <a:off x="20631150" y="1652359"/>
              <a:ext cx="876300" cy="541207"/>
            </a:xfrm>
            <a:prstGeom prst="rect">
              <a:avLst/>
            </a:prstGeom>
            <a:solidFill>
              <a:srgbClr val="FFCC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矩形 24">
              <a:extLst>
                <a:ext uri="{FF2B5EF4-FFF2-40B4-BE49-F238E27FC236}">
                  <a16:creationId xmlns:a16="http://schemas.microsoft.com/office/drawing/2014/main" id="{53B9EF50-BCD0-4484-A5E9-70E43AD7FBA3}"/>
                </a:ext>
              </a:extLst>
            </p:cNvPr>
            <p:cNvSpPr/>
            <p:nvPr/>
          </p:nvSpPr>
          <p:spPr>
            <a:xfrm>
              <a:off x="20631150" y="2413413"/>
              <a:ext cx="876300" cy="541207"/>
            </a:xfrm>
            <a:prstGeom prst="rect">
              <a:avLst/>
            </a:prstGeom>
            <a:solidFill>
              <a:srgbClr val="FFCC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矩形 25">
              <a:extLst>
                <a:ext uri="{FF2B5EF4-FFF2-40B4-BE49-F238E27FC236}">
                  <a16:creationId xmlns:a16="http://schemas.microsoft.com/office/drawing/2014/main" id="{FED8D5C6-99EC-4D20-80ED-BB56B583DFFE}"/>
                </a:ext>
              </a:extLst>
            </p:cNvPr>
            <p:cNvSpPr/>
            <p:nvPr/>
          </p:nvSpPr>
          <p:spPr>
            <a:xfrm>
              <a:off x="20631150" y="3174467"/>
              <a:ext cx="876300" cy="541207"/>
            </a:xfrm>
            <a:prstGeom prst="rect">
              <a:avLst/>
            </a:prstGeom>
            <a:solidFill>
              <a:srgbClr val="FECCCB"/>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7" name="矩形 26">
              <a:extLst>
                <a:ext uri="{FF2B5EF4-FFF2-40B4-BE49-F238E27FC236}">
                  <a16:creationId xmlns:a16="http://schemas.microsoft.com/office/drawing/2014/main" id="{D2CD0F2A-6412-4EAB-B32F-8DFDE23D78C2}"/>
                </a:ext>
              </a:extLst>
            </p:cNvPr>
            <p:cNvSpPr/>
            <p:nvPr/>
          </p:nvSpPr>
          <p:spPr>
            <a:xfrm>
              <a:off x="20631150" y="3935521"/>
              <a:ext cx="876300" cy="541207"/>
            </a:xfrm>
            <a:prstGeom prst="rect">
              <a:avLst/>
            </a:prstGeom>
            <a:solidFill>
              <a:srgbClr val="CCCCFE"/>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 name="矩形 27">
              <a:extLst>
                <a:ext uri="{FF2B5EF4-FFF2-40B4-BE49-F238E27FC236}">
                  <a16:creationId xmlns:a16="http://schemas.microsoft.com/office/drawing/2014/main" id="{F0871A17-983F-4BBC-A11E-47D5A5005E16}"/>
                </a:ext>
              </a:extLst>
            </p:cNvPr>
            <p:cNvSpPr/>
            <p:nvPr/>
          </p:nvSpPr>
          <p:spPr>
            <a:xfrm>
              <a:off x="20631150" y="4814767"/>
              <a:ext cx="876300" cy="541207"/>
            </a:xfrm>
            <a:prstGeom prst="rect">
              <a:avLst/>
            </a:prstGeom>
            <a:solidFill>
              <a:srgbClr val="00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矩形 28">
              <a:extLst>
                <a:ext uri="{FF2B5EF4-FFF2-40B4-BE49-F238E27FC236}">
                  <a16:creationId xmlns:a16="http://schemas.microsoft.com/office/drawing/2014/main" id="{60C90C4E-3F54-4970-9E37-F2395E197924}"/>
                </a:ext>
              </a:extLst>
            </p:cNvPr>
            <p:cNvSpPr/>
            <p:nvPr/>
          </p:nvSpPr>
          <p:spPr>
            <a:xfrm>
              <a:off x="20669250" y="5694013"/>
              <a:ext cx="876300" cy="541207"/>
            </a:xfrm>
            <a:prstGeom prst="rect">
              <a:avLst/>
            </a:prstGeom>
            <a:solidFill>
              <a:srgbClr val="FF99CB"/>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矩形 29">
              <a:extLst>
                <a:ext uri="{FF2B5EF4-FFF2-40B4-BE49-F238E27FC236}">
                  <a16:creationId xmlns:a16="http://schemas.microsoft.com/office/drawing/2014/main" id="{185177F6-E1D9-493D-A9E1-2BAEBB188221}"/>
                </a:ext>
              </a:extLst>
            </p:cNvPr>
            <p:cNvSpPr/>
            <p:nvPr/>
          </p:nvSpPr>
          <p:spPr>
            <a:xfrm>
              <a:off x="20669250" y="6587396"/>
              <a:ext cx="876300" cy="541207"/>
            </a:xfrm>
            <a:prstGeom prst="rect">
              <a:avLst/>
            </a:prstGeom>
            <a:solidFill>
              <a:srgbClr val="CCCCCC"/>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 name="Research Purpose">
              <a:extLst>
                <a:ext uri="{FF2B5EF4-FFF2-40B4-BE49-F238E27FC236}">
                  <a16:creationId xmlns:a16="http://schemas.microsoft.com/office/drawing/2014/main" id="{05DDF184-626A-47F6-BD0C-259601CA7BDC}"/>
                </a:ext>
              </a:extLst>
            </p:cNvPr>
            <p:cNvSpPr txBox="1">
              <a:spLocks/>
            </p:cNvSpPr>
            <p:nvPr/>
          </p:nvSpPr>
          <p:spPr>
            <a:xfrm>
              <a:off x="21559652" y="942203"/>
              <a:ext cx="2824348" cy="54120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2400" dirty="0"/>
                <a:t>Clastic-Quaternary</a:t>
              </a:r>
            </a:p>
          </p:txBody>
        </p:sp>
        <p:sp>
          <p:nvSpPr>
            <p:cNvPr id="41" name="Research Purpose">
              <a:extLst>
                <a:ext uri="{FF2B5EF4-FFF2-40B4-BE49-F238E27FC236}">
                  <a16:creationId xmlns:a16="http://schemas.microsoft.com/office/drawing/2014/main" id="{AF965817-95F6-44BB-981A-C949E762D256}"/>
                </a:ext>
              </a:extLst>
            </p:cNvPr>
            <p:cNvSpPr txBox="1">
              <a:spLocks/>
            </p:cNvSpPr>
            <p:nvPr/>
          </p:nvSpPr>
          <p:spPr>
            <a:xfrm>
              <a:off x="21559652" y="1835823"/>
              <a:ext cx="2824348" cy="54120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2400" dirty="0"/>
                <a:t>Tuff-Tertiary</a:t>
              </a:r>
            </a:p>
          </p:txBody>
        </p:sp>
        <p:sp>
          <p:nvSpPr>
            <p:cNvPr id="42" name="Research Purpose">
              <a:extLst>
                <a:ext uri="{FF2B5EF4-FFF2-40B4-BE49-F238E27FC236}">
                  <a16:creationId xmlns:a16="http://schemas.microsoft.com/office/drawing/2014/main" id="{768701D8-A7BA-4DD9-A913-92F943A8A837}"/>
                </a:ext>
              </a:extLst>
            </p:cNvPr>
            <p:cNvSpPr txBox="1">
              <a:spLocks/>
            </p:cNvSpPr>
            <p:nvPr/>
          </p:nvSpPr>
          <p:spPr>
            <a:xfrm>
              <a:off x="21559652" y="2458839"/>
              <a:ext cx="2824348" cy="54120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2400" dirty="0" err="1"/>
                <a:t>Upp</a:t>
              </a:r>
              <a:r>
                <a:rPr lang="en-GB" sz="2400" dirty="0"/>
                <a:t>. </a:t>
              </a:r>
              <a:r>
                <a:rPr lang="en-GB" sz="2400" dirty="0" err="1"/>
                <a:t>Mes</a:t>
              </a:r>
              <a:r>
                <a:rPr lang="en-GB" sz="2400" dirty="0"/>
                <a:t>. Lava</a:t>
              </a:r>
            </a:p>
          </p:txBody>
        </p:sp>
        <p:sp>
          <p:nvSpPr>
            <p:cNvPr id="19" name="流程图: 合并 18">
              <a:extLst>
                <a:ext uri="{FF2B5EF4-FFF2-40B4-BE49-F238E27FC236}">
                  <a16:creationId xmlns:a16="http://schemas.microsoft.com/office/drawing/2014/main" id="{3759D615-1CD4-4662-A140-8204D201C321}"/>
                </a:ext>
              </a:extLst>
            </p:cNvPr>
            <p:cNvSpPr/>
            <p:nvPr/>
          </p:nvSpPr>
          <p:spPr>
            <a:xfrm>
              <a:off x="20733451" y="1747913"/>
              <a:ext cx="212024" cy="195132"/>
            </a:xfrm>
            <a:prstGeom prst="flowChartMerge">
              <a:avLst/>
            </a:prstGeom>
            <a:solidFill>
              <a:schemeClr val="tx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 name="流程图: 合并 43">
              <a:extLst>
                <a:ext uri="{FF2B5EF4-FFF2-40B4-BE49-F238E27FC236}">
                  <a16:creationId xmlns:a16="http://schemas.microsoft.com/office/drawing/2014/main" id="{BC43FCC8-B1A5-464E-87CE-F8F48C0D45BB}"/>
                </a:ext>
              </a:extLst>
            </p:cNvPr>
            <p:cNvSpPr/>
            <p:nvPr/>
          </p:nvSpPr>
          <p:spPr>
            <a:xfrm>
              <a:off x="21215515" y="1944627"/>
              <a:ext cx="212024" cy="195132"/>
            </a:xfrm>
            <a:prstGeom prst="flowChartMerge">
              <a:avLst/>
            </a:prstGeom>
            <a:solidFill>
              <a:schemeClr val="tx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 name="Research Purpose">
              <a:extLst>
                <a:ext uri="{FF2B5EF4-FFF2-40B4-BE49-F238E27FC236}">
                  <a16:creationId xmlns:a16="http://schemas.microsoft.com/office/drawing/2014/main" id="{50C2B596-52CE-4803-A80F-4BE7A3EEB0B4}"/>
                </a:ext>
              </a:extLst>
            </p:cNvPr>
            <p:cNvSpPr txBox="1">
              <a:spLocks/>
            </p:cNvSpPr>
            <p:nvPr/>
          </p:nvSpPr>
          <p:spPr>
            <a:xfrm>
              <a:off x="21545550" y="3307239"/>
              <a:ext cx="2824348" cy="54120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2400" dirty="0" err="1"/>
                <a:t>Upp</a:t>
              </a:r>
              <a:r>
                <a:rPr lang="en-GB" sz="2400" dirty="0"/>
                <a:t>. </a:t>
              </a:r>
              <a:r>
                <a:rPr lang="en-GB" sz="2400" dirty="0" err="1"/>
                <a:t>Mes</a:t>
              </a:r>
              <a:r>
                <a:rPr lang="en-GB" sz="2400" dirty="0"/>
                <a:t>. Granite</a:t>
              </a:r>
            </a:p>
          </p:txBody>
        </p:sp>
        <p:sp>
          <p:nvSpPr>
            <p:cNvPr id="46" name="Research Purpose">
              <a:extLst>
                <a:ext uri="{FF2B5EF4-FFF2-40B4-BE49-F238E27FC236}">
                  <a16:creationId xmlns:a16="http://schemas.microsoft.com/office/drawing/2014/main" id="{DFF772A1-37F9-4ADA-AB4D-4A1034A5E0B1}"/>
                </a:ext>
              </a:extLst>
            </p:cNvPr>
            <p:cNvSpPr txBox="1">
              <a:spLocks/>
            </p:cNvSpPr>
            <p:nvPr/>
          </p:nvSpPr>
          <p:spPr>
            <a:xfrm>
              <a:off x="21545550" y="4005298"/>
              <a:ext cx="2824348" cy="54120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2400" dirty="0"/>
                <a:t>Sedimentary I</a:t>
              </a:r>
            </a:p>
          </p:txBody>
        </p:sp>
        <p:sp>
          <p:nvSpPr>
            <p:cNvPr id="47" name="Research Purpose">
              <a:extLst>
                <a:ext uri="{FF2B5EF4-FFF2-40B4-BE49-F238E27FC236}">
                  <a16:creationId xmlns:a16="http://schemas.microsoft.com/office/drawing/2014/main" id="{2D64EB96-9283-4593-BFBB-5194679FD9AE}"/>
                </a:ext>
              </a:extLst>
            </p:cNvPr>
            <p:cNvSpPr txBox="1">
              <a:spLocks/>
            </p:cNvSpPr>
            <p:nvPr/>
          </p:nvSpPr>
          <p:spPr>
            <a:xfrm>
              <a:off x="21559652" y="5763790"/>
              <a:ext cx="2824348" cy="54120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2400" dirty="0"/>
                <a:t>Sedimentary II</a:t>
              </a:r>
            </a:p>
          </p:txBody>
        </p:sp>
        <p:sp>
          <p:nvSpPr>
            <p:cNvPr id="48" name="Research Purpose">
              <a:extLst>
                <a:ext uri="{FF2B5EF4-FFF2-40B4-BE49-F238E27FC236}">
                  <a16:creationId xmlns:a16="http://schemas.microsoft.com/office/drawing/2014/main" id="{53B6C983-AFD0-476B-B4E2-0F33E9BD54F6}"/>
                </a:ext>
              </a:extLst>
            </p:cNvPr>
            <p:cNvSpPr txBox="1">
              <a:spLocks/>
            </p:cNvSpPr>
            <p:nvPr/>
          </p:nvSpPr>
          <p:spPr>
            <a:xfrm>
              <a:off x="21545550" y="4884544"/>
              <a:ext cx="2824348" cy="54120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2400" dirty="0"/>
                <a:t>Carbonate- </a:t>
              </a:r>
              <a:r>
                <a:rPr lang="en-GB" sz="2400" dirty="0" err="1"/>
                <a:t>Carbonif</a:t>
              </a:r>
              <a:r>
                <a:rPr lang="en-GB" sz="2400" dirty="0"/>
                <a:t>.</a:t>
              </a:r>
            </a:p>
          </p:txBody>
        </p:sp>
        <p:sp>
          <p:nvSpPr>
            <p:cNvPr id="49" name="Research Purpose">
              <a:extLst>
                <a:ext uri="{FF2B5EF4-FFF2-40B4-BE49-F238E27FC236}">
                  <a16:creationId xmlns:a16="http://schemas.microsoft.com/office/drawing/2014/main" id="{EB8190D5-FB6C-4276-9A37-2D41A43F060E}"/>
                </a:ext>
              </a:extLst>
            </p:cNvPr>
            <p:cNvSpPr txBox="1">
              <a:spLocks/>
            </p:cNvSpPr>
            <p:nvPr/>
          </p:nvSpPr>
          <p:spPr>
            <a:xfrm>
              <a:off x="21559652" y="6686550"/>
              <a:ext cx="2824348" cy="54120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2400" dirty="0"/>
                <a:t>Basement</a:t>
              </a:r>
            </a:p>
          </p:txBody>
        </p:sp>
        <p:sp>
          <p:nvSpPr>
            <p:cNvPr id="31" name="Research Purpose">
              <a:extLst>
                <a:ext uri="{FF2B5EF4-FFF2-40B4-BE49-F238E27FC236}">
                  <a16:creationId xmlns:a16="http://schemas.microsoft.com/office/drawing/2014/main" id="{9B244854-7DF2-4498-A405-1746E6DE84D7}"/>
                </a:ext>
              </a:extLst>
            </p:cNvPr>
            <p:cNvSpPr txBox="1">
              <a:spLocks/>
            </p:cNvSpPr>
            <p:nvPr/>
          </p:nvSpPr>
          <p:spPr>
            <a:xfrm>
              <a:off x="21616802" y="7698184"/>
              <a:ext cx="2824348" cy="54120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2400" dirty="0"/>
                <a:t>Fault</a:t>
              </a:r>
            </a:p>
          </p:txBody>
        </p:sp>
      </p:grpSp>
      <p:sp>
        <p:nvSpPr>
          <p:cNvPr id="52" name="Research Purpose">
            <a:extLst>
              <a:ext uri="{FF2B5EF4-FFF2-40B4-BE49-F238E27FC236}">
                <a16:creationId xmlns:a16="http://schemas.microsoft.com/office/drawing/2014/main" id="{6EDC8905-33AD-4D26-8EEF-9B106D3E4044}"/>
              </a:ext>
            </a:extLst>
          </p:cNvPr>
          <p:cNvSpPr txBox="1">
            <a:spLocks/>
          </p:cNvSpPr>
          <p:nvPr/>
        </p:nvSpPr>
        <p:spPr>
          <a:xfrm>
            <a:off x="21519346" y="13080092"/>
            <a:ext cx="2687602" cy="49189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55000" lnSpcReduction="200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From Lancia et al. 2019</a:t>
            </a:r>
          </a:p>
        </p:txBody>
      </p:sp>
      <p:cxnSp>
        <p:nvCxnSpPr>
          <p:cNvPr id="3" name="直接连接符 2">
            <a:extLst>
              <a:ext uri="{FF2B5EF4-FFF2-40B4-BE49-F238E27FC236}">
                <a16:creationId xmlns:a16="http://schemas.microsoft.com/office/drawing/2014/main" id="{93E6AA4A-A968-4195-9F0C-6519D014C57D}"/>
              </a:ext>
            </a:extLst>
          </p:cNvPr>
          <p:cNvCxnSpPr>
            <a:cxnSpLocks/>
          </p:cNvCxnSpPr>
          <p:nvPr/>
        </p:nvCxnSpPr>
        <p:spPr>
          <a:xfrm flipV="1">
            <a:off x="20685826" y="9394659"/>
            <a:ext cx="546265" cy="6667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age2image20367616.png" descr="page2image20367616.png"/>
          <p:cNvPicPr>
            <a:picLocks noChangeAspect="1"/>
          </p:cNvPicPr>
          <p:nvPr/>
        </p:nvPicPr>
        <p:blipFill>
          <a:blip r:embed="rId3"/>
          <a:stretch>
            <a:fillRect/>
          </a:stretch>
        </p:blipFill>
        <p:spPr>
          <a:xfrm>
            <a:off x="-3020510" y="-20859896"/>
            <a:ext cx="6273801" cy="25401"/>
          </a:xfrm>
          <a:prstGeom prst="rect">
            <a:avLst/>
          </a:prstGeom>
          <a:ln w="12700">
            <a:miter lim="400000"/>
          </a:ln>
        </p:spPr>
      </p:pic>
      <p:sp>
        <p:nvSpPr>
          <p:cNvPr id="178" name="Text"/>
          <p:cNvSpPr txBox="1"/>
          <p:nvPr/>
        </p:nvSpPr>
        <p:spPr>
          <a:xfrm>
            <a:off x="-3020510" y="-21088496"/>
            <a:ext cx="1905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1200">
                <a:latin typeface="Times Roman"/>
                <a:ea typeface="Times Roman"/>
                <a:cs typeface="Times Roman"/>
                <a:sym typeface="Times Roman"/>
              </a:defRPr>
            </a:lvl1pPr>
          </a:lstStyle>
          <a:p>
            <a:r>
              <a:t>  </a:t>
            </a:r>
          </a:p>
        </p:txBody>
      </p:sp>
      <p:sp>
        <p:nvSpPr>
          <p:cNvPr id="16" name="Research Purpose">
            <a:extLst>
              <a:ext uri="{FF2B5EF4-FFF2-40B4-BE49-F238E27FC236}">
                <a16:creationId xmlns:a16="http://schemas.microsoft.com/office/drawing/2014/main" id="{B112F72A-1E7E-44E7-8321-59AE258FC5FD}"/>
              </a:ext>
            </a:extLst>
          </p:cNvPr>
          <p:cNvSpPr txBox="1">
            <a:spLocks noGrp="1"/>
          </p:cNvSpPr>
          <p:nvPr>
            <p:ph type="title"/>
          </p:nvPr>
        </p:nvSpPr>
        <p:spPr>
          <a:xfrm>
            <a:off x="446076" y="356631"/>
            <a:ext cx="6646702" cy="928472"/>
          </a:xfrm>
          <a:prstGeom prst="rect">
            <a:avLst/>
          </a:prstGeom>
          <a:solidFill>
            <a:schemeClr val="bg1"/>
          </a:solidFill>
        </p:spPr>
        <p:txBody>
          <a:bodyPr>
            <a:normAutofit fontScale="90000"/>
          </a:bodyPr>
          <a:lstStyle>
            <a:lvl1pPr>
              <a:defRPr>
                <a:latin typeface="Arial"/>
                <a:ea typeface="Arial"/>
                <a:cs typeface="Arial"/>
                <a:sym typeface="Arial"/>
              </a:defRPr>
            </a:lvl1pPr>
          </a:lstStyle>
          <a:p>
            <a:r>
              <a:rPr lang="en-GB" sz="4800" dirty="0"/>
              <a:t>Hydrogeological Setting II</a:t>
            </a:r>
            <a:endParaRPr sz="4800" dirty="0"/>
          </a:p>
        </p:txBody>
      </p:sp>
      <p:pic>
        <p:nvPicPr>
          <p:cNvPr id="5" name="图片 4">
            <a:extLst>
              <a:ext uri="{FF2B5EF4-FFF2-40B4-BE49-F238E27FC236}">
                <a16:creationId xmlns:a16="http://schemas.microsoft.com/office/drawing/2014/main" id="{BBBBC2F6-D500-46AC-A021-A17C0F7760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6749" y="3235326"/>
            <a:ext cx="22500105" cy="7740648"/>
          </a:xfrm>
          <a:prstGeom prst="rect">
            <a:avLst/>
          </a:prstGeom>
        </p:spPr>
      </p:pic>
      <p:pic>
        <p:nvPicPr>
          <p:cNvPr id="6" name="图片 5">
            <a:extLst>
              <a:ext uri="{FF2B5EF4-FFF2-40B4-BE49-F238E27FC236}">
                <a16:creationId xmlns:a16="http://schemas.microsoft.com/office/drawing/2014/main" id="{745EF057-D3B3-49CD-9AF0-FF2C66070FE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3026" y="589304"/>
            <a:ext cx="14687550" cy="11356291"/>
          </a:xfrm>
          <a:prstGeom prst="rect">
            <a:avLst/>
          </a:prstGeom>
        </p:spPr>
      </p:pic>
      <p:sp>
        <p:nvSpPr>
          <p:cNvPr id="7" name="Research Purpose">
            <a:extLst>
              <a:ext uri="{FF2B5EF4-FFF2-40B4-BE49-F238E27FC236}">
                <a16:creationId xmlns:a16="http://schemas.microsoft.com/office/drawing/2014/main" id="{D28EC596-DEA2-492D-9386-ED009B105C94}"/>
              </a:ext>
            </a:extLst>
          </p:cNvPr>
          <p:cNvSpPr txBox="1">
            <a:spLocks/>
          </p:cNvSpPr>
          <p:nvPr/>
        </p:nvSpPr>
        <p:spPr>
          <a:xfrm>
            <a:off x="21519346" y="13080092"/>
            <a:ext cx="2687602" cy="49189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55000" lnSpcReduction="200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From Lancia et al. 2019</a:t>
            </a:r>
          </a:p>
        </p:txBody>
      </p:sp>
    </p:spTree>
    <p:extLst>
      <p:ext uri="{BB962C8B-B14F-4D97-AF65-F5344CB8AC3E}">
        <p14:creationId xmlns:p14="http://schemas.microsoft.com/office/powerpoint/2010/main" val="912316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search Purpose">
            <a:extLst>
              <a:ext uri="{FF2B5EF4-FFF2-40B4-BE49-F238E27FC236}">
                <a16:creationId xmlns:a16="http://schemas.microsoft.com/office/drawing/2014/main" id="{F2BC49C2-177B-419B-B115-245E6E39D09D}"/>
              </a:ext>
            </a:extLst>
          </p:cNvPr>
          <p:cNvSpPr txBox="1">
            <a:spLocks noGrp="1"/>
          </p:cNvSpPr>
          <p:nvPr>
            <p:ph type="title"/>
          </p:nvPr>
        </p:nvSpPr>
        <p:spPr>
          <a:xfrm>
            <a:off x="446076" y="356631"/>
            <a:ext cx="8850324" cy="928472"/>
          </a:xfrm>
          <a:prstGeom prst="rect">
            <a:avLst/>
          </a:prstGeom>
          <a:solidFill>
            <a:schemeClr val="bg1"/>
          </a:solidFill>
        </p:spPr>
        <p:txBody>
          <a:bodyPr>
            <a:normAutofit fontScale="90000"/>
          </a:bodyPr>
          <a:lstStyle>
            <a:lvl1pPr>
              <a:defRPr>
                <a:latin typeface="Arial"/>
                <a:ea typeface="Arial"/>
                <a:cs typeface="Arial"/>
                <a:sym typeface="Arial"/>
              </a:defRPr>
            </a:lvl1pPr>
          </a:lstStyle>
          <a:p>
            <a:r>
              <a:rPr lang="en-GB" sz="4800" dirty="0"/>
              <a:t>Groundwater Conceptual Sections</a:t>
            </a:r>
            <a:endParaRPr sz="4800" dirty="0"/>
          </a:p>
        </p:txBody>
      </p:sp>
      <p:pic>
        <p:nvPicPr>
          <p:cNvPr id="7" name="图片 6">
            <a:extLst>
              <a:ext uri="{FF2B5EF4-FFF2-40B4-BE49-F238E27FC236}">
                <a16:creationId xmlns:a16="http://schemas.microsoft.com/office/drawing/2014/main" id="{8FA079B2-1FA3-44E5-9686-072322CFC4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686" y="10249759"/>
            <a:ext cx="23922627" cy="1135962"/>
          </a:xfrm>
          <a:prstGeom prst="rect">
            <a:avLst/>
          </a:prstGeom>
        </p:spPr>
      </p:pic>
      <p:pic>
        <p:nvPicPr>
          <p:cNvPr id="8" name="图片 7">
            <a:extLst>
              <a:ext uri="{FF2B5EF4-FFF2-40B4-BE49-F238E27FC236}">
                <a16:creationId xmlns:a16="http://schemas.microsoft.com/office/drawing/2014/main" id="{1E96048D-8FBF-4030-A2B5-45D0BBB052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972326" y="190500"/>
            <a:ext cx="4259274" cy="2762250"/>
          </a:xfrm>
          <a:prstGeom prst="rect">
            <a:avLst/>
          </a:prstGeom>
        </p:spPr>
      </p:pic>
      <p:pic>
        <p:nvPicPr>
          <p:cNvPr id="9" name="图片 8">
            <a:extLst>
              <a:ext uri="{FF2B5EF4-FFF2-40B4-BE49-F238E27FC236}">
                <a16:creationId xmlns:a16="http://schemas.microsoft.com/office/drawing/2014/main" id="{931139E3-83CB-467A-8EB3-FD89408541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8865" y="11392646"/>
            <a:ext cx="17687497" cy="1122250"/>
          </a:xfrm>
          <a:prstGeom prst="rect">
            <a:avLst/>
          </a:prstGeom>
        </p:spPr>
      </p:pic>
      <p:pic>
        <p:nvPicPr>
          <p:cNvPr id="10" name="图片 9">
            <a:extLst>
              <a:ext uri="{FF2B5EF4-FFF2-40B4-BE49-F238E27FC236}">
                <a16:creationId xmlns:a16="http://schemas.microsoft.com/office/drawing/2014/main" id="{97E3A2D3-2C56-4694-8DC7-4872ED7E7A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573750" y="11392646"/>
            <a:ext cx="5015296" cy="1055810"/>
          </a:xfrm>
          <a:prstGeom prst="rect">
            <a:avLst/>
          </a:prstGeom>
        </p:spPr>
      </p:pic>
      <p:pic>
        <p:nvPicPr>
          <p:cNvPr id="11" name="图片 10">
            <a:extLst>
              <a:ext uri="{FF2B5EF4-FFF2-40B4-BE49-F238E27FC236}">
                <a16:creationId xmlns:a16="http://schemas.microsoft.com/office/drawing/2014/main" id="{C488B2BC-4607-4C69-97EC-7A636318695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2241"/>
          <a:stretch/>
        </p:blipFill>
        <p:spPr>
          <a:xfrm>
            <a:off x="5455221" y="12687300"/>
            <a:ext cx="13118529" cy="789267"/>
          </a:xfrm>
          <a:prstGeom prst="rect">
            <a:avLst/>
          </a:prstGeom>
        </p:spPr>
      </p:pic>
      <p:pic>
        <p:nvPicPr>
          <p:cNvPr id="12" name="图片 11">
            <a:extLst>
              <a:ext uri="{FF2B5EF4-FFF2-40B4-BE49-F238E27FC236}">
                <a16:creationId xmlns:a16="http://schemas.microsoft.com/office/drawing/2014/main" id="{CFE2F117-73EB-491E-8CD6-8A36522D94F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92151" y="3255897"/>
            <a:ext cx="21856561" cy="6462163"/>
          </a:xfrm>
          <a:prstGeom prst="rect">
            <a:avLst/>
          </a:prstGeom>
        </p:spPr>
      </p:pic>
      <p:sp>
        <p:nvSpPr>
          <p:cNvPr id="14" name="Research Purpose">
            <a:extLst>
              <a:ext uri="{FF2B5EF4-FFF2-40B4-BE49-F238E27FC236}">
                <a16:creationId xmlns:a16="http://schemas.microsoft.com/office/drawing/2014/main" id="{0B274705-059A-4F29-B03F-7E69CA4F9B56}"/>
              </a:ext>
            </a:extLst>
          </p:cNvPr>
          <p:cNvSpPr txBox="1">
            <a:spLocks/>
          </p:cNvSpPr>
          <p:nvPr/>
        </p:nvSpPr>
        <p:spPr>
          <a:xfrm>
            <a:off x="21519346" y="13080092"/>
            <a:ext cx="2687602" cy="49189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55000" lnSpcReduction="20000"/>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Arial"/>
                <a:ea typeface="Arial"/>
                <a:cs typeface="Arial"/>
                <a:sym typeface="Arial"/>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3600" dirty="0"/>
              <a:t>From Lancia et al. 2019</a:t>
            </a:r>
          </a:p>
        </p:txBody>
      </p:sp>
    </p:spTree>
    <p:extLst>
      <p:ext uri="{BB962C8B-B14F-4D97-AF65-F5344CB8AC3E}">
        <p14:creationId xmlns:p14="http://schemas.microsoft.com/office/powerpoint/2010/main" val="349807217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dirty="0">
            <a:ln>
              <a:noFill/>
            </a:ln>
            <a:solidFill>
              <a:srgbClr val="000000"/>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1144</TotalTime>
  <Words>1813</Words>
  <Application>Microsoft Office PowerPoint</Application>
  <PresentationFormat>Custom</PresentationFormat>
  <Paragraphs>270</Paragraphs>
  <Slides>24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Helvetica Neue</vt:lpstr>
      <vt:lpstr>Helvetica Neue Medium</vt:lpstr>
      <vt:lpstr>Times Roman</vt:lpstr>
      <vt:lpstr>Arial</vt:lpstr>
      <vt:lpstr>21_BasicWhite</vt:lpstr>
      <vt:lpstr>Groundwater analysis of tropical urban aquifers in response of climate change (Shenzhen, southern China)</vt:lpstr>
      <vt:lpstr>Introduction</vt:lpstr>
      <vt:lpstr>Research Purpose </vt:lpstr>
      <vt:lpstr>Study Area</vt:lpstr>
      <vt:lpstr>Climate Scenarios</vt:lpstr>
      <vt:lpstr>Climate Scenario</vt:lpstr>
      <vt:lpstr>Hydrogeological Setting</vt:lpstr>
      <vt:lpstr>Hydrogeological Setting II</vt:lpstr>
      <vt:lpstr>Groundwater Conceptual Sections</vt:lpstr>
      <vt:lpstr>Groundwater Conceptual Sections</vt:lpstr>
      <vt:lpstr>Groundwater Conceptual Sections</vt:lpstr>
      <vt:lpstr>Conceptual Model - Current Scenario</vt:lpstr>
      <vt:lpstr>Conceptual Model (2050) R.C.P. 8.5 </vt:lpstr>
      <vt:lpstr>Groundwater model-MODFLOW</vt:lpstr>
      <vt:lpstr>Groundwater model-MODFLOW </vt:lpstr>
      <vt:lpstr>Groundwater model-MODFLOW </vt:lpstr>
      <vt:lpstr>Simulated Groundwater Head (RCP 4.5): 2020-2050</vt:lpstr>
      <vt:lpstr>Simulated Groundwater Head (RCP 8.5): 2020-2050</vt:lpstr>
      <vt:lpstr>PowerPoint Presentation</vt:lpstr>
      <vt:lpstr>Water table variation</vt:lpstr>
      <vt:lpstr>Discussion</vt:lpstr>
      <vt:lpstr>Conclusion</vt:lpstr>
      <vt:lpstr>PowerPoint Presentation</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Groundwater analysis of tropical urban aquifers in response of climate change (Shenzhen, southern China)</dc:title>
  <dc:creator>NKD-INTEL-005</dc:creator>
  <cp:lastModifiedBy>Huang Su (ENV - Postgraduate Researcher)</cp:lastModifiedBy>
  <cp:revision>55</cp:revision>
  <dcterms:modified xsi:type="dcterms:W3CDTF">2020-05-07T02:23:42Z</dcterms:modified>
</cp:coreProperties>
</file>