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6" r:id="rId1"/>
  </p:sldMasterIdLst>
  <p:notesMasterIdLst>
    <p:notesMasterId r:id="rId25"/>
  </p:notesMasterIdLst>
  <p:handoutMasterIdLst>
    <p:handoutMasterId r:id="rId26"/>
  </p:handoutMasterIdLst>
  <p:sldIdLst>
    <p:sldId id="671" r:id="rId2"/>
    <p:sldId id="557" r:id="rId3"/>
    <p:sldId id="593" r:id="rId4"/>
    <p:sldId id="676" r:id="rId5"/>
    <p:sldId id="677" r:id="rId6"/>
    <p:sldId id="626" r:id="rId7"/>
    <p:sldId id="627" r:id="rId8"/>
    <p:sldId id="628" r:id="rId9"/>
    <p:sldId id="670" r:id="rId10"/>
    <p:sldId id="683" r:id="rId11"/>
    <p:sldId id="631" r:id="rId12"/>
    <p:sldId id="616" r:id="rId13"/>
    <p:sldId id="674" r:id="rId14"/>
    <p:sldId id="675" r:id="rId15"/>
    <p:sldId id="678" r:id="rId16"/>
    <p:sldId id="679" r:id="rId17"/>
    <p:sldId id="680" r:id="rId18"/>
    <p:sldId id="682" r:id="rId19"/>
    <p:sldId id="681" r:id="rId20"/>
    <p:sldId id="672" r:id="rId21"/>
    <p:sldId id="632" r:id="rId22"/>
    <p:sldId id="633" r:id="rId23"/>
    <p:sldId id="634" r:id="rId24"/>
  </p:sldIdLst>
  <p:sldSz cx="9144000" cy="5143500" type="screen16x9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510"/>
    <a:srgbClr val="FF3300"/>
    <a:srgbClr val="FDE65F"/>
    <a:srgbClr val="E9BF23"/>
    <a:srgbClr val="33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ddels stil 2 -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-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86380" autoAdjust="0"/>
  </p:normalViewPr>
  <p:slideViewPr>
    <p:cSldViewPr>
      <p:cViewPr>
        <p:scale>
          <a:sx n="90" d="100"/>
          <a:sy n="90" d="100"/>
        </p:scale>
        <p:origin x="852" y="168"/>
      </p:cViewPr>
      <p:guideLst>
        <p:guide orient="horz" pos="4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1" tIns="45550" rIns="91101" bIns="45550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1" tIns="45550" rIns="91101" bIns="4555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1" tIns="45550" rIns="91101" bIns="45550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1" tIns="45550" rIns="91101" bIns="4555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/>
            </a:lvl1pPr>
          </a:lstStyle>
          <a:p>
            <a:fld id="{FC23C7C0-8978-4E4B-B201-D648AB874AA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18833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1" tIns="45550" rIns="91101" bIns="45550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1" tIns="45550" rIns="91101" bIns="4555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5600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1" tIns="45550" rIns="91101" bIns="455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noProof="0"/>
              <a:t>Klikk for å redigere tekststiler i malen</a:t>
            </a:r>
          </a:p>
          <a:p>
            <a:pPr lvl="1"/>
            <a:r>
              <a:rPr lang="nb-NO" altLang="nb-NO" noProof="0"/>
              <a:t>Andre nivå</a:t>
            </a:r>
          </a:p>
          <a:p>
            <a:pPr lvl="2"/>
            <a:r>
              <a:rPr lang="nb-NO" altLang="nb-NO" noProof="0"/>
              <a:t>Tredje nivå</a:t>
            </a:r>
          </a:p>
          <a:p>
            <a:pPr lvl="3"/>
            <a:r>
              <a:rPr lang="nb-NO" altLang="nb-NO" noProof="0"/>
              <a:t>Fjerde nivå</a:t>
            </a:r>
          </a:p>
          <a:p>
            <a:pPr lvl="4"/>
            <a:r>
              <a:rPr lang="nb-NO" altLang="nb-NO" noProof="0"/>
              <a:t>Femte nivå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1" tIns="45550" rIns="91101" bIns="45550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1" tIns="45550" rIns="91101" bIns="4555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/>
            </a:lvl1pPr>
          </a:lstStyle>
          <a:p>
            <a:fld id="{313C8BA9-CC72-4CF3-A469-4361C2A9332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15200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54C1B8-DCEA-4B8F-85D6-412766F9BE69}" type="slidenum">
              <a:rPr lang="nb-NO" altLang="nb-NO"/>
              <a:pPr>
                <a:spcBef>
                  <a:spcPct val="0"/>
                </a:spcBef>
              </a:pPr>
              <a:t>1</a:t>
            </a:fld>
            <a:endParaRPr lang="nb-NO" altLang="nb-NO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15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4823A0-D6E0-419C-A13A-1599A52D1D36}" type="slidenum">
              <a:rPr lang="nb-NO" altLang="nb-NO"/>
              <a:pPr>
                <a:spcBef>
                  <a:spcPct val="0"/>
                </a:spcBef>
              </a:pPr>
              <a:t>13</a:t>
            </a:fld>
            <a:endParaRPr lang="nb-NO" altLang="nb-NO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6125"/>
            <a:ext cx="6597650" cy="37115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3763"/>
            <a:ext cx="5435600" cy="4456112"/>
          </a:xfrm>
          <a:noFill/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79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4823A0-D6E0-419C-A13A-1599A52D1D36}" type="slidenum">
              <a:rPr lang="nb-NO" altLang="nb-NO"/>
              <a:pPr>
                <a:spcBef>
                  <a:spcPct val="0"/>
                </a:spcBef>
              </a:pPr>
              <a:t>14</a:t>
            </a:fld>
            <a:endParaRPr lang="nb-NO" altLang="nb-NO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6125"/>
            <a:ext cx="6597650" cy="37115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3763"/>
            <a:ext cx="5435600" cy="4456112"/>
          </a:xfrm>
          <a:noFill/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96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D959C0-E90A-44B8-86CE-CCE5B3855119}" type="slidenum">
              <a:rPr lang="nb-NO" altLang="nb-NO"/>
              <a:pPr>
                <a:spcBef>
                  <a:spcPct val="0"/>
                </a:spcBef>
              </a:pPr>
              <a:t>18</a:t>
            </a:fld>
            <a:endParaRPr lang="nb-NO" altLang="nb-NO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60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54C1B8-DCEA-4B8F-85D6-412766F9BE69}" type="slidenum">
              <a:rPr lang="nb-NO" altLang="nb-NO"/>
              <a:pPr>
                <a:spcBef>
                  <a:spcPct val="0"/>
                </a:spcBef>
              </a:pPr>
              <a:t>19</a:t>
            </a:fld>
            <a:endParaRPr lang="nb-NO" altLang="nb-NO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61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4823A0-D6E0-419C-A13A-1599A52D1D36}" type="slidenum">
              <a:rPr lang="nb-NO" altLang="nb-NO"/>
              <a:pPr>
                <a:spcBef>
                  <a:spcPct val="0"/>
                </a:spcBef>
              </a:pPr>
              <a:t>20</a:t>
            </a:fld>
            <a:endParaRPr lang="nb-NO" altLang="nb-NO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6125"/>
            <a:ext cx="6597650" cy="37115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3763"/>
            <a:ext cx="5435600" cy="4456112"/>
          </a:xfrm>
          <a:noFill/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4823A0-D6E0-419C-A13A-1599A52D1D36}" type="slidenum">
              <a:rPr lang="nb-NO" altLang="nb-NO"/>
              <a:pPr>
                <a:spcBef>
                  <a:spcPct val="0"/>
                </a:spcBef>
              </a:pPr>
              <a:t>2</a:t>
            </a:fld>
            <a:endParaRPr lang="nb-NO" altLang="nb-NO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6125"/>
            <a:ext cx="6597650" cy="37115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3763"/>
            <a:ext cx="5435600" cy="4456112"/>
          </a:xfrm>
          <a:noFill/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9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4823A0-D6E0-419C-A13A-1599A52D1D36}" type="slidenum">
              <a:rPr lang="nb-NO" altLang="nb-NO"/>
              <a:pPr>
                <a:spcBef>
                  <a:spcPct val="0"/>
                </a:spcBef>
              </a:pPr>
              <a:t>3</a:t>
            </a:fld>
            <a:endParaRPr lang="nb-NO" altLang="nb-NO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6125"/>
            <a:ext cx="6597650" cy="37115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3763"/>
            <a:ext cx="5435600" cy="4456112"/>
          </a:xfrm>
          <a:noFill/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4823A0-D6E0-419C-A13A-1599A52D1D36}" type="slidenum">
              <a:rPr lang="nb-NO" altLang="nb-NO"/>
              <a:pPr>
                <a:spcBef>
                  <a:spcPct val="0"/>
                </a:spcBef>
              </a:pPr>
              <a:t>4</a:t>
            </a:fld>
            <a:endParaRPr lang="nb-NO" altLang="nb-NO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6125"/>
            <a:ext cx="6597650" cy="37115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3763"/>
            <a:ext cx="5435600" cy="4456112"/>
          </a:xfrm>
          <a:noFill/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83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4823A0-D6E0-419C-A13A-1599A52D1D36}" type="slidenum">
              <a:rPr lang="nb-NO" altLang="nb-NO"/>
              <a:pPr>
                <a:spcBef>
                  <a:spcPct val="0"/>
                </a:spcBef>
              </a:pPr>
              <a:t>5</a:t>
            </a:fld>
            <a:endParaRPr lang="nb-NO" altLang="nb-NO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6125"/>
            <a:ext cx="6597650" cy="37115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3763"/>
            <a:ext cx="5435600" cy="4456112"/>
          </a:xfrm>
          <a:noFill/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2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4823A0-D6E0-419C-A13A-1599A52D1D36}" type="slidenum">
              <a:rPr lang="nb-NO" altLang="nb-NO"/>
              <a:pPr>
                <a:spcBef>
                  <a:spcPct val="0"/>
                </a:spcBef>
              </a:pPr>
              <a:t>6</a:t>
            </a:fld>
            <a:endParaRPr lang="nb-NO" altLang="nb-NO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6125"/>
            <a:ext cx="6597650" cy="37115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3763"/>
            <a:ext cx="5435600" cy="4456112"/>
          </a:xfrm>
          <a:noFill/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28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4823A0-D6E0-419C-A13A-1599A52D1D36}" type="slidenum">
              <a:rPr lang="nb-NO" altLang="nb-NO"/>
              <a:pPr>
                <a:spcBef>
                  <a:spcPct val="0"/>
                </a:spcBef>
              </a:pPr>
              <a:t>7</a:t>
            </a:fld>
            <a:endParaRPr lang="nb-NO" altLang="nb-NO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6125"/>
            <a:ext cx="6597650" cy="37115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3763"/>
            <a:ext cx="5435600" cy="4456112"/>
          </a:xfrm>
          <a:noFill/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4823A0-D6E0-419C-A13A-1599A52D1D36}" type="slidenum">
              <a:rPr lang="nb-NO" altLang="nb-NO"/>
              <a:pPr>
                <a:spcBef>
                  <a:spcPct val="0"/>
                </a:spcBef>
              </a:pPr>
              <a:t>8</a:t>
            </a:fld>
            <a:endParaRPr lang="nb-NO" altLang="nb-NO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6125"/>
            <a:ext cx="6597650" cy="37115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3763"/>
            <a:ext cx="5435600" cy="4456112"/>
          </a:xfrm>
          <a:noFill/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50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4823A0-D6E0-419C-A13A-1599A52D1D36}" type="slidenum">
              <a:rPr lang="nb-NO" altLang="nb-NO"/>
              <a:pPr>
                <a:spcBef>
                  <a:spcPct val="0"/>
                </a:spcBef>
              </a:pPr>
              <a:t>12</a:t>
            </a:fld>
            <a:endParaRPr lang="nb-NO" altLang="nb-NO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6125"/>
            <a:ext cx="6597650" cy="37115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3763"/>
            <a:ext cx="5435600" cy="4456112"/>
          </a:xfrm>
          <a:noFill/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1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F50DE-050C-46E9-B547-9E87CFBF0DE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9668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C7D7F-0B4A-4C02-8047-689F9F130D8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8097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44829-DE8D-4430-8476-E5FA094A38E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617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3B692-D4D3-414C-8780-C4EF8FF511F0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2041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08ADE-B8C6-4A72-8350-F8296572AA5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6424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AD18A-E6D3-4223-BBC8-9057F9F2509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5180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4CEFC-59CA-4006-9E87-F83082C6736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9762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E07C6-659C-4FBB-996A-5A982944E36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7904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78F91-9E9D-4250-BC57-B55B3582049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5299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F544E-20AA-4B7C-B7D6-4980CEFBF82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182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C4D0E-ABF9-43AA-B979-0C32BB19AE9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6390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  <a:endParaRPr lang="nb-NO" altLang="nb-NO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  <a:endParaRPr lang="nb-NO" alt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A6ADB7-CD9F-4D62-A243-388F628CDAA1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89841" y="411510"/>
            <a:ext cx="816441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 and deformation analysis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Barents Sea in relation 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Paleogene transpression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along the Greenland-Eurasia plate boundary</a:t>
            </a:r>
            <a:endParaRPr lang="en-US" altLang="nb-NO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71600" y="2571750"/>
            <a:ext cx="792088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 Gac</a:t>
            </a:r>
            <a:r>
              <a:rPr lang="en-US" altLang="nb-NO" sz="1200" b="1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nb-NO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A. Minakov</a:t>
            </a:r>
            <a:r>
              <a:rPr lang="en-US" altLang="nb-NO" sz="1200" b="1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nb-NO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G. Shephard</a:t>
            </a:r>
            <a:r>
              <a:rPr lang="en-US" altLang="nb-NO" sz="1200" b="1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nb-NO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J.I. Faleide</a:t>
            </a:r>
            <a:r>
              <a:rPr lang="en-US" altLang="nb-NO" sz="1200" b="1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</a:t>
            </a:r>
            <a:r>
              <a:rPr lang="en-US" altLang="nb-NO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Sverre Planke</a:t>
            </a:r>
            <a:r>
              <a:rPr lang="en-US" altLang="nb-NO" sz="1200" b="1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2,3</a:t>
            </a:r>
            <a:endParaRPr lang="en-US" altLang="nb-NO" sz="1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nb-NO" sz="1200" b="1" baseline="30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900" b="1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nb-NO" sz="9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Institutt for Geofag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9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Universitetet i Oslo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9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900" b="1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nb-NO" sz="9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9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Universitetet i Oslo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9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900" b="1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nb-NO" sz="9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VBPR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9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AEAB14D-AEAD-4B53-AC7A-1FC4F2A1E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4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>
            <a:off x="3959841" y="1085408"/>
            <a:ext cx="0" cy="34148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737637" y="685485"/>
            <a:ext cx="4444409" cy="399923"/>
            <a:chOff x="845647" y="691095"/>
            <a:chExt cx="4444409" cy="399923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845647" y="748539"/>
              <a:ext cx="4444409" cy="27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ts val="450"/>
                </a:spcAft>
                <a:buNone/>
                <a:defRPr/>
              </a:pPr>
              <a:r>
                <a:rPr lang="en-US" altLang="nb-NO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Paleogene Greenland-Eurasia plate kinematic modelling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5647" y="691095"/>
              <a:ext cx="4444409" cy="399923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37637" y="1429015"/>
            <a:ext cx="4444409" cy="2438879"/>
            <a:chOff x="1737637" y="1429015"/>
            <a:chExt cx="4444409" cy="2438879"/>
          </a:xfrm>
        </p:grpSpPr>
        <p:sp>
          <p:nvSpPr>
            <p:cNvPr id="4" name="Rounded Rectangle 3"/>
            <p:cNvSpPr/>
            <p:nvPr/>
          </p:nvSpPr>
          <p:spPr>
            <a:xfrm>
              <a:off x="1737637" y="1429015"/>
              <a:ext cx="4444409" cy="2438879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1907704" y="1444444"/>
              <a:ext cx="4104456" cy="27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ts val="450"/>
                </a:spcAft>
                <a:buNone/>
                <a:defRPr/>
              </a:pPr>
              <a:r>
                <a:rPr lang="en-US" altLang="nb-NO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2D FEM viscous stress and strain rate modelling</a:t>
              </a:r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-4921" y="0"/>
            <a:ext cx="4549625" cy="461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2400" b="1" dirty="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Modelling set up - Workflow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02" y="1732709"/>
            <a:ext cx="2385366" cy="203170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AC959AE-DBAA-4B0C-9FB4-978FF0BA7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7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37637" y="4216675"/>
            <a:ext cx="4444409" cy="399923"/>
            <a:chOff x="2478175" y="5451517"/>
            <a:chExt cx="6363337" cy="533230"/>
          </a:xfrm>
        </p:grpSpPr>
        <p:sp>
          <p:nvSpPr>
            <p:cNvPr id="7" name="Rounded Rectangle 6"/>
            <p:cNvSpPr/>
            <p:nvPr/>
          </p:nvSpPr>
          <p:spPr>
            <a:xfrm>
              <a:off x="2478175" y="5451517"/>
              <a:ext cx="6363337" cy="533230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1"/>
            <p:cNvSpPr>
              <a:spLocks noChangeArrowheads="1"/>
            </p:cNvSpPr>
            <p:nvPr/>
          </p:nvSpPr>
          <p:spPr bwMode="auto">
            <a:xfrm>
              <a:off x="2670121" y="5531781"/>
              <a:ext cx="6031253" cy="39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ts val="450"/>
                </a:spcAft>
                <a:buNone/>
                <a:defRPr/>
              </a:pPr>
              <a:r>
                <a:rPr lang="en-US" altLang="nb-NO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Analytical prediction of 3D folding (Fletcher, 1991)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3968955" y="3867894"/>
            <a:ext cx="0" cy="358774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59841" y="1085408"/>
            <a:ext cx="0" cy="34148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737637" y="685485"/>
            <a:ext cx="4444409" cy="399923"/>
            <a:chOff x="845647" y="691095"/>
            <a:chExt cx="4444409" cy="399923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845647" y="748539"/>
              <a:ext cx="4444409" cy="27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ts val="450"/>
                </a:spcAft>
                <a:buNone/>
                <a:defRPr/>
              </a:pPr>
              <a:r>
                <a:rPr lang="en-US" altLang="nb-NO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Paleogene Greenland-Eurasia plate kinematic modelling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5647" y="691095"/>
              <a:ext cx="4444409" cy="399923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737637" y="1429015"/>
            <a:ext cx="4444409" cy="2438879"/>
          </a:xfrm>
          <a:prstGeom prst="roundRect">
            <a:avLst/>
          </a:prstGeom>
          <a:noFill/>
          <a:ln w="1587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-4921" y="0"/>
            <a:ext cx="4549625" cy="461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2400" b="1" dirty="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Modelling set up - Workflow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02" y="1732709"/>
            <a:ext cx="2385366" cy="2031708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907704" y="1444444"/>
            <a:ext cx="4104456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 FEM Viscous stress and strain rate modelling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BC8D6CCE-4B25-4C36-BF5B-00D0C15DD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77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508" y="1"/>
            <a:ext cx="7659451" cy="461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nb-NO" sz="2400" b="1" dirty="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set up – alternate plate kinematic model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92080" y="784224"/>
            <a:ext cx="3600400" cy="288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Kinematic Greenland plate modelling (M2)</a:t>
            </a:r>
            <a:endParaRPr lang="en-US" altLang="nb-NO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altLang="nb-NO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Gaina et al. (2009) </a:t>
            </a: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altLang="nb-NO" sz="12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GPlates</a:t>
            </a:r>
            <a:r>
              <a:rPr lang="en-US" altLang="nb-NO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plate tectonic software</a:t>
            </a: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altLang="nb-NO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Eurasia is fixed</a:t>
            </a: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altLang="nb-NO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Fewer Euler poles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endParaRPr lang="en-US" altLang="nb-NO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Outputs</a:t>
            </a:r>
            <a:endParaRPr lang="en-US" altLang="nb-NO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altLang="nb-NO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Plate velocities each Ma from Mid-Paleocene to Oligocene</a:t>
            </a: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altLang="nb-NO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Plate configurations each Ma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endParaRPr lang="en-US" altLang="nb-N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late_M2" descr="Et bilde som inneholder tekst, kart, tegning&#10;&#10;Automatisk generert beskrivels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5757" r="9013"/>
          <a:stretch/>
        </p:blipFill>
        <p:spPr>
          <a:xfrm>
            <a:off x="251520" y="411510"/>
            <a:ext cx="4644000" cy="468695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7F0E4D1-7496-47A4-8B6E-FA764581F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" y="668766"/>
            <a:ext cx="4692074" cy="3919208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1339" y="15466"/>
            <a:ext cx="5293419" cy="461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nb-NO" sz="2400" b="1" dirty="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Modelling set up – viscous model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68987" y="643178"/>
            <a:ext cx="3815805" cy="408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 FEM Numerical stress and strain rate modelling</a:t>
            </a: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Thin-sheet approximation (</a:t>
            </a:r>
            <a:r>
              <a:rPr lang="el-GR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nb-NO" altLang="nb-NO" sz="1200" baseline="-2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zz</a:t>
            </a:r>
            <a:r>
              <a:rPr lang="nb-NO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=0</a:t>
            </a: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endParaRPr lang="en-US" altLang="nb-NO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Assumptions</a:t>
            </a: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Stresses are conveyed in the lithosphere</a:t>
            </a: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Mid-ocean ridges do not convey stresses</a:t>
            </a: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 oceanic domain</a:t>
            </a: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 continental shelf</a:t>
            </a: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BC in the northern Barents Sea to simulate weakness zone caused by rifting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endParaRPr lang="en-US" altLang="nb-N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Outputs</a:t>
            </a: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Horizontal stresses &amp; strain rate each Ma from Mid-Paleocene to Oligocene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endParaRPr lang="en-US" altLang="nb-N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5FCD23F-3C9B-46AD-B7F9-26DC61758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49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932040" y="1131590"/>
            <a:ext cx="3960439" cy="204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Analytical solution – 3D folding (Fletcher, 1991)</a:t>
            </a: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 embedded viscous layers</a:t>
            </a: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Disturbed by initial perturbations (caused by faults…)</a:t>
            </a: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Predicts the </a:t>
            </a:r>
            <a:r>
              <a:rPr lang="en-US" altLang="nb-NO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 rate </a:t>
            </a: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perturbation as a function of local strain rate amplitude and direction</a:t>
            </a: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nb-N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Folding rate maximum when perturbation is perpendicular to contraction 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508" y="15466"/>
            <a:ext cx="5262961" cy="461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2400" b="1" dirty="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Analytical solution for 3D folding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86116"/>
            <a:ext cx="4292683" cy="386585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7E7C628-C989-4A46-9583-9E4CDD7F5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3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69701A44-DDE7-4549-8E5F-BB6D5CC45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" y="892721"/>
            <a:ext cx="4715244" cy="3852134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5430" y="699542"/>
            <a:ext cx="3916510" cy="29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b-NO" sz="1400" i="1" dirty="0"/>
              <a:t>Principal strain rates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508" y="15466"/>
            <a:ext cx="4976024" cy="369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nb-NO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 Cretaceous before breakup (-65 Ma)</a:t>
            </a:r>
            <a:endParaRPr lang="en-US" altLang="nb-NO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B5C6A8B-7784-49CB-8A95-12DF36A59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67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07D30E0E-4EAC-43DF-B088-75389415C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" y="892721"/>
            <a:ext cx="4715244" cy="3852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92721"/>
            <a:ext cx="4657317" cy="3852134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5430" y="699542"/>
            <a:ext cx="3916510" cy="29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b-NO" sz="1400" i="1" dirty="0"/>
              <a:t>Principal strain rates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703114"/>
            <a:ext cx="3916510" cy="29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b-NO" sz="1400" i="1" dirty="0" err="1"/>
              <a:t>Favourite</a:t>
            </a:r>
            <a:r>
              <a:rPr lang="en-US" altLang="nb-NO" sz="1400" i="1" dirty="0"/>
              <a:t> anticlines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508" y="15466"/>
            <a:ext cx="4976024" cy="369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nb-NO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 Cretaceous before breakup (-65 Ma)</a:t>
            </a:r>
            <a:endParaRPr lang="en-US" altLang="nb-NO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B501945-6A15-4842-BE7B-FB68F0E31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59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5B8F26BE-8E44-4454-ABA5-F380D3A7E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4358"/>
            <a:ext cx="4709451" cy="3834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357"/>
            <a:ext cx="4645732" cy="3834757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5430" y="699542"/>
            <a:ext cx="3916510" cy="29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b-NO" sz="1400" i="1" dirty="0"/>
              <a:t>Principal strain rates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508" y="15466"/>
            <a:ext cx="3744918" cy="369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nb-NO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Eocene after breakup (-52 Ma)</a:t>
            </a:r>
            <a:endParaRPr lang="en-US" altLang="nb-NO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1520" y="4840002"/>
            <a:ext cx="86409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GB" sz="800" dirty="0"/>
              <a:t>Gac. S., A. Minakov, G. Shephard, J.I. Faleide, and S. </a:t>
            </a:r>
            <a:r>
              <a:rPr lang="en-GB" sz="800" dirty="0" err="1"/>
              <a:t>Planke</a:t>
            </a:r>
            <a:r>
              <a:rPr lang="en-GB" sz="800" dirty="0"/>
              <a:t>. Stress and deformation analysis of the Eocene transpression in the Barents Sea, under review</a:t>
            </a:r>
            <a:endParaRPr lang="fr-FR" sz="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703114"/>
            <a:ext cx="3916510" cy="29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b-NO" sz="1400" i="1" dirty="0" err="1"/>
              <a:t>Favourite</a:t>
            </a:r>
            <a:r>
              <a:rPr lang="en-US" altLang="nb-NO" sz="1400" i="1" dirty="0"/>
              <a:t> anticlines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5CBEF88-C94A-4528-A5FD-FBC6EC6BD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01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-508" y="0"/>
            <a:ext cx="202811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251520" y="879562"/>
            <a:ext cx="864096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1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1800" dirty="0">
                <a:cs typeface="Arial" panose="020B0604020202020204" pitchFamily="34" charset="0"/>
              </a:rPr>
              <a:t>Paleogene Greenland motion can promotes folding within the Barents Shelf</a:t>
            </a:r>
          </a:p>
          <a:p>
            <a:pPr marL="0" lvl="1" algn="just" eaLnBrk="1" hangingPunct="1">
              <a:spcBef>
                <a:spcPct val="0"/>
              </a:spcBef>
              <a:buNone/>
            </a:pPr>
            <a:endParaRPr lang="en-US" altLang="nb-NO" sz="1800" dirty="0">
              <a:cs typeface="Arial" panose="020B0604020202020204" pitchFamily="34" charset="0"/>
            </a:endParaRPr>
          </a:p>
          <a:p>
            <a:pPr marL="285750" lvl="1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cs typeface="Arial" panose="020B0604020202020204" pitchFamily="34" charset="0"/>
              </a:rPr>
              <a:t>The modelling predicts that the preferential direction of fold axes is generally SSW-NNE in the northern Barents Sea progressively rotating to NW-SE in the southern Barents Sea in good accordance with the observed contraction east of Svalbard and in the SE Barents Sea.</a:t>
            </a:r>
            <a:r>
              <a:rPr lang="zh-CN" altLang="nb-NO" sz="1800" dirty="0">
                <a:cs typeface="Arial" panose="020B0604020202020204" pitchFamily="34" charset="0"/>
              </a:rPr>
              <a:t> </a:t>
            </a:r>
            <a:endParaRPr lang="nb-NO" altLang="zh-CN" sz="1800" dirty="0">
              <a:cs typeface="Arial" panose="020B0604020202020204" pitchFamily="34" charset="0"/>
            </a:endParaRPr>
          </a:p>
          <a:p>
            <a:pPr marL="285750" lvl="1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nb-NO" altLang="nb-NO" sz="1800" dirty="0">
              <a:cs typeface="Arial" panose="020B0604020202020204" pitchFamily="34" charset="0"/>
            </a:endParaRPr>
          </a:p>
          <a:p>
            <a:pPr marL="285750" lvl="1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1800" dirty="0">
                <a:cs typeface="Arial" panose="020B0604020202020204" pitchFamily="34" charset="0"/>
              </a:rPr>
              <a:t>Modelling predicts folding culminates in the Eocene: fist in the SE Barents Sea (early Eocene) then in the northern Barents Sea (middle Eocene)</a:t>
            </a:r>
          </a:p>
          <a:p>
            <a:pPr marL="285750" lvl="1" indent="-28575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nb-NO" sz="1800" dirty="0"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4732570"/>
            <a:ext cx="86409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GB" sz="800" dirty="0"/>
              <a:t>Gac. S., A. Minakov, G. Shephard, J.I. Faleide, and S. </a:t>
            </a:r>
            <a:r>
              <a:rPr lang="en-GB" sz="800" dirty="0" err="1"/>
              <a:t>Planke</a:t>
            </a:r>
            <a:r>
              <a:rPr lang="en-GB" sz="800" dirty="0"/>
              <a:t>. Stress and deformation analysis of the Eocene transpression in the Barents Sea, in prep.</a:t>
            </a:r>
            <a:endParaRPr lang="fr-FR" sz="8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255B637-88A2-4FD5-BF46-212D235CE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1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301238" y="411510"/>
            <a:ext cx="45416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Supplementary material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697FFF6-D094-4ACA-A64D-E7899BC2E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5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3518"/>
            <a:ext cx="5346037" cy="4591463"/>
          </a:xfrm>
          <a:prstGeom prst="rect">
            <a:avLst/>
          </a:prstGeom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-508" y="15466"/>
            <a:ext cx="658545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Domes and traps in the Barents Sea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940152" y="696632"/>
            <a:ext cx="3168352" cy="394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above basement faults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Possible causes: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Contraction?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Salt?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altLang="nb-NO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Often several deformation phases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Triassic-Jurassic 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Jurassic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Younger than early Cretaceous…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altLang="nb-NO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However, age is </a:t>
            </a:r>
            <a:r>
              <a:rPr lang="en-US" altLang="nb-NO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uncertain!! </a:t>
            </a: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of lack of data (due to Cenozoic regional erosion or missing wells)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AC436B6-3008-4D4E-AB24-5FC4C3EC1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60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508" y="1"/>
            <a:ext cx="7669069" cy="461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nb-NO" sz="2400" b="1" dirty="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set up – Paleogene plate kinematic model</a:t>
            </a:r>
          </a:p>
        </p:txBody>
      </p:sp>
      <p:pic>
        <p:nvPicPr>
          <p:cNvPr id="4" name="Plate_M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5750" r="9023"/>
          <a:stretch/>
        </p:blipFill>
        <p:spPr>
          <a:xfrm>
            <a:off x="251520" y="411510"/>
            <a:ext cx="4644000" cy="4686954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92080" y="784224"/>
            <a:ext cx="3600400" cy="288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Kinematic Greenland plate modelling (M1)</a:t>
            </a:r>
            <a:endParaRPr lang="en-US" altLang="nb-N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Barnett-Moore et al. (2016) before 49 Ma</a:t>
            </a: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Gaina et al. (2009) after 49 Ma</a:t>
            </a: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altLang="nb-NO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GPlates </a:t>
            </a: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plate tectonic software</a:t>
            </a: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Eurasia is fixed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endParaRPr lang="en-US" altLang="nb-N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Outputs</a:t>
            </a:r>
            <a:endParaRPr lang="en-US" altLang="nb-N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Plate velocities each Ma from Mid-Paleocene to Oligocene</a:t>
            </a:r>
          </a:p>
          <a:p>
            <a:pPr marL="171450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Plate configurations each Ma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endParaRPr lang="en-US" altLang="nb-N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BE7DC24-3275-43DA-9884-1CAE50CE79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7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B5E405A3-8C5F-4971-B598-1E8ADDE95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2" y="910097"/>
            <a:ext cx="4703659" cy="3834757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5430" y="699542"/>
            <a:ext cx="3916510" cy="29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b-NO" sz="1400" i="1" dirty="0"/>
              <a:t>Principal strain rates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508" y="15466"/>
            <a:ext cx="4976024" cy="369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nb-NO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 Cretaceous before breakup (-65 Ma)</a:t>
            </a:r>
            <a:endParaRPr lang="en-US" altLang="nb-NO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7B60F7-A9B7-4679-B778-10B95819C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84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BD0F1AAB-CD9D-44C8-85CC-6D502C442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0" y="910097"/>
            <a:ext cx="4703659" cy="3834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59" y="910098"/>
            <a:ext cx="4657317" cy="3834757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5430" y="699542"/>
            <a:ext cx="3916510" cy="29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b-NO" sz="1400" i="1" dirty="0"/>
              <a:t>Principal strain rates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703114"/>
            <a:ext cx="3916510" cy="29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b-NO" sz="1400" i="1" dirty="0" err="1"/>
              <a:t>Favourite</a:t>
            </a:r>
            <a:r>
              <a:rPr lang="en-US" altLang="nb-NO" sz="1400" i="1" dirty="0"/>
              <a:t> anticlines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508" y="15466"/>
            <a:ext cx="4976024" cy="369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nb-NO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 Cretaceous before breakup (-65 Ma)</a:t>
            </a:r>
            <a:endParaRPr lang="en-US" altLang="nb-NO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E1B686E-C47F-4BEB-9E7F-D2EDB9D29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5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2814F41E-9952-4683-AF3F-46A0329E6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0" y="902773"/>
            <a:ext cx="4657317" cy="3846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92" y="902773"/>
            <a:ext cx="4651525" cy="3846342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5430" y="699542"/>
            <a:ext cx="3916510" cy="29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b-NO" sz="1400" i="1" dirty="0"/>
              <a:t>Principal strain rates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508" y="15466"/>
            <a:ext cx="3744918" cy="369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nb-NO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Eocene after breakup (-52 Ma)</a:t>
            </a:r>
            <a:endParaRPr lang="en-US" altLang="nb-NO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703114"/>
            <a:ext cx="3916510" cy="29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b-NO" sz="1400" i="1" dirty="0" err="1"/>
              <a:t>Favourite</a:t>
            </a:r>
            <a:r>
              <a:rPr lang="en-US" altLang="nb-NO" sz="1400" i="1" dirty="0"/>
              <a:t> anticlines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9CC5989-1816-45B6-B684-B0B098D0B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5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-508" y="15466"/>
            <a:ext cx="658545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Domes and traps in the Barents Sea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3518"/>
            <a:ext cx="5346037" cy="459146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0151" y="3110130"/>
            <a:ext cx="5840001" cy="1981900"/>
            <a:chOff x="276089" y="2996114"/>
            <a:chExt cx="5840001" cy="1981900"/>
          </a:xfrm>
        </p:grpSpPr>
        <p:grpSp>
          <p:nvGrpSpPr>
            <p:cNvPr id="6" name="Group 5"/>
            <p:cNvGrpSpPr/>
            <p:nvPr/>
          </p:nvGrpSpPr>
          <p:grpSpPr>
            <a:xfrm>
              <a:off x="3523802" y="2996114"/>
              <a:ext cx="324036" cy="751900"/>
              <a:chOff x="3523802" y="2996114"/>
              <a:chExt cx="324036" cy="668154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3523802" y="2996114"/>
                <a:ext cx="324036" cy="18902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847838" y="3185135"/>
                <a:ext cx="0" cy="479133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89" y="3748014"/>
              <a:ext cx="5840001" cy="1230000"/>
            </a:xfrm>
            <a:prstGeom prst="rect">
              <a:avLst/>
            </a:prstGeom>
          </p:spPr>
        </p:pic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940152" y="696632"/>
            <a:ext cx="3168352" cy="394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above basement faults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Possible causes: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Contraction?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Salt?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altLang="nb-NO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Often several deformation phases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Triassic-Jurassic 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Jurassic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Younger than early Cretaceous…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altLang="nb-NO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However, age is </a:t>
            </a:r>
            <a:r>
              <a:rPr lang="en-US" altLang="nb-NO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uncertain!! </a:t>
            </a: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of lack of data (due to Cenozoic regional erosion or missing wells)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607E2DD-2FD1-4224-A06A-7331956294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9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51520" y="778632"/>
            <a:ext cx="4592506" cy="4133378"/>
            <a:chOff x="145331" y="159482"/>
            <a:chExt cx="5938837" cy="5345113"/>
          </a:xfrm>
        </p:grpSpPr>
        <p:grpSp>
          <p:nvGrpSpPr>
            <p:cNvPr id="9" name="Group 2"/>
            <p:cNvGrpSpPr>
              <a:grpSpLocks noChangeAspect="1"/>
            </p:cNvGrpSpPr>
            <p:nvPr/>
          </p:nvGrpSpPr>
          <p:grpSpPr bwMode="auto">
            <a:xfrm>
              <a:off x="145331" y="159482"/>
              <a:ext cx="5938837" cy="5345113"/>
              <a:chOff x="9514186" y="1479695"/>
              <a:chExt cx="5551642" cy="4997229"/>
            </a:xfrm>
          </p:grpSpPr>
          <p:pic>
            <p:nvPicPr>
              <p:cNvPr id="10" name="Bilde 4" descr="IBCAO_10km_res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210" t="45953" r="23697" b="29659"/>
              <a:stretch>
                <a:fillRect/>
              </a:stretch>
            </p:blipFill>
            <p:spPr bwMode="auto">
              <a:xfrm>
                <a:off x="9514186" y="1479695"/>
                <a:ext cx="5551642" cy="4997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 rot="3786051">
                <a:off x="11014384" y="3186594"/>
                <a:ext cx="2076366" cy="1553748"/>
              </a:xfrm>
              <a:prstGeom prst="ellipse">
                <a:avLst/>
              </a:prstGeom>
              <a:noFill/>
              <a:ln w="28575"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endParaRPr lang="en-US" alt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 rot="4522779">
                <a:off x="10362194" y="4377602"/>
                <a:ext cx="1626659" cy="808780"/>
              </a:xfrm>
              <a:prstGeom prst="ellipse">
                <a:avLst/>
              </a:prstGeom>
              <a:noFill/>
              <a:ln w="28575"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endParaRPr lang="en-US" alt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 rot="3946707">
                <a:off x="9076986" y="4766442"/>
                <a:ext cx="2695268" cy="562435"/>
              </a:xfrm>
              <a:prstGeom prst="ellipse">
                <a:avLst/>
              </a:prstGeom>
              <a:noFill/>
              <a:ln w="28575"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endParaRPr lang="en-US" altLang="en-US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16" name="TextBox 25"/>
              <p:cNvSpPr txBox="1">
                <a:spLocks noChangeArrowheads="1"/>
              </p:cNvSpPr>
              <p:nvPr/>
            </p:nvSpPr>
            <p:spPr bwMode="auto">
              <a:xfrm>
                <a:off x="11553042" y="3095220"/>
                <a:ext cx="575910" cy="4465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nb-NO" sz="1800" dirty="0">
                    <a:latin typeface="+mn-lt"/>
                  </a:rPr>
                  <a:t>1,2</a:t>
                </a:r>
              </a:p>
            </p:txBody>
          </p:sp>
        </p:grpSp>
        <p:sp>
          <p:nvSpPr>
            <p:cNvPr id="19" name="Oval 18"/>
            <p:cNvSpPr/>
            <p:nvPr/>
          </p:nvSpPr>
          <p:spPr>
            <a:xfrm rot="3193702">
              <a:off x="4044231" y="3156682"/>
              <a:ext cx="2076450" cy="1657350"/>
            </a:xfrm>
            <a:prstGeom prst="ellipse">
              <a:avLst/>
            </a:prstGeom>
            <a:noFill/>
            <a:ln w="28575"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endParaRPr lang="en-US" altLang="en-US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4932040" y="903367"/>
            <a:ext cx="414046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Carboniferous-Permian: Uralian Orogeny</a:t>
            </a:r>
          </a:p>
          <a:p>
            <a:pPr>
              <a:spcBef>
                <a:spcPct val="0"/>
              </a:spcBef>
              <a:buFontTx/>
              <a:buAutoNum type="arabicParenR"/>
            </a:pPr>
            <a:endParaRPr lang="en-US" altLang="nb-NO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Mid. late Triassic-mid. Jurassic: “Up-thrusting” of Novaya Zemlya</a:t>
            </a:r>
          </a:p>
          <a:p>
            <a:pPr>
              <a:spcBef>
                <a:spcPct val="0"/>
              </a:spcBef>
              <a:buFontTx/>
              <a:buAutoNum type="arabicParenR"/>
            </a:pPr>
            <a:endParaRPr lang="en-US" altLang="nb-NO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 Jurassic-early Cretaceous: “Wrenching” due to the interaction between North-Atlantic and Arctic rift systems</a:t>
            </a:r>
          </a:p>
          <a:p>
            <a:pPr>
              <a:spcBef>
                <a:spcPct val="0"/>
              </a:spcBef>
              <a:buFontTx/>
              <a:buAutoNum type="arabicParenR"/>
            </a:pPr>
            <a:endParaRPr lang="en-US" altLang="nb-NO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nb-NO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 Paleocene – Eocene: transpression along the western margin of Svalbard and along the </a:t>
            </a:r>
            <a:r>
              <a:rPr lang="en-US" altLang="nb-NO" sz="1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Senja</a:t>
            </a:r>
            <a:r>
              <a:rPr lang="en-US" altLang="nb-NO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Fracture Zone</a:t>
            </a:r>
          </a:p>
          <a:p>
            <a:pPr>
              <a:spcBef>
                <a:spcPct val="0"/>
              </a:spcBef>
              <a:buFontTx/>
              <a:buAutoNum type="arabicParenR"/>
            </a:pPr>
            <a:endParaRPr lang="en-US" altLang="nb-NO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Miocene-Present: “ridge push” after the onset of the Knipovich ridge (</a:t>
            </a:r>
            <a:r>
              <a:rPr lang="en-US" altLang="nb-NO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Gabrielsen</a:t>
            </a: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1997; </a:t>
            </a:r>
            <a:r>
              <a:rPr lang="en-US" altLang="nb-NO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Doré</a:t>
            </a: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al., 2008).</a:t>
            </a:r>
          </a:p>
        </p:txBody>
      </p:sp>
      <p:sp>
        <p:nvSpPr>
          <p:cNvPr id="21" name="Oval 20"/>
          <p:cNvSpPr/>
          <p:nvPr/>
        </p:nvSpPr>
        <p:spPr>
          <a:xfrm rot="3193702">
            <a:off x="1918749" y="652184"/>
            <a:ext cx="1605720" cy="1281630"/>
          </a:xfrm>
          <a:prstGeom prst="ellipse">
            <a:avLst/>
          </a:prstGeom>
          <a:noFill/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2174835" y="891706"/>
            <a:ext cx="476412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+mn-lt"/>
              </a:rPr>
              <a:t>1,2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51520" y="411510"/>
            <a:ext cx="4592506" cy="29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b-NO" sz="1400" i="1" dirty="0"/>
              <a:t>Episodes of compression</a:t>
            </a: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4004131" y="4011910"/>
            <a:ext cx="301686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+mn-lt"/>
              </a:rPr>
              <a:t>1</a:t>
            </a: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1583668" y="3585269"/>
            <a:ext cx="301686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+mn-lt"/>
              </a:rPr>
              <a:t>3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75556" y="2248498"/>
            <a:ext cx="476412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+mn-lt"/>
              </a:rPr>
              <a:t>4,5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6599465B-5FB7-4D12-9090-F259A7488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9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51520" y="411510"/>
            <a:ext cx="8676964" cy="31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nb-NO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these known and dated geodynamic events cause the deformation phases of the observed inverted structures?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US" altLang="nb-NO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nb-NO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Numerical modelling of those compressional mechanisms!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nb-NO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of modelled deformation with observations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altLang="nb-NO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nb-NO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 we test the Paleogene transpression of Greenland vs. Svalbard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0ED1DDB-1E9B-455C-88ED-DBF60751F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1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1" y="1028491"/>
            <a:ext cx="3704995" cy="3710980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574432" y="738439"/>
            <a:ext cx="4319081" cy="239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Mid-Paleocene (Eocene?)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Fold and thrust belt and Central Basin start to form at Svalbard (Jones et al., 2016)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endParaRPr lang="en-US" altLang="nb-N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endParaRPr lang="en-US" altLang="nb-NO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endParaRPr lang="en-US" altLang="nb-NO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endParaRPr lang="en-US" altLang="nb-NO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endParaRPr lang="en-US" altLang="nb-N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13" indent="-214313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defRPr/>
            </a:pPr>
            <a:endParaRPr lang="en-US" altLang="nb-N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867365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2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43740" y="689918"/>
            <a:ext cx="3704995" cy="29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b-NO" sz="1400" i="1" dirty="0"/>
              <a:t>Mid Paleocene plate kinematics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37118" y="2031690"/>
            <a:ext cx="1348651" cy="449770"/>
            <a:chOff x="2037118" y="2031690"/>
            <a:chExt cx="1348651" cy="449770"/>
          </a:xfrm>
        </p:grpSpPr>
        <p:sp>
          <p:nvSpPr>
            <p:cNvPr id="10" name="Oval 9"/>
            <p:cNvSpPr/>
            <p:nvPr/>
          </p:nvSpPr>
          <p:spPr>
            <a:xfrm rot="4667717">
              <a:off x="1916255" y="2170275"/>
              <a:ext cx="432048" cy="190321"/>
            </a:xfrm>
            <a:prstGeom prst="ellipse">
              <a:avLst/>
            </a:prstGeom>
            <a:noFill/>
            <a:ln w="25400">
              <a:solidFill>
                <a:srgbClr val="F085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75181" y="2031690"/>
              <a:ext cx="1210588" cy="276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spcAft>
                  <a:spcPts val="450"/>
                </a:spcAft>
                <a:defRPr/>
              </a:pPr>
              <a:r>
                <a:rPr lang="en-US" altLang="nb-NO" sz="1200" b="1" dirty="0">
                  <a:solidFill>
                    <a:srgbClr val="F0851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Central Basin</a:t>
              </a:r>
            </a:p>
          </p:txBody>
        </p:sp>
      </p:grp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-508" y="21861"/>
            <a:ext cx="6949321" cy="461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2400" b="1" dirty="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Paleogene Greenland-Eurasia transpression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AC560090-6D2C-4C2C-A18E-3CF954DE6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9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5" y="1021010"/>
            <a:ext cx="3706554" cy="3710980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574432" y="745201"/>
            <a:ext cx="4319081" cy="314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Mid-Paleocene (Eocene?)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Fold and thrust belt and Central Basin start to form at Svalbard (Jones et al., 2016)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endParaRPr lang="en-US" altLang="nb-N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Eocene (C24)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Breakup in the North-Atlantic &amp; Eurasian basin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of </a:t>
            </a:r>
            <a:r>
              <a:rPr lang="en-US" altLang="nb-NO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transpression</a:t>
            </a: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west of Svalbard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Pull-apart basin at Vestbakken</a:t>
            </a:r>
            <a:endParaRPr lang="en-US" altLang="nb-NO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endParaRPr lang="en-US" altLang="nb-NO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endParaRPr lang="en-US" altLang="nb-NO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endParaRPr lang="en-US" altLang="nb-N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13" indent="-214313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defRPr/>
            </a:pPr>
            <a:endParaRPr lang="en-US" altLang="nb-N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3741" y="689918"/>
            <a:ext cx="3706554" cy="29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b-NO" sz="1400" i="1" dirty="0"/>
              <a:t>Eocene plate kinematics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4" y="867365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200" b="1" dirty="0">
                <a:solidFill>
                  <a:srgbClr val="C00000"/>
                </a:solidFill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51720" y="2031690"/>
            <a:ext cx="1348651" cy="449770"/>
            <a:chOff x="2037118" y="2031690"/>
            <a:chExt cx="1348651" cy="449770"/>
          </a:xfrm>
        </p:grpSpPr>
        <p:sp>
          <p:nvSpPr>
            <p:cNvPr id="8" name="Oval 7"/>
            <p:cNvSpPr/>
            <p:nvPr/>
          </p:nvSpPr>
          <p:spPr>
            <a:xfrm rot="4667717">
              <a:off x="1916255" y="2170275"/>
              <a:ext cx="432048" cy="190321"/>
            </a:xfrm>
            <a:prstGeom prst="ellipse">
              <a:avLst/>
            </a:prstGeom>
            <a:noFill/>
            <a:ln w="25400">
              <a:solidFill>
                <a:srgbClr val="F085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75181" y="2031690"/>
              <a:ext cx="1210588" cy="276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spcAft>
                  <a:spcPts val="450"/>
                </a:spcAft>
                <a:defRPr/>
              </a:pPr>
              <a:r>
                <a:rPr lang="en-US" altLang="nb-NO" sz="1200" b="1" dirty="0">
                  <a:solidFill>
                    <a:srgbClr val="F0851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Central Basin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87724" y="3219822"/>
            <a:ext cx="2664510" cy="432048"/>
            <a:chOff x="2094622" y="3249958"/>
            <a:chExt cx="2664510" cy="432048"/>
          </a:xfrm>
        </p:grpSpPr>
        <p:sp>
          <p:nvSpPr>
            <p:cNvPr id="11" name="Oval 10"/>
            <p:cNvSpPr/>
            <p:nvPr/>
          </p:nvSpPr>
          <p:spPr>
            <a:xfrm rot="6297923">
              <a:off x="1973759" y="3370821"/>
              <a:ext cx="432048" cy="190321"/>
            </a:xfrm>
            <a:prstGeom prst="ellipse">
              <a:avLst/>
            </a:prstGeom>
            <a:noFill/>
            <a:ln w="25400">
              <a:solidFill>
                <a:srgbClr val="F085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67744" y="3318248"/>
              <a:ext cx="2491388" cy="276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spcAft>
                  <a:spcPts val="450"/>
                </a:spcAft>
                <a:defRPr/>
              </a:pPr>
              <a:r>
                <a:rPr lang="en-US" altLang="nb-NO" sz="1200" b="1" dirty="0">
                  <a:solidFill>
                    <a:srgbClr val="F0851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Vestbakken Volcanic Province</a:t>
              </a:r>
            </a:p>
          </p:txBody>
        </p: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D8B4BB71-FE43-4017-9B29-A37035B92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8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2" y="1017269"/>
            <a:ext cx="3714721" cy="3714721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4432" y="745201"/>
            <a:ext cx="4319081" cy="341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Mid-Paleocene (Eocene?)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Fold and thrust belt and Central Basin start to form at Svalbard (Jones et al., 2016)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endParaRPr lang="en-US" altLang="nb-N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Eocene (C24)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Breakup in the North-Atlantic &amp; Eurasian basin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of </a:t>
            </a:r>
            <a:r>
              <a:rPr lang="en-US" altLang="nb-NO" sz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transpression</a:t>
            </a: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west of Svalbard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Pull-apart basin at Vestbakken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endParaRPr lang="en-US" altLang="nb-N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Oligocene (C13)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Greenland plate changes direction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r>
              <a:rPr lang="en-US" altLang="nb-N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 of transpression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  <a:defRPr/>
            </a:pPr>
            <a:endParaRPr lang="en-US" altLang="nb-N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3741" y="689918"/>
            <a:ext cx="3714722" cy="29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b-NO" sz="1400" i="1" dirty="0"/>
              <a:t>Oligocene plate kinematics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37118" y="2031690"/>
            <a:ext cx="1348651" cy="449770"/>
            <a:chOff x="2037118" y="2031690"/>
            <a:chExt cx="1348651" cy="449770"/>
          </a:xfrm>
        </p:grpSpPr>
        <p:sp>
          <p:nvSpPr>
            <p:cNvPr id="6" name="Oval 5"/>
            <p:cNvSpPr/>
            <p:nvPr/>
          </p:nvSpPr>
          <p:spPr>
            <a:xfrm rot="4667717">
              <a:off x="1916255" y="2170275"/>
              <a:ext cx="432048" cy="190321"/>
            </a:xfrm>
            <a:prstGeom prst="ellipse">
              <a:avLst/>
            </a:prstGeom>
            <a:noFill/>
            <a:ln w="25400">
              <a:solidFill>
                <a:srgbClr val="F085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75181" y="2031690"/>
              <a:ext cx="1210588" cy="276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spcAft>
                  <a:spcPts val="450"/>
                </a:spcAft>
                <a:defRPr/>
              </a:pPr>
              <a:r>
                <a:rPr lang="en-US" altLang="nb-NO" sz="1200" b="1" dirty="0">
                  <a:solidFill>
                    <a:srgbClr val="F0851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Central Basin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87724" y="3219822"/>
            <a:ext cx="2664510" cy="432048"/>
            <a:chOff x="2094622" y="3249958"/>
            <a:chExt cx="2664510" cy="432048"/>
          </a:xfrm>
        </p:grpSpPr>
        <p:sp>
          <p:nvSpPr>
            <p:cNvPr id="10" name="Oval 9"/>
            <p:cNvSpPr/>
            <p:nvPr/>
          </p:nvSpPr>
          <p:spPr>
            <a:xfrm rot="6297923">
              <a:off x="1973759" y="3370821"/>
              <a:ext cx="432048" cy="190321"/>
            </a:xfrm>
            <a:prstGeom prst="ellipse">
              <a:avLst/>
            </a:prstGeom>
            <a:noFill/>
            <a:ln w="25400">
              <a:solidFill>
                <a:srgbClr val="F085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67744" y="3318248"/>
              <a:ext cx="2491388" cy="276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spcAft>
                  <a:spcPts val="450"/>
                </a:spcAft>
                <a:defRPr/>
              </a:pPr>
              <a:r>
                <a:rPr lang="en-US" altLang="nb-NO" sz="1200" b="1" dirty="0">
                  <a:solidFill>
                    <a:srgbClr val="F0851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Vestbakken Volcanic Province</a:t>
              </a:r>
            </a:p>
          </p:txBody>
        </p: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70A76134-1361-469D-AA06-F54616248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8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37637" y="685485"/>
            <a:ext cx="4444409" cy="399923"/>
            <a:chOff x="845647" y="691095"/>
            <a:chExt cx="4444409" cy="399923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845647" y="748539"/>
              <a:ext cx="4444409" cy="27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spcAft>
                  <a:spcPts val="450"/>
                </a:spcAft>
                <a:buNone/>
                <a:defRPr/>
              </a:pPr>
              <a:r>
                <a:rPr lang="en-US" altLang="nb-NO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Paleogene Greenland-Eurasia plate kinematic modelling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5647" y="691095"/>
              <a:ext cx="4444409" cy="399923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-4921" y="0"/>
            <a:ext cx="4549625" cy="4616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2400" b="1" dirty="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Modelling set up - Workflow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447FA27-5E98-4FC6-BDF0-4FA5EB1B2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3" y="5407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2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37024</TotalTime>
  <Words>957</Words>
  <Application>Microsoft Office PowerPoint</Application>
  <PresentationFormat>Skjermfremvisning (16:9)</PresentationFormat>
  <Paragraphs>186</Paragraphs>
  <Slides>23</Slides>
  <Notes>14</Notes>
  <HiddenSlides>0</HiddenSlides>
  <MMClips>2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Tahoma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IFG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Sebastien Gac</dc:creator>
  <cp:lastModifiedBy>Sebastien Gac</cp:lastModifiedBy>
  <cp:revision>2194</cp:revision>
  <cp:lastPrinted>2020-01-16T15:13:27Z</cp:lastPrinted>
  <dcterms:created xsi:type="dcterms:W3CDTF">2005-10-19T08:58:15Z</dcterms:created>
  <dcterms:modified xsi:type="dcterms:W3CDTF">2020-05-01T09:31:23Z</dcterms:modified>
</cp:coreProperties>
</file>