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43463" cy="42341800"/>
  <p:notesSz cx="9926638" cy="6797675"/>
  <p:defaultTextStyle>
    <a:defPPr>
      <a:defRPr lang="ja-JP"/>
    </a:defPPr>
    <a:lvl1pPr marL="0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73859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47718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21578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295437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369296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443155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517014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590874" algn="l" defTabSz="4147718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36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BDF062"/>
    <a:srgbClr val="C6E084"/>
    <a:srgbClr val="CCFF33"/>
    <a:srgbClr val="3174C5"/>
    <a:srgbClr val="8EB4E3"/>
    <a:srgbClr val="255793"/>
    <a:srgbClr val="2A63A8"/>
    <a:srgbClr val="22518A"/>
    <a:srgbClr val="237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6525" autoAdjust="0"/>
  </p:normalViewPr>
  <p:slideViewPr>
    <p:cSldViewPr>
      <p:cViewPr>
        <p:scale>
          <a:sx n="68" d="100"/>
          <a:sy n="68" d="100"/>
        </p:scale>
        <p:origin x="-3552" y="-14242"/>
      </p:cViewPr>
      <p:guideLst>
        <p:guide orient="horz" pos="13336"/>
        <p:guide pos="9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96" y="8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FD16-1032-4625-97DA-2619C51ED2C0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96ED-21B9-4DE7-B89B-94775D519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28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1A182-92A6-430C-B678-12396A7D32A8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052888" y="509588"/>
            <a:ext cx="182086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471C1-4A43-4491-BB66-CD0E06BD4F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47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71C1-4A43-4491-BB66-CD0E06BD4F9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02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8260" y="13153405"/>
            <a:ext cx="25706944" cy="907604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36520" y="23993687"/>
            <a:ext cx="21170424" cy="108206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4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2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9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6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4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1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9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26511" y="1695638"/>
            <a:ext cx="6804779" cy="36127749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2173" y="1695638"/>
            <a:ext cx="19910280" cy="36127749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025" y="27208530"/>
            <a:ext cx="25706944" cy="8409552"/>
          </a:xfrm>
        </p:spPr>
        <p:txBody>
          <a:bodyPr anchor="t"/>
          <a:lstStyle>
            <a:lvl1pPr algn="l">
              <a:defRPr sz="181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89025" y="17946264"/>
            <a:ext cx="25706944" cy="926226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7385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4771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215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29543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36929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4315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170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59087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2173" y="9879756"/>
            <a:ext cx="13357529" cy="27943631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73761" y="9879756"/>
            <a:ext cx="13357529" cy="27943631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2173" y="9477901"/>
            <a:ext cx="13362782" cy="394993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3859" indent="0">
              <a:buNone/>
              <a:defRPr sz="9100" b="1"/>
            </a:lvl2pPr>
            <a:lvl3pPr marL="4147718" indent="0">
              <a:buNone/>
              <a:defRPr sz="8200" b="1"/>
            </a:lvl3pPr>
            <a:lvl4pPr marL="6221578" indent="0">
              <a:buNone/>
              <a:defRPr sz="7300" b="1"/>
            </a:lvl4pPr>
            <a:lvl5pPr marL="8295437" indent="0">
              <a:buNone/>
              <a:defRPr sz="7300" b="1"/>
            </a:lvl5pPr>
            <a:lvl6pPr marL="10369296" indent="0">
              <a:buNone/>
              <a:defRPr sz="7300" b="1"/>
            </a:lvl6pPr>
            <a:lvl7pPr marL="12443155" indent="0">
              <a:buNone/>
              <a:defRPr sz="7300" b="1"/>
            </a:lvl7pPr>
            <a:lvl8pPr marL="14517014" indent="0">
              <a:buNone/>
              <a:defRPr sz="7300" b="1"/>
            </a:lvl8pPr>
            <a:lvl9pPr marL="16590874" indent="0">
              <a:buNone/>
              <a:defRPr sz="73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2173" y="13427839"/>
            <a:ext cx="13362782" cy="24395545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63261" y="9477901"/>
            <a:ext cx="13368031" cy="394993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3859" indent="0">
              <a:buNone/>
              <a:defRPr sz="9100" b="1"/>
            </a:lvl2pPr>
            <a:lvl3pPr marL="4147718" indent="0">
              <a:buNone/>
              <a:defRPr sz="8200" b="1"/>
            </a:lvl3pPr>
            <a:lvl4pPr marL="6221578" indent="0">
              <a:buNone/>
              <a:defRPr sz="7300" b="1"/>
            </a:lvl4pPr>
            <a:lvl5pPr marL="8295437" indent="0">
              <a:buNone/>
              <a:defRPr sz="7300" b="1"/>
            </a:lvl5pPr>
            <a:lvl6pPr marL="10369296" indent="0">
              <a:buNone/>
              <a:defRPr sz="7300" b="1"/>
            </a:lvl6pPr>
            <a:lvl7pPr marL="12443155" indent="0">
              <a:buNone/>
              <a:defRPr sz="7300" b="1"/>
            </a:lvl7pPr>
            <a:lvl8pPr marL="14517014" indent="0">
              <a:buNone/>
              <a:defRPr sz="7300" b="1"/>
            </a:lvl8pPr>
            <a:lvl9pPr marL="16590874" indent="0">
              <a:buNone/>
              <a:defRPr sz="73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63261" y="13427839"/>
            <a:ext cx="13368031" cy="24395545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2175" y="1685831"/>
            <a:ext cx="9949891" cy="717458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24354" y="1685834"/>
            <a:ext cx="16906936" cy="36137553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2175" y="8860417"/>
            <a:ext cx="9949891" cy="28962970"/>
          </a:xfrm>
        </p:spPr>
        <p:txBody>
          <a:bodyPr/>
          <a:lstStyle>
            <a:lvl1pPr marL="0" indent="0">
              <a:buNone/>
              <a:defRPr sz="6400"/>
            </a:lvl1pPr>
            <a:lvl2pPr marL="2073859" indent="0">
              <a:buNone/>
              <a:defRPr sz="5400"/>
            </a:lvl2pPr>
            <a:lvl3pPr marL="4147718" indent="0">
              <a:buNone/>
              <a:defRPr sz="4500"/>
            </a:lvl3pPr>
            <a:lvl4pPr marL="6221578" indent="0">
              <a:buNone/>
              <a:defRPr sz="4100"/>
            </a:lvl4pPr>
            <a:lvl5pPr marL="8295437" indent="0">
              <a:buNone/>
              <a:defRPr sz="4100"/>
            </a:lvl5pPr>
            <a:lvl6pPr marL="10369296" indent="0">
              <a:buNone/>
              <a:defRPr sz="4100"/>
            </a:lvl6pPr>
            <a:lvl7pPr marL="12443155" indent="0">
              <a:buNone/>
              <a:defRPr sz="4100"/>
            </a:lvl7pPr>
            <a:lvl8pPr marL="14517014" indent="0">
              <a:buNone/>
              <a:defRPr sz="4100"/>
            </a:lvl8pPr>
            <a:lvl9pPr marL="16590874" indent="0">
              <a:buNone/>
              <a:defRPr sz="4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7930" y="29639260"/>
            <a:ext cx="18146078" cy="349908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27930" y="3783318"/>
            <a:ext cx="18146078" cy="25405080"/>
          </a:xfrm>
        </p:spPr>
        <p:txBody>
          <a:bodyPr/>
          <a:lstStyle>
            <a:lvl1pPr marL="0" indent="0">
              <a:buNone/>
              <a:defRPr sz="14500"/>
            </a:lvl1pPr>
            <a:lvl2pPr marL="2073859" indent="0">
              <a:buNone/>
              <a:defRPr sz="12700"/>
            </a:lvl2pPr>
            <a:lvl3pPr marL="4147718" indent="0">
              <a:buNone/>
              <a:defRPr sz="10900"/>
            </a:lvl3pPr>
            <a:lvl4pPr marL="6221578" indent="0">
              <a:buNone/>
              <a:defRPr sz="9100"/>
            </a:lvl4pPr>
            <a:lvl5pPr marL="8295437" indent="0">
              <a:buNone/>
              <a:defRPr sz="9100"/>
            </a:lvl5pPr>
            <a:lvl6pPr marL="10369296" indent="0">
              <a:buNone/>
              <a:defRPr sz="9100"/>
            </a:lvl6pPr>
            <a:lvl7pPr marL="12443155" indent="0">
              <a:buNone/>
              <a:defRPr sz="9100"/>
            </a:lvl7pPr>
            <a:lvl8pPr marL="14517014" indent="0">
              <a:buNone/>
              <a:defRPr sz="9100"/>
            </a:lvl8pPr>
            <a:lvl9pPr marL="16590874" indent="0">
              <a:buNone/>
              <a:defRPr sz="9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27930" y="33138342"/>
            <a:ext cx="18146078" cy="4969278"/>
          </a:xfrm>
        </p:spPr>
        <p:txBody>
          <a:bodyPr/>
          <a:lstStyle>
            <a:lvl1pPr marL="0" indent="0">
              <a:buNone/>
              <a:defRPr sz="6400"/>
            </a:lvl1pPr>
            <a:lvl2pPr marL="2073859" indent="0">
              <a:buNone/>
              <a:defRPr sz="5400"/>
            </a:lvl2pPr>
            <a:lvl3pPr marL="4147718" indent="0">
              <a:buNone/>
              <a:defRPr sz="4500"/>
            </a:lvl3pPr>
            <a:lvl4pPr marL="6221578" indent="0">
              <a:buNone/>
              <a:defRPr sz="4100"/>
            </a:lvl4pPr>
            <a:lvl5pPr marL="8295437" indent="0">
              <a:buNone/>
              <a:defRPr sz="4100"/>
            </a:lvl5pPr>
            <a:lvl6pPr marL="10369296" indent="0">
              <a:buNone/>
              <a:defRPr sz="4100"/>
            </a:lvl6pPr>
            <a:lvl7pPr marL="12443155" indent="0">
              <a:buNone/>
              <a:defRPr sz="4100"/>
            </a:lvl7pPr>
            <a:lvl8pPr marL="14517014" indent="0">
              <a:buNone/>
              <a:defRPr sz="4100"/>
            </a:lvl8pPr>
            <a:lvl9pPr marL="16590874" indent="0">
              <a:buNone/>
              <a:defRPr sz="4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2173" y="1695635"/>
            <a:ext cx="27219117" cy="7056967"/>
          </a:xfrm>
          <a:prstGeom prst="rect">
            <a:avLst/>
          </a:prstGeom>
        </p:spPr>
        <p:txBody>
          <a:bodyPr vert="horz" lIns="414772" tIns="207386" rIns="414772" bIns="20738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2173" y="9879756"/>
            <a:ext cx="27219117" cy="27943631"/>
          </a:xfrm>
          <a:prstGeom prst="rect">
            <a:avLst/>
          </a:prstGeom>
        </p:spPr>
        <p:txBody>
          <a:bodyPr vert="horz" lIns="414772" tIns="207386" rIns="414772" bIns="20738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2173" y="39244579"/>
            <a:ext cx="7056808" cy="2254309"/>
          </a:xfrm>
          <a:prstGeom prst="rect">
            <a:avLst/>
          </a:prstGeom>
        </p:spPr>
        <p:txBody>
          <a:bodyPr vert="horz" lIns="414772" tIns="207386" rIns="414772" bIns="207386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5EBD-CDBD-464E-A193-789B9BEF7B4E}" type="datetimeFigureOut">
              <a:rPr kumimoji="1" lang="ja-JP" altLang="en-US" smtClean="0"/>
              <a:pPr/>
              <a:t>2020/5/2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33183" y="39244579"/>
            <a:ext cx="9577097" cy="2254309"/>
          </a:xfrm>
          <a:prstGeom prst="rect">
            <a:avLst/>
          </a:prstGeom>
        </p:spPr>
        <p:txBody>
          <a:bodyPr vert="horz" lIns="414772" tIns="207386" rIns="414772" bIns="207386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674482" y="39244579"/>
            <a:ext cx="7056808" cy="2254309"/>
          </a:xfrm>
          <a:prstGeom prst="rect">
            <a:avLst/>
          </a:prstGeom>
        </p:spPr>
        <p:txBody>
          <a:bodyPr vert="horz" lIns="414772" tIns="207386" rIns="414772" bIns="207386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F415-DD82-4497-9591-4848FB501C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147718" rtl="0" eaLnBrk="1" latinLnBrk="0" hangingPunct="1">
        <a:spcBef>
          <a:spcPct val="0"/>
        </a:spcBef>
        <a:buNone/>
        <a:defRPr kumimoji="1"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5394" indent="-1555394" algn="l" defTabSz="4147718" rtl="0" eaLnBrk="1" latinLnBrk="0" hangingPunct="1">
        <a:spcBef>
          <a:spcPct val="20000"/>
        </a:spcBef>
        <a:buFont typeface="Arial" pitchFamily="34" charset="0"/>
        <a:buChar char="•"/>
        <a:defRPr kumimoji="1"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70021" indent="-1296162" algn="l" defTabSz="4147718" rtl="0" eaLnBrk="1" latinLnBrk="0" hangingPunct="1">
        <a:spcBef>
          <a:spcPct val="20000"/>
        </a:spcBef>
        <a:buFont typeface="Arial" pitchFamily="34" charset="0"/>
        <a:buChar char="–"/>
        <a:defRPr kumimoji="1"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84648" indent="-1036930" algn="l" defTabSz="4147718" rtl="0" eaLnBrk="1" latinLnBrk="0" hangingPunct="1">
        <a:spcBef>
          <a:spcPct val="20000"/>
        </a:spcBef>
        <a:buFont typeface="Arial" pitchFamily="34" charset="0"/>
        <a:buChar char="•"/>
        <a:defRPr kumimoji="1"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58507" indent="-1036930" algn="l" defTabSz="4147718" rtl="0" eaLnBrk="1" latinLnBrk="0" hangingPunct="1">
        <a:spcBef>
          <a:spcPct val="20000"/>
        </a:spcBef>
        <a:buFont typeface="Arial" pitchFamily="34" charset="0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32366" indent="-1036930" algn="l" defTabSz="4147718" rtl="0" eaLnBrk="1" latinLnBrk="0" hangingPunct="1">
        <a:spcBef>
          <a:spcPct val="20000"/>
        </a:spcBef>
        <a:buFont typeface="Arial" pitchFamily="34" charset="0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06226" indent="-1036930" algn="l" defTabSz="4147718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480085" indent="-1036930" algn="l" defTabSz="4147718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53944" indent="-1036930" algn="l" defTabSz="4147718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627803" indent="-1036930" algn="l" defTabSz="4147718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3859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47718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21578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295437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69296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3155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17014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590874" algn="l" defTabSz="414771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線コネクタ 37"/>
          <p:cNvCxnSpPr>
            <a:cxnSpLocks/>
          </p:cNvCxnSpPr>
          <p:nvPr/>
        </p:nvCxnSpPr>
        <p:spPr>
          <a:xfrm>
            <a:off x="14983336" y="6138196"/>
            <a:ext cx="0" cy="340255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802640"/>
              </p:ext>
            </p:extLst>
          </p:nvPr>
        </p:nvGraphicFramePr>
        <p:xfrm>
          <a:off x="14659519" y="1047216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" name="数式" r:id="rId4" imgW="114151" imgH="215619" progId="Equation.3">
                  <p:embed/>
                </p:oleObj>
              </mc:Choice>
              <mc:Fallback>
                <p:oleObj name="数式" r:id="rId4" imgW="114151" imgH="215619" progId="Equation.3">
                  <p:embed/>
                  <p:pic>
                    <p:nvPicPr>
                      <p:cNvPr id="0" name="Picture 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9519" y="1047216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6" name="対角する 2 つの角を丸めた四角形 1365"/>
          <p:cNvSpPr/>
          <p:nvPr/>
        </p:nvSpPr>
        <p:spPr>
          <a:xfrm>
            <a:off x="494419" y="6594697"/>
            <a:ext cx="6587897" cy="1080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6000" dirty="0">
                <a:solidFill>
                  <a:srgbClr val="4F81BD"/>
                </a:solidFill>
              </a:rPr>
              <a:t>Basis of PC analysis</a:t>
            </a:r>
            <a:endParaRPr kumimoji="1" lang="ja-JP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9964" y="198386"/>
            <a:ext cx="29567032" cy="2863302"/>
          </a:xfrm>
          <a:prstGeom prst="rect">
            <a:avLst/>
          </a:prstGeom>
          <a:gradFill flip="none" rotWithShape="1">
            <a:gsLst>
              <a:gs pos="0">
                <a:srgbClr val="4487C4">
                  <a:shade val="30000"/>
                  <a:satMod val="115000"/>
                </a:srgbClr>
              </a:gs>
              <a:gs pos="44000">
                <a:srgbClr val="4487C4">
                  <a:shade val="67500"/>
                  <a:satMod val="115000"/>
                </a:srgbClr>
              </a:gs>
              <a:gs pos="100000">
                <a:srgbClr val="4487C4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600" dirty="0"/>
              <a:t>Mode-Decomposed Equation Diagnosis for Atmospheric Blocking Development</a:t>
            </a:r>
          </a:p>
          <a:p>
            <a:pPr algn="ctr"/>
            <a:r>
              <a:rPr kumimoji="1" lang="en-US" altLang="ja-JP" sz="4800" dirty="0">
                <a:solidFill>
                  <a:schemeClr val="bg1"/>
                </a:solidFill>
                <a:effectLst/>
              </a:rPr>
              <a:t>Masaru Inatsu </a:t>
            </a:r>
            <a:r>
              <a:rPr lang="en-US" altLang="ja-JP" sz="4800" dirty="0">
                <a:solidFill>
                  <a:schemeClr val="bg1"/>
                </a:solidFill>
              </a:rPr>
              <a:t>(</a:t>
            </a:r>
            <a:r>
              <a:rPr kumimoji="1" lang="en-US" altLang="ja-JP" sz="4800" dirty="0">
                <a:solidFill>
                  <a:schemeClr val="bg1"/>
                </a:solidFill>
                <a:effectLst/>
              </a:rPr>
              <a:t>Hokkaido Univ</a:t>
            </a:r>
            <a:r>
              <a:rPr lang="en-US" altLang="ja-JP" sz="4800" dirty="0">
                <a:solidFill>
                  <a:schemeClr val="bg1"/>
                </a:solidFill>
              </a:rPr>
              <a:t>)</a:t>
            </a:r>
            <a:r>
              <a:rPr kumimoji="1" lang="en-US" altLang="ja-JP" sz="4800" dirty="0">
                <a:solidFill>
                  <a:schemeClr val="bg1"/>
                </a:solidFill>
                <a:effectLst/>
              </a:rPr>
              <a:t>, Takuya Aikawa (Japan Met Agency), and Naoto Nakano </a:t>
            </a:r>
            <a:r>
              <a:rPr lang="en-US" altLang="ja-JP" sz="4800" dirty="0">
                <a:solidFill>
                  <a:schemeClr val="bg1"/>
                </a:solidFill>
              </a:rPr>
              <a:t>(Kyoto Univ)</a:t>
            </a:r>
            <a:endParaRPr kumimoji="1" lang="ja-JP" altLang="en-US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64" name="対角する 2 つの角を丸めた四角形 63"/>
          <p:cNvSpPr/>
          <p:nvPr/>
        </p:nvSpPr>
        <p:spPr>
          <a:xfrm>
            <a:off x="15462203" y="6652057"/>
            <a:ext cx="9598277" cy="1080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6000" dirty="0">
                <a:solidFill>
                  <a:srgbClr val="4F81BD"/>
                </a:solidFill>
              </a:rPr>
              <a:t>Projection to blocking events</a:t>
            </a:r>
            <a:endParaRPr lang="en-US" altLang="ja-JP" sz="6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 flipV="1">
            <a:off x="364996" y="40148820"/>
            <a:ext cx="29592000" cy="23815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415352" y="40340017"/>
            <a:ext cx="29541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References: </a:t>
            </a:r>
            <a:r>
              <a:rPr lang="en-US" altLang="ja-JP" sz="3600" dirty="0"/>
              <a:t>Aikawa, T., M. Inatsu, N. Nakano, and T. </a:t>
            </a:r>
            <a:r>
              <a:rPr lang="en-US" altLang="ja-JP" sz="3600" dirty="0" err="1"/>
              <a:t>Iwano</a:t>
            </a:r>
            <a:r>
              <a:rPr lang="en-US" altLang="ja-JP" sz="3600" dirty="0"/>
              <a:t>, 2019: Mode-decomposed equation diagnosis for atmospheric blocking development. Journal of the Atmospheric Sciences, </a:t>
            </a:r>
            <a:r>
              <a:rPr lang="en-US" altLang="ja-JP" sz="3600" dirty="0">
                <a:solidFill>
                  <a:srgbClr val="222222"/>
                </a:solidFill>
                <a:ea typeface="Meiryo" panose="020B0604030504040204" pitchFamily="50" charset="-128"/>
              </a:rPr>
              <a:t>76, 3151-3167. </a:t>
            </a:r>
            <a:r>
              <a:rPr lang="en-US" altLang="ja-JP" sz="3600" dirty="0"/>
              <a:t>This was funded by the Environment Research and Technology Development Fund 2-1905 of the Environmental Restoration and Conservation Agency of Japan.</a:t>
            </a:r>
            <a:r>
              <a:rPr lang="ja-JP" altLang="en-US" sz="3600" dirty="0"/>
              <a:t> </a:t>
            </a:r>
            <a:r>
              <a:rPr lang="en-US" altLang="ja-JP" sz="3600" dirty="0"/>
              <a:t>©</a:t>
            </a:r>
            <a:r>
              <a:rPr lang="ja-JP" altLang="en-US" sz="3600" dirty="0"/>
              <a:t> </a:t>
            </a:r>
            <a:r>
              <a:rPr lang="en-US" altLang="ja-JP" sz="3600" dirty="0"/>
              <a:t>Masaru</a:t>
            </a:r>
            <a:r>
              <a:rPr lang="ja-JP" altLang="en-US" sz="3600" dirty="0"/>
              <a:t> </a:t>
            </a:r>
            <a:r>
              <a:rPr lang="en-US" altLang="ja-JP" sz="3600" dirty="0" err="1"/>
              <a:t>Inatsu</a:t>
            </a:r>
            <a:r>
              <a:rPr lang="en-US" altLang="ja-JP" sz="3600" dirty="0"/>
              <a:t>,</a:t>
            </a:r>
            <a:r>
              <a:rPr lang="ja-JP" altLang="en-US" sz="3600" dirty="0"/>
              <a:t> </a:t>
            </a:r>
            <a:r>
              <a:rPr lang="en-US" altLang="ja-JP" sz="3600" dirty="0"/>
              <a:t>2020, All </a:t>
            </a:r>
            <a:r>
              <a:rPr lang="en-US" altLang="ja-JP" sz="3600"/>
              <a:t>rights reserved. </a:t>
            </a:r>
            <a:endParaRPr lang="ja-JP" altLang="ja-JP" sz="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D44E6CC-B4E5-48B7-B42B-D6E5CBA4D6E1}"/>
                  </a:ext>
                </a:extLst>
              </p:cNvPr>
              <p:cNvSpPr/>
              <p:nvPr/>
            </p:nvSpPr>
            <p:spPr>
              <a:xfrm>
                <a:off x="561147" y="7994211"/>
                <a:ext cx="13989183" cy="13144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ja-JP" sz="3600" dirty="0"/>
                  <a:t>Any tempo-spatial function can be decomposed into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EOF spatial patterns </a:t>
                </a:r>
                <a:r>
                  <a:rPr lang="en-US" altLang="ja-JP" sz="3600" dirty="0"/>
                  <a:t>that are orthogonal each other with their coefficient of PC timeseries as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4000" dirty="0"/>
              </a:p>
              <a:p>
                <a:pPr algn="just"/>
                <a:r>
                  <a:rPr lang="en-US" altLang="ja-JP" sz="3600" dirty="0">
                    <a:solidFill>
                      <a:prstClr val="black"/>
                    </a:solidFill>
                  </a:rPr>
                  <a:t>Each mode is sequentially chosen to </a:t>
                </a:r>
                <a:r>
                  <a:rPr lang="en-US" altLang="ja-JP" sz="3600" dirty="0" err="1">
                    <a:solidFill>
                      <a:prstClr val="black"/>
                    </a:solidFill>
                  </a:rPr>
                  <a:t>maximise</a:t>
                </a:r>
                <a:r>
                  <a:rPr lang="en-US" altLang="ja-JP" sz="3600" dirty="0">
                    <a:solidFill>
                      <a:prstClr val="black"/>
                    </a:solidFill>
                  </a:rPr>
                  <a:t> the variance and to be orthogonal to the lower modes.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ja-JP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3600" dirty="0"/>
              </a:p>
              <a:p>
                <a:pPr algn="just"/>
                <a:r>
                  <a:rPr lang="en-US" altLang="ja-JP" sz="3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sz="3600" dirty="0"/>
                  <a:t> </a:t>
                </a:r>
                <a:r>
                  <a:rPr lang="en-US" altLang="ja-JP" sz="3600" dirty="0"/>
                  <a:t>is eigenvalues. In fact, the PC timeseries is also orthogonal each other (now they are normalized):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en-US" altLang="ja-JP" sz="3600" dirty="0">
                    <a:solidFill>
                      <a:prstClr val="black"/>
                    </a:solidFill>
                    <a:sym typeface="Wingdings" panose="05000000000000000000" pitchFamily="2" charset="2"/>
                  </a:rPr>
                  <a:t>Another tempo-spatial function is then decomposed with this set of </a:t>
                </a:r>
                <a:r>
                  <a:rPr lang="en-US" altLang="ja-JP" sz="3600" dirty="0">
                    <a:solidFill>
                      <a:srgbClr val="3333FF"/>
                    </a:solidFill>
                    <a:sym typeface="Wingdings" panose="05000000000000000000" pitchFamily="2" charset="2"/>
                  </a:rPr>
                  <a:t>PC timeseries</a:t>
                </a:r>
                <a:r>
                  <a:rPr lang="en-US" altLang="ja-JP" sz="3600" dirty="0">
                    <a:solidFill>
                      <a:prstClr val="black"/>
                    </a:solidFill>
                    <a:sym typeface="Wingdings" panose="05000000000000000000" pitchFamily="2" charset="2"/>
                  </a:rPr>
                  <a:t> as</a:t>
                </a:r>
                <a:endParaRPr lang="en-US" altLang="ja-JP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4000" dirty="0">
                  <a:solidFill>
                    <a:prstClr val="black"/>
                  </a:solidFill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en-US" altLang="ja-JP" sz="3600" dirty="0">
                    <a:solidFill>
                      <a:prstClr val="black"/>
                    </a:solidFill>
                  </a:rPr>
                  <a:t>Here the expansion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ja-JP" alt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</a:rPr>
                  <a:t>is regressed onto PCs: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altLang="ja-JP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4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4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4000" dirty="0"/>
              </a:p>
              <a:p>
                <a:pPr>
                  <a:spcAft>
                    <a:spcPts val="600"/>
                  </a:spcAft>
                </a:pPr>
                <a:r>
                  <a:rPr lang="en-US" altLang="ja-JP" sz="36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ja-JP" altLang="en-US" sz="3600" dirty="0"/>
                  <a:t> </a:t>
                </a:r>
                <a:r>
                  <a:rPr lang="en-US" altLang="ja-JP" sz="3600" dirty="0"/>
                  <a:t>are not generally orthogonal each other.</a:t>
                </a: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D44E6CC-B4E5-48B7-B42B-D6E5CBA4D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47" y="7994211"/>
                <a:ext cx="13989183" cy="13144689"/>
              </a:xfrm>
              <a:prstGeom prst="rect">
                <a:avLst/>
              </a:prstGeom>
              <a:blipFill>
                <a:blip r:embed="rId6"/>
                <a:stretch>
                  <a:fillRect l="-1307" t="-695" r="-1351" b="-7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対角する 2 つの角を丸めた四角形 1365">
            <a:extLst>
              <a:ext uri="{FF2B5EF4-FFF2-40B4-BE49-F238E27FC236}">
                <a16:creationId xmlns:a16="http://schemas.microsoft.com/office/drawing/2014/main" id="{4034D6E8-968B-4573-9E2C-701B7F04FE99}"/>
              </a:ext>
            </a:extLst>
          </p:cNvPr>
          <p:cNvSpPr/>
          <p:nvPr/>
        </p:nvSpPr>
        <p:spPr>
          <a:xfrm>
            <a:off x="561147" y="21521243"/>
            <a:ext cx="11680262" cy="1080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6000" dirty="0">
                <a:solidFill>
                  <a:srgbClr val="4F81BD"/>
                </a:solidFill>
              </a:rPr>
              <a:t>Decomposition of vorticity equation</a:t>
            </a:r>
            <a:endParaRPr kumimoji="1" lang="ja-JP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8138D4A-D845-4971-BE2A-0EF3B533B3AF}"/>
                  </a:ext>
                </a:extLst>
              </p:cNvPr>
              <p:cNvSpPr/>
              <p:nvPr/>
            </p:nvSpPr>
            <p:spPr>
              <a:xfrm>
                <a:off x="663668" y="22971100"/>
                <a:ext cx="14383487" cy="1766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spcAft>
                    <a:spcPts val="600"/>
                  </a:spcAft>
                </a:pP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  <a:sym typeface="Wingdings" panose="05000000000000000000" pitchFamily="2" charset="2"/>
                  </a:rPr>
                  <a:t>Wind vector expansion with </a:t>
                </a:r>
                <a:r>
                  <a:rPr lang="en-US" altLang="ja-JP" sz="3600" dirty="0">
                    <a:solidFill>
                      <a:srgbClr val="0000FF"/>
                    </a:solidFill>
                    <a:ea typeface="游ゴシック" panose="020B0400000000000000" pitchFamily="50" charset="-128"/>
                    <a:sym typeface="Wingdings" panose="05000000000000000000" pitchFamily="2" charset="2"/>
                  </a:rPr>
                  <a:t>PC timeseries</a:t>
                </a:r>
                <a:endParaRPr lang="en-US" altLang="ja-JP" sz="3600" i="1" dirty="0">
                  <a:solidFill>
                    <a:prstClr val="black"/>
                  </a:solidFill>
                  <a:ea typeface="游ゴシック" panose="020B0400000000000000" pitchFamily="50" charset="-128"/>
                </a:endParaRPr>
              </a:p>
              <a:p>
                <a:pPr lvl="0" defTabSz="9144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d>
                        <m:d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ja-JP" sz="3600" i="1" dirty="0">
                  <a:solidFill>
                    <a:prstClr val="black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  <a:p>
                <a:pPr lvl="0" defTabSz="914400">
                  <a:spcAft>
                    <a:spcPts val="600"/>
                  </a:spcAft>
                </a:pPr>
                <a:r>
                  <a:rPr lang="en-US" altLang="ja-JP" sz="3600" dirty="0">
                    <a:solidFill>
                      <a:prstClr val="black"/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is substituted into the isobaric vorticity equation</a:t>
                </a:r>
                <a:endParaRPr lang="en-US" altLang="ja-JP" sz="3600" i="1" dirty="0">
                  <a:solidFill>
                    <a:prstClr val="black"/>
                  </a:solidFill>
                  <a:latin typeface="+mj-ea"/>
                  <a:ea typeface="+mj-ea"/>
                </a:endParaRPr>
              </a:p>
              <a:p>
                <a:pPr lvl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𝜕𝜁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ja-JP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d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36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  <a:p>
                <a:pPr lvl="0" defTabSz="914400"/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and we obtain</a:t>
                </a:r>
                <a:endParaRPr lang="en-US" altLang="ja-JP" sz="3600" i="1" dirty="0">
                  <a:solidFill>
                    <a:prstClr val="black"/>
                  </a:solidFill>
                </a:endParaRPr>
              </a:p>
              <a:p>
                <a:pPr lvl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lit/>
                            </m:r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ja-JP" altLang="ja-JP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ja-JP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m:rPr>
                              <m:lit/>
                            </m:r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ja-JP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altLang="ja-JP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ja-JP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ja-JP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ja-JP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altLang="ja-JP" sz="5400" dirty="0">
                  <a:solidFill>
                    <a:prstClr val="black"/>
                  </a:solidFill>
                  <a:latin typeface="游ゴシック" panose="020F0502020204030204"/>
                </a:endParaRPr>
              </a:p>
              <a:p>
                <a:pPr lvl="0" defTabSz="914400">
                  <a:spcBef>
                    <a:spcPts val="600"/>
                  </a:spcBef>
                </a:pP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after the relative vorticity is computed from horizontal wind vector:</a:t>
                </a:r>
              </a:p>
              <a:p>
                <a:pPr lvl="0" defTabSz="91440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=0,1,2,…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altLang="ja-JP" sz="3600" dirty="0">
                  <a:solidFill>
                    <a:prstClr val="black"/>
                  </a:solidFill>
                  <a:latin typeface="游ゴシック" panose="020F0502020204030204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ja-JP" sz="3600" dirty="0"/>
                  <a:t>Taking the inner product with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ja-JP" sz="3600" dirty="0"/>
                  <a:t>-mode relative vorticity, 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ja-JP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ja-JP" altLang="ja-JP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ja-JP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𝑙𝑚𝑛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3600" dirty="0"/>
              </a:p>
              <a:p>
                <a:pPr marL="2419350" indent="-241935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ja-JP" sz="36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altLang="ja-JP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ja-JP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3600" dirty="0"/>
              </a:p>
              <a:p>
                <a:pPr marL="2419350" indent="-241935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ja-JP" sz="36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altLang="ja-JP" sz="36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ja-JP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ja-JP" altLang="ja-JP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ja-JP" altLang="ja-JP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m:rPr>
                              <m:lit/>
                            </m:rPr>
                            <a:rPr lang="en-US" altLang="ja-JP" sz="36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3600" b="0" i="0" smtClean="0">
                          <a:latin typeface="Cambria Math" panose="02040503050406030204" pitchFamily="18" charset="0"/>
                        </a:rPr>
                        <m:t>and</m:t>
                      </m:r>
                    </m:oMath>
                  </m:oMathPara>
                </a14:m>
                <a:endParaRPr lang="en-US" altLang="ja-JP" sz="3600" dirty="0"/>
              </a:p>
              <a:p>
                <a:pPr marL="2419350" indent="-241935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𝑙𝑚𝑛</m:t>
                          </m:r>
                        </m:sub>
                      </m:sSub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ja-JP" sz="36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6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ja-JP" altLang="ja-JP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3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altLang="ja-JP" sz="36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altLang="ja-JP" sz="3600" dirty="0">
                  <a:solidFill>
                    <a:prstClr val="black"/>
                  </a:solidFill>
                  <a:latin typeface="游ゴシック" panose="020F0502020204030204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altLang="ja-JP" sz="3600" dirty="0">
                    <a:solidFill>
                      <a:prstClr val="black"/>
                    </a:solidFill>
                  </a:rPr>
                  <a:t>Operating the inverse 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</m:sub>
                    </m:sSub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</a:rPr>
                  <a:t>, the nonlinear dynamic system is obtained.</a:t>
                </a:r>
              </a:p>
              <a:p>
                <a:pPr lvl="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𝑙𝑚𝑛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altLang="ja-JP" sz="3600" dirty="0">
                  <a:solidFill>
                    <a:prstClr val="black"/>
                  </a:solidFill>
                  <a:latin typeface="游ゴシック" panose="020F0502020204030204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8138D4A-D845-4971-BE2A-0EF3B533B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68" y="22971100"/>
                <a:ext cx="14383487" cy="17669709"/>
              </a:xfrm>
              <a:prstGeom prst="rect">
                <a:avLst/>
              </a:prstGeom>
              <a:blipFill>
                <a:blip r:embed="rId7"/>
                <a:stretch>
                  <a:fillRect l="-1314" t="-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4" name="図 133">
            <a:extLst>
              <a:ext uri="{FF2B5EF4-FFF2-40B4-BE49-F238E27FC236}">
                <a16:creationId xmlns:a16="http://schemas.microsoft.com/office/drawing/2014/main" id="{4B08AE5E-ECCD-4FE2-BF55-71015080F6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7" t="4777" r="-301" b="49378"/>
          <a:stretch/>
        </p:blipFill>
        <p:spPr>
          <a:xfrm>
            <a:off x="24907768" y="8174257"/>
            <a:ext cx="4346092" cy="4315875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92C7AC3-2591-45E1-AC1C-B93F3D97A739}"/>
              </a:ext>
            </a:extLst>
          </p:cNvPr>
          <p:cNvSpPr/>
          <p:nvPr/>
        </p:nvSpPr>
        <p:spPr>
          <a:xfrm>
            <a:off x="24994548" y="12522618"/>
            <a:ext cx="5063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altLang="ja-JP" sz="2800" dirty="0">
                <a:solidFill>
                  <a:prstClr val="black"/>
                </a:solidFill>
                <a:ea typeface="游ゴシック" panose="020B0400000000000000" pitchFamily="50" charset="-128"/>
              </a:rPr>
              <a:t>Fig. 2. Z500 composite of Eastern Pacific blocking events</a:t>
            </a:r>
            <a:r>
              <a:rPr lang="en-US" altLang="ja-JP" sz="28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.</a:t>
            </a:r>
            <a:endParaRPr lang="en-US" altLang="ja-JP" sz="2800" dirty="0">
              <a:solidFill>
                <a:prstClr val="black"/>
              </a:solidFill>
              <a:latin typeface="Cambria Math" panose="02040503050406030204" pitchFamily="18" charset="0"/>
              <a:ea typeface="游ゴシック" panose="020B0400000000000000" pitchFamily="50" charset="-128"/>
            </a:endParaRPr>
          </a:p>
        </p:txBody>
      </p:sp>
      <p:pic>
        <p:nvPicPr>
          <p:cNvPr id="153" name="図 152">
            <a:extLst>
              <a:ext uri="{FF2B5EF4-FFF2-40B4-BE49-F238E27FC236}">
                <a16:creationId xmlns:a16="http://schemas.microsoft.com/office/drawing/2014/main" id="{82A2B466-663F-44E3-85BA-24316F54F0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 r="33072" b="46845"/>
          <a:stretch/>
        </p:blipFill>
        <p:spPr>
          <a:xfrm>
            <a:off x="15807753" y="8119702"/>
            <a:ext cx="8553629" cy="4315875"/>
          </a:xfrm>
          <a:prstGeom prst="rect">
            <a:avLst/>
          </a:prstGeom>
        </p:spPr>
      </p:pic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E41C423D-32C2-4859-9BFF-0DD33C660574}"/>
              </a:ext>
            </a:extLst>
          </p:cNvPr>
          <p:cNvSpPr/>
          <p:nvPr/>
        </p:nvSpPr>
        <p:spPr>
          <a:xfrm>
            <a:off x="15660814" y="12522618"/>
            <a:ext cx="8847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ja-JP" sz="2800" dirty="0">
                <a:solidFill>
                  <a:prstClr val="black"/>
                </a:solidFill>
                <a:ea typeface="游ゴシック" panose="020B0400000000000000" pitchFamily="50" charset="-128"/>
              </a:rPr>
              <a:t>Fig. 1. PC1 and PC2 of Z500 in the cold season between Nov and Mar based on data from 1960/61 to 2016/17.</a:t>
            </a:r>
            <a:endParaRPr lang="en-US" altLang="ja-JP" sz="2800" dirty="0">
              <a:solidFill>
                <a:prstClr val="black"/>
              </a:solidFill>
              <a:latin typeface="Cambria Math" panose="02040503050406030204" pitchFamily="18" charset="0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0D768D40-239A-4F71-AF60-6CE39A5E7AE4}"/>
                  </a:ext>
                </a:extLst>
              </p:cNvPr>
              <p:cNvSpPr/>
              <p:nvPr/>
            </p:nvSpPr>
            <p:spPr>
              <a:xfrm>
                <a:off x="15462203" y="13784532"/>
                <a:ext cx="14311762" cy="6795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4400"/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The atmospheric blocking is defined by the meridional reversal of geopotential contours</a:t>
                </a:r>
                <a:r>
                  <a:rPr lang="ja-JP" altLang="en-US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(</a:t>
                </a:r>
                <a:r>
                  <a:rPr lang="en-US" altLang="ja-JP" sz="3600" dirty="0" err="1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Tibalti</a:t>
                </a: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 and </a:t>
                </a:r>
                <a:r>
                  <a:rPr lang="en-US" altLang="ja-JP" sz="3600" dirty="0" err="1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Molteni</a:t>
                </a: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 1990, Tellus) or by a high pressure anomaly (Dole and Gordon 1983, CD). This study used the hybrid method with</a:t>
                </a:r>
                <a:r>
                  <a:rPr lang="ja-JP" altLang="en-US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3600" dirty="0" err="1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Barriopedro</a:t>
                </a: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 et al. (2010, CD). </a:t>
                </a:r>
              </a:p>
              <a:p>
                <a:pPr algn="just" defTabSz="914400"/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We identified 52 Eastern Pacific blocking events in 57 winters, which was identified as the central longitude of their peak in 180-150W. It was found that the Z500 composite of Eastern Pacific blocking events’ peak had large projection onto EOF2 (Figs. 1 and 2). We then define the blocking index as the linear combination of 10 modes composited for the events’ peak:</a:t>
                </a: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/>
                        <m:sup>
                          <m:r>
                            <m:rPr>
                              <m:sty m:val="p"/>
                            </m:rPr>
                            <a:rPr lang="en-US" altLang="ja-JP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EP</m:t>
                          </m:r>
                        </m:sup>
                      </m:sSubSup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=−0.081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0.747 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−0.003 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−0.089 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+0.023 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+0.207 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−0.209 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+0.196 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−0.053 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ja-JP" alt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+0.262 </m:t>
                      </m:r>
                      <m:sSub>
                        <m:sSubPr>
                          <m:ctrlP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0D768D40-239A-4F71-AF60-6CE39A5E7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203" y="13784532"/>
                <a:ext cx="14311762" cy="6795578"/>
              </a:xfrm>
              <a:prstGeom prst="rect">
                <a:avLst/>
              </a:prstGeom>
              <a:blipFill>
                <a:blip r:embed="rId10"/>
                <a:stretch>
                  <a:fillRect l="-1278" t="-1345" r="-13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対角する 2 つの角を丸めた四角形 63">
            <a:extLst>
              <a:ext uri="{FF2B5EF4-FFF2-40B4-BE49-F238E27FC236}">
                <a16:creationId xmlns:a16="http://schemas.microsoft.com/office/drawing/2014/main" id="{1FA96F3F-197B-46B3-887B-960EFD9732EE}"/>
              </a:ext>
            </a:extLst>
          </p:cNvPr>
          <p:cNvSpPr/>
          <p:nvPr/>
        </p:nvSpPr>
        <p:spPr>
          <a:xfrm>
            <a:off x="15550836" y="21348508"/>
            <a:ext cx="12676352" cy="1080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6000" dirty="0">
                <a:solidFill>
                  <a:srgbClr val="4F81BD"/>
                </a:solidFill>
              </a:rPr>
              <a:t>Diagnosis with blocking index equation</a:t>
            </a:r>
            <a:endParaRPr lang="en-US" altLang="ja-JP" sz="6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F43D051-130F-4FDD-A0E5-076C8B9B5985}"/>
                  </a:ext>
                </a:extLst>
              </p:cNvPr>
              <p:cNvSpPr/>
              <p:nvPr/>
            </p:nvSpPr>
            <p:spPr>
              <a:xfrm>
                <a:off x="15774325" y="22723410"/>
                <a:ext cx="13805314" cy="10539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Blocking index equation with the truncation at 50 modes is </a:t>
                </a:r>
                <a:endParaRPr lang="en-US" altLang="ja-JP" sz="36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  <a:p>
                <a:pPr lvl="0" defTabSz="91440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/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EP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</m:sSubSup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/>
                              </m:sSubSup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ja-JP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36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  <a:p>
                <a:pPr lvl="0" defTabSz="914400">
                  <a:spcBef>
                    <a:spcPts val="600"/>
                  </a:spcBef>
                </a:pP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Separating low modes 1-10 into high modes 11-50, </a:t>
                </a:r>
                <a:endParaRPr lang="ja-JP" altLang="en-US" sz="36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  <a:p>
                <a:pPr marL="1981200" lvl="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EP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6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6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=11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ja-JP" altLang="ja-JP" sz="36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6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altLang="ja-JP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1981200" lvl="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=11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ja-JP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ja-JP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=11</m:t>
                          </m:r>
                        </m:sub>
                        <m:sup>
                          <m:r>
                            <a:rPr lang="en-US" altLang="ja-JP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=11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ja-JP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ja-JP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ja-JP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36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  <a:p>
                <a:pPr lvl="0" algn="just">
                  <a:spcBef>
                    <a:spcPts val="600"/>
                  </a:spcBef>
                </a:pPr>
                <a:r>
                  <a:rPr lang="en-US" altLang="ja-JP" sz="3600" dirty="0">
                    <a:solidFill>
                      <a:prstClr val="black"/>
                    </a:solidFill>
                    <a:ea typeface="+mj-ea"/>
                  </a:rPr>
                  <a:t>the vorticity flux convergence can be divided into low-mode linear term, high-mode linear term, low-mode nonlinear term, and high-mode nonlinear term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.</a:t>
                </a: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 Whereas the low modes were not effective to blocking formation, </a:t>
                </a:r>
                <a:r>
                  <a:rPr lang="en-US" altLang="ja-JP" sz="3600" dirty="0">
                    <a:solidFill>
                      <a:srgbClr val="FF0000"/>
                    </a:solidFill>
                    <a:ea typeface="游ゴシック" panose="020B0400000000000000" pitchFamily="50" charset="-128"/>
                  </a:rPr>
                  <a:t>the high-mode nonlinear term played an important role in blocking formation over Eastern Pacific </a:t>
                </a:r>
                <a:r>
                  <a:rPr lang="en-US" altLang="ja-JP" sz="36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(Figs. 3 and 4).</a:t>
                </a:r>
                <a:endParaRPr lang="en-US" altLang="ja-JP" sz="36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F43D051-130F-4FDD-A0E5-076C8B9B5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325" y="22723410"/>
                <a:ext cx="13805314" cy="10539295"/>
              </a:xfrm>
              <a:prstGeom prst="rect">
                <a:avLst/>
              </a:prstGeom>
              <a:blipFill>
                <a:blip r:embed="rId11"/>
                <a:stretch>
                  <a:fillRect l="-1369" t="-984" r="-1369" b="-1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7" name="図 156">
            <a:extLst>
              <a:ext uri="{FF2B5EF4-FFF2-40B4-BE49-F238E27FC236}">
                <a16:creationId xmlns:a16="http://schemas.microsoft.com/office/drawing/2014/main" id="{F33EED5B-5689-4E84-9671-E493A8D0EDE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5410741" y="33394914"/>
            <a:ext cx="7564074" cy="4643072"/>
          </a:xfrm>
          <a:prstGeom prst="rect">
            <a:avLst/>
          </a:prstGeom>
        </p:spPr>
      </p:pic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CC356F7B-8E32-4696-9DB4-A9B1E2D1B56B}"/>
              </a:ext>
            </a:extLst>
          </p:cNvPr>
          <p:cNvSpPr/>
          <p:nvPr/>
        </p:nvSpPr>
        <p:spPr>
          <a:xfrm>
            <a:off x="15198929" y="38098434"/>
            <a:ext cx="77758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US" altLang="ja-JP" sz="2800" dirty="0">
                <a:solidFill>
                  <a:prstClr val="black"/>
                </a:solidFill>
                <a:ea typeface="游ゴシック" panose="020B0400000000000000" pitchFamily="50" charset="-128"/>
              </a:rPr>
              <a:t>Fig. 3. Lag composite of Eastern Pacific blocking events. (Red) low-mode and (purple) high-mode linear terms, (green) low-mode and (blue) high-mode nonlinear terms, and (black)  tendency (</a:t>
            </a:r>
            <a:r>
              <a:rPr lang="en-US" altLang="ja-JP" sz="2800" dirty="0">
                <a:solidFill>
                  <a:prstClr val="black"/>
                </a:solidFill>
              </a:rPr>
              <a:t>day</a:t>
            </a:r>
            <a:r>
              <a:rPr lang="en-US" altLang="ja-JP" sz="2800" baseline="30000" dirty="0">
                <a:solidFill>
                  <a:prstClr val="black"/>
                </a:solidFill>
              </a:rPr>
              <a:t>-1</a:t>
            </a:r>
            <a:r>
              <a:rPr lang="en-US" altLang="ja-JP" sz="2800" dirty="0">
                <a:solidFill>
                  <a:prstClr val="black"/>
                </a:solidFill>
              </a:rPr>
              <a:t>).</a:t>
            </a:r>
            <a:endParaRPr lang="en-US" altLang="ja-JP" sz="28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D469CFF1-77F5-413D-AB04-ECDB3BCE53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677" y="33608108"/>
            <a:ext cx="6962054" cy="4216684"/>
          </a:xfrm>
          <a:prstGeom prst="rect">
            <a:avLst/>
          </a:prstGeom>
        </p:spPr>
      </p:pic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C0DF43EC-3AA6-4D16-BA3B-A8BBD386D689}"/>
              </a:ext>
            </a:extLst>
          </p:cNvPr>
          <p:cNvSpPr/>
          <p:nvPr/>
        </p:nvSpPr>
        <p:spPr>
          <a:xfrm>
            <a:off x="23186877" y="38098434"/>
            <a:ext cx="6587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dirty="0">
                <a:solidFill>
                  <a:prstClr val="black"/>
                </a:solidFill>
                <a:ea typeface="游ゴシック" panose="020B0400000000000000" pitchFamily="50" charset="-128"/>
              </a:rPr>
              <a:t>Fig. 4. </a:t>
            </a:r>
            <a:r>
              <a:rPr lang="en-US" altLang="ja-JP" sz="2800" dirty="0">
                <a:latin typeface="AdvPSTIM10-R"/>
              </a:rPr>
              <a:t>Composite of each term for sectorial blockings averaged over 4 days before the peak. The bar graph shows the number of blocking episodes.</a:t>
            </a:r>
            <a:endParaRPr lang="en-US" altLang="ja-JP" sz="28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7A9E3A47-94C4-4A18-A77F-FC361E5156C4}"/>
              </a:ext>
            </a:extLst>
          </p:cNvPr>
          <p:cNvCxnSpPr/>
          <p:nvPr/>
        </p:nvCxnSpPr>
        <p:spPr>
          <a:xfrm flipV="1">
            <a:off x="325731" y="6138196"/>
            <a:ext cx="29592000" cy="23815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6E9C9BF-B7C7-4CE5-BAEB-491731E74928}"/>
              </a:ext>
            </a:extLst>
          </p:cNvPr>
          <p:cNvSpPr/>
          <p:nvPr/>
        </p:nvSpPr>
        <p:spPr>
          <a:xfrm>
            <a:off x="561147" y="3183016"/>
            <a:ext cx="290130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dirty="0"/>
              <a:t>[POINT of this study]</a:t>
            </a:r>
          </a:p>
          <a:p>
            <a:pPr marL="914400" indent="-914400">
              <a:buAutoNum type="arabicPeriod"/>
            </a:pPr>
            <a:r>
              <a:rPr lang="en-US" altLang="ja-JP" sz="5400" dirty="0"/>
              <a:t>Mode-decomposed equation is derived from vorticity equation, using orthogonality of PC timeseries.</a:t>
            </a:r>
          </a:p>
          <a:p>
            <a:pPr marL="914400" indent="-914400">
              <a:buAutoNum type="arabicPeriod"/>
            </a:pPr>
            <a:r>
              <a:rPr lang="en-US" altLang="ja-JP" sz="5400" dirty="0"/>
              <a:t>Atmospheric blocking is dynamically diagnosed with the equation without any time filtering to data.</a:t>
            </a:r>
            <a:r>
              <a:rPr lang="ja-JP" alt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07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8636</TotalTime>
  <Words>751</Words>
  <Application>Microsoft Office PowerPoint</Application>
  <PresentationFormat>ユーザー設定</PresentationFormat>
  <Paragraphs>50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AdvPSTIM10-R</vt:lpstr>
      <vt:lpstr>ＭＳ Ｐゴシック</vt:lpstr>
      <vt:lpstr>游ゴシック</vt:lpstr>
      <vt:lpstr>Arial</vt:lpstr>
      <vt:lpstr>Calibri</vt:lpstr>
      <vt:lpstr>Cambria Math</vt:lpstr>
      <vt:lpstr>Office テーマ</vt:lpstr>
      <vt:lpstr>数式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Inoue</dc:creator>
  <cp:lastModifiedBy>inaz</cp:lastModifiedBy>
  <cp:revision>970</cp:revision>
  <cp:lastPrinted>2017-01-30T10:45:43Z</cp:lastPrinted>
  <dcterms:created xsi:type="dcterms:W3CDTF">2011-09-17T08:46:08Z</dcterms:created>
  <dcterms:modified xsi:type="dcterms:W3CDTF">2020-05-02T02:00:00Z</dcterms:modified>
</cp:coreProperties>
</file>