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322" r:id="rId4"/>
    <p:sldId id="324" r:id="rId5"/>
    <p:sldId id="328" r:id="rId6"/>
    <p:sldId id="346" r:id="rId7"/>
    <p:sldId id="348" r:id="rId8"/>
    <p:sldId id="345" r:id="rId9"/>
    <p:sldId id="343" r:id="rId10"/>
    <p:sldId id="342" r:id="rId11"/>
    <p:sldId id="260" r:id="rId12"/>
    <p:sldId id="262" r:id="rId13"/>
  </p:sldIdLst>
  <p:sldSz cx="9906000" cy="6858000" type="A4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00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224">
          <p15:clr>
            <a:srgbClr val="A4A3A4"/>
          </p15:clr>
        </p15:guide>
        <p15:guide id="6" orient="horz" pos="3792">
          <p15:clr>
            <a:srgbClr val="A4A3A4"/>
          </p15:clr>
        </p15:guide>
        <p15:guide id="7" orient="horz" pos="3888">
          <p15:clr>
            <a:srgbClr val="A4A3A4"/>
          </p15:clr>
        </p15:guide>
        <p15:guide id="8" pos="3120">
          <p15:clr>
            <a:srgbClr val="A4A3A4"/>
          </p15:clr>
        </p15:guide>
        <p15:guide id="9" pos="104">
          <p15:clr>
            <a:srgbClr val="A4A3A4"/>
          </p15:clr>
        </p15:guide>
        <p15:guide id="10" pos="6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5"/>
    <a:srgbClr val="E3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2B976-1E7B-45C7-82E0-E292F30132DE}" v="96" dt="2020-05-05T06:51:57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1" autoAdjust="0"/>
    <p:restoredTop sz="89209" autoAdjust="0"/>
  </p:normalViewPr>
  <p:slideViewPr>
    <p:cSldViewPr>
      <p:cViewPr>
        <p:scale>
          <a:sx n="100" d="100"/>
          <a:sy n="100" d="100"/>
        </p:scale>
        <p:origin x="-2148" y="-186"/>
      </p:cViewPr>
      <p:guideLst>
        <p:guide orient="horz" pos="3600"/>
        <p:guide orient="horz" pos="192"/>
        <p:guide orient="horz" pos="960"/>
        <p:guide orient="horz" pos="1056"/>
        <p:guide orient="horz" pos="4224"/>
        <p:guide orient="horz" pos="3792"/>
        <p:guide orient="horz" pos="3888"/>
        <p:guide pos="3120"/>
        <p:guide pos="104"/>
        <p:guide pos="6136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9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g zhiguo" userId="1394bafd413ee6bb" providerId="Windows Live" clId="Web-{C912B976-1E7B-45C7-82E0-E292F30132DE}"/>
    <pc:docChg chg="modSld">
      <pc:chgData name="deng zhiguo" userId="1394bafd413ee6bb" providerId="Windows Live" clId="Web-{C912B976-1E7B-45C7-82E0-E292F30132DE}" dt="2020-05-05T06:51:57.473" v="91" actId="1076"/>
      <pc:docMkLst>
        <pc:docMk/>
      </pc:docMkLst>
      <pc:sldChg chg="modSp">
        <pc:chgData name="deng zhiguo" userId="1394bafd413ee6bb" providerId="Windows Live" clId="Web-{C912B976-1E7B-45C7-82E0-E292F30132DE}" dt="2020-05-04T10:59:54.536" v="2" actId="20577"/>
        <pc:sldMkLst>
          <pc:docMk/>
          <pc:sldMk cId="0" sldId="258"/>
        </pc:sldMkLst>
        <pc:spChg chg="mod">
          <ac:chgData name="deng zhiguo" userId="1394bafd413ee6bb" providerId="Windows Live" clId="Web-{C912B976-1E7B-45C7-82E0-E292F30132DE}" dt="2020-05-04T10:59:54.536" v="2" actId="20577"/>
          <ac:spMkLst>
            <pc:docMk/>
            <pc:sldMk cId="0" sldId="258"/>
            <ac:spMk id="3074" creationId="{EAD264E4-4CA0-4BCB-AC3A-EAC9D4A77C8F}"/>
          </ac:spMkLst>
        </pc:spChg>
      </pc:sldChg>
      <pc:sldChg chg="modSp">
        <pc:chgData name="deng zhiguo" userId="1394bafd413ee6bb" providerId="Windows Live" clId="Web-{C912B976-1E7B-45C7-82E0-E292F30132DE}" dt="2020-05-04T11:01:13.536" v="5" actId="20577"/>
        <pc:sldMkLst>
          <pc:docMk/>
          <pc:sldMk cId="0" sldId="264"/>
        </pc:sldMkLst>
        <pc:spChg chg="mod">
          <ac:chgData name="deng zhiguo" userId="1394bafd413ee6bb" providerId="Windows Live" clId="Web-{C912B976-1E7B-45C7-82E0-E292F30132DE}" dt="2020-05-04T11:01:13.536" v="5" actId="20577"/>
          <ac:spMkLst>
            <pc:docMk/>
            <pc:sldMk cId="0" sldId="264"/>
            <ac:spMk id="4099" creationId="{E7E6C905-935E-4285-AFF1-BAC40A633FFC}"/>
          </ac:spMkLst>
        </pc:spChg>
      </pc:sldChg>
      <pc:sldChg chg="modSp">
        <pc:chgData name="deng zhiguo" userId="1394bafd413ee6bb" providerId="Windows Live" clId="Web-{C912B976-1E7B-45C7-82E0-E292F30132DE}" dt="2020-05-04T11:01:56.927" v="10" actId="20577"/>
        <pc:sldMkLst>
          <pc:docMk/>
          <pc:sldMk cId="0" sldId="322"/>
        </pc:sldMkLst>
        <pc:spChg chg="mod">
          <ac:chgData name="deng zhiguo" userId="1394bafd413ee6bb" providerId="Windows Live" clId="Web-{C912B976-1E7B-45C7-82E0-E292F30132DE}" dt="2020-05-04T11:01:56.927" v="10" actId="20577"/>
          <ac:spMkLst>
            <pc:docMk/>
            <pc:sldMk cId="0" sldId="322"/>
            <ac:spMk id="5123" creationId="{D53B1940-3C15-4E5C-BEA0-28226FB11962}"/>
          </ac:spMkLst>
        </pc:spChg>
      </pc:sldChg>
      <pc:sldChg chg="addSp delSp modSp">
        <pc:chgData name="deng zhiguo" userId="1394bafd413ee6bb" providerId="Windows Live" clId="Web-{C912B976-1E7B-45C7-82E0-E292F30132DE}" dt="2020-05-05T06:51:57.473" v="91" actId="1076"/>
        <pc:sldMkLst>
          <pc:docMk/>
          <pc:sldMk cId="0" sldId="324"/>
        </pc:sldMkLst>
        <pc:spChg chg="add del mod">
          <ac:chgData name="deng zhiguo" userId="1394bafd413ee6bb" providerId="Windows Live" clId="Web-{C912B976-1E7B-45C7-82E0-E292F30132DE}" dt="2020-05-05T06:51:57.473" v="91" actId="1076"/>
          <ac:spMkLst>
            <pc:docMk/>
            <pc:sldMk cId="0" sldId="324"/>
            <ac:spMk id="3" creationId="{614668F2-82E5-4C7B-B4B5-E4524E939069}"/>
          </ac:spMkLst>
        </pc:spChg>
      </pc:sldChg>
      <pc:sldChg chg="modSp">
        <pc:chgData name="deng zhiguo" userId="1394bafd413ee6bb" providerId="Windows Live" clId="Web-{C912B976-1E7B-45C7-82E0-E292F30132DE}" dt="2020-05-04T11:08:13.161" v="51" actId="20577"/>
        <pc:sldMkLst>
          <pc:docMk/>
          <pc:sldMk cId="0" sldId="345"/>
        </pc:sldMkLst>
        <pc:spChg chg="mod">
          <ac:chgData name="deng zhiguo" userId="1394bafd413ee6bb" providerId="Windows Live" clId="Web-{C912B976-1E7B-45C7-82E0-E292F30132DE}" dt="2020-05-04T11:08:09.426" v="48" actId="20577"/>
          <ac:spMkLst>
            <pc:docMk/>
            <pc:sldMk cId="0" sldId="345"/>
            <ac:spMk id="27" creationId="{93DC11FA-C749-4ACC-9657-0EFB31A09620}"/>
          </ac:spMkLst>
        </pc:spChg>
        <pc:spChg chg="mod">
          <ac:chgData name="deng zhiguo" userId="1394bafd413ee6bb" providerId="Windows Live" clId="Web-{C912B976-1E7B-45C7-82E0-E292F30132DE}" dt="2020-05-04T11:08:13.161" v="51" actId="20577"/>
          <ac:spMkLst>
            <pc:docMk/>
            <pc:sldMk cId="0" sldId="345"/>
            <ac:spMk id="28" creationId="{387521E3-7145-4493-9622-8F3E0E7633D4}"/>
          </ac:spMkLst>
        </pc:spChg>
        <pc:spChg chg="mod">
          <ac:chgData name="deng zhiguo" userId="1394bafd413ee6bb" providerId="Windows Live" clId="Web-{C912B976-1E7B-45C7-82E0-E292F30132DE}" dt="2020-05-04T11:07:59.176" v="44" actId="20577"/>
          <ac:spMkLst>
            <pc:docMk/>
            <pc:sldMk cId="0" sldId="345"/>
            <ac:spMk id="49" creationId="{D50B627F-8FC4-41B2-9D4E-ADF89130998F}"/>
          </ac:spMkLst>
        </pc:spChg>
        <pc:spChg chg="mod">
          <ac:chgData name="deng zhiguo" userId="1394bafd413ee6bb" providerId="Windows Live" clId="Web-{C912B976-1E7B-45C7-82E0-E292F30132DE}" dt="2020-05-04T11:06:23.489" v="40" actId="20577"/>
          <ac:spMkLst>
            <pc:docMk/>
            <pc:sldMk cId="0" sldId="345"/>
            <ac:spMk id="10256" creationId="{F00DFEF3-7B1A-4623-BF86-ADBBF8731CAB}"/>
          </ac:spMkLst>
        </pc:spChg>
      </pc:sldChg>
      <pc:sldChg chg="modSp">
        <pc:chgData name="deng zhiguo" userId="1394bafd413ee6bb" providerId="Windows Live" clId="Web-{C912B976-1E7B-45C7-82E0-E292F30132DE}" dt="2020-05-04T11:03:20.973" v="18" actId="20577"/>
        <pc:sldMkLst>
          <pc:docMk/>
          <pc:sldMk cId="0" sldId="346"/>
        </pc:sldMkLst>
        <pc:spChg chg="mod">
          <ac:chgData name="deng zhiguo" userId="1394bafd413ee6bb" providerId="Windows Live" clId="Web-{C912B976-1E7B-45C7-82E0-E292F30132DE}" dt="2020-05-04T11:02:58.755" v="14" actId="20577"/>
          <ac:spMkLst>
            <pc:docMk/>
            <pc:sldMk cId="0" sldId="346"/>
            <ac:spMk id="8200" creationId="{8B312C05-BA38-42F6-97A8-D50579BED2F9}"/>
          </ac:spMkLst>
        </pc:spChg>
        <pc:spChg chg="mod">
          <ac:chgData name="deng zhiguo" userId="1394bafd413ee6bb" providerId="Windows Live" clId="Web-{C912B976-1E7B-45C7-82E0-E292F30132DE}" dt="2020-05-04T11:03:20.973" v="18" actId="20577"/>
          <ac:spMkLst>
            <pc:docMk/>
            <pc:sldMk cId="0" sldId="346"/>
            <ac:spMk id="8201" creationId="{F6AA7588-D84C-4894-8CDE-8B256AC3DF41}"/>
          </ac:spMkLst>
        </pc:spChg>
      </pc:sldChg>
      <pc:sldChg chg="modSp">
        <pc:chgData name="deng zhiguo" userId="1394bafd413ee6bb" providerId="Windows Live" clId="Web-{C912B976-1E7B-45C7-82E0-E292F30132DE}" dt="2020-05-04T11:05:46.583" v="37" actId="20577"/>
        <pc:sldMkLst>
          <pc:docMk/>
          <pc:sldMk cId="0" sldId="348"/>
        </pc:sldMkLst>
        <pc:spChg chg="mod">
          <ac:chgData name="deng zhiguo" userId="1394bafd413ee6bb" providerId="Windows Live" clId="Web-{C912B976-1E7B-45C7-82E0-E292F30132DE}" dt="2020-05-04T11:05:04.239" v="33" actId="20577"/>
          <ac:spMkLst>
            <pc:docMk/>
            <pc:sldMk cId="0" sldId="348"/>
            <ac:spMk id="22" creationId="{51831C0F-2152-449E-A597-30CD16B49C15}"/>
          </ac:spMkLst>
        </pc:spChg>
        <pc:spChg chg="mod">
          <ac:chgData name="deng zhiguo" userId="1394bafd413ee6bb" providerId="Windows Live" clId="Web-{C912B976-1E7B-45C7-82E0-E292F30132DE}" dt="2020-05-04T11:05:46.583" v="37" actId="20577"/>
          <ac:spMkLst>
            <pc:docMk/>
            <pc:sldMk cId="0" sldId="348"/>
            <ac:spMk id="9264" creationId="{10D40115-B29B-45F2-96CB-AEFC03C9713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EE50202-4608-42CD-B302-53DBB0E4CD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t" anchorCtr="0" compatLnSpc="1">
            <a:prstTxWarp prst="textNoShape">
              <a:avLst/>
            </a:prstTxWarp>
          </a:bodyPr>
          <a:lstStyle>
            <a:lvl1pPr defTabSz="95567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57E19EA3-E55E-4D33-99D8-2B560775E8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400">
                <a:latin typeface="Arial" charset="0"/>
              </a:defRPr>
            </a:lvl1pPr>
          </a:lstStyle>
          <a:p>
            <a:pPr>
              <a:defRPr/>
            </a:pPr>
            <a:fld id="{F87976F7-FD78-4CCC-92ED-0C8437CBA4EC}" type="datetime3">
              <a:rPr lang="en-US" altLang="de-DE"/>
              <a:pPr>
                <a:defRPr/>
              </a:pPr>
              <a:t>5 May 2020</a:t>
            </a:fld>
            <a:endParaRPr lang="zh-CN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19D8F7B6-8F45-4C17-AF42-D6DA570E16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b" anchorCtr="0" compatLnSpc="1">
            <a:prstTxWarp prst="textNoShape">
              <a:avLst/>
            </a:prstTxWarp>
          </a:bodyPr>
          <a:lstStyle>
            <a:lvl1pPr defTabSz="95567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49F59B9F-8E2D-4C88-B140-F7EB265888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400">
                <a:cs typeface="Arial" panose="020B0604020202020204" pitchFamily="34" charset="0"/>
              </a:defRPr>
            </a:lvl1pPr>
          </a:lstStyle>
          <a:p>
            <a:fld id="{DB799F39-FAA3-4CC5-95EE-E925503471AA}" type="slidenum">
              <a:rPr lang="zh-CN" altLang="de-DE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4299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3A5457B-46D8-46E2-BCE7-92617CF3D1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t" anchorCtr="0" compatLnSpc="1">
            <a:prstTxWarp prst="textNoShape">
              <a:avLst/>
            </a:prstTxWarp>
          </a:bodyPr>
          <a:lstStyle>
            <a:lvl1pPr defTabSz="95567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DB8630C-A38F-4D85-A715-AA51004FDC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400">
                <a:latin typeface="Arial" charset="0"/>
              </a:defRPr>
            </a:lvl1pPr>
          </a:lstStyle>
          <a:p>
            <a:pPr>
              <a:defRPr/>
            </a:pPr>
            <a:fld id="{A5F7ADF4-03AC-47C4-A448-22B6FFFA55B4}" type="datetime3">
              <a:rPr lang="en-US" altLang="de-DE"/>
              <a:pPr>
                <a:defRPr/>
              </a:pPr>
              <a:t>5 May 2020</a:t>
            </a:fld>
            <a:endParaRPr lang="zh-CN" altLang="de-D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97A3D5F4-A8B2-4CBE-BF18-00029EFF49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C084F10-C867-4D34-9A6F-A16A228348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5175" y="4862513"/>
            <a:ext cx="5568950" cy="4605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D1B514D2-0296-4E76-8B70-52B3F9C8B1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b" anchorCtr="0" compatLnSpc="1">
            <a:prstTxWarp prst="textNoShape">
              <a:avLst/>
            </a:prstTxWarp>
          </a:bodyPr>
          <a:lstStyle>
            <a:lvl1pPr defTabSz="955675">
              <a:defRPr sz="1000">
                <a:solidFill>
                  <a:srgbClr val="004D95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7D8D6A38-4FF6-433E-94CB-2D8B3FE87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8964" tIns="49482" rIns="98964" bIns="494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100">
                <a:solidFill>
                  <a:srgbClr val="004D9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A124065-95B0-4F74-A3A2-F61E6481651A}" type="slidenum">
              <a:rPr lang="zh-CN" altLang="de-DE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3323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810547AA-9D84-4256-B42A-EE406851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5ED8FB07-4AC5-4C0F-83E1-9ACA2049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48383EC1-297F-45E4-882F-4B52354FA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fld id="{7A052513-A9FF-410B-B34E-0026374F3DEF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pPr defTabSz="914400"/>
              <a:t>1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6CE067A8-88DD-49D2-AFC5-097060734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93F61B34-F1EB-476B-A0FC-2E68A6AF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GB" altLang="de-DE" sz="110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C2B5D483-5CFC-44E2-86ED-FDD4B0CF6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fld id="{E42ECE44-B228-40F1-8EFB-353F9D3E1326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pPr defTabSz="914400"/>
              <a:t>2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D35B8FAD-3BEE-45C7-BF2F-C589A141E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172106A8-0520-4BAE-8CD2-41E9D569F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900"/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xmlns="" id="{1E374DCD-B204-46E2-8D51-5C24ECF9A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1E7E28-1D63-444E-931F-7620D12CF2A5}" type="slidenum">
              <a:rPr lang="zh-CN" altLang="de-DE" sz="11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3</a:t>
            </a:fld>
            <a:endParaRPr lang="de-DE" altLang="zh-CN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DF93DB49-B83C-4372-B73F-D536E32D5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CF48F46F-887D-43B5-AEB2-EEF90AF2B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de-DE" sz="110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38F29585-7DA8-47C2-B2A5-2AA57D8FD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fld id="{F7308929-0D04-4BA5-B020-093EAB588E3B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pPr defTabSz="914400"/>
              <a:t>11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F186D513-2BFD-437C-B52A-F257A6B50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4DBDAAE5-C165-400A-8117-04E65631F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xmlns="" id="{C3297A84-1861-4E72-A91B-1AF0709CB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fld id="{606F4457-3556-44B7-95C8-39296BD2D195}" type="slidenum">
              <a:rPr lang="de-DE" altLang="de-DE" sz="1100">
                <a:solidFill>
                  <a:srgbClr val="004D95"/>
                </a:solidFill>
                <a:latin typeface="Verdana" panose="020B0604030504040204" pitchFamily="34" charset="0"/>
              </a:rPr>
              <a:pPr defTabSz="914400"/>
              <a:t>12</a:t>
            </a:fld>
            <a:endParaRPr lang="de-DE" altLang="de-DE" sz="11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33F7B2-5698-46EA-A79E-3BC09C0E49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4D95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 altLang="de-DE">
              <a:latin typeface="Arial" charset="0"/>
            </a:endParaRPr>
          </a:p>
        </p:txBody>
      </p:sp>
      <p:pic>
        <p:nvPicPr>
          <p:cNvPr id="5" name="Picture 19" descr="HG_LOGO_Neg_CMYK_eng">
            <a:extLst>
              <a:ext uri="{FF2B5EF4-FFF2-40B4-BE49-F238E27FC236}">
                <a16:creationId xmlns:a16="http://schemas.microsoft.com/office/drawing/2014/main" xmlns="" id="{7DFD9F05-6E8D-4743-9D11-D06FE103C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6351588"/>
            <a:ext cx="10525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GFZ-LogoNeu_eng_neg_gray">
            <a:extLst>
              <a:ext uri="{FF2B5EF4-FFF2-40B4-BE49-F238E27FC236}">
                <a16:creationId xmlns:a16="http://schemas.microsoft.com/office/drawing/2014/main" xmlns="" id="{CE723574-9BC9-4623-81C4-4FAE9BE5F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165850"/>
            <a:ext cx="89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927B4FDB-3F93-49E0-933C-3336AAF2EC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12913" y="6256338"/>
            <a:ext cx="6480175" cy="3413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de-DE" sz="1400" dirty="0">
                <a:solidFill>
                  <a:schemeClr val="bg1"/>
                </a:solidFill>
                <a:cs typeface="Arial" charset="0"/>
              </a:rPr>
              <a:t>EGU General Assembly, 05</a:t>
            </a:r>
            <a:r>
              <a:rPr lang="en-US" altLang="de-DE" sz="1400" baseline="30000" dirty="0">
                <a:solidFill>
                  <a:schemeClr val="bg1"/>
                </a:solidFill>
                <a:cs typeface="Arial" charset="0"/>
              </a:rPr>
              <a:t>th</a:t>
            </a:r>
            <a:r>
              <a:rPr lang="en-US" altLang="de-DE" sz="1400" dirty="0">
                <a:solidFill>
                  <a:schemeClr val="bg1"/>
                </a:solidFill>
                <a:cs typeface="Arial" charset="0"/>
              </a:rPr>
              <a:t> May 2020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100" y="304800"/>
            <a:ext cx="95758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5100" y="2362200"/>
            <a:ext cx="9575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36576" y="6093296"/>
            <a:ext cx="15841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GeoBM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+mj-lt"/>
              </a:rPr>
              <a:t>GmbH</a:t>
            </a:r>
            <a:endParaRPr lang="de-DE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6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61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ADA1B35-CDA6-4778-8360-B5BC2E99B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0"/>
            <a:ext cx="9575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0E347CD-4DC2-486D-978B-BBD5DC2F4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676400"/>
            <a:ext cx="957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Line 12">
            <a:extLst>
              <a:ext uri="{FF2B5EF4-FFF2-40B4-BE49-F238E27FC236}">
                <a16:creationId xmlns:a16="http://schemas.microsoft.com/office/drawing/2014/main" xmlns="" id="{CE2C3BDC-2FBC-4A97-9FDF-FDC4CAFAF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21388"/>
            <a:ext cx="9906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029" name="Picture 25" descr="HG_LOGO_Pos_CMYK_eng">
            <a:extLst>
              <a:ext uri="{FF2B5EF4-FFF2-40B4-BE49-F238E27FC236}">
                <a16:creationId xmlns:a16="http://schemas.microsoft.com/office/drawing/2014/main" xmlns="" id="{278F317D-5034-40C8-82AD-31391EF1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6350000"/>
            <a:ext cx="10525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6" descr="GFZ-LogoNeu_eng_4c">
            <a:extLst>
              <a:ext uri="{FF2B5EF4-FFF2-40B4-BE49-F238E27FC236}">
                <a16:creationId xmlns:a16="http://schemas.microsoft.com/office/drawing/2014/main" xmlns="" id="{B3F4346D-F5A7-444D-A747-BB8218B1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165850"/>
            <a:ext cx="8953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>
            <a:extLst>
              <a:ext uri="{FF2B5EF4-FFF2-40B4-BE49-F238E27FC236}">
                <a16:creationId xmlns:a16="http://schemas.microsoft.com/office/drawing/2014/main" xmlns="" id="{AB9D6BB1-14E3-4AE2-A6AA-3FA049C7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8050"/>
            <a:ext cx="9906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xmlns="" id="{6B324364-B1F3-4753-937E-E7C8D839A62F}"/>
              </a:ext>
            </a:extLst>
          </p:cNvPr>
          <p:cNvSpPr txBox="1">
            <a:spLocks noGrp="1"/>
          </p:cNvSpPr>
          <p:nvPr/>
        </p:nvSpPr>
        <p:spPr bwMode="auto">
          <a:xfrm>
            <a:off x="1639888" y="6308725"/>
            <a:ext cx="6696075" cy="341313"/>
          </a:xfrm>
          <a:prstGeom prst="rect">
            <a:avLst/>
          </a:prstGeom>
          <a:noFill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DE" altLang="zh-CN" sz="1400">
                <a:solidFill>
                  <a:srgbClr val="004D95"/>
                </a:solidFill>
                <a:latin typeface="Verdana" pitchFamily="34" charset="0"/>
                <a:cs typeface="Arial" charset="0"/>
              </a:rPr>
              <a:t>EGU General Assembly, </a:t>
            </a:r>
            <a:r>
              <a:rPr lang="en-US" altLang="de-DE" sz="1400">
                <a:solidFill>
                  <a:srgbClr val="004D95"/>
                </a:solidFill>
                <a:latin typeface="Arial" charset="0"/>
                <a:cs typeface="Arial" charset="0"/>
              </a:rPr>
              <a:t>05</a:t>
            </a:r>
            <a:r>
              <a:rPr lang="en-US" altLang="de-DE" sz="1400" baseline="30000">
                <a:solidFill>
                  <a:srgbClr val="004D95"/>
                </a:solidFill>
                <a:latin typeface="Arial" charset="0"/>
                <a:cs typeface="Arial" charset="0"/>
              </a:rPr>
              <a:t>th</a:t>
            </a:r>
            <a:r>
              <a:rPr lang="de-DE" altLang="zh-CN" sz="1400">
                <a:solidFill>
                  <a:srgbClr val="004D95"/>
                </a:solidFill>
                <a:latin typeface="Verdana" pitchFamily="34" charset="0"/>
                <a:cs typeface="Arial" charset="0"/>
              </a:rPr>
              <a:t> May 2020</a:t>
            </a:r>
            <a:endParaRPr lang="en-GB" altLang="zh-CN" sz="1400">
              <a:solidFill>
                <a:srgbClr val="004D95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xmlns="" id="{A25BAD30-C3F7-4489-8ADD-6D3AC23B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329" y="6308725"/>
            <a:ext cx="681460" cy="3397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5349062-8FF7-4197-869E-6B7A5BCB487E}" type="slidenum">
              <a:rPr lang="de-DE" altLang="de-DE" sz="1600">
                <a:solidFill>
                  <a:srgbClr val="004D9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GB" altLang="de-DE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36576" y="6055662"/>
            <a:ext cx="13681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>
                <a:solidFill>
                  <a:srgbClr val="004D95"/>
                </a:solidFill>
                <a:latin typeface="+mj-lt"/>
              </a:rPr>
              <a:t>GeoBM</a:t>
            </a:r>
          </a:p>
          <a:p>
            <a:r>
              <a:rPr lang="de-DE" sz="1600" b="0" dirty="0" smtClean="0">
                <a:solidFill>
                  <a:srgbClr val="004D95"/>
                </a:solidFill>
                <a:latin typeface="+mj-lt"/>
              </a:rPr>
              <a:t>GmbH</a:t>
            </a:r>
            <a:endParaRPr lang="de-DE" sz="1600" b="0" dirty="0">
              <a:solidFill>
                <a:srgbClr val="004D95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4D95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g@gfz-potsdam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AD264E4-4CA0-4BCB-AC3A-EAC9D4A77C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100" y="579438"/>
            <a:ext cx="9575800" cy="2057400"/>
          </a:xfrm>
        </p:spPr>
        <p:txBody>
          <a:bodyPr/>
          <a:lstStyle/>
          <a:p>
            <a:r>
              <a:rPr lang="en-GB" altLang="de-DE" b="1" dirty="0">
                <a:ea typeface="MS PGothic"/>
              </a:rPr>
              <a:t> </a:t>
            </a:r>
            <a:r>
              <a:rPr lang="en-GB" altLang="en-US" dirty="0">
                <a:ea typeface="MS PGothic"/>
              </a:rPr>
              <a:t>Retrieving tropospheric parameters using predicted multi-GNSS orbits and clocks</a:t>
            </a:r>
            <a:endParaRPr lang="de-DE" altLang="de-DE" dirty="0">
              <a:ea typeface="MS PGothic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4CE52D0F-7917-4BA2-A4F1-213E3B59CE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20750" y="2636838"/>
            <a:ext cx="7956550" cy="3313112"/>
          </a:xfrm>
        </p:spPr>
        <p:txBody>
          <a:bodyPr anchor="ctr"/>
          <a:lstStyle/>
          <a:p>
            <a:pPr eaLnBrk="1" hangingPunct="1"/>
            <a:r>
              <a:rPr lang="de-DE" altLang="de-DE" sz="2400">
                <a:solidFill>
                  <a:schemeClr val="bg1"/>
                </a:solidFill>
              </a:rPr>
              <a:t> Zhiguo Deng</a:t>
            </a:r>
            <a:r>
              <a:rPr lang="de-DE" altLang="de-DE" sz="2400" baseline="30000">
                <a:solidFill>
                  <a:schemeClr val="bg1"/>
                </a:solidFill>
              </a:rPr>
              <a:t>1,3</a:t>
            </a:r>
            <a:r>
              <a:rPr lang="de-DE" altLang="de-DE" sz="2400">
                <a:solidFill>
                  <a:schemeClr val="bg1"/>
                </a:solidFill>
              </a:rPr>
              <a:t>, Florian Zus</a:t>
            </a:r>
            <a:r>
              <a:rPr lang="de-DE" altLang="de-DE" sz="2400" baseline="30000">
                <a:solidFill>
                  <a:schemeClr val="bg1"/>
                </a:solidFill>
              </a:rPr>
              <a:t>1</a:t>
            </a:r>
            <a:r>
              <a:rPr lang="de-DE" altLang="de-DE" sz="2400">
                <a:solidFill>
                  <a:schemeClr val="bg1"/>
                </a:solidFill>
              </a:rPr>
              <a:t>, Kyriakos Balidakis</a:t>
            </a:r>
            <a:r>
              <a:rPr lang="de-DE" altLang="de-DE" sz="2400" baseline="30000">
                <a:solidFill>
                  <a:schemeClr val="bg1"/>
                </a:solidFill>
              </a:rPr>
              <a:t>1</a:t>
            </a:r>
            <a:r>
              <a:rPr lang="de-DE" altLang="de-DE" sz="2400">
                <a:solidFill>
                  <a:schemeClr val="bg1"/>
                </a:solidFill>
              </a:rPr>
              <a:t>, Jens Wickert</a:t>
            </a:r>
            <a:r>
              <a:rPr lang="de-DE" altLang="de-DE" sz="2400" baseline="30000">
                <a:solidFill>
                  <a:schemeClr val="bg1"/>
                </a:solidFill>
              </a:rPr>
              <a:t>1,2</a:t>
            </a:r>
            <a:r>
              <a:rPr lang="de-DE" altLang="de-DE" sz="2400">
                <a:solidFill>
                  <a:schemeClr val="bg1"/>
                </a:solidFill>
              </a:rPr>
              <a:t> and Harald Schuh</a:t>
            </a:r>
            <a:r>
              <a:rPr lang="de-DE" altLang="de-DE" sz="2400" baseline="30000">
                <a:solidFill>
                  <a:schemeClr val="bg1"/>
                </a:solidFill>
              </a:rPr>
              <a:t>1,2,3</a:t>
            </a:r>
            <a:endParaRPr lang="de-DE" altLang="de-DE" sz="2400">
              <a:solidFill>
                <a:schemeClr val="bg1"/>
              </a:solidFill>
            </a:endParaRPr>
          </a:p>
          <a:p>
            <a:pPr eaLnBrk="1" hangingPunct="1"/>
            <a:r>
              <a:rPr lang="en-GB" altLang="de-DE">
                <a:solidFill>
                  <a:schemeClr val="bg1"/>
                </a:solidFill>
                <a:hlinkClick r:id="rId3"/>
              </a:rPr>
              <a:t>deng@gfz-potsdam.de</a:t>
            </a:r>
            <a:endParaRPr lang="en-GB" altLang="de-DE">
              <a:solidFill>
                <a:schemeClr val="bg1"/>
              </a:solidFill>
            </a:endParaRPr>
          </a:p>
          <a:p>
            <a:pPr eaLnBrk="1" hangingPunct="1"/>
            <a:endParaRPr lang="en-GB" altLang="de-DE">
              <a:solidFill>
                <a:schemeClr val="bg1"/>
              </a:solidFill>
            </a:endParaRP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(1) GFZ Potsdam, Germany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(2) Technical University Berlin, Germany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(3) GeoBM GmbH, Germany</a:t>
            </a:r>
          </a:p>
          <a:p>
            <a:pPr eaLnBrk="1" hangingPunct="1"/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zhiguo.jpg">
            <a:extLst>
              <a:ext uri="{FF2B5EF4-FFF2-40B4-BE49-F238E27FC236}">
                <a16:creationId xmlns:a16="http://schemas.microsoft.com/office/drawing/2014/main" xmlns="" id="{62B2DFC0-29D7-4374-B0F2-2BD6EEB5C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8850"/>
            <a:ext cx="61849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5FB9857A-70A7-4B7A-A2B2-3B7CB1C9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923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ZTD (predicted SP3) vs. NWM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1BE85D4B-720B-4A9E-AD03-991F4860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005263"/>
            <a:ext cx="3368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2000">
                <a:solidFill>
                  <a:srgbClr val="004D95"/>
                </a:solidFill>
              </a:rPr>
              <a:t>The comparison with the weather model shows an average RMS deviation of  about 13 mm</a:t>
            </a:r>
            <a:r>
              <a:rPr lang="en-GB" altLang="de-DE">
                <a:solidFill>
                  <a:srgbClr val="004D95"/>
                </a:solidFill>
              </a:rPr>
              <a:t>.</a:t>
            </a:r>
            <a:endParaRPr lang="en-US" altLang="en-US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xmlns="" id="{A28D2627-8D3C-40BF-A259-3622C963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1060450"/>
            <a:ext cx="34417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de-DE" sz="1600">
                <a:solidFill>
                  <a:srgbClr val="004D95"/>
                </a:solidFill>
              </a:rPr>
              <a:t>NWM data comes from the atmospheric reanalysis </a:t>
            </a:r>
          </a:p>
          <a:p>
            <a:pPr eaLnBrk="1" hangingPunct="1"/>
            <a:r>
              <a:rPr lang="en-GB" altLang="de-DE" sz="1600">
                <a:solidFill>
                  <a:srgbClr val="004D95"/>
                </a:solidFill>
              </a:rPr>
              <a:t>      ERA5 (ECMWF)</a:t>
            </a:r>
          </a:p>
          <a:p>
            <a:pPr eaLnBrk="1" hangingPunct="1"/>
            <a:endParaRPr lang="en-GB" altLang="de-DE" sz="1600">
              <a:solidFill>
                <a:srgbClr val="004D9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de-DE" sz="1600">
                <a:solidFill>
                  <a:srgbClr val="004D95"/>
                </a:solidFill>
              </a:rPr>
              <a:t>Stations where RMS deviation exceeds 40 mm are removed from statistic (outliers)</a:t>
            </a:r>
          </a:p>
          <a:p>
            <a:pPr eaLnBrk="1" hangingPunct="1"/>
            <a:endParaRPr lang="en-GB" altLang="de-DE" sz="1600">
              <a:solidFill>
                <a:srgbClr val="004D95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de-DE" sz="1600">
                <a:solidFill>
                  <a:srgbClr val="004D95"/>
                </a:solidFill>
              </a:rPr>
              <a:t>Stations are sorted with respect to the latitude</a:t>
            </a:r>
            <a:endParaRPr lang="en-US" altLang="en-US" sz="1600"/>
          </a:p>
        </p:txBody>
      </p:sp>
      <p:cxnSp>
        <p:nvCxnSpPr>
          <p:cNvPr id="12294" name="Gerade Verbindung mit Pfeil 2">
            <a:extLst>
              <a:ext uri="{FF2B5EF4-FFF2-40B4-BE49-F238E27FC236}">
                <a16:creationId xmlns:a16="http://schemas.microsoft.com/office/drawing/2014/main" xmlns="" id="{1300939D-BF8F-4ED3-A2A0-F4916F9602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84800" y="4221163"/>
            <a:ext cx="107950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E55CAFEF-A29B-42DF-B76F-0A56AF9580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/>
              <a:t>Conclusion and Outlook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xmlns="" id="{27C1FC87-EF54-4A4D-9602-50391452EA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73050" y="981075"/>
            <a:ext cx="9575800" cy="489585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US" altLang="de-DE"/>
              <a:t>The GNSS orbit and clock determination and prediction benefits from the more stable clock.</a:t>
            </a:r>
            <a:r>
              <a:rPr lang="en-GB" altLang="en-US"/>
              <a:t> 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GB" altLang="en-US"/>
              <a:t>SISRE for Galileo is the lowest. </a:t>
            </a:r>
            <a:endParaRPr lang="en-US" altLang="de-DE"/>
          </a:p>
          <a:p>
            <a:pPr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US" altLang="de-DE"/>
              <a:t>ZTDs from 140 global stations using good* </a:t>
            </a:r>
            <a:r>
              <a:rPr lang="en-GB" altLang="en-US"/>
              <a:t>predicted satellite orbit and clocks are validated with a reference solution and a NWM. RMS deviations are about 13 mm.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r>
              <a:rPr lang="en-GB" altLang="en-US"/>
              <a:t>ZTDs estimated from predicted orbit and clock products are sufficiently accurate for time critical meteorological applications.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Tx/>
              <a:buChar char="•"/>
            </a:pPr>
            <a:endParaRPr lang="en-US" alt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>
            <a:extLst>
              <a:ext uri="{FF2B5EF4-FFF2-40B4-BE49-F238E27FC236}">
                <a16:creationId xmlns:a16="http://schemas.microsoft.com/office/drawing/2014/main" xmlns="" id="{D665E496-7F83-4F1E-AAC1-79A0BDCDAD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2276475"/>
            <a:ext cx="9575800" cy="1219200"/>
          </a:xfrm>
        </p:spPr>
        <p:txBody>
          <a:bodyPr/>
          <a:lstStyle/>
          <a:p>
            <a:r>
              <a:rPr lang="en-GB" altLang="de-DE"/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E15C751D-E173-405C-A0CF-1F65C746C5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575800" cy="765175"/>
          </a:xfrm>
        </p:spPr>
        <p:txBody>
          <a:bodyPr/>
          <a:lstStyle/>
          <a:p>
            <a:pPr eaLnBrk="1" hangingPunct="1"/>
            <a:r>
              <a:rPr lang="en-GB" altLang="de-DE"/>
              <a:t>Content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E7E6C905-935E-4285-AFF1-BAC40A633F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30200" y="1125538"/>
            <a:ext cx="8439150" cy="4751387"/>
          </a:xfrm>
        </p:spPr>
        <p:txBody>
          <a:bodyPr/>
          <a:lstStyle/>
          <a:p>
            <a:pPr marL="360045" indent="-276225">
              <a:lnSpc>
                <a:spcPct val="150000"/>
              </a:lnSpc>
              <a:spcBef>
                <a:spcPct val="30000"/>
              </a:spcBef>
              <a:buFontTx/>
              <a:buChar char="•"/>
            </a:pPr>
            <a:r>
              <a:rPr lang="de-DE" altLang="de-DE" sz="2800" dirty="0">
                <a:ea typeface="MS PGothic"/>
              </a:rPr>
              <a:t>Rapid and ultra-rapid multi-GNSS </a:t>
            </a:r>
            <a:r>
              <a:rPr lang="en-US" altLang="de-DE" sz="2800" dirty="0">
                <a:ea typeface="MS PGothic"/>
              </a:rPr>
              <a:t>products</a:t>
            </a:r>
            <a:r>
              <a:rPr lang="de-DE" altLang="de-DE" sz="2800" dirty="0">
                <a:ea typeface="MS PGothic"/>
              </a:rPr>
              <a:t>: GBM &amp; GBU</a:t>
            </a:r>
            <a:endParaRPr lang="en-US" altLang="de-DE" sz="2800" dirty="0">
              <a:ea typeface="MS PGothic"/>
            </a:endParaRPr>
          </a:p>
          <a:p>
            <a:pPr marL="360045" indent="-276225">
              <a:lnSpc>
                <a:spcPct val="150000"/>
              </a:lnSpc>
              <a:spcBef>
                <a:spcPct val="30000"/>
              </a:spcBef>
              <a:buFontTx/>
              <a:buChar char="•"/>
            </a:pPr>
            <a:r>
              <a:rPr lang="en-US" altLang="de-DE" sz="2800" dirty="0">
                <a:ea typeface="MS PGothic"/>
              </a:rPr>
              <a:t>Orbit &amp; Clock prediction method</a:t>
            </a:r>
          </a:p>
          <a:p>
            <a:pPr marL="360045" indent="-276225">
              <a:lnSpc>
                <a:spcPct val="150000"/>
              </a:lnSpc>
              <a:spcBef>
                <a:spcPct val="30000"/>
              </a:spcBef>
              <a:buFontTx/>
              <a:buChar char="•"/>
            </a:pPr>
            <a:r>
              <a:rPr lang="en-US" altLang="de-DE" sz="2800" dirty="0">
                <a:ea typeface="MS PGothic"/>
              </a:rPr>
              <a:t>Validation of Orbit &amp; Clock prediction</a:t>
            </a:r>
          </a:p>
          <a:p>
            <a:pPr marL="360045" indent="-276225">
              <a:lnSpc>
                <a:spcPct val="150000"/>
              </a:lnSpc>
              <a:spcBef>
                <a:spcPct val="30000"/>
              </a:spcBef>
              <a:buFontTx/>
              <a:buChar char="•"/>
            </a:pPr>
            <a:r>
              <a:rPr lang="en-US" altLang="de-DE" sz="2800" dirty="0">
                <a:ea typeface="MS PGothic"/>
              </a:rPr>
              <a:t>ZTD from predicted Orbit and Clock</a:t>
            </a:r>
          </a:p>
          <a:p>
            <a:pPr marL="360045" indent="-276225">
              <a:lnSpc>
                <a:spcPct val="150000"/>
              </a:lnSpc>
              <a:spcBef>
                <a:spcPct val="30000"/>
              </a:spcBef>
              <a:buFontTx/>
              <a:buChar char="•"/>
            </a:pPr>
            <a:r>
              <a:rPr lang="en-US" altLang="de-DE" sz="2800" dirty="0">
                <a:ea typeface="MS PGothic"/>
              </a:rPr>
              <a:t>Conclusion and Outlook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CF845FFC-7B19-4B52-9653-2B0E2180C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Rapid and ultra-rapid SP3: GBM &amp; GBU</a:t>
            </a:r>
          </a:p>
        </p:txBody>
      </p:sp>
      <p:sp>
        <p:nvSpPr>
          <p:cNvPr id="5123" name="Textfeld 10">
            <a:extLst>
              <a:ext uri="{FF2B5EF4-FFF2-40B4-BE49-F238E27FC236}">
                <a16:creationId xmlns:a16="http://schemas.microsoft.com/office/drawing/2014/main" xmlns="" id="{D53B1940-3C15-4E5C-BEA0-28226FB1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8" y="1125538"/>
            <a:ext cx="3455987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004D95"/>
                </a:solidFill>
                <a:latin typeface="Arial"/>
                <a:ea typeface="MS PGothic"/>
                <a:cs typeface="Arial"/>
              </a:rPr>
              <a:t>Product includes:</a:t>
            </a:r>
          </a:p>
          <a:p>
            <a:pPr eaLnBrk="1" hangingPunct="1"/>
            <a:endParaRPr lang="en-US" altLang="de-DE" sz="1100" dirty="0">
              <a:solidFill>
                <a:srgbClr val="004D95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de-DE" sz="1800" dirty="0">
                <a:latin typeface="Arial"/>
                <a:ea typeface="MS PGothic"/>
                <a:cs typeface="Arial"/>
              </a:rPr>
              <a:t>5 min. orbit &amp; 30 sec. clock</a:t>
            </a:r>
          </a:p>
          <a:p>
            <a:pPr eaLnBrk="1" hangingPunct="1">
              <a:buFontTx/>
              <a:buChar char="•"/>
            </a:pPr>
            <a:r>
              <a:rPr lang="en-US" altLang="de-DE" sz="1800" dirty="0">
                <a:latin typeface="Arial"/>
                <a:ea typeface="MS PGothic"/>
                <a:cs typeface="Arial"/>
              </a:rPr>
              <a:t>Daily ERP parameters</a:t>
            </a:r>
          </a:p>
          <a:p>
            <a:pPr eaLnBrk="1" hangingPunct="1">
              <a:buFontTx/>
              <a:buChar char="•"/>
            </a:pPr>
            <a:r>
              <a:rPr lang="en-US" altLang="de-DE" sz="1800" dirty="0">
                <a:latin typeface="Arial"/>
                <a:ea typeface="MS PGothic"/>
                <a:cs typeface="Arial"/>
              </a:rPr>
              <a:t>Daily ISB for MGEX stations</a:t>
            </a:r>
          </a:p>
          <a:p>
            <a:pPr eaLnBrk="1" hangingPunct="1">
              <a:buFontTx/>
              <a:buChar char="•"/>
            </a:pPr>
            <a:r>
              <a:rPr lang="en-US" altLang="de-DE" sz="1800" dirty="0">
                <a:latin typeface="Arial"/>
                <a:ea typeface="MS PGothic"/>
                <a:cs typeface="Arial"/>
              </a:rPr>
              <a:t>U</a:t>
            </a:r>
            <a:r>
              <a:rPr lang="en-US" altLang="de-DE" sz="1800" dirty="0" smtClean="0">
                <a:latin typeface="Arial"/>
                <a:ea typeface="MS PGothic"/>
                <a:cs typeface="Arial"/>
              </a:rPr>
              <a:t>p </a:t>
            </a:r>
            <a:r>
              <a:rPr lang="en-US" altLang="de-DE" sz="1800" dirty="0">
                <a:latin typeface="Arial"/>
                <a:ea typeface="MS PGothic"/>
                <a:cs typeface="Arial"/>
              </a:rPr>
              <a:t>to 129 satellites</a:t>
            </a:r>
            <a:endParaRPr lang="en-US" altLang="de-DE" sz="2000" dirty="0">
              <a:latin typeface="Arial"/>
              <a:ea typeface="MS PGothic"/>
              <a:cs typeface="Arial"/>
            </a:endParaRPr>
          </a:p>
        </p:txBody>
      </p:sp>
      <p:graphicFrame>
        <p:nvGraphicFramePr>
          <p:cNvPr id="12" name="Tabelle 8">
            <a:extLst>
              <a:ext uri="{FF2B5EF4-FFF2-40B4-BE49-F238E27FC236}">
                <a16:creationId xmlns:a16="http://schemas.microsoft.com/office/drawing/2014/main" xmlns="" id="{143B7A72-491D-4511-87EA-9FACD9000C61}"/>
              </a:ext>
            </a:extLst>
          </p:cNvPr>
          <p:cNvGraphicFramePr>
            <a:graphicFrameLocks noGrp="1"/>
          </p:cNvGraphicFramePr>
          <p:nvPr/>
        </p:nvGraphicFramePr>
        <p:xfrm>
          <a:off x="6537325" y="3214688"/>
          <a:ext cx="324008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Satellite</a:t>
                      </a: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Observation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L1/L2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GLONASS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L1/L2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Galileo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E1/E5a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BeiDou II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B1/B2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BeiDou II+III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B1/B3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QZSS</a:t>
                      </a: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L1/L2</a:t>
                      </a:r>
                    </a:p>
                  </a:txBody>
                  <a:tcPr marL="91449" marR="9144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150" name="Picture 9" descr="gbm_number_satellites_nsta.png">
            <a:extLst>
              <a:ext uri="{FF2B5EF4-FFF2-40B4-BE49-F238E27FC236}">
                <a16:creationId xmlns:a16="http://schemas.microsoft.com/office/drawing/2014/main" xmlns="" id="{7EF991DD-965C-4207-9542-852E53980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97013"/>
            <a:ext cx="6321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AutoShape 34" descr="http://geobm.de/wp-content/uploads/2020/01/GBM_sat_number-1-1024x526.png">
            <a:extLst>
              <a:ext uri="{FF2B5EF4-FFF2-40B4-BE49-F238E27FC236}">
                <a16:creationId xmlns:a16="http://schemas.microsoft.com/office/drawing/2014/main" xmlns="" id="{C5258DFE-9E2D-455B-84D9-A1DFEC4202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>
              <a:cs typeface="Arial" panose="020B0604020202020204" pitchFamily="34" charset="0"/>
            </a:endParaRPr>
          </a:p>
        </p:txBody>
      </p:sp>
      <p:cxnSp>
        <p:nvCxnSpPr>
          <p:cNvPr id="5152" name="Straight Arrow Connector 2">
            <a:extLst>
              <a:ext uri="{FF2B5EF4-FFF2-40B4-BE49-F238E27FC236}">
                <a16:creationId xmlns:a16="http://schemas.microsoft.com/office/drawing/2014/main" xmlns="" id="{C63ACD37-8118-448F-A53F-E4233396AA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33625" y="4508500"/>
            <a:ext cx="0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3" name="TextBox 8">
            <a:extLst>
              <a:ext uri="{FF2B5EF4-FFF2-40B4-BE49-F238E27FC236}">
                <a16:creationId xmlns:a16="http://schemas.microsoft.com/office/drawing/2014/main" xmlns="" id="{3A39357B-0BA3-4147-BDC7-46028E700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5140325"/>
            <a:ext cx="135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/>
              <a:t>Start GBU</a:t>
            </a:r>
          </a:p>
        </p:txBody>
      </p:sp>
      <p:cxnSp>
        <p:nvCxnSpPr>
          <p:cNvPr id="5154" name="Straight Arrow Connector 2">
            <a:extLst>
              <a:ext uri="{FF2B5EF4-FFF2-40B4-BE49-F238E27FC236}">
                <a16:creationId xmlns:a16="http://schemas.microsoft.com/office/drawing/2014/main" xmlns="" id="{05EA1CE7-8876-4C6D-943E-ECD7E73533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3425" y="4510088"/>
            <a:ext cx="0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5" name="TextBox 8">
            <a:extLst>
              <a:ext uri="{FF2B5EF4-FFF2-40B4-BE49-F238E27FC236}">
                <a16:creationId xmlns:a16="http://schemas.microsoft.com/office/drawing/2014/main" xmlns="" id="{5A8E40B0-D952-467B-A451-08109D4E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5140325"/>
            <a:ext cx="137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de-DE" sz="2000"/>
              <a:t>Start GBM</a:t>
            </a:r>
          </a:p>
        </p:txBody>
      </p:sp>
      <p:sp>
        <p:nvSpPr>
          <p:cNvPr id="5156" name="TextBox 10">
            <a:extLst>
              <a:ext uri="{FF2B5EF4-FFF2-40B4-BE49-F238E27FC236}">
                <a16:creationId xmlns:a16="http://schemas.microsoft.com/office/drawing/2014/main" xmlns="" id="{23237DA3-C62F-437D-9D8D-A2A320BE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4797425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zh-CN" sz="1200" dirty="0"/>
              <a:t>(Up to 28 satellites of  BDS III are added at the end of 2019.)</a:t>
            </a:r>
            <a:endParaRPr lang="en-GB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2">
            <a:extLst>
              <a:ext uri="{FF2B5EF4-FFF2-40B4-BE49-F238E27FC236}">
                <a16:creationId xmlns:a16="http://schemas.microsoft.com/office/drawing/2014/main" xmlns="" id="{0CABC7C6-0607-46AC-B8A5-1DA4E45B2963}"/>
              </a:ext>
            </a:extLst>
          </p:cNvPr>
          <p:cNvSpPr txBox="1">
            <a:spLocks/>
          </p:cNvSpPr>
          <p:nvPr/>
        </p:nvSpPr>
        <p:spPr bwMode="auto">
          <a:xfrm>
            <a:off x="488950" y="427038"/>
            <a:ext cx="92186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200"/>
              </a:lnSpc>
            </a:pPr>
            <a:r>
              <a:rPr lang="de-DE" altLang="en-US" sz="3200">
                <a:solidFill>
                  <a:srgbClr val="004D95"/>
                </a:solidFill>
                <a:cs typeface="Arial" panose="020B0604020202020204" pitchFamily="34" charset="0"/>
              </a:rPr>
              <a:t>Multi-GNSS network for rapid &amp; ultra rapid </a:t>
            </a:r>
          </a:p>
        </p:txBody>
      </p:sp>
      <p:pic>
        <p:nvPicPr>
          <p:cNvPr id="6147" name="Picture 2" descr="station_distribution.png">
            <a:extLst>
              <a:ext uri="{FF2B5EF4-FFF2-40B4-BE49-F238E27FC236}">
                <a16:creationId xmlns:a16="http://schemas.microsoft.com/office/drawing/2014/main" xmlns="" id="{4D87D4B4-4415-45D2-A4D1-FCAB0DDFD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89050" y="981075"/>
            <a:ext cx="74739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>
            <a:extLst>
              <a:ext uri="{FF2B5EF4-FFF2-40B4-BE49-F238E27FC236}">
                <a16:creationId xmlns:a16="http://schemas.microsoft.com/office/drawing/2014/main" xmlns="" id="{6B485DDE-C744-4719-892F-C96AE47DE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176338"/>
            <a:ext cx="1038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en-US" b="1">
                <a:cs typeface="Arial" panose="020B0604020202020204" pitchFamily="34" charset="0"/>
              </a:rPr>
              <a:t>Rapid</a:t>
            </a:r>
            <a:endParaRPr lang="en-US" altLang="en-US" b="1">
              <a:cs typeface="Arial" panose="020B0604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6B1AF54-139E-486B-9F45-9BDA37866AA9}"/>
              </a:ext>
            </a:extLst>
          </p:cNvPr>
          <p:cNvGrpSpPr>
            <a:grpSpLocks/>
          </p:cNvGrpSpPr>
          <p:nvPr/>
        </p:nvGrpSpPr>
        <p:grpSpPr bwMode="auto">
          <a:xfrm>
            <a:off x="9525" y="1579563"/>
            <a:ext cx="9047163" cy="4867275"/>
            <a:chOff x="3286" y="2276872"/>
            <a:chExt cx="8638557" cy="4489820"/>
          </a:xfrm>
        </p:grpSpPr>
        <p:pic>
          <p:nvPicPr>
            <p:cNvPr id="6151" name="Picture 2" descr="station_distribution.png">
              <a:extLst>
                <a:ext uri="{FF2B5EF4-FFF2-40B4-BE49-F238E27FC236}">
                  <a16:creationId xmlns:a16="http://schemas.microsoft.com/office/drawing/2014/main" xmlns="" id="{B6C2C3A0-B417-42A3-81E0-D5594341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418200" y="2322291"/>
              <a:ext cx="7223643" cy="4444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Box 6">
              <a:extLst>
                <a:ext uri="{FF2B5EF4-FFF2-40B4-BE49-F238E27FC236}">
                  <a16:creationId xmlns:a16="http://schemas.microsoft.com/office/drawing/2014/main" xmlns="" id="{DD5328FC-5B1B-4603-A1AE-615761FFC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" y="2276872"/>
              <a:ext cx="1645707" cy="42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US" b="1">
                  <a:cs typeface="Arial" panose="020B0604020202020204" pitchFamily="34" charset="0"/>
                </a:rPr>
                <a:t>Ultra rapid</a:t>
              </a:r>
              <a:endParaRPr lang="en-US" altLang="en-US" b="1">
                <a:cs typeface="Arial" panose="020B0604020202020204" pitchFamily="34" charset="0"/>
              </a:endParaRPr>
            </a:p>
          </p:txBody>
        </p:sp>
      </p:grpSp>
      <p:sp>
        <p:nvSpPr>
          <p:cNvPr id="6150" name="TextBox 7">
            <a:extLst>
              <a:ext uri="{FF2B5EF4-FFF2-40B4-BE49-F238E27FC236}">
                <a16:creationId xmlns:a16="http://schemas.microsoft.com/office/drawing/2014/main" xmlns="" id="{13F55143-C14D-454E-B59E-D3C105F71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971550"/>
            <a:ext cx="1531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zh-CN" sz="1600"/>
              <a:t>(02-May-2020)</a:t>
            </a:r>
            <a:endParaRPr lang="en-GB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orb_dif_gbm_gbu_pre_bar.png">
            <a:extLst>
              <a:ext uri="{FF2B5EF4-FFF2-40B4-BE49-F238E27FC236}">
                <a16:creationId xmlns:a16="http://schemas.microsoft.com/office/drawing/2014/main" xmlns="" id="{4E79445F-F9B6-419B-9FC9-7479AC633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5820" r="5856" b="5820"/>
          <a:stretch>
            <a:fillRect/>
          </a:stretch>
        </p:blipFill>
        <p:spPr bwMode="auto">
          <a:xfrm>
            <a:off x="200025" y="1717675"/>
            <a:ext cx="95059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0">
            <a:extLst>
              <a:ext uri="{FF2B5EF4-FFF2-40B4-BE49-F238E27FC236}">
                <a16:creationId xmlns:a16="http://schemas.microsoft.com/office/drawing/2014/main" xmlns="" id="{366084E5-8B5C-4EB5-B320-1DE9573B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41388"/>
            <a:ext cx="950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cs typeface="Arial" panose="020B0604020202020204" pitchFamily="34" charset="0"/>
              </a:rPr>
              <a:t>GBU (09:00 job, 3 hours prediction part 12:00~15:00) vs. GBM</a:t>
            </a: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AE651F7A-04A7-4820-A650-1806F929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7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GBU Orbit prediction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173" name="Group 14">
            <a:extLst>
              <a:ext uri="{FF2B5EF4-FFF2-40B4-BE49-F238E27FC236}">
                <a16:creationId xmlns:a16="http://schemas.microsoft.com/office/drawing/2014/main" xmlns="" id="{AC678B5A-7EAB-4FAC-957F-4BE92EF4849D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1412875"/>
            <a:ext cx="7993062" cy="603250"/>
            <a:chOff x="-159568" y="1700808"/>
            <a:chExt cx="7992888" cy="603764"/>
          </a:xfrm>
        </p:grpSpPr>
        <p:grpSp>
          <p:nvGrpSpPr>
            <p:cNvPr id="7224" name="Group 4">
              <a:extLst>
                <a:ext uri="{FF2B5EF4-FFF2-40B4-BE49-F238E27FC236}">
                  <a16:creationId xmlns:a16="http://schemas.microsoft.com/office/drawing/2014/main" xmlns="" id="{BEF6CE6C-1C8F-4779-A4DF-5213F1C5A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7949" y="1700808"/>
              <a:ext cx="5905371" cy="603764"/>
              <a:chOff x="1927949" y="1628800"/>
              <a:chExt cx="5905371" cy="603764"/>
            </a:xfrm>
          </p:grpSpPr>
          <p:grpSp>
            <p:nvGrpSpPr>
              <p:cNvPr id="7226" name="Group 26">
                <a:extLst>
                  <a:ext uri="{FF2B5EF4-FFF2-40B4-BE49-F238E27FC236}">
                    <a16:creationId xmlns:a16="http://schemas.microsoft.com/office/drawing/2014/main" xmlns="" id="{C3539E50-7105-4765-9150-D483E02D8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7949" y="1628800"/>
                <a:ext cx="5905371" cy="603764"/>
                <a:chOff x="2504013" y="1268760"/>
                <a:chExt cx="5905371" cy="603764"/>
              </a:xfrm>
            </p:grpSpPr>
            <p:grpSp>
              <p:nvGrpSpPr>
                <p:cNvPr id="7228" name="Group 22">
                  <a:extLst>
                    <a:ext uri="{FF2B5EF4-FFF2-40B4-BE49-F238E27FC236}">
                      <a16:creationId xmlns:a16="http://schemas.microsoft.com/office/drawing/2014/main" xmlns="" id="{20A1CA22-49F6-40CB-B712-268F32893B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04013" y="1268760"/>
                  <a:ext cx="5905371" cy="288032"/>
                  <a:chOff x="3440117" y="1700808"/>
                  <a:chExt cx="5905371" cy="288032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4973BFD5-144B-45B9-AB5B-677ED1C49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40117" y="1700808"/>
                    <a:ext cx="2089104" cy="28758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de-DE" sz="1400">
                        <a:solidFill>
                          <a:srgbClr val="000000"/>
                        </a:solidFill>
                        <a:latin typeface="Arial" charset="0"/>
                      </a:rPr>
                      <a:t>24 h SP3</a:t>
                    </a:r>
                    <a:endParaRPr lang="en-GB">
                      <a:latin typeface="Arial" charset="0"/>
                    </a:endParaRPr>
                  </a:p>
                </p:txBody>
              </p:sp>
              <p:sp>
                <p:nvSpPr>
                  <p:cNvPr id="7231" name="Rectangle 12">
                    <a:extLst>
                      <a:ext uri="{FF2B5EF4-FFF2-40B4-BE49-F238E27FC236}">
                        <a16:creationId xmlns:a16="http://schemas.microsoft.com/office/drawing/2014/main" xmlns="" id="{5F21E3A0-F4A1-480C-8AAB-B9E6C846B6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9064" y="1700808"/>
                    <a:ext cx="3816424" cy="2880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/>
                    <a:r>
                      <a:rPr lang="de-DE" altLang="en-US" sz="1600">
                        <a:cs typeface="Arial" panose="020B0604020202020204" pitchFamily="34" charset="0"/>
                      </a:rPr>
                      <a:t>48h</a:t>
                    </a:r>
                    <a:endParaRPr lang="en-GB" altLang="en-US" sz="1600"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F177DA16-FF8C-40BE-B437-9F13302B8410}"/>
                    </a:ext>
                  </a:extLst>
                </p:cNvPr>
                <p:cNvSpPr/>
                <p:nvPr/>
              </p:nvSpPr>
              <p:spPr bwMode="auto">
                <a:xfrm>
                  <a:off x="3816847" y="1584942"/>
                  <a:ext cx="2087516" cy="28758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de-DE" sz="1400">
                      <a:solidFill>
                        <a:srgbClr val="000000"/>
                      </a:solidFill>
                      <a:latin typeface="Arial" charset="0"/>
                    </a:rPr>
                    <a:t>24 h SP3</a:t>
                  </a:r>
                  <a:r>
                    <a:rPr lang="de-DE" sz="1400">
                      <a:solidFill>
                        <a:srgbClr val="72BFC5"/>
                      </a:solidFill>
                      <a:latin typeface="Arial" charset="0"/>
                    </a:rPr>
                    <a:t>__________</a:t>
                  </a:r>
                  <a:endParaRPr lang="en-GB">
                    <a:solidFill>
                      <a:srgbClr val="72BFC5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227" name="Rectangle 6">
                <a:extLst>
                  <a:ext uri="{FF2B5EF4-FFF2-40B4-BE49-F238E27FC236}">
                    <a16:creationId xmlns:a16="http://schemas.microsoft.com/office/drawing/2014/main" xmlns="" id="{10857DEB-5183-486C-BB1E-5EB012B6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801" y="1628800"/>
                <a:ext cx="216020" cy="576064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GB" altLang="en-US" sz="1100" b="1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9C40721-F87F-4F93-AC6B-4C9729C05EB4}"/>
                </a:ext>
              </a:extLst>
            </p:cNvPr>
            <p:cNvSpPr/>
            <p:nvPr/>
          </p:nvSpPr>
          <p:spPr bwMode="auto">
            <a:xfrm>
              <a:off x="-159568" y="1700808"/>
              <a:ext cx="2087517" cy="2891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DE" sz="1400">
                  <a:solidFill>
                    <a:srgbClr val="000000"/>
                  </a:solidFill>
                  <a:latin typeface="Arial" charset="0"/>
                </a:rPr>
                <a:t>24 h SP3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7174" name="Rectangle 15">
            <a:extLst>
              <a:ext uri="{FF2B5EF4-FFF2-40B4-BE49-F238E27FC236}">
                <a16:creationId xmlns:a16="http://schemas.microsoft.com/office/drawing/2014/main" xmlns="" id="{D9ACC2E7-D04B-4FC1-A00E-679687B7A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1700213"/>
            <a:ext cx="652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en-US" sz="1600">
                <a:solidFill>
                  <a:srgbClr val="000000"/>
                </a:solidFill>
                <a:cs typeface="Arial" panose="020B0604020202020204" pitchFamily="34" charset="0"/>
              </a:rPr>
              <a:t>GBM</a:t>
            </a:r>
            <a:endParaRPr lang="en-GB" altLang="en-US" sz="1600">
              <a:cs typeface="Arial" panose="020B0604020202020204" pitchFamily="34" charset="0"/>
            </a:endParaRP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xmlns="" id="{7FB62195-238C-43C0-8F6A-29EAAA2E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2875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en-US" sz="1600">
                <a:solidFill>
                  <a:srgbClr val="000000"/>
                </a:solidFill>
                <a:cs typeface="Arial" panose="020B0604020202020204" pitchFamily="34" charset="0"/>
              </a:rPr>
              <a:t>GBU</a:t>
            </a:r>
            <a:endParaRPr lang="en-GB" altLang="en-US" sz="1600"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470606C-A0A0-4B6B-AD24-85B8571AD30F}"/>
              </a:ext>
            </a:extLst>
          </p:cNvPr>
          <p:cNvGraphicFramePr>
            <a:graphicFrameLocks noGrp="1"/>
          </p:cNvGraphicFramePr>
          <p:nvPr/>
        </p:nvGraphicFramePr>
        <p:xfrm>
          <a:off x="2259013" y="1735138"/>
          <a:ext cx="4918075" cy="2682544"/>
        </p:xfrm>
        <a:graphic>
          <a:graphicData uri="http://schemas.openxmlformats.org/drawingml/2006/table">
            <a:tbl>
              <a:tblPr/>
              <a:tblGrid>
                <a:gridCol w="1230312">
                  <a:extLst>
                    <a:ext uri="{9D8B030D-6E8A-4147-A177-3AD203B41FA5}">
                      <a16:colId xmlns:a16="http://schemas.microsoft.com/office/drawing/2014/main" xmlns="" val="2593017246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3969515655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xmlns="" val="3971220088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3014238975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Sys.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 [cm]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 [cm]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 [cm]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08771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G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3.4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0.6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33385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R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5.1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1.4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8012793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1.2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9511074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C(MEO)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9.0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6.6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2.3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800554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C(IGSO)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23.8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14.8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7.5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12491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C(GEO)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373.5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117.5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39.9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76933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J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140.0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53.8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33.8</a:t>
                      </a:r>
                    </a:p>
                  </a:txBody>
                  <a:tcPr marL="91451" marR="91451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377276"/>
                  </a:ext>
                </a:extLst>
              </a:tr>
            </a:tbl>
          </a:graphicData>
        </a:graphic>
      </p:graphicFrame>
      <p:sp>
        <p:nvSpPr>
          <p:cNvPr id="7223" name="Rectangle 6">
            <a:extLst>
              <a:ext uri="{FF2B5EF4-FFF2-40B4-BE49-F238E27FC236}">
                <a16:creationId xmlns:a16="http://schemas.microsoft.com/office/drawing/2014/main" xmlns="" id="{FCB2C17F-8549-476E-9EB5-178AF551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1744663"/>
            <a:ext cx="1223962" cy="2663825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en-US" sz="11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8" descr="SISRE0.png">
            <a:extLst>
              <a:ext uri="{FF2B5EF4-FFF2-40B4-BE49-F238E27FC236}">
                <a16:creationId xmlns:a16="http://schemas.microsoft.com/office/drawing/2014/main" xmlns="" id="{2F4BEAA8-E6C7-4C27-9B4C-843DC915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>
            <a:fillRect/>
          </a:stretch>
        </p:blipFill>
        <p:spPr bwMode="auto">
          <a:xfrm>
            <a:off x="236538" y="4548188"/>
            <a:ext cx="95980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4" descr="C02_orb_res0.png">
            <a:extLst>
              <a:ext uri="{FF2B5EF4-FFF2-40B4-BE49-F238E27FC236}">
                <a16:creationId xmlns:a16="http://schemas.microsoft.com/office/drawing/2014/main" xmlns="" id="{610373D7-80E6-4D24-B0E9-514EF8738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r="7813" b="31250"/>
          <a:stretch>
            <a:fillRect/>
          </a:stretch>
        </p:blipFill>
        <p:spPr bwMode="auto">
          <a:xfrm>
            <a:off x="969963" y="1412875"/>
            <a:ext cx="4248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xmlns="" id="{CB0C9891-D046-4F99-B755-A8AFFB5D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7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GBU Clock prediction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197" name="Group 37">
            <a:extLst>
              <a:ext uri="{FF2B5EF4-FFF2-40B4-BE49-F238E27FC236}">
                <a16:creationId xmlns:a16="http://schemas.microsoft.com/office/drawing/2014/main" xmlns="" id="{C55B39B1-8E44-4D81-8256-D3FE28581090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1125538"/>
            <a:ext cx="3559175" cy="290512"/>
            <a:chOff x="1568624" y="1556792"/>
            <a:chExt cx="3559347" cy="290512"/>
          </a:xfrm>
        </p:grpSpPr>
        <p:sp>
          <p:nvSpPr>
            <p:cNvPr id="8206" name="Rectangle 20">
              <a:extLst>
                <a:ext uri="{FF2B5EF4-FFF2-40B4-BE49-F238E27FC236}">
                  <a16:creationId xmlns:a16="http://schemas.microsoft.com/office/drawing/2014/main" xmlns="" id="{FAB9ED87-07EC-49DF-9EA2-B58CB516F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825" y="1559966"/>
              <a:ext cx="1759146" cy="28733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000000"/>
                  </a:solidFill>
                  <a:cs typeface="Arial" panose="020B0604020202020204" pitchFamily="34" charset="0"/>
                </a:rPr>
                <a:t>24 h ORB</a:t>
              </a:r>
              <a:endParaRPr lang="en-GB" altLang="de-DE">
                <a:cs typeface="Arial" panose="020B0604020202020204" pitchFamily="34" charset="0"/>
              </a:endParaRPr>
            </a:p>
          </p:txBody>
        </p:sp>
        <p:sp>
          <p:nvSpPr>
            <p:cNvPr id="8207" name="Rectangle 36">
              <a:extLst>
                <a:ext uri="{FF2B5EF4-FFF2-40B4-BE49-F238E27FC236}">
                  <a16:creationId xmlns:a16="http://schemas.microsoft.com/office/drawing/2014/main" xmlns="" id="{1D493BE3-DFAC-4156-AC30-51E9F737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624" y="1556792"/>
              <a:ext cx="1800200" cy="287338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000000"/>
                  </a:solidFill>
                  <a:cs typeface="Arial" panose="020B0604020202020204" pitchFamily="34" charset="0"/>
                </a:rPr>
                <a:t>24 h ORB</a:t>
              </a:r>
              <a:endParaRPr lang="en-GB" altLang="de-DE">
                <a:cs typeface="Arial" panose="020B0604020202020204" pitchFamily="34" charset="0"/>
              </a:endParaRPr>
            </a:p>
          </p:txBody>
        </p:sp>
      </p:grpSp>
      <p:grpSp>
        <p:nvGrpSpPr>
          <p:cNvPr id="8198" name="Group 39">
            <a:extLst>
              <a:ext uri="{FF2B5EF4-FFF2-40B4-BE49-F238E27FC236}">
                <a16:creationId xmlns:a16="http://schemas.microsoft.com/office/drawing/2014/main" xmlns="" id="{E1BF4837-8DA6-47F5-A179-5AA3F5CFF036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425825"/>
            <a:ext cx="5240338" cy="290513"/>
            <a:chOff x="1568624" y="1556792"/>
            <a:chExt cx="5241345" cy="290963"/>
          </a:xfrm>
        </p:grpSpPr>
        <p:grpSp>
          <p:nvGrpSpPr>
            <p:cNvPr id="8202" name="Group 22">
              <a:extLst>
                <a:ext uri="{FF2B5EF4-FFF2-40B4-BE49-F238E27FC236}">
                  <a16:creationId xmlns:a16="http://schemas.microsoft.com/office/drawing/2014/main" xmlns="" id="{933BA94D-C9C7-473D-AC65-F14843914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6816" y="1559968"/>
              <a:ext cx="3513153" cy="287787"/>
              <a:chOff x="3389662" y="1700808"/>
              <a:chExt cx="4104842" cy="288032"/>
            </a:xfrm>
          </p:grpSpPr>
          <p:sp>
            <p:nvSpPr>
              <p:cNvPr id="8204" name="Rectangle 42">
                <a:extLst>
                  <a:ext uri="{FF2B5EF4-FFF2-40B4-BE49-F238E27FC236}">
                    <a16:creationId xmlns:a16="http://schemas.microsoft.com/office/drawing/2014/main" xmlns="" id="{0289EBD3-874C-4609-B8D0-E4B3EE1ED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662" y="1700808"/>
                <a:ext cx="2139559" cy="287583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de-DE" altLang="de-DE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24 h Clock</a:t>
                </a:r>
                <a:endParaRPr lang="en-GB" altLang="de-DE">
                  <a:cs typeface="Arial" panose="020B0604020202020204" pitchFamily="34" charset="0"/>
                </a:endParaRPr>
              </a:p>
            </p:txBody>
          </p:sp>
          <p:sp>
            <p:nvSpPr>
              <p:cNvPr id="8205" name="Rectangle 12">
                <a:extLst>
                  <a:ext uri="{FF2B5EF4-FFF2-40B4-BE49-F238E27FC236}">
                    <a16:creationId xmlns:a16="http://schemas.microsoft.com/office/drawing/2014/main" xmlns="" id="{0F74FB09-E327-40F4-9D1D-30A790ECD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9065" y="1700808"/>
                <a:ext cx="1965439" cy="288032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1600">
                    <a:cs typeface="Arial" panose="020B0604020202020204" pitchFamily="34" charset="0"/>
                  </a:rPr>
                  <a:t>24h</a:t>
                </a:r>
                <a:endParaRPr lang="en-GB" altLang="en-US" sz="16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3" name="Rectangle 41">
              <a:extLst>
                <a:ext uri="{FF2B5EF4-FFF2-40B4-BE49-F238E27FC236}">
                  <a16:creationId xmlns:a16="http://schemas.microsoft.com/office/drawing/2014/main" xmlns="" id="{50A5E64F-B4EF-451F-8BB9-6CFDF9CCB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624" y="1556792"/>
              <a:ext cx="1728192" cy="287338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400">
                  <a:solidFill>
                    <a:srgbClr val="000000"/>
                  </a:solidFill>
                  <a:cs typeface="Arial" panose="020B0604020202020204" pitchFamily="34" charset="0"/>
                </a:rPr>
                <a:t>24 h Clock</a:t>
              </a:r>
              <a:endParaRPr lang="en-GB" altLang="de-DE">
                <a:cs typeface="Arial" panose="020B0604020202020204" pitchFamily="34" charset="0"/>
              </a:endParaRPr>
            </a:p>
          </p:txBody>
        </p:sp>
      </p:grpSp>
      <p:sp>
        <p:nvSpPr>
          <p:cNvPr id="8199" name="Down Arrow 45">
            <a:extLst>
              <a:ext uri="{FF2B5EF4-FFF2-40B4-BE49-F238E27FC236}">
                <a16:creationId xmlns:a16="http://schemas.microsoft.com/office/drawing/2014/main" xmlns="" id="{8B8EF183-9C1B-49FB-8A3D-CFEDC46F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2924175"/>
            <a:ext cx="358775" cy="504825"/>
          </a:xfrm>
          <a:prstGeom prst="downArrow">
            <a:avLst>
              <a:gd name="adj1" fmla="val 50000"/>
              <a:gd name="adj2" fmla="val 502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de-DE">
              <a:cs typeface="Arial" panose="020B0604020202020204" pitchFamily="34" charset="0"/>
            </a:endParaRPr>
          </a:p>
        </p:txBody>
      </p:sp>
      <p:sp>
        <p:nvSpPr>
          <p:cNvPr id="8200" name="TextBox 46">
            <a:extLst>
              <a:ext uri="{FF2B5EF4-FFF2-40B4-BE49-F238E27FC236}">
                <a16:creationId xmlns:a16="http://schemas.microsoft.com/office/drawing/2014/main" xmlns="" id="{8B312C05-BA38-42F6-97A8-D50579BED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2060575"/>
            <a:ext cx="3687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800" dirty="0">
                <a:latin typeface="Arial"/>
                <a:ea typeface="MS PGothic"/>
                <a:cs typeface="Arial"/>
              </a:rPr>
              <a:t>Correct clock using </a:t>
            </a:r>
            <a:r>
              <a:rPr lang="en-GB" altLang="de-DE" sz="1800" b="1" dirty="0">
                <a:latin typeface="Arial"/>
                <a:ea typeface="MS PGothic"/>
                <a:cs typeface="Arial"/>
              </a:rPr>
              <a:t>orbit fitting residuals</a:t>
            </a:r>
            <a:r>
              <a:rPr lang="en-GB" altLang="de-DE" sz="1800" dirty="0">
                <a:latin typeface="Arial"/>
                <a:ea typeface="MS PGothic"/>
                <a:cs typeface="Arial"/>
              </a:rPr>
              <a:t> before clock prediction.</a:t>
            </a:r>
          </a:p>
        </p:txBody>
      </p:sp>
      <p:sp>
        <p:nvSpPr>
          <p:cNvPr id="8201" name="TextBox 47">
            <a:extLst>
              <a:ext uri="{FF2B5EF4-FFF2-40B4-BE49-F238E27FC236}">
                <a16:creationId xmlns:a16="http://schemas.microsoft.com/office/drawing/2014/main" xmlns="" id="{F6AA7588-D84C-4894-8CDE-8B256AC3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4221163"/>
            <a:ext cx="9777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de-DE" sz="1800" dirty="0">
                <a:latin typeface="Arial"/>
                <a:ea typeface="MS PGothic"/>
                <a:cs typeface="Arial"/>
              </a:rPr>
              <a:t>The quality of predicted orbit &amp; clock is analysed with SISRE (Signal-In-Space Range Error): </a:t>
            </a:r>
            <a:endParaRPr lang="en-GB" altLang="de-DE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5F2F56E-9805-48AB-9C43-463AE648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7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SISRE validation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219" name="Group 32">
            <a:extLst>
              <a:ext uri="{FF2B5EF4-FFF2-40B4-BE49-F238E27FC236}">
                <a16:creationId xmlns:a16="http://schemas.microsoft.com/office/drawing/2014/main" xmlns="" id="{68A58B52-9D9C-4B13-A8D4-8E32F1300311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1341438"/>
            <a:ext cx="4176712" cy="644525"/>
            <a:chOff x="3080408" y="1412701"/>
            <a:chExt cx="4176849" cy="645167"/>
          </a:xfrm>
        </p:grpSpPr>
        <p:grpSp>
          <p:nvGrpSpPr>
            <p:cNvPr id="9257" name="Group 4">
              <a:extLst>
                <a:ext uri="{FF2B5EF4-FFF2-40B4-BE49-F238E27FC236}">
                  <a16:creationId xmlns:a16="http://schemas.microsoft.com/office/drawing/2014/main" xmlns="" id="{B0566D44-E01B-4DE9-97EF-0D8DF6E35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0408" y="1412701"/>
              <a:ext cx="4176849" cy="603848"/>
              <a:chOff x="1928235" y="1628628"/>
              <a:chExt cx="4176758" cy="604363"/>
            </a:xfrm>
          </p:grpSpPr>
          <p:grpSp>
            <p:nvGrpSpPr>
              <p:cNvPr id="9259" name="Group 26">
                <a:extLst>
                  <a:ext uri="{FF2B5EF4-FFF2-40B4-BE49-F238E27FC236}">
                    <a16:creationId xmlns:a16="http://schemas.microsoft.com/office/drawing/2014/main" xmlns="" id="{7A25C7CF-9FCF-4049-846F-F57E79506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8235" y="1628628"/>
                <a:ext cx="4176758" cy="604363"/>
                <a:chOff x="2504299" y="1268588"/>
                <a:chExt cx="4176758" cy="604363"/>
              </a:xfrm>
            </p:grpSpPr>
            <p:grpSp>
              <p:nvGrpSpPr>
                <p:cNvPr id="9261" name="Group 22">
                  <a:extLst>
                    <a:ext uri="{FF2B5EF4-FFF2-40B4-BE49-F238E27FC236}">
                      <a16:creationId xmlns:a16="http://schemas.microsoft.com/office/drawing/2014/main" xmlns="" id="{E2914831-8D71-44B7-96C5-5C51A9C7A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04299" y="1268588"/>
                  <a:ext cx="4176758" cy="288204"/>
                  <a:chOff x="3440403" y="1700636"/>
                  <a:chExt cx="4176758" cy="288204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xmlns="" id="{CF4F6E5E-A3EB-4C96-8284-FE2CD588CF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40403" y="1700636"/>
                    <a:ext cx="2089173" cy="28786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de-DE" sz="1400" dirty="0">
                        <a:solidFill>
                          <a:srgbClr val="000000"/>
                        </a:solidFill>
                        <a:latin typeface="Arial" charset="0"/>
                      </a:rPr>
                      <a:t>24 h calculated </a:t>
                    </a:r>
                    <a:endParaRPr lang="en-GB" dirty="0">
                      <a:latin typeface="Arial" charset="0"/>
                    </a:endParaRPr>
                  </a:p>
                </p:txBody>
              </p:sp>
              <p:sp>
                <p:nvSpPr>
                  <p:cNvPr id="9264" name="Rectangle 12">
                    <a:extLst>
                      <a:ext uri="{FF2B5EF4-FFF2-40B4-BE49-F238E27FC236}">
                        <a16:creationId xmlns:a16="http://schemas.microsoft.com/office/drawing/2014/main" xmlns="" id="{10D40115-B29B-45F2-96CB-AEFC03C971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9065" y="1700808"/>
                    <a:ext cx="2088096" cy="2880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t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/>
                    <a:r>
                      <a:rPr lang="de-DE" altLang="en-US" sz="1400" dirty="0">
                        <a:latin typeface="Arial"/>
                        <a:ea typeface="MS PGothic"/>
                        <a:cs typeface="Arial"/>
                      </a:rPr>
                      <a:t>24h </a:t>
                    </a:r>
                    <a:r>
                      <a:rPr lang="en-GB" altLang="en-US" sz="1400" dirty="0">
                        <a:latin typeface="Arial"/>
                        <a:ea typeface="MS PGothic"/>
                        <a:cs typeface="Arial"/>
                      </a:rPr>
                      <a:t>predicted</a:t>
                    </a: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228C9D53-0477-4DAE-A421-5FA195B5CF80}"/>
                    </a:ext>
                  </a:extLst>
                </p:cNvPr>
                <p:cNvSpPr/>
                <p:nvPr/>
              </p:nvSpPr>
              <p:spPr bwMode="auto">
                <a:xfrm>
                  <a:off x="4593472" y="1585084"/>
                  <a:ext cx="2087585" cy="28787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de-DE" sz="1400" dirty="0">
                      <a:solidFill>
                        <a:srgbClr val="000000"/>
                      </a:solidFill>
                      <a:latin typeface="Arial" charset="0"/>
                    </a:rPr>
                    <a:t>24 h caculated</a:t>
                  </a:r>
                  <a:endParaRPr lang="en-GB" dirty="0">
                    <a:solidFill>
                      <a:srgbClr val="72BFC5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9260" name="Rectangle 6">
                <a:extLst>
                  <a:ext uri="{FF2B5EF4-FFF2-40B4-BE49-F238E27FC236}">
                    <a16:creationId xmlns:a16="http://schemas.microsoft.com/office/drawing/2014/main" xmlns="" id="{09DFE84B-C98D-4F97-8A78-FA249394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168" y="1628800"/>
                <a:ext cx="216020" cy="576064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GB" altLang="en-US" sz="1100" b="1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58" name="Rectangle 15">
              <a:extLst>
                <a:ext uri="{FF2B5EF4-FFF2-40B4-BE49-F238E27FC236}">
                  <a16:creationId xmlns:a16="http://schemas.microsoft.com/office/drawing/2014/main" xmlns="" id="{9F444880-300E-4B28-BAD7-5F1344335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987" y="1718143"/>
              <a:ext cx="6524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GBM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</p:grpSp>
      <p:sp>
        <p:nvSpPr>
          <p:cNvPr id="9220" name="TextBox 10">
            <a:extLst>
              <a:ext uri="{FF2B5EF4-FFF2-40B4-BE49-F238E27FC236}">
                <a16:creationId xmlns:a16="http://schemas.microsoft.com/office/drawing/2014/main" xmlns="" id="{678F79F9-B69D-4BDD-B6AA-7B107D2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941388"/>
            <a:ext cx="950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cs typeface="Arial" panose="020B0604020202020204" pitchFamily="34" charset="0"/>
              </a:rPr>
              <a:t>3 hours predicted SP3 vs. GBM</a:t>
            </a:r>
          </a:p>
        </p:txBody>
      </p:sp>
      <p:pic>
        <p:nvPicPr>
          <p:cNvPr id="9221" name="Picture 39" descr="SISRE_2018_087_all.png">
            <a:extLst>
              <a:ext uri="{FF2B5EF4-FFF2-40B4-BE49-F238E27FC236}">
                <a16:creationId xmlns:a16="http://schemas.microsoft.com/office/drawing/2014/main" xmlns="" id="{F7081A0E-A3CA-4532-8931-FC560FB6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3580" r="9335" b="5133"/>
          <a:stretch>
            <a:fillRect/>
          </a:stretch>
        </p:blipFill>
        <p:spPr bwMode="auto">
          <a:xfrm>
            <a:off x="-15875" y="2060575"/>
            <a:ext cx="48958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4" descr="SISRE_2018_087_bar.png">
            <a:extLst>
              <a:ext uri="{FF2B5EF4-FFF2-40B4-BE49-F238E27FC236}">
                <a16:creationId xmlns:a16="http://schemas.microsoft.com/office/drawing/2014/main" xmlns="" id="{18AD0DEA-C2D8-4F5D-AFD8-F9B09973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000" r="8051" b="3000"/>
          <a:stretch>
            <a:fillRect/>
          </a:stretch>
        </p:blipFill>
        <p:spPr bwMode="auto">
          <a:xfrm>
            <a:off x="4737100" y="2060575"/>
            <a:ext cx="5072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E1DAA998-3FAF-4E46-BEF4-39B1E9C15FC8}"/>
              </a:ext>
            </a:extLst>
          </p:cNvPr>
          <p:cNvGraphicFramePr>
            <a:graphicFrameLocks noGrp="1"/>
          </p:cNvGraphicFramePr>
          <p:nvPr/>
        </p:nvGraphicFramePr>
        <p:xfrm>
          <a:off x="5024438" y="4797425"/>
          <a:ext cx="4681537" cy="1109664"/>
        </p:xfrm>
        <a:graphic>
          <a:graphicData uri="http://schemas.openxmlformats.org/drawingml/2006/table">
            <a:tbl>
              <a:tblPr/>
              <a:tblGrid>
                <a:gridCol w="779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1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G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R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E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C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J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RMS[m]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0.11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0.30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0.41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0.33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STD[m]</a:t>
                      </a: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0.11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0.07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0.15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91463" marR="91463" marT="45667" marB="456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19" descr="CNSC_SISRE_STD.png">
            <a:extLst>
              <a:ext uri="{FF2B5EF4-FFF2-40B4-BE49-F238E27FC236}">
                <a16:creationId xmlns:a16="http://schemas.microsoft.com/office/drawing/2014/main" xmlns="" id="{662D206D-55C8-4A1F-BEBC-9CEBDFD04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981075"/>
            <a:ext cx="51847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831C0F-2152-449E-A597-30CD16B49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981075"/>
            <a:ext cx="1728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zh-CN" sz="1600" dirty="0">
                <a:solidFill>
                  <a:srgbClr val="004D95"/>
                </a:solidFill>
                <a:latin typeface="Arial"/>
                <a:ea typeface="MS PGothic"/>
                <a:cs typeface="Arial"/>
              </a:rPr>
              <a:t>After removing a clock bias over 3 hours for each satellite.</a:t>
            </a:r>
            <a:endParaRPr lang="en-GB" altLang="en-US" sz="1600" dirty="0">
              <a:solidFill>
                <a:srgbClr val="004D95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9255" name="Rectangle 6">
            <a:extLst>
              <a:ext uri="{FF2B5EF4-FFF2-40B4-BE49-F238E27FC236}">
                <a16:creationId xmlns:a16="http://schemas.microsoft.com/office/drawing/2014/main" xmlns="" id="{5FACC38B-2C3D-4E3C-BA50-424FE8FA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5535613"/>
            <a:ext cx="4681537" cy="360362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en-US" sz="1100" b="1"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FD9BBD2-3CB8-4AD3-98FB-72CC41B3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16563"/>
            <a:ext cx="4824413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172A6912-3883-4DB9-AE78-7FD1548F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8207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ZTD from predicted SP3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243" name="Group 22">
            <a:extLst>
              <a:ext uri="{FF2B5EF4-FFF2-40B4-BE49-F238E27FC236}">
                <a16:creationId xmlns:a16="http://schemas.microsoft.com/office/drawing/2014/main" xmlns="" id="{5DCF9019-6350-4EC2-91D9-3E5397B76E1E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1516063"/>
            <a:ext cx="3513137" cy="287337"/>
            <a:chOff x="3389662" y="1700808"/>
            <a:chExt cx="4104842" cy="288032"/>
          </a:xfrm>
        </p:grpSpPr>
        <p:sp>
          <p:nvSpPr>
            <p:cNvPr id="10263" name="Rectangle 42">
              <a:extLst>
                <a:ext uri="{FF2B5EF4-FFF2-40B4-BE49-F238E27FC236}">
                  <a16:creationId xmlns:a16="http://schemas.microsoft.com/office/drawing/2014/main" xmlns="" id="{E5E5F132-E042-4778-98CF-0350E91AB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662" y="1700808"/>
              <a:ext cx="2139559" cy="287583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de-DE" sz="1600">
                  <a:solidFill>
                    <a:srgbClr val="000000"/>
                  </a:solidFill>
                  <a:cs typeface="Arial" panose="020B0604020202020204" pitchFamily="34" charset="0"/>
                </a:rPr>
                <a:t>24 h</a:t>
              </a:r>
              <a:endParaRPr lang="en-GB" altLang="de-DE" sz="2800">
                <a:cs typeface="Arial" panose="020B0604020202020204" pitchFamily="34" charset="0"/>
              </a:endParaRPr>
            </a:p>
          </p:txBody>
        </p:sp>
        <p:sp>
          <p:nvSpPr>
            <p:cNvPr id="10264" name="Rectangle 12">
              <a:extLst>
                <a:ext uri="{FF2B5EF4-FFF2-40B4-BE49-F238E27FC236}">
                  <a16:creationId xmlns:a16="http://schemas.microsoft.com/office/drawing/2014/main" xmlns="" id="{C1718B75-D10D-4779-9135-85D5D3D6D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9065" y="1700808"/>
              <a:ext cx="1965439" cy="28803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de-DE" altLang="en-US" sz="1600">
                  <a:cs typeface="Arial" panose="020B0604020202020204" pitchFamily="34" charset="0"/>
                </a:rPr>
                <a:t>24 h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21042F-E223-45B4-8085-72B86B698BF8}"/>
              </a:ext>
            </a:extLst>
          </p:cNvPr>
          <p:cNvSpPr txBox="1"/>
          <p:nvPr/>
        </p:nvSpPr>
        <p:spPr>
          <a:xfrm>
            <a:off x="631825" y="1444625"/>
            <a:ext cx="12969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>
                <a:latin typeface="Arial" charset="0"/>
              </a:rPr>
              <a:t>GBU SP3</a:t>
            </a:r>
            <a:endParaRPr lang="en-GB" sz="2000" dirty="0">
              <a:latin typeface="Arial" charset="0"/>
            </a:endParaRPr>
          </a:p>
        </p:txBody>
      </p:sp>
      <p:sp>
        <p:nvSpPr>
          <p:cNvPr id="10245" name="TextBox 16">
            <a:extLst>
              <a:ext uri="{FF2B5EF4-FFF2-40B4-BE49-F238E27FC236}">
                <a16:creationId xmlns:a16="http://schemas.microsoft.com/office/drawing/2014/main" xmlns="" id="{43B23BDF-CC9C-4B66-920D-90C2DB1E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1177925"/>
            <a:ext cx="3889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zh-CN" sz="1600">
                <a:solidFill>
                  <a:srgbClr val="004D95"/>
                </a:solidFill>
              </a:rPr>
              <a:t> Calculated part         </a:t>
            </a:r>
            <a:r>
              <a:rPr lang="de-DE" altLang="zh-CN" sz="1600">
                <a:solidFill>
                  <a:srgbClr val="3C8C93"/>
                </a:solidFill>
              </a:rPr>
              <a:t>Predicted part</a:t>
            </a:r>
            <a:endParaRPr lang="en-GB" altLang="en-US" sz="1600">
              <a:solidFill>
                <a:srgbClr val="3C8C93"/>
              </a:solidFill>
            </a:endParaRPr>
          </a:p>
        </p:txBody>
      </p:sp>
      <p:sp>
        <p:nvSpPr>
          <p:cNvPr id="10246" name="Rectangle 42">
            <a:extLst>
              <a:ext uri="{FF2B5EF4-FFF2-40B4-BE49-F238E27FC236}">
                <a16:creationId xmlns:a16="http://schemas.microsoft.com/office/drawing/2014/main" xmlns="" id="{0844FA75-1B8D-447A-A011-5D9E1F80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505075"/>
            <a:ext cx="1879600" cy="287338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chemeClr val="accent2"/>
                </a:solidFill>
                <a:cs typeface="Arial" panose="020B0604020202020204" pitchFamily="34" charset="0"/>
              </a:rPr>
              <a:t>24 h observation</a:t>
            </a:r>
            <a:endParaRPr lang="en-GB" altLang="de-DE" sz="2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53C845-C599-4BAD-B62F-42120DA99966}"/>
              </a:ext>
            </a:extLst>
          </p:cNvPr>
          <p:cNvSpPr txBox="1"/>
          <p:nvPr/>
        </p:nvSpPr>
        <p:spPr>
          <a:xfrm>
            <a:off x="631825" y="2465388"/>
            <a:ext cx="244951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>
                <a:latin typeface="Arial" charset="0"/>
              </a:rPr>
              <a:t>24 hours static PPP</a:t>
            </a:r>
            <a:endParaRPr lang="en-GB" sz="2000">
              <a:latin typeface="Arial" charset="0"/>
            </a:endParaRPr>
          </a:p>
        </p:txBody>
      </p:sp>
      <p:cxnSp>
        <p:nvCxnSpPr>
          <p:cNvPr id="10248" name="Straight Connector 23">
            <a:extLst>
              <a:ext uri="{FF2B5EF4-FFF2-40B4-BE49-F238E27FC236}">
                <a16:creationId xmlns:a16="http://schemas.microsoft.com/office/drawing/2014/main" xmlns="" id="{CE97B0C6-756D-4EB2-A311-82E0F6F816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16375" y="1412875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Straight Connector 24">
            <a:extLst>
              <a:ext uri="{FF2B5EF4-FFF2-40B4-BE49-F238E27FC236}">
                <a16:creationId xmlns:a16="http://schemas.microsoft.com/office/drawing/2014/main" xmlns="" id="{B9ACA235-4EF9-4085-9B83-2436AD70C4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89625" y="1339850"/>
            <a:ext cx="0" cy="24495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Down Arrow 27">
            <a:extLst>
              <a:ext uri="{FF2B5EF4-FFF2-40B4-BE49-F238E27FC236}">
                <a16:creationId xmlns:a16="http://schemas.microsoft.com/office/drawing/2014/main" xmlns="" id="{D148A9EC-0FA9-4CDC-8CBF-A3A16F202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2997200"/>
            <a:ext cx="314325" cy="431800"/>
          </a:xfrm>
          <a:prstGeom prst="downArrow">
            <a:avLst>
              <a:gd name="adj1" fmla="val 50000"/>
              <a:gd name="adj2" fmla="val 4983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xmlns="" id="{00FBB9DC-C27C-4C9F-903C-4B2AA06E8009}"/>
              </a:ext>
            </a:extLst>
          </p:cNvPr>
          <p:cNvSpPr/>
          <p:nvPr/>
        </p:nvSpPr>
        <p:spPr bwMode="auto">
          <a:xfrm>
            <a:off x="4592638" y="1936750"/>
            <a:ext cx="431800" cy="41275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252" name="Rectangle 42">
            <a:extLst>
              <a:ext uri="{FF2B5EF4-FFF2-40B4-BE49-F238E27FC236}">
                <a16:creationId xmlns:a16="http://schemas.microsoft.com/office/drawing/2014/main" xmlns="" id="{5959FE6A-AADC-448A-B602-E8E22C44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3584575"/>
            <a:ext cx="1879600" cy="28575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1600">
                <a:solidFill>
                  <a:schemeClr val="accent2"/>
                </a:solidFill>
                <a:cs typeface="Arial" panose="020B0604020202020204" pitchFamily="34" charset="0"/>
              </a:rPr>
              <a:t>24 h ZTD</a:t>
            </a:r>
            <a:endParaRPr lang="en-GB" altLang="de-DE" sz="2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253" name="Rectangle 42">
            <a:extLst>
              <a:ext uri="{FF2B5EF4-FFF2-40B4-BE49-F238E27FC236}">
                <a16:creationId xmlns:a16="http://schemas.microsoft.com/office/drawing/2014/main" xmlns="" id="{90E2296A-4978-481B-86EA-975AA97C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3584575"/>
            <a:ext cx="280988" cy="287338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GB" altLang="de-DE" sz="2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10254" name="Straight Connector 34">
            <a:extLst>
              <a:ext uri="{FF2B5EF4-FFF2-40B4-BE49-F238E27FC236}">
                <a16:creationId xmlns:a16="http://schemas.microsoft.com/office/drawing/2014/main" xmlns="" id="{59452760-EA6D-48C1-B3E8-402F2DFDC5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0700" y="1339850"/>
            <a:ext cx="0" cy="24495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CE715D2-7261-4DE7-802F-50C730E18EF6}"/>
              </a:ext>
            </a:extLst>
          </p:cNvPr>
          <p:cNvSpPr txBox="1"/>
          <p:nvPr/>
        </p:nvSpPr>
        <p:spPr>
          <a:xfrm>
            <a:off x="631825" y="3533775"/>
            <a:ext cx="269081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>
                <a:latin typeface="Arial" charset="0"/>
              </a:rPr>
              <a:t>24 hours ZTD product</a:t>
            </a:r>
            <a:endParaRPr lang="en-GB" sz="2000">
              <a:latin typeface="Arial" charset="0"/>
            </a:endParaRPr>
          </a:p>
        </p:txBody>
      </p:sp>
      <p:sp>
        <p:nvSpPr>
          <p:cNvPr id="10256" name="Rectangle 45">
            <a:extLst>
              <a:ext uri="{FF2B5EF4-FFF2-40B4-BE49-F238E27FC236}">
                <a16:creationId xmlns:a16="http://schemas.microsoft.com/office/drawing/2014/main" xmlns="" id="{F00DFEF3-7B1A-4623-BF86-ADBBF8731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1941513"/>
            <a:ext cx="3440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zh-CN" sz="1800" dirty="0">
                <a:solidFill>
                  <a:srgbClr val="3C8C93"/>
                </a:solidFill>
                <a:latin typeface="Arial"/>
                <a:ea typeface="MS PGothic"/>
                <a:cs typeface="Arial"/>
              </a:rPr>
              <a:t>In the predicted part only the satellites with STD(SISRE) &lt; 2.5 cm are used. Clock bias can be absorbed by ambiguity.</a:t>
            </a:r>
            <a:endParaRPr lang="en-GB" altLang="en-US" sz="1800" dirty="0">
              <a:solidFill>
                <a:srgbClr val="3C8C93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50B627F-8FC4-41B2-9D4E-ADF89130998F}"/>
              </a:ext>
            </a:extLst>
          </p:cNvPr>
          <p:cNvSpPr txBox="1"/>
          <p:nvPr/>
        </p:nvSpPr>
        <p:spPr>
          <a:xfrm>
            <a:off x="652463" y="4418013"/>
            <a:ext cx="278765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de-DE" sz="2000" dirty="0">
                <a:latin typeface="Arial"/>
                <a:ea typeface="MS PGothic"/>
                <a:cs typeface="Arial"/>
              </a:rPr>
              <a:t>Compare </a:t>
            </a:r>
            <a:r>
              <a:rPr lang="de-DE" sz="2000" dirty="0">
                <a:solidFill>
                  <a:srgbClr val="00B050"/>
                </a:solidFill>
                <a:latin typeface="Arial"/>
                <a:ea typeface="MS PGothic"/>
                <a:cs typeface="Arial"/>
              </a:rPr>
              <a:t>the last 2 </a:t>
            </a:r>
            <a:r>
              <a:rPr lang="de-DE" sz="2000" dirty="0" err="1">
                <a:solidFill>
                  <a:srgbClr val="00B050"/>
                </a:solidFill>
                <a:latin typeface="Arial"/>
                <a:ea typeface="MS PGothic"/>
                <a:cs typeface="Arial"/>
              </a:rPr>
              <a:t>hours</a:t>
            </a:r>
            <a:r>
              <a:rPr lang="de-DE" sz="2000" dirty="0">
                <a:solidFill>
                  <a:srgbClr val="00B050"/>
                </a:solidFill>
                <a:latin typeface="Arial"/>
                <a:ea typeface="MS PGothic"/>
                <a:cs typeface="Arial"/>
              </a:rPr>
              <a:t> </a:t>
            </a:r>
            <a:r>
              <a:rPr lang="de-DE" sz="2000" dirty="0">
                <a:latin typeface="Arial"/>
                <a:ea typeface="MS PGothic"/>
                <a:cs typeface="Arial"/>
              </a:rPr>
              <a:t>ZTD </a:t>
            </a:r>
            <a:r>
              <a:rPr lang="de-DE" sz="2000" dirty="0" err="1">
                <a:latin typeface="Arial"/>
                <a:ea typeface="MS PGothic"/>
                <a:cs typeface="Arial"/>
              </a:rPr>
              <a:t>product</a:t>
            </a:r>
            <a:r>
              <a:rPr lang="de-DE" sz="2000" dirty="0">
                <a:latin typeface="Arial"/>
                <a:ea typeface="MS PGothic"/>
                <a:cs typeface="Arial"/>
              </a:rPr>
              <a:t> with:</a:t>
            </a:r>
            <a:endParaRPr lang="en-GB" sz="2000" dirty="0">
              <a:latin typeface="Arial"/>
              <a:ea typeface="MS PGothic"/>
              <a:cs typeface="Arial"/>
            </a:endParaRPr>
          </a:p>
        </p:txBody>
      </p:sp>
      <p:cxnSp>
        <p:nvCxnSpPr>
          <p:cNvPr id="10258" name="Straight Arrow Connector 51">
            <a:extLst>
              <a:ext uri="{FF2B5EF4-FFF2-40B4-BE49-F238E27FC236}">
                <a16:creationId xmlns:a16="http://schemas.microsoft.com/office/drawing/2014/main" xmlns="" id="{29B8CFFE-DFC0-4ACF-8ED8-1473EF372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488" y="1628775"/>
            <a:ext cx="0" cy="33845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9" name="Rectangle 54">
            <a:extLst>
              <a:ext uri="{FF2B5EF4-FFF2-40B4-BE49-F238E27FC236}">
                <a16:creationId xmlns:a16="http://schemas.microsoft.com/office/drawing/2014/main" xmlns="" id="{8CAE7093-08A8-443C-8F67-EEFDD184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513138"/>
            <a:ext cx="364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004D95"/>
                </a:solidFill>
              </a:rPr>
              <a:t>Parameters: 30 min. ZTD, 24 h. gradients and coordinates, receiver clock error.</a:t>
            </a:r>
            <a:endParaRPr lang="en-US" altLang="en-US" sz="1800"/>
          </a:p>
        </p:txBody>
      </p:sp>
      <p:sp>
        <p:nvSpPr>
          <p:cNvPr id="26" name="Left-Up Arrow 25">
            <a:extLst>
              <a:ext uri="{FF2B5EF4-FFF2-40B4-BE49-F238E27FC236}">
                <a16:creationId xmlns:a16="http://schemas.microsoft.com/office/drawing/2014/main" xmlns="" id="{AF2445BD-45D5-4566-A385-A3FF471ED6A7}"/>
              </a:ext>
            </a:extLst>
          </p:cNvPr>
          <p:cNvSpPr/>
          <p:nvPr/>
        </p:nvSpPr>
        <p:spPr bwMode="auto">
          <a:xfrm rot="13456230">
            <a:off x="5316538" y="4076700"/>
            <a:ext cx="830262" cy="8382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3DC11FA-C749-4ACC-9657-0EFB31A09620}"/>
              </a:ext>
            </a:extLst>
          </p:cNvPr>
          <p:cNvSpPr/>
          <p:nvPr/>
        </p:nvSpPr>
        <p:spPr>
          <a:xfrm>
            <a:off x="3513138" y="4789488"/>
            <a:ext cx="2160587" cy="708025"/>
          </a:xfrm>
          <a:prstGeom prst="rect">
            <a:avLst/>
          </a:prstGeom>
          <a:solidFill>
            <a:srgbClr val="FFC000"/>
          </a:solidFill>
        </p:spPr>
        <p:txBody>
          <a:bodyPr anchor="t">
            <a:spAutoFit/>
          </a:bodyPr>
          <a:lstStyle/>
          <a:p>
            <a:pPr>
              <a:defRPr/>
            </a:pPr>
            <a:r>
              <a:rPr lang="en-US" altLang="de-DE" sz="2000" kern="0" dirty="0">
                <a:solidFill>
                  <a:srgbClr val="004D95"/>
                </a:solidFill>
                <a:latin typeface="Arial"/>
                <a:ea typeface="MS PGothic"/>
                <a:cs typeface="Arial"/>
              </a:rPr>
              <a:t>1) ZTD from PPP </a:t>
            </a:r>
            <a:r>
              <a:rPr lang="en-US" sz="2000" kern="0" dirty="0">
                <a:solidFill>
                  <a:srgbClr val="004D95"/>
                </a:solidFill>
                <a:latin typeface="Arial"/>
                <a:ea typeface="MS PGothic"/>
                <a:cs typeface="Arial"/>
              </a:rPr>
              <a:t>using GBM SP3</a:t>
            </a:r>
            <a:endParaRPr lang="en-US" sz="2000" dirty="0">
              <a:latin typeface="Arial"/>
              <a:ea typeface="MS PGothic"/>
              <a:cs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7521E3-7145-4493-9622-8F3E0E7633D4}"/>
              </a:ext>
            </a:extLst>
          </p:cNvPr>
          <p:cNvSpPr/>
          <p:nvPr/>
        </p:nvSpPr>
        <p:spPr>
          <a:xfrm>
            <a:off x="5889625" y="4789488"/>
            <a:ext cx="2303463" cy="1016000"/>
          </a:xfrm>
          <a:prstGeom prst="rect">
            <a:avLst/>
          </a:prstGeom>
          <a:solidFill>
            <a:srgbClr val="FFC000"/>
          </a:solidFill>
        </p:spPr>
        <p:txBody>
          <a:bodyPr anchor="t">
            <a:spAutoFit/>
          </a:bodyPr>
          <a:lstStyle/>
          <a:p>
            <a:pPr>
              <a:defRPr/>
            </a:pPr>
            <a:r>
              <a:rPr lang="en-US" altLang="de-DE" sz="2000" kern="0" dirty="0">
                <a:solidFill>
                  <a:srgbClr val="004D95"/>
                </a:solidFill>
                <a:latin typeface="Arial"/>
                <a:ea typeface="MS PGothic"/>
                <a:cs typeface="Arial"/>
              </a:rPr>
              <a:t>2) ZTD from NWM (numeric weather model)</a:t>
            </a:r>
            <a:endParaRPr lang="en-US" sz="2000" dirty="0">
              <a:latin typeface="Arial"/>
              <a:ea typeface="MS PGothic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ZTD_val_PRE_CAL_RMS_scatterm.png">
            <a:extLst>
              <a:ext uri="{FF2B5EF4-FFF2-40B4-BE49-F238E27FC236}">
                <a16:creationId xmlns:a16="http://schemas.microsoft.com/office/drawing/2014/main" xmlns="" id="{583E6EC2-69E3-4FF9-9EDD-579BA2FA0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98575"/>
            <a:ext cx="561498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ZTD_val_PRE_CAL_HIST.png">
            <a:extLst>
              <a:ext uri="{FF2B5EF4-FFF2-40B4-BE49-F238E27FC236}">
                <a16:creationId xmlns:a16="http://schemas.microsoft.com/office/drawing/2014/main" xmlns="" id="{A1C502FA-CA71-473C-9587-AC313D76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943225"/>
            <a:ext cx="381158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xmlns="" id="{B86EF16D-41A2-49B9-BA38-D35C36CC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923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0046AC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ZTD (predicted SP3) vs. ZTD (GBM SP3)</a:t>
            </a:r>
            <a:endParaRPr lang="en-US" altLang="de-DE" sz="3200">
              <a:solidFill>
                <a:srgbClr val="0046AC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8CCD56-88CF-42B8-8B27-87D15CA0373F}"/>
              </a:ext>
            </a:extLst>
          </p:cNvPr>
          <p:cNvSpPr/>
          <p:nvPr/>
        </p:nvSpPr>
        <p:spPr>
          <a:xfrm>
            <a:off x="57150" y="4429125"/>
            <a:ext cx="56165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de-DE" sz="2000" kern="0" dirty="0">
                <a:solidFill>
                  <a:srgbClr val="004D95"/>
                </a:solidFill>
                <a:latin typeface="Arial" charset="0"/>
              </a:rPr>
              <a:t>ZTDs from 146 stations (DOY 332-362 in 2019) are analyzed. The color indicates the RMS deviation for each station.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xmlns="" id="{0B0828AF-42CF-4EB5-B8D5-12890D9C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1341438"/>
            <a:ext cx="3311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de-DE" sz="2000">
                <a:solidFill>
                  <a:srgbClr val="004D95"/>
                </a:solidFill>
              </a:rPr>
              <a:t>The histogram of ZTD differences shows a mean of 1.2 mm and a STD of 13.8 mm.</a:t>
            </a:r>
            <a:r>
              <a:rPr lang="en-GB" altLang="de-DE" sz="2000">
                <a:solidFill>
                  <a:srgbClr val="004D95"/>
                </a:solidFill>
              </a:rPr>
              <a:t> (outlier&gt;100mm)</a:t>
            </a:r>
          </a:p>
          <a:p>
            <a:pPr algn="just" eaLnBrk="1" hangingPunct="1"/>
            <a:endParaRPr lang="en-US" altLang="en-US" sz="2000"/>
          </a:p>
        </p:txBody>
      </p:sp>
      <p:sp>
        <p:nvSpPr>
          <p:cNvPr id="11271" name="Textfeld 1">
            <a:extLst>
              <a:ext uri="{FF2B5EF4-FFF2-40B4-BE49-F238E27FC236}">
                <a16:creationId xmlns:a16="http://schemas.microsoft.com/office/drawing/2014/main" xmlns="" id="{3B5D4583-8935-42DE-A90F-A092A9EC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1001713"/>
            <a:ext cx="528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zh-CN" sz="1600"/>
              <a:t>mm</a:t>
            </a:r>
            <a:endParaRPr lang="en-US" altLang="en-US" sz="1600"/>
          </a:p>
        </p:txBody>
      </p:sp>
      <p:cxnSp>
        <p:nvCxnSpPr>
          <p:cNvPr id="11272" name="Gerade Verbindung mit Pfeil 3">
            <a:extLst>
              <a:ext uri="{FF2B5EF4-FFF2-40B4-BE49-F238E27FC236}">
                <a16:creationId xmlns:a16="http://schemas.microsoft.com/office/drawing/2014/main" xmlns="" id="{786355D7-FCEF-4172-BE2E-4FBB8BC01F4C}"/>
              </a:ext>
            </a:extLst>
          </p:cNvPr>
          <p:cNvCxnSpPr>
            <a:cxnSpLocks/>
          </p:cNvCxnSpPr>
          <p:nvPr/>
        </p:nvCxnSpPr>
        <p:spPr bwMode="auto">
          <a:xfrm>
            <a:off x="8048625" y="2708275"/>
            <a:ext cx="0" cy="6492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Thomas iMac G5:Applications:Microsoft Office 2004:Vorlagen:Präsentationen:Designs:Alchemie</Template>
  <TotalTime>0</TotalTime>
  <Words>608</Words>
  <Application>Microsoft Office PowerPoint</Application>
  <PresentationFormat>A4 Paper (210x297 mm)</PresentationFormat>
  <Paragraphs>151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Leere Präsentation</vt:lpstr>
      <vt:lpstr> Retrieving tropospheric parameters using predicted multi-GNSS orbits and clocks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Outlook</vt:lpstr>
      <vt:lpstr>Thank you for your attention</vt:lpstr>
    </vt:vector>
  </TitlesOfParts>
  <Company>UNICOM Werbeagentur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Deng</dc:creator>
  <cp:lastModifiedBy>Deng</cp:lastModifiedBy>
  <cp:revision>2763</cp:revision>
  <cp:lastPrinted>2014-06-20T21:08:10Z</cp:lastPrinted>
  <dcterms:created xsi:type="dcterms:W3CDTF">2008-04-25T15:26:22Z</dcterms:created>
  <dcterms:modified xsi:type="dcterms:W3CDTF">2020-05-05T07:24:57Z</dcterms:modified>
</cp:coreProperties>
</file>