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7" r:id="rId4"/>
    <p:sldId id="278" r:id="rId5"/>
    <p:sldId id="279" r:id="rId6"/>
    <p:sldId id="280" r:id="rId7"/>
    <p:sldId id="281" r:id="rId8"/>
    <p:sldId id="282" r:id="rId9"/>
    <p:sldId id="283" r:id="rId10"/>
    <p:sldId id="284" r:id="rId11"/>
    <p:sldId id="285" r:id="rId12"/>
    <p:sldId id="286" r:id="rId13"/>
    <p:sldId id="287" r:id="rId14"/>
    <p:sldId id="290" r:id="rId15"/>
    <p:sldId id="288" r:id="rId16"/>
    <p:sldId id="289" r:id="rId17"/>
    <p:sldId id="275" r:id="rId18"/>
    <p:sldId id="272" r:id="rId1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95" d="100"/>
          <a:sy n="95" d="100"/>
        </p:scale>
        <p:origin x="163" y="-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8B779ADB-8DBB-4BFE-9CCC-A60DFC365C47}" type="datetimeFigureOut">
              <a:rPr lang="it-IT" smtClean="0"/>
              <a:t>26/04/2020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5F1BD24-6D72-4CE2-8D21-7999662C6334}" type="slidenum">
              <a:rPr lang="it-IT" smtClean="0"/>
              <a:t>‹N›</a:t>
            </a:fld>
            <a:endParaRPr lang="it-IT"/>
          </a:p>
        </p:txBody>
      </p:sp>
    </p:spTree>
    <p:extLst>
      <p:ext uri="{BB962C8B-B14F-4D97-AF65-F5344CB8AC3E}">
        <p14:creationId xmlns:p14="http://schemas.microsoft.com/office/powerpoint/2010/main" val="493376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B779ADB-8DBB-4BFE-9CCC-A60DFC365C47}" type="datetimeFigureOut">
              <a:rPr lang="it-IT" smtClean="0"/>
              <a:t>26/04/2020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5F1BD24-6D72-4CE2-8D21-7999662C6334}" type="slidenum">
              <a:rPr lang="it-IT" smtClean="0"/>
              <a:t>‹N›</a:t>
            </a:fld>
            <a:endParaRPr lang="it-IT"/>
          </a:p>
        </p:txBody>
      </p:sp>
    </p:spTree>
    <p:extLst>
      <p:ext uri="{BB962C8B-B14F-4D97-AF65-F5344CB8AC3E}">
        <p14:creationId xmlns:p14="http://schemas.microsoft.com/office/powerpoint/2010/main" val="1168319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B779ADB-8DBB-4BFE-9CCC-A60DFC365C47}" type="datetimeFigureOut">
              <a:rPr lang="it-IT" smtClean="0"/>
              <a:t>26/04/2020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5F1BD24-6D72-4CE2-8D21-7999662C6334}" type="slidenum">
              <a:rPr lang="it-IT" smtClean="0"/>
              <a:t>‹N›</a:t>
            </a:fld>
            <a:endParaRPr lang="it-IT"/>
          </a:p>
        </p:txBody>
      </p:sp>
    </p:spTree>
    <p:extLst>
      <p:ext uri="{BB962C8B-B14F-4D97-AF65-F5344CB8AC3E}">
        <p14:creationId xmlns:p14="http://schemas.microsoft.com/office/powerpoint/2010/main" val="1264880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B779ADB-8DBB-4BFE-9CCC-A60DFC365C47}" type="datetimeFigureOut">
              <a:rPr lang="it-IT" smtClean="0"/>
              <a:t>26/04/2020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5F1BD24-6D72-4CE2-8D21-7999662C6334}" type="slidenum">
              <a:rPr lang="it-IT" smtClean="0"/>
              <a:t>‹N›</a:t>
            </a:fld>
            <a:endParaRPr lang="it-IT"/>
          </a:p>
        </p:txBody>
      </p:sp>
    </p:spTree>
    <p:extLst>
      <p:ext uri="{BB962C8B-B14F-4D97-AF65-F5344CB8AC3E}">
        <p14:creationId xmlns:p14="http://schemas.microsoft.com/office/powerpoint/2010/main" val="1603252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fld id="{8B779ADB-8DBB-4BFE-9CCC-A60DFC365C47}" type="datetimeFigureOut">
              <a:rPr lang="it-IT" smtClean="0"/>
              <a:t>26/04/2020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5F1BD24-6D72-4CE2-8D21-7999662C6334}" type="slidenum">
              <a:rPr lang="it-IT" smtClean="0"/>
              <a:t>‹N›</a:t>
            </a:fld>
            <a:endParaRPr lang="it-IT"/>
          </a:p>
        </p:txBody>
      </p:sp>
    </p:spTree>
    <p:extLst>
      <p:ext uri="{BB962C8B-B14F-4D97-AF65-F5344CB8AC3E}">
        <p14:creationId xmlns:p14="http://schemas.microsoft.com/office/powerpoint/2010/main" val="915327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8B779ADB-8DBB-4BFE-9CCC-A60DFC365C47}" type="datetimeFigureOut">
              <a:rPr lang="it-IT" smtClean="0"/>
              <a:t>26/04/2020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5F1BD24-6D72-4CE2-8D21-7999662C6334}" type="slidenum">
              <a:rPr lang="it-IT" smtClean="0"/>
              <a:t>‹N›</a:t>
            </a:fld>
            <a:endParaRPr lang="it-IT"/>
          </a:p>
        </p:txBody>
      </p:sp>
    </p:spTree>
    <p:extLst>
      <p:ext uri="{BB962C8B-B14F-4D97-AF65-F5344CB8AC3E}">
        <p14:creationId xmlns:p14="http://schemas.microsoft.com/office/powerpoint/2010/main" val="3389678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8B779ADB-8DBB-4BFE-9CCC-A60DFC365C47}" type="datetimeFigureOut">
              <a:rPr lang="it-IT" smtClean="0"/>
              <a:t>26/04/2020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5F1BD24-6D72-4CE2-8D21-7999662C6334}" type="slidenum">
              <a:rPr lang="it-IT" smtClean="0"/>
              <a:t>‹N›</a:t>
            </a:fld>
            <a:endParaRPr lang="it-IT"/>
          </a:p>
        </p:txBody>
      </p:sp>
    </p:spTree>
    <p:extLst>
      <p:ext uri="{BB962C8B-B14F-4D97-AF65-F5344CB8AC3E}">
        <p14:creationId xmlns:p14="http://schemas.microsoft.com/office/powerpoint/2010/main" val="1913210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8B779ADB-8DBB-4BFE-9CCC-A60DFC365C47}" type="datetimeFigureOut">
              <a:rPr lang="it-IT" smtClean="0"/>
              <a:t>26/04/2020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5F1BD24-6D72-4CE2-8D21-7999662C6334}" type="slidenum">
              <a:rPr lang="it-IT" smtClean="0"/>
              <a:t>‹N›</a:t>
            </a:fld>
            <a:endParaRPr lang="it-IT"/>
          </a:p>
        </p:txBody>
      </p:sp>
    </p:spTree>
    <p:extLst>
      <p:ext uri="{BB962C8B-B14F-4D97-AF65-F5344CB8AC3E}">
        <p14:creationId xmlns:p14="http://schemas.microsoft.com/office/powerpoint/2010/main" val="3421106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B779ADB-8DBB-4BFE-9CCC-A60DFC365C47}" type="datetimeFigureOut">
              <a:rPr lang="it-IT" smtClean="0"/>
              <a:t>26/04/2020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5F1BD24-6D72-4CE2-8D21-7999662C6334}" type="slidenum">
              <a:rPr lang="it-IT" smtClean="0"/>
              <a:t>‹N›</a:t>
            </a:fld>
            <a:endParaRPr lang="it-IT"/>
          </a:p>
        </p:txBody>
      </p:sp>
    </p:spTree>
    <p:extLst>
      <p:ext uri="{BB962C8B-B14F-4D97-AF65-F5344CB8AC3E}">
        <p14:creationId xmlns:p14="http://schemas.microsoft.com/office/powerpoint/2010/main" val="2008081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8B779ADB-8DBB-4BFE-9CCC-A60DFC365C47}" type="datetimeFigureOut">
              <a:rPr lang="it-IT" smtClean="0"/>
              <a:t>26/04/2020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5F1BD24-6D72-4CE2-8D21-7999662C6334}" type="slidenum">
              <a:rPr lang="it-IT" smtClean="0"/>
              <a:t>‹N›</a:t>
            </a:fld>
            <a:endParaRPr lang="it-IT"/>
          </a:p>
        </p:txBody>
      </p:sp>
    </p:spTree>
    <p:extLst>
      <p:ext uri="{BB962C8B-B14F-4D97-AF65-F5344CB8AC3E}">
        <p14:creationId xmlns:p14="http://schemas.microsoft.com/office/powerpoint/2010/main" val="933772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8B779ADB-8DBB-4BFE-9CCC-A60DFC365C47}" type="datetimeFigureOut">
              <a:rPr lang="it-IT" smtClean="0"/>
              <a:t>26/04/2020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5F1BD24-6D72-4CE2-8D21-7999662C6334}" type="slidenum">
              <a:rPr lang="it-IT" smtClean="0"/>
              <a:t>‹N›</a:t>
            </a:fld>
            <a:endParaRPr lang="it-IT"/>
          </a:p>
        </p:txBody>
      </p:sp>
    </p:spTree>
    <p:extLst>
      <p:ext uri="{BB962C8B-B14F-4D97-AF65-F5344CB8AC3E}">
        <p14:creationId xmlns:p14="http://schemas.microsoft.com/office/powerpoint/2010/main" val="1243812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79ADB-8DBB-4BFE-9CCC-A60DFC365C47}" type="datetimeFigureOut">
              <a:rPr lang="it-IT" smtClean="0"/>
              <a:t>26/04/2020</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F1BD24-6D72-4CE2-8D21-7999662C6334}" type="slidenum">
              <a:rPr lang="it-IT" smtClean="0"/>
              <a:t>‹N›</a:t>
            </a:fld>
            <a:endParaRPr lang="it-IT"/>
          </a:p>
        </p:txBody>
      </p:sp>
    </p:spTree>
    <p:extLst>
      <p:ext uri="{BB962C8B-B14F-4D97-AF65-F5344CB8AC3E}">
        <p14:creationId xmlns:p14="http://schemas.microsoft.com/office/powerpoint/2010/main" val="3527265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meetingorganizer.copernicus.org/EGU2020/EGU2020-17991.html" TargetMode="External"/><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hyperlink" Target="mailto:vincenzo.difiore@cnr.it" TargetMode="Externa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8.png"/><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8.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5.png"/><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0.emf"/><Relationship Id="rId1" Type="http://schemas.openxmlformats.org/officeDocument/2006/relationships/slideLayout" Target="../slideLayouts/slideLayout2.xml"/><Relationship Id="rId6" Type="http://schemas.openxmlformats.org/officeDocument/2006/relationships/image" Target="../media/image53.emf"/><Relationship Id="rId5" Type="http://schemas.openxmlformats.org/officeDocument/2006/relationships/image" Target="../media/image52.png"/><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8.png"/><Relationship Id="rId7" Type="http://schemas.openxmlformats.org/officeDocument/2006/relationships/image" Target="../media/image51.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7.emf"/><Relationship Id="rId5" Type="http://schemas.openxmlformats.org/officeDocument/2006/relationships/image" Target="../media/image56.png"/><Relationship Id="rId4" Type="http://schemas.openxmlformats.org/officeDocument/2006/relationships/image" Target="../media/image55.png"/></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8.pn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4662614" y="1460335"/>
            <a:ext cx="3270357" cy="593944"/>
          </a:xfrm>
          <a:prstGeom prst="rect">
            <a:avLst/>
          </a:prstGeom>
        </p:spPr>
      </p:pic>
      <p:sp>
        <p:nvSpPr>
          <p:cNvPr id="7" name="Rettangolo 6"/>
          <p:cNvSpPr/>
          <p:nvPr/>
        </p:nvSpPr>
        <p:spPr>
          <a:xfrm>
            <a:off x="397861" y="2978335"/>
            <a:ext cx="11233966" cy="646331"/>
          </a:xfrm>
          <a:prstGeom prst="rect">
            <a:avLst/>
          </a:prstGeom>
        </p:spPr>
        <p:txBody>
          <a:bodyPr wrap="square">
            <a:spAutoFit/>
          </a:bodyPr>
          <a:lstStyle/>
          <a:p>
            <a:pPr algn="ctr"/>
            <a:r>
              <a:rPr lang="en-US" dirty="0" smtClean="0"/>
              <a:t>SESSION: ITS4.5/GI1.4 </a:t>
            </a:r>
          </a:p>
          <a:p>
            <a:pPr algn="ctr"/>
            <a:r>
              <a:rPr lang="en-US" dirty="0" smtClean="0"/>
              <a:t>New frontiers of multiscale monitoring, analysis, modeling and decisional support (DSS) of environmental systems </a:t>
            </a:r>
            <a:endParaRPr lang="en-US" dirty="0"/>
          </a:p>
        </p:txBody>
      </p:sp>
      <p:sp>
        <p:nvSpPr>
          <p:cNvPr id="8" name="Rettangolo 7"/>
          <p:cNvSpPr/>
          <p:nvPr/>
        </p:nvSpPr>
        <p:spPr>
          <a:xfrm>
            <a:off x="549874" y="4339437"/>
            <a:ext cx="11423435" cy="2585323"/>
          </a:xfrm>
          <a:prstGeom prst="rect">
            <a:avLst/>
          </a:prstGeom>
        </p:spPr>
        <p:txBody>
          <a:bodyPr wrap="square">
            <a:spAutoFit/>
          </a:bodyPr>
          <a:lstStyle/>
          <a:p>
            <a:r>
              <a:rPr lang="it-IT" dirty="0" smtClean="0"/>
              <a:t>D2137 |EGU2020-17991</a:t>
            </a:r>
          </a:p>
          <a:p>
            <a:r>
              <a:rPr lang="it-IT" b="1" dirty="0" smtClean="0">
                <a:hlinkClick r:id="rId3"/>
              </a:rPr>
              <a:t>Self-</a:t>
            </a:r>
            <a:r>
              <a:rPr lang="it-IT" b="1" dirty="0" err="1" smtClean="0">
                <a:hlinkClick r:id="rId3"/>
              </a:rPr>
              <a:t>potential</a:t>
            </a:r>
            <a:r>
              <a:rPr lang="it-IT" b="1" dirty="0" smtClean="0">
                <a:hlinkClick r:id="rId3"/>
              </a:rPr>
              <a:t> (SP) </a:t>
            </a:r>
            <a:r>
              <a:rPr lang="it-IT" b="1" dirty="0" err="1" smtClean="0">
                <a:hlinkClick r:id="rId3"/>
              </a:rPr>
              <a:t>soil</a:t>
            </a:r>
            <a:r>
              <a:rPr lang="it-IT" b="1" dirty="0" smtClean="0">
                <a:hlinkClick r:id="rId3"/>
              </a:rPr>
              <a:t> </a:t>
            </a:r>
            <a:r>
              <a:rPr lang="it-IT" b="1" dirty="0" err="1" smtClean="0">
                <a:hlinkClick r:id="rId3"/>
              </a:rPr>
              <a:t>monitoring</a:t>
            </a:r>
            <a:r>
              <a:rPr lang="it-IT" b="1" dirty="0" smtClean="0">
                <a:hlinkClick r:id="rId3"/>
              </a:rPr>
              <a:t> </a:t>
            </a:r>
            <a:r>
              <a:rPr lang="it-IT" b="1" dirty="0" err="1" smtClean="0">
                <a:hlinkClick r:id="rId3"/>
              </a:rPr>
              <a:t>tool</a:t>
            </a:r>
            <a:r>
              <a:rPr lang="it-IT" b="1" dirty="0" smtClean="0">
                <a:hlinkClick r:id="rId3"/>
              </a:rPr>
              <a:t> by </a:t>
            </a:r>
            <a:r>
              <a:rPr lang="it-IT" b="1" dirty="0" err="1" smtClean="0">
                <a:hlinkClick r:id="rId3"/>
              </a:rPr>
              <a:t>numbers</a:t>
            </a:r>
            <a:r>
              <a:rPr lang="it-IT" b="1" dirty="0" smtClean="0">
                <a:hlinkClick r:id="rId3"/>
              </a:rPr>
              <a:t> and </a:t>
            </a:r>
            <a:r>
              <a:rPr lang="it-IT" b="1" dirty="0" err="1" smtClean="0">
                <a:hlinkClick r:id="rId3"/>
              </a:rPr>
              <a:t>vectors</a:t>
            </a:r>
            <a:r>
              <a:rPr lang="it-IT" b="1" dirty="0" smtClean="0">
                <a:hlinkClick r:id="rId3"/>
              </a:rPr>
              <a:t> </a:t>
            </a:r>
            <a:r>
              <a:rPr lang="it-IT" b="1" dirty="0" err="1" smtClean="0">
                <a:hlinkClick r:id="rId3"/>
              </a:rPr>
              <a:t>characteristic</a:t>
            </a:r>
            <a:r>
              <a:rPr lang="it-IT" dirty="0" smtClean="0"/>
              <a:t> </a:t>
            </a:r>
          </a:p>
          <a:p>
            <a:r>
              <a:rPr lang="it-IT" b="1" dirty="0" smtClean="0"/>
              <a:t>Vincenzo Di Fiore</a:t>
            </a:r>
            <a:r>
              <a:rPr lang="it-IT" dirty="0" smtClean="0"/>
              <a:t>, Francesca Bianco, Giuseppe </a:t>
            </a:r>
            <a:r>
              <a:rPr lang="it-IT" dirty="0" err="1" smtClean="0"/>
              <a:t>Cavuoto</a:t>
            </a:r>
            <a:r>
              <a:rPr lang="it-IT" dirty="0" smtClean="0"/>
              <a:t>, Girolamo Milano, Nicola Pelosi, Michele </a:t>
            </a:r>
            <a:r>
              <a:rPr lang="it-IT" dirty="0" err="1" smtClean="0"/>
              <a:t>Punzo</a:t>
            </a:r>
            <a:r>
              <a:rPr lang="it-IT" dirty="0" smtClean="0"/>
              <a:t>, Daniela Tarallo, Pietro </a:t>
            </a:r>
            <a:r>
              <a:rPr lang="it-IT" dirty="0" err="1" smtClean="0"/>
              <a:t>Tizzani</a:t>
            </a:r>
            <a:r>
              <a:rPr lang="it-IT" dirty="0" smtClean="0"/>
              <a:t>, Michele </a:t>
            </a:r>
            <a:r>
              <a:rPr lang="it-IT" dirty="0" err="1" smtClean="0"/>
              <a:t>Iavarone</a:t>
            </a:r>
            <a:r>
              <a:rPr lang="it-IT" dirty="0" smtClean="0"/>
              <a:t>, Paolo Scotto di </a:t>
            </a:r>
            <a:r>
              <a:rPr lang="it-IT" dirty="0" err="1" smtClean="0"/>
              <a:t>Vettimo</a:t>
            </a:r>
            <a:r>
              <a:rPr lang="it-IT" dirty="0" smtClean="0"/>
              <a:t>, and Costantino Di Gregorio</a:t>
            </a:r>
          </a:p>
          <a:p>
            <a:endParaRPr lang="it-IT" dirty="0"/>
          </a:p>
          <a:p>
            <a:endParaRPr lang="it-IT" dirty="0" smtClean="0"/>
          </a:p>
          <a:p>
            <a:endParaRPr lang="it-IT" dirty="0" smtClean="0">
              <a:hlinkClick r:id="rId4"/>
            </a:endParaRPr>
          </a:p>
          <a:p>
            <a:r>
              <a:rPr lang="it-IT" i="1" dirty="0" err="1" smtClean="0">
                <a:hlinkClick r:id="rId4"/>
              </a:rPr>
              <a:t>Corresponding</a:t>
            </a:r>
            <a:r>
              <a:rPr lang="it-IT" i="1" dirty="0" smtClean="0">
                <a:hlinkClick r:id="rId4"/>
              </a:rPr>
              <a:t> </a:t>
            </a:r>
            <a:r>
              <a:rPr lang="it-IT" i="1" dirty="0" err="1" smtClean="0">
                <a:hlinkClick r:id="rId4"/>
              </a:rPr>
              <a:t>author</a:t>
            </a:r>
            <a:r>
              <a:rPr lang="it-IT" i="1" dirty="0" smtClean="0">
                <a:hlinkClick r:id="rId4"/>
              </a:rPr>
              <a:t>: vincenzo.difiore@cnr.it</a:t>
            </a:r>
            <a:endParaRPr lang="it-IT" i="1" dirty="0"/>
          </a:p>
          <a:p>
            <a:endParaRPr lang="it-IT" dirty="0" smtClean="0"/>
          </a:p>
        </p:txBody>
      </p:sp>
      <p:sp>
        <p:nvSpPr>
          <p:cNvPr id="2" name="Rettangolo 1"/>
          <p:cNvSpPr/>
          <p:nvPr/>
        </p:nvSpPr>
        <p:spPr>
          <a:xfrm>
            <a:off x="3969739" y="3598849"/>
            <a:ext cx="4318426" cy="369332"/>
          </a:xfrm>
          <a:prstGeom prst="rect">
            <a:avLst/>
          </a:prstGeom>
        </p:spPr>
        <p:txBody>
          <a:bodyPr wrap="none">
            <a:spAutoFit/>
          </a:bodyPr>
          <a:lstStyle/>
          <a:p>
            <a:r>
              <a:rPr lang="en-US" b="1" dirty="0"/>
              <a:t>Chat time: Friday, 8 May 2020, 10:45–12:30</a:t>
            </a:r>
          </a:p>
        </p:txBody>
      </p:sp>
      <p:grpSp>
        <p:nvGrpSpPr>
          <p:cNvPr id="16" name="Gruppo 15"/>
          <p:cNvGrpSpPr/>
          <p:nvPr/>
        </p:nvGrpSpPr>
        <p:grpSpPr>
          <a:xfrm>
            <a:off x="2848121" y="2104948"/>
            <a:ext cx="6826940" cy="757677"/>
            <a:chOff x="3890769" y="5346426"/>
            <a:chExt cx="6826940" cy="757677"/>
          </a:xfrm>
        </p:grpSpPr>
        <p:grpSp>
          <p:nvGrpSpPr>
            <p:cNvPr id="12" name="Gruppo 11"/>
            <p:cNvGrpSpPr/>
            <p:nvPr/>
          </p:nvGrpSpPr>
          <p:grpSpPr>
            <a:xfrm>
              <a:off x="3890769" y="5346426"/>
              <a:ext cx="1392454" cy="755546"/>
              <a:chOff x="5405052" y="699315"/>
              <a:chExt cx="1914139" cy="714375"/>
            </a:xfrm>
          </p:grpSpPr>
          <p:pic>
            <p:nvPicPr>
              <p:cNvPr id="3" name="Immagine 2"/>
              <p:cNvPicPr>
                <a:picLocks noChangeAspect="1"/>
              </p:cNvPicPr>
              <p:nvPr/>
            </p:nvPicPr>
            <p:blipFill>
              <a:blip r:embed="rId5"/>
              <a:stretch>
                <a:fillRect/>
              </a:stretch>
            </p:blipFill>
            <p:spPr>
              <a:xfrm>
                <a:off x="5405052" y="699315"/>
                <a:ext cx="723900" cy="714375"/>
              </a:xfrm>
              <a:prstGeom prst="rect">
                <a:avLst/>
              </a:prstGeom>
            </p:spPr>
          </p:pic>
          <p:pic>
            <p:nvPicPr>
              <p:cNvPr id="9" name="Immagine 8"/>
              <p:cNvPicPr>
                <a:picLocks noChangeAspect="1"/>
              </p:cNvPicPr>
              <p:nvPr/>
            </p:nvPicPr>
            <p:blipFill>
              <a:blip r:embed="rId6"/>
              <a:stretch>
                <a:fillRect/>
              </a:stretch>
            </p:blipFill>
            <p:spPr>
              <a:xfrm>
                <a:off x="6128952" y="1108058"/>
                <a:ext cx="1190239" cy="292573"/>
              </a:xfrm>
              <a:prstGeom prst="rect">
                <a:avLst/>
              </a:prstGeom>
            </p:spPr>
          </p:pic>
        </p:grpSp>
        <p:pic>
          <p:nvPicPr>
            <p:cNvPr id="10" name="Immagine 9"/>
            <p:cNvPicPr>
              <a:picLocks noChangeAspect="1"/>
            </p:cNvPicPr>
            <p:nvPr/>
          </p:nvPicPr>
          <p:blipFill>
            <a:blip r:embed="rId7"/>
            <a:stretch>
              <a:fillRect/>
            </a:stretch>
          </p:blipFill>
          <p:spPr>
            <a:xfrm>
              <a:off x="6822602" y="5511490"/>
              <a:ext cx="1285167" cy="590482"/>
            </a:xfrm>
            <a:prstGeom prst="rect">
              <a:avLst/>
            </a:prstGeom>
          </p:spPr>
        </p:pic>
        <p:pic>
          <p:nvPicPr>
            <p:cNvPr id="11" name="Immagine 10"/>
            <p:cNvPicPr>
              <a:picLocks noChangeAspect="1"/>
            </p:cNvPicPr>
            <p:nvPr/>
          </p:nvPicPr>
          <p:blipFill>
            <a:blip r:embed="rId8"/>
            <a:stretch>
              <a:fillRect/>
            </a:stretch>
          </p:blipFill>
          <p:spPr>
            <a:xfrm>
              <a:off x="5307937" y="5667411"/>
              <a:ext cx="1432353" cy="416879"/>
            </a:xfrm>
            <a:prstGeom prst="rect">
              <a:avLst/>
            </a:prstGeom>
          </p:spPr>
        </p:pic>
        <p:pic>
          <p:nvPicPr>
            <p:cNvPr id="13" name="Immagine 12"/>
            <p:cNvPicPr>
              <a:picLocks noChangeAspect="1"/>
            </p:cNvPicPr>
            <p:nvPr/>
          </p:nvPicPr>
          <p:blipFill>
            <a:blip r:embed="rId9"/>
            <a:stretch>
              <a:fillRect/>
            </a:stretch>
          </p:blipFill>
          <p:spPr>
            <a:xfrm>
              <a:off x="8157023" y="5669542"/>
              <a:ext cx="1698738" cy="434561"/>
            </a:xfrm>
            <a:prstGeom prst="rect">
              <a:avLst/>
            </a:prstGeom>
          </p:spPr>
        </p:pic>
        <p:pic>
          <p:nvPicPr>
            <p:cNvPr id="14" name="Immagine 13"/>
            <p:cNvPicPr>
              <a:picLocks noChangeAspect="1"/>
            </p:cNvPicPr>
            <p:nvPr/>
          </p:nvPicPr>
          <p:blipFill>
            <a:blip r:embed="rId10"/>
            <a:stretch>
              <a:fillRect/>
            </a:stretch>
          </p:blipFill>
          <p:spPr>
            <a:xfrm>
              <a:off x="9913312" y="5550019"/>
              <a:ext cx="804397" cy="551953"/>
            </a:xfrm>
            <a:prstGeom prst="rect">
              <a:avLst/>
            </a:prstGeom>
          </p:spPr>
        </p:pic>
      </p:grpSp>
      <p:pic>
        <p:nvPicPr>
          <p:cNvPr id="15" name="Immagine 14">
            <a:extLst>
              <a:ext uri="{FF2B5EF4-FFF2-40B4-BE49-F238E27FC236}">
                <a16:creationId xmlns:a16="http://schemas.microsoft.com/office/drawing/2014/main" id="{CE49FE92-FF6F-7643-9306-C47ED68CB3EF}"/>
              </a:ext>
            </a:extLst>
          </p:cNvPr>
          <p:cNvPicPr>
            <a:picLocks noChangeAspect="1"/>
          </p:cNvPicPr>
          <p:nvPr/>
        </p:nvPicPr>
        <p:blipFill>
          <a:blip r:embed="rId11">
            <a:duotone>
              <a:prstClr val="black"/>
              <a:schemeClr val="accent1">
                <a:tint val="45000"/>
                <a:satMod val="400000"/>
              </a:schemeClr>
            </a:duotone>
          </a:blip>
          <a:stretch>
            <a:fillRect/>
          </a:stretch>
        </p:blipFill>
        <p:spPr>
          <a:xfrm>
            <a:off x="252690" y="216944"/>
            <a:ext cx="11524308" cy="1122564"/>
          </a:xfrm>
          <a:prstGeom prst="rect">
            <a:avLst/>
          </a:prstGeom>
        </p:spPr>
      </p:pic>
    </p:spTree>
    <p:extLst>
      <p:ext uri="{BB962C8B-B14F-4D97-AF65-F5344CB8AC3E}">
        <p14:creationId xmlns:p14="http://schemas.microsoft.com/office/powerpoint/2010/main" val="3404662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a:extLst>
              <a:ext uri="{FF2B5EF4-FFF2-40B4-BE49-F238E27FC236}">
                <a16:creationId xmlns:a16="http://schemas.microsoft.com/office/drawing/2014/main" id="{EA5C3FB1-731E-8B43-A70F-02ACD65035C2}"/>
              </a:ext>
            </a:extLst>
          </p:cNvPr>
          <p:cNvSpPr/>
          <p:nvPr/>
        </p:nvSpPr>
        <p:spPr>
          <a:xfrm>
            <a:off x="136604" y="878831"/>
            <a:ext cx="11871215" cy="58365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7" name="Immagine 6"/>
          <p:cNvPicPr>
            <a:picLocks noChangeAspect="1"/>
          </p:cNvPicPr>
          <p:nvPr/>
        </p:nvPicPr>
        <p:blipFill rotWithShape="1">
          <a:blip r:embed="rId2"/>
          <a:srcRect l="4147" t="2939" r="3196" b="5981"/>
          <a:stretch/>
        </p:blipFill>
        <p:spPr>
          <a:xfrm>
            <a:off x="438911" y="1182623"/>
            <a:ext cx="5960346" cy="5073797"/>
          </a:xfrm>
          <a:prstGeom prst="rect">
            <a:avLst/>
          </a:prstGeom>
        </p:spPr>
      </p:pic>
      <p:sp>
        <p:nvSpPr>
          <p:cNvPr id="8" name="CasellaDiTesto 7"/>
          <p:cNvSpPr txBox="1"/>
          <p:nvPr/>
        </p:nvSpPr>
        <p:spPr>
          <a:xfrm>
            <a:off x="584532" y="930853"/>
            <a:ext cx="1527662" cy="369332"/>
          </a:xfrm>
          <a:prstGeom prst="rect">
            <a:avLst/>
          </a:prstGeom>
          <a:noFill/>
        </p:spPr>
        <p:txBody>
          <a:bodyPr wrap="none" rtlCol="0">
            <a:spAutoFit/>
          </a:bodyPr>
          <a:lstStyle/>
          <a:p>
            <a:r>
              <a:rPr lang="it-IT" dirty="0"/>
              <a:t>Second </a:t>
            </a:r>
            <a:r>
              <a:rPr lang="it-IT" dirty="0" smtClean="0"/>
              <a:t>Case:  </a:t>
            </a:r>
            <a:endParaRPr lang="it-IT" dirty="0"/>
          </a:p>
        </p:txBody>
      </p:sp>
      <p:pic>
        <p:nvPicPr>
          <p:cNvPr id="9" name="Immagine 8"/>
          <p:cNvPicPr>
            <a:picLocks noChangeAspect="1"/>
          </p:cNvPicPr>
          <p:nvPr/>
        </p:nvPicPr>
        <p:blipFill>
          <a:blip r:embed="rId3"/>
          <a:stretch>
            <a:fillRect/>
          </a:stretch>
        </p:blipFill>
        <p:spPr>
          <a:xfrm>
            <a:off x="670438" y="6140205"/>
            <a:ext cx="4810125" cy="581025"/>
          </a:xfrm>
          <a:prstGeom prst="rect">
            <a:avLst/>
          </a:prstGeom>
        </p:spPr>
      </p:pic>
      <p:sp>
        <p:nvSpPr>
          <p:cNvPr id="13" name="Rettangolo 12">
            <a:extLst>
              <a:ext uri="{FF2B5EF4-FFF2-40B4-BE49-F238E27FC236}">
                <a16:creationId xmlns:a16="http://schemas.microsoft.com/office/drawing/2014/main" id="{15CCA629-447D-2E40-91BE-1252E15BA0BE}"/>
              </a:ext>
            </a:extLst>
          </p:cNvPr>
          <p:cNvSpPr/>
          <p:nvPr/>
        </p:nvSpPr>
        <p:spPr>
          <a:xfrm>
            <a:off x="9080929" y="177233"/>
            <a:ext cx="2926891" cy="584775"/>
          </a:xfrm>
          <a:prstGeom prst="rect">
            <a:avLst/>
          </a:prstGeom>
        </p:spPr>
        <p:txBody>
          <a:bodyPr wrap="none">
            <a:spAutoFit/>
          </a:bodyPr>
          <a:lstStyle/>
          <a:p>
            <a:pPr marL="285750" indent="-285750">
              <a:buFont typeface="Wingdings" pitchFamily="2" charset="2"/>
              <a:buChar char="v"/>
            </a:pPr>
            <a:r>
              <a:rPr lang="en-US" sz="3200" dirty="0">
                <a:solidFill>
                  <a:srgbClr val="002060"/>
                </a:solidFill>
              </a:rPr>
              <a:t>Synthetic data</a:t>
            </a:r>
          </a:p>
        </p:txBody>
      </p:sp>
      <p:pic>
        <p:nvPicPr>
          <p:cNvPr id="14" name="Immagine 13">
            <a:extLst>
              <a:ext uri="{FF2B5EF4-FFF2-40B4-BE49-F238E27FC236}">
                <a16:creationId xmlns:a16="http://schemas.microsoft.com/office/drawing/2014/main" id="{FF68579D-BEA6-654F-B86E-02062B3A1852}"/>
              </a:ext>
            </a:extLst>
          </p:cNvPr>
          <p:cNvPicPr>
            <a:picLocks noChangeAspect="1"/>
          </p:cNvPicPr>
          <p:nvPr/>
        </p:nvPicPr>
        <p:blipFill>
          <a:blip r:embed="rId4">
            <a:duotone>
              <a:prstClr val="black"/>
              <a:schemeClr val="accent1">
                <a:tint val="45000"/>
                <a:satMod val="400000"/>
              </a:schemeClr>
            </a:duotone>
          </a:blip>
          <a:stretch>
            <a:fillRect/>
          </a:stretch>
        </p:blipFill>
        <p:spPr>
          <a:xfrm>
            <a:off x="136604" y="184919"/>
            <a:ext cx="5563552" cy="541936"/>
          </a:xfrm>
          <a:prstGeom prst="rect">
            <a:avLst/>
          </a:prstGeom>
        </p:spPr>
      </p:pic>
      <p:pic>
        <p:nvPicPr>
          <p:cNvPr id="2" name="Immagine 1"/>
          <p:cNvPicPr>
            <a:picLocks noChangeAspect="1"/>
          </p:cNvPicPr>
          <p:nvPr/>
        </p:nvPicPr>
        <p:blipFill>
          <a:blip r:embed="rId5"/>
          <a:stretch>
            <a:fillRect/>
          </a:stretch>
        </p:blipFill>
        <p:spPr>
          <a:xfrm>
            <a:off x="6518002" y="913984"/>
            <a:ext cx="5125854" cy="1962895"/>
          </a:xfrm>
          <a:prstGeom prst="rect">
            <a:avLst/>
          </a:prstGeom>
        </p:spPr>
      </p:pic>
      <p:pic>
        <p:nvPicPr>
          <p:cNvPr id="3" name="Immagine 2"/>
          <p:cNvPicPr>
            <a:picLocks noChangeAspect="1"/>
          </p:cNvPicPr>
          <p:nvPr/>
        </p:nvPicPr>
        <p:blipFill>
          <a:blip r:embed="rId6"/>
          <a:stretch>
            <a:fillRect/>
          </a:stretch>
        </p:blipFill>
        <p:spPr>
          <a:xfrm>
            <a:off x="6518002" y="2884477"/>
            <a:ext cx="5232088" cy="1969727"/>
          </a:xfrm>
          <a:prstGeom prst="rect">
            <a:avLst/>
          </a:prstGeom>
        </p:spPr>
      </p:pic>
      <p:pic>
        <p:nvPicPr>
          <p:cNvPr id="4" name="Immagine 3"/>
          <p:cNvPicPr>
            <a:picLocks noChangeAspect="1"/>
          </p:cNvPicPr>
          <p:nvPr/>
        </p:nvPicPr>
        <p:blipFill>
          <a:blip r:embed="rId7"/>
          <a:stretch>
            <a:fillRect/>
          </a:stretch>
        </p:blipFill>
        <p:spPr>
          <a:xfrm>
            <a:off x="6518002" y="4799672"/>
            <a:ext cx="5232088" cy="1982786"/>
          </a:xfrm>
          <a:prstGeom prst="rect">
            <a:avLst/>
          </a:prstGeom>
        </p:spPr>
      </p:pic>
      <p:pic>
        <p:nvPicPr>
          <p:cNvPr id="6" name="Immagine 5"/>
          <p:cNvPicPr>
            <a:picLocks noChangeAspect="1"/>
          </p:cNvPicPr>
          <p:nvPr/>
        </p:nvPicPr>
        <p:blipFill>
          <a:blip r:embed="rId8"/>
          <a:stretch>
            <a:fillRect/>
          </a:stretch>
        </p:blipFill>
        <p:spPr>
          <a:xfrm>
            <a:off x="2091955" y="954235"/>
            <a:ext cx="228600" cy="304800"/>
          </a:xfrm>
          <a:prstGeom prst="rect">
            <a:avLst/>
          </a:prstGeom>
        </p:spPr>
      </p:pic>
      <p:pic>
        <p:nvPicPr>
          <p:cNvPr id="16" name="Immagine 15"/>
          <p:cNvPicPr>
            <a:picLocks noChangeAspect="1"/>
          </p:cNvPicPr>
          <p:nvPr/>
        </p:nvPicPr>
        <p:blipFill>
          <a:blip r:embed="rId9"/>
          <a:stretch>
            <a:fillRect/>
          </a:stretch>
        </p:blipFill>
        <p:spPr>
          <a:xfrm>
            <a:off x="2766278" y="946228"/>
            <a:ext cx="294358" cy="355968"/>
          </a:xfrm>
          <a:prstGeom prst="rect">
            <a:avLst/>
          </a:prstGeom>
        </p:spPr>
      </p:pic>
      <p:sp>
        <p:nvSpPr>
          <p:cNvPr id="17" name="CasellaDiTesto 16"/>
          <p:cNvSpPr txBox="1"/>
          <p:nvPr/>
        </p:nvSpPr>
        <p:spPr>
          <a:xfrm>
            <a:off x="2264207" y="921969"/>
            <a:ext cx="591829" cy="369332"/>
          </a:xfrm>
          <a:prstGeom prst="rect">
            <a:avLst/>
          </a:prstGeom>
          <a:noFill/>
        </p:spPr>
        <p:txBody>
          <a:bodyPr wrap="none" rtlCol="0">
            <a:spAutoFit/>
          </a:bodyPr>
          <a:lstStyle/>
          <a:p>
            <a:r>
              <a:rPr lang="it-IT" dirty="0"/>
              <a:t>a</a:t>
            </a:r>
            <a:r>
              <a:rPr lang="it-IT" dirty="0" smtClean="0"/>
              <a:t>nd </a:t>
            </a:r>
            <a:endParaRPr lang="it-IT" dirty="0"/>
          </a:p>
        </p:txBody>
      </p:sp>
      <p:sp>
        <p:nvSpPr>
          <p:cNvPr id="18" name="CasellaDiTesto 17"/>
          <p:cNvSpPr txBox="1"/>
          <p:nvPr/>
        </p:nvSpPr>
        <p:spPr>
          <a:xfrm>
            <a:off x="3082952" y="930853"/>
            <a:ext cx="929870" cy="369332"/>
          </a:xfrm>
          <a:prstGeom prst="rect">
            <a:avLst/>
          </a:prstGeom>
          <a:noFill/>
        </p:spPr>
        <p:txBody>
          <a:bodyPr wrap="none" rtlCol="0">
            <a:spAutoFit/>
          </a:bodyPr>
          <a:lstStyle/>
          <a:p>
            <a:r>
              <a:rPr lang="it-IT" dirty="0" err="1" smtClean="0"/>
              <a:t>variable</a:t>
            </a:r>
            <a:endParaRPr lang="it-IT" dirty="0"/>
          </a:p>
        </p:txBody>
      </p:sp>
    </p:spTree>
    <p:extLst>
      <p:ext uri="{BB962C8B-B14F-4D97-AF65-F5344CB8AC3E}">
        <p14:creationId xmlns:p14="http://schemas.microsoft.com/office/powerpoint/2010/main" val="2993836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a:extLst>
              <a:ext uri="{FF2B5EF4-FFF2-40B4-BE49-F238E27FC236}">
                <a16:creationId xmlns:a16="http://schemas.microsoft.com/office/drawing/2014/main" id="{2994DFD3-B1B3-314A-A898-297F8192A1B9}"/>
              </a:ext>
            </a:extLst>
          </p:cNvPr>
          <p:cNvSpPr/>
          <p:nvPr/>
        </p:nvSpPr>
        <p:spPr>
          <a:xfrm>
            <a:off x="136604" y="1424084"/>
            <a:ext cx="11871215" cy="5251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3" name="Immagine 2"/>
          <p:cNvPicPr>
            <a:picLocks noChangeAspect="1"/>
          </p:cNvPicPr>
          <p:nvPr/>
        </p:nvPicPr>
        <p:blipFill>
          <a:blip r:embed="rId2"/>
          <a:stretch>
            <a:fillRect/>
          </a:stretch>
        </p:blipFill>
        <p:spPr>
          <a:xfrm>
            <a:off x="302226" y="1424084"/>
            <a:ext cx="2800350" cy="542925"/>
          </a:xfrm>
          <a:prstGeom prst="rect">
            <a:avLst/>
          </a:prstGeom>
        </p:spPr>
      </p:pic>
      <p:pic>
        <p:nvPicPr>
          <p:cNvPr id="4" name="Immagine 3"/>
          <p:cNvPicPr>
            <a:picLocks noChangeAspect="1"/>
          </p:cNvPicPr>
          <p:nvPr/>
        </p:nvPicPr>
        <p:blipFill>
          <a:blip r:embed="rId3"/>
          <a:stretch>
            <a:fillRect/>
          </a:stretch>
        </p:blipFill>
        <p:spPr>
          <a:xfrm>
            <a:off x="302226" y="1967009"/>
            <a:ext cx="4343400" cy="1524000"/>
          </a:xfrm>
          <a:prstGeom prst="rect">
            <a:avLst/>
          </a:prstGeom>
        </p:spPr>
      </p:pic>
      <p:pic>
        <p:nvPicPr>
          <p:cNvPr id="7" name="Immagine 6"/>
          <p:cNvPicPr>
            <a:picLocks noChangeAspect="1"/>
          </p:cNvPicPr>
          <p:nvPr/>
        </p:nvPicPr>
        <p:blipFill>
          <a:blip r:embed="rId4"/>
          <a:stretch>
            <a:fillRect/>
          </a:stretch>
        </p:blipFill>
        <p:spPr>
          <a:xfrm>
            <a:off x="6686021" y="1695546"/>
            <a:ext cx="5153025" cy="1343025"/>
          </a:xfrm>
          <a:prstGeom prst="rect">
            <a:avLst/>
          </a:prstGeom>
        </p:spPr>
      </p:pic>
      <p:pic>
        <p:nvPicPr>
          <p:cNvPr id="8" name="Immagine 7"/>
          <p:cNvPicPr>
            <a:picLocks noChangeAspect="1"/>
          </p:cNvPicPr>
          <p:nvPr/>
        </p:nvPicPr>
        <p:blipFill>
          <a:blip r:embed="rId5"/>
          <a:stretch>
            <a:fillRect/>
          </a:stretch>
        </p:blipFill>
        <p:spPr>
          <a:xfrm>
            <a:off x="6686021" y="3355260"/>
            <a:ext cx="3486150" cy="1724025"/>
          </a:xfrm>
          <a:prstGeom prst="rect">
            <a:avLst/>
          </a:prstGeom>
        </p:spPr>
      </p:pic>
      <p:sp>
        <p:nvSpPr>
          <p:cNvPr id="13" name="Rettangolo 12">
            <a:extLst>
              <a:ext uri="{FF2B5EF4-FFF2-40B4-BE49-F238E27FC236}">
                <a16:creationId xmlns:a16="http://schemas.microsoft.com/office/drawing/2014/main" id="{3C5FA769-EC8A-8347-92F2-7C2F7ED17606}"/>
              </a:ext>
            </a:extLst>
          </p:cNvPr>
          <p:cNvSpPr/>
          <p:nvPr/>
        </p:nvSpPr>
        <p:spPr>
          <a:xfrm>
            <a:off x="9080929" y="177233"/>
            <a:ext cx="2926891" cy="584775"/>
          </a:xfrm>
          <a:prstGeom prst="rect">
            <a:avLst/>
          </a:prstGeom>
        </p:spPr>
        <p:txBody>
          <a:bodyPr wrap="none">
            <a:spAutoFit/>
          </a:bodyPr>
          <a:lstStyle/>
          <a:p>
            <a:pPr marL="285750" indent="-285750">
              <a:buFont typeface="Wingdings" pitchFamily="2" charset="2"/>
              <a:buChar char="v"/>
            </a:pPr>
            <a:r>
              <a:rPr lang="en-US" sz="3200" dirty="0">
                <a:solidFill>
                  <a:srgbClr val="002060"/>
                </a:solidFill>
              </a:rPr>
              <a:t>Synthetic data</a:t>
            </a:r>
          </a:p>
        </p:txBody>
      </p:sp>
      <p:pic>
        <p:nvPicPr>
          <p:cNvPr id="14" name="Immagine 13">
            <a:extLst>
              <a:ext uri="{FF2B5EF4-FFF2-40B4-BE49-F238E27FC236}">
                <a16:creationId xmlns:a16="http://schemas.microsoft.com/office/drawing/2014/main" id="{B528E2E0-9AB4-5D4E-ADA2-07284BB56290}"/>
              </a:ext>
            </a:extLst>
          </p:cNvPr>
          <p:cNvPicPr>
            <a:picLocks noChangeAspect="1"/>
          </p:cNvPicPr>
          <p:nvPr/>
        </p:nvPicPr>
        <p:blipFill>
          <a:blip r:embed="rId6"/>
          <a:stretch>
            <a:fillRect/>
          </a:stretch>
        </p:blipFill>
        <p:spPr>
          <a:xfrm>
            <a:off x="235116" y="3657252"/>
            <a:ext cx="5465040" cy="3018552"/>
          </a:xfrm>
          <a:prstGeom prst="rect">
            <a:avLst/>
          </a:prstGeom>
        </p:spPr>
      </p:pic>
      <p:pic>
        <p:nvPicPr>
          <p:cNvPr id="15" name="Immagine 14">
            <a:extLst>
              <a:ext uri="{FF2B5EF4-FFF2-40B4-BE49-F238E27FC236}">
                <a16:creationId xmlns:a16="http://schemas.microsoft.com/office/drawing/2014/main" id="{FEEB6E77-7B69-9B43-84DE-5CC23A5DBE95}"/>
              </a:ext>
            </a:extLst>
          </p:cNvPr>
          <p:cNvPicPr>
            <a:picLocks noChangeAspect="1"/>
          </p:cNvPicPr>
          <p:nvPr/>
        </p:nvPicPr>
        <p:blipFill>
          <a:blip r:embed="rId7">
            <a:duotone>
              <a:prstClr val="black"/>
              <a:schemeClr val="accent1">
                <a:tint val="45000"/>
                <a:satMod val="400000"/>
              </a:schemeClr>
            </a:duotone>
          </a:blip>
          <a:stretch>
            <a:fillRect/>
          </a:stretch>
        </p:blipFill>
        <p:spPr>
          <a:xfrm>
            <a:off x="136604" y="184919"/>
            <a:ext cx="5563552" cy="541936"/>
          </a:xfrm>
          <a:prstGeom prst="rect">
            <a:avLst/>
          </a:prstGeom>
        </p:spPr>
      </p:pic>
      <p:sp>
        <p:nvSpPr>
          <p:cNvPr id="2" name="CasellaDiTesto 1"/>
          <p:cNvSpPr txBox="1"/>
          <p:nvPr/>
        </p:nvSpPr>
        <p:spPr>
          <a:xfrm>
            <a:off x="5550568" y="1065877"/>
            <a:ext cx="1468864" cy="369332"/>
          </a:xfrm>
          <a:prstGeom prst="rect">
            <a:avLst/>
          </a:prstGeom>
          <a:noFill/>
        </p:spPr>
        <p:txBody>
          <a:bodyPr wrap="none" rtlCol="0">
            <a:spAutoFit/>
          </a:bodyPr>
          <a:lstStyle/>
          <a:p>
            <a:r>
              <a:rPr lang="it-IT" dirty="0" smtClean="0"/>
              <a:t>II Case </a:t>
            </a:r>
            <a:r>
              <a:rPr lang="it-IT" dirty="0" err="1" smtClean="0"/>
              <a:t>results</a:t>
            </a:r>
            <a:endParaRPr lang="it-IT" dirty="0"/>
          </a:p>
        </p:txBody>
      </p:sp>
    </p:spTree>
    <p:extLst>
      <p:ext uri="{BB962C8B-B14F-4D97-AF65-F5344CB8AC3E}">
        <p14:creationId xmlns:p14="http://schemas.microsoft.com/office/powerpoint/2010/main" val="23979694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2">
            <a:extLst>
              <a:ext uri="{FF2B5EF4-FFF2-40B4-BE49-F238E27FC236}">
                <a16:creationId xmlns:a16="http://schemas.microsoft.com/office/drawing/2014/main" id="{4A51005B-0CA7-AD48-BB3A-E50C1A9F3BF5}"/>
              </a:ext>
            </a:extLst>
          </p:cNvPr>
          <p:cNvSpPr/>
          <p:nvPr/>
        </p:nvSpPr>
        <p:spPr>
          <a:xfrm>
            <a:off x="136604" y="1173013"/>
            <a:ext cx="11871215" cy="5605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Immagine 2"/>
          <p:cNvPicPr>
            <a:picLocks noChangeAspect="1"/>
          </p:cNvPicPr>
          <p:nvPr/>
        </p:nvPicPr>
        <p:blipFill>
          <a:blip r:embed="rId2"/>
          <a:stretch>
            <a:fillRect/>
          </a:stretch>
        </p:blipFill>
        <p:spPr>
          <a:xfrm>
            <a:off x="549231" y="2716169"/>
            <a:ext cx="4733925" cy="3600450"/>
          </a:xfrm>
          <a:prstGeom prst="rect">
            <a:avLst/>
          </a:prstGeom>
        </p:spPr>
      </p:pic>
      <p:pic>
        <p:nvPicPr>
          <p:cNvPr id="4" name="Immagine 3"/>
          <p:cNvPicPr>
            <a:picLocks noChangeAspect="1"/>
          </p:cNvPicPr>
          <p:nvPr/>
        </p:nvPicPr>
        <p:blipFill>
          <a:blip r:embed="rId3"/>
          <a:stretch>
            <a:fillRect/>
          </a:stretch>
        </p:blipFill>
        <p:spPr>
          <a:xfrm>
            <a:off x="549231" y="6406592"/>
            <a:ext cx="6105525" cy="371475"/>
          </a:xfrm>
          <a:prstGeom prst="rect">
            <a:avLst/>
          </a:prstGeom>
        </p:spPr>
      </p:pic>
      <p:pic>
        <p:nvPicPr>
          <p:cNvPr id="9" name="Immagine 8"/>
          <p:cNvPicPr>
            <a:picLocks noChangeAspect="1"/>
          </p:cNvPicPr>
          <p:nvPr/>
        </p:nvPicPr>
        <p:blipFill>
          <a:blip r:embed="rId4"/>
          <a:stretch>
            <a:fillRect/>
          </a:stretch>
        </p:blipFill>
        <p:spPr>
          <a:xfrm>
            <a:off x="8261135" y="1826354"/>
            <a:ext cx="3495675" cy="4029075"/>
          </a:xfrm>
          <a:prstGeom prst="rect">
            <a:avLst/>
          </a:prstGeom>
        </p:spPr>
      </p:pic>
      <p:pic>
        <p:nvPicPr>
          <p:cNvPr id="10" name="Immagine 9"/>
          <p:cNvPicPr>
            <a:picLocks noChangeAspect="1"/>
          </p:cNvPicPr>
          <p:nvPr/>
        </p:nvPicPr>
        <p:blipFill>
          <a:blip r:embed="rId5"/>
          <a:stretch>
            <a:fillRect/>
          </a:stretch>
        </p:blipFill>
        <p:spPr>
          <a:xfrm>
            <a:off x="549231" y="1751907"/>
            <a:ext cx="6008601" cy="964262"/>
          </a:xfrm>
          <a:prstGeom prst="rect">
            <a:avLst/>
          </a:prstGeom>
        </p:spPr>
      </p:pic>
      <p:sp>
        <p:nvSpPr>
          <p:cNvPr id="12" name="Rettangolo 11">
            <a:extLst>
              <a:ext uri="{FF2B5EF4-FFF2-40B4-BE49-F238E27FC236}">
                <a16:creationId xmlns:a16="http://schemas.microsoft.com/office/drawing/2014/main" id="{C8DAC0BA-6810-2C4C-950F-C379D048823E}"/>
              </a:ext>
            </a:extLst>
          </p:cNvPr>
          <p:cNvSpPr/>
          <p:nvPr/>
        </p:nvSpPr>
        <p:spPr>
          <a:xfrm>
            <a:off x="7973820" y="224922"/>
            <a:ext cx="3657348" cy="584775"/>
          </a:xfrm>
          <a:prstGeom prst="rect">
            <a:avLst/>
          </a:prstGeom>
        </p:spPr>
        <p:txBody>
          <a:bodyPr wrap="none">
            <a:spAutoFit/>
          </a:bodyPr>
          <a:lstStyle/>
          <a:p>
            <a:pPr marL="285750" indent="-285750">
              <a:buFont typeface="Wingdings" pitchFamily="2" charset="2"/>
              <a:buChar char="v"/>
            </a:pPr>
            <a:r>
              <a:rPr lang="en-US" sz="3200" dirty="0">
                <a:solidFill>
                  <a:srgbClr val="002060"/>
                </a:solidFill>
              </a:rPr>
              <a:t>Acquisition system</a:t>
            </a:r>
          </a:p>
        </p:txBody>
      </p:sp>
      <p:pic>
        <p:nvPicPr>
          <p:cNvPr id="11" name="Immagine 10">
            <a:extLst>
              <a:ext uri="{FF2B5EF4-FFF2-40B4-BE49-F238E27FC236}">
                <a16:creationId xmlns:a16="http://schemas.microsoft.com/office/drawing/2014/main" id="{2FFC2FA8-4D32-AB4F-95CC-0D6A1DB602C2}"/>
              </a:ext>
            </a:extLst>
          </p:cNvPr>
          <p:cNvPicPr>
            <a:picLocks noChangeAspect="1"/>
          </p:cNvPicPr>
          <p:nvPr/>
        </p:nvPicPr>
        <p:blipFill>
          <a:blip r:embed="rId6">
            <a:duotone>
              <a:prstClr val="black"/>
              <a:schemeClr val="accent1">
                <a:tint val="45000"/>
                <a:satMod val="400000"/>
              </a:schemeClr>
            </a:duotone>
          </a:blip>
          <a:stretch>
            <a:fillRect/>
          </a:stretch>
        </p:blipFill>
        <p:spPr>
          <a:xfrm>
            <a:off x="136604" y="184919"/>
            <a:ext cx="5563552" cy="541936"/>
          </a:xfrm>
          <a:prstGeom prst="rect">
            <a:avLst/>
          </a:prstGeom>
        </p:spPr>
      </p:pic>
      <p:pic>
        <p:nvPicPr>
          <p:cNvPr id="2" name="Immagine 1"/>
          <p:cNvPicPr>
            <a:picLocks noChangeAspect="1"/>
          </p:cNvPicPr>
          <p:nvPr/>
        </p:nvPicPr>
        <p:blipFill>
          <a:blip r:embed="rId7"/>
          <a:stretch>
            <a:fillRect/>
          </a:stretch>
        </p:blipFill>
        <p:spPr>
          <a:xfrm>
            <a:off x="7592342" y="5682155"/>
            <a:ext cx="835568" cy="236621"/>
          </a:xfrm>
          <a:prstGeom prst="rect">
            <a:avLst/>
          </a:prstGeom>
        </p:spPr>
      </p:pic>
      <p:sp>
        <p:nvSpPr>
          <p:cNvPr id="5" name="CasellaDiTesto 4"/>
          <p:cNvSpPr txBox="1"/>
          <p:nvPr/>
        </p:nvSpPr>
        <p:spPr>
          <a:xfrm>
            <a:off x="8370135" y="5572414"/>
            <a:ext cx="3512180" cy="646331"/>
          </a:xfrm>
          <a:prstGeom prst="rect">
            <a:avLst/>
          </a:prstGeom>
          <a:solidFill>
            <a:schemeClr val="bg1"/>
          </a:solidFill>
        </p:spPr>
        <p:txBody>
          <a:bodyPr wrap="none" rtlCol="0">
            <a:spAutoFit/>
          </a:bodyPr>
          <a:lstStyle/>
          <a:p>
            <a:r>
              <a:rPr lang="it-IT" dirty="0" smtClean="0"/>
              <a:t>Technical </a:t>
            </a:r>
            <a:r>
              <a:rPr lang="it-IT" dirty="0" err="1" smtClean="0"/>
              <a:t>characteristic</a:t>
            </a:r>
            <a:r>
              <a:rPr lang="it-IT" dirty="0" smtClean="0"/>
              <a:t> </a:t>
            </a:r>
            <a:r>
              <a:rPr lang="it-IT" dirty="0" err="1" smtClean="0"/>
              <a:t>system</a:t>
            </a:r>
            <a:r>
              <a:rPr lang="it-IT" dirty="0" smtClean="0"/>
              <a:t> and </a:t>
            </a:r>
          </a:p>
          <a:p>
            <a:r>
              <a:rPr lang="it-IT" dirty="0" err="1" smtClean="0"/>
              <a:t>acquisition</a:t>
            </a:r>
            <a:r>
              <a:rPr lang="it-IT" dirty="0" smtClean="0"/>
              <a:t> </a:t>
            </a:r>
            <a:r>
              <a:rPr lang="it-IT" dirty="0" err="1" smtClean="0"/>
              <a:t>parameters</a:t>
            </a:r>
            <a:r>
              <a:rPr lang="it-IT" dirty="0" smtClean="0"/>
              <a:t> </a:t>
            </a:r>
            <a:r>
              <a:rPr lang="it-IT" dirty="0" err="1" smtClean="0"/>
              <a:t>acquisition</a:t>
            </a:r>
            <a:endParaRPr lang="it-IT" dirty="0"/>
          </a:p>
        </p:txBody>
      </p:sp>
    </p:spTree>
    <p:extLst>
      <p:ext uri="{BB962C8B-B14F-4D97-AF65-F5344CB8AC3E}">
        <p14:creationId xmlns:p14="http://schemas.microsoft.com/office/powerpoint/2010/main" val="12990396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752726" y="829448"/>
            <a:ext cx="8610600" cy="5372100"/>
          </a:xfrm>
          <a:prstGeom prst="rect">
            <a:avLst/>
          </a:prstGeom>
        </p:spPr>
      </p:pic>
      <p:sp>
        <p:nvSpPr>
          <p:cNvPr id="8" name="Rettangolo 7">
            <a:extLst>
              <a:ext uri="{FF2B5EF4-FFF2-40B4-BE49-F238E27FC236}">
                <a16:creationId xmlns:a16="http://schemas.microsoft.com/office/drawing/2014/main" id="{5BF431D9-445E-EE48-A7F1-CFA1A4113F95}"/>
              </a:ext>
            </a:extLst>
          </p:cNvPr>
          <p:cNvSpPr/>
          <p:nvPr/>
        </p:nvSpPr>
        <p:spPr>
          <a:xfrm>
            <a:off x="8534652" y="132088"/>
            <a:ext cx="3657348" cy="584775"/>
          </a:xfrm>
          <a:prstGeom prst="rect">
            <a:avLst/>
          </a:prstGeom>
        </p:spPr>
        <p:txBody>
          <a:bodyPr wrap="none">
            <a:spAutoFit/>
          </a:bodyPr>
          <a:lstStyle/>
          <a:p>
            <a:pPr marL="285750" indent="-285750">
              <a:buFont typeface="Wingdings" pitchFamily="2" charset="2"/>
              <a:buChar char="v"/>
            </a:pPr>
            <a:r>
              <a:rPr lang="en-US" sz="3200" dirty="0">
                <a:solidFill>
                  <a:srgbClr val="002060"/>
                </a:solidFill>
              </a:rPr>
              <a:t>Acquisition system</a:t>
            </a:r>
          </a:p>
        </p:txBody>
      </p:sp>
      <p:pic>
        <p:nvPicPr>
          <p:cNvPr id="9" name="Immagine 8">
            <a:extLst>
              <a:ext uri="{FF2B5EF4-FFF2-40B4-BE49-F238E27FC236}">
                <a16:creationId xmlns:a16="http://schemas.microsoft.com/office/drawing/2014/main" id="{B7590B09-BECD-6342-AB7C-144B537095EC}"/>
              </a:ext>
            </a:extLst>
          </p:cNvPr>
          <p:cNvPicPr>
            <a:picLocks noChangeAspect="1"/>
          </p:cNvPicPr>
          <p:nvPr/>
        </p:nvPicPr>
        <p:blipFill>
          <a:blip r:embed="rId3">
            <a:duotone>
              <a:prstClr val="black"/>
              <a:schemeClr val="accent1">
                <a:tint val="45000"/>
                <a:satMod val="400000"/>
              </a:schemeClr>
            </a:duotone>
          </a:blip>
          <a:stretch>
            <a:fillRect/>
          </a:stretch>
        </p:blipFill>
        <p:spPr>
          <a:xfrm>
            <a:off x="136604" y="184919"/>
            <a:ext cx="5563552" cy="541936"/>
          </a:xfrm>
          <a:prstGeom prst="rect">
            <a:avLst/>
          </a:prstGeom>
        </p:spPr>
      </p:pic>
      <p:sp>
        <p:nvSpPr>
          <p:cNvPr id="3" name="CasellaDiTesto 2"/>
          <p:cNvSpPr txBox="1"/>
          <p:nvPr/>
        </p:nvSpPr>
        <p:spPr>
          <a:xfrm>
            <a:off x="136604" y="6201548"/>
            <a:ext cx="11062387" cy="646331"/>
          </a:xfrm>
          <a:prstGeom prst="rect">
            <a:avLst/>
          </a:prstGeom>
          <a:noFill/>
        </p:spPr>
        <p:txBody>
          <a:bodyPr wrap="none" rtlCol="0">
            <a:spAutoFit/>
          </a:bodyPr>
          <a:lstStyle/>
          <a:p>
            <a:r>
              <a:rPr lang="it-IT" dirty="0" err="1" smtClean="0"/>
              <a:t>Acquistion</a:t>
            </a:r>
            <a:r>
              <a:rPr lang="it-IT" dirty="0" smtClean="0"/>
              <a:t> </a:t>
            </a:r>
            <a:r>
              <a:rPr lang="it-IT" dirty="0" err="1" smtClean="0"/>
              <a:t>system</a:t>
            </a:r>
            <a:r>
              <a:rPr lang="it-IT" dirty="0" smtClean="0"/>
              <a:t>: (</a:t>
            </a:r>
            <a:r>
              <a:rPr lang="it-IT" dirty="0" err="1" smtClean="0"/>
              <a:t>a,c</a:t>
            </a:r>
            <a:r>
              <a:rPr lang="it-IT" dirty="0" smtClean="0"/>
              <a:t>) </a:t>
            </a:r>
            <a:r>
              <a:rPr lang="it-IT" dirty="0" err="1" smtClean="0"/>
              <a:t>detail</a:t>
            </a:r>
            <a:r>
              <a:rPr lang="it-IT" dirty="0" smtClean="0"/>
              <a:t> </a:t>
            </a:r>
            <a:r>
              <a:rPr lang="it-IT" dirty="0" err="1" smtClean="0"/>
              <a:t>electrodes</a:t>
            </a:r>
            <a:r>
              <a:rPr lang="it-IT" dirty="0" smtClean="0"/>
              <a:t> </a:t>
            </a:r>
            <a:r>
              <a:rPr lang="it-IT" dirty="0" err="1" smtClean="0"/>
              <a:t>installation</a:t>
            </a:r>
            <a:r>
              <a:rPr lang="it-IT" dirty="0" smtClean="0"/>
              <a:t> in the </a:t>
            </a:r>
            <a:r>
              <a:rPr lang="it-IT" dirty="0" err="1" smtClean="0"/>
              <a:t>ground</a:t>
            </a:r>
            <a:r>
              <a:rPr lang="it-IT" dirty="0" smtClean="0"/>
              <a:t>; (b) connection </a:t>
            </a:r>
            <a:r>
              <a:rPr lang="it-IT" dirty="0" err="1" smtClean="0"/>
              <a:t>cable</a:t>
            </a:r>
            <a:r>
              <a:rPr lang="it-IT" dirty="0" smtClean="0"/>
              <a:t> </a:t>
            </a:r>
            <a:r>
              <a:rPr lang="it-IT" dirty="0" err="1" smtClean="0"/>
              <a:t>system</a:t>
            </a:r>
            <a:r>
              <a:rPr lang="it-IT" dirty="0" smtClean="0"/>
              <a:t>; (d) </a:t>
            </a:r>
            <a:r>
              <a:rPr lang="it-IT" dirty="0" err="1" smtClean="0"/>
              <a:t>acquisition</a:t>
            </a:r>
            <a:r>
              <a:rPr lang="it-IT" dirty="0" smtClean="0"/>
              <a:t> card</a:t>
            </a:r>
          </a:p>
          <a:p>
            <a:r>
              <a:rPr lang="it-IT" dirty="0" smtClean="0"/>
              <a:t>  </a:t>
            </a:r>
            <a:endParaRPr lang="it-IT" dirty="0"/>
          </a:p>
        </p:txBody>
      </p:sp>
    </p:spTree>
    <p:extLst>
      <p:ext uri="{BB962C8B-B14F-4D97-AF65-F5344CB8AC3E}">
        <p14:creationId xmlns:p14="http://schemas.microsoft.com/office/powerpoint/2010/main" val="3442137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2FFC2FA8-4D32-AB4F-95CC-0D6A1DB602C2}"/>
              </a:ext>
            </a:extLst>
          </p:cNvPr>
          <p:cNvPicPr>
            <a:picLocks noChangeAspect="1"/>
          </p:cNvPicPr>
          <p:nvPr/>
        </p:nvPicPr>
        <p:blipFill>
          <a:blip r:embed="rId2">
            <a:duotone>
              <a:prstClr val="black"/>
              <a:schemeClr val="accent1">
                <a:tint val="45000"/>
                <a:satMod val="400000"/>
              </a:schemeClr>
            </a:duotone>
          </a:blip>
          <a:stretch>
            <a:fillRect/>
          </a:stretch>
        </p:blipFill>
        <p:spPr>
          <a:xfrm>
            <a:off x="136604" y="184919"/>
            <a:ext cx="5563552" cy="541936"/>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8042" y="859541"/>
            <a:ext cx="3695700" cy="4381500"/>
          </a:xfrm>
          <a:prstGeom prst="rect">
            <a:avLst/>
          </a:prstGeom>
        </p:spPr>
      </p:pic>
      <p:sp>
        <p:nvSpPr>
          <p:cNvPr id="12" name="CasellaDiTesto 11"/>
          <p:cNvSpPr txBox="1"/>
          <p:nvPr/>
        </p:nvSpPr>
        <p:spPr>
          <a:xfrm>
            <a:off x="1088204" y="1727992"/>
            <a:ext cx="2808461" cy="369332"/>
          </a:xfrm>
          <a:prstGeom prst="rect">
            <a:avLst/>
          </a:prstGeom>
          <a:noFill/>
        </p:spPr>
        <p:txBody>
          <a:bodyPr wrap="none" rtlCol="0">
            <a:spAutoFit/>
          </a:bodyPr>
          <a:lstStyle/>
          <a:p>
            <a:r>
              <a:rPr lang="it-IT" dirty="0" smtClean="0"/>
              <a:t>Test site: Bagnoli Irpino (AV)</a:t>
            </a:r>
            <a:endParaRPr lang="it-IT" dirty="0"/>
          </a:p>
        </p:txBody>
      </p:sp>
      <p:sp>
        <p:nvSpPr>
          <p:cNvPr id="13" name="CasellaDiTesto 12"/>
          <p:cNvSpPr txBox="1"/>
          <p:nvPr/>
        </p:nvSpPr>
        <p:spPr>
          <a:xfrm>
            <a:off x="9156583" y="2561968"/>
            <a:ext cx="798617" cy="369332"/>
          </a:xfrm>
          <a:prstGeom prst="rect">
            <a:avLst/>
          </a:prstGeom>
          <a:noFill/>
        </p:spPr>
        <p:txBody>
          <a:bodyPr wrap="none" rtlCol="0">
            <a:spAutoFit/>
          </a:bodyPr>
          <a:lstStyle/>
          <a:p>
            <a:r>
              <a:rPr lang="it-IT" i="1" dirty="0" smtClean="0"/>
              <a:t>I t a l y</a:t>
            </a:r>
            <a:endParaRPr lang="it-IT" i="1" dirty="0"/>
          </a:p>
        </p:txBody>
      </p:sp>
      <p:pic>
        <p:nvPicPr>
          <p:cNvPr id="14" name="Immagine 13"/>
          <p:cNvPicPr>
            <a:picLocks noChangeAspect="1"/>
          </p:cNvPicPr>
          <p:nvPr/>
        </p:nvPicPr>
        <p:blipFill>
          <a:blip r:embed="rId4"/>
          <a:stretch>
            <a:fillRect/>
          </a:stretch>
        </p:blipFill>
        <p:spPr>
          <a:xfrm>
            <a:off x="1178011" y="2093823"/>
            <a:ext cx="4564920" cy="3077994"/>
          </a:xfrm>
          <a:prstGeom prst="rect">
            <a:avLst/>
          </a:prstGeom>
        </p:spPr>
      </p:pic>
      <p:sp>
        <p:nvSpPr>
          <p:cNvPr id="16" name="CasellaDiTesto 15"/>
          <p:cNvSpPr txBox="1"/>
          <p:nvPr/>
        </p:nvSpPr>
        <p:spPr>
          <a:xfrm>
            <a:off x="3682313" y="5102541"/>
            <a:ext cx="2213170" cy="276999"/>
          </a:xfrm>
          <a:prstGeom prst="rect">
            <a:avLst/>
          </a:prstGeom>
          <a:noFill/>
        </p:spPr>
        <p:txBody>
          <a:bodyPr wrap="none" rtlCol="0">
            <a:spAutoFit/>
          </a:bodyPr>
          <a:lstStyle/>
          <a:p>
            <a:r>
              <a:rPr lang="it-IT" sz="1200" i="1" dirty="0" smtClean="0"/>
              <a:t>Source</a:t>
            </a:r>
            <a:r>
              <a:rPr lang="it-IT" sz="1200" dirty="0" smtClean="0"/>
              <a:t>: Google Earth Pro - 2020 </a:t>
            </a:r>
            <a:endParaRPr lang="it-IT" sz="1200" dirty="0"/>
          </a:p>
        </p:txBody>
      </p:sp>
      <p:cxnSp>
        <p:nvCxnSpPr>
          <p:cNvPr id="7" name="Connettore 2 6"/>
          <p:cNvCxnSpPr/>
          <p:nvPr/>
        </p:nvCxnSpPr>
        <p:spPr>
          <a:xfrm flipV="1">
            <a:off x="3377514" y="3451655"/>
            <a:ext cx="6919783" cy="18116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9478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72189" y="785305"/>
            <a:ext cx="11798969" cy="59924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Immagine 1"/>
          <p:cNvPicPr>
            <a:picLocks noChangeAspect="1"/>
          </p:cNvPicPr>
          <p:nvPr/>
        </p:nvPicPr>
        <p:blipFill>
          <a:blip r:embed="rId2"/>
          <a:stretch>
            <a:fillRect/>
          </a:stretch>
        </p:blipFill>
        <p:spPr>
          <a:xfrm>
            <a:off x="979080" y="791023"/>
            <a:ext cx="10003477" cy="5536119"/>
          </a:xfrm>
          <a:prstGeom prst="rect">
            <a:avLst/>
          </a:prstGeom>
        </p:spPr>
      </p:pic>
      <p:sp>
        <p:nvSpPr>
          <p:cNvPr id="7" name="Rettangolo 6">
            <a:extLst>
              <a:ext uri="{FF2B5EF4-FFF2-40B4-BE49-F238E27FC236}">
                <a16:creationId xmlns:a16="http://schemas.microsoft.com/office/drawing/2014/main" id="{F5380655-2181-4043-9323-A37D159A4FA3}"/>
              </a:ext>
            </a:extLst>
          </p:cNvPr>
          <p:cNvSpPr/>
          <p:nvPr/>
        </p:nvSpPr>
        <p:spPr>
          <a:xfrm>
            <a:off x="8604095" y="147798"/>
            <a:ext cx="3587905" cy="584775"/>
          </a:xfrm>
          <a:prstGeom prst="rect">
            <a:avLst/>
          </a:prstGeom>
        </p:spPr>
        <p:txBody>
          <a:bodyPr wrap="none">
            <a:spAutoFit/>
          </a:bodyPr>
          <a:lstStyle/>
          <a:p>
            <a:pPr marL="285750" indent="-285750">
              <a:buFont typeface="Wingdings" pitchFamily="2" charset="2"/>
              <a:buChar char="v"/>
            </a:pPr>
            <a:r>
              <a:rPr lang="en-US" sz="3200" dirty="0">
                <a:solidFill>
                  <a:srgbClr val="002060"/>
                </a:solidFill>
              </a:rPr>
              <a:t>Experimental data</a:t>
            </a:r>
          </a:p>
        </p:txBody>
      </p:sp>
      <p:pic>
        <p:nvPicPr>
          <p:cNvPr id="8" name="Immagine 7">
            <a:extLst>
              <a:ext uri="{FF2B5EF4-FFF2-40B4-BE49-F238E27FC236}">
                <a16:creationId xmlns:a16="http://schemas.microsoft.com/office/drawing/2014/main" id="{FBC44F3F-E91B-4A4C-83D8-C4028A20AFCD}"/>
              </a:ext>
            </a:extLst>
          </p:cNvPr>
          <p:cNvPicPr>
            <a:picLocks noChangeAspect="1"/>
          </p:cNvPicPr>
          <p:nvPr/>
        </p:nvPicPr>
        <p:blipFill>
          <a:blip r:embed="rId3">
            <a:duotone>
              <a:prstClr val="black"/>
              <a:schemeClr val="accent1">
                <a:tint val="45000"/>
                <a:satMod val="400000"/>
              </a:schemeClr>
            </a:duotone>
          </a:blip>
          <a:stretch>
            <a:fillRect/>
          </a:stretch>
        </p:blipFill>
        <p:spPr>
          <a:xfrm>
            <a:off x="136604" y="184919"/>
            <a:ext cx="5563552" cy="541936"/>
          </a:xfrm>
          <a:prstGeom prst="rect">
            <a:avLst/>
          </a:prstGeom>
        </p:spPr>
      </p:pic>
      <p:sp>
        <p:nvSpPr>
          <p:cNvPr id="4" name="CasellaDiTesto 3"/>
          <p:cNvSpPr txBox="1"/>
          <p:nvPr/>
        </p:nvSpPr>
        <p:spPr>
          <a:xfrm>
            <a:off x="232611" y="6262974"/>
            <a:ext cx="11496417" cy="369332"/>
          </a:xfrm>
          <a:prstGeom prst="rect">
            <a:avLst/>
          </a:prstGeom>
          <a:noFill/>
        </p:spPr>
        <p:txBody>
          <a:bodyPr wrap="none" rtlCol="0">
            <a:spAutoFit/>
          </a:bodyPr>
          <a:lstStyle/>
          <a:p>
            <a:r>
              <a:rPr lang="it-IT" dirty="0" smtClean="0"/>
              <a:t>(a) </a:t>
            </a:r>
            <a:r>
              <a:rPr lang="it-IT" dirty="0" err="1" smtClean="0"/>
              <a:t>det</a:t>
            </a:r>
            <a:r>
              <a:rPr lang="it-IT" dirty="0" smtClean="0"/>
              <a:t>[TVM] </a:t>
            </a:r>
            <a:r>
              <a:rPr lang="it-IT" dirty="0" err="1" smtClean="0"/>
              <a:t>determinant</a:t>
            </a:r>
            <a:r>
              <a:rPr lang="it-IT" dirty="0" smtClean="0"/>
              <a:t> vs. time;(b)        </a:t>
            </a:r>
            <a:r>
              <a:rPr lang="it-IT" dirty="0" err="1" smtClean="0"/>
              <a:t>eigenvalue</a:t>
            </a:r>
            <a:r>
              <a:rPr lang="it-IT" dirty="0" smtClean="0"/>
              <a:t> vs. time; (c)       </a:t>
            </a:r>
            <a:r>
              <a:rPr lang="it-IT" dirty="0" err="1" smtClean="0"/>
              <a:t>eigenvalue</a:t>
            </a:r>
            <a:r>
              <a:rPr lang="it-IT" dirty="0" smtClean="0"/>
              <a:t> vs. time; </a:t>
            </a:r>
            <a:r>
              <a:rPr lang="it-IT" dirty="0" err="1" smtClean="0"/>
              <a:t>Initial</a:t>
            </a:r>
            <a:r>
              <a:rPr lang="it-IT" dirty="0" smtClean="0"/>
              <a:t> </a:t>
            </a:r>
            <a:r>
              <a:rPr lang="it-IT" dirty="0" err="1" smtClean="0"/>
              <a:t>modulus</a:t>
            </a:r>
            <a:r>
              <a:rPr lang="it-IT" dirty="0" smtClean="0"/>
              <a:t>             vs. time.  </a:t>
            </a:r>
            <a:endParaRPr lang="it-IT" dirty="0"/>
          </a:p>
        </p:txBody>
      </p:sp>
      <p:pic>
        <p:nvPicPr>
          <p:cNvPr id="5" name="Immagine 4"/>
          <p:cNvPicPr>
            <a:picLocks noChangeAspect="1"/>
          </p:cNvPicPr>
          <p:nvPr/>
        </p:nvPicPr>
        <p:blipFill>
          <a:blip r:embed="rId4"/>
          <a:stretch>
            <a:fillRect/>
          </a:stretch>
        </p:blipFill>
        <p:spPr>
          <a:xfrm>
            <a:off x="3901873" y="6262974"/>
            <a:ext cx="288757" cy="331014"/>
          </a:xfrm>
          <a:prstGeom prst="rect">
            <a:avLst/>
          </a:prstGeom>
        </p:spPr>
      </p:pic>
      <p:pic>
        <p:nvPicPr>
          <p:cNvPr id="6" name="Immagine 5"/>
          <p:cNvPicPr>
            <a:picLocks noChangeAspect="1"/>
          </p:cNvPicPr>
          <p:nvPr/>
        </p:nvPicPr>
        <p:blipFill>
          <a:blip r:embed="rId5"/>
          <a:stretch>
            <a:fillRect/>
          </a:stretch>
        </p:blipFill>
        <p:spPr>
          <a:xfrm>
            <a:off x="6415702" y="6262974"/>
            <a:ext cx="287838" cy="331014"/>
          </a:xfrm>
          <a:prstGeom prst="rect">
            <a:avLst/>
          </a:prstGeom>
        </p:spPr>
      </p:pic>
      <p:pic>
        <p:nvPicPr>
          <p:cNvPr id="9" name="Immagine 8"/>
          <p:cNvPicPr>
            <a:picLocks noChangeAspect="1"/>
          </p:cNvPicPr>
          <p:nvPr/>
        </p:nvPicPr>
        <p:blipFill>
          <a:blip r:embed="rId6"/>
          <a:stretch>
            <a:fillRect/>
          </a:stretch>
        </p:blipFill>
        <p:spPr>
          <a:xfrm>
            <a:off x="10151312" y="6262974"/>
            <a:ext cx="489168" cy="303265"/>
          </a:xfrm>
          <a:prstGeom prst="rect">
            <a:avLst/>
          </a:prstGeom>
        </p:spPr>
      </p:pic>
    </p:spTree>
    <p:extLst>
      <p:ext uri="{BB962C8B-B14F-4D97-AF65-F5344CB8AC3E}">
        <p14:creationId xmlns:p14="http://schemas.microsoft.com/office/powerpoint/2010/main" val="2054112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10">
            <a:extLst>
              <a:ext uri="{FF2B5EF4-FFF2-40B4-BE49-F238E27FC236}">
                <a16:creationId xmlns:a16="http://schemas.microsoft.com/office/drawing/2014/main" id="{2B3ED1F5-1D1C-E446-B823-5A02C01B9FA7}"/>
              </a:ext>
            </a:extLst>
          </p:cNvPr>
          <p:cNvSpPr/>
          <p:nvPr/>
        </p:nvSpPr>
        <p:spPr>
          <a:xfrm>
            <a:off x="56148" y="942120"/>
            <a:ext cx="11951672" cy="5844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Immagine 2"/>
          <p:cNvPicPr>
            <a:picLocks noChangeAspect="1"/>
          </p:cNvPicPr>
          <p:nvPr/>
        </p:nvPicPr>
        <p:blipFill>
          <a:blip r:embed="rId2"/>
          <a:stretch>
            <a:fillRect/>
          </a:stretch>
        </p:blipFill>
        <p:spPr>
          <a:xfrm>
            <a:off x="6205932" y="947837"/>
            <a:ext cx="5766612" cy="5839199"/>
          </a:xfrm>
          <a:prstGeom prst="rect">
            <a:avLst/>
          </a:prstGeom>
        </p:spPr>
      </p:pic>
      <p:sp>
        <p:nvSpPr>
          <p:cNvPr id="8" name="Rettangolo 7">
            <a:extLst>
              <a:ext uri="{FF2B5EF4-FFF2-40B4-BE49-F238E27FC236}">
                <a16:creationId xmlns:a16="http://schemas.microsoft.com/office/drawing/2014/main" id="{F3C595DF-7178-4642-B562-C65A894C3D3C}"/>
              </a:ext>
            </a:extLst>
          </p:cNvPr>
          <p:cNvSpPr/>
          <p:nvPr/>
        </p:nvSpPr>
        <p:spPr>
          <a:xfrm>
            <a:off x="8604095" y="147798"/>
            <a:ext cx="3587905" cy="584775"/>
          </a:xfrm>
          <a:prstGeom prst="rect">
            <a:avLst/>
          </a:prstGeom>
        </p:spPr>
        <p:txBody>
          <a:bodyPr wrap="none">
            <a:spAutoFit/>
          </a:bodyPr>
          <a:lstStyle/>
          <a:p>
            <a:pPr marL="285750" indent="-285750">
              <a:buFont typeface="Wingdings" pitchFamily="2" charset="2"/>
              <a:buChar char="v"/>
            </a:pPr>
            <a:r>
              <a:rPr lang="en-US" sz="3200" dirty="0">
                <a:solidFill>
                  <a:srgbClr val="002060"/>
                </a:solidFill>
              </a:rPr>
              <a:t>Experimental data</a:t>
            </a:r>
          </a:p>
        </p:txBody>
      </p:sp>
      <p:pic>
        <p:nvPicPr>
          <p:cNvPr id="10" name="Immagine 9">
            <a:extLst>
              <a:ext uri="{FF2B5EF4-FFF2-40B4-BE49-F238E27FC236}">
                <a16:creationId xmlns:a16="http://schemas.microsoft.com/office/drawing/2014/main" id="{FB27A19C-E991-6E4F-8C5F-F7B587AEBD90}"/>
              </a:ext>
            </a:extLst>
          </p:cNvPr>
          <p:cNvPicPr>
            <a:picLocks noChangeAspect="1"/>
          </p:cNvPicPr>
          <p:nvPr/>
        </p:nvPicPr>
        <p:blipFill>
          <a:blip r:embed="rId3">
            <a:duotone>
              <a:prstClr val="black"/>
              <a:schemeClr val="accent1">
                <a:tint val="45000"/>
                <a:satMod val="400000"/>
              </a:schemeClr>
            </a:duotone>
          </a:blip>
          <a:stretch>
            <a:fillRect/>
          </a:stretch>
        </p:blipFill>
        <p:spPr>
          <a:xfrm>
            <a:off x="136604" y="184919"/>
            <a:ext cx="5563552" cy="541936"/>
          </a:xfrm>
          <a:prstGeom prst="rect">
            <a:avLst/>
          </a:prstGeom>
        </p:spPr>
      </p:pic>
      <p:pic>
        <p:nvPicPr>
          <p:cNvPr id="2" name="Immagine 1"/>
          <p:cNvPicPr>
            <a:picLocks noChangeAspect="1"/>
          </p:cNvPicPr>
          <p:nvPr/>
        </p:nvPicPr>
        <p:blipFill>
          <a:blip r:embed="rId4"/>
          <a:stretch>
            <a:fillRect/>
          </a:stretch>
        </p:blipFill>
        <p:spPr>
          <a:xfrm>
            <a:off x="521369" y="1150382"/>
            <a:ext cx="5117180" cy="3340906"/>
          </a:xfrm>
          <a:prstGeom prst="rect">
            <a:avLst/>
          </a:prstGeom>
        </p:spPr>
      </p:pic>
      <p:sp>
        <p:nvSpPr>
          <p:cNvPr id="4" name="CasellaDiTesto 3"/>
          <p:cNvSpPr txBox="1"/>
          <p:nvPr/>
        </p:nvSpPr>
        <p:spPr>
          <a:xfrm>
            <a:off x="0" y="4812803"/>
            <a:ext cx="6113020" cy="1200329"/>
          </a:xfrm>
          <a:prstGeom prst="rect">
            <a:avLst/>
          </a:prstGeom>
          <a:noFill/>
        </p:spPr>
        <p:txBody>
          <a:bodyPr wrap="none" rtlCol="0">
            <a:spAutoFit/>
          </a:bodyPr>
          <a:lstStyle/>
          <a:p>
            <a:pPr marL="342900" indent="-342900">
              <a:buAutoNum type="alphaLcParenBoth"/>
            </a:pPr>
            <a:r>
              <a:rPr lang="it-IT" dirty="0" smtClean="0"/>
              <a:t>   </a:t>
            </a:r>
            <a:r>
              <a:rPr lang="it-IT" dirty="0" err="1" smtClean="0"/>
              <a:t>rotation</a:t>
            </a:r>
            <a:r>
              <a:rPr lang="it-IT" dirty="0" smtClean="0"/>
              <a:t> </a:t>
            </a:r>
            <a:r>
              <a:rPr lang="it-IT" dirty="0" err="1" smtClean="0"/>
              <a:t>distribution</a:t>
            </a:r>
            <a:r>
              <a:rPr lang="it-IT" dirty="0" smtClean="0"/>
              <a:t> (in </a:t>
            </a:r>
            <a:r>
              <a:rPr lang="it-IT" dirty="0" err="1" smtClean="0"/>
              <a:t>rad</a:t>
            </a:r>
            <a:r>
              <a:rPr lang="it-IT" dirty="0" smtClean="0"/>
              <a:t>) vs. time and </a:t>
            </a:r>
            <a:r>
              <a:rPr lang="it-IT" dirty="0" err="1" smtClean="0"/>
              <a:t>its</a:t>
            </a:r>
            <a:r>
              <a:rPr lang="it-IT" dirty="0" smtClean="0"/>
              <a:t> </a:t>
            </a:r>
            <a:r>
              <a:rPr lang="it-IT" dirty="0" err="1" smtClean="0"/>
              <a:t>absolute</a:t>
            </a:r>
            <a:endParaRPr lang="it-IT" dirty="0" smtClean="0"/>
          </a:p>
          <a:p>
            <a:r>
              <a:rPr lang="it-IT" dirty="0" smtClean="0"/>
              <a:t>    </a:t>
            </a:r>
            <a:r>
              <a:rPr lang="it-IT" dirty="0" err="1" smtClean="0"/>
              <a:t>percentage</a:t>
            </a:r>
            <a:r>
              <a:rPr lang="it-IT" dirty="0" smtClean="0"/>
              <a:t> (</a:t>
            </a:r>
            <a:r>
              <a:rPr lang="it-IT" dirty="0" err="1" smtClean="0"/>
              <a:t>lower</a:t>
            </a:r>
            <a:r>
              <a:rPr lang="it-IT" dirty="0" smtClean="0"/>
              <a:t> right side); (b) </a:t>
            </a:r>
            <a:r>
              <a:rPr lang="it-IT" dirty="0" err="1"/>
              <a:t>det</a:t>
            </a:r>
            <a:r>
              <a:rPr lang="it-IT" dirty="0"/>
              <a:t>[TVM] </a:t>
            </a:r>
            <a:r>
              <a:rPr lang="it-IT" dirty="0" err="1"/>
              <a:t>determinant</a:t>
            </a:r>
            <a:r>
              <a:rPr lang="it-IT" dirty="0"/>
              <a:t> vs. </a:t>
            </a:r>
            <a:endParaRPr lang="it-IT" dirty="0" smtClean="0"/>
          </a:p>
          <a:p>
            <a:r>
              <a:rPr lang="it-IT" dirty="0"/>
              <a:t> </a:t>
            </a:r>
            <a:r>
              <a:rPr lang="it-IT" dirty="0" smtClean="0"/>
              <a:t>   time; (c)       </a:t>
            </a:r>
            <a:r>
              <a:rPr lang="it-IT" dirty="0" err="1" smtClean="0"/>
              <a:t>eigenvalue</a:t>
            </a:r>
            <a:r>
              <a:rPr lang="it-IT" dirty="0" smtClean="0"/>
              <a:t> </a:t>
            </a:r>
            <a:r>
              <a:rPr lang="it-IT" dirty="0"/>
              <a:t>vs. </a:t>
            </a:r>
            <a:r>
              <a:rPr lang="it-IT" dirty="0" smtClean="0"/>
              <a:t>time; </a:t>
            </a:r>
            <a:r>
              <a:rPr lang="it-IT" dirty="0"/>
              <a:t>(d) </a:t>
            </a:r>
            <a:r>
              <a:rPr lang="it-IT" dirty="0" smtClean="0"/>
              <a:t>      </a:t>
            </a:r>
            <a:r>
              <a:rPr lang="it-IT" dirty="0" err="1" smtClean="0"/>
              <a:t>eigenvalue</a:t>
            </a:r>
            <a:r>
              <a:rPr lang="it-IT" dirty="0" smtClean="0"/>
              <a:t> </a:t>
            </a:r>
            <a:r>
              <a:rPr lang="it-IT" dirty="0"/>
              <a:t>vs. </a:t>
            </a:r>
            <a:r>
              <a:rPr lang="it-IT" dirty="0" smtClean="0"/>
              <a:t>time. </a:t>
            </a:r>
          </a:p>
          <a:p>
            <a:r>
              <a:rPr lang="it-IT" dirty="0"/>
              <a:t> </a:t>
            </a:r>
            <a:r>
              <a:rPr lang="it-IT" dirty="0" smtClean="0"/>
              <a:t>  </a:t>
            </a:r>
            <a:endParaRPr lang="it-IT" dirty="0"/>
          </a:p>
        </p:txBody>
      </p:sp>
      <p:pic>
        <p:nvPicPr>
          <p:cNvPr id="5" name="Immagine 4"/>
          <p:cNvPicPr>
            <a:picLocks noChangeAspect="1"/>
          </p:cNvPicPr>
          <p:nvPr/>
        </p:nvPicPr>
        <p:blipFill>
          <a:blip r:embed="rId5"/>
          <a:stretch>
            <a:fillRect/>
          </a:stretch>
        </p:blipFill>
        <p:spPr>
          <a:xfrm>
            <a:off x="340394" y="4829492"/>
            <a:ext cx="180975" cy="314325"/>
          </a:xfrm>
          <a:prstGeom prst="rect">
            <a:avLst/>
          </a:prstGeom>
        </p:spPr>
      </p:pic>
      <p:pic>
        <p:nvPicPr>
          <p:cNvPr id="6" name="Immagine 5"/>
          <p:cNvPicPr>
            <a:picLocks noChangeAspect="1"/>
          </p:cNvPicPr>
          <p:nvPr/>
        </p:nvPicPr>
        <p:blipFill>
          <a:blip r:embed="rId6"/>
          <a:stretch>
            <a:fillRect/>
          </a:stretch>
        </p:blipFill>
        <p:spPr>
          <a:xfrm>
            <a:off x="1843161" y="4457321"/>
            <a:ext cx="152389" cy="172206"/>
          </a:xfrm>
          <a:prstGeom prst="rect">
            <a:avLst/>
          </a:prstGeom>
        </p:spPr>
      </p:pic>
      <p:sp>
        <p:nvSpPr>
          <p:cNvPr id="7" name="CasellaDiTesto 6"/>
          <p:cNvSpPr txBox="1"/>
          <p:nvPr/>
        </p:nvSpPr>
        <p:spPr>
          <a:xfrm>
            <a:off x="6944298" y="2310064"/>
            <a:ext cx="344966" cy="261610"/>
          </a:xfrm>
          <a:prstGeom prst="rect">
            <a:avLst/>
          </a:prstGeom>
          <a:noFill/>
        </p:spPr>
        <p:txBody>
          <a:bodyPr wrap="none" rtlCol="0">
            <a:spAutoFit/>
          </a:bodyPr>
          <a:lstStyle/>
          <a:p>
            <a:r>
              <a:rPr lang="it-IT" sz="1100" dirty="0" smtClean="0"/>
              <a:t>(b)</a:t>
            </a:r>
            <a:endParaRPr lang="it-IT" sz="1100" dirty="0"/>
          </a:p>
        </p:txBody>
      </p:sp>
      <p:sp>
        <p:nvSpPr>
          <p:cNvPr id="13" name="CasellaDiTesto 12"/>
          <p:cNvSpPr txBox="1"/>
          <p:nvPr/>
        </p:nvSpPr>
        <p:spPr>
          <a:xfrm>
            <a:off x="6937085" y="3540366"/>
            <a:ext cx="330540" cy="261610"/>
          </a:xfrm>
          <a:prstGeom prst="rect">
            <a:avLst/>
          </a:prstGeom>
          <a:noFill/>
        </p:spPr>
        <p:txBody>
          <a:bodyPr wrap="none" rtlCol="0">
            <a:spAutoFit/>
          </a:bodyPr>
          <a:lstStyle/>
          <a:p>
            <a:r>
              <a:rPr lang="it-IT" sz="1100" dirty="0" smtClean="0"/>
              <a:t>(c)</a:t>
            </a:r>
            <a:endParaRPr lang="it-IT" sz="1100" dirty="0"/>
          </a:p>
        </p:txBody>
      </p:sp>
      <p:sp>
        <p:nvSpPr>
          <p:cNvPr id="14" name="CasellaDiTesto 13"/>
          <p:cNvSpPr txBox="1"/>
          <p:nvPr/>
        </p:nvSpPr>
        <p:spPr>
          <a:xfrm>
            <a:off x="6929872" y="6121795"/>
            <a:ext cx="344966" cy="261610"/>
          </a:xfrm>
          <a:prstGeom prst="rect">
            <a:avLst/>
          </a:prstGeom>
          <a:noFill/>
        </p:spPr>
        <p:txBody>
          <a:bodyPr wrap="none" rtlCol="0">
            <a:spAutoFit/>
          </a:bodyPr>
          <a:lstStyle/>
          <a:p>
            <a:r>
              <a:rPr lang="it-IT" sz="1100" dirty="0" smtClean="0"/>
              <a:t>(d)</a:t>
            </a:r>
            <a:endParaRPr lang="it-IT" sz="1100" dirty="0"/>
          </a:p>
        </p:txBody>
      </p:sp>
      <p:pic>
        <p:nvPicPr>
          <p:cNvPr id="15" name="Immagine 14"/>
          <p:cNvPicPr>
            <a:picLocks noChangeAspect="1"/>
          </p:cNvPicPr>
          <p:nvPr/>
        </p:nvPicPr>
        <p:blipFill>
          <a:blip r:embed="rId7"/>
          <a:stretch>
            <a:fillRect/>
          </a:stretch>
        </p:blipFill>
        <p:spPr>
          <a:xfrm>
            <a:off x="1110547" y="5412968"/>
            <a:ext cx="288757" cy="331014"/>
          </a:xfrm>
          <a:prstGeom prst="rect">
            <a:avLst/>
          </a:prstGeom>
        </p:spPr>
      </p:pic>
      <p:pic>
        <p:nvPicPr>
          <p:cNvPr id="16" name="Immagine 15"/>
          <p:cNvPicPr>
            <a:picLocks noChangeAspect="1"/>
          </p:cNvPicPr>
          <p:nvPr/>
        </p:nvPicPr>
        <p:blipFill>
          <a:blip r:embed="rId8"/>
          <a:stretch>
            <a:fillRect/>
          </a:stretch>
        </p:blipFill>
        <p:spPr>
          <a:xfrm>
            <a:off x="3658699" y="5395683"/>
            <a:ext cx="287838" cy="331014"/>
          </a:xfrm>
          <a:prstGeom prst="rect">
            <a:avLst/>
          </a:prstGeom>
        </p:spPr>
      </p:pic>
    </p:spTree>
    <p:extLst>
      <p:ext uri="{BB962C8B-B14F-4D97-AF65-F5344CB8AC3E}">
        <p14:creationId xmlns:p14="http://schemas.microsoft.com/office/powerpoint/2010/main" val="283734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84731" y="2756991"/>
            <a:ext cx="11204121" cy="3170099"/>
          </a:xfrm>
          <a:prstGeom prst="rect">
            <a:avLst/>
          </a:prstGeom>
          <a:noFill/>
        </p:spPr>
        <p:txBody>
          <a:bodyPr wrap="square" rtlCol="0">
            <a:spAutoFit/>
          </a:bodyPr>
          <a:lstStyle/>
          <a:p>
            <a:pPr lvl="1" algn="just">
              <a:buFontTx/>
              <a:buChar char="-"/>
            </a:pPr>
            <a:r>
              <a:rPr lang="en-US" sz="2000" dirty="0"/>
              <a:t>We apply the </a:t>
            </a:r>
            <a:r>
              <a:rPr lang="en-US" sz="2000" dirty="0" smtClean="0"/>
              <a:t>determinant and the eigenvalues </a:t>
            </a:r>
            <a:r>
              <a:rPr lang="en-US" sz="2000" dirty="0">
                <a:ea typeface="Calibri" panose="020F0502020204030204" pitchFamily="34" charset="0"/>
              </a:rPr>
              <a:t>of the [TVM] matrix </a:t>
            </a:r>
            <a:r>
              <a:rPr lang="en-US" sz="2000" dirty="0" smtClean="0"/>
              <a:t>approach to study the electrical field variation in the soil; </a:t>
            </a:r>
          </a:p>
          <a:p>
            <a:pPr lvl="1" algn="just">
              <a:buFontTx/>
              <a:buChar char="-"/>
            </a:pPr>
            <a:endParaRPr lang="en-US" sz="2000" dirty="0"/>
          </a:p>
          <a:p>
            <a:pPr lvl="1" algn="just">
              <a:buFontTx/>
              <a:buChar char="-"/>
            </a:pPr>
            <a:r>
              <a:rPr lang="en-US" sz="2000" dirty="0" smtClean="0"/>
              <a:t>The determinant and </a:t>
            </a:r>
            <a:r>
              <a:rPr lang="en-US" sz="2000" dirty="0" smtClean="0">
                <a:ea typeface="Calibri" panose="020F0502020204030204" pitchFamily="34" charset="0"/>
              </a:rPr>
              <a:t>eigenvalues of the [TVM] describe good trend </a:t>
            </a:r>
            <a:r>
              <a:rPr lang="en-US" sz="2000" dirty="0">
                <a:ea typeface="Calibri" panose="020F0502020204030204" pitchFamily="34" charset="0"/>
              </a:rPr>
              <a:t>of </a:t>
            </a:r>
            <a:r>
              <a:rPr lang="en-US" sz="2000" dirty="0" smtClean="0">
                <a:ea typeface="Calibri" panose="020F0502020204030204" pitchFamily="34" charset="0"/>
              </a:rPr>
              <a:t>the electrical field</a:t>
            </a:r>
            <a:r>
              <a:rPr lang="en-US" sz="2000" dirty="0" smtClean="0"/>
              <a:t>;</a:t>
            </a:r>
            <a:endParaRPr lang="en-US" sz="2000" dirty="0" smtClean="0"/>
          </a:p>
          <a:p>
            <a:pPr lvl="1" algn="just">
              <a:buFontTx/>
              <a:buChar char="-"/>
            </a:pPr>
            <a:endParaRPr lang="en-US" sz="2000" dirty="0"/>
          </a:p>
          <a:p>
            <a:pPr marL="114300" lvl="1" algn="just"/>
            <a:r>
              <a:rPr lang="en-US" sz="2000" dirty="0" smtClean="0">
                <a:ea typeface="Calibri" panose="020F0502020204030204" pitchFamily="34" charset="0"/>
              </a:rPr>
              <a:t>       - Experimental </a:t>
            </a:r>
            <a:r>
              <a:rPr lang="en-US" sz="2000" dirty="0">
                <a:ea typeface="Calibri" panose="020F0502020204030204" pitchFamily="34" charset="0"/>
              </a:rPr>
              <a:t>results show good quantitative agreement with </a:t>
            </a:r>
            <a:r>
              <a:rPr lang="en-US" sz="2000" dirty="0" smtClean="0">
                <a:ea typeface="Calibri" panose="020F0502020204030204" pitchFamily="34" charset="0"/>
              </a:rPr>
              <a:t>synthetic </a:t>
            </a:r>
            <a:r>
              <a:rPr lang="en-US" sz="2000" dirty="0" smtClean="0">
                <a:ea typeface="Calibri" panose="020F0502020204030204" pitchFamily="34" charset="0"/>
              </a:rPr>
              <a:t>results.</a:t>
            </a:r>
            <a:endParaRPr lang="en-US" sz="2000" dirty="0">
              <a:ea typeface="Calibri" panose="020F0502020204030204" pitchFamily="34" charset="0"/>
            </a:endParaRPr>
          </a:p>
          <a:p>
            <a:pPr lvl="1" algn="just">
              <a:buFontTx/>
              <a:buChar char="-"/>
            </a:pPr>
            <a:endParaRPr lang="en-US" sz="2000" dirty="0">
              <a:ea typeface="Calibri" panose="020F0502020204030204" pitchFamily="34" charset="0"/>
            </a:endParaRPr>
          </a:p>
          <a:p>
            <a:pPr lvl="1" algn="just"/>
            <a:r>
              <a:rPr lang="en-US" sz="2000" dirty="0" smtClean="0"/>
              <a:t>Therefore, measuring </a:t>
            </a:r>
            <a:r>
              <a:rPr lang="en-US" sz="2000" dirty="0"/>
              <a:t>the Self-potential (SP) on the </a:t>
            </a:r>
            <a:r>
              <a:rPr lang="en-US" sz="2000" dirty="0" smtClean="0"/>
              <a:t>soil, it is possible the </a:t>
            </a:r>
            <a:r>
              <a:rPr lang="en-US" sz="2000" dirty="0"/>
              <a:t>environmental systems electric </a:t>
            </a:r>
            <a:r>
              <a:rPr lang="en-US" sz="2000" dirty="0" smtClean="0"/>
              <a:t>field monitoring by calculation of the determinant and the eigenvalues of the variable time matrix.</a:t>
            </a:r>
            <a:endParaRPr lang="it-IT" sz="2000" dirty="0" smtClean="0"/>
          </a:p>
        </p:txBody>
      </p:sp>
      <p:sp>
        <p:nvSpPr>
          <p:cNvPr id="5" name="CasellaDiTesto 4"/>
          <p:cNvSpPr txBox="1"/>
          <p:nvPr/>
        </p:nvSpPr>
        <p:spPr>
          <a:xfrm>
            <a:off x="-57665" y="1720127"/>
            <a:ext cx="12192000" cy="523220"/>
          </a:xfrm>
          <a:prstGeom prst="rect">
            <a:avLst/>
          </a:prstGeom>
          <a:noFill/>
        </p:spPr>
        <p:txBody>
          <a:bodyPr wrap="square" rtlCol="0">
            <a:spAutoFit/>
          </a:bodyPr>
          <a:lstStyle/>
          <a:p>
            <a:pPr algn="ctr"/>
            <a:r>
              <a:rPr lang="it-IT" sz="2800" b="1" dirty="0" err="1" smtClean="0"/>
              <a:t>Conclusion</a:t>
            </a:r>
            <a:endParaRPr lang="it-IT" sz="2800" b="1" dirty="0"/>
          </a:p>
        </p:txBody>
      </p:sp>
      <p:sp>
        <p:nvSpPr>
          <p:cNvPr id="17410" name="Rectangle 2"/>
          <p:cNvSpPr>
            <a:spLocks noChangeArrowheads="1"/>
          </p:cNvSpPr>
          <p:nvPr/>
        </p:nvSpPr>
        <p:spPr bwMode="auto">
          <a:xfrm>
            <a:off x="330200" y="5334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17411" name="Rectangle 3"/>
          <p:cNvSpPr>
            <a:spLocks noChangeArrowheads="1"/>
          </p:cNvSpPr>
          <p:nvPr/>
        </p:nvSpPr>
        <p:spPr bwMode="auto">
          <a:xfrm>
            <a:off x="0" y="7048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7413" name="Rectangle 5"/>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dirty="0"/>
          </a:p>
        </p:txBody>
      </p:sp>
      <p:sp>
        <p:nvSpPr>
          <p:cNvPr id="17414" name="Rectangle 6"/>
          <p:cNvSpPr>
            <a:spLocks noChangeArrowheads="1"/>
          </p:cNvSpPr>
          <p:nvPr/>
        </p:nvSpPr>
        <p:spPr bwMode="auto">
          <a:xfrm>
            <a:off x="0" y="7048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7416"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11" name="Immagine 10">
            <a:extLst>
              <a:ext uri="{FF2B5EF4-FFF2-40B4-BE49-F238E27FC236}">
                <a16:creationId xmlns:a16="http://schemas.microsoft.com/office/drawing/2014/main" id="{FB27A19C-E991-6E4F-8C5F-F7B587AEBD90}"/>
              </a:ext>
            </a:extLst>
          </p:cNvPr>
          <p:cNvPicPr>
            <a:picLocks noChangeAspect="1"/>
          </p:cNvPicPr>
          <p:nvPr/>
        </p:nvPicPr>
        <p:blipFill>
          <a:blip r:embed="rId2">
            <a:duotone>
              <a:prstClr val="black"/>
              <a:schemeClr val="accent1">
                <a:tint val="45000"/>
                <a:satMod val="400000"/>
              </a:schemeClr>
            </a:duotone>
          </a:blip>
          <a:stretch>
            <a:fillRect/>
          </a:stretch>
        </p:blipFill>
        <p:spPr>
          <a:xfrm>
            <a:off x="136604" y="184919"/>
            <a:ext cx="5563552" cy="541936"/>
          </a:xfrm>
          <a:prstGeom prst="rect">
            <a:avLst/>
          </a:prstGeom>
        </p:spPr>
      </p:pic>
    </p:spTree>
    <p:extLst>
      <p:ext uri="{BB962C8B-B14F-4D97-AF65-F5344CB8AC3E}">
        <p14:creationId xmlns:p14="http://schemas.microsoft.com/office/powerpoint/2010/main" val="1152542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916960" y="3385751"/>
            <a:ext cx="2318392" cy="707886"/>
          </a:xfrm>
          <a:prstGeom prst="rect">
            <a:avLst/>
          </a:prstGeom>
          <a:noFill/>
        </p:spPr>
        <p:txBody>
          <a:bodyPr wrap="none" rtlCol="0">
            <a:spAutoFit/>
          </a:bodyPr>
          <a:lstStyle/>
          <a:p>
            <a:r>
              <a:rPr lang="it-IT" sz="4000" i="1" dirty="0" err="1" smtClean="0"/>
              <a:t>Thank</a:t>
            </a:r>
            <a:r>
              <a:rPr lang="it-IT" sz="4000" i="1" dirty="0" smtClean="0"/>
              <a:t> </a:t>
            </a:r>
            <a:r>
              <a:rPr lang="it-IT" sz="4000" i="1" dirty="0" err="1" smtClean="0"/>
              <a:t>You</a:t>
            </a:r>
            <a:endParaRPr lang="it-IT" sz="4000" i="1" dirty="0"/>
          </a:p>
        </p:txBody>
      </p:sp>
      <p:pic>
        <p:nvPicPr>
          <p:cNvPr id="7" name="Immagine 6"/>
          <p:cNvPicPr>
            <a:picLocks noChangeAspect="1"/>
          </p:cNvPicPr>
          <p:nvPr/>
        </p:nvPicPr>
        <p:blipFill>
          <a:blip r:embed="rId2"/>
          <a:stretch>
            <a:fillRect/>
          </a:stretch>
        </p:blipFill>
        <p:spPr>
          <a:xfrm>
            <a:off x="1276867" y="1984417"/>
            <a:ext cx="723900" cy="714375"/>
          </a:xfrm>
          <a:prstGeom prst="rect">
            <a:avLst/>
          </a:prstGeom>
        </p:spPr>
      </p:pic>
      <p:pic>
        <p:nvPicPr>
          <p:cNvPr id="8" name="Immagine 7"/>
          <p:cNvPicPr>
            <a:picLocks noChangeAspect="1"/>
          </p:cNvPicPr>
          <p:nvPr/>
        </p:nvPicPr>
        <p:blipFill>
          <a:blip r:embed="rId3"/>
          <a:stretch>
            <a:fillRect/>
          </a:stretch>
        </p:blipFill>
        <p:spPr>
          <a:xfrm>
            <a:off x="2000767" y="2406976"/>
            <a:ext cx="1190239" cy="292573"/>
          </a:xfrm>
          <a:prstGeom prst="rect">
            <a:avLst/>
          </a:prstGeom>
        </p:spPr>
      </p:pic>
      <p:pic>
        <p:nvPicPr>
          <p:cNvPr id="9" name="Immagine 8"/>
          <p:cNvPicPr>
            <a:picLocks noChangeAspect="1"/>
          </p:cNvPicPr>
          <p:nvPr/>
        </p:nvPicPr>
        <p:blipFill>
          <a:blip r:embed="rId4"/>
          <a:stretch>
            <a:fillRect/>
          </a:stretch>
        </p:blipFill>
        <p:spPr>
          <a:xfrm>
            <a:off x="5844876" y="2001396"/>
            <a:ext cx="1517863" cy="697396"/>
          </a:xfrm>
          <a:prstGeom prst="rect">
            <a:avLst/>
          </a:prstGeom>
        </p:spPr>
      </p:pic>
      <p:pic>
        <p:nvPicPr>
          <p:cNvPr id="10" name="Immagine 9"/>
          <p:cNvPicPr>
            <a:picLocks noChangeAspect="1"/>
          </p:cNvPicPr>
          <p:nvPr/>
        </p:nvPicPr>
        <p:blipFill>
          <a:blip r:embed="rId5"/>
          <a:stretch>
            <a:fillRect/>
          </a:stretch>
        </p:blipFill>
        <p:spPr>
          <a:xfrm>
            <a:off x="3319851" y="2001396"/>
            <a:ext cx="2396180" cy="697396"/>
          </a:xfrm>
          <a:prstGeom prst="rect">
            <a:avLst/>
          </a:prstGeom>
        </p:spPr>
      </p:pic>
      <p:pic>
        <p:nvPicPr>
          <p:cNvPr id="11" name="Immagine 10"/>
          <p:cNvPicPr>
            <a:picLocks noChangeAspect="1"/>
          </p:cNvPicPr>
          <p:nvPr/>
        </p:nvPicPr>
        <p:blipFill>
          <a:blip r:embed="rId6"/>
          <a:stretch>
            <a:fillRect/>
          </a:stretch>
        </p:blipFill>
        <p:spPr>
          <a:xfrm>
            <a:off x="7590811" y="1984417"/>
            <a:ext cx="2792558" cy="714375"/>
          </a:xfrm>
          <a:prstGeom prst="rect">
            <a:avLst/>
          </a:prstGeom>
        </p:spPr>
      </p:pic>
      <p:pic>
        <p:nvPicPr>
          <p:cNvPr id="12" name="Immagine 11"/>
          <p:cNvPicPr>
            <a:picLocks noChangeAspect="1"/>
          </p:cNvPicPr>
          <p:nvPr/>
        </p:nvPicPr>
        <p:blipFill>
          <a:blip r:embed="rId7"/>
          <a:stretch>
            <a:fillRect/>
          </a:stretch>
        </p:blipFill>
        <p:spPr>
          <a:xfrm>
            <a:off x="10536195" y="1964967"/>
            <a:ext cx="1069450" cy="733825"/>
          </a:xfrm>
          <a:prstGeom prst="rect">
            <a:avLst/>
          </a:prstGeom>
        </p:spPr>
      </p:pic>
      <p:pic>
        <p:nvPicPr>
          <p:cNvPr id="13" name="Immagine 12">
            <a:extLst>
              <a:ext uri="{FF2B5EF4-FFF2-40B4-BE49-F238E27FC236}">
                <a16:creationId xmlns:a16="http://schemas.microsoft.com/office/drawing/2014/main" id="{FB27A19C-E991-6E4F-8C5F-F7B587AEBD90}"/>
              </a:ext>
            </a:extLst>
          </p:cNvPr>
          <p:cNvPicPr>
            <a:picLocks noChangeAspect="1"/>
          </p:cNvPicPr>
          <p:nvPr/>
        </p:nvPicPr>
        <p:blipFill>
          <a:blip r:embed="rId8">
            <a:duotone>
              <a:prstClr val="black"/>
              <a:schemeClr val="accent1">
                <a:tint val="45000"/>
                <a:satMod val="400000"/>
              </a:schemeClr>
            </a:duotone>
          </a:blip>
          <a:stretch>
            <a:fillRect/>
          </a:stretch>
        </p:blipFill>
        <p:spPr>
          <a:xfrm>
            <a:off x="136604" y="184919"/>
            <a:ext cx="5563552" cy="541936"/>
          </a:xfrm>
          <a:prstGeom prst="rect">
            <a:avLst/>
          </a:prstGeom>
        </p:spPr>
      </p:pic>
    </p:spTree>
    <p:extLst>
      <p:ext uri="{BB962C8B-B14F-4D97-AF65-F5344CB8AC3E}">
        <p14:creationId xmlns:p14="http://schemas.microsoft.com/office/powerpoint/2010/main" val="3043001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BDD063C6-59F0-FD4E-8979-8D3EB4FCAB41}"/>
              </a:ext>
            </a:extLst>
          </p:cNvPr>
          <p:cNvSpPr txBox="1"/>
          <p:nvPr/>
        </p:nvSpPr>
        <p:spPr>
          <a:xfrm>
            <a:off x="943232" y="1576320"/>
            <a:ext cx="10462054" cy="1477328"/>
          </a:xfrm>
          <a:prstGeom prst="rect">
            <a:avLst/>
          </a:prstGeom>
          <a:noFill/>
        </p:spPr>
        <p:txBody>
          <a:bodyPr wrap="square" rtlCol="0">
            <a:spAutoFit/>
          </a:bodyPr>
          <a:lstStyle/>
          <a:p>
            <a:r>
              <a:rPr lang="en-US" dirty="0">
                <a:solidFill>
                  <a:srgbClr val="002060"/>
                </a:solidFill>
              </a:rPr>
              <a:t>This work provides a new insight on electrical field monitoring of natural systems by considering the temporal variation of self potential  (SP) of soils. To make this, we take into account some mathematical field features as  so the matrix determinant and eigenvalues. Specifically, we highlight that the SP is linked to the soils electrical conductivity and chemical properties.  In particular, soil electrical conductivity represent an indirect measurement that allows to correlate same physical and chemical properties of soil.</a:t>
            </a:r>
          </a:p>
        </p:txBody>
      </p:sp>
      <p:sp>
        <p:nvSpPr>
          <p:cNvPr id="9" name="CasellaDiTesto 8">
            <a:extLst>
              <a:ext uri="{FF2B5EF4-FFF2-40B4-BE49-F238E27FC236}">
                <a16:creationId xmlns:a16="http://schemas.microsoft.com/office/drawing/2014/main" id="{9CECB9EE-8EFA-304E-AFDB-7B7DD8C57F09}"/>
              </a:ext>
            </a:extLst>
          </p:cNvPr>
          <p:cNvSpPr txBox="1"/>
          <p:nvPr/>
        </p:nvSpPr>
        <p:spPr>
          <a:xfrm>
            <a:off x="943232" y="3358142"/>
            <a:ext cx="10462054" cy="1754326"/>
          </a:xfrm>
          <a:prstGeom prst="rect">
            <a:avLst/>
          </a:prstGeom>
          <a:noFill/>
        </p:spPr>
        <p:txBody>
          <a:bodyPr wrap="square" rtlCol="0">
            <a:spAutoFit/>
          </a:bodyPr>
          <a:lstStyle/>
          <a:p>
            <a:pPr algn="just"/>
            <a:r>
              <a:rPr lang="en-US" dirty="0">
                <a:solidFill>
                  <a:srgbClr val="002060"/>
                </a:solidFill>
              </a:rPr>
              <a:t>The performed analysis is based on synthetics and experimental case study that furnished a semi-quantitative</a:t>
            </a:r>
            <a:br>
              <a:rPr lang="en-US" dirty="0">
                <a:solidFill>
                  <a:srgbClr val="002060"/>
                </a:solidFill>
              </a:rPr>
            </a:br>
            <a:r>
              <a:rPr lang="en-US" dirty="0">
                <a:solidFill>
                  <a:srgbClr val="002060"/>
                </a:solidFill>
              </a:rPr>
              <a:t>method to estimate the spatial and temporal variation  of electrical field vector in the soil starting from the SP measurements. The experimental case study is referred to a site located in the Campania Region (Sothern Italy). We develop an effective system and a correlated methodology to monitor the elastic field in the soil by considering the variations of the determinant and eigenvalues of the Variable Time Matrix [TVM] that consists of a pairs of consecutive electric field vectors </a:t>
            </a:r>
          </a:p>
        </p:txBody>
      </p:sp>
      <p:sp>
        <p:nvSpPr>
          <p:cNvPr id="10" name="Rettangolo 9">
            <a:extLst>
              <a:ext uri="{FF2B5EF4-FFF2-40B4-BE49-F238E27FC236}">
                <a16:creationId xmlns:a16="http://schemas.microsoft.com/office/drawing/2014/main" id="{0241BDC9-C804-6F49-964E-2B5BC1CE6CF8}"/>
              </a:ext>
            </a:extLst>
          </p:cNvPr>
          <p:cNvSpPr/>
          <p:nvPr/>
        </p:nvSpPr>
        <p:spPr>
          <a:xfrm>
            <a:off x="1007867" y="5416963"/>
            <a:ext cx="10399626" cy="646331"/>
          </a:xfrm>
          <a:prstGeom prst="rect">
            <a:avLst/>
          </a:prstGeom>
        </p:spPr>
        <p:txBody>
          <a:bodyPr wrap="square">
            <a:spAutoFit/>
          </a:bodyPr>
          <a:lstStyle/>
          <a:p>
            <a:r>
              <a:rPr lang="en-US" dirty="0">
                <a:solidFill>
                  <a:srgbClr val="002060"/>
                </a:solidFill>
              </a:rPr>
              <a:t>Finally, we point out that, the acquisition system was entirely designed by the research and technical team by using the  electronic components based on Arduino System Architecture</a:t>
            </a:r>
          </a:p>
        </p:txBody>
      </p:sp>
      <p:pic>
        <p:nvPicPr>
          <p:cNvPr id="12" name="Immagine 11">
            <a:extLst>
              <a:ext uri="{FF2B5EF4-FFF2-40B4-BE49-F238E27FC236}">
                <a16:creationId xmlns:a16="http://schemas.microsoft.com/office/drawing/2014/main" id="{61AF4B51-CE60-FD49-8D4D-145AE2C6A151}"/>
              </a:ext>
            </a:extLst>
          </p:cNvPr>
          <p:cNvPicPr>
            <a:picLocks noChangeAspect="1"/>
          </p:cNvPicPr>
          <p:nvPr/>
        </p:nvPicPr>
        <p:blipFill>
          <a:blip r:embed="rId2">
            <a:duotone>
              <a:prstClr val="black"/>
              <a:schemeClr val="accent1">
                <a:tint val="45000"/>
                <a:satMod val="400000"/>
              </a:schemeClr>
            </a:duotone>
          </a:blip>
          <a:stretch>
            <a:fillRect/>
          </a:stretch>
        </p:blipFill>
        <p:spPr>
          <a:xfrm>
            <a:off x="136604" y="184919"/>
            <a:ext cx="5563552" cy="541936"/>
          </a:xfrm>
          <a:prstGeom prst="rect">
            <a:avLst/>
          </a:prstGeom>
        </p:spPr>
      </p:pic>
      <p:sp>
        <p:nvSpPr>
          <p:cNvPr id="2" name="CasellaDiTesto 1"/>
          <p:cNvSpPr txBox="1"/>
          <p:nvPr/>
        </p:nvSpPr>
        <p:spPr>
          <a:xfrm>
            <a:off x="943232" y="880076"/>
            <a:ext cx="1052917" cy="523220"/>
          </a:xfrm>
          <a:prstGeom prst="rect">
            <a:avLst/>
          </a:prstGeom>
          <a:noFill/>
        </p:spPr>
        <p:txBody>
          <a:bodyPr wrap="none" rtlCol="0">
            <a:spAutoFit/>
          </a:bodyPr>
          <a:lstStyle/>
          <a:p>
            <a:r>
              <a:rPr lang="it-IT" sz="2800" dirty="0" smtClean="0"/>
              <a:t>TOPIC</a:t>
            </a:r>
            <a:endParaRPr lang="it-IT" sz="2800" dirty="0"/>
          </a:p>
        </p:txBody>
      </p:sp>
    </p:spTree>
    <p:extLst>
      <p:ext uri="{BB962C8B-B14F-4D97-AF65-F5344CB8AC3E}">
        <p14:creationId xmlns:p14="http://schemas.microsoft.com/office/powerpoint/2010/main" val="521974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CasellaDiTesto 41">
            <a:extLst>
              <a:ext uri="{FF2B5EF4-FFF2-40B4-BE49-F238E27FC236}">
                <a16:creationId xmlns:a16="http://schemas.microsoft.com/office/drawing/2014/main" id="{BDD063C6-59F0-FD4E-8979-8D3EB4FCAB41}"/>
              </a:ext>
            </a:extLst>
          </p:cNvPr>
          <p:cNvSpPr txBox="1"/>
          <p:nvPr/>
        </p:nvSpPr>
        <p:spPr>
          <a:xfrm>
            <a:off x="870080" y="1025709"/>
            <a:ext cx="10462054" cy="5539978"/>
          </a:xfrm>
          <a:prstGeom prst="rect">
            <a:avLst/>
          </a:prstGeom>
          <a:noFill/>
        </p:spPr>
        <p:txBody>
          <a:bodyPr wrap="square" rtlCol="0">
            <a:spAutoFit/>
          </a:bodyPr>
          <a:lstStyle/>
          <a:p>
            <a:pPr algn="r"/>
            <a:r>
              <a:rPr lang="en-US" sz="3600" b="1" dirty="0">
                <a:solidFill>
                  <a:srgbClr val="002060"/>
                </a:solidFill>
              </a:rPr>
              <a:t>Summary</a:t>
            </a:r>
          </a:p>
          <a:p>
            <a:pPr algn="r"/>
            <a:endParaRPr lang="en-US" dirty="0">
              <a:solidFill>
                <a:srgbClr val="002060"/>
              </a:solidFill>
            </a:endParaRPr>
          </a:p>
          <a:p>
            <a:pPr marL="285750" indent="-285750" algn="r">
              <a:buFont typeface="Wingdings" pitchFamily="2" charset="2"/>
              <a:buChar char="v"/>
            </a:pPr>
            <a:r>
              <a:rPr lang="en-US" sz="2400" dirty="0">
                <a:solidFill>
                  <a:srgbClr val="002060"/>
                </a:solidFill>
              </a:rPr>
              <a:t>Data Processing Flow chart Algorithm</a:t>
            </a:r>
          </a:p>
          <a:p>
            <a:pPr marL="285750" indent="-285750" algn="r">
              <a:buFont typeface="Wingdings" pitchFamily="2" charset="2"/>
              <a:buChar char="v"/>
            </a:pPr>
            <a:endParaRPr lang="en-US" sz="2400" dirty="0">
              <a:solidFill>
                <a:srgbClr val="002060"/>
              </a:solidFill>
            </a:endParaRPr>
          </a:p>
          <a:p>
            <a:pPr marL="285750" indent="-285750" algn="r">
              <a:buFont typeface="Wingdings" pitchFamily="2" charset="2"/>
              <a:buChar char="v"/>
            </a:pPr>
            <a:r>
              <a:rPr lang="en-US" sz="2400" dirty="0">
                <a:solidFill>
                  <a:srgbClr val="002060"/>
                </a:solidFill>
              </a:rPr>
              <a:t>Mathematic framework</a:t>
            </a:r>
          </a:p>
          <a:p>
            <a:pPr marL="285750" indent="-285750" algn="r">
              <a:buFont typeface="Wingdings" pitchFamily="2" charset="2"/>
              <a:buChar char="v"/>
            </a:pPr>
            <a:endParaRPr lang="en-US" sz="2400" dirty="0">
              <a:solidFill>
                <a:srgbClr val="002060"/>
              </a:solidFill>
            </a:endParaRPr>
          </a:p>
          <a:p>
            <a:pPr marL="285750" indent="-285750" algn="r">
              <a:buFont typeface="Wingdings" pitchFamily="2" charset="2"/>
              <a:buChar char="v"/>
            </a:pPr>
            <a:r>
              <a:rPr lang="en-US" sz="2400" dirty="0">
                <a:solidFill>
                  <a:srgbClr val="002060"/>
                </a:solidFill>
              </a:rPr>
              <a:t>Synthetic data</a:t>
            </a:r>
          </a:p>
          <a:p>
            <a:pPr marL="285750" indent="-285750" algn="r">
              <a:buFont typeface="Wingdings" pitchFamily="2" charset="2"/>
              <a:buChar char="v"/>
            </a:pPr>
            <a:endParaRPr lang="en-US" sz="2400" dirty="0">
              <a:solidFill>
                <a:srgbClr val="002060"/>
              </a:solidFill>
            </a:endParaRPr>
          </a:p>
          <a:p>
            <a:pPr marL="285750" indent="-285750" algn="r">
              <a:buFont typeface="Wingdings" pitchFamily="2" charset="2"/>
              <a:buChar char="v"/>
            </a:pPr>
            <a:r>
              <a:rPr lang="en-US" sz="2400" dirty="0">
                <a:solidFill>
                  <a:srgbClr val="002060"/>
                </a:solidFill>
              </a:rPr>
              <a:t>Acquisition system</a:t>
            </a:r>
          </a:p>
          <a:p>
            <a:pPr marL="285750" indent="-285750" algn="r">
              <a:buFont typeface="Wingdings" pitchFamily="2" charset="2"/>
              <a:buChar char="v"/>
            </a:pPr>
            <a:endParaRPr lang="en-US" sz="2400" dirty="0">
              <a:solidFill>
                <a:srgbClr val="002060"/>
              </a:solidFill>
            </a:endParaRPr>
          </a:p>
          <a:p>
            <a:pPr marL="285750" indent="-285750" algn="r">
              <a:buFont typeface="Wingdings" pitchFamily="2" charset="2"/>
              <a:buChar char="v"/>
            </a:pPr>
            <a:r>
              <a:rPr lang="en-US" sz="2400" dirty="0">
                <a:solidFill>
                  <a:srgbClr val="002060"/>
                </a:solidFill>
              </a:rPr>
              <a:t>Experimental data</a:t>
            </a:r>
          </a:p>
          <a:p>
            <a:pPr marL="285750" indent="-285750" algn="r">
              <a:buFont typeface="Wingdings" pitchFamily="2" charset="2"/>
              <a:buChar char="v"/>
            </a:pPr>
            <a:endParaRPr lang="en-US" sz="2400" dirty="0">
              <a:solidFill>
                <a:srgbClr val="002060"/>
              </a:solidFill>
            </a:endParaRPr>
          </a:p>
          <a:p>
            <a:pPr marL="285750" indent="-285750" algn="r">
              <a:buFont typeface="Wingdings" pitchFamily="2" charset="2"/>
              <a:buChar char="v"/>
            </a:pPr>
            <a:r>
              <a:rPr lang="en-US" sz="2400" dirty="0">
                <a:solidFill>
                  <a:srgbClr val="002060"/>
                </a:solidFill>
              </a:rPr>
              <a:t>Conclusions</a:t>
            </a:r>
          </a:p>
          <a:p>
            <a:pPr marL="285750" indent="-285750">
              <a:buFont typeface="Wingdings" pitchFamily="2" charset="2"/>
              <a:buChar char="v"/>
            </a:pPr>
            <a:endParaRPr lang="en-US" dirty="0">
              <a:solidFill>
                <a:srgbClr val="002060"/>
              </a:solidFill>
            </a:endParaRPr>
          </a:p>
          <a:p>
            <a:endParaRPr lang="en-US" dirty="0">
              <a:solidFill>
                <a:srgbClr val="002060"/>
              </a:solidFill>
            </a:endParaRPr>
          </a:p>
        </p:txBody>
      </p:sp>
      <p:pic>
        <p:nvPicPr>
          <p:cNvPr id="9" name="Immagine 8">
            <a:extLst>
              <a:ext uri="{FF2B5EF4-FFF2-40B4-BE49-F238E27FC236}">
                <a16:creationId xmlns:a16="http://schemas.microsoft.com/office/drawing/2014/main" id="{61AF4B51-CE60-FD49-8D4D-145AE2C6A151}"/>
              </a:ext>
            </a:extLst>
          </p:cNvPr>
          <p:cNvPicPr>
            <a:picLocks noChangeAspect="1"/>
          </p:cNvPicPr>
          <p:nvPr/>
        </p:nvPicPr>
        <p:blipFill>
          <a:blip r:embed="rId2">
            <a:duotone>
              <a:prstClr val="black"/>
              <a:schemeClr val="accent1">
                <a:tint val="45000"/>
                <a:satMod val="400000"/>
              </a:schemeClr>
            </a:duotone>
          </a:blip>
          <a:stretch>
            <a:fillRect/>
          </a:stretch>
        </p:blipFill>
        <p:spPr>
          <a:xfrm>
            <a:off x="136604" y="184919"/>
            <a:ext cx="5563552" cy="541936"/>
          </a:xfrm>
          <a:prstGeom prst="rect">
            <a:avLst/>
          </a:prstGeom>
        </p:spPr>
      </p:pic>
    </p:spTree>
    <p:extLst>
      <p:ext uri="{BB962C8B-B14F-4D97-AF65-F5344CB8AC3E}">
        <p14:creationId xmlns:p14="http://schemas.microsoft.com/office/powerpoint/2010/main" val="3587729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 name="Rettangolo 8">
                <a:extLst>
                  <a:ext uri="{FF2B5EF4-FFF2-40B4-BE49-F238E27FC236}">
                    <a16:creationId xmlns:a16="http://schemas.microsoft.com/office/drawing/2014/main" id="{04B3C5E9-BEFB-0649-856B-18B979488AF7}"/>
                  </a:ext>
                </a:extLst>
              </p:cNvPr>
              <p:cNvSpPr/>
              <p:nvPr/>
            </p:nvSpPr>
            <p:spPr>
              <a:xfrm>
                <a:off x="662385" y="1860873"/>
                <a:ext cx="5664501" cy="4870372"/>
              </a:xfrm>
              <a:prstGeom prst="rect">
                <a:avLst/>
              </a:prstGeom>
            </p:spPr>
            <p:txBody>
              <a:bodyPr wrap="square">
                <a:spAutoFit/>
              </a:bodyPr>
              <a:lstStyle/>
              <a:p>
                <a:pPr algn="just"/>
                <a:r>
                  <a:rPr lang="en-US" dirty="0">
                    <a:solidFill>
                      <a:srgbClr val="002060"/>
                    </a:solidFill>
                  </a:rPr>
                  <a:t/>
                </a:r>
                <a:br>
                  <a:rPr lang="en-US" dirty="0">
                    <a:solidFill>
                      <a:srgbClr val="002060"/>
                    </a:solidFill>
                  </a:rPr>
                </a:br>
                <a:r>
                  <a:rPr lang="en-US" dirty="0" smtClean="0">
                    <a:solidFill>
                      <a:srgbClr val="002060"/>
                    </a:solidFill>
                  </a:rPr>
                  <a:t>Starting </a:t>
                </a:r>
                <a:r>
                  <a:rPr lang="en-US" dirty="0">
                    <a:solidFill>
                      <a:srgbClr val="002060"/>
                    </a:solidFill>
                  </a:rPr>
                  <a:t>from analog data input, </a:t>
                </a:r>
                <a14:m>
                  <m:oMath xmlns:m="http://schemas.openxmlformats.org/officeDocument/2006/math">
                    <m:acc>
                      <m:accPr>
                        <m:chr m:val="⃗"/>
                        <m:ctrlPr>
                          <a:rPr lang="en-US" i="1" smtClean="0">
                            <a:solidFill>
                              <a:srgbClr val="002060"/>
                            </a:solidFill>
                            <a:latin typeface="Cambria Math" panose="02040503050406030204" pitchFamily="18" charset="0"/>
                          </a:rPr>
                        </m:ctrlPr>
                      </m:accPr>
                      <m:e>
                        <m:r>
                          <a:rPr lang="en-US" i="1" smtClean="0">
                            <a:solidFill>
                              <a:srgbClr val="002060"/>
                            </a:solidFill>
                            <a:latin typeface="Cambria Math" panose="02040503050406030204" pitchFamily="18" charset="0"/>
                            <a:ea typeface="Cambria Math" panose="02040503050406030204" pitchFamily="18" charset="0"/>
                          </a:rPr>
                          <m:t>∆</m:t>
                        </m:r>
                      </m:e>
                    </m:acc>
                  </m:oMath>
                </a14:m>
                <a:r>
                  <a:rPr lang="en-US" i="1" dirty="0">
                    <a:solidFill>
                      <a:srgbClr val="002060"/>
                    </a:solidFill>
                  </a:rPr>
                  <a:t>V</a:t>
                </a:r>
                <a:r>
                  <a:rPr lang="en-US" dirty="0">
                    <a:solidFill>
                      <a:srgbClr val="002060"/>
                    </a:solidFill>
                  </a:rPr>
                  <a:t> is </a:t>
                </a:r>
                <a:r>
                  <a:rPr lang="en-US" dirty="0" smtClean="0">
                    <a:solidFill>
                      <a:srgbClr val="002060"/>
                    </a:solidFill>
                  </a:rPr>
                  <a:t>determined </a:t>
                </a:r>
                <a:r>
                  <a:rPr lang="en-US" dirty="0">
                    <a:solidFill>
                      <a:srgbClr val="002060"/>
                    </a:solidFill>
                  </a:rPr>
                  <a:t>to compute the field </a:t>
                </a:r>
                <a14:m>
                  <m:oMath xmlns:m="http://schemas.openxmlformats.org/officeDocument/2006/math">
                    <m:acc>
                      <m:accPr>
                        <m:chr m:val="⃗"/>
                        <m:ctrlPr>
                          <a:rPr lang="en-US" i="1" smtClean="0">
                            <a:solidFill>
                              <a:srgbClr val="002060"/>
                            </a:solidFill>
                            <a:latin typeface="Cambria Math" panose="02040503050406030204" pitchFamily="18" charset="0"/>
                          </a:rPr>
                        </m:ctrlPr>
                      </m:accPr>
                      <m:e>
                        <m:r>
                          <a:rPr lang="it-IT" b="0" i="1" smtClean="0">
                            <a:solidFill>
                              <a:srgbClr val="002060"/>
                            </a:solidFill>
                            <a:latin typeface="Cambria Math" panose="02040503050406030204" pitchFamily="18" charset="0"/>
                          </a:rPr>
                          <m:t>𝐸</m:t>
                        </m:r>
                      </m:e>
                    </m:acc>
                  </m:oMath>
                </a14:m>
                <a:r>
                  <a:rPr lang="en-US" dirty="0">
                    <a:solidFill>
                      <a:srgbClr val="002060"/>
                    </a:solidFill>
                  </a:rPr>
                  <a:t>.</a:t>
                </a:r>
              </a:p>
              <a:p>
                <a:pPr algn="just"/>
                <a:r>
                  <a:rPr lang="en-US" dirty="0">
                    <a:solidFill>
                      <a:srgbClr val="002060"/>
                    </a:solidFill>
                  </a:rPr>
                  <a:t> </a:t>
                </a:r>
                <a:br>
                  <a:rPr lang="en-US" dirty="0">
                    <a:solidFill>
                      <a:srgbClr val="002060"/>
                    </a:solidFill>
                  </a:rPr>
                </a:br>
                <a:r>
                  <a:rPr lang="en-US" dirty="0">
                    <a:solidFill>
                      <a:srgbClr val="002060"/>
                    </a:solidFill>
                  </a:rPr>
                  <a:t>After the </a:t>
                </a:r>
                <a:r>
                  <a:rPr lang="en-US" dirty="0" smtClean="0">
                    <a:solidFill>
                      <a:srgbClr val="002060"/>
                    </a:solidFill>
                  </a:rPr>
                  <a:t>matrix </a:t>
                </a:r>
                <a14:m>
                  <m:oMath xmlns:m="http://schemas.openxmlformats.org/officeDocument/2006/math">
                    <m:d>
                      <m:dPr>
                        <m:begChr m:val="⌊"/>
                        <m:endChr m:val="⌋"/>
                        <m:ctrlPr>
                          <a:rPr lang="en-US" i="1" smtClean="0">
                            <a:solidFill>
                              <a:srgbClr val="002060"/>
                            </a:solidFill>
                            <a:latin typeface="Cambria Math" panose="02040503050406030204" pitchFamily="18" charset="0"/>
                          </a:rPr>
                        </m:ctrlPr>
                      </m:dPr>
                      <m:e>
                        <m:r>
                          <a:rPr lang="it-IT" b="0" i="1" smtClean="0">
                            <a:solidFill>
                              <a:srgbClr val="002060"/>
                            </a:solidFill>
                            <a:latin typeface="Cambria Math" panose="02040503050406030204" pitchFamily="18" charset="0"/>
                          </a:rPr>
                          <m:t>𝑇𝑉𝑀</m:t>
                        </m:r>
                      </m:e>
                    </m:d>
                  </m:oMath>
                </a14:m>
                <a:r>
                  <a:rPr lang="en-US" dirty="0">
                    <a:solidFill>
                      <a:srgbClr val="002060"/>
                    </a:solidFill>
                  </a:rPr>
                  <a:t> is </a:t>
                </a:r>
                <a:r>
                  <a:rPr lang="en-US" dirty="0" smtClean="0">
                    <a:solidFill>
                      <a:srgbClr val="002060"/>
                    </a:solidFill>
                  </a:rPr>
                  <a:t>build, </a:t>
                </a:r>
                <a:r>
                  <a:rPr lang="en-US" dirty="0">
                    <a:solidFill>
                      <a:srgbClr val="002060"/>
                    </a:solidFill>
                  </a:rPr>
                  <a:t>and the </a:t>
                </a:r>
                <a:r>
                  <a:rPr lang="en-US" dirty="0" err="1">
                    <a:solidFill>
                      <a:srgbClr val="002060"/>
                    </a:solidFill>
                  </a:rPr>
                  <a:t>det</a:t>
                </a:r>
                <a:r>
                  <a:rPr lang="en-US" dirty="0">
                    <a:solidFill>
                      <a:srgbClr val="002060"/>
                    </a:solidFill>
                  </a:rPr>
                  <a:t> </a:t>
                </a:r>
                <a14:m>
                  <m:oMath xmlns:m="http://schemas.openxmlformats.org/officeDocument/2006/math">
                    <m:d>
                      <m:dPr>
                        <m:begChr m:val="⌊"/>
                        <m:endChr m:val="⌋"/>
                        <m:ctrlPr>
                          <a:rPr lang="en-US" i="1">
                            <a:solidFill>
                              <a:srgbClr val="002060"/>
                            </a:solidFill>
                            <a:latin typeface="Cambria Math" panose="02040503050406030204" pitchFamily="18" charset="0"/>
                          </a:rPr>
                        </m:ctrlPr>
                      </m:dPr>
                      <m:e>
                        <m:r>
                          <a:rPr lang="it-IT" i="1">
                            <a:solidFill>
                              <a:srgbClr val="002060"/>
                            </a:solidFill>
                            <a:latin typeface="Cambria Math" panose="02040503050406030204" pitchFamily="18" charset="0"/>
                          </a:rPr>
                          <m:t>𝑇𝑉𝑀</m:t>
                        </m:r>
                      </m:e>
                    </m:d>
                  </m:oMath>
                </a14:m>
                <a:r>
                  <a:rPr lang="en-US" dirty="0">
                    <a:solidFill>
                      <a:srgbClr val="002060"/>
                    </a:solidFill>
                  </a:rPr>
                  <a:t> and the eigenvalues </a:t>
                </a:r>
                <a14:m>
                  <m:oMath xmlns:m="http://schemas.openxmlformats.org/officeDocument/2006/math">
                    <m:sSub>
                      <m:sSubPr>
                        <m:ctrlPr>
                          <a:rPr lang="en-US" i="1" smtClean="0">
                            <a:solidFill>
                              <a:srgbClr val="002060"/>
                            </a:solidFill>
                            <a:latin typeface="Cambria Math" panose="02040503050406030204" pitchFamily="18" charset="0"/>
                          </a:rPr>
                        </m:ctrlPr>
                      </m:sSubPr>
                      <m:e>
                        <m:r>
                          <a:rPr lang="en-US" i="1" smtClean="0">
                            <a:solidFill>
                              <a:srgbClr val="002060"/>
                            </a:solidFill>
                            <a:latin typeface="Cambria Math" panose="02040503050406030204" pitchFamily="18" charset="0"/>
                            <a:ea typeface="Cambria Math" panose="02040503050406030204" pitchFamily="18" charset="0"/>
                          </a:rPr>
                          <m:t>𝜆</m:t>
                        </m:r>
                      </m:e>
                      <m:sub>
                        <m:r>
                          <a:rPr lang="it-IT" b="0" i="1" smtClean="0">
                            <a:solidFill>
                              <a:srgbClr val="002060"/>
                            </a:solidFill>
                            <a:latin typeface="Cambria Math" panose="02040503050406030204" pitchFamily="18" charset="0"/>
                          </a:rPr>
                          <m:t>1</m:t>
                        </m:r>
                      </m:sub>
                    </m:sSub>
                  </m:oMath>
                </a14:m>
                <a:r>
                  <a:rPr lang="en-US" dirty="0">
                    <a:solidFill>
                      <a:srgbClr val="002060"/>
                    </a:solidFill>
                  </a:rPr>
                  <a:t> and </a:t>
                </a:r>
                <a14:m>
                  <m:oMath xmlns:m="http://schemas.openxmlformats.org/officeDocument/2006/math">
                    <m:sSub>
                      <m:sSubPr>
                        <m:ctrlPr>
                          <a:rPr lang="en-US" i="1">
                            <a:solidFill>
                              <a:srgbClr val="002060"/>
                            </a:solidFill>
                            <a:latin typeface="Cambria Math" panose="02040503050406030204" pitchFamily="18" charset="0"/>
                          </a:rPr>
                        </m:ctrlPr>
                      </m:sSubPr>
                      <m:e>
                        <m:r>
                          <a:rPr lang="en-US" i="1">
                            <a:solidFill>
                              <a:srgbClr val="002060"/>
                            </a:solidFill>
                            <a:latin typeface="Cambria Math" panose="02040503050406030204" pitchFamily="18" charset="0"/>
                            <a:ea typeface="Cambria Math" panose="02040503050406030204" pitchFamily="18" charset="0"/>
                          </a:rPr>
                          <m:t>𝜆</m:t>
                        </m:r>
                      </m:e>
                      <m:sub>
                        <m:r>
                          <a:rPr lang="it-IT" b="0" i="1" smtClean="0">
                            <a:solidFill>
                              <a:srgbClr val="002060"/>
                            </a:solidFill>
                            <a:latin typeface="Cambria Math" panose="02040503050406030204" pitchFamily="18" charset="0"/>
                            <a:ea typeface="Cambria Math" panose="02040503050406030204" pitchFamily="18" charset="0"/>
                          </a:rPr>
                          <m:t>2</m:t>
                        </m:r>
                      </m:sub>
                    </m:sSub>
                  </m:oMath>
                </a14:m>
                <a:r>
                  <a:rPr lang="en-US" dirty="0">
                    <a:solidFill>
                      <a:srgbClr val="002060"/>
                    </a:solidFill>
                  </a:rPr>
                  <a:t> are computed.</a:t>
                </a:r>
              </a:p>
              <a:p>
                <a:pPr algn="just"/>
                <a:endParaRPr lang="en-US" dirty="0">
                  <a:solidFill>
                    <a:srgbClr val="002060"/>
                  </a:solidFill>
                </a:endParaRPr>
              </a:p>
              <a:p>
                <a:pPr algn="just"/>
                <a:r>
                  <a:rPr lang="en-US" dirty="0" smtClean="0">
                    <a:solidFill>
                      <a:srgbClr val="002060"/>
                    </a:solidFill>
                  </a:rPr>
                  <a:t>Following, </a:t>
                </a:r>
                <a:r>
                  <a:rPr lang="en-US" dirty="0">
                    <a:solidFill>
                      <a:srgbClr val="002060"/>
                    </a:solidFill>
                  </a:rPr>
                  <a:t>by setting a threshold value both to det </a:t>
                </a:r>
                <a14:m>
                  <m:oMath xmlns:m="http://schemas.openxmlformats.org/officeDocument/2006/math">
                    <m:d>
                      <m:dPr>
                        <m:begChr m:val="⌊"/>
                        <m:endChr m:val="⌋"/>
                        <m:ctrlPr>
                          <a:rPr lang="en-US" i="1">
                            <a:solidFill>
                              <a:srgbClr val="002060"/>
                            </a:solidFill>
                            <a:latin typeface="Cambria Math" panose="02040503050406030204" pitchFamily="18" charset="0"/>
                          </a:rPr>
                        </m:ctrlPr>
                      </m:dPr>
                      <m:e>
                        <m:r>
                          <a:rPr lang="it-IT" i="1">
                            <a:solidFill>
                              <a:srgbClr val="002060"/>
                            </a:solidFill>
                            <a:latin typeface="Cambria Math" panose="02040503050406030204" pitchFamily="18" charset="0"/>
                          </a:rPr>
                          <m:t>𝑇𝑉𝑀</m:t>
                        </m:r>
                      </m:e>
                    </m:d>
                  </m:oMath>
                </a14:m>
                <a:r>
                  <a:rPr lang="en-US" dirty="0">
                    <a:solidFill>
                      <a:srgbClr val="002060"/>
                    </a:solidFill>
                  </a:rPr>
                  <a:t> and </a:t>
                </a:r>
                <a14:m>
                  <m:oMath xmlns:m="http://schemas.openxmlformats.org/officeDocument/2006/math">
                    <m:sSub>
                      <m:sSubPr>
                        <m:ctrlPr>
                          <a:rPr lang="en-US" i="1">
                            <a:solidFill>
                              <a:srgbClr val="002060"/>
                            </a:solidFill>
                            <a:latin typeface="Cambria Math" panose="02040503050406030204" pitchFamily="18" charset="0"/>
                          </a:rPr>
                        </m:ctrlPr>
                      </m:sSubPr>
                      <m:e>
                        <m:r>
                          <a:rPr lang="en-US" i="1">
                            <a:solidFill>
                              <a:srgbClr val="002060"/>
                            </a:solidFill>
                            <a:latin typeface="Cambria Math" panose="02040503050406030204" pitchFamily="18" charset="0"/>
                            <a:ea typeface="Cambria Math" panose="02040503050406030204" pitchFamily="18" charset="0"/>
                          </a:rPr>
                          <m:t>𝜆</m:t>
                        </m:r>
                      </m:e>
                      <m:sub>
                        <m:r>
                          <a:rPr lang="it-IT" i="1">
                            <a:solidFill>
                              <a:srgbClr val="002060"/>
                            </a:solidFill>
                            <a:latin typeface="Cambria Math" panose="02040503050406030204" pitchFamily="18" charset="0"/>
                          </a:rPr>
                          <m:t>1</m:t>
                        </m:r>
                      </m:sub>
                    </m:sSub>
                  </m:oMath>
                </a14:m>
                <a:r>
                  <a:rPr lang="en-US" dirty="0">
                    <a:solidFill>
                      <a:srgbClr val="002060"/>
                    </a:solidFill>
                  </a:rPr>
                  <a:t> and </a:t>
                </a:r>
                <a14:m>
                  <m:oMath xmlns:m="http://schemas.openxmlformats.org/officeDocument/2006/math">
                    <m:sSub>
                      <m:sSubPr>
                        <m:ctrlPr>
                          <a:rPr lang="en-US" i="1">
                            <a:solidFill>
                              <a:srgbClr val="002060"/>
                            </a:solidFill>
                            <a:latin typeface="Cambria Math" panose="02040503050406030204" pitchFamily="18" charset="0"/>
                          </a:rPr>
                        </m:ctrlPr>
                      </m:sSubPr>
                      <m:e>
                        <m:r>
                          <a:rPr lang="en-US" i="1">
                            <a:solidFill>
                              <a:srgbClr val="002060"/>
                            </a:solidFill>
                            <a:latin typeface="Cambria Math" panose="02040503050406030204" pitchFamily="18" charset="0"/>
                            <a:ea typeface="Cambria Math" panose="02040503050406030204" pitchFamily="18" charset="0"/>
                          </a:rPr>
                          <m:t>𝜆</m:t>
                        </m:r>
                      </m:e>
                      <m:sub>
                        <m:r>
                          <a:rPr lang="it-IT" i="1">
                            <a:solidFill>
                              <a:srgbClr val="002060"/>
                            </a:solidFill>
                            <a:latin typeface="Cambria Math" panose="02040503050406030204" pitchFamily="18" charset="0"/>
                            <a:ea typeface="Cambria Math" panose="02040503050406030204" pitchFamily="18" charset="0"/>
                          </a:rPr>
                          <m:t>2</m:t>
                        </m:r>
                      </m:sub>
                    </m:sSub>
                  </m:oMath>
                </a14:m>
                <a:r>
                  <a:rPr lang="en-US" dirty="0">
                    <a:solidFill>
                      <a:srgbClr val="002060"/>
                    </a:solidFill>
                  </a:rPr>
                  <a:t> an  </a:t>
                </a:r>
                <a:r>
                  <a:rPr lang="en-US" i="1" dirty="0">
                    <a:solidFill>
                      <a:srgbClr val="002060"/>
                    </a:solidFill>
                  </a:rPr>
                  <a:t>if/then  </a:t>
                </a:r>
                <a:r>
                  <a:rPr lang="en-US" dirty="0">
                    <a:solidFill>
                      <a:srgbClr val="002060"/>
                    </a:solidFill>
                  </a:rPr>
                  <a:t>procedure is performed in order to compare the measurements with the threshold values.</a:t>
                </a:r>
                <a:br>
                  <a:rPr lang="en-US" dirty="0">
                    <a:solidFill>
                      <a:srgbClr val="002060"/>
                    </a:solidFill>
                  </a:rPr>
                </a:br>
                <a:endParaRPr lang="en-US" dirty="0">
                  <a:solidFill>
                    <a:srgbClr val="002060"/>
                  </a:solidFill>
                </a:endParaRPr>
              </a:p>
              <a:p>
                <a:pPr algn="just"/>
                <a:r>
                  <a:rPr lang="en-US" dirty="0">
                    <a:solidFill>
                      <a:srgbClr val="002060"/>
                    </a:solidFill>
                  </a:rPr>
                  <a:t>This comparison represents a filter procedure that allow us to </a:t>
                </a:r>
                <a:r>
                  <a:rPr lang="en-US" dirty="0" smtClean="0">
                    <a:solidFill>
                      <a:srgbClr val="002060"/>
                    </a:solidFill>
                  </a:rPr>
                  <a:t>select a </a:t>
                </a:r>
                <a:r>
                  <a:rPr lang="en-US" dirty="0">
                    <a:solidFill>
                      <a:srgbClr val="002060"/>
                    </a:solidFill>
                  </a:rPr>
                  <a:t>positive operation when the value is grater than the threshold in which the results are stored on a logical unit. Indeed when the solution is lower than selected threshold the negative operation result are trashed.</a:t>
                </a:r>
              </a:p>
              <a:p>
                <a:endParaRPr lang="en-US" dirty="0">
                  <a:solidFill>
                    <a:srgbClr val="002060"/>
                  </a:solidFill>
                </a:endParaRPr>
              </a:p>
            </p:txBody>
          </p:sp>
        </mc:Choice>
        <mc:Fallback>
          <p:sp>
            <p:nvSpPr>
              <p:cNvPr id="9" name="Rettangolo 8">
                <a:extLst>
                  <a:ext uri="{FF2B5EF4-FFF2-40B4-BE49-F238E27FC236}">
                    <a16:creationId xmlns:a16="http://schemas.microsoft.com/office/drawing/2014/main" id="{04B3C5E9-BEFB-0649-856B-18B979488AF7}"/>
                  </a:ext>
                </a:extLst>
              </p:cNvPr>
              <p:cNvSpPr>
                <a:spLocks noRot="1" noChangeAspect="1" noMove="1" noResize="1" noEditPoints="1" noAdjustHandles="1" noChangeArrowheads="1" noChangeShapeType="1" noTextEdit="1"/>
              </p:cNvSpPr>
              <p:nvPr/>
            </p:nvSpPr>
            <p:spPr>
              <a:xfrm>
                <a:off x="662385" y="1860873"/>
                <a:ext cx="5664501" cy="4870372"/>
              </a:xfrm>
              <a:prstGeom prst="rect">
                <a:avLst/>
              </a:prstGeom>
              <a:blipFill>
                <a:blip r:embed="rId2"/>
                <a:stretch>
                  <a:fillRect l="-969" r="-861"/>
                </a:stretch>
              </a:blipFill>
            </p:spPr>
            <p:txBody>
              <a:bodyPr/>
              <a:lstStyle/>
              <a:p>
                <a:r>
                  <a:rPr lang="it-IT">
                    <a:noFill/>
                  </a:rPr>
                  <a:t> </a:t>
                </a:r>
              </a:p>
            </p:txBody>
          </p:sp>
        </mc:Fallback>
      </mc:AlternateContent>
      <p:sp>
        <p:nvSpPr>
          <p:cNvPr id="2" name="Rettangolo 1">
            <a:extLst>
              <a:ext uri="{FF2B5EF4-FFF2-40B4-BE49-F238E27FC236}">
                <a16:creationId xmlns:a16="http://schemas.microsoft.com/office/drawing/2014/main" id="{25DB3F5E-1435-F34F-B6BC-F852F87A6957}"/>
              </a:ext>
            </a:extLst>
          </p:cNvPr>
          <p:cNvSpPr/>
          <p:nvPr/>
        </p:nvSpPr>
        <p:spPr>
          <a:xfrm>
            <a:off x="662385" y="1283232"/>
            <a:ext cx="6084294" cy="523220"/>
          </a:xfrm>
          <a:prstGeom prst="rect">
            <a:avLst/>
          </a:prstGeom>
        </p:spPr>
        <p:txBody>
          <a:bodyPr wrap="none">
            <a:spAutoFit/>
          </a:bodyPr>
          <a:lstStyle/>
          <a:p>
            <a:pPr marL="285750" indent="-285750">
              <a:buFont typeface="Wingdings" pitchFamily="2" charset="2"/>
              <a:buChar char="v"/>
            </a:pPr>
            <a:r>
              <a:rPr lang="en-US" sz="2800" b="1" dirty="0">
                <a:solidFill>
                  <a:srgbClr val="002060"/>
                </a:solidFill>
              </a:rPr>
              <a:t>Data Processing Flow chart Algorithm</a:t>
            </a:r>
          </a:p>
        </p:txBody>
      </p:sp>
      <p:pic>
        <p:nvPicPr>
          <p:cNvPr id="11" name="Immagine 10">
            <a:extLst>
              <a:ext uri="{FF2B5EF4-FFF2-40B4-BE49-F238E27FC236}">
                <a16:creationId xmlns:a16="http://schemas.microsoft.com/office/drawing/2014/main" id="{5719121B-F93F-AA41-A1BA-9FE7605AC130}"/>
              </a:ext>
            </a:extLst>
          </p:cNvPr>
          <p:cNvPicPr>
            <a:picLocks noChangeAspect="1"/>
          </p:cNvPicPr>
          <p:nvPr/>
        </p:nvPicPr>
        <p:blipFill>
          <a:blip r:embed="rId3"/>
          <a:stretch>
            <a:fillRect/>
          </a:stretch>
        </p:blipFill>
        <p:spPr>
          <a:xfrm>
            <a:off x="7188218" y="338667"/>
            <a:ext cx="4365408" cy="609694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0" name="Immagine 9">
            <a:extLst>
              <a:ext uri="{FF2B5EF4-FFF2-40B4-BE49-F238E27FC236}">
                <a16:creationId xmlns:a16="http://schemas.microsoft.com/office/drawing/2014/main" id="{2757E2C7-7DD7-0643-9788-2866ED44EB0D}"/>
              </a:ext>
            </a:extLst>
          </p:cNvPr>
          <p:cNvPicPr>
            <a:picLocks noChangeAspect="1"/>
          </p:cNvPicPr>
          <p:nvPr/>
        </p:nvPicPr>
        <p:blipFill>
          <a:blip r:embed="rId4">
            <a:duotone>
              <a:prstClr val="black"/>
              <a:schemeClr val="accent1">
                <a:tint val="45000"/>
                <a:satMod val="400000"/>
              </a:schemeClr>
            </a:duotone>
          </a:blip>
          <a:stretch>
            <a:fillRect/>
          </a:stretch>
        </p:blipFill>
        <p:spPr>
          <a:xfrm>
            <a:off x="136604" y="184919"/>
            <a:ext cx="5563552" cy="541936"/>
          </a:xfrm>
          <a:prstGeom prst="rect">
            <a:avLst/>
          </a:prstGeom>
        </p:spPr>
      </p:pic>
      <p:cxnSp>
        <p:nvCxnSpPr>
          <p:cNvPr id="4" name="Connettore 2 3"/>
          <p:cNvCxnSpPr/>
          <p:nvPr/>
        </p:nvCxnSpPr>
        <p:spPr>
          <a:xfrm>
            <a:off x="9942961" y="5358809"/>
            <a:ext cx="504287" cy="97212"/>
          </a:xfrm>
          <a:prstGeom prst="straightConnector1">
            <a:avLst/>
          </a:prstGeom>
          <a:ln w="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5448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1631C8FA-5A13-1D4E-89F9-0CF42407261D}"/>
              </a:ext>
            </a:extLst>
          </p:cNvPr>
          <p:cNvSpPr/>
          <p:nvPr/>
        </p:nvSpPr>
        <p:spPr>
          <a:xfrm>
            <a:off x="508001" y="1070749"/>
            <a:ext cx="10354136" cy="5787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Immagine 3"/>
          <p:cNvPicPr>
            <a:picLocks noChangeAspect="1"/>
          </p:cNvPicPr>
          <p:nvPr/>
        </p:nvPicPr>
        <p:blipFill>
          <a:blip r:embed="rId2"/>
          <a:stretch>
            <a:fillRect/>
          </a:stretch>
        </p:blipFill>
        <p:spPr>
          <a:xfrm>
            <a:off x="2584071" y="4554728"/>
            <a:ext cx="6930072" cy="2238847"/>
          </a:xfrm>
          <a:prstGeom prst="rect">
            <a:avLst/>
          </a:prstGeom>
        </p:spPr>
      </p:pic>
      <p:sp>
        <p:nvSpPr>
          <p:cNvPr id="11" name="Rettangolo 10">
            <a:extLst>
              <a:ext uri="{FF2B5EF4-FFF2-40B4-BE49-F238E27FC236}">
                <a16:creationId xmlns:a16="http://schemas.microsoft.com/office/drawing/2014/main" id="{75F9983F-F897-3047-9A69-9BBD7B18DC5F}"/>
              </a:ext>
            </a:extLst>
          </p:cNvPr>
          <p:cNvSpPr/>
          <p:nvPr/>
        </p:nvSpPr>
        <p:spPr>
          <a:xfrm>
            <a:off x="7509881" y="99058"/>
            <a:ext cx="4590167" cy="584775"/>
          </a:xfrm>
          <a:prstGeom prst="rect">
            <a:avLst/>
          </a:prstGeom>
        </p:spPr>
        <p:txBody>
          <a:bodyPr wrap="none">
            <a:spAutoFit/>
          </a:bodyPr>
          <a:lstStyle/>
          <a:p>
            <a:pPr marL="285750" indent="-285750">
              <a:buFont typeface="Wingdings" pitchFamily="2" charset="2"/>
              <a:buChar char="v"/>
            </a:pPr>
            <a:r>
              <a:rPr lang="en-US" sz="3200" b="1" dirty="0">
                <a:solidFill>
                  <a:srgbClr val="002060"/>
                </a:solidFill>
              </a:rPr>
              <a:t>Mathematic framework</a:t>
            </a:r>
          </a:p>
        </p:txBody>
      </p:sp>
      <p:pic>
        <p:nvPicPr>
          <p:cNvPr id="10" name="Immagine 9">
            <a:extLst>
              <a:ext uri="{FF2B5EF4-FFF2-40B4-BE49-F238E27FC236}">
                <a16:creationId xmlns:a16="http://schemas.microsoft.com/office/drawing/2014/main" id="{FFEF89DB-CEC5-BA4E-8382-B6DFA0C1A189}"/>
              </a:ext>
            </a:extLst>
          </p:cNvPr>
          <p:cNvPicPr>
            <a:picLocks noChangeAspect="1"/>
          </p:cNvPicPr>
          <p:nvPr/>
        </p:nvPicPr>
        <p:blipFill>
          <a:blip r:embed="rId3">
            <a:duotone>
              <a:prstClr val="black"/>
              <a:schemeClr val="accent1">
                <a:tint val="45000"/>
                <a:satMod val="400000"/>
              </a:schemeClr>
            </a:duotone>
          </a:blip>
          <a:stretch>
            <a:fillRect/>
          </a:stretch>
        </p:blipFill>
        <p:spPr>
          <a:xfrm>
            <a:off x="136604" y="184919"/>
            <a:ext cx="5563552" cy="541936"/>
          </a:xfrm>
          <a:prstGeom prst="rect">
            <a:avLst/>
          </a:prstGeom>
        </p:spPr>
      </p:pic>
      <p:pic>
        <p:nvPicPr>
          <p:cNvPr id="5" name="Immagine 4"/>
          <p:cNvPicPr>
            <a:picLocks noChangeAspect="1"/>
          </p:cNvPicPr>
          <p:nvPr/>
        </p:nvPicPr>
        <p:blipFill>
          <a:blip r:embed="rId4"/>
          <a:stretch>
            <a:fillRect/>
          </a:stretch>
        </p:blipFill>
        <p:spPr>
          <a:xfrm>
            <a:off x="2091470" y="1242279"/>
            <a:ext cx="7915275" cy="3248025"/>
          </a:xfrm>
          <a:prstGeom prst="rect">
            <a:avLst/>
          </a:prstGeom>
        </p:spPr>
      </p:pic>
    </p:spTree>
    <p:extLst>
      <p:ext uri="{BB962C8B-B14F-4D97-AF65-F5344CB8AC3E}">
        <p14:creationId xmlns:p14="http://schemas.microsoft.com/office/powerpoint/2010/main" val="482777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D5538363-EDE4-D641-8AB5-ECC6D82ACFDD}"/>
              </a:ext>
            </a:extLst>
          </p:cNvPr>
          <p:cNvSpPr/>
          <p:nvPr/>
        </p:nvSpPr>
        <p:spPr>
          <a:xfrm>
            <a:off x="7509881" y="99058"/>
            <a:ext cx="4590167" cy="584775"/>
          </a:xfrm>
          <a:prstGeom prst="rect">
            <a:avLst/>
          </a:prstGeom>
        </p:spPr>
        <p:txBody>
          <a:bodyPr wrap="none">
            <a:spAutoFit/>
          </a:bodyPr>
          <a:lstStyle/>
          <a:p>
            <a:pPr marL="285750" indent="-285750">
              <a:buFont typeface="Wingdings" pitchFamily="2" charset="2"/>
              <a:buChar char="v"/>
            </a:pPr>
            <a:r>
              <a:rPr lang="en-US" sz="3200" b="1" dirty="0">
                <a:solidFill>
                  <a:srgbClr val="002060"/>
                </a:solidFill>
              </a:rPr>
              <a:t>Mathematic framework</a:t>
            </a:r>
          </a:p>
        </p:txBody>
      </p:sp>
      <p:pic>
        <p:nvPicPr>
          <p:cNvPr id="9" name="Immagine 8">
            <a:extLst>
              <a:ext uri="{FF2B5EF4-FFF2-40B4-BE49-F238E27FC236}">
                <a16:creationId xmlns:a16="http://schemas.microsoft.com/office/drawing/2014/main" id="{49C5AE83-8191-2B45-9618-1B0FA801DD88}"/>
              </a:ext>
            </a:extLst>
          </p:cNvPr>
          <p:cNvPicPr>
            <a:picLocks noChangeAspect="1"/>
          </p:cNvPicPr>
          <p:nvPr/>
        </p:nvPicPr>
        <p:blipFill>
          <a:blip r:embed="rId2">
            <a:duotone>
              <a:prstClr val="black"/>
              <a:schemeClr val="accent1">
                <a:tint val="45000"/>
                <a:satMod val="400000"/>
              </a:schemeClr>
            </a:duotone>
          </a:blip>
          <a:stretch>
            <a:fillRect/>
          </a:stretch>
        </p:blipFill>
        <p:spPr>
          <a:xfrm>
            <a:off x="136604" y="184919"/>
            <a:ext cx="5563552" cy="541936"/>
          </a:xfrm>
          <a:prstGeom prst="rect">
            <a:avLst/>
          </a:prstGeom>
        </p:spPr>
      </p:pic>
      <p:pic>
        <p:nvPicPr>
          <p:cNvPr id="2" name="Immagine 1"/>
          <p:cNvPicPr>
            <a:picLocks noChangeAspect="1"/>
          </p:cNvPicPr>
          <p:nvPr/>
        </p:nvPicPr>
        <p:blipFill>
          <a:blip r:embed="rId3"/>
          <a:stretch>
            <a:fillRect/>
          </a:stretch>
        </p:blipFill>
        <p:spPr>
          <a:xfrm>
            <a:off x="743980" y="1323847"/>
            <a:ext cx="10531533" cy="4566208"/>
          </a:xfrm>
          <a:prstGeom prst="rect">
            <a:avLst/>
          </a:prstGeom>
        </p:spPr>
      </p:pic>
    </p:spTree>
    <p:extLst>
      <p:ext uri="{BB962C8B-B14F-4D97-AF65-F5344CB8AC3E}">
        <p14:creationId xmlns:p14="http://schemas.microsoft.com/office/powerpoint/2010/main" val="2948691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2C0A1810-4ACB-074F-9FFB-D98020CD260A}"/>
              </a:ext>
            </a:extLst>
          </p:cNvPr>
          <p:cNvSpPr/>
          <p:nvPr/>
        </p:nvSpPr>
        <p:spPr>
          <a:xfrm>
            <a:off x="508001" y="1070749"/>
            <a:ext cx="10354136" cy="5787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Immagine 3"/>
          <p:cNvPicPr>
            <a:picLocks noChangeAspect="1"/>
          </p:cNvPicPr>
          <p:nvPr/>
        </p:nvPicPr>
        <p:blipFill rotWithShape="1">
          <a:blip r:embed="rId2"/>
          <a:srcRect t="6008" r="8756"/>
          <a:stretch/>
        </p:blipFill>
        <p:spPr>
          <a:xfrm>
            <a:off x="1738183" y="1042069"/>
            <a:ext cx="8711899" cy="2144727"/>
          </a:xfrm>
          <a:prstGeom prst="rect">
            <a:avLst/>
          </a:prstGeom>
        </p:spPr>
      </p:pic>
      <p:pic>
        <p:nvPicPr>
          <p:cNvPr id="5" name="Immagine 4"/>
          <p:cNvPicPr>
            <a:picLocks noChangeAspect="1"/>
          </p:cNvPicPr>
          <p:nvPr/>
        </p:nvPicPr>
        <p:blipFill>
          <a:blip r:embed="rId3"/>
          <a:stretch>
            <a:fillRect/>
          </a:stretch>
        </p:blipFill>
        <p:spPr>
          <a:xfrm>
            <a:off x="1738183" y="3338673"/>
            <a:ext cx="8711899" cy="3454582"/>
          </a:xfrm>
          <a:prstGeom prst="rect">
            <a:avLst/>
          </a:prstGeom>
        </p:spPr>
      </p:pic>
      <p:sp>
        <p:nvSpPr>
          <p:cNvPr id="11" name="Rettangolo 10">
            <a:extLst>
              <a:ext uri="{FF2B5EF4-FFF2-40B4-BE49-F238E27FC236}">
                <a16:creationId xmlns:a16="http://schemas.microsoft.com/office/drawing/2014/main" id="{17017DD9-F153-FB42-A5CB-F3DD1BFAE828}"/>
              </a:ext>
            </a:extLst>
          </p:cNvPr>
          <p:cNvSpPr/>
          <p:nvPr/>
        </p:nvSpPr>
        <p:spPr>
          <a:xfrm>
            <a:off x="7509881" y="99058"/>
            <a:ext cx="4590167" cy="584775"/>
          </a:xfrm>
          <a:prstGeom prst="rect">
            <a:avLst/>
          </a:prstGeom>
        </p:spPr>
        <p:txBody>
          <a:bodyPr wrap="none">
            <a:spAutoFit/>
          </a:bodyPr>
          <a:lstStyle/>
          <a:p>
            <a:pPr marL="285750" indent="-285750">
              <a:buFont typeface="Wingdings" pitchFamily="2" charset="2"/>
              <a:buChar char="v"/>
            </a:pPr>
            <a:r>
              <a:rPr lang="en-US" sz="3200" b="1" dirty="0">
                <a:solidFill>
                  <a:srgbClr val="002060"/>
                </a:solidFill>
              </a:rPr>
              <a:t>Mathematic framework</a:t>
            </a:r>
          </a:p>
        </p:txBody>
      </p:sp>
      <p:pic>
        <p:nvPicPr>
          <p:cNvPr id="10" name="Immagine 9">
            <a:extLst>
              <a:ext uri="{FF2B5EF4-FFF2-40B4-BE49-F238E27FC236}">
                <a16:creationId xmlns:a16="http://schemas.microsoft.com/office/drawing/2014/main" id="{E11E2665-9CD8-684C-9441-BD124AA50205}"/>
              </a:ext>
            </a:extLst>
          </p:cNvPr>
          <p:cNvPicPr>
            <a:picLocks noChangeAspect="1"/>
          </p:cNvPicPr>
          <p:nvPr/>
        </p:nvPicPr>
        <p:blipFill>
          <a:blip r:embed="rId4">
            <a:duotone>
              <a:prstClr val="black"/>
              <a:schemeClr val="accent1">
                <a:tint val="45000"/>
                <a:satMod val="400000"/>
              </a:schemeClr>
            </a:duotone>
          </a:blip>
          <a:stretch>
            <a:fillRect/>
          </a:stretch>
        </p:blipFill>
        <p:spPr>
          <a:xfrm>
            <a:off x="136604" y="184919"/>
            <a:ext cx="5563552" cy="541936"/>
          </a:xfrm>
          <a:prstGeom prst="rect">
            <a:avLst/>
          </a:prstGeom>
        </p:spPr>
      </p:pic>
    </p:spTree>
    <p:extLst>
      <p:ext uri="{BB962C8B-B14F-4D97-AF65-F5344CB8AC3E}">
        <p14:creationId xmlns:p14="http://schemas.microsoft.com/office/powerpoint/2010/main" val="2053629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13">
            <a:extLst>
              <a:ext uri="{FF2B5EF4-FFF2-40B4-BE49-F238E27FC236}">
                <a16:creationId xmlns:a16="http://schemas.microsoft.com/office/drawing/2014/main" id="{91C4B7CE-D0F8-564F-9D27-297F9CE53203}"/>
              </a:ext>
            </a:extLst>
          </p:cNvPr>
          <p:cNvSpPr/>
          <p:nvPr/>
        </p:nvSpPr>
        <p:spPr>
          <a:xfrm>
            <a:off x="136604" y="1070750"/>
            <a:ext cx="11871215" cy="5605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Immagine 3"/>
          <p:cNvPicPr>
            <a:picLocks noChangeAspect="1"/>
          </p:cNvPicPr>
          <p:nvPr/>
        </p:nvPicPr>
        <p:blipFill>
          <a:blip r:embed="rId2"/>
          <a:stretch>
            <a:fillRect/>
          </a:stretch>
        </p:blipFill>
        <p:spPr>
          <a:xfrm>
            <a:off x="8690919" y="1778201"/>
            <a:ext cx="3010275" cy="666705"/>
          </a:xfrm>
          <a:prstGeom prst="rect">
            <a:avLst/>
          </a:prstGeom>
        </p:spPr>
      </p:pic>
      <p:sp>
        <p:nvSpPr>
          <p:cNvPr id="5" name="CasellaDiTesto 4"/>
          <p:cNvSpPr txBox="1"/>
          <p:nvPr/>
        </p:nvSpPr>
        <p:spPr>
          <a:xfrm>
            <a:off x="9361015" y="1336386"/>
            <a:ext cx="1846916" cy="369332"/>
          </a:xfrm>
          <a:prstGeom prst="rect">
            <a:avLst/>
          </a:prstGeom>
          <a:noFill/>
        </p:spPr>
        <p:txBody>
          <a:bodyPr wrap="none" rtlCol="0">
            <a:spAutoFit/>
          </a:bodyPr>
          <a:lstStyle/>
          <a:p>
            <a:r>
              <a:rPr lang="it-IT" dirty="0"/>
              <a:t>Basic Assumption</a:t>
            </a:r>
          </a:p>
        </p:txBody>
      </p:sp>
      <p:pic>
        <p:nvPicPr>
          <p:cNvPr id="8" name="Immagine 7"/>
          <p:cNvPicPr>
            <a:picLocks noChangeAspect="1"/>
          </p:cNvPicPr>
          <p:nvPr/>
        </p:nvPicPr>
        <p:blipFill>
          <a:blip r:embed="rId3"/>
          <a:stretch>
            <a:fillRect/>
          </a:stretch>
        </p:blipFill>
        <p:spPr>
          <a:xfrm>
            <a:off x="280344" y="1215717"/>
            <a:ext cx="8259420" cy="5460087"/>
          </a:xfrm>
          <a:prstGeom prst="rect">
            <a:avLst/>
          </a:prstGeom>
        </p:spPr>
      </p:pic>
      <p:sp>
        <p:nvSpPr>
          <p:cNvPr id="3" name="Rettangolo 2">
            <a:extLst>
              <a:ext uri="{FF2B5EF4-FFF2-40B4-BE49-F238E27FC236}">
                <a16:creationId xmlns:a16="http://schemas.microsoft.com/office/drawing/2014/main" id="{D7704EBD-CE47-6E44-96F9-BB156A51B443}"/>
              </a:ext>
            </a:extLst>
          </p:cNvPr>
          <p:cNvSpPr/>
          <p:nvPr/>
        </p:nvSpPr>
        <p:spPr>
          <a:xfrm>
            <a:off x="9080929" y="177233"/>
            <a:ext cx="2926891" cy="584775"/>
          </a:xfrm>
          <a:prstGeom prst="rect">
            <a:avLst/>
          </a:prstGeom>
        </p:spPr>
        <p:txBody>
          <a:bodyPr wrap="none">
            <a:spAutoFit/>
          </a:bodyPr>
          <a:lstStyle/>
          <a:p>
            <a:pPr marL="285750" indent="-285750">
              <a:buFont typeface="Wingdings" pitchFamily="2" charset="2"/>
              <a:buChar char="v"/>
            </a:pPr>
            <a:r>
              <a:rPr lang="en-US" sz="3200" dirty="0">
                <a:solidFill>
                  <a:srgbClr val="002060"/>
                </a:solidFill>
              </a:rPr>
              <a:t>Synthetic data</a:t>
            </a:r>
          </a:p>
        </p:txBody>
      </p:sp>
      <p:sp>
        <p:nvSpPr>
          <p:cNvPr id="6" name="CasellaDiTesto 5"/>
          <p:cNvSpPr txBox="1"/>
          <p:nvPr/>
        </p:nvSpPr>
        <p:spPr>
          <a:xfrm>
            <a:off x="7215862" y="6125233"/>
            <a:ext cx="1128707" cy="369332"/>
          </a:xfrm>
          <a:prstGeom prst="rect">
            <a:avLst/>
          </a:prstGeom>
          <a:noFill/>
        </p:spPr>
        <p:txBody>
          <a:bodyPr wrap="none" rtlCol="0">
            <a:spAutoFit/>
          </a:bodyPr>
          <a:lstStyle/>
          <a:p>
            <a:r>
              <a:rPr lang="it-IT" dirty="0"/>
              <a:t>First Case </a:t>
            </a:r>
          </a:p>
        </p:txBody>
      </p:sp>
      <p:pic>
        <p:nvPicPr>
          <p:cNvPr id="13" name="Immagine 12">
            <a:extLst>
              <a:ext uri="{FF2B5EF4-FFF2-40B4-BE49-F238E27FC236}">
                <a16:creationId xmlns:a16="http://schemas.microsoft.com/office/drawing/2014/main" id="{06355D28-6D41-8D49-AAF2-860D0197C9A3}"/>
              </a:ext>
            </a:extLst>
          </p:cNvPr>
          <p:cNvPicPr>
            <a:picLocks noChangeAspect="1"/>
          </p:cNvPicPr>
          <p:nvPr/>
        </p:nvPicPr>
        <p:blipFill>
          <a:blip r:embed="rId4">
            <a:duotone>
              <a:prstClr val="black"/>
              <a:schemeClr val="accent1">
                <a:tint val="45000"/>
                <a:satMod val="400000"/>
              </a:schemeClr>
            </a:duotone>
          </a:blip>
          <a:stretch>
            <a:fillRect/>
          </a:stretch>
        </p:blipFill>
        <p:spPr>
          <a:xfrm>
            <a:off x="136604" y="184919"/>
            <a:ext cx="5563552" cy="541936"/>
          </a:xfrm>
          <a:prstGeom prst="rect">
            <a:avLst/>
          </a:prstGeom>
        </p:spPr>
      </p:pic>
      <p:pic>
        <p:nvPicPr>
          <p:cNvPr id="2" name="Immagine 1"/>
          <p:cNvPicPr>
            <a:picLocks noChangeAspect="1"/>
          </p:cNvPicPr>
          <p:nvPr/>
        </p:nvPicPr>
        <p:blipFill>
          <a:blip r:embed="rId5"/>
          <a:stretch>
            <a:fillRect/>
          </a:stretch>
        </p:blipFill>
        <p:spPr>
          <a:xfrm>
            <a:off x="8605837" y="2753648"/>
            <a:ext cx="2884845" cy="236375"/>
          </a:xfrm>
          <a:prstGeom prst="rect">
            <a:avLst/>
          </a:prstGeom>
        </p:spPr>
      </p:pic>
      <p:pic>
        <p:nvPicPr>
          <p:cNvPr id="10" name="Immagine 9"/>
          <p:cNvPicPr>
            <a:picLocks noChangeAspect="1"/>
          </p:cNvPicPr>
          <p:nvPr/>
        </p:nvPicPr>
        <p:blipFill>
          <a:blip r:embed="rId6"/>
          <a:stretch>
            <a:fillRect/>
          </a:stretch>
        </p:blipFill>
        <p:spPr>
          <a:xfrm>
            <a:off x="8590848" y="3338766"/>
            <a:ext cx="3170896" cy="257439"/>
          </a:xfrm>
          <a:prstGeom prst="rect">
            <a:avLst/>
          </a:prstGeom>
        </p:spPr>
      </p:pic>
      <p:pic>
        <p:nvPicPr>
          <p:cNvPr id="11" name="Immagine 10"/>
          <p:cNvPicPr>
            <a:picLocks noChangeAspect="1"/>
          </p:cNvPicPr>
          <p:nvPr/>
        </p:nvPicPr>
        <p:blipFill>
          <a:blip r:embed="rId7"/>
          <a:stretch>
            <a:fillRect/>
          </a:stretch>
        </p:blipFill>
        <p:spPr>
          <a:xfrm>
            <a:off x="8590848" y="3642660"/>
            <a:ext cx="2748801" cy="292172"/>
          </a:xfrm>
          <a:prstGeom prst="rect">
            <a:avLst/>
          </a:prstGeom>
        </p:spPr>
      </p:pic>
      <p:pic>
        <p:nvPicPr>
          <p:cNvPr id="12" name="Immagine 11"/>
          <p:cNvPicPr>
            <a:picLocks noChangeAspect="1"/>
          </p:cNvPicPr>
          <p:nvPr/>
        </p:nvPicPr>
        <p:blipFill>
          <a:blip r:embed="rId8"/>
          <a:stretch>
            <a:fillRect/>
          </a:stretch>
        </p:blipFill>
        <p:spPr>
          <a:xfrm>
            <a:off x="8590848" y="3062234"/>
            <a:ext cx="3054019" cy="246734"/>
          </a:xfrm>
          <a:prstGeom prst="rect">
            <a:avLst/>
          </a:prstGeom>
        </p:spPr>
      </p:pic>
    </p:spTree>
    <p:extLst>
      <p:ext uri="{BB962C8B-B14F-4D97-AF65-F5344CB8AC3E}">
        <p14:creationId xmlns:p14="http://schemas.microsoft.com/office/powerpoint/2010/main" val="3802089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13">
            <a:extLst>
              <a:ext uri="{FF2B5EF4-FFF2-40B4-BE49-F238E27FC236}">
                <a16:creationId xmlns:a16="http://schemas.microsoft.com/office/drawing/2014/main" id="{62C8D070-A8DA-444A-98C3-57A78249DC85}"/>
              </a:ext>
            </a:extLst>
          </p:cNvPr>
          <p:cNvSpPr/>
          <p:nvPr/>
        </p:nvSpPr>
        <p:spPr>
          <a:xfrm>
            <a:off x="136604" y="1070749"/>
            <a:ext cx="11965938" cy="44798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0" name="Immagine 9"/>
          <p:cNvPicPr>
            <a:picLocks noChangeAspect="1"/>
          </p:cNvPicPr>
          <p:nvPr/>
        </p:nvPicPr>
        <p:blipFill>
          <a:blip r:embed="rId2"/>
          <a:stretch>
            <a:fillRect/>
          </a:stretch>
        </p:blipFill>
        <p:spPr>
          <a:xfrm>
            <a:off x="6416117" y="1599506"/>
            <a:ext cx="5686425" cy="1095375"/>
          </a:xfrm>
          <a:prstGeom prst="rect">
            <a:avLst/>
          </a:prstGeom>
        </p:spPr>
      </p:pic>
      <p:pic>
        <p:nvPicPr>
          <p:cNvPr id="11" name="Immagine 10"/>
          <p:cNvPicPr>
            <a:picLocks noChangeAspect="1"/>
          </p:cNvPicPr>
          <p:nvPr/>
        </p:nvPicPr>
        <p:blipFill>
          <a:blip r:embed="rId3"/>
          <a:stretch>
            <a:fillRect/>
          </a:stretch>
        </p:blipFill>
        <p:spPr>
          <a:xfrm>
            <a:off x="6416116" y="3133864"/>
            <a:ext cx="5648657" cy="2031260"/>
          </a:xfrm>
          <a:prstGeom prst="rect">
            <a:avLst/>
          </a:prstGeom>
        </p:spPr>
      </p:pic>
      <p:sp>
        <p:nvSpPr>
          <p:cNvPr id="12" name="Rettangolo 11">
            <a:extLst>
              <a:ext uri="{FF2B5EF4-FFF2-40B4-BE49-F238E27FC236}">
                <a16:creationId xmlns:a16="http://schemas.microsoft.com/office/drawing/2014/main" id="{5E4EA48C-1497-9949-8C7C-8FA5C6CD248C}"/>
              </a:ext>
            </a:extLst>
          </p:cNvPr>
          <p:cNvSpPr/>
          <p:nvPr/>
        </p:nvSpPr>
        <p:spPr>
          <a:xfrm>
            <a:off x="9080929" y="177233"/>
            <a:ext cx="2926891" cy="584775"/>
          </a:xfrm>
          <a:prstGeom prst="rect">
            <a:avLst/>
          </a:prstGeom>
        </p:spPr>
        <p:txBody>
          <a:bodyPr wrap="none">
            <a:spAutoFit/>
          </a:bodyPr>
          <a:lstStyle/>
          <a:p>
            <a:pPr marL="285750" indent="-285750">
              <a:buFont typeface="Wingdings" pitchFamily="2" charset="2"/>
              <a:buChar char="v"/>
            </a:pPr>
            <a:r>
              <a:rPr lang="en-US" sz="3200" dirty="0">
                <a:solidFill>
                  <a:srgbClr val="002060"/>
                </a:solidFill>
              </a:rPr>
              <a:t>Synthetic data</a:t>
            </a:r>
          </a:p>
        </p:txBody>
      </p:sp>
      <p:pic>
        <p:nvPicPr>
          <p:cNvPr id="13" name="Immagine 12">
            <a:extLst>
              <a:ext uri="{FF2B5EF4-FFF2-40B4-BE49-F238E27FC236}">
                <a16:creationId xmlns:a16="http://schemas.microsoft.com/office/drawing/2014/main" id="{B8E92C2F-1D32-9D47-9982-D61B69E32D83}"/>
              </a:ext>
            </a:extLst>
          </p:cNvPr>
          <p:cNvPicPr>
            <a:picLocks noChangeAspect="1"/>
          </p:cNvPicPr>
          <p:nvPr/>
        </p:nvPicPr>
        <p:blipFill>
          <a:blip r:embed="rId4">
            <a:duotone>
              <a:prstClr val="black"/>
              <a:schemeClr val="accent1">
                <a:tint val="45000"/>
                <a:satMod val="400000"/>
              </a:schemeClr>
            </a:duotone>
          </a:blip>
          <a:stretch>
            <a:fillRect/>
          </a:stretch>
        </p:blipFill>
        <p:spPr>
          <a:xfrm>
            <a:off x="136604" y="184919"/>
            <a:ext cx="5563552" cy="541936"/>
          </a:xfrm>
          <a:prstGeom prst="rect">
            <a:avLst/>
          </a:prstGeom>
        </p:spPr>
      </p:pic>
      <p:pic>
        <p:nvPicPr>
          <p:cNvPr id="3" name="Immagine 2"/>
          <p:cNvPicPr>
            <a:picLocks noChangeAspect="1"/>
          </p:cNvPicPr>
          <p:nvPr/>
        </p:nvPicPr>
        <p:blipFill>
          <a:blip r:embed="rId5"/>
          <a:stretch>
            <a:fillRect/>
          </a:stretch>
        </p:blipFill>
        <p:spPr>
          <a:xfrm>
            <a:off x="136604" y="1070750"/>
            <a:ext cx="4215063" cy="4279317"/>
          </a:xfrm>
          <a:prstGeom prst="rect">
            <a:avLst/>
          </a:prstGeom>
        </p:spPr>
      </p:pic>
      <p:pic>
        <p:nvPicPr>
          <p:cNvPr id="4" name="Immagine 3"/>
          <p:cNvPicPr>
            <a:picLocks noChangeAspect="1"/>
          </p:cNvPicPr>
          <p:nvPr/>
        </p:nvPicPr>
        <p:blipFill>
          <a:blip r:embed="rId6"/>
          <a:stretch>
            <a:fillRect/>
          </a:stretch>
        </p:blipFill>
        <p:spPr>
          <a:xfrm>
            <a:off x="4332181" y="1102008"/>
            <a:ext cx="2046166" cy="4010719"/>
          </a:xfrm>
          <a:prstGeom prst="rect">
            <a:avLst/>
          </a:prstGeom>
        </p:spPr>
      </p:pic>
      <p:sp>
        <p:nvSpPr>
          <p:cNvPr id="6" name="CasellaDiTesto 5"/>
          <p:cNvSpPr txBox="1"/>
          <p:nvPr/>
        </p:nvSpPr>
        <p:spPr>
          <a:xfrm>
            <a:off x="288758" y="5815263"/>
            <a:ext cx="11789831" cy="923330"/>
          </a:xfrm>
          <a:prstGeom prst="rect">
            <a:avLst/>
          </a:prstGeom>
          <a:noFill/>
        </p:spPr>
        <p:txBody>
          <a:bodyPr wrap="none" rtlCol="0">
            <a:spAutoFit/>
          </a:bodyPr>
          <a:lstStyle/>
          <a:p>
            <a:r>
              <a:rPr lang="it-IT" dirty="0"/>
              <a:t>(</a:t>
            </a:r>
            <a:r>
              <a:rPr lang="it-IT" dirty="0" smtClean="0"/>
              <a:t>b) </a:t>
            </a:r>
            <a:r>
              <a:rPr lang="it-IT" dirty="0" err="1" smtClean="0"/>
              <a:t>det</a:t>
            </a:r>
            <a:r>
              <a:rPr lang="it-IT" dirty="0" smtClean="0"/>
              <a:t>[TVM] </a:t>
            </a:r>
            <a:r>
              <a:rPr lang="it-IT" dirty="0" err="1" smtClean="0"/>
              <a:t>graph</a:t>
            </a:r>
            <a:r>
              <a:rPr lang="it-IT" dirty="0" smtClean="0"/>
              <a:t> vs. 0,2</a:t>
            </a:r>
            <a:r>
              <a:rPr lang="it-IT" dirty="0" smtClean="0">
                <a:latin typeface="Symbol" panose="05050102010706020507" pitchFamily="18" charset="2"/>
              </a:rPr>
              <a:t>p </a:t>
            </a:r>
            <a:r>
              <a:rPr lang="it-IT" dirty="0" smtClean="0"/>
              <a:t>domain and (c) </a:t>
            </a:r>
            <a:r>
              <a:rPr lang="it-IT" dirty="0" err="1" smtClean="0"/>
              <a:t>its</a:t>
            </a:r>
            <a:r>
              <a:rPr lang="it-IT" dirty="0" smtClean="0"/>
              <a:t> </a:t>
            </a:r>
            <a:r>
              <a:rPr lang="it-IT" dirty="0" err="1" smtClean="0"/>
              <a:t>sign</a:t>
            </a:r>
            <a:r>
              <a:rPr lang="it-IT" dirty="0" smtClean="0"/>
              <a:t> </a:t>
            </a:r>
            <a:r>
              <a:rPr lang="it-IT" dirty="0" err="1" smtClean="0"/>
              <a:t>variation</a:t>
            </a:r>
            <a:r>
              <a:rPr lang="it-IT" dirty="0" smtClean="0"/>
              <a:t> </a:t>
            </a:r>
            <a:r>
              <a:rPr lang="en-US" dirty="0"/>
              <a:t>on the goniometric </a:t>
            </a:r>
            <a:r>
              <a:rPr lang="en-US" dirty="0" smtClean="0"/>
              <a:t>circumference; (d) </a:t>
            </a:r>
            <a:r>
              <a:rPr lang="it-IT" dirty="0" smtClean="0">
                <a:latin typeface="Symbol" panose="05050102010706020507" pitchFamily="18" charset="2"/>
              </a:rPr>
              <a:t>l</a:t>
            </a:r>
            <a:r>
              <a:rPr lang="it-IT" baseline="-25000" dirty="0" smtClean="0">
                <a:latin typeface="Calibri" panose="020F0502020204030204" pitchFamily="34" charset="0"/>
              </a:rPr>
              <a:t>1</a:t>
            </a:r>
            <a:r>
              <a:rPr lang="en-US" dirty="0" smtClean="0"/>
              <a:t> and </a:t>
            </a:r>
            <a:r>
              <a:rPr lang="it-IT" dirty="0" smtClean="0">
                <a:latin typeface="Symbol" panose="05050102010706020507" pitchFamily="18" charset="2"/>
              </a:rPr>
              <a:t>l</a:t>
            </a:r>
            <a:r>
              <a:rPr lang="it-IT" baseline="-25000" dirty="0" smtClean="0">
                <a:latin typeface="Calibri" panose="020F0502020204030204" pitchFamily="34" charset="0"/>
              </a:rPr>
              <a:t>2 </a:t>
            </a:r>
            <a:r>
              <a:rPr lang="en-US" dirty="0" smtClean="0"/>
              <a:t>eigenvalues vs.</a:t>
            </a:r>
          </a:p>
          <a:p>
            <a:r>
              <a:rPr lang="en-US" dirty="0" smtClean="0"/>
              <a:t> </a:t>
            </a:r>
            <a:r>
              <a:rPr lang="it-IT" dirty="0"/>
              <a:t>0,2</a:t>
            </a:r>
            <a:r>
              <a:rPr lang="it-IT" dirty="0">
                <a:latin typeface="Symbol" panose="05050102010706020507" pitchFamily="18" charset="2"/>
              </a:rPr>
              <a:t>p </a:t>
            </a:r>
            <a:r>
              <a:rPr lang="it-IT" dirty="0"/>
              <a:t>domain and </a:t>
            </a:r>
            <a:r>
              <a:rPr lang="it-IT" dirty="0" smtClean="0"/>
              <a:t>(e) </a:t>
            </a:r>
            <a:r>
              <a:rPr lang="it-IT" dirty="0" err="1" smtClean="0"/>
              <a:t>their</a:t>
            </a:r>
            <a:r>
              <a:rPr lang="it-IT" dirty="0" smtClean="0"/>
              <a:t> </a:t>
            </a:r>
            <a:r>
              <a:rPr lang="it-IT" dirty="0" err="1"/>
              <a:t>sign</a:t>
            </a:r>
            <a:r>
              <a:rPr lang="it-IT" dirty="0"/>
              <a:t> </a:t>
            </a:r>
            <a:r>
              <a:rPr lang="it-IT" dirty="0" err="1"/>
              <a:t>variation</a:t>
            </a:r>
            <a:r>
              <a:rPr lang="it-IT" dirty="0"/>
              <a:t> </a:t>
            </a:r>
            <a:r>
              <a:rPr lang="it-IT" dirty="0" smtClean="0"/>
              <a:t>on the</a:t>
            </a:r>
            <a:r>
              <a:rPr lang="en-US" dirty="0" smtClean="0"/>
              <a:t> goniometric circumference.</a:t>
            </a:r>
            <a:endParaRPr lang="it-IT" dirty="0" smtClean="0"/>
          </a:p>
          <a:p>
            <a:endParaRPr lang="it-IT" dirty="0"/>
          </a:p>
        </p:txBody>
      </p:sp>
      <p:pic>
        <p:nvPicPr>
          <p:cNvPr id="8" name="Immagine 7"/>
          <p:cNvPicPr>
            <a:picLocks noChangeAspect="1"/>
          </p:cNvPicPr>
          <p:nvPr/>
        </p:nvPicPr>
        <p:blipFill>
          <a:blip r:embed="rId7"/>
          <a:stretch>
            <a:fillRect/>
          </a:stretch>
        </p:blipFill>
        <p:spPr>
          <a:xfrm>
            <a:off x="5809007" y="2734986"/>
            <a:ext cx="288951" cy="288951"/>
          </a:xfrm>
          <a:prstGeom prst="rect">
            <a:avLst/>
          </a:prstGeom>
        </p:spPr>
      </p:pic>
      <p:pic>
        <p:nvPicPr>
          <p:cNvPr id="9" name="Immagine 8"/>
          <p:cNvPicPr>
            <a:picLocks noChangeAspect="1"/>
          </p:cNvPicPr>
          <p:nvPr/>
        </p:nvPicPr>
        <p:blipFill>
          <a:blip r:embed="rId8"/>
          <a:stretch>
            <a:fillRect/>
          </a:stretch>
        </p:blipFill>
        <p:spPr>
          <a:xfrm>
            <a:off x="2244135" y="5165124"/>
            <a:ext cx="248143" cy="229344"/>
          </a:xfrm>
          <a:prstGeom prst="rect">
            <a:avLst/>
          </a:prstGeom>
        </p:spPr>
      </p:pic>
      <p:pic>
        <p:nvPicPr>
          <p:cNvPr id="15" name="Immagine 14"/>
          <p:cNvPicPr>
            <a:picLocks noChangeAspect="1"/>
          </p:cNvPicPr>
          <p:nvPr/>
        </p:nvPicPr>
        <p:blipFill>
          <a:blip r:embed="rId9"/>
          <a:stretch>
            <a:fillRect/>
          </a:stretch>
        </p:blipFill>
        <p:spPr>
          <a:xfrm>
            <a:off x="6966146" y="4850799"/>
            <a:ext cx="762000" cy="314325"/>
          </a:xfrm>
          <a:prstGeom prst="rect">
            <a:avLst/>
          </a:prstGeom>
        </p:spPr>
      </p:pic>
      <p:sp>
        <p:nvSpPr>
          <p:cNvPr id="16" name="CasellaDiTesto 15"/>
          <p:cNvSpPr txBox="1"/>
          <p:nvPr/>
        </p:nvSpPr>
        <p:spPr>
          <a:xfrm>
            <a:off x="7677468" y="4840351"/>
            <a:ext cx="3717236" cy="523220"/>
          </a:xfrm>
          <a:prstGeom prst="rect">
            <a:avLst/>
          </a:prstGeom>
          <a:solidFill>
            <a:schemeClr val="bg1"/>
          </a:solidFill>
        </p:spPr>
        <p:txBody>
          <a:bodyPr wrap="none" rtlCol="0">
            <a:spAutoFit/>
          </a:bodyPr>
          <a:lstStyle/>
          <a:p>
            <a:r>
              <a:rPr lang="it-IT" sz="1400" dirty="0" err="1" smtClean="0"/>
              <a:t>Sign</a:t>
            </a:r>
            <a:r>
              <a:rPr lang="it-IT" sz="1400" dirty="0" smtClean="0"/>
              <a:t> </a:t>
            </a:r>
            <a:r>
              <a:rPr lang="it-IT" sz="1400" dirty="0" err="1" smtClean="0"/>
              <a:t>variation</a:t>
            </a:r>
            <a:r>
              <a:rPr lang="it-IT" sz="1400" dirty="0" smtClean="0"/>
              <a:t> of the </a:t>
            </a:r>
            <a:r>
              <a:rPr lang="it-IT" sz="1400" dirty="0" err="1" smtClean="0"/>
              <a:t>det</a:t>
            </a:r>
            <a:r>
              <a:rPr lang="it-IT" sz="1400" dirty="0" smtClean="0"/>
              <a:t>[TVM] and of </a:t>
            </a:r>
            <a:r>
              <a:rPr lang="it-IT" sz="1400" dirty="0" smtClean="0">
                <a:latin typeface="Symbol" panose="05050102010706020507" pitchFamily="18" charset="2"/>
              </a:rPr>
              <a:t>l</a:t>
            </a:r>
            <a:r>
              <a:rPr lang="it-IT" sz="1400" baseline="-25000" dirty="0" smtClean="0">
                <a:latin typeface="Calibri" panose="020F0502020204030204" pitchFamily="34" charset="0"/>
              </a:rPr>
              <a:t>1</a:t>
            </a:r>
            <a:r>
              <a:rPr lang="en-US" sz="1400" dirty="0" smtClean="0"/>
              <a:t> , </a:t>
            </a:r>
            <a:r>
              <a:rPr lang="it-IT" sz="1400" dirty="0" smtClean="0">
                <a:latin typeface="Symbol" panose="05050102010706020507" pitchFamily="18" charset="2"/>
              </a:rPr>
              <a:t>l</a:t>
            </a:r>
            <a:r>
              <a:rPr lang="it-IT" sz="1400" baseline="-25000" dirty="0" smtClean="0">
                <a:latin typeface="Calibri" panose="020F0502020204030204" pitchFamily="34" charset="0"/>
              </a:rPr>
              <a:t>2 </a:t>
            </a:r>
            <a:r>
              <a:rPr lang="it-IT" sz="1400" dirty="0" smtClean="0"/>
              <a:t> and</a:t>
            </a:r>
          </a:p>
          <a:p>
            <a:r>
              <a:rPr lang="it-IT" sz="1400" dirty="0" smtClean="0"/>
              <a:t>the relative     </a:t>
            </a:r>
            <a:r>
              <a:rPr lang="it-IT" sz="1400" dirty="0" err="1" smtClean="0"/>
              <a:t>range</a:t>
            </a:r>
            <a:r>
              <a:rPr lang="it-IT" sz="1400" dirty="0" smtClean="0"/>
              <a:t> </a:t>
            </a:r>
            <a:r>
              <a:rPr lang="it-IT" sz="1400" dirty="0" err="1" smtClean="0"/>
              <a:t>rotation</a:t>
            </a:r>
            <a:r>
              <a:rPr lang="it-IT" sz="1400" dirty="0" smtClean="0"/>
              <a:t> (</a:t>
            </a:r>
            <a:r>
              <a:rPr lang="it-IT" sz="1400" dirty="0" smtClean="0">
                <a:latin typeface="Symbol" panose="05050102010706020507" pitchFamily="18" charset="2"/>
              </a:rPr>
              <a:t>a</a:t>
            </a:r>
            <a:r>
              <a:rPr lang="it-IT" sz="1400" dirty="0" smtClean="0"/>
              <a:t> </a:t>
            </a:r>
            <a:r>
              <a:rPr lang="it-IT" sz="1400" dirty="0" err="1" smtClean="0"/>
              <a:t>range</a:t>
            </a:r>
            <a:r>
              <a:rPr lang="it-IT" sz="1400" dirty="0" smtClean="0"/>
              <a:t>)  </a:t>
            </a:r>
            <a:endParaRPr lang="it-IT" sz="1400" dirty="0"/>
          </a:p>
        </p:txBody>
      </p:sp>
      <p:pic>
        <p:nvPicPr>
          <p:cNvPr id="17" name="Immagine 16"/>
          <p:cNvPicPr>
            <a:picLocks noChangeAspect="1"/>
          </p:cNvPicPr>
          <p:nvPr/>
        </p:nvPicPr>
        <p:blipFill>
          <a:blip r:embed="rId10"/>
          <a:stretch>
            <a:fillRect/>
          </a:stretch>
        </p:blipFill>
        <p:spPr>
          <a:xfrm>
            <a:off x="8597328" y="5051430"/>
            <a:ext cx="165285" cy="322700"/>
          </a:xfrm>
          <a:prstGeom prst="rect">
            <a:avLst/>
          </a:prstGeom>
        </p:spPr>
      </p:pic>
    </p:spTree>
    <p:extLst>
      <p:ext uri="{BB962C8B-B14F-4D97-AF65-F5344CB8AC3E}">
        <p14:creationId xmlns:p14="http://schemas.microsoft.com/office/powerpoint/2010/main" val="143467563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766</TotalTime>
  <Words>566</Words>
  <Application>Microsoft Office PowerPoint</Application>
  <PresentationFormat>Widescreen</PresentationFormat>
  <Paragraphs>78</Paragraphs>
  <Slides>18</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18</vt:i4>
      </vt:variant>
    </vt:vector>
  </HeadingPairs>
  <TitlesOfParts>
    <vt:vector size="25" baseType="lpstr">
      <vt:lpstr>Arial</vt:lpstr>
      <vt:lpstr>Calibri</vt:lpstr>
      <vt:lpstr>Calibri Light</vt:lpstr>
      <vt:lpstr>Cambria Math</vt:lpstr>
      <vt:lpstr>Symbol</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flowers</dc:creator>
  <cp:lastModifiedBy>flowers</cp:lastModifiedBy>
  <cp:revision>119</cp:revision>
  <dcterms:created xsi:type="dcterms:W3CDTF">2020-04-16T09:21:57Z</dcterms:created>
  <dcterms:modified xsi:type="dcterms:W3CDTF">2020-04-26T11:11:57Z</dcterms:modified>
</cp:coreProperties>
</file>