
<file path=[Content_Types].xml><?xml version="1.0" encoding="utf-8"?>
<Types xmlns="http://schemas.openxmlformats.org/package/2006/content-types">
  <Default Extension="emf" ContentType="image/x-emf"/>
  <Default Extension="gif" ContentType="image/gif"/>
  <Default Extension="jpeg" ContentType="image/jpeg"/>
  <Default Extension="pdf"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71" r:id="rId4"/>
    <p:sldId id="262" r:id="rId5"/>
    <p:sldId id="264" r:id="rId6"/>
    <p:sldId id="265" r:id="rId7"/>
    <p:sldId id="270" r:id="rId8"/>
    <p:sldId id="268" r:id="rId9"/>
    <p:sldId id="258" r:id="rId10"/>
    <p:sldId id="257" r:id="rId11"/>
    <p:sldId id="261" r:id="rId12"/>
    <p:sldId id="260"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la.ssf\Desktop\Carla\artigos_meus\Publicacoes_Carla\Conferencias\2019\EGU2019\Meu_SedFingP\Results_SedFP_EGU2019_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97659851342114"/>
          <c:y val="4.7445436481196167E-2"/>
          <c:w val="0.77251919980590666"/>
          <c:h val="0.76384559734425017"/>
        </c:manualLayout>
      </c:layout>
      <c:barChart>
        <c:barDir val="col"/>
        <c:grouping val="clustered"/>
        <c:varyColors val="0"/>
        <c:ser>
          <c:idx val="0"/>
          <c:order val="0"/>
          <c:spPr>
            <a:solidFill>
              <a:schemeClr val="accent1"/>
            </a:solidFill>
            <a:ln w="25400">
              <a:noFill/>
            </a:ln>
            <a:effectLst/>
          </c:spPr>
          <c:invertIfNegative val="0"/>
          <c:cat>
            <c:numRef>
              <c:f>Ca!$B$5:$B$17</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Cu!$H$5:$H$17</c:f>
              <c:numCache>
                <c:formatCode>General</c:formatCode>
                <c:ptCount val="13"/>
                <c:pt idx="0">
                  <c:v>40.936666666666667</c:v>
                </c:pt>
                <c:pt idx="1">
                  <c:v>63.19</c:v>
                </c:pt>
                <c:pt idx="2">
                  <c:v>90.462000000000003</c:v>
                </c:pt>
                <c:pt idx="3">
                  <c:v>75.802500000000009</c:v>
                </c:pt>
                <c:pt idx="4">
                  <c:v>162.32333333333335</c:v>
                </c:pt>
                <c:pt idx="5">
                  <c:v>81.757999999999996</c:v>
                </c:pt>
                <c:pt idx="6">
                  <c:v>31.123333333333335</c:v>
                </c:pt>
                <c:pt idx="7">
                  <c:v>46.346000000000004</c:v>
                </c:pt>
                <c:pt idx="8">
                  <c:v>28.657499999999999</c:v>
                </c:pt>
                <c:pt idx="9">
                  <c:v>43.260000000000005</c:v>
                </c:pt>
                <c:pt idx="10">
                  <c:v>27.355</c:v>
                </c:pt>
                <c:pt idx="11">
                  <c:v>25.839999999999996</c:v>
                </c:pt>
                <c:pt idx="12">
                  <c:v>27.112499999999997</c:v>
                </c:pt>
              </c:numCache>
            </c:numRef>
          </c:val>
          <c:extLst>
            <c:ext xmlns:c16="http://schemas.microsoft.com/office/drawing/2014/chart" uri="{C3380CC4-5D6E-409C-BE32-E72D297353CC}">
              <c16:uniqueId val="{00000000-FFF1-4B22-84C2-4E4987B87856}"/>
            </c:ext>
          </c:extLst>
        </c:ser>
        <c:dLbls>
          <c:showLegendKey val="0"/>
          <c:showVal val="0"/>
          <c:showCatName val="0"/>
          <c:showSerName val="0"/>
          <c:showPercent val="0"/>
          <c:showBubbleSize val="0"/>
        </c:dLbls>
        <c:gapWidth val="150"/>
        <c:axId val="466651344"/>
        <c:axId val="226131168"/>
      </c:barChart>
      <c:catAx>
        <c:axId val="466651344"/>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pt-PT"/>
                  <a:t>Sampling site</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26131168"/>
        <c:crosses val="autoZero"/>
        <c:auto val="1"/>
        <c:lblAlgn val="ctr"/>
        <c:lblOffset val="100"/>
        <c:noMultiLvlLbl val="0"/>
      </c:catAx>
      <c:valAx>
        <c:axId val="226131168"/>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pt-PT"/>
                  <a:t>Cu (ppm)</a:t>
                </a:r>
              </a:p>
            </c:rich>
          </c:tx>
          <c:layout>
            <c:manualLayout>
              <c:xMode val="edge"/>
              <c:yMode val="edge"/>
              <c:x val="1.1204481792717087E-2"/>
              <c:y val="0.2977807475388060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66651344"/>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08T11:56:34.266" idx="1">
    <p:pos x="4817" y="2124"/>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3D600-37AD-4F8D-A1E4-DC830A9E4BB4}" type="datetimeFigureOut">
              <a:rPr lang="en-GB" smtClean="0"/>
              <a:t>08/05/2020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0574C-2462-4C45-BD9D-FD5D79C36E2D}" type="slidenum">
              <a:rPr lang="en-GB" smtClean="0"/>
              <a:t>‹#›</a:t>
            </a:fld>
            <a:endParaRPr lang="en-GB"/>
          </a:p>
        </p:txBody>
      </p:sp>
    </p:spTree>
    <p:extLst>
      <p:ext uri="{BB962C8B-B14F-4D97-AF65-F5344CB8AC3E}">
        <p14:creationId xmlns:p14="http://schemas.microsoft.com/office/powerpoint/2010/main" val="351051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Information on the sources of sediment can help target best management practices</a:t>
            </a:r>
            <a:r>
              <a:rPr lang="en-GB" baseline="0" dirty="0"/>
              <a:t> at areas contributing disproportionately high amounts of sediment to streams. Management practices implemented in critical source areas have potential to be more effective at treating larger quantities of storm runoff.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task to understanding the sediment transport processes at a catchment</a:t>
            </a:r>
            <a:r>
              <a:rPr lang="en-GB" baseline="0" dirty="0"/>
              <a:t> scale is complicated owing to high spatial and temporal variability of sediment erosion and deposition processes, within a catchment.</a:t>
            </a:r>
          </a:p>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BD2F9-4E3F-45E1-BC95-A2F5C593EE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2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kern="1200" dirty="0">
                <a:solidFill>
                  <a:schemeClr val="tx1"/>
                </a:solidFill>
                <a:effectLst/>
                <a:latin typeface="+mn-lt"/>
                <a:ea typeface="+mn-ea"/>
                <a:cs typeface="+mn-cs"/>
              </a:rPr>
              <a:t>Land</a:t>
            </a:r>
            <a:r>
              <a:rPr lang="en-GB" sz="1200" kern="1200" baseline="0" dirty="0">
                <a:solidFill>
                  <a:schemeClr val="tx1"/>
                </a:solidFill>
                <a:effectLst/>
                <a:latin typeface="+mn-lt"/>
                <a:ea typeface="+mn-ea"/>
                <a:cs typeface="+mn-cs"/>
              </a:rPr>
              <a:t> use: </a:t>
            </a:r>
            <a:r>
              <a:rPr lang="en-US" sz="1200" b="0" i="0" u="none" strike="noStrike" kern="1200" baseline="0" dirty="0">
                <a:solidFill>
                  <a:schemeClr val="tx1"/>
                </a:solidFill>
                <a:latin typeface="+mn-lt"/>
                <a:ea typeface="+mn-ea"/>
                <a:cs typeface="+mn-cs"/>
              </a:rPr>
              <a:t>2012 - agricultural area 5%, urban 40% and woodland 55%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catchment has contrasting lithology, including sandstone (56%) and limestone (41%) units, as well as alluvial deposits (3%) in the main valleys</a:t>
            </a:r>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BD2F9-4E3F-45E1-BC95-A2F5C593EE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59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Relatively limited work has been done to identify sources of in-stream bed sediment in urban catchments using sediment fingerprinting</a:t>
            </a:r>
            <a:endParaRPr lang="en-GB" dirty="0"/>
          </a:p>
          <a:p>
            <a:r>
              <a:rPr lang="pt-PT" sz="1200" dirty="0"/>
              <a:t>13 fluvial </a:t>
            </a:r>
            <a:r>
              <a:rPr lang="pt-PT" sz="1200" dirty="0" err="1"/>
              <a:t>sediment</a:t>
            </a:r>
            <a:r>
              <a:rPr lang="pt-PT" sz="1200" dirty="0"/>
              <a:t> sites </a:t>
            </a:r>
            <a:r>
              <a:rPr lang="pt-PT" sz="1200" dirty="0" err="1"/>
              <a:t>were</a:t>
            </a:r>
            <a:r>
              <a:rPr lang="pt-PT" sz="1200" dirty="0"/>
              <a:t> </a:t>
            </a:r>
            <a:r>
              <a:rPr lang="pt-PT" sz="1200" dirty="0" err="1"/>
              <a:t>sampled</a:t>
            </a:r>
            <a:r>
              <a:rPr lang="pt-PT" sz="1200" dirty="0"/>
              <a:t>.</a:t>
            </a:r>
            <a:r>
              <a:rPr lang="pt-PT" sz="1200" baseline="0" dirty="0"/>
              <a:t> </a:t>
            </a:r>
            <a:r>
              <a:rPr lang="pt-PT" sz="1200" baseline="0" dirty="0" err="1"/>
              <a:t>Each</a:t>
            </a:r>
            <a:r>
              <a:rPr lang="pt-PT" sz="1200" baseline="0" dirty="0"/>
              <a:t> sample </a:t>
            </a:r>
            <a:r>
              <a:rPr lang="pt-PT" sz="1200" baseline="0" dirty="0" err="1"/>
              <a:t>comprise</a:t>
            </a:r>
            <a:r>
              <a:rPr lang="pt-PT" sz="1200" baseline="0" dirty="0"/>
              <a:t> a </a:t>
            </a:r>
            <a:r>
              <a:rPr lang="pt-PT" sz="1200" baseline="0" dirty="0" err="1"/>
              <a:t>mixture</a:t>
            </a:r>
            <a:r>
              <a:rPr lang="pt-PT" sz="1200" baseline="0" dirty="0"/>
              <a:t> </a:t>
            </a:r>
            <a:r>
              <a:rPr lang="pt-PT" sz="1200" baseline="0" dirty="0" err="1"/>
              <a:t>of</a:t>
            </a:r>
            <a:r>
              <a:rPr lang="pt-PT" sz="1200" baseline="0" dirty="0"/>
              <a:t> 10 </a:t>
            </a:r>
            <a:r>
              <a:rPr lang="pt-PT" sz="1200" baseline="0" dirty="0" err="1"/>
              <a:t>surface</a:t>
            </a:r>
            <a:r>
              <a:rPr lang="pt-PT" sz="1200" baseline="0" dirty="0"/>
              <a:t> samples.</a:t>
            </a:r>
            <a:endParaRPr lang="pt-PT" sz="1200" dirty="0"/>
          </a:p>
          <a:p>
            <a:r>
              <a:rPr lang="pt-PT" sz="1200" dirty="0" err="1"/>
              <a:t>Bed-sediments</a:t>
            </a:r>
            <a:r>
              <a:rPr lang="pt-PT" sz="1200" dirty="0"/>
              <a:t> </a:t>
            </a:r>
            <a:r>
              <a:rPr lang="pt-PT" sz="1200" dirty="0" err="1"/>
              <a:t>collected</a:t>
            </a:r>
            <a:r>
              <a:rPr lang="pt-PT" sz="1200" dirty="0"/>
              <a:t> </a:t>
            </a:r>
            <a:r>
              <a:rPr lang="pt-PT" sz="1200" dirty="0" err="1"/>
              <a:t>at</a:t>
            </a:r>
            <a:r>
              <a:rPr lang="pt-PT" sz="1200" dirty="0"/>
              <a:t> </a:t>
            </a:r>
            <a:r>
              <a:rPr lang="pt-PT" sz="1200" dirty="0" err="1"/>
              <a:t>the</a:t>
            </a:r>
            <a:r>
              <a:rPr lang="pt-PT" sz="1200" dirty="0"/>
              <a:t> </a:t>
            </a:r>
            <a:r>
              <a:rPr lang="pt-PT" sz="1200" dirty="0" err="1"/>
              <a:t>catchment</a:t>
            </a:r>
            <a:r>
              <a:rPr lang="pt-PT" sz="1200" dirty="0"/>
              <a:t> </a:t>
            </a:r>
            <a:r>
              <a:rPr lang="pt-PT" sz="1200" dirty="0" err="1"/>
              <a:t>outlet</a:t>
            </a:r>
            <a:r>
              <a:rPr lang="pt-PT" sz="1200" dirty="0"/>
              <a:t> </a:t>
            </a:r>
            <a:r>
              <a:rPr lang="pt-PT" sz="1200" dirty="0" err="1"/>
              <a:t>and</a:t>
            </a:r>
            <a:r>
              <a:rPr lang="pt-PT" sz="1200" dirty="0"/>
              <a:t> in individual </a:t>
            </a:r>
            <a:r>
              <a:rPr lang="pt-PT" sz="1200" dirty="0" err="1"/>
              <a:t>upstream</a:t>
            </a:r>
            <a:r>
              <a:rPr lang="pt-PT" sz="1200" dirty="0"/>
              <a:t> </a:t>
            </a:r>
            <a:r>
              <a:rPr lang="pt-PT" sz="1200" dirty="0" err="1"/>
              <a:t>sub-catchments</a:t>
            </a:r>
            <a:r>
              <a:rPr lang="pt-PT" sz="1200" dirty="0"/>
              <a:t> </a:t>
            </a:r>
          </a:p>
          <a:p>
            <a:pPr marL="342900" lvl="0" indent="-342900" algn="just" fontAlgn="base">
              <a:spcAft>
                <a:spcPct val="0"/>
              </a:spcAft>
              <a:buClr>
                <a:schemeClr val="accent3">
                  <a:lumMod val="50000"/>
                </a:schemeClr>
              </a:buClr>
              <a:buFont typeface="Wingdings" panose="05000000000000000000" pitchFamily="2" charset="2"/>
              <a:buChar char="Ø"/>
            </a:pPr>
            <a:r>
              <a:rPr lang="en-US" sz="1200" dirty="0"/>
              <a:t>a </a:t>
            </a:r>
            <a:r>
              <a:rPr lang="en-US" sz="1200" b="1" dirty="0"/>
              <a:t>long dry period </a:t>
            </a:r>
            <a:r>
              <a:rPr lang="en-US" sz="1200" dirty="0"/>
              <a:t>(21/09/2012) (API</a:t>
            </a:r>
            <a:r>
              <a:rPr lang="en-US" sz="1200" baseline="-25000" dirty="0"/>
              <a:t>30</a:t>
            </a:r>
            <a:r>
              <a:rPr lang="en-US" sz="1200" dirty="0"/>
              <a:t>= 3 mm); - construction of major road and enterprise park</a:t>
            </a:r>
          </a:p>
          <a:p>
            <a:pPr marL="342900" lvl="0" indent="-342900" algn="just" fontAlgn="base">
              <a:spcAft>
                <a:spcPct val="0"/>
              </a:spcAft>
              <a:buClr>
                <a:schemeClr val="accent3">
                  <a:lumMod val="50000"/>
                </a:schemeClr>
              </a:buClr>
              <a:buFont typeface="Wingdings" panose="05000000000000000000" pitchFamily="2" charset="2"/>
              <a:buChar char="Ø"/>
            </a:pPr>
            <a:r>
              <a:rPr lang="en-US" sz="1200" dirty="0"/>
              <a:t>a </a:t>
            </a:r>
            <a:r>
              <a:rPr lang="en-US" sz="1200" b="1" dirty="0"/>
              <a:t>winter storm </a:t>
            </a:r>
            <a:r>
              <a:rPr lang="en-US" sz="1200" dirty="0"/>
              <a:t>of relatively high rainfall intensity (23mm day</a:t>
            </a:r>
            <a:r>
              <a:rPr lang="en-US" sz="1200" baseline="30000" dirty="0"/>
              <a:t>-1</a:t>
            </a:r>
            <a:r>
              <a:rPr lang="en-US" sz="1200" dirty="0"/>
              <a:t>) (19/02/2015) (API</a:t>
            </a:r>
            <a:r>
              <a:rPr lang="en-US" sz="1200" baseline="-25000" dirty="0"/>
              <a:t>30</a:t>
            </a:r>
            <a:r>
              <a:rPr lang="en-US" sz="1200" dirty="0"/>
              <a:t>= 39 mm); - consolidation of the enterprise park</a:t>
            </a:r>
          </a:p>
          <a:p>
            <a:pPr marL="342900" lvl="0" indent="-342900" algn="just" fontAlgn="base">
              <a:spcAft>
                <a:spcPct val="0"/>
              </a:spcAft>
              <a:buClr>
                <a:schemeClr val="accent3">
                  <a:lumMod val="50000"/>
                </a:schemeClr>
              </a:buClr>
              <a:buFont typeface="Wingdings" panose="05000000000000000000" pitchFamily="2" charset="2"/>
              <a:buChar char="Ø"/>
            </a:pPr>
            <a:r>
              <a:rPr lang="en-US" sz="1200" dirty="0"/>
              <a:t>after several storms in </a:t>
            </a:r>
            <a:r>
              <a:rPr lang="en-US" sz="1200" b="1" dirty="0"/>
              <a:t>spring</a:t>
            </a:r>
            <a:r>
              <a:rPr lang="en-US" sz="1200" dirty="0"/>
              <a:t> </a:t>
            </a:r>
            <a:r>
              <a:rPr lang="pt-PT" sz="1200" dirty="0"/>
              <a:t>(22/04/2015) </a:t>
            </a:r>
            <a:r>
              <a:rPr lang="en-US" sz="1200" dirty="0"/>
              <a:t>(API</a:t>
            </a:r>
            <a:r>
              <a:rPr lang="en-US" sz="1200" baseline="-25000" dirty="0"/>
              <a:t>30</a:t>
            </a:r>
            <a:r>
              <a:rPr lang="en-US" sz="1200" dirty="0"/>
              <a:t>= 16 mm)</a:t>
            </a:r>
            <a:r>
              <a:rPr lang="pt-PT" sz="1200" dirty="0"/>
              <a:t>.</a:t>
            </a:r>
          </a:p>
          <a:p>
            <a:pPr marL="342900" lvl="0" indent="-342900" algn="just" fontAlgn="base">
              <a:spcAft>
                <a:spcPct val="0"/>
              </a:spcAft>
              <a:buClr>
                <a:schemeClr val="accent3">
                  <a:lumMod val="50000"/>
                </a:schemeClr>
              </a:buClr>
              <a:buFont typeface="Wingdings" panose="05000000000000000000" pitchFamily="2" charset="2"/>
              <a:buChar char="Ø"/>
            </a:pPr>
            <a:r>
              <a:rPr lang="pt-PT" sz="1200" dirty="0"/>
              <a:t>2018 – </a:t>
            </a:r>
            <a:r>
              <a:rPr lang="pt-PT" sz="1200" dirty="0" err="1"/>
              <a:t>minor</a:t>
            </a:r>
            <a:r>
              <a:rPr lang="pt-PT" sz="1200" dirty="0"/>
              <a:t> </a:t>
            </a:r>
            <a:r>
              <a:rPr lang="pt-PT" sz="1200" dirty="0" err="1"/>
              <a:t>construction</a:t>
            </a:r>
            <a:r>
              <a:rPr lang="pt-PT" sz="1200" dirty="0"/>
              <a:t> </a:t>
            </a:r>
            <a:r>
              <a:rPr lang="pt-PT" sz="1200" dirty="0" err="1"/>
              <a:t>activities</a:t>
            </a:r>
            <a:r>
              <a:rPr lang="pt-PT" sz="1200" dirty="0"/>
              <a:t> </a:t>
            </a:r>
            <a:r>
              <a:rPr lang="pt-PT" sz="1200" dirty="0" err="1"/>
              <a:t>within</a:t>
            </a:r>
            <a:r>
              <a:rPr lang="pt-PT" sz="1200" dirty="0"/>
              <a:t> </a:t>
            </a:r>
            <a:r>
              <a:rPr lang="pt-PT" sz="1200" dirty="0" err="1"/>
              <a:t>the</a:t>
            </a:r>
            <a:r>
              <a:rPr lang="pt-PT" sz="1200" dirty="0"/>
              <a:t> </a:t>
            </a:r>
            <a:r>
              <a:rPr lang="pt-PT" sz="1200" dirty="0" err="1"/>
              <a:t>catchment</a:t>
            </a:r>
            <a:endParaRPr lang="en-GB" sz="1200" dirty="0"/>
          </a:p>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BD2F9-4E3F-45E1-BC95-A2F5C593EE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6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Calibri" panose="020F0502020204030204" pitchFamily="34" charset="0"/>
                <a:cs typeface="Arial" panose="020B0604020202020204" pitchFamily="34" charset="0"/>
              </a:rPr>
              <a:t>Ca associated with 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Arial" panose="020B0604020202020204" pitchFamily="34" charset="0"/>
              </a:rPr>
              <a:t>S</a:t>
            </a:r>
            <a:r>
              <a:rPr lang="pt-PT" sz="1200" kern="1200" dirty="0" err="1">
                <a:solidFill>
                  <a:schemeClr val="tx1"/>
                </a:solidFill>
                <a:latin typeface="+mn-lt"/>
                <a:ea typeface="+mn-ea"/>
                <a:cs typeface="Arial" panose="020B0604020202020204" pitchFamily="34" charset="0"/>
              </a:rPr>
              <a:t>ites</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receiving</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considerable</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road</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runoff</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displayed</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much</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greater</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concentrations</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of</a:t>
            </a:r>
            <a:r>
              <a:rPr lang="pt-PT" sz="1200" kern="1200" dirty="0">
                <a:solidFill>
                  <a:schemeClr val="tx1"/>
                </a:solidFill>
                <a:latin typeface="+mn-lt"/>
                <a:ea typeface="+mn-ea"/>
                <a:cs typeface="Arial" panose="020B0604020202020204" pitchFamily="34" charset="0"/>
              </a:rPr>
              <a:t> Cu </a:t>
            </a:r>
            <a:r>
              <a:rPr lang="pt-PT" sz="1200" kern="1200" dirty="0" err="1">
                <a:solidFill>
                  <a:schemeClr val="tx1"/>
                </a:solidFill>
                <a:latin typeface="+mn-lt"/>
                <a:ea typeface="+mn-ea"/>
                <a:cs typeface="Arial" panose="020B0604020202020204" pitchFamily="34" charset="0"/>
              </a:rPr>
              <a:t>than</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all</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the</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other</a:t>
            </a:r>
            <a:r>
              <a:rPr lang="pt-PT" sz="1200" kern="1200" dirty="0">
                <a:solidFill>
                  <a:schemeClr val="tx1"/>
                </a:solidFill>
                <a:latin typeface="+mn-lt"/>
                <a:ea typeface="+mn-ea"/>
                <a:cs typeface="Arial" panose="020B0604020202020204" pitchFamily="34" charset="0"/>
              </a:rPr>
              <a:t> </a:t>
            </a:r>
            <a:r>
              <a:rPr lang="pt-PT" sz="1200" kern="1200" dirty="0" err="1">
                <a:solidFill>
                  <a:schemeClr val="tx1"/>
                </a:solidFill>
                <a:latin typeface="+mn-lt"/>
                <a:ea typeface="+mn-ea"/>
                <a:cs typeface="Arial" panose="020B0604020202020204" pitchFamily="34" charset="0"/>
              </a:rPr>
              <a:t>sampling</a:t>
            </a:r>
            <a:r>
              <a:rPr lang="pt-PT" sz="1200" kern="1200" dirty="0">
                <a:solidFill>
                  <a:schemeClr val="tx1"/>
                </a:solidFill>
                <a:latin typeface="+mn-lt"/>
                <a:ea typeface="+mn-ea"/>
                <a:cs typeface="Arial" panose="020B0604020202020204" pitchFamily="34" charset="0"/>
              </a:rPr>
              <a:t> sites - </a:t>
            </a:r>
            <a:r>
              <a:rPr lang="en-US" b="0" i="0" u="none" strike="noStrike" baseline="0" dirty="0">
                <a:latin typeface="AdvTT6120e2aa"/>
              </a:rPr>
              <a:t>comparison between 6 and 7; sites 3, 4,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err="1">
                <a:latin typeface="AdvTT6120e2aa"/>
              </a:rPr>
              <a:t>Sr</a:t>
            </a:r>
            <a:r>
              <a:rPr lang="en-US" b="0" i="0" u="none" strike="noStrike" baseline="0" dirty="0">
                <a:latin typeface="AdvTT6120e2aa"/>
              </a:rPr>
              <a:t> – strontium; S – sulfur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latin typeface="AdvTT6120e2aa"/>
              </a:rPr>
              <a:t>Si - silicon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BD2F9-4E3F-45E1-BC95-A2F5C593EE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83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Stabilization</a:t>
            </a:r>
            <a:r>
              <a:rPr lang="en-GB" baseline="0" dirty="0"/>
              <a:t> of the Enterprise park</a:t>
            </a:r>
          </a:p>
          <a:p>
            <a:r>
              <a:rPr lang="en-GB" baseline="0" dirty="0"/>
              <a:t>Kiwi plantation in 2015</a:t>
            </a:r>
          </a:p>
          <a:p>
            <a:r>
              <a:rPr lang="en-GB" baseline="0" dirty="0"/>
              <a:t>Deforestation in Site 12 in 04/07/2018</a:t>
            </a:r>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BD2F9-4E3F-45E1-BC95-A2F5C593EE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77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BD2F9-4E3F-45E1-BC95-A2F5C593EE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4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100C-3872-42EC-8D80-05A86F06E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79F9D4-9E2C-4F90-83B5-0E56075F6B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91D53-3A40-4FE0-BCEB-F06908A4CBD6}"/>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5" name="Footer Placeholder 4">
            <a:extLst>
              <a:ext uri="{FF2B5EF4-FFF2-40B4-BE49-F238E27FC236}">
                <a16:creationId xmlns:a16="http://schemas.microsoft.com/office/drawing/2014/main" id="{79C3EC94-5745-4C57-9571-25FABC6A8E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3FEEFB-3F8A-4440-863A-F216A7C034EE}"/>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376501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BAA8-8245-4DA3-8E78-B2A2E35967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B09F20-378C-4732-87C7-3416C31C9A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D5856D-3309-4C28-84A2-D5FBD89C0480}"/>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5" name="Footer Placeholder 4">
            <a:extLst>
              <a:ext uri="{FF2B5EF4-FFF2-40B4-BE49-F238E27FC236}">
                <a16:creationId xmlns:a16="http://schemas.microsoft.com/office/drawing/2014/main" id="{BA307DAF-C39D-4CBC-BD25-B7CDD0BEAE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8A7B4E-B9CA-4186-81DD-4D36E0FBE383}"/>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350718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169043-EF8F-441C-8A26-92AE6CA4C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D8C23A-4EE4-494D-98FA-9A25B45F4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0084D8-8969-43DC-9BA2-7F89016861C0}"/>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5" name="Footer Placeholder 4">
            <a:extLst>
              <a:ext uri="{FF2B5EF4-FFF2-40B4-BE49-F238E27FC236}">
                <a16:creationId xmlns:a16="http://schemas.microsoft.com/office/drawing/2014/main" id="{F9FC04BC-31B7-4110-BD81-2422E243E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C64B3-39AB-41FA-980B-3397CA2D4E9E}"/>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156408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endParaRPr lang="en-GB"/>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endParaRPr lang="en-GB"/>
          </a:p>
        </p:txBody>
      </p:sp>
      <p:sp>
        <p:nvSpPr>
          <p:cNvPr id="4" name="Marcador de Posição da Data 3"/>
          <p:cNvSpPr>
            <a:spLocks noGrp="1"/>
          </p:cNvSpPr>
          <p:nvPr>
            <p:ph type="dt" sz="half" idx="10"/>
          </p:nvPr>
        </p:nvSpPr>
        <p:spPr/>
        <p:txBody>
          <a:bodyPr/>
          <a:lstStyle/>
          <a:p>
            <a:fld id="{C5B1C134-4D2B-446B-8A63-7F5A412AF974}" type="datetimeFigureOut">
              <a:rPr lang="en-GB" smtClean="0"/>
              <a:t>08/05/2020</a:t>
            </a:fld>
            <a:endParaRPr lang="en-GB"/>
          </a:p>
        </p:txBody>
      </p:sp>
      <p:sp>
        <p:nvSpPr>
          <p:cNvPr id="5" name="Marcador de Posição do Rodapé 4"/>
          <p:cNvSpPr>
            <a:spLocks noGrp="1"/>
          </p:cNvSpPr>
          <p:nvPr>
            <p:ph type="ftr" sz="quarter" idx="11"/>
          </p:nvPr>
        </p:nvSpPr>
        <p:spPr/>
        <p:txBody>
          <a:bodyPr/>
          <a:lstStyle/>
          <a:p>
            <a:endParaRPr lang="en-GB"/>
          </a:p>
        </p:txBody>
      </p:sp>
      <p:sp>
        <p:nvSpPr>
          <p:cNvPr id="6" name="Marcador de Posição do Número do Diapositivo 5"/>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253274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GB"/>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p:cNvSpPr>
            <a:spLocks noGrp="1"/>
          </p:cNvSpPr>
          <p:nvPr>
            <p:ph type="dt" sz="half" idx="10"/>
          </p:nvPr>
        </p:nvSpPr>
        <p:spPr/>
        <p:txBody>
          <a:bodyPr/>
          <a:lstStyle/>
          <a:p>
            <a:fld id="{C5B1C134-4D2B-446B-8A63-7F5A412AF974}" type="datetimeFigureOut">
              <a:rPr lang="en-GB" smtClean="0"/>
              <a:t>08/05/2020</a:t>
            </a:fld>
            <a:endParaRPr lang="en-GB"/>
          </a:p>
        </p:txBody>
      </p:sp>
      <p:sp>
        <p:nvSpPr>
          <p:cNvPr id="5" name="Marcador de Posição do Rodapé 4"/>
          <p:cNvSpPr>
            <a:spLocks noGrp="1"/>
          </p:cNvSpPr>
          <p:nvPr>
            <p:ph type="ftr" sz="quarter" idx="11"/>
          </p:nvPr>
        </p:nvSpPr>
        <p:spPr/>
        <p:txBody>
          <a:bodyPr/>
          <a:lstStyle/>
          <a:p>
            <a:endParaRPr lang="en-GB"/>
          </a:p>
        </p:txBody>
      </p:sp>
      <p:sp>
        <p:nvSpPr>
          <p:cNvPr id="6" name="Marcador de Posição do Número do Diapositivo 5"/>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1637647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endParaRPr lang="en-GB"/>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C5B1C134-4D2B-446B-8A63-7F5A412AF974}" type="datetimeFigureOut">
              <a:rPr lang="en-GB" smtClean="0"/>
              <a:t>08/05/2020</a:t>
            </a:fld>
            <a:endParaRPr lang="en-GB"/>
          </a:p>
        </p:txBody>
      </p:sp>
      <p:sp>
        <p:nvSpPr>
          <p:cNvPr id="5" name="Marcador de Posição do Rodapé 4"/>
          <p:cNvSpPr>
            <a:spLocks noGrp="1"/>
          </p:cNvSpPr>
          <p:nvPr>
            <p:ph type="ftr" sz="quarter" idx="11"/>
          </p:nvPr>
        </p:nvSpPr>
        <p:spPr/>
        <p:txBody>
          <a:bodyPr/>
          <a:lstStyle/>
          <a:p>
            <a:endParaRPr lang="en-GB"/>
          </a:p>
        </p:txBody>
      </p:sp>
      <p:sp>
        <p:nvSpPr>
          <p:cNvPr id="6" name="Marcador de Posição do Número do Diapositivo 5"/>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3303430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GB"/>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a Data 4"/>
          <p:cNvSpPr>
            <a:spLocks noGrp="1"/>
          </p:cNvSpPr>
          <p:nvPr>
            <p:ph type="dt" sz="half" idx="10"/>
          </p:nvPr>
        </p:nvSpPr>
        <p:spPr/>
        <p:txBody>
          <a:bodyPr/>
          <a:lstStyle/>
          <a:p>
            <a:fld id="{C5B1C134-4D2B-446B-8A63-7F5A412AF974}" type="datetimeFigureOut">
              <a:rPr lang="en-GB" smtClean="0"/>
              <a:t>08/05/2020</a:t>
            </a:fld>
            <a:endParaRPr lang="en-GB"/>
          </a:p>
        </p:txBody>
      </p:sp>
      <p:sp>
        <p:nvSpPr>
          <p:cNvPr id="6" name="Marcador de Posição do Rodapé 5"/>
          <p:cNvSpPr>
            <a:spLocks noGrp="1"/>
          </p:cNvSpPr>
          <p:nvPr>
            <p:ph type="ftr" sz="quarter" idx="11"/>
          </p:nvPr>
        </p:nvSpPr>
        <p:spPr/>
        <p:txBody>
          <a:bodyPr/>
          <a:lstStyle/>
          <a:p>
            <a:endParaRPr lang="en-GB"/>
          </a:p>
        </p:txBody>
      </p:sp>
      <p:sp>
        <p:nvSpPr>
          <p:cNvPr id="7" name="Marcador de Posição do Número do Diapositivo 6"/>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510555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endParaRPr lang="en-GB"/>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7" name="Marcador de Posição da Data 6"/>
          <p:cNvSpPr>
            <a:spLocks noGrp="1"/>
          </p:cNvSpPr>
          <p:nvPr>
            <p:ph type="dt" sz="half" idx="10"/>
          </p:nvPr>
        </p:nvSpPr>
        <p:spPr/>
        <p:txBody>
          <a:bodyPr/>
          <a:lstStyle/>
          <a:p>
            <a:fld id="{C5B1C134-4D2B-446B-8A63-7F5A412AF974}" type="datetimeFigureOut">
              <a:rPr lang="en-GB" smtClean="0"/>
              <a:t>08/05/2020</a:t>
            </a:fld>
            <a:endParaRPr lang="en-GB"/>
          </a:p>
        </p:txBody>
      </p:sp>
      <p:sp>
        <p:nvSpPr>
          <p:cNvPr id="8" name="Marcador de Posição do Rodapé 7"/>
          <p:cNvSpPr>
            <a:spLocks noGrp="1"/>
          </p:cNvSpPr>
          <p:nvPr>
            <p:ph type="ftr" sz="quarter" idx="11"/>
          </p:nvPr>
        </p:nvSpPr>
        <p:spPr/>
        <p:txBody>
          <a:bodyPr/>
          <a:lstStyle/>
          <a:p>
            <a:endParaRPr lang="en-GB"/>
          </a:p>
        </p:txBody>
      </p:sp>
      <p:sp>
        <p:nvSpPr>
          <p:cNvPr id="9" name="Marcador de Posição do Número do Diapositivo 8"/>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1393553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GB"/>
          </a:p>
        </p:txBody>
      </p:sp>
      <p:sp>
        <p:nvSpPr>
          <p:cNvPr id="3" name="Marcador de Posição da Data 2"/>
          <p:cNvSpPr>
            <a:spLocks noGrp="1"/>
          </p:cNvSpPr>
          <p:nvPr>
            <p:ph type="dt" sz="half" idx="10"/>
          </p:nvPr>
        </p:nvSpPr>
        <p:spPr/>
        <p:txBody>
          <a:bodyPr/>
          <a:lstStyle/>
          <a:p>
            <a:fld id="{C5B1C134-4D2B-446B-8A63-7F5A412AF974}" type="datetimeFigureOut">
              <a:rPr lang="en-GB" smtClean="0"/>
              <a:t>08/05/2020</a:t>
            </a:fld>
            <a:endParaRPr lang="en-GB"/>
          </a:p>
        </p:txBody>
      </p:sp>
      <p:sp>
        <p:nvSpPr>
          <p:cNvPr id="4" name="Marcador de Posição do Rodapé 3"/>
          <p:cNvSpPr>
            <a:spLocks noGrp="1"/>
          </p:cNvSpPr>
          <p:nvPr>
            <p:ph type="ftr" sz="quarter" idx="11"/>
          </p:nvPr>
        </p:nvSpPr>
        <p:spPr/>
        <p:txBody>
          <a:bodyPr/>
          <a:lstStyle/>
          <a:p>
            <a:endParaRPr lang="en-GB"/>
          </a:p>
        </p:txBody>
      </p:sp>
      <p:sp>
        <p:nvSpPr>
          <p:cNvPr id="5" name="Marcador de Posição do Número do Diapositivo 4"/>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1667113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C5B1C134-4D2B-446B-8A63-7F5A412AF974}" type="datetimeFigureOut">
              <a:rPr lang="en-GB" smtClean="0"/>
              <a:t>08/05/2020</a:t>
            </a:fld>
            <a:endParaRPr lang="en-GB"/>
          </a:p>
        </p:txBody>
      </p:sp>
      <p:sp>
        <p:nvSpPr>
          <p:cNvPr id="3" name="Marcador de Posição do Rodapé 2"/>
          <p:cNvSpPr>
            <a:spLocks noGrp="1"/>
          </p:cNvSpPr>
          <p:nvPr>
            <p:ph type="ftr" sz="quarter" idx="11"/>
          </p:nvPr>
        </p:nvSpPr>
        <p:spPr/>
        <p:txBody>
          <a:bodyPr/>
          <a:lstStyle/>
          <a:p>
            <a:endParaRPr lang="en-GB"/>
          </a:p>
        </p:txBody>
      </p:sp>
      <p:sp>
        <p:nvSpPr>
          <p:cNvPr id="4" name="Marcador de Posição do Número do Diapositivo 3"/>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324068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endParaRPr lang="en-GB"/>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C5B1C134-4D2B-446B-8A63-7F5A412AF974}" type="datetimeFigureOut">
              <a:rPr lang="en-GB" smtClean="0"/>
              <a:t>08/05/2020</a:t>
            </a:fld>
            <a:endParaRPr lang="en-GB"/>
          </a:p>
        </p:txBody>
      </p:sp>
      <p:sp>
        <p:nvSpPr>
          <p:cNvPr id="6" name="Marcador de Posição do Rodapé 5"/>
          <p:cNvSpPr>
            <a:spLocks noGrp="1"/>
          </p:cNvSpPr>
          <p:nvPr>
            <p:ph type="ftr" sz="quarter" idx="11"/>
          </p:nvPr>
        </p:nvSpPr>
        <p:spPr/>
        <p:txBody>
          <a:bodyPr/>
          <a:lstStyle/>
          <a:p>
            <a:endParaRPr lang="en-GB"/>
          </a:p>
        </p:txBody>
      </p:sp>
      <p:sp>
        <p:nvSpPr>
          <p:cNvPr id="7" name="Marcador de Posição do Número do Diapositivo 6"/>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286901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535B-F668-41BB-BB63-7AF0507B0A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B52034-F471-44D1-B752-5BBA84238D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B5257C-6678-491C-9E52-DD0EB0ADD09D}"/>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5" name="Footer Placeholder 4">
            <a:extLst>
              <a:ext uri="{FF2B5EF4-FFF2-40B4-BE49-F238E27FC236}">
                <a16:creationId xmlns:a16="http://schemas.microsoft.com/office/drawing/2014/main" id="{3826F09D-87D4-44DA-9AEB-F5602E128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27A7AF-E104-4CE1-AE8B-70136DFCD0C6}"/>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16284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endParaRPr lang="en-GB"/>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C5B1C134-4D2B-446B-8A63-7F5A412AF974}" type="datetimeFigureOut">
              <a:rPr lang="en-GB" smtClean="0"/>
              <a:t>08/05/2020</a:t>
            </a:fld>
            <a:endParaRPr lang="en-GB"/>
          </a:p>
        </p:txBody>
      </p:sp>
      <p:sp>
        <p:nvSpPr>
          <p:cNvPr id="6" name="Marcador de Posição do Rodapé 5"/>
          <p:cNvSpPr>
            <a:spLocks noGrp="1"/>
          </p:cNvSpPr>
          <p:nvPr>
            <p:ph type="ftr" sz="quarter" idx="11"/>
          </p:nvPr>
        </p:nvSpPr>
        <p:spPr/>
        <p:txBody>
          <a:bodyPr/>
          <a:lstStyle/>
          <a:p>
            <a:endParaRPr lang="en-GB"/>
          </a:p>
        </p:txBody>
      </p:sp>
      <p:sp>
        <p:nvSpPr>
          <p:cNvPr id="7" name="Marcador de Posição do Número do Diapositivo 6"/>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2002806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GB"/>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p:cNvSpPr>
            <a:spLocks noGrp="1"/>
          </p:cNvSpPr>
          <p:nvPr>
            <p:ph type="dt" sz="half" idx="10"/>
          </p:nvPr>
        </p:nvSpPr>
        <p:spPr/>
        <p:txBody>
          <a:bodyPr/>
          <a:lstStyle/>
          <a:p>
            <a:fld id="{C5B1C134-4D2B-446B-8A63-7F5A412AF974}" type="datetimeFigureOut">
              <a:rPr lang="en-GB" smtClean="0"/>
              <a:t>08/05/2020</a:t>
            </a:fld>
            <a:endParaRPr lang="en-GB"/>
          </a:p>
        </p:txBody>
      </p:sp>
      <p:sp>
        <p:nvSpPr>
          <p:cNvPr id="5" name="Marcador de Posição do Rodapé 4"/>
          <p:cNvSpPr>
            <a:spLocks noGrp="1"/>
          </p:cNvSpPr>
          <p:nvPr>
            <p:ph type="ftr" sz="quarter" idx="11"/>
          </p:nvPr>
        </p:nvSpPr>
        <p:spPr/>
        <p:txBody>
          <a:bodyPr/>
          <a:lstStyle/>
          <a:p>
            <a:endParaRPr lang="en-GB"/>
          </a:p>
        </p:txBody>
      </p:sp>
      <p:sp>
        <p:nvSpPr>
          <p:cNvPr id="6" name="Marcador de Posição do Número do Diapositivo 5"/>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821613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endParaRPr lang="en-GB"/>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p:cNvSpPr>
            <a:spLocks noGrp="1"/>
          </p:cNvSpPr>
          <p:nvPr>
            <p:ph type="dt" sz="half" idx="10"/>
          </p:nvPr>
        </p:nvSpPr>
        <p:spPr/>
        <p:txBody>
          <a:bodyPr/>
          <a:lstStyle/>
          <a:p>
            <a:fld id="{C5B1C134-4D2B-446B-8A63-7F5A412AF974}" type="datetimeFigureOut">
              <a:rPr lang="en-GB" smtClean="0"/>
              <a:t>08/05/2020</a:t>
            </a:fld>
            <a:endParaRPr lang="en-GB"/>
          </a:p>
        </p:txBody>
      </p:sp>
      <p:sp>
        <p:nvSpPr>
          <p:cNvPr id="5" name="Marcador de Posição do Rodapé 4"/>
          <p:cNvSpPr>
            <a:spLocks noGrp="1"/>
          </p:cNvSpPr>
          <p:nvPr>
            <p:ph type="ftr" sz="quarter" idx="11"/>
          </p:nvPr>
        </p:nvSpPr>
        <p:spPr/>
        <p:txBody>
          <a:bodyPr/>
          <a:lstStyle/>
          <a:p>
            <a:endParaRPr lang="en-GB"/>
          </a:p>
        </p:txBody>
      </p:sp>
      <p:sp>
        <p:nvSpPr>
          <p:cNvPr id="6" name="Marcador de Posição do Número do Diapositivo 5"/>
          <p:cNvSpPr>
            <a:spLocks noGrp="1"/>
          </p:cNvSpPr>
          <p:nvPr>
            <p:ph type="sldNum" sz="quarter" idx="12"/>
          </p:nvPr>
        </p:nvSpPr>
        <p:spPr/>
        <p:txBody>
          <a:bodyPr/>
          <a:lstStyle/>
          <a:p>
            <a:fld id="{35A87B76-2C48-4647-8C10-58AB53D4808E}" type="slidenum">
              <a:rPr lang="en-GB" smtClean="0"/>
              <a:t>‹#›</a:t>
            </a:fld>
            <a:endParaRPr lang="en-GB"/>
          </a:p>
        </p:txBody>
      </p:sp>
    </p:spTree>
    <p:extLst>
      <p:ext uri="{BB962C8B-B14F-4D97-AF65-F5344CB8AC3E}">
        <p14:creationId xmlns:p14="http://schemas.microsoft.com/office/powerpoint/2010/main" val="73295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159C-F4E4-4A75-B89D-9EBB90C4F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AC7B9C-015A-40C5-B490-E141220864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529A5-919E-4F1F-9BEB-C42D92136490}"/>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5" name="Footer Placeholder 4">
            <a:extLst>
              <a:ext uri="{FF2B5EF4-FFF2-40B4-BE49-F238E27FC236}">
                <a16:creationId xmlns:a16="http://schemas.microsoft.com/office/drawing/2014/main" id="{D9A22AD0-73FC-40FA-9528-B06C5654CE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6B9F1-C622-451A-BFF3-622332BE13B4}"/>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2805099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2202-E557-4D64-A17A-B8C4D9B90A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F9096C-3A1F-48F6-AC94-361143877B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E86C12-F989-49D2-B543-D6D43755B8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5FAC35-54A8-4CFA-8B77-DD3956FDE3E9}"/>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6" name="Footer Placeholder 5">
            <a:extLst>
              <a:ext uri="{FF2B5EF4-FFF2-40B4-BE49-F238E27FC236}">
                <a16:creationId xmlns:a16="http://schemas.microsoft.com/office/drawing/2014/main" id="{E13BE868-4F64-4BCC-B3A7-D7A11724D0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C90EEE-A1EB-4676-B179-56C13D61DB60}"/>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2535420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844E-F428-4304-BAF5-AEC240C81A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94EF49-512C-4F5F-B7EF-12A2AEB6D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C8ED97-9E7D-40C2-9B9D-53C189246D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2CA930-EE5E-4475-BED6-FDD68D067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5CD01-A0C7-4773-BD7B-322CA80530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55E0E9-B199-44F3-A221-9DCB51233400}"/>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8" name="Footer Placeholder 7">
            <a:extLst>
              <a:ext uri="{FF2B5EF4-FFF2-40B4-BE49-F238E27FC236}">
                <a16:creationId xmlns:a16="http://schemas.microsoft.com/office/drawing/2014/main" id="{14B7E592-6DE9-421C-BDBB-4E6DD73ECD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AEFF0C-360C-4924-856C-1283FB36709A}"/>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370550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E6AF-B777-40C7-8974-3716A75523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9AA0395-333E-4E98-86A1-3F368CE7A9EA}"/>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4" name="Footer Placeholder 3">
            <a:extLst>
              <a:ext uri="{FF2B5EF4-FFF2-40B4-BE49-F238E27FC236}">
                <a16:creationId xmlns:a16="http://schemas.microsoft.com/office/drawing/2014/main" id="{82442DE4-3429-4EDF-A272-9F22AABB00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468190-E261-453A-B14D-EC1F54E855A0}"/>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48228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2164F-7C86-4806-93C0-85BE6F4D9A0D}"/>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3" name="Footer Placeholder 2">
            <a:extLst>
              <a:ext uri="{FF2B5EF4-FFF2-40B4-BE49-F238E27FC236}">
                <a16:creationId xmlns:a16="http://schemas.microsoft.com/office/drawing/2014/main" id="{7D4F3EFF-F47C-4EEA-8D54-26F4B68450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F09997-6F60-40A0-AC93-A7C25E82E3FE}"/>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103499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EB3A-9CA3-4A6F-A953-C49403DC6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6B8160-58AC-42E1-BB04-A91BD1B6CA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5EE0EF-C7DD-4AC3-BDB4-3DC6EEE5A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8716F-FFC5-4FE9-BC55-5711F0CA273B}"/>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6" name="Footer Placeholder 5">
            <a:extLst>
              <a:ext uri="{FF2B5EF4-FFF2-40B4-BE49-F238E27FC236}">
                <a16:creationId xmlns:a16="http://schemas.microsoft.com/office/drawing/2014/main" id="{75481F6B-101F-431D-9A7F-188E88A714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CC4CC2-E83B-4BB0-BCB6-B8E00DC721BB}"/>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241511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AF84-BAD1-4814-89B9-EE44DA2D5D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46D4EB-52D9-4B00-A709-B04C7865E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EE82976-B6A4-454F-B53D-5F3957D5A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0B81A8-0044-4605-B3C5-D544684E6D86}"/>
              </a:ext>
            </a:extLst>
          </p:cNvPr>
          <p:cNvSpPr>
            <a:spLocks noGrp="1"/>
          </p:cNvSpPr>
          <p:nvPr>
            <p:ph type="dt" sz="half" idx="10"/>
          </p:nvPr>
        </p:nvSpPr>
        <p:spPr/>
        <p:txBody>
          <a:bodyPr/>
          <a:lstStyle/>
          <a:p>
            <a:fld id="{3D45928D-88E6-43D7-B15B-E6CB57C85665}" type="datetimeFigureOut">
              <a:rPr lang="en-GB" smtClean="0"/>
              <a:t>08/05/2020</a:t>
            </a:fld>
            <a:endParaRPr lang="en-GB"/>
          </a:p>
        </p:txBody>
      </p:sp>
      <p:sp>
        <p:nvSpPr>
          <p:cNvPr id="6" name="Footer Placeholder 5">
            <a:extLst>
              <a:ext uri="{FF2B5EF4-FFF2-40B4-BE49-F238E27FC236}">
                <a16:creationId xmlns:a16="http://schemas.microsoft.com/office/drawing/2014/main" id="{ACA904A4-8E2D-48CF-95C1-C7412FDE83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7B388F-6B10-4C7A-9DBA-83435DEAAC50}"/>
              </a:ext>
            </a:extLst>
          </p:cNvPr>
          <p:cNvSpPr>
            <a:spLocks noGrp="1"/>
          </p:cNvSpPr>
          <p:nvPr>
            <p:ph type="sldNum" sz="quarter" idx="12"/>
          </p:nvPr>
        </p:nvSpPr>
        <p:spPr/>
        <p:txBody>
          <a:bodyPr/>
          <a:lstStyle/>
          <a:p>
            <a:fld id="{6C8BFD60-60A5-485D-AA24-2B515265F78C}" type="slidenum">
              <a:rPr lang="en-GB" smtClean="0"/>
              <a:t>‹#›</a:t>
            </a:fld>
            <a:endParaRPr lang="en-GB"/>
          </a:p>
        </p:txBody>
      </p:sp>
    </p:spTree>
    <p:extLst>
      <p:ext uri="{BB962C8B-B14F-4D97-AF65-F5344CB8AC3E}">
        <p14:creationId xmlns:p14="http://schemas.microsoft.com/office/powerpoint/2010/main" val="5245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ABBAA4-ACD3-43DD-88AC-A4D5DFB22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ED6ED-5530-4AD6-93C4-75636C743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591ACE-E863-4A10-A59C-079C6DC6A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5928D-88E6-43D7-B15B-E6CB57C85665}" type="datetimeFigureOut">
              <a:rPr lang="en-GB" smtClean="0"/>
              <a:t>08/05/2020</a:t>
            </a:fld>
            <a:endParaRPr lang="en-GB"/>
          </a:p>
        </p:txBody>
      </p:sp>
      <p:sp>
        <p:nvSpPr>
          <p:cNvPr id="5" name="Footer Placeholder 4">
            <a:extLst>
              <a:ext uri="{FF2B5EF4-FFF2-40B4-BE49-F238E27FC236}">
                <a16:creationId xmlns:a16="http://schemas.microsoft.com/office/drawing/2014/main" id="{66E5719C-BCEA-47F8-9551-C23A0532E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2E538D-1C69-4BAF-B6C2-D9CCC5045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BFD60-60A5-485D-AA24-2B515265F78C}" type="slidenum">
              <a:rPr lang="en-GB" smtClean="0"/>
              <a:t>‹#›</a:t>
            </a:fld>
            <a:endParaRPr lang="en-GB"/>
          </a:p>
        </p:txBody>
      </p:sp>
    </p:spTree>
    <p:extLst>
      <p:ext uri="{BB962C8B-B14F-4D97-AF65-F5344CB8AC3E}">
        <p14:creationId xmlns:p14="http://schemas.microsoft.com/office/powerpoint/2010/main" val="184341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endParaRPr lang="en-GB"/>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1C134-4D2B-446B-8A63-7F5A412AF974}" type="datetimeFigureOut">
              <a:rPr lang="en-GB" smtClean="0"/>
              <a:t>08/05/2020</a:t>
            </a:fld>
            <a:endParaRPr lang="en-GB"/>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87B76-2C48-4647-8C10-58AB53D4808E}" type="slidenum">
              <a:rPr lang="en-GB" smtClean="0"/>
              <a:t>‹#›</a:t>
            </a:fld>
            <a:endParaRPr lang="en-GB"/>
          </a:p>
        </p:txBody>
      </p:sp>
    </p:spTree>
    <p:extLst>
      <p:ext uri="{BB962C8B-B14F-4D97-AF65-F5344CB8AC3E}">
        <p14:creationId xmlns:p14="http://schemas.microsoft.com/office/powerpoint/2010/main" val="14021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d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gif"/><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9FD5-0E9E-41B8-BCD9-CD0D898438EA}"/>
              </a:ext>
            </a:extLst>
          </p:cNvPr>
          <p:cNvSpPr>
            <a:spLocks noGrp="1"/>
          </p:cNvSpPr>
          <p:nvPr>
            <p:ph type="ctrTitle"/>
          </p:nvPr>
        </p:nvSpPr>
        <p:spPr>
          <a:xfrm>
            <a:off x="670560" y="213596"/>
            <a:ext cx="10688320" cy="2737567"/>
          </a:xfrm>
          <a:noFill/>
          <a:ln w="95250">
            <a:noFill/>
          </a:ln>
          <a:effectLst/>
        </p:spPr>
        <p:txBody>
          <a:bodyPr>
            <a:normAutofit fontScale="90000"/>
          </a:bodyPr>
          <a:lstStyle/>
          <a:p>
            <a:r>
              <a:rPr lang="en-GB" sz="2200" b="1" u="sng" dirty="0">
                <a:solidFill>
                  <a:schemeClr val="accent1">
                    <a:lumMod val="50000"/>
                  </a:schemeClr>
                </a:solidFill>
                <a:latin typeface="Arial" panose="020B0604020202020204" pitchFamily="34" charset="0"/>
                <a:cs typeface="Arial" panose="020B0604020202020204" pitchFamily="34" charset="0"/>
              </a:rPr>
              <a:t>EGU2020 Virtually in Vienna</a:t>
            </a:r>
            <a:r>
              <a:rPr lang="en-GB" sz="2200" b="1" dirty="0">
                <a:solidFill>
                  <a:schemeClr val="accent1">
                    <a:lumMod val="50000"/>
                  </a:schemeClr>
                </a:solidFill>
                <a:latin typeface="Arial" panose="020B0604020202020204" pitchFamily="34" charset="0"/>
                <a:cs typeface="Arial" panose="020B0604020202020204" pitchFamily="34" charset="0"/>
              </a:rPr>
              <a:t>                                           </a:t>
            </a:r>
            <a:r>
              <a:rPr lang="en-GB" sz="2200" b="1" u="sng" dirty="0">
                <a:solidFill>
                  <a:schemeClr val="accent1">
                    <a:lumMod val="50000"/>
                  </a:schemeClr>
                </a:solidFill>
                <a:latin typeface="Arial" panose="020B0604020202020204" pitchFamily="34" charset="0"/>
                <a:cs typeface="Arial" panose="020B0604020202020204" pitchFamily="34" charset="0"/>
              </a:rPr>
              <a:t>Session SSS 8.2 8</a:t>
            </a:r>
            <a:r>
              <a:rPr lang="en-GB" sz="2200" b="1" u="sng" baseline="30000" dirty="0">
                <a:solidFill>
                  <a:schemeClr val="accent1">
                    <a:lumMod val="50000"/>
                  </a:schemeClr>
                </a:solidFill>
                <a:latin typeface="Arial" panose="020B0604020202020204" pitchFamily="34" charset="0"/>
                <a:cs typeface="Arial" panose="020B0604020202020204" pitchFamily="34" charset="0"/>
              </a:rPr>
              <a:t>th</a:t>
            </a:r>
            <a:r>
              <a:rPr lang="en-GB" sz="2200" b="1" u="sng" dirty="0">
                <a:solidFill>
                  <a:schemeClr val="accent1">
                    <a:lumMod val="50000"/>
                  </a:schemeClr>
                </a:solidFill>
                <a:latin typeface="Arial" panose="020B0604020202020204" pitchFamily="34" charset="0"/>
                <a:cs typeface="Arial" panose="020B0604020202020204" pitchFamily="34" charset="0"/>
              </a:rPr>
              <a:t> June 2020   </a:t>
            </a:r>
            <a:r>
              <a:rPr lang="en-GB" sz="2200" b="1" u="sng" dirty="0">
                <a:solidFill>
                  <a:srgbClr val="FF0000"/>
                </a:solidFill>
                <a:latin typeface="Arial" panose="020B0604020202020204" pitchFamily="34" charset="0"/>
                <a:cs typeface="Arial" panose="020B0604020202020204" pitchFamily="34" charset="0"/>
              </a:rPr>
              <a:t>      </a:t>
            </a:r>
            <a:br>
              <a:rPr lang="en-GB" sz="2200" b="1" u="sng" dirty="0">
                <a:solidFill>
                  <a:srgbClr val="FF0000"/>
                </a:solidFill>
                <a:latin typeface="Arial" panose="020B0604020202020204" pitchFamily="34" charset="0"/>
                <a:cs typeface="Arial" panose="020B0604020202020204" pitchFamily="34" charset="0"/>
              </a:rPr>
            </a:br>
            <a:r>
              <a:rPr lang="en-GB" sz="2200" b="1" u="sng" dirty="0">
                <a:solidFill>
                  <a:srgbClr val="FF0000"/>
                </a:solidFill>
                <a:latin typeface="Arial" panose="020B0604020202020204" pitchFamily="34" charset="0"/>
                <a:cs typeface="Arial" panose="020B0604020202020204" pitchFamily="34" charset="0"/>
              </a:rPr>
              <a:t> </a:t>
            </a:r>
            <a:br>
              <a:rPr lang="en-GB" sz="3600" b="1" u="sng" dirty="0">
                <a:solidFill>
                  <a:srgbClr val="FF0000"/>
                </a:solidFill>
                <a:latin typeface="Arial" panose="020B0604020202020204" pitchFamily="34" charset="0"/>
                <a:cs typeface="Arial" panose="020B0604020202020204" pitchFamily="34" charset="0"/>
              </a:rPr>
            </a:br>
            <a:br>
              <a:rPr lang="en-GB" sz="3600" b="1" u="sng" dirty="0">
                <a:solidFill>
                  <a:srgbClr val="FF0000"/>
                </a:solidFill>
                <a:latin typeface="Arial" panose="020B0604020202020204" pitchFamily="34" charset="0"/>
                <a:cs typeface="Arial" panose="020B0604020202020204" pitchFamily="34" charset="0"/>
              </a:rPr>
            </a:br>
            <a:r>
              <a:rPr lang="en-GB" sz="3600" b="1" dirty="0">
                <a:solidFill>
                  <a:srgbClr val="FF0000"/>
                </a:solidFill>
                <a:latin typeface="Arial" panose="020B0604020202020204" pitchFamily="34" charset="0"/>
                <a:cs typeface="Arial" panose="020B0604020202020204" pitchFamily="34" charset="0"/>
              </a:rPr>
              <a:t>Exploring the potential for using hierarchical sediment fingerprinting as an urban management tool in monitoring changing sediment sources</a:t>
            </a:r>
            <a:br>
              <a:rPr lang="en-GB"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944E323-2CAC-42AC-B4C5-247E83995FAE}"/>
              </a:ext>
            </a:extLst>
          </p:cNvPr>
          <p:cNvSpPr>
            <a:spLocks noGrp="1"/>
          </p:cNvSpPr>
          <p:nvPr>
            <p:ph type="subTitle" idx="1"/>
          </p:nvPr>
        </p:nvSpPr>
        <p:spPr>
          <a:xfrm>
            <a:off x="203200" y="3092727"/>
            <a:ext cx="11785600" cy="3042602"/>
          </a:xfrm>
          <a:noFill/>
          <a:ln>
            <a:noFill/>
          </a:ln>
        </p:spPr>
        <p:txBody>
          <a:bodyPr>
            <a:normAutofit fontScale="55000" lnSpcReduction="20000"/>
          </a:bodyPr>
          <a:lstStyle/>
          <a:p>
            <a:pPr>
              <a:lnSpc>
                <a:spcPct val="107000"/>
              </a:lnSpc>
            </a:pP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GB" sz="3600" b="1" dirty="0">
                <a:latin typeface="Arial" panose="020B0604020202020204" pitchFamily="34" charset="0"/>
                <a:ea typeface="Calibri" panose="020F0502020204030204" pitchFamily="34" charset="0"/>
                <a:cs typeface="Arial" panose="020B0604020202020204" pitchFamily="34" charset="0"/>
              </a:rPr>
              <a:t>Rory P. D. </a:t>
            </a:r>
            <a:r>
              <a:rPr lang="en-GB" sz="3600" b="1" dirty="0" err="1">
                <a:latin typeface="Arial" panose="020B0604020202020204" pitchFamily="34" charset="0"/>
                <a:ea typeface="Calibri" panose="020F0502020204030204" pitchFamily="34" charset="0"/>
                <a:cs typeface="Arial" panose="020B0604020202020204" pitchFamily="34" charset="0"/>
              </a:rPr>
              <a:t>Walsh</a:t>
            </a:r>
            <a:r>
              <a:rPr lang="en-GB" sz="3600" b="1" baseline="30000" dirty="0" err="1">
                <a:latin typeface="Arial" panose="020B0604020202020204" pitchFamily="34" charset="0"/>
                <a:ea typeface="Calibri" panose="020F0502020204030204" pitchFamily="34" charset="0"/>
                <a:cs typeface="Arial" panose="020B0604020202020204" pitchFamily="34" charset="0"/>
              </a:rPr>
              <a:t>a</a:t>
            </a:r>
            <a:r>
              <a:rPr lang="en-GB" sz="3600" b="1" dirty="0">
                <a:latin typeface="Arial" panose="020B0604020202020204" pitchFamily="34" charset="0"/>
                <a:ea typeface="Calibri" panose="020F0502020204030204" pitchFamily="34" charset="0"/>
                <a:cs typeface="Arial" panose="020B0604020202020204" pitchFamily="34" charset="0"/>
              </a:rPr>
              <a:t>, Carla S. S. </a:t>
            </a:r>
            <a:r>
              <a:rPr lang="en-GB" sz="3600" b="1" dirty="0" err="1">
                <a:latin typeface="Arial" panose="020B0604020202020204" pitchFamily="34" charset="0"/>
                <a:ea typeface="Calibri" panose="020F0502020204030204" pitchFamily="34" charset="0"/>
                <a:cs typeface="Arial" panose="020B0604020202020204" pitchFamily="34" charset="0"/>
              </a:rPr>
              <a:t>Ferreira</a:t>
            </a:r>
            <a:r>
              <a:rPr lang="en-GB" sz="3600" b="1" baseline="30000" dirty="0" err="1">
                <a:latin typeface="Arial" panose="020B0604020202020204" pitchFamily="34" charset="0"/>
                <a:ea typeface="Calibri" panose="020F0502020204030204" pitchFamily="34" charset="0"/>
                <a:cs typeface="Arial" panose="020B0604020202020204" pitchFamily="34" charset="0"/>
              </a:rPr>
              <a:t>b</a:t>
            </a:r>
            <a:r>
              <a:rPr lang="en-GB" sz="3600" b="1" dirty="0">
                <a:latin typeface="Arial" panose="020B0604020202020204" pitchFamily="34" charset="0"/>
                <a:ea typeface="Calibri" panose="020F0502020204030204" pitchFamily="34" charset="0"/>
                <a:cs typeface="Arial" panose="020B0604020202020204" pitchFamily="34" charset="0"/>
              </a:rPr>
              <a:t>, William H. </a:t>
            </a:r>
            <a:r>
              <a:rPr lang="en-GB" sz="3600" b="1" dirty="0" err="1">
                <a:latin typeface="Arial" panose="020B0604020202020204" pitchFamily="34" charset="0"/>
                <a:ea typeface="Calibri" panose="020F0502020204030204" pitchFamily="34" charset="0"/>
                <a:cs typeface="Arial" panose="020B0604020202020204" pitchFamily="34" charset="0"/>
              </a:rPr>
              <a:t>Blake</a:t>
            </a:r>
            <a:r>
              <a:rPr lang="en-GB" sz="3600" b="1" baseline="30000" dirty="0" err="1">
                <a:latin typeface="Arial" panose="020B0604020202020204" pitchFamily="34" charset="0"/>
                <a:ea typeface="Calibri" panose="020F0502020204030204" pitchFamily="34" charset="0"/>
                <a:cs typeface="Arial" panose="020B0604020202020204" pitchFamily="34" charset="0"/>
              </a:rPr>
              <a:t>c</a:t>
            </a:r>
            <a:r>
              <a:rPr lang="en-GB" sz="3600" b="1" dirty="0">
                <a:latin typeface="Arial" panose="020B0604020202020204" pitchFamily="34" charset="0"/>
                <a:ea typeface="Calibri" panose="020F0502020204030204" pitchFamily="34" charset="0"/>
                <a:cs typeface="Arial" panose="020B0604020202020204" pitchFamily="34" charset="0"/>
              </a:rPr>
              <a:t>, Sam </a:t>
            </a:r>
            <a:r>
              <a:rPr lang="en-GB" sz="3600" b="1" dirty="0" err="1">
                <a:latin typeface="Arial" panose="020B0604020202020204" pitchFamily="34" charset="0"/>
                <a:ea typeface="Calibri" panose="020F0502020204030204" pitchFamily="34" charset="0"/>
                <a:cs typeface="Arial" panose="020B0604020202020204" pitchFamily="34" charset="0"/>
              </a:rPr>
              <a:t>Higton</a:t>
            </a:r>
            <a:r>
              <a:rPr lang="en-GB" sz="3600" b="1" baseline="30000" dirty="0" err="1">
                <a:latin typeface="Arial" panose="020B0604020202020204" pitchFamily="34" charset="0"/>
                <a:ea typeface="Calibri" panose="020F0502020204030204" pitchFamily="34" charset="0"/>
                <a:cs typeface="Arial" panose="020B0604020202020204" pitchFamily="34" charset="0"/>
              </a:rPr>
              <a:t>a</a:t>
            </a:r>
            <a:r>
              <a:rPr lang="en-GB" sz="3600" b="1" baseline="30000" dirty="0">
                <a:latin typeface="Arial" panose="020B0604020202020204" pitchFamily="34" charset="0"/>
                <a:ea typeface="Calibri" panose="020F0502020204030204" pitchFamily="34" charset="0"/>
                <a:cs typeface="Arial" panose="020B0604020202020204" pitchFamily="34" charset="0"/>
              </a:rPr>
              <a:t> </a:t>
            </a:r>
            <a:r>
              <a:rPr lang="en-GB" sz="3600" b="1" dirty="0">
                <a:latin typeface="Arial" panose="020B0604020202020204" pitchFamily="34" charset="0"/>
                <a:ea typeface="Calibri" panose="020F0502020204030204" pitchFamily="34" charset="0"/>
                <a:cs typeface="Arial" panose="020B0604020202020204" pitchFamily="34" charset="0"/>
              </a:rPr>
              <a:t> &amp; Antonio J. D. </a:t>
            </a:r>
            <a:r>
              <a:rPr lang="en-GB" sz="3600" b="1" dirty="0" err="1">
                <a:latin typeface="Arial" panose="020B0604020202020204" pitchFamily="34" charset="0"/>
                <a:ea typeface="Calibri" panose="020F0502020204030204" pitchFamily="34" charset="0"/>
                <a:cs typeface="Arial" panose="020B0604020202020204" pitchFamily="34" charset="0"/>
              </a:rPr>
              <a:t>Ferreira</a:t>
            </a:r>
            <a:r>
              <a:rPr lang="en-GB" sz="3600" b="1" baseline="30000" dirty="0" err="1">
                <a:latin typeface="Arial" panose="020B0604020202020204" pitchFamily="34" charset="0"/>
                <a:ea typeface="Calibri" panose="020F0502020204030204" pitchFamily="34" charset="0"/>
                <a:cs typeface="Arial" panose="020B0604020202020204" pitchFamily="34" charset="0"/>
              </a:rPr>
              <a:t>b</a:t>
            </a:r>
            <a:endParaRPr lang="en-GB" sz="3200" b="1"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3200" i="1" baseline="30000" dirty="0">
                <a:latin typeface="Arial" panose="020B0604020202020204" pitchFamily="34" charset="0"/>
                <a:ea typeface="Calibri" panose="020F0502020204030204" pitchFamily="34" charset="0"/>
                <a:cs typeface="Arial" panose="020B0604020202020204" pitchFamily="34" charset="0"/>
              </a:rPr>
              <a:t> </a:t>
            </a:r>
            <a:endParaRPr lang="en-GB" sz="3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GB" sz="3200" i="1" baseline="30000" dirty="0">
                <a:latin typeface="Arial" panose="020B0604020202020204" pitchFamily="34" charset="0"/>
                <a:ea typeface="Calibri" panose="020F0502020204030204" pitchFamily="34" charset="0"/>
                <a:cs typeface="Arial" panose="020B0604020202020204" pitchFamily="34" charset="0"/>
              </a:rPr>
              <a:t>b</a:t>
            </a:r>
            <a:r>
              <a:rPr lang="en-GB" sz="3200" i="1" dirty="0">
                <a:latin typeface="Arial" panose="020B0604020202020204" pitchFamily="34" charset="0"/>
                <a:ea typeface="Calibri" panose="020F0502020204030204" pitchFamily="34" charset="0"/>
                <a:cs typeface="Arial" panose="020B0604020202020204" pitchFamily="34" charset="0"/>
              </a:rPr>
              <a:t> Department of Geography, College of Science, Swansea University, Swansea SA2 8PP, United Kingdom</a:t>
            </a:r>
            <a:endParaRPr lang="en-GB" sz="3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GB" sz="3200" baseline="30000" dirty="0">
                <a:latin typeface="Arial" panose="020B0604020202020204" pitchFamily="34" charset="0"/>
                <a:ea typeface="Calibri" panose="020F0502020204030204" pitchFamily="34" charset="0"/>
                <a:cs typeface="Arial" panose="020B0604020202020204" pitchFamily="34" charset="0"/>
              </a:rPr>
              <a:t>a</a:t>
            </a:r>
            <a:r>
              <a:rPr lang="en-GB" sz="3200" baseline="-25000" dirty="0">
                <a:latin typeface="Arial" panose="020B0604020202020204" pitchFamily="34" charset="0"/>
                <a:ea typeface="Calibri" panose="020F0502020204030204" pitchFamily="34" charset="0"/>
                <a:cs typeface="Arial" panose="020B0604020202020204" pitchFamily="34" charset="0"/>
              </a:rPr>
              <a:t> </a:t>
            </a:r>
            <a:r>
              <a:rPr lang="en-GB" sz="3200" i="1" dirty="0">
                <a:latin typeface="Arial" panose="020B0604020202020204" pitchFamily="34" charset="0"/>
                <a:ea typeface="Calibri" panose="020F0502020204030204" pitchFamily="34" charset="0"/>
                <a:cs typeface="Arial" panose="020B0604020202020204" pitchFamily="34" charset="0"/>
              </a:rPr>
              <a:t>Research Centre for Natural Resources, Environment and Society (CERNAS), College of Agriculture, Polytechnic Institute of Coimbra, Coimbra, Portugal</a:t>
            </a:r>
            <a:endParaRPr lang="en-GB" sz="3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GB" sz="3200" i="1" baseline="30000" dirty="0">
                <a:latin typeface="Arial" panose="020B0604020202020204" pitchFamily="34" charset="0"/>
                <a:ea typeface="Calibri" panose="020F0502020204030204" pitchFamily="34" charset="0"/>
                <a:cs typeface="Arial" panose="020B0604020202020204" pitchFamily="34" charset="0"/>
              </a:rPr>
              <a:t>c</a:t>
            </a:r>
            <a:r>
              <a:rPr lang="en-GB" sz="3200" i="1" dirty="0">
                <a:latin typeface="Arial" panose="020B0604020202020204" pitchFamily="34" charset="0"/>
                <a:ea typeface="Calibri" panose="020F0502020204030204" pitchFamily="34" charset="0"/>
                <a:cs typeface="Arial" panose="020B0604020202020204" pitchFamily="34" charset="0"/>
              </a:rPr>
              <a:t> School of Geography, Earth and Environmental Sciences, Plymouth University, Plymouth, United Kingdom</a:t>
            </a:r>
            <a:endParaRPr lang="en-GB" sz="3200"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844209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38BD86-27B5-4E8C-924C-328EEE576163}"/>
              </a:ext>
            </a:extLst>
          </p:cNvPr>
          <p:cNvSpPr>
            <a:spLocks noGrp="1"/>
          </p:cNvSpPr>
          <p:nvPr>
            <p:ph type="title"/>
          </p:nvPr>
        </p:nvSpPr>
        <p:spPr>
          <a:xfrm>
            <a:off x="6096000" y="189859"/>
            <a:ext cx="5785034" cy="2149361"/>
          </a:xfrm>
        </p:spPr>
        <p:txBody>
          <a:bodyPr>
            <a:normAutofit fontScale="90000"/>
          </a:bodyPr>
          <a:lstStyle/>
          <a:p>
            <a:r>
              <a:rPr lang="en-GB" sz="2800" b="1" dirty="0">
                <a:solidFill>
                  <a:srgbClr val="FF0000"/>
                </a:solidFill>
              </a:rPr>
              <a:t>BRANTIAN CATCHMENT, SABAH (MALAYSIAN BORNEO): DYNAMICALLY CHANGING RAINFOREST AND OIL PALM LANDSCAPE</a:t>
            </a:r>
            <a:br>
              <a:rPr lang="en-GB" sz="2800" b="1" dirty="0">
                <a:solidFill>
                  <a:srgbClr val="FF0000"/>
                </a:solidFill>
              </a:rPr>
            </a:br>
            <a:br>
              <a:rPr lang="en-GB" sz="2800" b="1" dirty="0">
                <a:solidFill>
                  <a:srgbClr val="FF0000"/>
                </a:solidFill>
              </a:rPr>
            </a:br>
            <a:r>
              <a:rPr lang="en-GB" sz="2400" b="1" dirty="0">
                <a:solidFill>
                  <a:srgbClr val="FF0000"/>
                </a:solidFill>
              </a:rPr>
              <a:t>Distinctive Geochemical Fingerprint Groups in relation to the Sampling Hierarchy</a:t>
            </a:r>
          </a:p>
        </p:txBody>
      </p:sp>
      <p:pic>
        <p:nvPicPr>
          <p:cNvPr id="5" name="Picture 4">
            <a:extLst>
              <a:ext uri="{FF2B5EF4-FFF2-40B4-BE49-F238E27FC236}">
                <a16:creationId xmlns:a16="http://schemas.microsoft.com/office/drawing/2014/main" id="{AE8A36DB-2B29-47B9-9265-99F076F967A5}"/>
              </a:ext>
            </a:extLst>
          </p:cNvPr>
          <p:cNvPicPr>
            <a:picLocks noChangeAspect="1"/>
          </p:cNvPicPr>
          <p:nvPr/>
        </p:nvPicPr>
        <p:blipFill rotWithShape="1">
          <a:blip r:embed="rId2"/>
          <a:srcRect l="33541" t="18991" r="31737" b="11245"/>
          <a:stretch/>
        </p:blipFill>
        <p:spPr>
          <a:xfrm>
            <a:off x="117171" y="110511"/>
            <a:ext cx="5754849" cy="6504567"/>
          </a:xfrm>
          <a:prstGeom prst="rect">
            <a:avLst/>
          </a:prstGeom>
        </p:spPr>
      </p:pic>
      <p:sp>
        <p:nvSpPr>
          <p:cNvPr id="8" name="Flowchart: Connector 7">
            <a:extLst>
              <a:ext uri="{FF2B5EF4-FFF2-40B4-BE49-F238E27FC236}">
                <a16:creationId xmlns:a16="http://schemas.microsoft.com/office/drawing/2014/main" id="{9B9F01A0-37FF-404E-999C-1316CE4BE440}"/>
              </a:ext>
            </a:extLst>
          </p:cNvPr>
          <p:cNvSpPr/>
          <p:nvPr/>
        </p:nvSpPr>
        <p:spPr>
          <a:xfrm>
            <a:off x="2961322" y="4203584"/>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a:extLst>
              <a:ext uri="{FF2B5EF4-FFF2-40B4-BE49-F238E27FC236}">
                <a16:creationId xmlns:a16="http://schemas.microsoft.com/office/drawing/2014/main" id="{48E545CC-B610-4254-A23F-494BCEB9B7C5}"/>
              </a:ext>
            </a:extLst>
          </p:cNvPr>
          <p:cNvSpPr/>
          <p:nvPr/>
        </p:nvSpPr>
        <p:spPr>
          <a:xfrm>
            <a:off x="3542534" y="3570565"/>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a:extLst>
              <a:ext uri="{FF2B5EF4-FFF2-40B4-BE49-F238E27FC236}">
                <a16:creationId xmlns:a16="http://schemas.microsoft.com/office/drawing/2014/main" id="{A8EBE7C3-B48B-4C6F-93D9-8E3EC44B74A8}"/>
              </a:ext>
            </a:extLst>
          </p:cNvPr>
          <p:cNvSpPr/>
          <p:nvPr/>
        </p:nvSpPr>
        <p:spPr>
          <a:xfrm>
            <a:off x="2845878" y="3925349"/>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5EC18D0B-14AF-4021-9C74-99985F357035}"/>
              </a:ext>
            </a:extLst>
          </p:cNvPr>
          <p:cNvSpPr/>
          <p:nvPr/>
        </p:nvSpPr>
        <p:spPr>
          <a:xfrm>
            <a:off x="2540192" y="3865927"/>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CEBF3BEC-FE15-415B-94D4-F23DE2858E62}"/>
              </a:ext>
            </a:extLst>
          </p:cNvPr>
          <p:cNvSpPr/>
          <p:nvPr/>
        </p:nvSpPr>
        <p:spPr>
          <a:xfrm>
            <a:off x="2542985" y="3618801"/>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1367CBED-5E3B-41FA-AC56-A1CAD4E93938}"/>
              </a:ext>
            </a:extLst>
          </p:cNvPr>
          <p:cNvSpPr/>
          <p:nvPr/>
        </p:nvSpPr>
        <p:spPr>
          <a:xfrm>
            <a:off x="3697730" y="3350353"/>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a:extLst>
              <a:ext uri="{FF2B5EF4-FFF2-40B4-BE49-F238E27FC236}">
                <a16:creationId xmlns:a16="http://schemas.microsoft.com/office/drawing/2014/main" id="{12321079-D434-4E14-B7BA-7403CC9B9B7B}"/>
              </a:ext>
            </a:extLst>
          </p:cNvPr>
          <p:cNvSpPr/>
          <p:nvPr/>
        </p:nvSpPr>
        <p:spPr>
          <a:xfrm>
            <a:off x="3914445" y="3429000"/>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a:extLst>
              <a:ext uri="{FF2B5EF4-FFF2-40B4-BE49-F238E27FC236}">
                <a16:creationId xmlns:a16="http://schemas.microsoft.com/office/drawing/2014/main" id="{460224AF-2CDA-42E4-AB67-BBC955722198}"/>
              </a:ext>
            </a:extLst>
          </p:cNvPr>
          <p:cNvSpPr/>
          <p:nvPr/>
        </p:nvSpPr>
        <p:spPr>
          <a:xfrm>
            <a:off x="3019353" y="5204499"/>
            <a:ext cx="155196" cy="1572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09A0C5D-36B7-4DE1-94B1-63D4906074DC}"/>
              </a:ext>
            </a:extLst>
          </p:cNvPr>
          <p:cNvSpPr txBox="1"/>
          <p:nvPr/>
        </p:nvSpPr>
        <p:spPr>
          <a:xfrm>
            <a:off x="3305708" y="5052313"/>
            <a:ext cx="2393156" cy="461665"/>
          </a:xfrm>
          <a:prstGeom prst="rect">
            <a:avLst/>
          </a:prstGeom>
          <a:noFill/>
        </p:spPr>
        <p:txBody>
          <a:bodyPr wrap="none" rtlCol="0">
            <a:spAutoFit/>
          </a:bodyPr>
          <a:lstStyle/>
          <a:p>
            <a:r>
              <a:rPr lang="en-GB" sz="1200" b="1" dirty="0"/>
              <a:t>First, second and third rank</a:t>
            </a:r>
          </a:p>
          <a:p>
            <a:r>
              <a:rPr lang="en-GB" sz="1200" b="1" dirty="0"/>
              <a:t>sampling (and historical core) sites</a:t>
            </a:r>
          </a:p>
        </p:txBody>
      </p:sp>
      <p:sp>
        <p:nvSpPr>
          <p:cNvPr id="17" name="TextBox 16">
            <a:extLst>
              <a:ext uri="{FF2B5EF4-FFF2-40B4-BE49-F238E27FC236}">
                <a16:creationId xmlns:a16="http://schemas.microsoft.com/office/drawing/2014/main" id="{07DC73A4-9040-4D6D-9A35-409D908116FD}"/>
              </a:ext>
            </a:extLst>
          </p:cNvPr>
          <p:cNvSpPr txBox="1"/>
          <p:nvPr/>
        </p:nvSpPr>
        <p:spPr>
          <a:xfrm flipH="1">
            <a:off x="6511244" y="2356924"/>
            <a:ext cx="5369790" cy="4278094"/>
          </a:xfrm>
          <a:prstGeom prst="rect">
            <a:avLst/>
          </a:prstGeom>
          <a:noFill/>
        </p:spPr>
        <p:txBody>
          <a:bodyPr wrap="square" rtlCol="0">
            <a:spAutoFit/>
          </a:bodyPr>
          <a:lstStyle/>
          <a:p>
            <a:pPr marL="285750" indent="-285750">
              <a:buFont typeface="Arial" panose="020B0604020202020204" pitchFamily="34" charset="0"/>
              <a:buChar char="•"/>
            </a:pPr>
            <a:r>
              <a:rPr lang="en-GB" sz="1600" dirty="0"/>
              <a:t>Two major geological formations (</a:t>
            </a:r>
            <a:r>
              <a:rPr lang="en-GB" sz="1600" dirty="0" err="1"/>
              <a:t>Kuamut</a:t>
            </a:r>
            <a:r>
              <a:rPr lang="en-GB" sz="1600" dirty="0"/>
              <a:t> Formation and Mafic-Ultramafic Formation)</a:t>
            </a:r>
          </a:p>
          <a:p>
            <a:endParaRPr lang="en-GB" sz="1600" dirty="0"/>
          </a:p>
          <a:p>
            <a:pPr marL="285750" indent="-285750">
              <a:buFont typeface="Arial" panose="020B0604020202020204" pitchFamily="34" charset="0"/>
              <a:buChar char="•"/>
            </a:pPr>
            <a:r>
              <a:rPr lang="en-GB" sz="1600" dirty="0"/>
              <a:t>Six distinctive geochemical fingerprint groups (Red = high values of elements; blue = low values of elements)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Bed-sediment sampling sites: Black numbers = source tributary sub-catchments; Red circles = larger sub-catchments and entire </a:t>
            </a:r>
            <a:r>
              <a:rPr lang="en-GB" sz="1600" dirty="0" err="1"/>
              <a:t>Brantian</a:t>
            </a:r>
            <a:r>
              <a:rPr lang="en-GB" sz="1600" dirty="0"/>
              <a:t> catchment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Hierarchical (step-by-step confluence) approach allows sub-catchment sources with similar fingerprints, but spatially in different parts of the catchment, to be quantified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 The same may apply in urban catchments, allowing quantification of different soil/sub-catchment sources</a:t>
            </a:r>
          </a:p>
        </p:txBody>
      </p:sp>
    </p:spTree>
    <p:extLst>
      <p:ext uri="{BB962C8B-B14F-4D97-AF65-F5344CB8AC3E}">
        <p14:creationId xmlns:p14="http://schemas.microsoft.com/office/powerpoint/2010/main" val="20254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2341-1DC1-4E3C-A96C-44D8CB01CC1B}"/>
              </a:ext>
            </a:extLst>
          </p:cNvPr>
          <p:cNvSpPr>
            <a:spLocks noGrp="1"/>
          </p:cNvSpPr>
          <p:nvPr>
            <p:ph type="title"/>
          </p:nvPr>
        </p:nvSpPr>
        <p:spPr>
          <a:xfrm>
            <a:off x="838200" y="365126"/>
            <a:ext cx="10515600" cy="1321062"/>
          </a:xfrm>
        </p:spPr>
        <p:txBody>
          <a:bodyPr/>
          <a:lstStyle/>
          <a:p>
            <a:r>
              <a:rPr lang="en-GB" b="1" dirty="0"/>
              <a:t>The role of patterns of geology in relation to the confluence pattern of drainage basins</a:t>
            </a:r>
          </a:p>
        </p:txBody>
      </p:sp>
      <p:pic>
        <p:nvPicPr>
          <p:cNvPr id="5" name="Content Placeholder 4">
            <a:extLst>
              <a:ext uri="{FF2B5EF4-FFF2-40B4-BE49-F238E27FC236}">
                <a16:creationId xmlns:a16="http://schemas.microsoft.com/office/drawing/2014/main" id="{28115D33-95FA-41BF-9D8A-B6CB6ADF2F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9750" y="3525044"/>
            <a:ext cx="952500" cy="952500"/>
          </a:xfrm>
        </p:spPr>
      </p:pic>
      <p:pic>
        <p:nvPicPr>
          <p:cNvPr id="3" name="Picture 2">
            <a:extLst>
              <a:ext uri="{FF2B5EF4-FFF2-40B4-BE49-F238E27FC236}">
                <a16:creationId xmlns:a16="http://schemas.microsoft.com/office/drawing/2014/main" id="{7321234F-237D-4FFF-9A8B-CE75625EA225}"/>
              </a:ext>
            </a:extLst>
          </p:cNvPr>
          <p:cNvPicPr>
            <a:picLocks noChangeAspect="1"/>
          </p:cNvPicPr>
          <p:nvPr/>
        </p:nvPicPr>
        <p:blipFill rotWithShape="1">
          <a:blip r:embed="rId3"/>
          <a:srcRect l="37226" t="37431" r="31054" b="45933"/>
          <a:stretch/>
        </p:blipFill>
        <p:spPr>
          <a:xfrm>
            <a:off x="1386449" y="1784838"/>
            <a:ext cx="8466602" cy="2497742"/>
          </a:xfrm>
          <a:prstGeom prst="rect">
            <a:avLst/>
          </a:prstGeom>
        </p:spPr>
      </p:pic>
      <p:sp>
        <p:nvSpPr>
          <p:cNvPr id="6" name="TextBox 5">
            <a:extLst>
              <a:ext uri="{FF2B5EF4-FFF2-40B4-BE49-F238E27FC236}">
                <a16:creationId xmlns:a16="http://schemas.microsoft.com/office/drawing/2014/main" id="{F55A980F-2647-4623-9E24-08454B42B31E}"/>
              </a:ext>
            </a:extLst>
          </p:cNvPr>
          <p:cNvSpPr txBox="1"/>
          <p:nvPr/>
        </p:nvSpPr>
        <p:spPr>
          <a:xfrm>
            <a:off x="545128" y="4381230"/>
            <a:ext cx="4684553" cy="2862322"/>
          </a:xfrm>
          <a:prstGeom prst="rect">
            <a:avLst/>
          </a:prstGeom>
          <a:noFill/>
        </p:spPr>
        <p:txBody>
          <a:bodyPr wrap="square" rtlCol="0">
            <a:spAutoFit/>
          </a:bodyPr>
          <a:lstStyle/>
          <a:p>
            <a:pPr marL="285750" indent="-285750">
              <a:buFont typeface="Arial" panose="020B0604020202020204" pitchFamily="34" charset="0"/>
              <a:buChar char="•"/>
            </a:pPr>
            <a:r>
              <a:rPr lang="en-GB" dirty="0"/>
              <a:t>Different colours represent geochemically contrasting geologies (and soils)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Different spatial arrangements of these geologies in relation to confluences either favour or prohibit successful sediment fingerprinting</a:t>
            </a:r>
          </a:p>
          <a:p>
            <a:pPr marL="285750" indent="-285750">
              <a:buFont typeface="Arial" panose="020B0604020202020204" pitchFamily="34" charset="0"/>
              <a:buChar char="•"/>
            </a:pPr>
            <a:endParaRPr lang="en-GB" dirty="0"/>
          </a:p>
          <a:p>
            <a:endParaRPr lang="en-GB" dirty="0"/>
          </a:p>
          <a:p>
            <a:endParaRPr lang="en-GB" dirty="0"/>
          </a:p>
        </p:txBody>
      </p:sp>
      <p:sp>
        <p:nvSpPr>
          <p:cNvPr id="8" name="TextBox 7">
            <a:extLst>
              <a:ext uri="{FF2B5EF4-FFF2-40B4-BE49-F238E27FC236}">
                <a16:creationId xmlns:a16="http://schemas.microsoft.com/office/drawing/2014/main" id="{A4555CC8-7991-44EF-8180-902DAF243C8D}"/>
              </a:ext>
            </a:extLst>
          </p:cNvPr>
          <p:cNvSpPr txBox="1"/>
          <p:nvPr/>
        </p:nvSpPr>
        <p:spPr>
          <a:xfrm>
            <a:off x="5740847" y="4381230"/>
            <a:ext cx="5877571" cy="1754326"/>
          </a:xfrm>
          <a:prstGeom prst="rect">
            <a:avLst/>
          </a:prstGeom>
          <a:noFill/>
        </p:spPr>
        <p:txBody>
          <a:bodyPr wrap="none" rtlCol="0">
            <a:spAutoFit/>
          </a:bodyPr>
          <a:lstStyle/>
          <a:p>
            <a:pPr marL="285750" indent="-285750">
              <a:buFont typeface="Arial" panose="020B0604020202020204" pitchFamily="34" charset="0"/>
              <a:buChar char="•"/>
            </a:pPr>
            <a:r>
              <a:rPr lang="en-GB" dirty="0"/>
              <a:t>Traffic light colours of circles downstream of confluences</a:t>
            </a:r>
          </a:p>
          <a:p>
            <a:r>
              <a:rPr lang="en-GB" dirty="0"/>
              <a:t> indicate the likely success (green) or failure (red) of applying</a:t>
            </a:r>
          </a:p>
          <a:p>
            <a:r>
              <a:rPr lang="en-GB" dirty="0"/>
              <a:t> the  sub-catchment tracing technique at each site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….and hence the utility of the approach in a particular</a:t>
            </a:r>
          </a:p>
          <a:p>
            <a:r>
              <a:rPr lang="en-GB" dirty="0"/>
              <a:t> urban/peri-urban soil degradation management setting   </a:t>
            </a:r>
          </a:p>
        </p:txBody>
      </p:sp>
    </p:spTree>
    <p:extLst>
      <p:ext uri="{BB962C8B-B14F-4D97-AF65-F5344CB8AC3E}">
        <p14:creationId xmlns:p14="http://schemas.microsoft.com/office/powerpoint/2010/main" val="307302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1700" y="-67130"/>
            <a:ext cx="10515600" cy="1325563"/>
          </a:xfrm>
        </p:spPr>
        <p:txBody>
          <a:bodyPr/>
          <a:lstStyle/>
          <a:p>
            <a:pPr algn="ctr"/>
            <a:r>
              <a:rPr lang="en-GB" b="1" dirty="0">
                <a:solidFill>
                  <a:srgbClr val="0070C0"/>
                </a:solidFill>
              </a:rPr>
              <a:t>Conclusions</a:t>
            </a:r>
          </a:p>
        </p:txBody>
      </p:sp>
      <p:sp>
        <p:nvSpPr>
          <p:cNvPr id="3" name="CaixaDeTexto 2"/>
          <p:cNvSpPr txBox="1"/>
          <p:nvPr/>
        </p:nvSpPr>
        <p:spPr>
          <a:xfrm>
            <a:off x="947648" y="1108808"/>
            <a:ext cx="10584274" cy="463203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Ø"/>
              <a:tabLst/>
              <a:defRPr/>
            </a:pP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A hierarchical (step-by-step confluence-based)</a:t>
            </a:r>
            <a:r>
              <a:rPr lang="en-GB" sz="2000" dirty="0">
                <a:solidFill>
                  <a:prstClr val="black"/>
                </a:solidFill>
                <a:latin typeface="Calibri" panose="020F0502020204030204"/>
              </a:rPr>
              <a:t> sediment fingerprinting approach using repeat sampling of bed-sediment geochemistry has been successfully applied in the </a:t>
            </a:r>
            <a:r>
              <a:rPr lang="en-GB" sz="2000" dirty="0" err="1">
                <a:solidFill>
                  <a:prstClr val="black"/>
                </a:solidFill>
                <a:latin typeface="Calibri" panose="020F0502020204030204"/>
              </a:rPr>
              <a:t>Ribeira</a:t>
            </a:r>
            <a:r>
              <a:rPr lang="en-GB" sz="2000" dirty="0">
                <a:solidFill>
                  <a:prstClr val="black"/>
                </a:solidFill>
                <a:latin typeface="Calibri" panose="020F0502020204030204"/>
              </a:rPr>
              <a:t> dos </a:t>
            </a:r>
            <a:r>
              <a:rPr lang="en-GB" sz="2000" dirty="0" err="1">
                <a:solidFill>
                  <a:prstClr val="black"/>
                </a:solidFill>
                <a:latin typeface="Calibri" panose="020F0502020204030204"/>
              </a:rPr>
              <a:t>Covoes</a:t>
            </a:r>
            <a:r>
              <a:rPr lang="en-GB" sz="2000" dirty="0">
                <a:solidFill>
                  <a:prstClr val="black"/>
                </a:solidFill>
                <a:latin typeface="Calibri" panose="020F0502020204030204"/>
              </a:rPr>
              <a:t> peri-urban setting to detect and quantify changing sources of sediment from soil erosion hotspots in the catchment.</a:t>
            </a:r>
          </a:p>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Ø"/>
              <a:tabLst/>
              <a:defRPr/>
            </a:pPr>
            <a:r>
              <a:rPr kumimoji="0" lang="pt-PT" sz="2000" i="0" u="none" strike="noStrike" kern="1200" cap="none" spc="0" normalizeH="0" baseline="0" noProof="0" dirty="0">
                <a:ln>
                  <a:noFill/>
                </a:ln>
                <a:solidFill>
                  <a:prstClr val="black"/>
                </a:solidFill>
                <a:effectLst/>
                <a:uLnTx/>
                <a:uFillTx/>
                <a:latin typeface="Calibri" panose="020F0502020204030204"/>
                <a:ea typeface="+mn-ea"/>
                <a:cs typeface="+mn-cs"/>
              </a:rPr>
              <a:t>The upstream Enterprise Park construction area, covering </a:t>
            </a:r>
            <a:r>
              <a:rPr kumimoji="0" lang="pt-PT" sz="2000" b="0" i="0" u="none" strike="noStrike" kern="1200" cap="none" spc="0" normalizeH="0" baseline="0" noProof="0" dirty="0">
                <a:ln>
                  <a:noFill/>
                </a:ln>
                <a:solidFill>
                  <a:prstClr val="black"/>
                </a:solidFill>
                <a:effectLst/>
                <a:uLnTx/>
                <a:uFillTx/>
                <a:latin typeface="Calibri" panose="020F0502020204030204"/>
                <a:ea typeface="+mn-ea"/>
                <a:cs typeface="+mn-cs"/>
              </a:rPr>
              <a:t>just 5% of the catchment area, was the main source of sediment in 2012, but somewhat less dominant in 2015 and 2018 with land stabilization – and an increase in erosion from a kiwi plantation was also successfully detected. </a:t>
            </a:r>
          </a:p>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Ø"/>
              <a:tabLst/>
              <a:defRPr/>
            </a:pPr>
            <a:r>
              <a:rPr kumimoji="0" lang="pt-PT" sz="2000" b="0" i="0" u="none" strike="noStrike" kern="1200" cap="none" spc="0" normalizeH="0" baseline="0" noProof="0" dirty="0">
                <a:ln>
                  <a:noFill/>
                </a:ln>
                <a:solidFill>
                  <a:prstClr val="black"/>
                </a:solidFill>
                <a:effectLst/>
                <a:uLnTx/>
                <a:uFillTx/>
                <a:latin typeface="Calibri" panose="020F0502020204030204"/>
                <a:ea typeface="+mn-ea"/>
                <a:cs typeface="+mn-cs"/>
              </a:rPr>
              <a:t>Although unable to be assessed and reported here (because of the Coronavirus Lockdown!! The  technique may be enhanced by incorporating results using coarser fractions of bed-sediment. </a:t>
            </a:r>
          </a:p>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Ø"/>
              <a:tabLst/>
              <a:defRPr/>
            </a:pPr>
            <a:r>
              <a:rPr kumimoji="0" lang="pt-PT" sz="2000" b="0" i="0" u="none" strike="noStrike" kern="1200" cap="none" spc="0" normalizeH="0" baseline="0" noProof="0" dirty="0">
                <a:ln>
                  <a:noFill/>
                </a:ln>
                <a:solidFill>
                  <a:prstClr val="black"/>
                </a:solidFill>
                <a:effectLst/>
                <a:uLnTx/>
                <a:uFillTx/>
                <a:latin typeface="Calibri" panose="020F0502020204030204"/>
                <a:ea typeface="+mn-ea"/>
                <a:cs typeface="+mn-cs"/>
              </a:rPr>
              <a:t>A methodology for assessing its potential in a wider array of peri-urban and urban settings has been presented and explored, identifying some of the geological and drainage network settings where its use will be either favoured or precluded.  Where settings are favourable, then the technique may prove an effective and relatively cheap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management tool to detect and quantify new sources of soil erosion and degradation and target their mitigation;</a:t>
            </a:r>
          </a:p>
        </p:txBody>
      </p:sp>
    </p:spTree>
    <p:extLst>
      <p:ext uri="{BB962C8B-B14F-4D97-AF65-F5344CB8AC3E}">
        <p14:creationId xmlns:p14="http://schemas.microsoft.com/office/powerpoint/2010/main" val="1605362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FA02-B1D8-42AF-8A00-848C4194211C}"/>
              </a:ext>
            </a:extLst>
          </p:cNvPr>
          <p:cNvSpPr>
            <a:spLocks noGrp="1"/>
          </p:cNvSpPr>
          <p:nvPr>
            <p:ph type="title"/>
          </p:nvPr>
        </p:nvSpPr>
        <p:spPr/>
        <p:txBody>
          <a:bodyPr/>
          <a:lstStyle/>
          <a:p>
            <a:pPr algn="ctr"/>
            <a:r>
              <a:rPr lang="en-US" b="1" dirty="0">
                <a:solidFill>
                  <a:srgbClr val="FF0000"/>
                </a:solidFill>
              </a:rPr>
              <a:t>Aims of the Presentation</a:t>
            </a:r>
            <a:endParaRPr lang="en-GB" b="1" dirty="0">
              <a:solidFill>
                <a:srgbClr val="FF0000"/>
              </a:solidFill>
            </a:endParaRPr>
          </a:p>
        </p:txBody>
      </p:sp>
      <p:sp>
        <p:nvSpPr>
          <p:cNvPr id="3" name="Content Placeholder 2">
            <a:extLst>
              <a:ext uri="{FF2B5EF4-FFF2-40B4-BE49-F238E27FC236}">
                <a16:creationId xmlns:a16="http://schemas.microsoft.com/office/drawing/2014/main" id="{D7486C75-9391-4F96-8CB3-2DC2B0DFAF26}"/>
              </a:ext>
            </a:extLst>
          </p:cNvPr>
          <p:cNvSpPr>
            <a:spLocks noGrp="1"/>
          </p:cNvSpPr>
          <p:nvPr>
            <p:ph idx="1"/>
          </p:nvPr>
        </p:nvSpPr>
        <p:spPr/>
        <p:txBody>
          <a:bodyPr>
            <a:normAutofit fontScale="92500" lnSpcReduction="10000"/>
          </a:bodyPr>
          <a:lstStyle/>
          <a:p>
            <a:r>
              <a:rPr lang="en-US" dirty="0"/>
              <a:t>Outline the potential of using a hierarchical (confluence-based) multi-proxy sediment fingerprinting approach for detecting and quantifying changing sediment sources (and soil erosion and degradation hotspots) in peri-urban and urban environments</a:t>
            </a:r>
          </a:p>
          <a:p>
            <a:r>
              <a:rPr lang="en-US" dirty="0"/>
              <a:t>First by summarizing its successful use in a Peri-urban catchment in Portugal </a:t>
            </a:r>
          </a:p>
          <a:p>
            <a:r>
              <a:rPr lang="en-US" dirty="0"/>
              <a:t>Second by presenting a step-by-step procedure for assessing its potential (or not) in other urban settings – and how to apply it </a:t>
            </a:r>
          </a:p>
          <a:p>
            <a:r>
              <a:rPr lang="en-US" dirty="0"/>
              <a:t>The importance of the spatial pattern of geology in relation to the drainage net and its confluences is emphasized  - in relation to theory and messages from sediment fingerprinting in Borneo </a:t>
            </a:r>
          </a:p>
          <a:p>
            <a:endParaRPr lang="en-GB" dirty="0"/>
          </a:p>
        </p:txBody>
      </p:sp>
    </p:spTree>
    <p:extLst>
      <p:ext uri="{BB962C8B-B14F-4D97-AF65-F5344CB8AC3E}">
        <p14:creationId xmlns:p14="http://schemas.microsoft.com/office/powerpoint/2010/main" val="82068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241968" y="998114"/>
            <a:ext cx="6353816" cy="4970756"/>
            <a:chOff x="1043608" y="1142787"/>
            <a:chExt cx="6696744" cy="5514991"/>
          </a:xfrm>
        </p:grpSpPr>
        <p:grpSp>
          <p:nvGrpSpPr>
            <p:cNvPr id="3" name="Grupo 2"/>
            <p:cNvGrpSpPr/>
            <p:nvPr/>
          </p:nvGrpSpPr>
          <p:grpSpPr>
            <a:xfrm>
              <a:off x="1043608" y="1142787"/>
              <a:ext cx="6696744" cy="5514991"/>
              <a:chOff x="2735796" y="2276872"/>
              <a:chExt cx="3988016" cy="3384066"/>
            </a:xfrm>
          </p:grpSpPr>
          <p:grpSp>
            <p:nvGrpSpPr>
              <p:cNvPr id="5" name="Grupo 4"/>
              <p:cNvGrpSpPr/>
              <p:nvPr/>
            </p:nvGrpSpPr>
            <p:grpSpPr>
              <a:xfrm>
                <a:off x="2735796" y="2276872"/>
                <a:ext cx="3988016" cy="3384066"/>
                <a:chOff x="1468395" y="1274733"/>
                <a:chExt cx="6803589" cy="5102692"/>
              </a:xfrm>
            </p:grpSpPr>
            <p:pic>
              <p:nvPicPr>
                <p:cNvPr id="8" name="Picture 2" descr="F:\EGU2010\Bacia4.bmp"/>
                <p:cNvPicPr>
                  <a:picLocks noChangeAspect="1" noChangeArrowheads="1"/>
                </p:cNvPicPr>
                <p:nvPr/>
              </p:nvPicPr>
              <p:blipFill>
                <a:blip r:embed="rId3" cstate="print"/>
                <a:srcRect/>
                <a:stretch>
                  <a:fillRect/>
                </a:stretch>
              </p:blipFill>
              <p:spPr bwMode="auto">
                <a:xfrm>
                  <a:off x="1468395" y="1274733"/>
                  <a:ext cx="6803589" cy="5102692"/>
                </a:xfrm>
                <a:prstGeom prst="rect">
                  <a:avLst/>
                </a:prstGeom>
                <a:noFill/>
              </p:spPr>
            </p:pic>
            <p:pic>
              <p:nvPicPr>
                <p:cNvPr id="9" name="Picture 5" descr="C:\Documents and Settings\aferreira\My Documents\My Pictures\house%20clipart.jpg"/>
                <p:cNvPicPr>
                  <a:picLocks noChangeAspect="1" noChangeArrowheads="1"/>
                </p:cNvPicPr>
                <p:nvPr/>
              </p:nvPicPr>
              <p:blipFill>
                <a:blip r:embed="rId4" cstate="print"/>
                <a:srcRect/>
                <a:stretch>
                  <a:fillRect/>
                </a:stretch>
              </p:blipFill>
              <p:spPr bwMode="auto">
                <a:xfrm>
                  <a:off x="5813442" y="1274733"/>
                  <a:ext cx="971550" cy="1038225"/>
                </a:xfrm>
                <a:prstGeom prst="rect">
                  <a:avLst/>
                </a:prstGeom>
                <a:noFill/>
              </p:spPr>
            </p:pic>
            <p:pic>
              <p:nvPicPr>
                <p:cNvPr id="10"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5338773" y="1712889"/>
                  <a:ext cx="701763" cy="797753"/>
                </a:xfrm>
                <a:prstGeom prst="rect">
                  <a:avLst/>
                </a:prstGeom>
                <a:noFill/>
              </p:spPr>
            </p:pic>
            <p:pic>
              <p:nvPicPr>
                <p:cNvPr id="11"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6251598" y="2479662"/>
                  <a:ext cx="701763" cy="797753"/>
                </a:xfrm>
                <a:prstGeom prst="rect">
                  <a:avLst/>
                </a:prstGeom>
                <a:noFill/>
              </p:spPr>
            </p:pic>
            <p:pic>
              <p:nvPicPr>
                <p:cNvPr id="12"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2417733" y="2114532"/>
                  <a:ext cx="701763" cy="797753"/>
                </a:xfrm>
                <a:prstGeom prst="rect">
                  <a:avLst/>
                </a:prstGeom>
                <a:noFill/>
              </p:spPr>
            </p:pic>
            <p:pic>
              <p:nvPicPr>
                <p:cNvPr id="13"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2782863" y="3684591"/>
                  <a:ext cx="701763" cy="797753"/>
                </a:xfrm>
                <a:prstGeom prst="rect">
                  <a:avLst/>
                </a:prstGeom>
                <a:noFill/>
              </p:spPr>
            </p:pic>
            <p:pic>
              <p:nvPicPr>
                <p:cNvPr id="14"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3440097" y="3100383"/>
                  <a:ext cx="701763" cy="797753"/>
                </a:xfrm>
                <a:prstGeom prst="rect">
                  <a:avLst/>
                </a:prstGeom>
                <a:noFill/>
              </p:spPr>
            </p:pic>
            <p:pic>
              <p:nvPicPr>
                <p:cNvPr id="15"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4206870" y="2479662"/>
                  <a:ext cx="701763" cy="797753"/>
                </a:xfrm>
                <a:prstGeom prst="rect">
                  <a:avLst/>
                </a:prstGeom>
                <a:noFill/>
              </p:spPr>
            </p:pic>
            <p:pic>
              <p:nvPicPr>
                <p:cNvPr id="16"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6835806" y="3209922"/>
                  <a:ext cx="701763" cy="797753"/>
                </a:xfrm>
                <a:prstGeom prst="rect">
                  <a:avLst/>
                </a:prstGeom>
                <a:noFill/>
              </p:spPr>
            </p:pic>
            <p:pic>
              <p:nvPicPr>
                <p:cNvPr id="17"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5046669" y="3246435"/>
                  <a:ext cx="701763" cy="797753"/>
                </a:xfrm>
                <a:prstGeom prst="rect">
                  <a:avLst/>
                </a:prstGeom>
                <a:noFill/>
              </p:spPr>
            </p:pic>
            <p:pic>
              <p:nvPicPr>
                <p:cNvPr id="18"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4864104" y="4524390"/>
                  <a:ext cx="701763" cy="797753"/>
                </a:xfrm>
                <a:prstGeom prst="rect">
                  <a:avLst/>
                </a:prstGeom>
                <a:noFill/>
              </p:spPr>
            </p:pic>
            <p:pic>
              <p:nvPicPr>
                <p:cNvPr id="19" name="Picture 3" descr="C:\Documents and Settings\aferreira\My Documents\My Pictures\tree-clipart-2.jpg"/>
                <p:cNvPicPr>
                  <a:picLocks noChangeAspect="1" noChangeArrowheads="1"/>
                </p:cNvPicPr>
                <p:nvPr/>
              </p:nvPicPr>
              <p:blipFill>
                <a:blip r:embed="rId5" cstate="print"/>
                <a:srcRect/>
                <a:stretch>
                  <a:fillRect/>
                </a:stretch>
              </p:blipFill>
              <p:spPr bwMode="auto">
                <a:xfrm>
                  <a:off x="5959494" y="4268799"/>
                  <a:ext cx="701763" cy="797753"/>
                </a:xfrm>
                <a:prstGeom prst="rect">
                  <a:avLst/>
                </a:prstGeom>
                <a:noFill/>
              </p:spPr>
            </p:pic>
            <p:pic>
              <p:nvPicPr>
                <p:cNvPr id="20"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6507189" y="3976695"/>
                  <a:ext cx="800070" cy="784782"/>
                </a:xfrm>
                <a:prstGeom prst="rect">
                  <a:avLst/>
                </a:prstGeom>
                <a:noFill/>
              </p:spPr>
            </p:pic>
            <p:pic>
              <p:nvPicPr>
                <p:cNvPr id="21"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4170357" y="4670442"/>
                  <a:ext cx="800070" cy="784782"/>
                </a:xfrm>
                <a:prstGeom prst="rect">
                  <a:avLst/>
                </a:prstGeom>
                <a:noFill/>
              </p:spPr>
            </p:pic>
            <p:pic>
              <p:nvPicPr>
                <p:cNvPr id="22"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3440097" y="1457298"/>
                  <a:ext cx="800070" cy="784782"/>
                </a:xfrm>
                <a:prstGeom prst="rect">
                  <a:avLst/>
                </a:prstGeom>
                <a:noFill/>
              </p:spPr>
            </p:pic>
            <p:pic>
              <p:nvPicPr>
                <p:cNvPr id="23"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2417733" y="2808279"/>
                  <a:ext cx="800070" cy="784782"/>
                </a:xfrm>
                <a:prstGeom prst="rect">
                  <a:avLst/>
                </a:prstGeom>
                <a:noFill/>
              </p:spPr>
            </p:pic>
            <p:pic>
              <p:nvPicPr>
                <p:cNvPr id="24"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3221019" y="4743468"/>
                  <a:ext cx="800070" cy="784782"/>
                </a:xfrm>
                <a:prstGeom prst="rect">
                  <a:avLst/>
                </a:prstGeom>
                <a:noFill/>
              </p:spPr>
            </p:pic>
            <p:pic>
              <p:nvPicPr>
                <p:cNvPr id="25"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5521338" y="2698740"/>
                  <a:ext cx="800070" cy="784782"/>
                </a:xfrm>
                <a:prstGeom prst="rect">
                  <a:avLst/>
                </a:prstGeom>
                <a:noFill/>
              </p:spPr>
            </p:pic>
            <p:pic>
              <p:nvPicPr>
                <p:cNvPr id="26"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6835806" y="2370123"/>
                  <a:ext cx="800070" cy="784782"/>
                </a:xfrm>
                <a:prstGeom prst="rect">
                  <a:avLst/>
                </a:prstGeom>
                <a:noFill/>
              </p:spPr>
            </p:pic>
            <p:pic>
              <p:nvPicPr>
                <p:cNvPr id="27"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4425948" y="1274733"/>
                  <a:ext cx="800070" cy="784782"/>
                </a:xfrm>
                <a:prstGeom prst="rect">
                  <a:avLst/>
                </a:prstGeom>
                <a:noFill/>
              </p:spPr>
            </p:pic>
            <p:pic>
              <p:nvPicPr>
                <p:cNvPr id="28" name="Picture 4" descr="C:\Documents and Settings\aferreira\My Documents\My Pictures\tree%20pine.gif"/>
                <p:cNvPicPr>
                  <a:picLocks noChangeAspect="1" noChangeArrowheads="1"/>
                </p:cNvPicPr>
                <p:nvPr/>
              </p:nvPicPr>
              <p:blipFill>
                <a:blip r:embed="rId6" cstate="print"/>
                <a:srcRect/>
                <a:stretch>
                  <a:fillRect/>
                </a:stretch>
              </p:blipFill>
              <p:spPr bwMode="auto">
                <a:xfrm>
                  <a:off x="4864104" y="5218137"/>
                  <a:ext cx="800070" cy="784782"/>
                </a:xfrm>
                <a:prstGeom prst="rect">
                  <a:avLst/>
                </a:prstGeom>
                <a:noFill/>
              </p:spPr>
            </p:pic>
            <p:pic>
              <p:nvPicPr>
                <p:cNvPr id="29" name="Picture 5" descr="C:\Documents and Settings\aferreira\My Documents\My Pictures\house%20clipart.jpg"/>
                <p:cNvPicPr>
                  <a:picLocks noChangeAspect="1" noChangeArrowheads="1"/>
                </p:cNvPicPr>
                <p:nvPr/>
              </p:nvPicPr>
              <p:blipFill>
                <a:blip r:embed="rId4" cstate="print"/>
                <a:srcRect/>
                <a:stretch>
                  <a:fillRect/>
                </a:stretch>
              </p:blipFill>
              <p:spPr bwMode="auto">
                <a:xfrm>
                  <a:off x="3213921" y="3071883"/>
                  <a:ext cx="971550" cy="1038225"/>
                </a:xfrm>
                <a:prstGeom prst="rect">
                  <a:avLst/>
                </a:prstGeom>
                <a:noFill/>
              </p:spPr>
            </p:pic>
            <p:pic>
              <p:nvPicPr>
                <p:cNvPr id="30" name="Picture 5" descr="C:\Documents and Settings\aferreira\My Documents\My Pictures\house%20clipart.jpg"/>
                <p:cNvPicPr>
                  <a:picLocks noChangeAspect="1" noChangeArrowheads="1"/>
                </p:cNvPicPr>
                <p:nvPr/>
              </p:nvPicPr>
              <p:blipFill>
                <a:blip r:embed="rId4" cstate="print"/>
                <a:srcRect/>
                <a:stretch>
                  <a:fillRect/>
                </a:stretch>
              </p:blipFill>
              <p:spPr bwMode="auto">
                <a:xfrm>
                  <a:off x="5130927" y="2910873"/>
                  <a:ext cx="971550" cy="1038225"/>
                </a:xfrm>
                <a:prstGeom prst="rect">
                  <a:avLst/>
                </a:prstGeom>
                <a:noFill/>
              </p:spPr>
            </p:pic>
          </p:grpSp>
          <p:pic>
            <p:nvPicPr>
              <p:cNvPr id="6" name="Picture 2" descr="http://thumbs.dreamstime.com/z/cartoon-farm-scene-illustration-colorful-different-animals-stood-foreground-4218627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068"/>
              <a:stretch/>
            </p:blipFill>
            <p:spPr bwMode="auto">
              <a:xfrm>
                <a:off x="5382749" y="4191175"/>
                <a:ext cx="747830" cy="533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t3.gstatic.com/images?q=tbn:ANd9GcQ0t8wAvurw--coDPeIbnJZGKjfx7Kx_TGrFVlcDomx2Kilepn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535" b="13158"/>
              <a:stretch/>
            </p:blipFill>
            <p:spPr bwMode="auto">
              <a:xfrm>
                <a:off x="3695944" y="4562053"/>
                <a:ext cx="538452" cy="49507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http://www.cartoonmotivators.com/blog/wp-content/uploads/2012/01/QuarrySafetyHazard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1755" y="1356822"/>
              <a:ext cx="1450097" cy="1026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upo 30"/>
          <p:cNvGrpSpPr/>
          <p:nvPr/>
        </p:nvGrpSpPr>
        <p:grpSpPr>
          <a:xfrm>
            <a:off x="8972620" y="1465870"/>
            <a:ext cx="1670136" cy="1191408"/>
            <a:chOff x="1512795" y="1589520"/>
            <a:chExt cx="2015657" cy="1191408"/>
          </a:xfrm>
        </p:grpSpPr>
        <p:sp>
          <p:nvSpPr>
            <p:cNvPr id="32" name="Nuvem 31"/>
            <p:cNvSpPr/>
            <p:nvPr/>
          </p:nvSpPr>
          <p:spPr>
            <a:xfrm>
              <a:off x="1512795" y="1589520"/>
              <a:ext cx="2015089" cy="1191408"/>
            </a:xfrm>
            <a:prstGeom prst="cloud">
              <a:avLst/>
            </a:prstGeom>
            <a:solidFill>
              <a:srgbClr val="82B000">
                <a:alpha val="76863"/>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tângulo 32"/>
            <p:cNvSpPr/>
            <p:nvPr/>
          </p:nvSpPr>
          <p:spPr>
            <a:xfrm>
              <a:off x="1856658" y="1840156"/>
              <a:ext cx="1671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Sediment</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transport</a:t>
              </a:r>
              <a:endPar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4" name="Grupo 33"/>
          <p:cNvGrpSpPr/>
          <p:nvPr/>
        </p:nvGrpSpPr>
        <p:grpSpPr>
          <a:xfrm>
            <a:off x="2146947" y="1217118"/>
            <a:ext cx="2015089" cy="1191408"/>
            <a:chOff x="7908126" y="1078672"/>
            <a:chExt cx="2015089" cy="1191408"/>
          </a:xfrm>
        </p:grpSpPr>
        <p:sp>
          <p:nvSpPr>
            <p:cNvPr id="35" name="Nuvem 34"/>
            <p:cNvSpPr/>
            <p:nvPr/>
          </p:nvSpPr>
          <p:spPr>
            <a:xfrm>
              <a:off x="7908126" y="1078672"/>
              <a:ext cx="2015089" cy="1191408"/>
            </a:xfrm>
            <a:prstGeom prst="cloud">
              <a:avLst/>
            </a:prstGeom>
            <a:solidFill>
              <a:srgbClr val="82B000">
                <a:alpha val="76863"/>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CaixaDeTexto 35"/>
            <p:cNvSpPr txBox="1"/>
            <p:nvPr/>
          </p:nvSpPr>
          <p:spPr>
            <a:xfrm>
              <a:off x="8041171" y="1368445"/>
              <a:ext cx="16869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Sediment sources</a:t>
              </a:r>
            </a:p>
          </p:txBody>
        </p:sp>
      </p:grpSp>
      <p:grpSp>
        <p:nvGrpSpPr>
          <p:cNvPr id="37" name="Grupo 36"/>
          <p:cNvGrpSpPr/>
          <p:nvPr/>
        </p:nvGrpSpPr>
        <p:grpSpPr>
          <a:xfrm>
            <a:off x="2593736" y="5019355"/>
            <a:ext cx="1901641" cy="975387"/>
            <a:chOff x="460375" y="4325821"/>
            <a:chExt cx="1901641" cy="975387"/>
          </a:xfrm>
        </p:grpSpPr>
        <p:sp>
          <p:nvSpPr>
            <p:cNvPr id="38" name="Nuvem 37"/>
            <p:cNvSpPr/>
            <p:nvPr/>
          </p:nvSpPr>
          <p:spPr>
            <a:xfrm>
              <a:off x="460375" y="4325821"/>
              <a:ext cx="1901641" cy="975387"/>
            </a:xfrm>
            <a:prstGeom prst="cloud">
              <a:avLst/>
            </a:prstGeom>
            <a:solidFill>
              <a:srgbClr val="82B000">
                <a:alpha val="76863"/>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tângulo 38"/>
            <p:cNvSpPr/>
            <p:nvPr/>
          </p:nvSpPr>
          <p:spPr>
            <a:xfrm>
              <a:off x="804539" y="4456494"/>
              <a:ext cx="14205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Sediment</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deposition</a:t>
              </a:r>
              <a:endPar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ítulo 1"/>
          <p:cNvSpPr txBox="1">
            <a:spLocks/>
          </p:cNvSpPr>
          <p:nvPr/>
        </p:nvSpPr>
        <p:spPr>
          <a:xfrm>
            <a:off x="2423500" y="-118235"/>
            <a:ext cx="8231188" cy="642934"/>
          </a:xfrm>
          <a:prstGeom prst="rect">
            <a:avLst/>
          </a:prstGeom>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PT" sz="4400" b="1" i="0" u="none" strike="noStrike" kern="1200" cap="none" spc="0" normalizeH="0" baseline="0" noProof="0" dirty="0">
                <a:ln>
                  <a:noFill/>
                </a:ln>
                <a:solidFill>
                  <a:srgbClr val="0070C0"/>
                </a:solidFill>
                <a:effectLst/>
                <a:uLnTx/>
                <a:uFillTx/>
                <a:latin typeface="Calibri Light" panose="020F0302020204030204"/>
                <a:ea typeface="+mn-ea"/>
                <a:cs typeface="+mn-cs"/>
              </a:rPr>
              <a:t>Peri-</a:t>
            </a:r>
            <a:r>
              <a:rPr kumimoji="0" lang="pt-PT" sz="4400" b="1" i="0" u="none" strike="noStrike" kern="1200" cap="none" spc="0" normalizeH="0" baseline="0" noProof="0" dirty="0" err="1">
                <a:ln>
                  <a:noFill/>
                </a:ln>
                <a:solidFill>
                  <a:srgbClr val="0070C0"/>
                </a:solidFill>
                <a:effectLst/>
                <a:uLnTx/>
                <a:uFillTx/>
                <a:latin typeface="Calibri Light" panose="020F0302020204030204"/>
                <a:ea typeface="+mn-ea"/>
                <a:cs typeface="+mn-cs"/>
              </a:rPr>
              <a:t>urban</a:t>
            </a:r>
            <a:r>
              <a:rPr kumimoji="0" lang="pt-PT" sz="4400" b="1"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4400" b="1" i="0" u="none" strike="noStrike" kern="1200" cap="none" spc="0" normalizeH="0" baseline="0" noProof="0" dirty="0" err="1">
                <a:ln>
                  <a:noFill/>
                </a:ln>
                <a:solidFill>
                  <a:srgbClr val="0070C0"/>
                </a:solidFill>
                <a:effectLst/>
                <a:uLnTx/>
                <a:uFillTx/>
                <a:latin typeface="Calibri Light" panose="020F0302020204030204"/>
                <a:ea typeface="+mn-ea"/>
                <a:cs typeface="+mn-cs"/>
              </a:rPr>
              <a:t>catchment</a:t>
            </a:r>
            <a:endParaRPr kumimoji="0" lang="pt-PT" sz="4400" b="1" i="0" u="none" strike="noStrike" kern="1200" cap="none" spc="0" normalizeH="0" baseline="0" noProof="0" dirty="0">
              <a:ln>
                <a:noFill/>
              </a:ln>
              <a:solidFill>
                <a:srgbClr val="0070C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PT" sz="3400" b="1" i="0" u="none" strike="noStrike" kern="1200" cap="none" spc="0" normalizeH="0" baseline="0" noProof="0" dirty="0">
              <a:ln>
                <a:noFill/>
              </a:ln>
              <a:solidFill>
                <a:srgbClr val="968420"/>
              </a:solidFill>
              <a:effectLst/>
              <a:uLnTx/>
              <a:uFillTx/>
              <a:latin typeface="Trebuchet MS" pitchFamily="34" charset="0"/>
              <a:ea typeface="+mn-ea"/>
              <a:cs typeface="+mn-cs"/>
            </a:endParaRPr>
          </a:p>
        </p:txBody>
      </p:sp>
      <p:pic>
        <p:nvPicPr>
          <p:cNvPr id="44" name="Imagem 43"/>
          <p:cNvPicPr>
            <a:picLocks noChangeAspect="1"/>
          </p:cNvPicPr>
          <p:nvPr/>
        </p:nvPicPr>
        <p:blipFill>
          <a:blip r:embed="rId10"/>
          <a:stretch>
            <a:fillRect/>
          </a:stretch>
        </p:blipFill>
        <p:spPr>
          <a:xfrm>
            <a:off x="133444" y="2553889"/>
            <a:ext cx="2223847" cy="1440000"/>
          </a:xfrm>
          <a:prstGeom prst="rect">
            <a:avLst/>
          </a:prstGeom>
        </p:spPr>
      </p:pic>
      <p:pic>
        <p:nvPicPr>
          <p:cNvPr id="3074" name="Picture 2" descr="https://encrypted-tbn0.gstatic.com/images?q=tbn:ANd9GcSRNLzTJnmd9_c1Anb3LaSSfn4JWkGhd36Xy0MZdxtp1uCSkkZ0"/>
          <p:cNvPicPr>
            <a:picLocks noChangeAspect="1" noChangeArrowheads="1"/>
          </p:cNvPicPr>
          <p:nvPr/>
        </p:nvPicPr>
        <p:blipFill rotWithShape="1">
          <a:blip r:embed="rId11">
            <a:extLst>
              <a:ext uri="{28A0092B-C50C-407E-A947-70E740481C1C}">
                <a14:useLocalDpi xmlns:a14="http://schemas.microsoft.com/office/drawing/2010/main" val="0"/>
              </a:ext>
            </a:extLst>
          </a:blip>
          <a:srcRect r="13025"/>
          <a:stretch/>
        </p:blipFill>
        <p:spPr bwMode="auto">
          <a:xfrm>
            <a:off x="125697" y="4037226"/>
            <a:ext cx="223650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ditorial01.shutterstock.com/wm-preview-450/7834661ak/8ddf34cc/india-flood-sep-2008-shutterstock-editorial-7834661ak.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77590" y="2965605"/>
            <a:ext cx="216722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m 46"/>
          <p:cNvPicPr>
            <a:picLocks noChangeAspect="1"/>
          </p:cNvPicPr>
          <p:nvPr/>
        </p:nvPicPr>
        <p:blipFill>
          <a:blip r:embed="rId13"/>
          <a:stretch>
            <a:fillRect/>
          </a:stretch>
        </p:blipFill>
        <p:spPr>
          <a:xfrm>
            <a:off x="9780878" y="4463814"/>
            <a:ext cx="2163935" cy="1440000"/>
          </a:xfrm>
          <a:prstGeom prst="rect">
            <a:avLst/>
          </a:prstGeom>
        </p:spPr>
      </p:pic>
      <p:grpSp>
        <p:nvGrpSpPr>
          <p:cNvPr id="48" name="Grupo 47"/>
          <p:cNvGrpSpPr/>
          <p:nvPr/>
        </p:nvGrpSpPr>
        <p:grpSpPr>
          <a:xfrm>
            <a:off x="-482600" y="6157778"/>
            <a:ext cx="13159649" cy="658621"/>
            <a:chOff x="-13646502" y="1040468"/>
            <a:chExt cx="28965383" cy="743998"/>
          </a:xfrm>
        </p:grpSpPr>
        <p:sp>
          <p:nvSpPr>
            <p:cNvPr id="49" name="Arredondar Rectângulo de Canto Diagonal 22"/>
            <p:cNvSpPr/>
            <p:nvPr/>
          </p:nvSpPr>
          <p:spPr>
            <a:xfrm>
              <a:off x="-11885418" y="1070373"/>
              <a:ext cx="25651664" cy="714093"/>
            </a:xfrm>
            <a:prstGeom prst="round2DiagRect">
              <a:avLst/>
            </a:prstGeom>
            <a:solidFill>
              <a:schemeClr val="accent1">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779" tIns="8390" rIns="16779" bIns="83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CaixaDeTexto 49"/>
            <p:cNvSpPr txBox="1"/>
            <p:nvPr/>
          </p:nvSpPr>
          <p:spPr>
            <a:xfrm>
              <a:off x="-13646502" y="1040468"/>
              <a:ext cx="28965383" cy="6187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PT" sz="2200" b="1" i="0" u="none" strike="noStrike" kern="1200" cap="none" spc="0" normalizeH="0" baseline="0" noProof="0" dirty="0">
                  <a:ln>
                    <a:noFill/>
                  </a:ln>
                  <a:solidFill>
                    <a:srgbClr val="002060"/>
                  </a:solidFill>
                  <a:effectLst/>
                  <a:uLnTx/>
                  <a:uFillTx/>
                  <a:latin typeface="Calibri" panose="020F0502020204030204"/>
                  <a:ea typeface="+mn-ea"/>
                  <a:cs typeface="+mn-cs"/>
                </a:rPr>
                <a:t>Impacts vary </a:t>
              </a:r>
              <a:r>
                <a:rPr kumimoji="0" lang="pt-PT" sz="2200" b="1" i="0" u="none" strike="noStrike" kern="1200" cap="none" spc="0" normalizeH="0" baseline="0" noProof="0" dirty="0" err="1">
                  <a:ln>
                    <a:noFill/>
                  </a:ln>
                  <a:solidFill>
                    <a:srgbClr val="002060"/>
                  </a:solidFill>
                  <a:effectLst/>
                  <a:uLnTx/>
                  <a:uFillTx/>
                  <a:latin typeface="Calibri" panose="020F0502020204030204"/>
                  <a:ea typeface="+mn-ea"/>
                  <a:cs typeface="+mn-cs"/>
                </a:rPr>
                <a:t>with</a:t>
              </a:r>
              <a:r>
                <a:rPr kumimoji="0" lang="pt-PT" sz="2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pt-PT" sz="2200" b="1" i="0" u="none" strike="noStrike" kern="1200" cap="none" spc="0" normalizeH="0" baseline="0" noProof="0" dirty="0" err="1">
                  <a:ln>
                    <a:noFill/>
                  </a:ln>
                  <a:solidFill>
                    <a:srgbClr val="002060"/>
                  </a:solidFill>
                  <a:effectLst/>
                  <a:uLnTx/>
                  <a:uFillTx/>
                  <a:latin typeface="Calibri" panose="020F0502020204030204"/>
                  <a:ea typeface="+mn-ea"/>
                  <a:cs typeface="+mn-cs"/>
                </a:rPr>
                <a:t>landscape</a:t>
              </a:r>
              <a:r>
                <a:rPr kumimoji="0" lang="pt-PT" sz="2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pt-PT" sz="2200" b="1" i="0" u="none" strike="noStrike" kern="1200" cap="none" spc="0" normalizeH="0" baseline="0" noProof="0" dirty="0" err="1">
                  <a:ln>
                    <a:noFill/>
                  </a:ln>
                  <a:solidFill>
                    <a:srgbClr val="002060"/>
                  </a:solidFill>
                  <a:effectLst/>
                  <a:uLnTx/>
                  <a:uFillTx/>
                  <a:latin typeface="Calibri" panose="020F0502020204030204"/>
                  <a:ea typeface="+mn-ea"/>
                  <a:cs typeface="+mn-cs"/>
                </a:rPr>
                <a:t>connectivity</a:t>
              </a:r>
              <a:r>
                <a:rPr kumimoji="0" lang="pt-PT" sz="2200" b="1" i="0" u="none" strike="noStrike" kern="1200" cap="none" spc="0" normalizeH="0" baseline="0" noProof="0" dirty="0">
                  <a:ln>
                    <a:noFill/>
                  </a:ln>
                  <a:solidFill>
                    <a:srgbClr val="002060"/>
                  </a:solidFill>
                  <a:effectLst/>
                  <a:uLnTx/>
                  <a:uFillTx/>
                  <a:latin typeface="Calibri" panose="020F0502020204030204"/>
                  <a:ea typeface="+mn-ea"/>
                  <a:cs typeface="+mn-cs"/>
                </a:rPr>
                <a:t>  of the complex mosaic of urban and non-</a:t>
              </a:r>
              <a:r>
                <a:rPr kumimoji="0" lang="pt-PT" sz="2200" b="1" i="0" u="none" strike="noStrike" kern="1200" cap="none" spc="0" normalizeH="0" baseline="0" noProof="0" dirty="0" err="1">
                  <a:ln>
                    <a:noFill/>
                  </a:ln>
                  <a:solidFill>
                    <a:srgbClr val="002060"/>
                  </a:solidFill>
                  <a:effectLst/>
                  <a:uLnTx/>
                  <a:uFillTx/>
                  <a:latin typeface="Calibri" panose="020F0502020204030204"/>
                  <a:ea typeface="+mn-ea"/>
                  <a:cs typeface="+mn-cs"/>
                </a:rPr>
                <a:t>urban</a:t>
              </a:r>
              <a:r>
                <a:rPr kumimoji="0" lang="pt-PT" sz="2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pt-PT" sz="2200" b="1" i="0" u="none" strike="noStrike" kern="1200" cap="none" spc="0" normalizeH="0" baseline="0" noProof="0" dirty="0" err="1">
                  <a:ln>
                    <a:noFill/>
                  </a:ln>
                  <a:solidFill>
                    <a:srgbClr val="002060"/>
                  </a:solidFill>
                  <a:effectLst/>
                  <a:uLnTx/>
                  <a:uFillTx/>
                  <a:latin typeface="Calibri" panose="020F0502020204030204"/>
                  <a:ea typeface="+mn-ea"/>
                  <a:cs typeface="+mn-cs"/>
                </a:rPr>
                <a:t>units</a:t>
              </a:r>
              <a:r>
                <a:rPr kumimoji="0" lang="pt-PT" sz="22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32844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12434" y="-77615"/>
            <a:ext cx="10811904" cy="642934"/>
          </a:xfrm>
          <a:prstGeom prst="rect">
            <a:avLst/>
          </a:prstGeom>
        </p:spPr>
        <p:txBody>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Calibri Light" panose="020F0302020204030204"/>
                <a:ea typeface="+mn-ea"/>
                <a:cs typeface="+mn-cs"/>
              </a:rPr>
              <a:t>Study site: </a:t>
            </a:r>
            <a:r>
              <a:rPr kumimoji="0" lang="en-GB" sz="4400" b="0" i="0" u="none" strike="noStrike" kern="1200" cap="none" spc="0" normalizeH="0" baseline="0" noProof="0" dirty="0" err="1">
                <a:ln>
                  <a:noFill/>
                </a:ln>
                <a:solidFill>
                  <a:srgbClr val="0070C0"/>
                </a:solidFill>
                <a:effectLst/>
                <a:uLnTx/>
                <a:uFillTx/>
                <a:latin typeface="Calibri Light" panose="020F0302020204030204"/>
                <a:ea typeface="+mn-ea"/>
                <a:cs typeface="+mn-cs"/>
              </a:rPr>
              <a:t>Ribeira</a:t>
            </a:r>
            <a:r>
              <a:rPr kumimoji="0" lang="en-GB" sz="4400" b="0" i="0" u="none" strike="noStrike" kern="1200" cap="none" spc="0" normalizeH="0" baseline="0" noProof="0" dirty="0">
                <a:ln>
                  <a:noFill/>
                </a:ln>
                <a:solidFill>
                  <a:srgbClr val="0070C0"/>
                </a:solidFill>
                <a:effectLst/>
                <a:uLnTx/>
                <a:uFillTx/>
                <a:latin typeface="Calibri Light" panose="020F0302020204030204"/>
                <a:ea typeface="+mn-ea"/>
                <a:cs typeface="+mn-cs"/>
              </a:rPr>
              <a:t> dos </a:t>
            </a:r>
            <a:r>
              <a:rPr kumimoji="0" lang="en-GB" sz="4400" b="0" i="0" u="none" strike="noStrike" kern="1200" cap="none" spc="0" normalizeH="0" baseline="0" noProof="0" dirty="0" err="1">
                <a:ln>
                  <a:noFill/>
                </a:ln>
                <a:solidFill>
                  <a:srgbClr val="0070C0"/>
                </a:solidFill>
                <a:effectLst/>
                <a:uLnTx/>
                <a:uFillTx/>
                <a:latin typeface="Calibri Light" panose="020F0302020204030204"/>
                <a:ea typeface="+mn-ea"/>
                <a:cs typeface="+mn-cs"/>
              </a:rPr>
              <a:t>Covões</a:t>
            </a:r>
            <a:r>
              <a:rPr kumimoji="0" lang="en-GB" sz="4400" b="0" i="0" u="none" strike="noStrike" kern="1200" cap="none" spc="0" normalizeH="0" baseline="0" noProof="0" dirty="0">
                <a:ln>
                  <a:noFill/>
                </a:ln>
                <a:solidFill>
                  <a:srgbClr val="0070C0"/>
                </a:solidFill>
                <a:effectLst/>
                <a:uLnTx/>
                <a:uFillTx/>
                <a:latin typeface="Calibri Light" panose="020F0302020204030204"/>
                <a:ea typeface="+mn-ea"/>
                <a:cs typeface="+mn-cs"/>
              </a:rPr>
              <a:t> catchment</a:t>
            </a:r>
            <a:endParaRPr kumimoji="0" lang="pt-PT" sz="4400" b="0" i="0" u="none" strike="noStrike" kern="1200" cap="none" spc="0" normalizeH="0" baseline="0" noProof="0" dirty="0">
              <a:ln>
                <a:noFill/>
              </a:ln>
              <a:solidFill>
                <a:srgbClr val="0070C0"/>
              </a:solidFill>
              <a:effectLst/>
              <a:uLnTx/>
              <a:uFillTx/>
              <a:latin typeface="Calibri Light" panose="020F0302020204030204"/>
              <a:ea typeface="+mn-ea"/>
              <a:cs typeface="+mn-cs"/>
            </a:endParaRPr>
          </a:p>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pt-PT" sz="4400" b="1"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pic>
        <p:nvPicPr>
          <p:cNvPr id="4" name="Imagem 3"/>
          <p:cNvPicPr/>
          <p:nvPr/>
        </p:nvPicPr>
        <p:blipFill rotWithShape="1">
          <a:blip r:embed="rId3"/>
          <a:srcRect l="11721" t="28300" r="70930" b="47675"/>
          <a:stretch/>
        </p:blipFill>
        <p:spPr bwMode="auto">
          <a:xfrm>
            <a:off x="1292376" y="1011434"/>
            <a:ext cx="5005070" cy="2338705"/>
          </a:xfrm>
          <a:prstGeom prst="rect">
            <a:avLst/>
          </a:prstGeom>
          <a:ln>
            <a:noFill/>
          </a:ln>
          <a:extLst>
            <a:ext uri="{53640926-AAD7-44D8-BBD7-CCE9431645EC}">
              <a14:shadowObscured xmlns:a14="http://schemas.microsoft.com/office/drawing/2010/main"/>
            </a:ext>
          </a:extLst>
        </p:spPr>
      </p:pic>
      <p:sp>
        <p:nvSpPr>
          <p:cNvPr id="5" name="CaixaDeTexto 4"/>
          <p:cNvSpPr txBox="1"/>
          <p:nvPr/>
        </p:nvSpPr>
        <p:spPr>
          <a:xfrm>
            <a:off x="1796452" y="3350139"/>
            <a:ext cx="45468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Fig. 1: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Location</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catchment</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ectângulo 11"/>
          <p:cNvSpPr/>
          <p:nvPr/>
        </p:nvSpPr>
        <p:spPr>
          <a:xfrm>
            <a:off x="6786722" y="1140028"/>
            <a:ext cx="3672408" cy="464871"/>
          </a:xfrm>
          <a:prstGeom prst="rect">
            <a:avLst/>
          </a:prstGeom>
        </p:spPr>
        <p:txBody>
          <a:bodyPr wrap="square">
            <a:spAutoFit/>
          </a:bodyPr>
          <a:lstStyle/>
          <a:p>
            <a:pPr marL="0" marR="0" lvl="0" indent="0" algn="l" defTabSz="4176713" rtl="0" eaLnBrk="1" fontAlgn="auto" latinLnBrk="0" hangingPunct="1">
              <a:lnSpc>
                <a:spcPct val="150000"/>
              </a:lnSpc>
              <a:spcBef>
                <a:spcPts val="0"/>
              </a:spcBef>
              <a:spcAft>
                <a:spcPts val="0"/>
              </a:spcAft>
              <a:buClr>
                <a:srgbClr val="5B9BD5">
                  <a:lumMod val="75000"/>
                </a:srgbClr>
              </a:buClr>
              <a:buSzTx/>
              <a:buFont typeface="Wingdings" pitchFamily="2" charset="2"/>
              <a:buChar char="Ø"/>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Size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6.2 km</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p>
        </p:txBody>
      </p:sp>
      <p:pic>
        <p:nvPicPr>
          <p:cNvPr id="7" name="Imagem 6"/>
          <p:cNvPicPr>
            <a:picLocks noChangeAspect="1"/>
          </p:cNvPicPr>
          <p:nvPr/>
        </p:nvPicPr>
        <p:blipFill>
          <a:blip r:embed="rId4"/>
          <a:stretch>
            <a:fillRect/>
          </a:stretch>
        </p:blipFill>
        <p:spPr>
          <a:xfrm>
            <a:off x="1454972" y="3796254"/>
            <a:ext cx="4815511" cy="2665329"/>
          </a:xfrm>
          <a:prstGeom prst="rect">
            <a:avLst/>
          </a:prstGeom>
        </p:spPr>
      </p:pic>
      <p:sp>
        <p:nvSpPr>
          <p:cNvPr id="8" name="CaixaDeTexto 7"/>
          <p:cNvSpPr txBox="1"/>
          <p:nvPr/>
        </p:nvSpPr>
        <p:spPr>
          <a:xfrm>
            <a:off x="1337240" y="6418822"/>
            <a:ext cx="50060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Fig. 3: Land use change between 1958 and 2012.</a:t>
            </a:r>
          </a:p>
        </p:txBody>
      </p:sp>
      <p:pic>
        <p:nvPicPr>
          <p:cNvPr id="9" name="Imagem 1" descr="C:\Users\Carla\Desktop\Geologia_Bacia_Final.jpg"/>
          <p:cNvPicPr>
            <a:picLocks noChangeAspect="1" noChangeArrowheads="1"/>
          </p:cNvPicPr>
          <p:nvPr/>
        </p:nvPicPr>
        <p:blipFill>
          <a:blip r:embed="rId5"/>
          <a:srcRect/>
          <a:stretch>
            <a:fillRect/>
          </a:stretch>
        </p:blipFill>
        <p:spPr bwMode="auto">
          <a:xfrm>
            <a:off x="6904815" y="3503166"/>
            <a:ext cx="4444132" cy="3005317"/>
          </a:xfrm>
          <a:prstGeom prst="rect">
            <a:avLst/>
          </a:prstGeom>
          <a:noFill/>
          <a:ln w="9525">
            <a:noFill/>
            <a:miter lim="800000"/>
            <a:headEnd/>
            <a:tailEnd/>
          </a:ln>
        </p:spPr>
      </p:pic>
      <p:sp>
        <p:nvSpPr>
          <p:cNvPr id="10" name="CaixaDeTexto 9"/>
          <p:cNvSpPr txBox="1"/>
          <p:nvPr/>
        </p:nvSpPr>
        <p:spPr>
          <a:xfrm>
            <a:off x="7209888" y="6451225"/>
            <a:ext cx="39558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Fig. 2: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Lithology</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catchment</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Rectângulo 11"/>
          <p:cNvSpPr/>
          <p:nvPr/>
        </p:nvSpPr>
        <p:spPr>
          <a:xfrm>
            <a:off x="6786630" y="1497587"/>
            <a:ext cx="4171655" cy="1754326"/>
          </a:xfrm>
          <a:prstGeom prst="rect">
            <a:avLst/>
          </a:prstGeom>
        </p:spPr>
        <p:txBody>
          <a:bodyPr wrap="square">
            <a:spAutoFit/>
          </a:bodyPr>
          <a:lstStyle/>
          <a:p>
            <a:pPr marL="0" marR="0" lvl="0" indent="0" algn="l" defTabSz="4176713" rtl="0" eaLnBrk="1" fontAlgn="auto" latinLnBrk="0" hangingPunct="1">
              <a:lnSpc>
                <a:spcPct val="150000"/>
              </a:lnSpc>
              <a:spcBef>
                <a:spcPts val="0"/>
              </a:spcBef>
              <a:spcAft>
                <a:spcPts val="0"/>
              </a:spcAft>
              <a:buClr>
                <a:srgbClr val="5B9BD5">
                  <a:lumMod val="75000"/>
                </a:srgbClr>
              </a:buClr>
              <a:buSzTx/>
              <a:buFont typeface="Wingdings" pitchFamily="2" charset="2"/>
              <a:buChar char="Ø"/>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Climate: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Mediterranean (15°C, 979 mm)</a:t>
            </a:r>
          </a:p>
          <a:p>
            <a:pPr marL="0" marR="0" lvl="0" indent="0" algn="l" defTabSz="4176713" rtl="0" eaLnBrk="1" fontAlgn="auto" latinLnBrk="0" hangingPunct="1">
              <a:lnSpc>
                <a:spcPct val="150000"/>
              </a:lnSpc>
              <a:spcBef>
                <a:spcPts val="0"/>
              </a:spcBef>
              <a:spcAft>
                <a:spcPts val="0"/>
              </a:spcAft>
              <a:buClr>
                <a:srgbClr val="5B9BD5">
                  <a:lumMod val="75000"/>
                </a:srgbClr>
              </a:buClr>
              <a:buSzTx/>
              <a:buFont typeface="Wingdings" pitchFamily="2" charset="2"/>
              <a:buChar char="Ø"/>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Altitude: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35 m to 210 m</a:t>
            </a:r>
          </a:p>
          <a:p>
            <a:pPr marL="0" marR="0" lvl="0" indent="0" algn="l" defTabSz="4176713" rtl="0" eaLnBrk="1" fontAlgn="auto" latinLnBrk="0" hangingPunct="1">
              <a:lnSpc>
                <a:spcPct val="150000"/>
              </a:lnSpc>
              <a:spcBef>
                <a:spcPts val="0"/>
              </a:spcBef>
              <a:spcAft>
                <a:spcPts val="0"/>
              </a:spcAft>
              <a:buClr>
                <a:srgbClr val="5B9BD5">
                  <a:lumMod val="75000"/>
                </a:srgbClr>
              </a:buClr>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Slope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mean slope 9° (max. 46°)</a:t>
            </a:r>
          </a:p>
          <a:p>
            <a:pPr marL="0" marR="0" lvl="0" indent="0" algn="l" defTabSz="4176713" rtl="0" eaLnBrk="1" fontAlgn="auto" latinLnBrk="0" hangingPunct="1">
              <a:lnSpc>
                <a:spcPct val="150000"/>
              </a:lnSpc>
              <a:spcBef>
                <a:spcPts val="0"/>
              </a:spcBef>
              <a:spcAft>
                <a:spcPts val="0"/>
              </a:spcAft>
              <a:buClr>
                <a:srgbClr val="5B9BD5">
                  <a:lumMod val="75000"/>
                </a:srgbClr>
              </a:buClr>
              <a:buSzTx/>
              <a:buFont typeface="Wingdings" pitchFamily="2" charset="2"/>
              <a:buChar char="Ø"/>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Soils: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Leptic</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Cambisols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and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Podsols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39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84973" y="-77349"/>
            <a:ext cx="10123256" cy="642934"/>
          </a:xfrm>
          <a:prstGeom prst="rect">
            <a:avLst/>
          </a:prstGeom>
        </p:spPr>
        <p:txBody>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Calibri Light" panose="020F0302020204030204"/>
                <a:ea typeface="+mn-ea"/>
                <a:cs typeface="+mn-cs"/>
              </a:rPr>
              <a:t>Methodology: </a:t>
            </a:r>
            <a:r>
              <a:rPr kumimoji="0" lang="en-GB" sz="4400" b="0" i="0" u="none" strike="noStrike" kern="1200" cap="none" spc="0" normalizeH="0" baseline="0" noProof="0" dirty="0">
                <a:ln>
                  <a:noFill/>
                </a:ln>
                <a:solidFill>
                  <a:srgbClr val="0070C0"/>
                </a:solidFill>
                <a:effectLst/>
                <a:uLnTx/>
                <a:uFillTx/>
                <a:latin typeface="Calibri Light" panose="020F0302020204030204"/>
                <a:ea typeface="+mn-ea"/>
                <a:cs typeface="+mn-cs"/>
              </a:rPr>
              <a:t>Sediment Fingerprinting</a:t>
            </a:r>
            <a:endParaRPr kumimoji="0" lang="pt-PT" sz="4400" b="0"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grpSp>
        <p:nvGrpSpPr>
          <p:cNvPr id="16" name="Grupo 15"/>
          <p:cNvGrpSpPr/>
          <p:nvPr/>
        </p:nvGrpSpPr>
        <p:grpSpPr>
          <a:xfrm>
            <a:off x="525045" y="974107"/>
            <a:ext cx="5740132" cy="5247022"/>
            <a:chOff x="525045" y="974107"/>
            <a:chExt cx="5740132" cy="5247022"/>
          </a:xfrm>
        </p:grpSpPr>
        <p:pic>
          <p:nvPicPr>
            <p:cNvPr id="3" name="Imagem 2"/>
            <p:cNvPicPr/>
            <p:nvPr/>
          </p:nvPicPr>
          <p:blipFill rotWithShape="1">
            <a:blip r:embed="rId3"/>
            <a:srcRect l="58688" t="14781" r="13072" b="7751"/>
            <a:stretch/>
          </p:blipFill>
          <p:spPr bwMode="auto">
            <a:xfrm>
              <a:off x="525045" y="974107"/>
              <a:ext cx="5636260" cy="5217795"/>
            </a:xfrm>
            <a:prstGeom prst="rect">
              <a:avLst/>
            </a:prstGeom>
            <a:ln>
              <a:noFill/>
            </a:ln>
            <a:extLst>
              <a:ext uri="{53640926-AAD7-44D8-BBD7-CCE9431645EC}">
                <a14:shadowObscured xmlns:a14="http://schemas.microsoft.com/office/drawing/2010/main"/>
              </a:ext>
            </a:extLst>
          </p:spPr>
        </p:pic>
        <p:grpSp>
          <p:nvGrpSpPr>
            <p:cNvPr id="14" name="Grupo 13"/>
            <p:cNvGrpSpPr/>
            <p:nvPr/>
          </p:nvGrpSpPr>
          <p:grpSpPr>
            <a:xfrm>
              <a:off x="735298" y="1049154"/>
              <a:ext cx="589935" cy="630703"/>
              <a:chOff x="735298" y="1049154"/>
              <a:chExt cx="589935" cy="630703"/>
            </a:xfrm>
          </p:grpSpPr>
          <p:sp>
            <p:nvSpPr>
              <p:cNvPr id="4" name="Seta para cima 3"/>
              <p:cNvSpPr/>
              <p:nvPr/>
            </p:nvSpPr>
            <p:spPr>
              <a:xfrm>
                <a:off x="798897" y="1049154"/>
                <a:ext cx="202130" cy="25025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ixaDeTexto 4"/>
              <p:cNvSpPr txBox="1"/>
              <p:nvPr/>
            </p:nvSpPr>
            <p:spPr>
              <a:xfrm>
                <a:off x="735298" y="1279747"/>
                <a:ext cx="5899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N</a:t>
                </a:r>
              </a:p>
            </p:txBody>
          </p:sp>
        </p:grpSp>
        <p:grpSp>
          <p:nvGrpSpPr>
            <p:cNvPr id="13" name="Grupo 12"/>
            <p:cNvGrpSpPr/>
            <p:nvPr/>
          </p:nvGrpSpPr>
          <p:grpSpPr>
            <a:xfrm>
              <a:off x="677177" y="5591175"/>
              <a:ext cx="1032561" cy="502290"/>
              <a:chOff x="1001027" y="5438775"/>
              <a:chExt cx="1032561" cy="502290"/>
            </a:xfrm>
          </p:grpSpPr>
          <p:cxnSp>
            <p:nvCxnSpPr>
              <p:cNvPr id="7" name="Conexão reta 6"/>
              <p:cNvCxnSpPr/>
              <p:nvPr/>
            </p:nvCxnSpPr>
            <p:spPr>
              <a:xfrm>
                <a:off x="1001027" y="5938684"/>
                <a:ext cx="9555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xão reta 7"/>
              <p:cNvCxnSpPr/>
              <p:nvPr/>
            </p:nvCxnSpPr>
            <p:spPr>
              <a:xfrm rot="5400000">
                <a:off x="911027" y="5851065"/>
                <a:ext cx="18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xão reta 9"/>
              <p:cNvCxnSpPr/>
              <p:nvPr/>
            </p:nvCxnSpPr>
            <p:spPr>
              <a:xfrm rot="5400000">
                <a:off x="1869903" y="5851065"/>
                <a:ext cx="18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xão reta 10"/>
              <p:cNvCxnSpPr/>
              <p:nvPr/>
            </p:nvCxnSpPr>
            <p:spPr>
              <a:xfrm rot="5400000">
                <a:off x="1387559" y="5884684"/>
                <a:ext cx="10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1076325" y="5438775"/>
                <a:ext cx="957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1000 m</a:t>
                </a:r>
              </a:p>
            </p:txBody>
          </p:sp>
        </p:grpSp>
        <p:sp>
          <p:nvSpPr>
            <p:cNvPr id="15" name="CaixaDeTexto 14"/>
            <p:cNvSpPr txBox="1"/>
            <p:nvPr/>
          </p:nvSpPr>
          <p:spPr>
            <a:xfrm>
              <a:off x="4489032" y="4189804"/>
              <a:ext cx="1776145" cy="2031325"/>
            </a:xfrm>
            <a:prstGeom prst="rect">
              <a:avLst/>
            </a:prstGeom>
            <a:solidFill>
              <a:schemeClr val="bg1">
                <a:alpha val="2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Legend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Sampling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Catchment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Water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Perennial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Ephemeral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FFFF"/>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Intermittent</a:t>
              </a:r>
            </a:p>
          </p:txBody>
        </p:sp>
      </p:grpSp>
      <p:sp>
        <p:nvSpPr>
          <p:cNvPr id="17" name="CaixaDeTexto 16"/>
          <p:cNvSpPr txBox="1"/>
          <p:nvPr/>
        </p:nvSpPr>
        <p:spPr>
          <a:xfrm>
            <a:off x="6435157" y="925804"/>
            <a:ext cx="5574805"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70C0"/>
              </a:buClr>
              <a:buSzTx/>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Sampling/Analysis/Modelling</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CaixaDeTexto 17"/>
          <p:cNvSpPr txBox="1"/>
          <p:nvPr/>
        </p:nvSpPr>
        <p:spPr>
          <a:xfrm>
            <a:off x="6601836" y="1702743"/>
            <a:ext cx="5408126" cy="55553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Surface bed sediments (of previous storms)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- 13 sites over the stream network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Composite samples (0-2.5 cm)</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dirty="0">
                <a:solidFill>
                  <a:prstClr val="black"/>
                </a:solidFill>
                <a:latin typeface="Calibri" panose="020F0502020204030204"/>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Five sampling surveys 2012 – 2018</a:t>
            </a: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lang="en-GB" sz="22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Sieving into  &lt; 63 micron, 63-125 micron and  125 micron – 2 mm fractions</a:t>
            </a: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lang="en-GB" sz="22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XRF analysis</a:t>
            </a: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lang="en-GB" sz="22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Unmixing modelling  (Bayesian) on a catchment and step-by-step confluence basis</a:t>
            </a: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lang="en-GB" sz="22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CaixaDeTexto 18"/>
          <p:cNvSpPr txBox="1"/>
          <p:nvPr/>
        </p:nvSpPr>
        <p:spPr>
          <a:xfrm>
            <a:off x="277019" y="6329526"/>
            <a:ext cx="52097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Fig. 11: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Location</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bed</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sediment</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sampling</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sites.</a:t>
            </a:r>
          </a:p>
        </p:txBody>
      </p:sp>
    </p:spTree>
    <p:extLst>
      <p:ext uri="{BB962C8B-B14F-4D97-AF65-F5344CB8AC3E}">
        <p14:creationId xmlns:p14="http://schemas.microsoft.com/office/powerpoint/2010/main" val="339516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81155" y="-38032"/>
            <a:ext cx="13989497" cy="920252"/>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pt-PT" sz="4000" b="0" i="0" u="none" strike="noStrike" kern="1200" cap="none" spc="0" normalizeH="0" baseline="0" noProof="0" dirty="0" err="1">
                <a:ln>
                  <a:noFill/>
                </a:ln>
                <a:solidFill>
                  <a:srgbClr val="0070C0"/>
                </a:solidFill>
                <a:effectLst/>
                <a:uLnTx/>
                <a:uFillTx/>
                <a:latin typeface="Calibri Light" panose="020F0302020204030204"/>
                <a:ea typeface="+mn-ea"/>
                <a:cs typeface="+mn-cs"/>
              </a:rPr>
              <a:t>Spatial</a:t>
            </a:r>
            <a:r>
              <a:rPr kumimoji="0" lang="pt-PT" sz="40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4000" b="0" i="0" u="none" strike="noStrike" kern="1200" cap="none" spc="0" normalizeH="0" baseline="0" noProof="0" dirty="0" err="1">
                <a:ln>
                  <a:noFill/>
                </a:ln>
                <a:solidFill>
                  <a:srgbClr val="0070C0"/>
                </a:solidFill>
                <a:effectLst/>
                <a:uLnTx/>
                <a:uFillTx/>
                <a:latin typeface="Calibri Light" panose="020F0302020204030204"/>
                <a:ea typeface="+mn-ea"/>
                <a:cs typeface="+mn-cs"/>
              </a:rPr>
              <a:t>differences</a:t>
            </a:r>
            <a:r>
              <a:rPr kumimoji="0" lang="pt-PT" sz="4000" b="0" i="0" u="none" strike="noStrike" kern="1200" cap="none" spc="0" normalizeH="0" baseline="0" noProof="0" dirty="0">
                <a:ln>
                  <a:noFill/>
                </a:ln>
                <a:solidFill>
                  <a:srgbClr val="0070C0"/>
                </a:solidFill>
                <a:effectLst/>
                <a:uLnTx/>
                <a:uFillTx/>
                <a:latin typeface="Calibri Light" panose="020F0302020204030204"/>
                <a:ea typeface="+mn-ea"/>
                <a:cs typeface="+mn-cs"/>
              </a:rPr>
              <a:t> in </a:t>
            </a:r>
            <a:r>
              <a:rPr kumimoji="0" lang="pt-PT" sz="4000" b="0" i="0" u="none" strike="noStrike" kern="1200" cap="none" spc="0" normalizeH="0" baseline="0" noProof="0" dirty="0" err="1">
                <a:ln>
                  <a:noFill/>
                </a:ln>
                <a:solidFill>
                  <a:srgbClr val="0070C0"/>
                </a:solidFill>
                <a:effectLst/>
                <a:uLnTx/>
                <a:uFillTx/>
                <a:latin typeface="Calibri Light" panose="020F0302020204030204"/>
                <a:ea typeface="+mn-ea"/>
                <a:cs typeface="+mn-cs"/>
              </a:rPr>
              <a:t>geochemical</a:t>
            </a:r>
            <a:r>
              <a:rPr kumimoji="0" lang="pt-PT" sz="40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4000" b="0" i="0" u="none" strike="noStrike" kern="1200" cap="none" spc="0" normalizeH="0" baseline="0" noProof="0" dirty="0" err="1">
                <a:ln>
                  <a:noFill/>
                </a:ln>
                <a:solidFill>
                  <a:srgbClr val="0070C0"/>
                </a:solidFill>
                <a:effectLst/>
                <a:uLnTx/>
                <a:uFillTx/>
                <a:latin typeface="Calibri Light" panose="020F0302020204030204"/>
                <a:ea typeface="+mn-ea"/>
                <a:cs typeface="+mn-cs"/>
              </a:rPr>
              <a:t>properties</a:t>
            </a:r>
            <a:r>
              <a:rPr kumimoji="0" lang="pt-PT" sz="40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4000" b="0" i="0" u="none" strike="noStrike" kern="1200" cap="none" spc="0" normalizeH="0" baseline="0" noProof="0" dirty="0" err="1">
                <a:ln>
                  <a:noFill/>
                </a:ln>
                <a:solidFill>
                  <a:srgbClr val="0070C0"/>
                </a:solidFill>
                <a:effectLst/>
                <a:uLnTx/>
                <a:uFillTx/>
                <a:latin typeface="Calibri Light" panose="020F0302020204030204"/>
                <a:ea typeface="+mn-ea"/>
                <a:cs typeface="+mn-cs"/>
              </a:rPr>
              <a:t>of</a:t>
            </a:r>
            <a:r>
              <a:rPr kumimoji="0" lang="pt-PT" sz="40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4000" b="0" i="0" u="none" strike="noStrike" kern="1200" cap="none" spc="0" normalizeH="0" baseline="0" noProof="0" dirty="0" err="1">
                <a:ln>
                  <a:noFill/>
                </a:ln>
                <a:solidFill>
                  <a:srgbClr val="0070C0"/>
                </a:solidFill>
                <a:effectLst/>
                <a:uLnTx/>
                <a:uFillTx/>
                <a:latin typeface="Calibri Light" panose="020F0302020204030204"/>
                <a:ea typeface="+mn-ea"/>
                <a:cs typeface="+mn-cs"/>
              </a:rPr>
              <a:t>sediments</a:t>
            </a:r>
            <a:endParaRPr kumimoji="0" lang="pt-PT" sz="4000" b="0"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grpSp>
        <p:nvGrpSpPr>
          <p:cNvPr id="3" name="Grupo 2"/>
          <p:cNvGrpSpPr/>
          <p:nvPr/>
        </p:nvGrpSpPr>
        <p:grpSpPr>
          <a:xfrm>
            <a:off x="2061604" y="5572457"/>
            <a:ext cx="9083549" cy="1231939"/>
            <a:chOff x="639696" y="3725145"/>
            <a:chExt cx="7881886" cy="1231939"/>
          </a:xfrm>
        </p:grpSpPr>
        <p:sp>
          <p:nvSpPr>
            <p:cNvPr id="4" name="Arredondar Rectângulo de Canto Diagonal 22"/>
            <p:cNvSpPr/>
            <p:nvPr/>
          </p:nvSpPr>
          <p:spPr>
            <a:xfrm>
              <a:off x="639696" y="3725145"/>
              <a:ext cx="6722501" cy="1231939"/>
            </a:xfrm>
            <a:prstGeom prst="round2DiagRect">
              <a:avLst/>
            </a:prstGeom>
            <a:solidFill>
              <a:schemeClr val="accent1">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779" tIns="8390" rIns="16779" bIns="83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ixaDeTexto 4"/>
            <p:cNvSpPr txBox="1"/>
            <p:nvPr/>
          </p:nvSpPr>
          <p:spPr>
            <a:xfrm>
              <a:off x="816314" y="3818311"/>
              <a:ext cx="7705268" cy="738664"/>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1200"/>
                </a:spcBef>
                <a:spcAft>
                  <a:spcPts val="0"/>
                </a:spcAft>
                <a:buClr>
                  <a:srgbClr val="A5A5A5">
                    <a:lumMod val="50000"/>
                  </a:srgbClr>
                </a:buClr>
                <a:buSzTx/>
                <a:buFont typeface="Wingdings" panose="05000000000000000000" pitchFamily="2" charset="2"/>
                <a:buChar char="Ø"/>
                <a:tabLst/>
                <a:defRPr/>
              </a:pPr>
              <a:r>
                <a:rPr kumimoji="0" lang="pt-PT" sz="160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Limestone</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sites </a:t>
              </a:r>
              <a:r>
                <a:rPr kumimoji="0" lang="pt-PT" sz="16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have</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6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greater</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6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concentrations</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6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Ca,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Sr</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and S</a:t>
              </a:r>
              <a:r>
                <a:rPr kumimoji="0" lang="en-GB"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(p&lt;0.05);</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p>
            <a:p>
              <a:pPr marL="342900" marR="0" lvl="0" indent="-342900" algn="just" defTabSz="914400" rtl="0" eaLnBrk="1" fontAlgn="auto" latinLnBrk="0" hangingPunct="1">
                <a:lnSpc>
                  <a:spcPct val="100000"/>
                </a:lnSpc>
                <a:spcBef>
                  <a:spcPts val="1200"/>
                </a:spcBef>
                <a:spcAft>
                  <a:spcPts val="0"/>
                </a:spcAft>
                <a:buClr>
                  <a:srgbClr val="A5A5A5">
                    <a:lumMod val="50000"/>
                  </a:srgbClr>
                </a:buClr>
                <a:buSzTx/>
                <a:buFont typeface="Wingdings" panose="05000000000000000000" pitchFamily="2" charset="2"/>
                <a:buChar char="Ø"/>
                <a:tabLst/>
                <a:defRPr/>
              </a:pPr>
              <a:r>
                <a:rPr kumimoji="0" lang="pt-PT" sz="160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Sandstone</a:t>
              </a:r>
              <a:r>
                <a:rPr kumimoji="0" lang="pt-PT"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sites </a:t>
              </a:r>
              <a:r>
                <a:rPr kumimoji="0" lang="en-GB"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had greater concentrations of </a:t>
              </a:r>
              <a:r>
                <a:rPr kumimoji="0" lang="en-GB" sz="1600" b="0" i="0" u="none" strike="noStrike" kern="1200" cap="none" spc="0" normalizeH="0" baseline="0" noProof="0" dirty="0" err="1">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Zr</a:t>
              </a:r>
              <a:r>
                <a:rPr kumimoji="0" lang="en-GB"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 and Si (p&lt;0.05);</a:t>
              </a:r>
            </a:p>
          </p:txBody>
        </p:sp>
      </p:grpSp>
      <p:pic>
        <p:nvPicPr>
          <p:cNvPr id="6" name="Imagem 5"/>
          <p:cNvPicPr>
            <a:picLocks noChangeAspect="1"/>
          </p:cNvPicPr>
          <p:nvPr/>
        </p:nvPicPr>
        <p:blipFill>
          <a:blip r:embed="rId3"/>
          <a:stretch>
            <a:fillRect/>
          </a:stretch>
        </p:blipFill>
        <p:spPr>
          <a:xfrm>
            <a:off x="189460" y="1693715"/>
            <a:ext cx="5669280" cy="3710940"/>
          </a:xfrm>
          <a:prstGeom prst="rect">
            <a:avLst/>
          </a:prstGeom>
        </p:spPr>
      </p:pic>
      <p:graphicFrame>
        <p:nvGraphicFramePr>
          <p:cNvPr id="8" name="Gráfico 7"/>
          <p:cNvGraphicFramePr>
            <a:graphicFrameLocks/>
          </p:cNvGraphicFramePr>
          <p:nvPr/>
        </p:nvGraphicFramePr>
        <p:xfrm>
          <a:off x="6086387" y="1693715"/>
          <a:ext cx="5667375" cy="3709988"/>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7600" y="2280720"/>
            <a:ext cx="1776000" cy="1332000"/>
          </a:xfrm>
          <a:prstGeom prst="rect">
            <a:avLst/>
          </a:prstGeom>
        </p:spPr>
      </p:pic>
      <p:pic>
        <p:nvPicPr>
          <p:cNvPr id="7" name="Imagem 6"/>
          <p:cNvPicPr>
            <a:picLocks noChangeAspect="1"/>
          </p:cNvPicPr>
          <p:nvPr/>
        </p:nvPicPr>
        <p:blipFill>
          <a:blip r:embed="rId6"/>
          <a:stretch>
            <a:fillRect/>
          </a:stretch>
        </p:blipFill>
        <p:spPr>
          <a:xfrm>
            <a:off x="9965627" y="948720"/>
            <a:ext cx="1991186" cy="1332000"/>
          </a:xfrm>
          <a:prstGeom prst="rect">
            <a:avLst/>
          </a:prstGeom>
        </p:spPr>
      </p:pic>
      <p:pic>
        <p:nvPicPr>
          <p:cNvPr id="11" name="Imagem 10"/>
          <p:cNvPicPr>
            <a:picLocks noChangeAspect="1"/>
          </p:cNvPicPr>
          <p:nvPr/>
        </p:nvPicPr>
        <p:blipFill rotWithShape="1">
          <a:blip r:embed="rId7"/>
          <a:srcRect l="36137" t="8950" r="18590" b="7131"/>
          <a:stretch/>
        </p:blipFill>
        <p:spPr>
          <a:xfrm>
            <a:off x="3757483" y="975386"/>
            <a:ext cx="2263476" cy="2358923"/>
          </a:xfrm>
          <a:prstGeom prst="rect">
            <a:avLst/>
          </a:prstGeom>
        </p:spPr>
      </p:pic>
      <p:sp>
        <p:nvSpPr>
          <p:cNvPr id="12" name="Retângulo arredondado 11"/>
          <p:cNvSpPr/>
          <p:nvPr/>
        </p:nvSpPr>
        <p:spPr>
          <a:xfrm>
            <a:off x="2061604" y="1945178"/>
            <a:ext cx="1230236" cy="3158837"/>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ixaDeTexto 6"/>
          <p:cNvSpPr txBox="1"/>
          <p:nvPr/>
        </p:nvSpPr>
        <p:spPr>
          <a:xfrm>
            <a:off x="2221208" y="1634849"/>
            <a:ext cx="1070632" cy="26374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mn-ea"/>
                <a:cs typeface="Arial" panose="020B0604020202020204" pitchFamily="34" charset="0"/>
              </a:rPr>
              <a:t>Limestone</a:t>
            </a:r>
            <a:endParaRPr kumimoji="0" lang="pt-PT"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p:txBody>
      </p:sp>
      <p:sp>
        <p:nvSpPr>
          <p:cNvPr id="14" name="Retângulo arredondado 13"/>
          <p:cNvSpPr/>
          <p:nvPr/>
        </p:nvSpPr>
        <p:spPr>
          <a:xfrm>
            <a:off x="3025839" y="3334309"/>
            <a:ext cx="581891" cy="175308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aixaDeTexto 14"/>
          <p:cNvSpPr txBox="1"/>
          <p:nvPr/>
        </p:nvSpPr>
        <p:spPr>
          <a:xfrm>
            <a:off x="3623271" y="3502111"/>
            <a:ext cx="964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Road runoff</a:t>
            </a:r>
          </a:p>
        </p:txBody>
      </p:sp>
      <p:sp>
        <p:nvSpPr>
          <p:cNvPr id="16" name="Retângulo arredondado 15"/>
          <p:cNvSpPr/>
          <p:nvPr/>
        </p:nvSpPr>
        <p:spPr>
          <a:xfrm>
            <a:off x="5230484" y="4129179"/>
            <a:ext cx="245870" cy="97252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ixaDeTexto 16"/>
          <p:cNvSpPr txBox="1"/>
          <p:nvPr/>
        </p:nvSpPr>
        <p:spPr>
          <a:xfrm>
            <a:off x="4755639" y="3775759"/>
            <a:ext cx="14414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panose="020F0502020204030204"/>
                <a:ea typeface="+mn-ea"/>
                <a:cs typeface="+mn-cs"/>
              </a:rPr>
              <a:t>Construction </a:t>
            </a:r>
          </a:p>
        </p:txBody>
      </p:sp>
      <p:sp>
        <p:nvSpPr>
          <p:cNvPr id="18" name="CaixaDeTexto 17"/>
          <p:cNvSpPr txBox="1"/>
          <p:nvPr/>
        </p:nvSpPr>
        <p:spPr>
          <a:xfrm>
            <a:off x="2265149" y="6469803"/>
            <a:ext cx="8880004" cy="338554"/>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1200"/>
              </a:spcBef>
              <a:spcAft>
                <a:spcPts val="0"/>
              </a:spcAft>
              <a:buClr>
                <a:srgbClr val="A5A5A5">
                  <a:lumMod val="50000"/>
                </a:srgbClr>
              </a:buClr>
              <a:buSzTx/>
              <a:buFont typeface="Wingdings" panose="05000000000000000000" pitchFamily="2" charset="2"/>
              <a:buChar char="Ø"/>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Metals</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are likely to be enhanced by urbanization and particularly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road runoff inputs</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9" name="Retângulo arredondado 18"/>
          <p:cNvSpPr/>
          <p:nvPr/>
        </p:nvSpPr>
        <p:spPr>
          <a:xfrm>
            <a:off x="8703946" y="3175463"/>
            <a:ext cx="689439" cy="187867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tângulo arredondado 19"/>
          <p:cNvSpPr/>
          <p:nvPr/>
        </p:nvSpPr>
        <p:spPr>
          <a:xfrm>
            <a:off x="8405882" y="1860495"/>
            <a:ext cx="271352" cy="318879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ângulo arredondado 20"/>
          <p:cNvSpPr/>
          <p:nvPr/>
        </p:nvSpPr>
        <p:spPr>
          <a:xfrm>
            <a:off x="7662546" y="3175463"/>
            <a:ext cx="689439" cy="18786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3" name="CaixaDeTexto 14"/>
          <p:cNvSpPr txBox="1"/>
          <p:nvPr/>
        </p:nvSpPr>
        <p:spPr>
          <a:xfrm>
            <a:off x="7066292" y="2590377"/>
            <a:ext cx="1339590"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Most urbanized</a:t>
            </a:r>
          </a:p>
        </p:txBody>
      </p:sp>
      <p:sp>
        <p:nvSpPr>
          <p:cNvPr id="24" name="CaixaDeTexto 14"/>
          <p:cNvSpPr txBox="1"/>
          <p:nvPr/>
        </p:nvSpPr>
        <p:spPr>
          <a:xfrm>
            <a:off x="8267638" y="1242242"/>
            <a:ext cx="819191"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Calibri" panose="020F0502020204030204"/>
                <a:ea typeface="+mn-ea"/>
                <a:cs typeface="+mn-cs"/>
              </a:rPr>
              <a:t>Major road</a:t>
            </a:r>
          </a:p>
        </p:txBody>
      </p:sp>
    </p:spTree>
    <p:extLst>
      <p:ext uri="{BB962C8B-B14F-4D97-AF65-F5344CB8AC3E}">
        <p14:creationId xmlns:p14="http://schemas.microsoft.com/office/powerpoint/2010/main" val="362552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2" grpId="0" animBg="1"/>
      <p:bldP spid="13" grpId="0"/>
      <p:bldP spid="14" grpId="0" animBg="1"/>
      <p:bldP spid="15" grpId="0"/>
      <p:bldP spid="16" grpId="0" animBg="1"/>
      <p:bldP spid="17" grpId="0"/>
      <p:bldP spid="18" grpId="0"/>
      <p:bldP spid="19" grpId="0" animBg="1"/>
      <p:bldP spid="20" grpId="0" animBg="1"/>
      <p:bldP spid="21"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a:stretch>
            <a:fillRect/>
          </a:stretch>
        </p:blipFill>
        <p:spPr>
          <a:xfrm>
            <a:off x="514351" y="1044684"/>
            <a:ext cx="6417686" cy="3844205"/>
          </a:xfrm>
          <a:prstGeom prst="rect">
            <a:avLst/>
          </a:prstGeom>
        </p:spPr>
      </p:pic>
      <p:sp>
        <p:nvSpPr>
          <p:cNvPr id="9" name="CaixaDeTexto 8"/>
          <p:cNvSpPr txBox="1"/>
          <p:nvPr/>
        </p:nvSpPr>
        <p:spPr>
          <a:xfrm>
            <a:off x="-358923" y="-62000"/>
            <a:ext cx="12934950" cy="878830"/>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pt-PT" sz="3800" b="0" i="0" u="none" strike="noStrike" kern="1200" cap="none" spc="0" normalizeH="0" baseline="0" noProof="0" dirty="0">
                <a:ln>
                  <a:noFill/>
                </a:ln>
                <a:solidFill>
                  <a:srgbClr val="0070C0"/>
                </a:solidFill>
                <a:effectLst/>
                <a:uLnTx/>
                <a:uFillTx/>
                <a:latin typeface="Calibri Light" panose="020F0302020204030204"/>
                <a:ea typeface="+mn-ea"/>
                <a:cs typeface="+mn-cs"/>
              </a:rPr>
              <a:t>Temporal </a:t>
            </a:r>
            <a:r>
              <a:rPr kumimoji="0" lang="pt-PT" sz="3800" b="0" i="0" u="none" strike="noStrike" kern="1200" cap="none" spc="0" normalizeH="0" baseline="0" noProof="0" dirty="0" err="1">
                <a:ln>
                  <a:noFill/>
                </a:ln>
                <a:solidFill>
                  <a:srgbClr val="0070C0"/>
                </a:solidFill>
                <a:effectLst/>
                <a:uLnTx/>
                <a:uFillTx/>
                <a:latin typeface="Calibri Light" panose="020F0302020204030204"/>
                <a:ea typeface="+mn-ea"/>
                <a:cs typeface="+mn-cs"/>
              </a:rPr>
              <a:t>differences</a:t>
            </a:r>
            <a:r>
              <a:rPr kumimoji="0" lang="pt-PT" sz="3800" b="0" i="0" u="none" strike="noStrike" kern="1200" cap="none" spc="0" normalizeH="0" baseline="0" noProof="0" dirty="0">
                <a:ln>
                  <a:noFill/>
                </a:ln>
                <a:solidFill>
                  <a:srgbClr val="0070C0"/>
                </a:solidFill>
                <a:effectLst/>
                <a:uLnTx/>
                <a:uFillTx/>
                <a:latin typeface="Calibri Light" panose="020F0302020204030204"/>
                <a:ea typeface="+mn-ea"/>
                <a:cs typeface="+mn-cs"/>
              </a:rPr>
              <a:t> in </a:t>
            </a:r>
            <a:r>
              <a:rPr kumimoji="0" lang="pt-PT" sz="3800" b="0" i="0" u="none" strike="noStrike" kern="1200" cap="none" spc="0" normalizeH="0" baseline="0" noProof="0" dirty="0" err="1">
                <a:ln>
                  <a:noFill/>
                </a:ln>
                <a:solidFill>
                  <a:srgbClr val="0070C0"/>
                </a:solidFill>
                <a:effectLst/>
                <a:uLnTx/>
                <a:uFillTx/>
                <a:latin typeface="Calibri Light" panose="020F0302020204030204"/>
                <a:ea typeface="+mn-ea"/>
                <a:cs typeface="+mn-cs"/>
              </a:rPr>
              <a:t>geochemical</a:t>
            </a:r>
            <a:r>
              <a:rPr kumimoji="0" lang="pt-PT" sz="38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3800" b="0" i="0" u="none" strike="noStrike" kern="1200" cap="none" spc="0" normalizeH="0" baseline="0" noProof="0" dirty="0" err="1">
                <a:ln>
                  <a:noFill/>
                </a:ln>
                <a:solidFill>
                  <a:srgbClr val="0070C0"/>
                </a:solidFill>
                <a:effectLst/>
                <a:uLnTx/>
                <a:uFillTx/>
                <a:latin typeface="Calibri Light" panose="020F0302020204030204"/>
                <a:ea typeface="+mn-ea"/>
                <a:cs typeface="+mn-cs"/>
              </a:rPr>
              <a:t>properties</a:t>
            </a:r>
            <a:r>
              <a:rPr kumimoji="0" lang="pt-PT" sz="38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3800" b="0" i="0" u="none" strike="noStrike" kern="1200" cap="none" spc="0" normalizeH="0" baseline="0" noProof="0" dirty="0" err="1">
                <a:ln>
                  <a:noFill/>
                </a:ln>
                <a:solidFill>
                  <a:srgbClr val="0070C0"/>
                </a:solidFill>
                <a:effectLst/>
                <a:uLnTx/>
                <a:uFillTx/>
                <a:latin typeface="Calibri Light" panose="020F0302020204030204"/>
                <a:ea typeface="+mn-ea"/>
                <a:cs typeface="+mn-cs"/>
              </a:rPr>
              <a:t>of</a:t>
            </a:r>
            <a:r>
              <a:rPr kumimoji="0" lang="pt-PT" sz="38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pt-PT" sz="3800" b="0" i="0" u="none" strike="noStrike" kern="1200" cap="none" spc="0" normalizeH="0" baseline="0" noProof="0" dirty="0" err="1">
                <a:ln>
                  <a:noFill/>
                </a:ln>
                <a:solidFill>
                  <a:srgbClr val="0070C0"/>
                </a:solidFill>
                <a:effectLst/>
                <a:uLnTx/>
                <a:uFillTx/>
                <a:latin typeface="Calibri Light" panose="020F0302020204030204"/>
                <a:ea typeface="+mn-ea"/>
                <a:cs typeface="+mn-cs"/>
              </a:rPr>
              <a:t>sediments</a:t>
            </a:r>
            <a:endParaRPr kumimoji="0" lang="pt-PT" sz="3800" b="0"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grpSp>
        <p:nvGrpSpPr>
          <p:cNvPr id="10" name="Grupo 9"/>
          <p:cNvGrpSpPr/>
          <p:nvPr/>
        </p:nvGrpSpPr>
        <p:grpSpPr>
          <a:xfrm>
            <a:off x="1557712" y="5698195"/>
            <a:ext cx="9691576" cy="1029222"/>
            <a:chOff x="-3097179" y="3603933"/>
            <a:chExt cx="8536396" cy="1226397"/>
          </a:xfrm>
        </p:grpSpPr>
        <p:sp>
          <p:nvSpPr>
            <p:cNvPr id="11" name="Arredondar Rectângulo de Canto Diagonal 22"/>
            <p:cNvSpPr/>
            <p:nvPr/>
          </p:nvSpPr>
          <p:spPr>
            <a:xfrm>
              <a:off x="-3097179" y="3603933"/>
              <a:ext cx="8520419" cy="1226397"/>
            </a:xfrm>
            <a:prstGeom prst="round2DiagRect">
              <a:avLst/>
            </a:prstGeom>
            <a:solidFill>
              <a:schemeClr val="accent1">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779" tIns="8390" rIns="16779" bIns="83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ixaDeTexto 11"/>
            <p:cNvSpPr txBox="1"/>
            <p:nvPr/>
          </p:nvSpPr>
          <p:spPr>
            <a:xfrm>
              <a:off x="-3085230" y="3769437"/>
              <a:ext cx="8524447" cy="861841"/>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600"/>
                </a:spcBef>
                <a:spcAft>
                  <a:spcPts val="0"/>
                </a:spcAft>
                <a:buClr>
                  <a:srgbClr val="A5A5A5">
                    <a:lumMod val="50000"/>
                  </a:srgbClr>
                </a:buClr>
                <a:buSzTx/>
                <a:buFont typeface="Wingdings" panose="05000000000000000000" pitchFamily="2" charset="2"/>
                <a:buChar char="Ø"/>
                <a:tabLst/>
                <a:defRPr/>
              </a:pP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There</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are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significant</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temporal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differences</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on</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sediment</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properties</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within</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individual sites (p&lt;0.05);</a:t>
              </a:r>
            </a:p>
            <a:p>
              <a:pPr marL="342900" marR="0" lvl="0" indent="-342900" algn="ctr" defTabSz="914400" rtl="0" eaLnBrk="1" fontAlgn="auto" latinLnBrk="0" hangingPunct="1">
                <a:lnSpc>
                  <a:spcPct val="100000"/>
                </a:lnSpc>
                <a:spcBef>
                  <a:spcPts val="600"/>
                </a:spcBef>
                <a:spcAft>
                  <a:spcPts val="0"/>
                </a:spcAft>
                <a:buClr>
                  <a:srgbClr val="A5A5A5">
                    <a:lumMod val="50000"/>
                  </a:srgbClr>
                </a:buClr>
                <a:buSzTx/>
                <a:buFont typeface="Wingdings" panose="05000000000000000000" pitchFamily="2" charset="2"/>
                <a:buChar char="Ø"/>
                <a:tabLst/>
                <a:defRPr/>
              </a:pP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E.g. Major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differences</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driven</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by</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stabilization</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enterprise</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pt-PT" sz="1800" b="0"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park</a:t>
              </a:r>
              <a:r>
                <a:rPr kumimoji="0" lang="pt-PT" sz="1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p:txBody>
        </p:sp>
      </p:grpSp>
      <p:pic>
        <p:nvPicPr>
          <p:cNvPr id="13" name="Picture 2" descr="https://lh3.googleusercontent.com/KaXrg6YnWqi3sZcPwDBv9tBOlTvh-GoSVodk4W99niVw8GWzVbpC0GPJNJu5LN71VMhPkjW8R5J_RgLCHxLWBPldcXZYpknPelMp0H0vsK2fYLYN6hGrBEUq9stOMHQTmcUt9AMPmK_CmWnwZkhubdQ2GPzu1q_Sh6A5hmuhyVkB7XbCcrlnsgTsSuq9gY7UxEQ74q-PkCGo0tHbNu6KypwyyoScXVv0nVR7zv2XvsPk_nnXsAmqHXnVSpSzH24-dGpOSlbrhOjpO4aLXAhL5mpT7bcjL5QdVn-1xxHROaa52X7t-nlFkZixDpPlI-90qgKXNYbJO2-jFKU7CGlRQG2navWBksXk1obax7CicjZ9fHfgx7s_AuzJQd_UGTHTEljCZMDShQwy7GMEr1yWKw8tJr7pvOZMoRPVTNN97B3clHHZNr8iP6v-E-hhi5lk2vNNtpWztkiquqqXUSZFU2j3qFq8ZXtnFqtUAdjRDUJHgn7yPHaJSli9txW7na-JfJSeTlu8mJfXPCBYDdyPamNWH35Mnced82z_keKAVSNi9x9v2KA-dcd9SgR1Cesr9kJVyNgLt1wz1tu4AXh4qiEpdLwAULDH0GKR4ghEE8B9fS6W3sbt-pAWMSVH3LO845epY879aXPYg89FiTuXt_Vcsmo83j0=w1015-h761-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289" y="3680662"/>
            <a:ext cx="2064678"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p:cNvPicPr>
            <a:picLocks noChangeAspect="1"/>
          </p:cNvPicPr>
          <p:nvPr/>
        </p:nvPicPr>
        <p:blipFill>
          <a:blip r:embed="rId5"/>
          <a:stretch>
            <a:fillRect/>
          </a:stretch>
        </p:blipFill>
        <p:spPr>
          <a:xfrm>
            <a:off x="7234525" y="3681204"/>
            <a:ext cx="2749921" cy="1548000"/>
          </a:xfrm>
          <a:prstGeom prst="rect">
            <a:avLst/>
          </a:prstGeom>
        </p:spPr>
      </p:pic>
      <p:sp>
        <p:nvSpPr>
          <p:cNvPr id="14" name="CaixaDeTexto 13"/>
          <p:cNvSpPr txBox="1"/>
          <p:nvPr/>
        </p:nvSpPr>
        <p:spPr>
          <a:xfrm>
            <a:off x="938960" y="4893805"/>
            <a:ext cx="55456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Fig. 15: Temporal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differences</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calcium</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concentrations</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panose="020F0502020204030204"/>
                <a:ea typeface="+mn-ea"/>
                <a:cs typeface="+mn-cs"/>
              </a:rPr>
              <a:t>upstream</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 sites 10 to 13.</a:t>
            </a:r>
          </a:p>
        </p:txBody>
      </p:sp>
      <p:sp>
        <p:nvSpPr>
          <p:cNvPr id="3" name="Retângulo arredondado 2"/>
          <p:cNvSpPr/>
          <p:nvPr/>
        </p:nvSpPr>
        <p:spPr>
          <a:xfrm>
            <a:off x="2569953" y="1424401"/>
            <a:ext cx="228600" cy="22753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tângulo arredondado 15"/>
          <p:cNvSpPr/>
          <p:nvPr/>
        </p:nvSpPr>
        <p:spPr>
          <a:xfrm>
            <a:off x="6495777" y="3143781"/>
            <a:ext cx="228600" cy="5794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tângulo arredondado 16"/>
          <p:cNvSpPr/>
          <p:nvPr/>
        </p:nvSpPr>
        <p:spPr>
          <a:xfrm>
            <a:off x="5499142" y="2754630"/>
            <a:ext cx="228600" cy="9758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ângulo arredondado 17"/>
          <p:cNvSpPr/>
          <p:nvPr/>
        </p:nvSpPr>
        <p:spPr>
          <a:xfrm>
            <a:off x="4529196" y="1576801"/>
            <a:ext cx="228600" cy="21694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ângulo arredondado 18"/>
          <p:cNvSpPr/>
          <p:nvPr/>
        </p:nvSpPr>
        <p:spPr>
          <a:xfrm>
            <a:off x="3543493" y="2171700"/>
            <a:ext cx="226394" cy="15665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p:cNvSpPr txBox="1"/>
          <p:nvPr/>
        </p:nvSpPr>
        <p:spPr>
          <a:xfrm>
            <a:off x="2913474" y="1095105"/>
            <a:ext cx="2018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Enterprise Park</a:t>
            </a:r>
          </a:p>
        </p:txBody>
      </p:sp>
      <p:sp>
        <p:nvSpPr>
          <p:cNvPr id="20" name="Retângulo arredondado 19"/>
          <p:cNvSpPr/>
          <p:nvPr/>
        </p:nvSpPr>
        <p:spPr>
          <a:xfrm>
            <a:off x="4366780" y="3199929"/>
            <a:ext cx="177561" cy="555921"/>
          </a:xfrm>
          <a:prstGeom prst="roundRect">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ângulo arredondado 20"/>
          <p:cNvSpPr/>
          <p:nvPr/>
        </p:nvSpPr>
        <p:spPr>
          <a:xfrm>
            <a:off x="3380191" y="3175866"/>
            <a:ext cx="177561" cy="555921"/>
          </a:xfrm>
          <a:prstGeom prst="roundRect">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ixaDeTexto 5"/>
          <p:cNvSpPr txBox="1"/>
          <p:nvPr/>
        </p:nvSpPr>
        <p:spPr>
          <a:xfrm>
            <a:off x="2926295" y="1328460"/>
            <a:ext cx="1815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Kiwi plantation</a:t>
            </a:r>
          </a:p>
        </p:txBody>
      </p:sp>
      <p:pic>
        <p:nvPicPr>
          <p:cNvPr id="2" name="Imagem 1"/>
          <p:cNvPicPr>
            <a:picLocks noChangeAspect="1"/>
          </p:cNvPicPr>
          <p:nvPr/>
        </p:nvPicPr>
        <p:blipFill rotWithShape="1">
          <a:blip r:embed="rId6"/>
          <a:srcRect l="27969" t="10536" r="19843" b="12759"/>
          <a:stretch/>
        </p:blipFill>
        <p:spPr>
          <a:xfrm>
            <a:off x="8097569" y="953404"/>
            <a:ext cx="3133579" cy="2589425"/>
          </a:xfrm>
          <a:prstGeom prst="rect">
            <a:avLst/>
          </a:prstGeom>
        </p:spPr>
      </p:pic>
      <p:sp>
        <p:nvSpPr>
          <p:cNvPr id="7" name="Retângulo arredondado 6"/>
          <p:cNvSpPr/>
          <p:nvPr/>
        </p:nvSpPr>
        <p:spPr>
          <a:xfrm rot="844542">
            <a:off x="10342027" y="2519108"/>
            <a:ext cx="467295" cy="104810"/>
          </a:xfrm>
          <a:prstGeom prst="roundRect">
            <a:avLst/>
          </a:prstGeom>
          <a:solidFill>
            <a:srgbClr val="00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22" name="Retângulo arredondado 21"/>
          <p:cNvSpPr/>
          <p:nvPr/>
        </p:nvSpPr>
        <p:spPr>
          <a:xfrm>
            <a:off x="4190108" y="3402534"/>
            <a:ext cx="157824" cy="3435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tângulo arredondado 22"/>
          <p:cNvSpPr/>
          <p:nvPr/>
        </p:nvSpPr>
        <p:spPr>
          <a:xfrm>
            <a:off x="5179687" y="3386922"/>
            <a:ext cx="157824" cy="3435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aixaDeTexto 23"/>
          <p:cNvSpPr txBox="1"/>
          <p:nvPr/>
        </p:nvSpPr>
        <p:spPr>
          <a:xfrm>
            <a:off x="2936205" y="1576153"/>
            <a:ext cx="14290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panose="020F0502020204030204"/>
                <a:ea typeface="+mn-ea"/>
                <a:cs typeface="+mn-cs"/>
              </a:rPr>
              <a:t>Forest clear-felled</a:t>
            </a:r>
          </a:p>
        </p:txBody>
      </p:sp>
    </p:spTree>
    <p:extLst>
      <p:ext uri="{BB962C8B-B14F-4D97-AF65-F5344CB8AC3E}">
        <p14:creationId xmlns:p14="http://schemas.microsoft.com/office/powerpoint/2010/main" val="29392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4" grpId="0"/>
      <p:bldP spid="20" grpId="0" animBg="1"/>
      <p:bldP spid="21" grpId="0" animBg="1"/>
      <p:bldP spid="6" grpId="0"/>
      <p:bldP spid="7" grpId="0" animBg="1"/>
      <p:bldP spid="22" grpId="0" animBg="1"/>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73C6-5B99-4B95-B4EF-7C9D26F405A0}"/>
              </a:ext>
            </a:extLst>
          </p:cNvPr>
          <p:cNvSpPr>
            <a:spLocks noGrp="1"/>
          </p:cNvSpPr>
          <p:nvPr>
            <p:ph type="title"/>
          </p:nvPr>
        </p:nvSpPr>
        <p:spPr>
          <a:xfrm>
            <a:off x="8877656" y="377175"/>
            <a:ext cx="3094604" cy="4641392"/>
          </a:xfrm>
        </p:spPr>
        <p:txBody>
          <a:bodyPr>
            <a:normAutofit fontScale="90000"/>
          </a:bodyPr>
          <a:lstStyle/>
          <a:p>
            <a:r>
              <a:rPr lang="en-US" sz="2800" b="1" dirty="0">
                <a:solidFill>
                  <a:srgbClr val="FF0000"/>
                </a:solidFill>
              </a:rPr>
              <a:t>Wider application of the technique? </a:t>
            </a:r>
            <a:br>
              <a:rPr lang="en-US" sz="2800" b="1" dirty="0">
                <a:solidFill>
                  <a:srgbClr val="FF0000"/>
                </a:solidFill>
              </a:rPr>
            </a:br>
            <a:br>
              <a:rPr lang="en-US" sz="2800" b="1" dirty="0">
                <a:solidFill>
                  <a:srgbClr val="FF0000"/>
                </a:solidFill>
              </a:rPr>
            </a:br>
            <a:r>
              <a:rPr lang="en-US" sz="2800" b="1" dirty="0">
                <a:solidFill>
                  <a:srgbClr val="FF0000"/>
                </a:solidFill>
              </a:rPr>
              <a:t>A Step-by-step procedure on whether and how to apply the  hierarchical sediment fingerprinting approach in urban and peri-urban soil degradation management</a:t>
            </a:r>
            <a:endParaRPr lang="en-GB" sz="2800" b="1" dirty="0">
              <a:solidFill>
                <a:srgbClr val="FF0000"/>
              </a:solidFill>
            </a:endParaRPr>
          </a:p>
        </p:txBody>
      </p:sp>
      <p:sp>
        <p:nvSpPr>
          <p:cNvPr id="3" name="TextBox 2">
            <a:extLst>
              <a:ext uri="{FF2B5EF4-FFF2-40B4-BE49-F238E27FC236}">
                <a16:creationId xmlns:a16="http://schemas.microsoft.com/office/drawing/2014/main" id="{544FE055-84CB-465E-8B97-0E1248CB9FC7}"/>
              </a:ext>
            </a:extLst>
          </p:cNvPr>
          <p:cNvSpPr txBox="1"/>
          <p:nvPr/>
        </p:nvSpPr>
        <p:spPr>
          <a:xfrm flipH="1">
            <a:off x="1863886" y="377175"/>
            <a:ext cx="2633686" cy="369332"/>
          </a:xfrm>
          <a:prstGeom prst="rect">
            <a:avLst/>
          </a:prstGeom>
          <a:solidFill>
            <a:schemeClr val="bg1"/>
          </a:solidFill>
          <a:ln w="25400">
            <a:solidFill>
              <a:schemeClr val="tx1"/>
            </a:solidFill>
          </a:ln>
        </p:spPr>
        <p:txBody>
          <a:bodyPr wrap="square" rtlCol="0">
            <a:spAutoFit/>
          </a:bodyPr>
          <a:lstStyle/>
          <a:p>
            <a:r>
              <a:rPr lang="en-US" dirty="0"/>
              <a:t>Situational feasibility</a:t>
            </a:r>
            <a:r>
              <a:rPr lang="en-GB" dirty="0"/>
              <a:t> test</a:t>
            </a:r>
            <a:endParaRPr lang="en-US" dirty="0"/>
          </a:p>
        </p:txBody>
      </p:sp>
      <p:sp>
        <p:nvSpPr>
          <p:cNvPr id="5" name="TextBox 4">
            <a:extLst>
              <a:ext uri="{FF2B5EF4-FFF2-40B4-BE49-F238E27FC236}">
                <a16:creationId xmlns:a16="http://schemas.microsoft.com/office/drawing/2014/main" id="{37A42E6D-3095-43F7-995E-7453683D5C3C}"/>
              </a:ext>
            </a:extLst>
          </p:cNvPr>
          <p:cNvSpPr txBox="1"/>
          <p:nvPr/>
        </p:nvSpPr>
        <p:spPr>
          <a:xfrm flipH="1">
            <a:off x="1761283" y="1506022"/>
            <a:ext cx="2838892" cy="369332"/>
          </a:xfrm>
          <a:prstGeom prst="rect">
            <a:avLst/>
          </a:prstGeom>
          <a:solidFill>
            <a:schemeClr val="bg1"/>
          </a:solidFill>
          <a:ln w="25400">
            <a:solidFill>
              <a:schemeClr val="tx1"/>
            </a:solidFill>
          </a:ln>
        </p:spPr>
        <p:txBody>
          <a:bodyPr wrap="square" rtlCol="0">
            <a:spAutoFit/>
          </a:bodyPr>
          <a:lstStyle/>
          <a:p>
            <a:r>
              <a:rPr lang="en-US" dirty="0"/>
              <a:t>Geochemical feasibility test</a:t>
            </a:r>
            <a:endParaRPr lang="en-GB" dirty="0"/>
          </a:p>
        </p:txBody>
      </p:sp>
      <p:sp>
        <p:nvSpPr>
          <p:cNvPr id="6" name="TextBox 5">
            <a:extLst>
              <a:ext uri="{FF2B5EF4-FFF2-40B4-BE49-F238E27FC236}">
                <a16:creationId xmlns:a16="http://schemas.microsoft.com/office/drawing/2014/main" id="{330F3E8D-2A62-42D7-8501-D1632E462970}"/>
              </a:ext>
            </a:extLst>
          </p:cNvPr>
          <p:cNvSpPr txBox="1"/>
          <p:nvPr/>
        </p:nvSpPr>
        <p:spPr>
          <a:xfrm flipH="1">
            <a:off x="393404" y="2480083"/>
            <a:ext cx="7836195" cy="369332"/>
          </a:xfrm>
          <a:prstGeom prst="rect">
            <a:avLst/>
          </a:prstGeom>
          <a:solidFill>
            <a:schemeClr val="bg1"/>
          </a:solidFill>
          <a:ln w="25400">
            <a:solidFill>
              <a:schemeClr val="tx1"/>
            </a:solidFill>
          </a:ln>
        </p:spPr>
        <p:txBody>
          <a:bodyPr wrap="square" rtlCol="0">
            <a:spAutoFit/>
          </a:bodyPr>
          <a:lstStyle/>
          <a:p>
            <a:r>
              <a:rPr lang="en-US" dirty="0"/>
              <a:t>Initial sediment sampling survey, XRF analysis, discriminant analysis and modelling</a:t>
            </a:r>
            <a:endParaRPr lang="en-GB" dirty="0"/>
          </a:p>
        </p:txBody>
      </p:sp>
      <p:sp>
        <p:nvSpPr>
          <p:cNvPr id="7" name="TextBox 6">
            <a:extLst>
              <a:ext uri="{FF2B5EF4-FFF2-40B4-BE49-F238E27FC236}">
                <a16:creationId xmlns:a16="http://schemas.microsoft.com/office/drawing/2014/main" id="{6AC67128-72CA-4500-A59C-80FC8E144A67}"/>
              </a:ext>
            </a:extLst>
          </p:cNvPr>
          <p:cNvSpPr txBox="1"/>
          <p:nvPr/>
        </p:nvSpPr>
        <p:spPr>
          <a:xfrm flipH="1">
            <a:off x="2911370" y="879737"/>
            <a:ext cx="832882" cy="369332"/>
          </a:xfrm>
          <a:prstGeom prst="rect">
            <a:avLst/>
          </a:prstGeom>
          <a:noFill/>
        </p:spPr>
        <p:txBody>
          <a:bodyPr wrap="square" rtlCol="0">
            <a:spAutoFit/>
          </a:bodyPr>
          <a:lstStyle/>
          <a:p>
            <a:r>
              <a:rPr lang="en-US" dirty="0"/>
              <a:t>Pass ?</a:t>
            </a:r>
            <a:endParaRPr lang="en-GB" dirty="0"/>
          </a:p>
        </p:txBody>
      </p:sp>
      <p:sp>
        <p:nvSpPr>
          <p:cNvPr id="8" name="TextBox 7">
            <a:extLst>
              <a:ext uri="{FF2B5EF4-FFF2-40B4-BE49-F238E27FC236}">
                <a16:creationId xmlns:a16="http://schemas.microsoft.com/office/drawing/2014/main" id="{3BB18C7C-5A1B-4F28-B951-484B8DEDE3FB}"/>
              </a:ext>
            </a:extLst>
          </p:cNvPr>
          <p:cNvSpPr txBox="1"/>
          <p:nvPr/>
        </p:nvSpPr>
        <p:spPr>
          <a:xfrm>
            <a:off x="5458384" y="298268"/>
            <a:ext cx="751723" cy="369332"/>
          </a:xfrm>
          <a:prstGeom prst="rect">
            <a:avLst/>
          </a:prstGeom>
          <a:noFill/>
        </p:spPr>
        <p:txBody>
          <a:bodyPr wrap="square" rtlCol="0">
            <a:spAutoFit/>
          </a:bodyPr>
          <a:lstStyle/>
          <a:p>
            <a:r>
              <a:rPr lang="en-US" dirty="0"/>
              <a:t>Fail ?</a:t>
            </a:r>
            <a:endParaRPr lang="en-GB" dirty="0"/>
          </a:p>
        </p:txBody>
      </p:sp>
      <p:sp>
        <p:nvSpPr>
          <p:cNvPr id="9" name="TextBox 8">
            <a:extLst>
              <a:ext uri="{FF2B5EF4-FFF2-40B4-BE49-F238E27FC236}">
                <a16:creationId xmlns:a16="http://schemas.microsoft.com/office/drawing/2014/main" id="{B8FA23D7-0A63-4132-A403-46127B831A5B}"/>
              </a:ext>
            </a:extLst>
          </p:cNvPr>
          <p:cNvSpPr txBox="1"/>
          <p:nvPr/>
        </p:nvSpPr>
        <p:spPr>
          <a:xfrm flipH="1">
            <a:off x="6722166" y="305693"/>
            <a:ext cx="1365222" cy="1200329"/>
          </a:xfrm>
          <a:prstGeom prst="rect">
            <a:avLst/>
          </a:prstGeom>
          <a:solidFill>
            <a:schemeClr val="bg1"/>
          </a:solidFill>
          <a:ln w="25400">
            <a:solidFill>
              <a:schemeClr val="tx1"/>
            </a:solidFill>
          </a:ln>
        </p:spPr>
        <p:txBody>
          <a:bodyPr wrap="square" rtlCol="0">
            <a:spAutoFit/>
          </a:bodyPr>
          <a:lstStyle/>
          <a:p>
            <a:r>
              <a:rPr lang="en-US" dirty="0"/>
              <a:t>Give up or</a:t>
            </a:r>
          </a:p>
          <a:p>
            <a:r>
              <a:rPr lang="en-US" dirty="0"/>
              <a:t>Seek alternative strategy</a:t>
            </a:r>
            <a:endParaRPr lang="en-GB" dirty="0"/>
          </a:p>
        </p:txBody>
      </p:sp>
      <p:sp>
        <p:nvSpPr>
          <p:cNvPr id="10" name="TextBox 9">
            <a:extLst>
              <a:ext uri="{FF2B5EF4-FFF2-40B4-BE49-F238E27FC236}">
                <a16:creationId xmlns:a16="http://schemas.microsoft.com/office/drawing/2014/main" id="{64220E79-E468-4CB6-959A-BD2DBAFBC4B6}"/>
              </a:ext>
            </a:extLst>
          </p:cNvPr>
          <p:cNvSpPr txBox="1"/>
          <p:nvPr/>
        </p:nvSpPr>
        <p:spPr>
          <a:xfrm>
            <a:off x="7477876" y="1811996"/>
            <a:ext cx="751723" cy="369332"/>
          </a:xfrm>
          <a:prstGeom prst="rect">
            <a:avLst/>
          </a:prstGeom>
          <a:noFill/>
        </p:spPr>
        <p:txBody>
          <a:bodyPr wrap="square" rtlCol="0">
            <a:spAutoFit/>
          </a:bodyPr>
          <a:lstStyle/>
          <a:p>
            <a:r>
              <a:rPr lang="en-US" dirty="0"/>
              <a:t>Fail ?</a:t>
            </a:r>
            <a:endParaRPr lang="en-GB" dirty="0"/>
          </a:p>
        </p:txBody>
      </p:sp>
      <p:sp>
        <p:nvSpPr>
          <p:cNvPr id="11" name="TextBox 10">
            <a:extLst>
              <a:ext uri="{FF2B5EF4-FFF2-40B4-BE49-F238E27FC236}">
                <a16:creationId xmlns:a16="http://schemas.microsoft.com/office/drawing/2014/main" id="{12B77491-81C9-4F47-A7FD-0312BD9EF4DD}"/>
              </a:ext>
            </a:extLst>
          </p:cNvPr>
          <p:cNvSpPr txBox="1"/>
          <p:nvPr/>
        </p:nvSpPr>
        <p:spPr>
          <a:xfrm flipH="1">
            <a:off x="3327811" y="1983225"/>
            <a:ext cx="751723" cy="369332"/>
          </a:xfrm>
          <a:prstGeom prst="rect">
            <a:avLst/>
          </a:prstGeom>
          <a:noFill/>
        </p:spPr>
        <p:txBody>
          <a:bodyPr wrap="square" rtlCol="0">
            <a:spAutoFit/>
          </a:bodyPr>
          <a:lstStyle/>
          <a:p>
            <a:r>
              <a:rPr lang="en-US" dirty="0"/>
              <a:t>Pass ?</a:t>
            </a:r>
            <a:endParaRPr lang="en-GB" dirty="0"/>
          </a:p>
        </p:txBody>
      </p:sp>
      <p:sp>
        <p:nvSpPr>
          <p:cNvPr id="12" name="TextBox 11">
            <a:extLst>
              <a:ext uri="{FF2B5EF4-FFF2-40B4-BE49-F238E27FC236}">
                <a16:creationId xmlns:a16="http://schemas.microsoft.com/office/drawing/2014/main" id="{0B22F191-F944-4752-B6F6-3127EA053FD8}"/>
              </a:ext>
            </a:extLst>
          </p:cNvPr>
          <p:cNvSpPr txBox="1"/>
          <p:nvPr/>
        </p:nvSpPr>
        <p:spPr>
          <a:xfrm flipH="1">
            <a:off x="4371081" y="2977316"/>
            <a:ext cx="751723" cy="369332"/>
          </a:xfrm>
          <a:prstGeom prst="rect">
            <a:avLst/>
          </a:prstGeom>
          <a:noFill/>
        </p:spPr>
        <p:txBody>
          <a:bodyPr wrap="square" rtlCol="0">
            <a:spAutoFit/>
          </a:bodyPr>
          <a:lstStyle/>
          <a:p>
            <a:r>
              <a:rPr lang="en-US" dirty="0"/>
              <a:t>Pass ?</a:t>
            </a:r>
            <a:endParaRPr lang="en-GB" dirty="0"/>
          </a:p>
        </p:txBody>
      </p:sp>
      <p:sp>
        <p:nvSpPr>
          <p:cNvPr id="13" name="TextBox 12">
            <a:extLst>
              <a:ext uri="{FF2B5EF4-FFF2-40B4-BE49-F238E27FC236}">
                <a16:creationId xmlns:a16="http://schemas.microsoft.com/office/drawing/2014/main" id="{6177E249-8E11-43F9-BEA0-F02085AF7908}"/>
              </a:ext>
            </a:extLst>
          </p:cNvPr>
          <p:cNvSpPr txBox="1"/>
          <p:nvPr/>
        </p:nvSpPr>
        <p:spPr>
          <a:xfrm>
            <a:off x="5419445" y="1435445"/>
            <a:ext cx="751723" cy="369332"/>
          </a:xfrm>
          <a:prstGeom prst="rect">
            <a:avLst/>
          </a:prstGeom>
          <a:noFill/>
        </p:spPr>
        <p:txBody>
          <a:bodyPr wrap="square" rtlCol="0">
            <a:spAutoFit/>
          </a:bodyPr>
          <a:lstStyle/>
          <a:p>
            <a:r>
              <a:rPr lang="en-US" dirty="0"/>
              <a:t>Fail ?</a:t>
            </a:r>
            <a:endParaRPr lang="en-GB" dirty="0"/>
          </a:p>
        </p:txBody>
      </p:sp>
      <p:sp>
        <p:nvSpPr>
          <p:cNvPr id="14" name="TextBox 13">
            <a:extLst>
              <a:ext uri="{FF2B5EF4-FFF2-40B4-BE49-F238E27FC236}">
                <a16:creationId xmlns:a16="http://schemas.microsoft.com/office/drawing/2014/main" id="{CBFA678D-90AA-46B3-AB22-2B5AFDDBC70F}"/>
              </a:ext>
            </a:extLst>
          </p:cNvPr>
          <p:cNvSpPr txBox="1"/>
          <p:nvPr/>
        </p:nvSpPr>
        <p:spPr>
          <a:xfrm flipH="1">
            <a:off x="334260" y="3536019"/>
            <a:ext cx="8148262" cy="1754326"/>
          </a:xfrm>
          <a:prstGeom prst="rect">
            <a:avLst/>
          </a:prstGeom>
          <a:solidFill>
            <a:schemeClr val="bg1"/>
          </a:solidFill>
          <a:ln w="25400">
            <a:solidFill>
              <a:schemeClr val="tx1"/>
            </a:solidFill>
          </a:ln>
        </p:spPr>
        <p:txBody>
          <a:bodyPr wrap="square" rtlCol="0">
            <a:spAutoFit/>
          </a:bodyPr>
          <a:lstStyle/>
          <a:p>
            <a:r>
              <a:rPr lang="en-US" dirty="0"/>
              <a:t>Longer-term </a:t>
            </a:r>
            <a:r>
              <a:rPr lang="en-US" dirty="0" err="1"/>
              <a:t>programme</a:t>
            </a:r>
            <a:r>
              <a:rPr lang="en-US" dirty="0"/>
              <a:t>  of post-storm bed-sediment sampling and monitoring</a:t>
            </a:r>
          </a:p>
          <a:p>
            <a:endParaRPr lang="en-US" dirty="0"/>
          </a:p>
          <a:p>
            <a:pPr marL="285750" indent="-285750">
              <a:buFontTx/>
              <a:buChar char="-"/>
            </a:pPr>
            <a:r>
              <a:rPr lang="en-US" dirty="0"/>
              <a:t>at a hierarchy of above/below confluence sites, the catchment outlet and soil sites</a:t>
            </a:r>
          </a:p>
          <a:p>
            <a:pPr marL="285750" indent="-285750">
              <a:buFontTx/>
              <a:buChar char="-"/>
            </a:pPr>
            <a:r>
              <a:rPr lang="en-US" dirty="0"/>
              <a:t>after storm events where all tributaries experienced fine bed-sediment movement</a:t>
            </a:r>
          </a:p>
          <a:p>
            <a:pPr marL="285750" indent="-285750">
              <a:buFontTx/>
              <a:buChar char="-"/>
            </a:pPr>
            <a:r>
              <a:rPr lang="en-US" dirty="0"/>
              <a:t> continuous discharge and turbidity monitoring at the catchment outlet</a:t>
            </a:r>
          </a:p>
          <a:p>
            <a:pPr marL="285750" indent="-285750">
              <a:buFontTx/>
              <a:buChar char="-"/>
            </a:pPr>
            <a:r>
              <a:rPr lang="en-US" dirty="0"/>
              <a:t>Subsequent XRF analysis of sieved fractions of samples from each storm survey</a:t>
            </a:r>
            <a:endParaRPr lang="en-GB" dirty="0"/>
          </a:p>
        </p:txBody>
      </p:sp>
      <p:sp>
        <p:nvSpPr>
          <p:cNvPr id="16" name="TextBox 15">
            <a:extLst>
              <a:ext uri="{FF2B5EF4-FFF2-40B4-BE49-F238E27FC236}">
                <a16:creationId xmlns:a16="http://schemas.microsoft.com/office/drawing/2014/main" id="{FBDF9F29-9E5F-4C3C-9B4E-50B8DDC55695}"/>
              </a:ext>
            </a:extLst>
          </p:cNvPr>
          <p:cNvSpPr txBox="1"/>
          <p:nvPr/>
        </p:nvSpPr>
        <p:spPr>
          <a:xfrm flipH="1">
            <a:off x="393404" y="5913401"/>
            <a:ext cx="8035026" cy="646331"/>
          </a:xfrm>
          <a:prstGeom prst="rect">
            <a:avLst/>
          </a:prstGeom>
          <a:solidFill>
            <a:schemeClr val="bg1"/>
          </a:solidFill>
          <a:ln w="25400">
            <a:solidFill>
              <a:schemeClr val="tx1"/>
            </a:solidFill>
          </a:ln>
        </p:spPr>
        <p:txBody>
          <a:bodyPr wrap="square" rtlCol="0">
            <a:spAutoFit/>
          </a:bodyPr>
          <a:lstStyle/>
          <a:p>
            <a:r>
              <a:rPr lang="en-US" dirty="0"/>
              <a:t>Unmixing modelling of successive geochemical results  allows changes in sediment (and soil erosion) sources to be quantified  - and inform urban soil management   </a:t>
            </a:r>
            <a:endParaRPr lang="en-GB" dirty="0"/>
          </a:p>
        </p:txBody>
      </p:sp>
      <p:cxnSp>
        <p:nvCxnSpPr>
          <p:cNvPr id="22" name="Straight Arrow Connector 21">
            <a:extLst>
              <a:ext uri="{FF2B5EF4-FFF2-40B4-BE49-F238E27FC236}">
                <a16:creationId xmlns:a16="http://schemas.microsoft.com/office/drawing/2014/main" id="{B6A24FF8-3288-4D9C-8551-740F16C6011F}"/>
              </a:ext>
            </a:extLst>
          </p:cNvPr>
          <p:cNvCxnSpPr>
            <a:cxnSpLocks/>
          </p:cNvCxnSpPr>
          <p:nvPr/>
        </p:nvCxnSpPr>
        <p:spPr>
          <a:xfrm flipV="1">
            <a:off x="2765093" y="855452"/>
            <a:ext cx="0" cy="432558"/>
          </a:xfrm>
          <a:prstGeom prst="straightConnector1">
            <a:avLst/>
          </a:prstGeom>
          <a:ln w="25400">
            <a:headEnd type="triangle" w="lg" len="sm"/>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FA711-569E-458A-B424-C1C1DB40EBA4}"/>
              </a:ext>
            </a:extLst>
          </p:cNvPr>
          <p:cNvCxnSpPr>
            <a:cxnSpLocks/>
          </p:cNvCxnSpPr>
          <p:nvPr/>
        </p:nvCxnSpPr>
        <p:spPr>
          <a:xfrm>
            <a:off x="4913203" y="583502"/>
            <a:ext cx="1426637" cy="269938"/>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B0D4E06-6356-4BD9-8821-4E501A4B828C}"/>
              </a:ext>
            </a:extLst>
          </p:cNvPr>
          <p:cNvCxnSpPr>
            <a:cxnSpLocks/>
          </p:cNvCxnSpPr>
          <p:nvPr/>
        </p:nvCxnSpPr>
        <p:spPr>
          <a:xfrm flipV="1">
            <a:off x="4913203" y="1158240"/>
            <a:ext cx="1458689" cy="438604"/>
          </a:xfrm>
          <a:prstGeom prst="straightConnector1">
            <a:avLst/>
          </a:prstGeom>
          <a:ln w="19050">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6883A61-4E84-48B1-AA59-0C3224DF8411}"/>
              </a:ext>
            </a:extLst>
          </p:cNvPr>
          <p:cNvCxnSpPr>
            <a:cxnSpLocks/>
          </p:cNvCxnSpPr>
          <p:nvPr/>
        </p:nvCxnSpPr>
        <p:spPr>
          <a:xfrm flipV="1">
            <a:off x="7274560" y="1690688"/>
            <a:ext cx="0" cy="661870"/>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07F6666-42E3-4A4E-B0DF-33D91B6A6842}"/>
              </a:ext>
            </a:extLst>
          </p:cNvPr>
          <p:cNvCxnSpPr>
            <a:cxnSpLocks/>
          </p:cNvCxnSpPr>
          <p:nvPr/>
        </p:nvCxnSpPr>
        <p:spPr>
          <a:xfrm flipV="1">
            <a:off x="3170294" y="1951612"/>
            <a:ext cx="0" cy="432558"/>
          </a:xfrm>
          <a:prstGeom prst="straightConnector1">
            <a:avLst/>
          </a:prstGeom>
          <a:ln w="25400">
            <a:headEnd type="triangle" w="lg" len="sm"/>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0594CD5-F01F-41E6-A95E-B06D50498ED9}"/>
              </a:ext>
            </a:extLst>
          </p:cNvPr>
          <p:cNvCxnSpPr>
            <a:cxnSpLocks/>
          </p:cNvCxnSpPr>
          <p:nvPr/>
        </p:nvCxnSpPr>
        <p:spPr>
          <a:xfrm flipV="1">
            <a:off x="4079534" y="2945703"/>
            <a:ext cx="0" cy="432558"/>
          </a:xfrm>
          <a:prstGeom prst="straightConnector1">
            <a:avLst/>
          </a:prstGeom>
          <a:ln w="25400">
            <a:headEnd type="triangle" w="lg" len="sm"/>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6F8618-87B1-4BE5-9C1F-B55503D04B1B}"/>
              </a:ext>
            </a:extLst>
          </p:cNvPr>
          <p:cNvCxnSpPr>
            <a:cxnSpLocks/>
          </p:cNvCxnSpPr>
          <p:nvPr/>
        </p:nvCxnSpPr>
        <p:spPr>
          <a:xfrm flipV="1">
            <a:off x="4079534" y="5379485"/>
            <a:ext cx="0" cy="432558"/>
          </a:xfrm>
          <a:prstGeom prst="straightConnector1">
            <a:avLst/>
          </a:prstGeom>
          <a:ln w="25400">
            <a:headEnd type="triangle" w="lg"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201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DFD5-7F98-4BCF-84C6-7B80E9455F8C}"/>
              </a:ext>
            </a:extLst>
          </p:cNvPr>
          <p:cNvSpPr>
            <a:spLocks noGrp="1"/>
          </p:cNvSpPr>
          <p:nvPr>
            <p:ph type="title"/>
          </p:nvPr>
        </p:nvSpPr>
        <p:spPr>
          <a:xfrm>
            <a:off x="838200" y="180753"/>
            <a:ext cx="10515600" cy="786810"/>
          </a:xfrm>
        </p:spPr>
        <p:txBody>
          <a:bodyPr>
            <a:normAutofit fontScale="90000"/>
          </a:bodyPr>
          <a:lstStyle/>
          <a:p>
            <a:pPr algn="ctr"/>
            <a:r>
              <a:rPr lang="en-US" sz="3200" b="1" dirty="0"/>
              <a:t>Towards a Monitoring </a:t>
            </a:r>
            <a:r>
              <a:rPr lang="en-US" sz="3200" b="1" dirty="0" err="1"/>
              <a:t>SystemA</a:t>
            </a:r>
            <a:r>
              <a:rPr lang="en-US" sz="3200" b="1" dirty="0"/>
              <a:t> Step-by-Step Procedure – some notes </a:t>
            </a:r>
            <a:endParaRPr lang="en-GB" sz="3200" b="1" dirty="0"/>
          </a:p>
        </p:txBody>
      </p:sp>
      <p:sp>
        <p:nvSpPr>
          <p:cNvPr id="3" name="Content Placeholder 2">
            <a:extLst>
              <a:ext uri="{FF2B5EF4-FFF2-40B4-BE49-F238E27FC236}">
                <a16:creationId xmlns:a16="http://schemas.microsoft.com/office/drawing/2014/main" id="{376F4F41-FE80-4493-8B30-4F278D2709B1}"/>
              </a:ext>
            </a:extLst>
          </p:cNvPr>
          <p:cNvSpPr>
            <a:spLocks noGrp="1"/>
          </p:cNvSpPr>
          <p:nvPr>
            <p:ph idx="1"/>
          </p:nvPr>
        </p:nvSpPr>
        <p:spPr>
          <a:xfrm>
            <a:off x="318977" y="1307806"/>
            <a:ext cx="11589488" cy="5369441"/>
          </a:xfrm>
        </p:spPr>
        <p:txBody>
          <a:bodyPr>
            <a:normAutofit fontScale="47500" lnSpcReduction="20000"/>
          </a:bodyPr>
          <a:lstStyle/>
          <a:p>
            <a:r>
              <a:rPr lang="en-US" sz="4200" dirty="0"/>
              <a:t>Assess situational feasibility for the urban or peri-urban area – focus on availability of usable drainage basins – these will usually be tributary systems, not the main river going through cities.  Stream networks need to have bed-sediment sites (not gorges!!) and a reasonable number of urban confluences and sub-catchments</a:t>
            </a:r>
          </a:p>
          <a:p>
            <a:r>
              <a:rPr lang="en-US" sz="4200" dirty="0"/>
              <a:t>Geochemical feasibility test: tributary sediment in hierarchies need to be different from each other (or at least those of key interest) -  THIS IS NOT ALWAYS POSSIBLE – see later slides for theory and examples</a:t>
            </a:r>
          </a:p>
          <a:p>
            <a:r>
              <a:rPr lang="en-US" sz="4200" dirty="0"/>
              <a:t>Carried out via a one-off detailed XRF sample survey, visual and (if promising), verified by discriminant analysis and Bayesian modelling</a:t>
            </a:r>
          </a:p>
          <a:p>
            <a:r>
              <a:rPr lang="en-US" sz="4200" dirty="0"/>
              <a:t>If successful establish a longer-term monitoring and post-storm sediment sampling </a:t>
            </a:r>
            <a:r>
              <a:rPr lang="en-US" sz="4200" dirty="0" err="1"/>
              <a:t>programme</a:t>
            </a:r>
            <a:endParaRPr lang="en-US" sz="4200" dirty="0"/>
          </a:p>
          <a:p>
            <a:r>
              <a:rPr lang="en-US" sz="4200" dirty="0"/>
              <a:t>This ideally should comprise (1) a gauging station for either continuous or repeat-storm monitoring of suspended sediment and discharge at the catchment ‘outlet’ (either d/s of the target urban area  or close to the confluence with a larger river) and (2) a network of sites for post-storm fine bed-sediment sampling strategically placed immediately above confluences (on each branch) and at the catchment outlet.  </a:t>
            </a:r>
          </a:p>
          <a:p>
            <a:r>
              <a:rPr lang="en-US" sz="4200" dirty="0"/>
              <a:t>Periodic manual sampling (and subsequent XRF analysis) of fine bed-sediment after major storms, when all significant tributaries have experienced peak discharges and suspended sediment – and fresh sediment has been laid at the sites   </a:t>
            </a:r>
          </a:p>
          <a:p>
            <a:r>
              <a:rPr lang="en-US" sz="4200" dirty="0"/>
              <a:t>Unmixing modelling of geochemical results inputted into an unchanging computer-based model, that is then run to indicate relative importance of sediment sources and any changes compared with previous occasions. Alternatively collected samples or </a:t>
            </a:r>
            <a:r>
              <a:rPr lang="en-US" sz="4200" dirty="0" err="1"/>
              <a:t>analysed</a:t>
            </a:r>
            <a:r>
              <a:rPr lang="en-US" sz="4200" dirty="0"/>
              <a:t> results could be sent to a commissioned university team!!  </a:t>
            </a:r>
          </a:p>
          <a:p>
            <a:r>
              <a:rPr lang="en-US" sz="4200" dirty="0"/>
              <a:t>Monitoring of sediment source results and any changes to inform remedial actions by the municipal authority. </a:t>
            </a:r>
          </a:p>
          <a:p>
            <a:endParaRPr lang="en-GB" dirty="0"/>
          </a:p>
        </p:txBody>
      </p:sp>
    </p:spTree>
    <p:extLst>
      <p:ext uri="{BB962C8B-B14F-4D97-AF65-F5344CB8AC3E}">
        <p14:creationId xmlns:p14="http://schemas.microsoft.com/office/powerpoint/2010/main" val="4294577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1745</Words>
  <Application>Microsoft Office PowerPoint</Application>
  <PresentationFormat>Widescreen</PresentationFormat>
  <Paragraphs>149</Paragraphs>
  <Slides>12</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AdvTT6120e2aa</vt:lpstr>
      <vt:lpstr>Arial</vt:lpstr>
      <vt:lpstr>Calibri</vt:lpstr>
      <vt:lpstr>Calibri Light</vt:lpstr>
      <vt:lpstr>Times New Roman</vt:lpstr>
      <vt:lpstr>Trebuchet MS</vt:lpstr>
      <vt:lpstr>Wingdings</vt:lpstr>
      <vt:lpstr>Office Theme</vt:lpstr>
      <vt:lpstr>Tema do Office</vt:lpstr>
      <vt:lpstr>EGU2020 Virtually in Vienna                                           Session SSS 8.2 8th June 2020             Exploring the potential for using hierarchical sediment fingerprinting as an urban management tool in monitoring changing sediment sources </vt:lpstr>
      <vt:lpstr>Aims of the Presentation</vt:lpstr>
      <vt:lpstr>PowerPoint Presentation</vt:lpstr>
      <vt:lpstr>PowerPoint Presentation</vt:lpstr>
      <vt:lpstr>PowerPoint Presentation</vt:lpstr>
      <vt:lpstr>PowerPoint Presentation</vt:lpstr>
      <vt:lpstr>PowerPoint Presentation</vt:lpstr>
      <vt:lpstr>Wider application of the technique?   A Step-by-step procedure on whether and how to apply the  hierarchical sediment fingerprinting approach in urban and peri-urban soil degradation management</vt:lpstr>
      <vt:lpstr>Towards a Monitoring SystemA Step-by-Step Procedure – some notes </vt:lpstr>
      <vt:lpstr>BRANTIAN CATCHMENT, SABAH (MALAYSIAN BORNEO): DYNAMICALLY CHANGING RAINFOREST AND OIL PALM LANDSCAPE  Distinctive Geochemical Fingerprint Groups in relation to the Sampling Hierarchy</vt:lpstr>
      <vt:lpstr>The role of patterns of geology in relation to the confluence pattern of drainage basins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potential for using hierarchical sediment fingerprinting as an urban management tool in monitoring changing sediment sources</dc:title>
  <dc:creator>Walsh R.P.D.</dc:creator>
  <cp:lastModifiedBy>Walsh R.P.D.</cp:lastModifiedBy>
  <cp:revision>55</cp:revision>
  <dcterms:created xsi:type="dcterms:W3CDTF">2020-05-07T09:40:32Z</dcterms:created>
  <dcterms:modified xsi:type="dcterms:W3CDTF">2020-05-08T13:12:13Z</dcterms:modified>
</cp:coreProperties>
</file>