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541" r:id="rId2"/>
    <p:sldId id="972" r:id="rId3"/>
    <p:sldId id="978" r:id="rId4"/>
    <p:sldId id="292" r:id="rId5"/>
    <p:sldId id="518" r:id="rId6"/>
    <p:sldId id="384" r:id="rId7"/>
    <p:sldId id="399" r:id="rId8"/>
    <p:sldId id="738" r:id="rId9"/>
    <p:sldId id="750" r:id="rId10"/>
    <p:sldId id="930" r:id="rId11"/>
    <p:sldId id="967" r:id="rId12"/>
    <p:sldId id="910" r:id="rId13"/>
    <p:sldId id="937" r:id="rId14"/>
    <p:sldId id="968" r:id="rId15"/>
    <p:sldId id="400" r:id="rId16"/>
    <p:sldId id="370" r:id="rId17"/>
    <p:sldId id="969" r:id="rId18"/>
    <p:sldId id="975" r:id="rId19"/>
    <p:sldId id="976" r:id="rId20"/>
    <p:sldId id="977" r:id="rId21"/>
  </p:sldIdLst>
  <p:sldSz cx="9144000" cy="5143500" type="screen16x9"/>
  <p:notesSz cx="7099300" cy="10234613"/>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1717"/>
    <a:srgbClr val="DFF2FD"/>
    <a:srgbClr val="000000"/>
    <a:srgbClr val="000304"/>
    <a:srgbClr val="D107C3"/>
    <a:srgbClr val="FF5A9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23" autoAdjust="0"/>
    <p:restoredTop sz="86425" autoAdjust="0"/>
  </p:normalViewPr>
  <p:slideViewPr>
    <p:cSldViewPr snapToGrid="0" snapToObjects="1">
      <p:cViewPr varScale="1">
        <p:scale>
          <a:sx n="77" d="100"/>
          <a:sy n="77" d="100"/>
        </p:scale>
        <p:origin x="932" y="3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3750"/>
    </p:cViewPr>
  </p:sorterViewPr>
  <p:notesViewPr>
    <p:cSldViewPr snapToGrid="0" snapToObjects="1">
      <p:cViewPr varScale="1">
        <p:scale>
          <a:sx n="66" d="100"/>
          <a:sy n="66" d="100"/>
        </p:scale>
        <p:origin x="2571" y="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363" cy="511731"/>
          </a:xfrm>
          <a:prstGeom prst="rect">
            <a:avLst/>
          </a:prstGeom>
        </p:spPr>
        <p:txBody>
          <a:bodyPr vert="horz" lIns="94768" tIns="47384" rIns="94768" bIns="47384" rtlCol="0"/>
          <a:lstStyle>
            <a:lvl1pPr algn="l">
              <a:defRPr sz="1200"/>
            </a:lvl1pPr>
          </a:lstStyle>
          <a:p>
            <a:endParaRPr lang="fr-FR"/>
          </a:p>
        </p:txBody>
      </p:sp>
      <p:sp>
        <p:nvSpPr>
          <p:cNvPr id="3" name="Espace réservé de la date 2"/>
          <p:cNvSpPr>
            <a:spLocks noGrp="1"/>
          </p:cNvSpPr>
          <p:nvPr>
            <p:ph type="dt" sz="quarter" idx="1"/>
          </p:nvPr>
        </p:nvSpPr>
        <p:spPr>
          <a:xfrm>
            <a:off x="4021295" y="0"/>
            <a:ext cx="3076363" cy="511731"/>
          </a:xfrm>
          <a:prstGeom prst="rect">
            <a:avLst/>
          </a:prstGeom>
        </p:spPr>
        <p:txBody>
          <a:bodyPr vert="horz" lIns="94768" tIns="47384" rIns="94768" bIns="47384" rtlCol="0"/>
          <a:lstStyle>
            <a:lvl1pPr algn="r">
              <a:defRPr sz="1200"/>
            </a:lvl1pPr>
          </a:lstStyle>
          <a:p>
            <a:fld id="{D1A4A498-EDF1-B543-A5A5-F418FE17F361}" type="datetime1">
              <a:rPr lang="fr-FR" smtClean="0"/>
              <a:t>03/05/2020</a:t>
            </a:fld>
            <a:endParaRPr lang="fr-FR"/>
          </a:p>
        </p:txBody>
      </p:sp>
      <p:sp>
        <p:nvSpPr>
          <p:cNvPr id="4" name="Espace réservé du pied de page 3"/>
          <p:cNvSpPr>
            <a:spLocks noGrp="1"/>
          </p:cNvSpPr>
          <p:nvPr>
            <p:ph type="ftr" sz="quarter" idx="2"/>
          </p:nvPr>
        </p:nvSpPr>
        <p:spPr>
          <a:xfrm>
            <a:off x="1" y="9721106"/>
            <a:ext cx="3076363" cy="511731"/>
          </a:xfrm>
          <a:prstGeom prst="rect">
            <a:avLst/>
          </a:prstGeom>
        </p:spPr>
        <p:txBody>
          <a:bodyPr vert="horz" lIns="94768" tIns="47384" rIns="94768" bIns="47384"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4021295" y="9721106"/>
            <a:ext cx="3076363" cy="511731"/>
          </a:xfrm>
          <a:prstGeom prst="rect">
            <a:avLst/>
          </a:prstGeom>
        </p:spPr>
        <p:txBody>
          <a:bodyPr vert="horz" lIns="94768" tIns="47384" rIns="94768" bIns="47384" rtlCol="0" anchor="b"/>
          <a:lstStyle>
            <a:lvl1pPr algn="r">
              <a:defRPr sz="1200"/>
            </a:lvl1pPr>
          </a:lstStyle>
          <a:p>
            <a:fld id="{8BB557CA-0E85-1F4A-81D8-674AFACF6EC9}" type="slidenum">
              <a:rPr lang="fr-FR" smtClean="0"/>
              <a:t>‹N°›</a:t>
            </a:fld>
            <a:endParaRPr lang="fr-FR"/>
          </a:p>
        </p:txBody>
      </p:sp>
    </p:spTree>
    <p:extLst>
      <p:ext uri="{BB962C8B-B14F-4D97-AF65-F5344CB8AC3E}">
        <p14:creationId xmlns:p14="http://schemas.microsoft.com/office/powerpoint/2010/main" val="1938498609"/>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04T19:07:35.274"/>
    </inkml:context>
    <inkml:brush xml:id="br0">
      <inkml:brushProperty name="width" value="0.05" units="cm"/>
      <inkml:brushProperty name="height" value="0.05" units="cm"/>
      <inkml:brushProperty name="ignorePressure" value="1"/>
    </inkml:brush>
  </inkml:definitions>
  <inkml:trace contextRef="#ctx0" brushRef="#br0">512 1421,'233'13,"-42"16,239-21,-71-1,-222-8,-63 0,-44 0,1 0,-1 1,0 1,0 0,0 1,0 1,-1 0,0 0,22 5,135 32,-43 4,-117-33,-16-5,1-1,0-1,0 1,1-1,1 0,-1 0,1 0,1-1,-1 0,1 0,1-1,-1 0,2 0,-2 0,0-1,0 1,0 0,0 0,-1 1,0 0,0 0,0 0,-1 1,0 0,-1 0,0 0,0 1,-1 0,2 1,-1-1,0-1,2 1,-1-1,1 0,1 0,-1-1,1 1,1-1,-1-1,1 1,0-1,0-1,0 1,1-1,0 0,-1-1,1 1,0-1,-1-1,90-1,-61 0,-1 1,0 0,1 2,-1 0,0 2,0 0,0 1,25 4,139 30,259-38,-456 1,0 0,0 1,-1-1,1 1,-1 0,0 0,0 0,0 1,-1-1,0 1,0 0,0 0,-1 0,0 1,1 0,93 30,-63-30,0 0,1-1,-1 0,2-2,-1 0,0-1,0-1,11-1,73 0,426 2,-538 0,-1 1,1-1,-1 1,1 0,-1 0,0 0,1 1,-2-1,1 1,0 1,-1-1,0 0,6 3,146 43,-41 46,-35 1,-23 60,-58-149,1 0,1 0,0 0,1 0,0-1,1 1,0-1,1 0,0 0,1 0,0-1,0 1,1-1,5 1,-3 1,-3-2,1 0,0 0,0 0,1 0,0-1,0 0,1 0,0 0,0-1,0 0,1 0,10 0,326 26,-333-28,0 2,-1-1,1 1,-1 0,0 0,0 1,-1 0,0 1,0-1,0 1,12 5,68 16,83-8,-110-2,108 14,128 13,-298-41,61 2,0 1,0 2,-2 1,0 2,24 4,-83-12,0 1,0-1,0 1,0 0,-1 0,1 0,-1 0,0 0,0 0,-1 0,1 1,-1-1,0 1,-1 0,0-1,1 1,-2 0,1 0,-1 0,0 0,0 0,-1 0,0 0,0 2,1-1,135 80,-30-1,-69-60,54 53,-26 48,-64-119,1-1,0 1,0 0,1-1,1 0,0 1,0-1,0 0,2 0,-1 0,1 0,0-1,0 1,1-1,0 0,0 0,1 0,0-1,0 1,8 1,213 29,-67-11,-109-11,0-1,2-1,0-2,1 0,1-2,0-1,0 0,5-3,113 36,-164-33,-1 1,0 0,0 0,-1 0,0 0,-1 1,0 0,-1 0,-1 0,0 0,-1 1,0-1,2 6,-5-9,15 33,-19-33,1-1,0 0,0 1,0-1,1 1,0-1,0 1,0-1,0 0,1 1,0-1,0 0,0 1,1-1,0 0,0 0,0 0,0 0,1 0,-1-1,1 1,0 0,0-1,1 1,-1-1,1 0,-1 1,1-1,0 0,0 0,0-1,4 2,227-1,-235-1,0 0,0 0,0 0,0 0,0 0,0 0,0 0,0 0,0 0,0 0,-1 0,1 1,0-1,0 0,0 0,0 1,0-1,-1 0,1 0,0 1,0-1,-1 0,1 1,0-1,-1 0,1 1,-1-1,1 1,-1-1,0 1,1-1,-1 0,0 1,0-1,1 1,-1-1,0 1,0-1,0 1,0-1,0 0,-1 1,1-1,0 1,0-1,-1 1,1-1,0 1,-1-1,1 0,-1 1,1-1,-1 0,0 1,1-1,-1 1,0-1,1 0,-1 0,0 1,0-1,0 0,0 0,1 1,-1-1,0 0,0 0,-1 0,-64 15,16-9,0-1,0-1,-1-1,0-1,0-1,0-1,-23-2,-20 1,-417 0,282 15,189-14,-114 11,-98 17,-297-26,-45-1,391 12,-39 15,225-27,0 0,0 0,0 0,0 1,1 0,0 0,-1 1,2 0,-1 1,1-1,0 1,1 1,-2 0,-2-1,1-1,-2 1,1-1,-1-1,0 0,0 0,-1 0,1-1,-1-1,0 1,1-2,-1 1,1-1,-6-1,-47 1,-1176 0,867-26,-461 26,779 1,1-2,0-1,0-2,1 0,-32-6,-237-8,166 14,-209 0,134-22,-280 27,213 0,58 26,-143-23,55 51,-183-55,135 1,356 0</inkml:trace>
  <inkml:trace contextRef="#ctx0" brushRef="#br0" timeOffset="1">15823 0,'-1180'0,"1042"21,34-2,-276 9,-30-22,133 17,31 28,225-47,0 1,1 0,0 1,0 0,2 1,0-1,0 2,-5 2,-106 37,-16-2,140-42,-1-1,0 0,0 0,0-1,0 1,-1 0,0-1,0 0,0 0,0 0,0 0,0 0,0-1,-1 1,-4-1,-64 8,-118 31,166-31,-1-1,-1-1,0 0,0 0,-2-1,1-1,-1-1,-19 1,33-1,0-1,1 2,0-1,0 1,0 0,1 0,1 1,0 0,0 0,1 1,1 0,0 0,0 0,1 1,1 0,1 0,0 0,1 1,-6 6,-49 22,-71 42,17 46,57-55,-115 38,-16-16,15-11,61-33,-135 68,16-16,94-30,6 38,-14-48,142-55,0 0,0 0,-1 0,0-1,-1 1,0-1,0 0,0 0,-1 0,0-1,0 0,0 0,-1 0,1 0,-1-1,0 1,-8-1,2 1,-1 1,1 0,0 0,1 1,-1-1,2 2,-1-1,1 1,1 0,0 0,-3 2,-110 33,-166-25,-89 64,333-68,33-7,0 0,-1 0,0-1,0 0,0-1,-1 0,1 0,-1 0,-15-1,17-1,0 0,0 1,0-1,0 1,0 1,1-1,-1 2,1-1,0 0,0 1,-9 3,6-1,0 0,-1-1,0 0,-1-1,0 0,0 0,0-1,0 0,-1 0,0-1,-13 0,28-1,0 0,0 0,0 1,0-1,0 1,1-1,-1 1,1 0,-1 0,1 0,0 1,0-1,0 1,0-1,0 1,1 0,-1-1,1 1,0 0,1 1,-1-1,1 0,0 0,0 1,0-1,1 0,-1 1,1 0,-5 2,4-2,0 0,0 0,-1 0,0 0,-1 0,1-1,-1 1,0-1,0 0,-1 1,0-1,1 0,-2 0,1-1,0 1,-1-1,0 1,1-1,-1 0,0 0,0 0,-1 0,1-1,-1 0,-7 1,1 0,0-1,-1 0,1 0,0-1,0 0,0 0,0 0,0-1,0 0,1 0,-1-1,2 1,-1-1,-2-1,-4-1,0 1,-1 1,0 0,0 0,-1 1,1 0,-1 0,0 1,0 1,-1 0,1 0,0 0,-19 3,-139-4,177 1,-1 0,1 1,0-1,0 1,-1-1,1 1,0 0,0-1,1 1,-1 0,0-1,0 1,1 0,-1 0,1 0,-1 0,1 0,0 0,0 0,0 0,0 0,0 0,1 0,-1 0,1 0,-1 0,1 0,0 0,0 1,0-1,0 0,0 0,1 0,-1 0,1 0,0 0,-1 0,1 0,0 0,0 0,1 0,-1 0,0 0,1 0,-1 0,1 0,0 0,1 0,5 12,3 189,-18-218,5 15,0-1,0 0,0 1,1-1,-1 0,1 0,0 0,0 1,1-1,-1 0,1 0,0 0,0 0,0 0,0 0,1 1,0-1,0 0,0 0,0 0,0 1,1-1,0 0,0 0,0 1,0-1,1 1,-1-1,1 1,0-1,0 1,0 0,0 0,0-1,1 1,3 0,5-1,1 1,0 0,0 1,0-1,0 1,0 1,0-1,0 1,0 0,-1 0,1 0,-1 1,1 0,-1 0,-1 1,1-1,-1 1,0 1,0-1,-1 0,0 1,5 3,152 43,-116-25,-42-20,-1-1,2 1,-1-1,1 0,1 0,0 0,0-1,0 0,1 0,0 0,0 0,1-1,3 0,226 19,68-22,-100 28,-201-26,-1 1,1 0,-1 0,0 1,0-1,0 1,-1 0,0 0,0 0,-1 0,0 0,0 1,0-1,-1 1,3 3,35 19,-16-13,65 46,-41-11,15 31,-33 14,-22-77,0 0,3 0,1-1,1 0,2 0,12 7,-16-13,1 0,0-1,2 0,0 0,0 0,2-1,0-1,1 1,0-2,1 1,0-1,1-1,0 1,1-2,0 1,0-2,1 1,-1-1,18 0,116 26,-66-7,-36-13,57 16,132 91,-77-57,-8-14,-147-40,-1 0,0 0,-1 1,0 0,0-1,-1 2,-1-1,0 0,-1 1,0 0,0-1,-2 1,2 2,0-1,-5-5,2 2,0 1,0-1,1 1,0-1,0 0,1 0,1 0,-1 0,1 0,1-1,-1 1,1-1,1 0,-1 0,1-1,0 1,1-1,-1 1,2-1,120 17,-115-15,-1 0,1 0,1-1,-1 0,1 0,0 0,1-1,-1-1,1 1,0-1,0-1,2 1,328-3,-113-24,6-5,37-11,-8 7,-143 3,-109 28,1 1,-1 1,1-1,0 1,0 1,0 0,1 0,-1 1,1 0,-1 0,1 1,4 0,44 1,174-10,31-17,-203 11,2 1,1 1,1 2,49-3,-60 5,-1 0,0-2,-1-1,-2-1,48-14,-61 15,342-90,-359 92,1 0,-2 0,0 0,-1-1,-1-1,-1 0,14-9,171-71,14 11,-81 25,-109 44,-17 6,0 0,0 0,-2-1,1 0,-2 0,0-1,0 0,-1 0,-1 0,-1-1,3-2,62-51,-56 50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04T19:21:04.772"/>
    </inkml:context>
    <inkml:brush xml:id="br0">
      <inkml:brushProperty name="width" value="0.05" units="cm"/>
      <inkml:brushProperty name="height" value="0.05" units="cm"/>
      <inkml:brushProperty name="ignorePressure" value="1"/>
    </inkml:brush>
  </inkml:definitions>
  <inkml:trace contextRef="#ctx0" brushRef="#br0">1 0,'0'2,"0"4,0 3,0 4,0 2,0 2,0 0,0-1,0-1,0-2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363" cy="511731"/>
          </a:xfrm>
          <a:prstGeom prst="rect">
            <a:avLst/>
          </a:prstGeom>
        </p:spPr>
        <p:txBody>
          <a:bodyPr vert="horz" lIns="94768" tIns="47384" rIns="94768" bIns="47384" rtlCol="0"/>
          <a:lstStyle>
            <a:lvl1pPr algn="l">
              <a:defRPr sz="1200"/>
            </a:lvl1pPr>
          </a:lstStyle>
          <a:p>
            <a:endParaRPr lang="fr-FR"/>
          </a:p>
        </p:txBody>
      </p:sp>
      <p:sp>
        <p:nvSpPr>
          <p:cNvPr id="3" name="Espace réservé de la date 2"/>
          <p:cNvSpPr>
            <a:spLocks noGrp="1"/>
          </p:cNvSpPr>
          <p:nvPr>
            <p:ph type="dt" idx="1"/>
          </p:nvPr>
        </p:nvSpPr>
        <p:spPr>
          <a:xfrm>
            <a:off x="4021295" y="0"/>
            <a:ext cx="3076363" cy="511731"/>
          </a:xfrm>
          <a:prstGeom prst="rect">
            <a:avLst/>
          </a:prstGeom>
        </p:spPr>
        <p:txBody>
          <a:bodyPr vert="horz" lIns="94768" tIns="47384" rIns="94768" bIns="47384" rtlCol="0"/>
          <a:lstStyle>
            <a:lvl1pPr algn="r">
              <a:defRPr sz="1200"/>
            </a:lvl1pPr>
          </a:lstStyle>
          <a:p>
            <a:fld id="{7562C11B-47B1-854F-80E8-B5787666A563}" type="datetime1">
              <a:rPr lang="fr-FR" smtClean="0"/>
              <a:t>03/05/2020</a:t>
            </a:fld>
            <a:endParaRPr lang="fr-FR"/>
          </a:p>
        </p:txBody>
      </p:sp>
      <p:sp>
        <p:nvSpPr>
          <p:cNvPr id="4" name="Espace réservé de l'image des diapositives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4768" tIns="47384" rIns="94768" bIns="47384" rtlCol="0" anchor="ctr"/>
          <a:lstStyle/>
          <a:p>
            <a:endParaRPr lang="fr-FR"/>
          </a:p>
        </p:txBody>
      </p:sp>
      <p:sp>
        <p:nvSpPr>
          <p:cNvPr id="5" name="Espace réservé des commentaires 4"/>
          <p:cNvSpPr>
            <a:spLocks noGrp="1"/>
          </p:cNvSpPr>
          <p:nvPr>
            <p:ph type="body" sz="quarter" idx="3"/>
          </p:nvPr>
        </p:nvSpPr>
        <p:spPr>
          <a:xfrm>
            <a:off x="709931" y="4861442"/>
            <a:ext cx="5679440" cy="4605576"/>
          </a:xfrm>
          <a:prstGeom prst="rect">
            <a:avLst/>
          </a:prstGeom>
        </p:spPr>
        <p:txBody>
          <a:bodyPr vert="horz" lIns="94768" tIns="47384" rIns="94768" bIns="47384"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721106"/>
            <a:ext cx="3076363" cy="511731"/>
          </a:xfrm>
          <a:prstGeom prst="rect">
            <a:avLst/>
          </a:prstGeom>
        </p:spPr>
        <p:txBody>
          <a:bodyPr vert="horz" lIns="94768" tIns="47384" rIns="94768" bIns="47384"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021295" y="9721106"/>
            <a:ext cx="3076363" cy="511731"/>
          </a:xfrm>
          <a:prstGeom prst="rect">
            <a:avLst/>
          </a:prstGeom>
        </p:spPr>
        <p:txBody>
          <a:bodyPr vert="horz" lIns="94768" tIns="47384" rIns="94768" bIns="47384" rtlCol="0" anchor="b"/>
          <a:lstStyle>
            <a:lvl1pPr algn="r">
              <a:defRPr sz="1200"/>
            </a:lvl1pPr>
          </a:lstStyle>
          <a:p>
            <a:fld id="{C196D47B-A1B8-A641-9473-C57AFB3920ED}" type="slidenum">
              <a:rPr lang="fr-FR" smtClean="0"/>
              <a:t>‹N°›</a:t>
            </a:fld>
            <a:endParaRPr lang="fr-FR"/>
          </a:p>
        </p:txBody>
      </p:sp>
    </p:spTree>
    <p:extLst>
      <p:ext uri="{BB962C8B-B14F-4D97-AF65-F5344CB8AC3E}">
        <p14:creationId xmlns:p14="http://schemas.microsoft.com/office/powerpoint/2010/main" val="292032226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agupubs.onlinelibrary.wiley.com/doi/full/10.1029/2019GL085999#grl60291-fig-000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69993" indent="-296151">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84605" indent="-236921">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58447" indent="-236921">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132289" indent="-236921">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606131" indent="-236921"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3079974" indent="-236921"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553816" indent="-236921"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4027658" indent="-236921"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346B035-09DE-49E5-9D85-0BAC3E790FBF}" type="slidenum">
              <a:rPr lang="fr-FR" altLang="fr-FR">
                <a:solidFill>
                  <a:srgbClr val="007DA9"/>
                </a:solidFill>
                <a:latin typeface="Arial Unicode MS" panose="020B0604020202020204" pitchFamily="34" charset="-128"/>
              </a:rPr>
              <a:pPr>
                <a:spcBef>
                  <a:spcPct val="0"/>
                </a:spcBef>
              </a:pPr>
              <a:t>1</a:t>
            </a:fld>
            <a:endParaRPr lang="fr-FR" altLang="fr-FR">
              <a:solidFill>
                <a:srgbClr val="007DA9"/>
              </a:solidFill>
              <a:latin typeface="Arial Unicode MS" panose="020B0604020202020204" pitchFamily="34" charset="-128"/>
            </a:endParaRPr>
          </a:p>
        </p:txBody>
      </p:sp>
      <p:sp>
        <p:nvSpPr>
          <p:cNvPr id="5123" name="Rectangle 2"/>
          <p:cNvSpPr>
            <a:spLocks noGrp="1" noRot="1" noChangeAspect="1" noChangeArrowheads="1" noTextEdit="1"/>
          </p:cNvSpPr>
          <p:nvPr>
            <p:ph type="sldImg"/>
          </p:nvPr>
        </p:nvSpPr>
        <p:spPr>
          <a:xfrm>
            <a:off x="-185738" y="833438"/>
            <a:ext cx="7408863" cy="4167187"/>
          </a:xfrm>
          <a:ln/>
        </p:spPr>
      </p:sp>
      <p:sp>
        <p:nvSpPr>
          <p:cNvPr id="51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fr-FR" altLang="fr-FR" dirty="0" err="1">
                <a:latin typeface="Times New Roman" panose="02020603050405020304" pitchFamily="18" charset="0"/>
                <a:ea typeface="ＭＳ Ｐゴシック" panose="020B0600070205080204" pitchFamily="34" charset="-128"/>
              </a:rPr>
              <a:t>Dear</a:t>
            </a:r>
            <a:r>
              <a:rPr lang="fr-FR" altLang="fr-FR" dirty="0">
                <a:latin typeface="Times New Roman" panose="02020603050405020304" pitchFamily="18" charset="0"/>
                <a:ea typeface="ＭＳ Ｐゴシック" panose="020B0600070205080204" pitchFamily="34" charset="-128"/>
              </a:rPr>
              <a:t> </a:t>
            </a:r>
            <a:r>
              <a:rPr lang="fr-FR" altLang="fr-FR" dirty="0" err="1">
                <a:latin typeface="Times New Roman" panose="02020603050405020304" pitchFamily="18" charset="0"/>
                <a:ea typeface="ＭＳ Ｐゴシック" panose="020B0600070205080204" pitchFamily="34" charset="-128"/>
              </a:rPr>
              <a:t>everybody</a:t>
            </a:r>
            <a:r>
              <a:rPr lang="fr-FR" altLang="fr-FR" dirty="0">
                <a:latin typeface="Times New Roman" panose="02020603050405020304" pitchFamily="18" charset="0"/>
                <a:ea typeface="ＭＳ Ｐゴシック" panose="020B0600070205080204" pitchFamily="34" charset="-128"/>
              </a:rPr>
              <a:t>,</a:t>
            </a:r>
          </a:p>
          <a:p>
            <a:pPr eaLnBrk="1" hangingPunct="1"/>
            <a:r>
              <a:rPr lang="fr-FR" altLang="fr-FR" dirty="0">
                <a:latin typeface="Times New Roman" panose="02020603050405020304" pitchFamily="18" charset="0"/>
                <a:ea typeface="ＭＳ Ｐゴシック" panose="020B0600070205080204" pitchFamily="34" charset="-128"/>
              </a:rPr>
              <a:t>I </a:t>
            </a:r>
            <a:r>
              <a:rPr lang="fr-FR" altLang="fr-FR" dirty="0" err="1">
                <a:latin typeface="Times New Roman" panose="02020603050405020304" pitchFamily="18" charset="0"/>
                <a:ea typeface="ＭＳ Ｐゴシック" panose="020B0600070205080204" pitchFamily="34" charset="-128"/>
              </a:rPr>
              <a:t>would</a:t>
            </a:r>
            <a:r>
              <a:rPr lang="fr-FR" altLang="fr-FR" dirty="0">
                <a:latin typeface="Times New Roman" panose="02020603050405020304" pitchFamily="18" charset="0"/>
                <a:ea typeface="ＭＳ Ｐゴシック" panose="020B0600070205080204" pitchFamily="34" charset="-128"/>
              </a:rPr>
              <a:t> like to </a:t>
            </a:r>
            <a:r>
              <a:rPr lang="fr-FR" altLang="fr-FR" dirty="0" err="1">
                <a:latin typeface="Times New Roman" panose="02020603050405020304" pitchFamily="18" charset="0"/>
                <a:ea typeface="ＭＳ Ｐゴシック" panose="020B0600070205080204" pitchFamily="34" charset="-128"/>
              </a:rPr>
              <a:t>thank</a:t>
            </a:r>
            <a:r>
              <a:rPr lang="fr-FR" altLang="fr-FR" dirty="0">
                <a:latin typeface="Times New Roman" panose="02020603050405020304" pitchFamily="18" charset="0"/>
                <a:ea typeface="ＭＳ Ｐゴシック" panose="020B0600070205080204" pitchFamily="34" charset="-128"/>
              </a:rPr>
              <a:t> </a:t>
            </a:r>
            <a:r>
              <a:rPr lang="fr-FR" altLang="fr-FR" dirty="0" err="1">
                <a:latin typeface="Times New Roman" panose="02020603050405020304" pitchFamily="18" charset="0"/>
                <a:ea typeface="ＭＳ Ｐゴシック" panose="020B0600070205080204" pitchFamily="34" charset="-128"/>
              </a:rPr>
              <a:t>conveners</a:t>
            </a:r>
            <a:r>
              <a:rPr lang="fr-FR" altLang="fr-FR" dirty="0">
                <a:latin typeface="Times New Roman" panose="02020603050405020304" pitchFamily="18" charset="0"/>
                <a:ea typeface="ＭＳ Ｐゴシック" panose="020B0600070205080204" pitchFamily="34" charset="-128"/>
              </a:rPr>
              <a:t> for </a:t>
            </a:r>
            <a:r>
              <a:rPr lang="fr-FR" altLang="fr-FR" dirty="0" err="1">
                <a:latin typeface="Times New Roman" panose="02020603050405020304" pitchFamily="18" charset="0"/>
                <a:ea typeface="ＭＳ Ｐゴシック" panose="020B0600070205080204" pitchFamily="34" charset="-128"/>
              </a:rPr>
              <a:t>accepting</a:t>
            </a:r>
            <a:r>
              <a:rPr lang="fr-FR" altLang="fr-FR" dirty="0">
                <a:latin typeface="Times New Roman" panose="02020603050405020304" pitchFamily="18" charset="0"/>
                <a:ea typeface="ＭＳ Ｐゴシック" panose="020B0600070205080204" pitchFamily="34" charset="-128"/>
              </a:rPr>
              <a:t> us to </a:t>
            </a:r>
            <a:r>
              <a:rPr lang="fr-FR" altLang="fr-FR" dirty="0" err="1">
                <a:latin typeface="Times New Roman" panose="02020603050405020304" pitchFamily="18" charset="0"/>
                <a:ea typeface="ＭＳ Ｐゴシック" panose="020B0600070205080204" pitchFamily="34" charset="-128"/>
              </a:rPr>
              <a:t>present</a:t>
            </a:r>
            <a:r>
              <a:rPr lang="fr-FR" altLang="fr-FR" dirty="0">
                <a:latin typeface="Times New Roman" panose="02020603050405020304" pitchFamily="18" charset="0"/>
                <a:ea typeface="ＭＳ Ｐゴシック" panose="020B0600070205080204" pitchFamily="34" charset="-128"/>
              </a:rPr>
              <a:t> </a:t>
            </a:r>
            <a:r>
              <a:rPr lang="fr-FR" altLang="fr-FR" dirty="0" err="1">
                <a:latin typeface="Times New Roman" panose="02020603050405020304" pitchFamily="18" charset="0"/>
                <a:ea typeface="ＭＳ Ｐゴシック" panose="020B0600070205080204" pitchFamily="34" charset="-128"/>
              </a:rPr>
              <a:t>some</a:t>
            </a:r>
            <a:r>
              <a:rPr lang="fr-FR" altLang="fr-FR" dirty="0">
                <a:latin typeface="Times New Roman" panose="02020603050405020304" pitchFamily="18" charset="0"/>
                <a:ea typeface="ＭＳ Ｐゴシック" panose="020B0600070205080204" pitchFamily="34" charset="-128"/>
              </a:rPr>
              <a:t> </a:t>
            </a:r>
            <a:r>
              <a:rPr lang="fr-FR" altLang="fr-FR" dirty="0" err="1">
                <a:latin typeface="Times New Roman" panose="02020603050405020304" pitchFamily="18" charset="0"/>
                <a:ea typeface="ＭＳ Ｐゴシック" panose="020B0600070205080204" pitchFamily="34" charset="-128"/>
              </a:rPr>
              <a:t>recent</a:t>
            </a:r>
            <a:r>
              <a:rPr lang="fr-FR" altLang="fr-FR" dirty="0">
                <a:latin typeface="Times New Roman" panose="02020603050405020304" pitchFamily="18" charset="0"/>
                <a:ea typeface="ＭＳ Ｐゴシック" panose="020B0600070205080204" pitchFamily="34" charset="-128"/>
              </a:rPr>
              <a:t> </a:t>
            </a:r>
            <a:r>
              <a:rPr lang="fr-FR" altLang="fr-FR" dirty="0" err="1">
                <a:latin typeface="Times New Roman" panose="02020603050405020304" pitchFamily="18" charset="0"/>
                <a:ea typeface="ＭＳ Ｐゴシック" panose="020B0600070205080204" pitchFamily="34" charset="-128"/>
              </a:rPr>
              <a:t>advances</a:t>
            </a:r>
            <a:r>
              <a:rPr lang="fr-FR" altLang="fr-FR" dirty="0">
                <a:latin typeface="Times New Roman" panose="02020603050405020304" pitchFamily="18" charset="0"/>
                <a:ea typeface="ＭＳ Ｐゴシック" panose="020B0600070205080204" pitchFamily="34" charset="-128"/>
              </a:rPr>
              <a:t> </a:t>
            </a:r>
            <a:r>
              <a:rPr lang="fr-FR" altLang="fr-FR" dirty="0" err="1">
                <a:latin typeface="Times New Roman" panose="02020603050405020304" pitchFamily="18" charset="0"/>
                <a:ea typeface="ＭＳ Ｐゴシック" panose="020B0600070205080204" pitchFamily="34" charset="-128"/>
              </a:rPr>
              <a:t>using</a:t>
            </a:r>
            <a:r>
              <a:rPr lang="fr-FR" altLang="fr-FR" dirty="0">
                <a:latin typeface="Times New Roman" panose="02020603050405020304" pitchFamily="18" charset="0"/>
                <a:ea typeface="ＭＳ Ｐゴシック" panose="020B0600070205080204" pitchFamily="34" charset="-128"/>
              </a:rPr>
              <a:t> </a:t>
            </a:r>
            <a:r>
              <a:rPr lang="fr-FR" altLang="fr-FR" dirty="0" err="1">
                <a:latin typeface="Times New Roman" panose="02020603050405020304" pitchFamily="18" charset="0"/>
                <a:ea typeface="ＭＳ Ｐゴシック" panose="020B0600070205080204" pitchFamily="34" charset="-128"/>
              </a:rPr>
              <a:t>iXblue</a:t>
            </a:r>
            <a:r>
              <a:rPr lang="fr-FR" altLang="fr-FR" dirty="0">
                <a:latin typeface="Times New Roman" panose="02020603050405020304" pitchFamily="18" charset="0"/>
                <a:ea typeface="ＭＳ Ｐゴシック" panose="020B0600070205080204" pitchFamily="34" charset="-128"/>
              </a:rPr>
              <a:t> </a:t>
            </a:r>
            <a:r>
              <a:rPr lang="fr-FR" altLang="fr-FR" dirty="0" err="1">
                <a:latin typeface="Times New Roman" panose="02020603050405020304" pitchFamily="18" charset="0"/>
                <a:ea typeface="ＭＳ Ｐゴシック" panose="020B0600070205080204" pitchFamily="34" charset="-128"/>
              </a:rPr>
              <a:t>systems</a:t>
            </a:r>
            <a:r>
              <a:rPr lang="fr-FR" altLang="fr-FR" dirty="0">
                <a:latin typeface="Times New Roman" panose="02020603050405020304" pitchFamily="18" charset="0"/>
                <a:ea typeface="ＭＳ Ｐゴシック" panose="020B0600070205080204" pitchFamily="34" charset="-128"/>
              </a:rPr>
              <a:t> for monitoring and </a:t>
            </a:r>
            <a:r>
              <a:rPr lang="fr-FR" altLang="fr-FR" dirty="0" err="1">
                <a:latin typeface="Times New Roman" panose="02020603050405020304" pitchFamily="18" charset="0"/>
                <a:ea typeface="ＭＳ Ｐゴシック" panose="020B0600070205080204" pitchFamily="34" charset="-128"/>
              </a:rPr>
              <a:t>imaging</a:t>
            </a:r>
            <a:r>
              <a:rPr lang="fr-FR" altLang="fr-FR" dirty="0">
                <a:latin typeface="Times New Roman" panose="02020603050405020304" pitchFamily="18" charset="0"/>
                <a:ea typeface="ＭＳ Ｐゴシック" panose="020B0600070205080204" pitchFamily="34" charset="-128"/>
              </a:rPr>
              <a:t> </a:t>
            </a:r>
            <a:r>
              <a:rPr lang="fr-FR" altLang="fr-FR" dirty="0" err="1">
                <a:latin typeface="Times New Roman" panose="02020603050405020304" pitchFamily="18" charset="0"/>
                <a:ea typeface="ＭＳ Ｐゴシック" panose="020B0600070205080204" pitchFamily="34" charset="-128"/>
              </a:rPr>
              <a:t>extreme</a:t>
            </a:r>
            <a:r>
              <a:rPr lang="fr-FR" altLang="fr-FR" dirty="0">
                <a:latin typeface="Times New Roman" panose="02020603050405020304" pitchFamily="18" charset="0"/>
                <a:ea typeface="ＭＳ Ｐゴシック" panose="020B0600070205080204" pitchFamily="34" charset="-128"/>
              </a:rPr>
              <a:t> </a:t>
            </a:r>
            <a:r>
              <a:rPr lang="fr-FR" altLang="fr-FR" dirty="0" err="1">
                <a:latin typeface="Times New Roman" panose="02020603050405020304" pitchFamily="18" charset="0"/>
                <a:ea typeface="ＭＳ Ｐゴシック" panose="020B0600070205080204" pitchFamily="34" charset="-128"/>
              </a:rPr>
              <a:t>environments</a:t>
            </a:r>
            <a:r>
              <a:rPr lang="fr-FR" altLang="fr-FR" dirty="0">
                <a:latin typeface="Times New Roman" panose="02020603050405020304" pitchFamily="18" charset="0"/>
                <a:ea typeface="ＭＳ Ｐゴシック" panose="020B0600070205080204" pitchFamily="34" charset="-128"/>
              </a:rPr>
              <a:t>, and </a:t>
            </a:r>
            <a:r>
              <a:rPr lang="fr-FR" altLang="fr-FR" dirty="0" err="1">
                <a:latin typeface="Times New Roman" panose="02020603050405020304" pitchFamily="18" charset="0"/>
                <a:ea typeface="ＭＳ Ｐゴシック" panose="020B0600070205080204" pitchFamily="34" charset="-128"/>
              </a:rPr>
              <a:t>especially</a:t>
            </a:r>
            <a:r>
              <a:rPr lang="fr-FR" altLang="fr-FR" dirty="0">
                <a:latin typeface="Times New Roman" panose="02020603050405020304" pitchFamily="18" charset="0"/>
                <a:ea typeface="ＭＳ Ｐゴシック" panose="020B0600070205080204" pitchFamily="34" charset="-128"/>
              </a:rPr>
              <a:t> marine and continental </a:t>
            </a:r>
            <a:r>
              <a:rPr lang="fr-FR" altLang="fr-FR" dirty="0" err="1">
                <a:latin typeface="Times New Roman" panose="02020603050405020304" pitchFamily="18" charset="0"/>
                <a:ea typeface="ＭＳ Ｐゴシック" panose="020B0600070205080204" pitchFamily="34" charset="-128"/>
              </a:rPr>
              <a:t>volcanic</a:t>
            </a:r>
            <a:r>
              <a:rPr lang="fr-FR" altLang="fr-FR" dirty="0">
                <a:latin typeface="Times New Roman" panose="02020603050405020304" pitchFamily="18" charset="0"/>
                <a:ea typeface="ＭＳ Ｐゴシック" panose="020B0600070205080204" pitchFamily="34" charset="-128"/>
              </a:rPr>
              <a:t> </a:t>
            </a:r>
            <a:r>
              <a:rPr lang="fr-FR" altLang="fr-FR" dirty="0" err="1">
                <a:latin typeface="Times New Roman" panose="02020603050405020304" pitchFamily="18" charset="0"/>
                <a:ea typeface="ＭＳ Ｐゴシック" panose="020B0600070205080204" pitchFamily="34" charset="-128"/>
              </a:rPr>
              <a:t>environments</a:t>
            </a:r>
            <a:r>
              <a:rPr lang="fr-FR" altLang="fr-FR" dirty="0">
                <a:latin typeface="Times New Roman" panose="02020603050405020304" pitchFamily="18" charset="0"/>
                <a:ea typeface="ＭＳ Ｐゴシック" panose="020B0600070205080204" pitchFamily="34" charset="-128"/>
              </a:rPr>
              <a:t>.</a:t>
            </a:r>
          </a:p>
        </p:txBody>
      </p:sp>
    </p:spTree>
    <p:extLst>
      <p:ext uri="{BB962C8B-B14F-4D97-AF65-F5344CB8AC3E}">
        <p14:creationId xmlns:p14="http://schemas.microsoft.com/office/powerpoint/2010/main" val="3119827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a:solidFill>
                  <a:schemeClr val="tx1"/>
                </a:solidFill>
                <a:effectLst/>
                <a:latin typeface="+mn-lt"/>
                <a:ea typeface="+mn-ea"/>
                <a:cs typeface="+mn-cs"/>
              </a:rPr>
              <a:t>The principle of the station is to install these beacons each part of the active fault. To ensure the communication capability between the beacons, we modelized the deployment with our simulation software DSP, before the mission. The beacons will record at specified interval of time, the relative distance between them. They will also measure the pressure, the temperature and their inclination. This information will be stored in the internal memory and thanks to the modem, send to the surface boat at regular time intervals.</a:t>
            </a:r>
          </a:p>
          <a:p>
            <a:r>
              <a:rPr lang="en-US" sz="1200" kern="1200" dirty="0">
                <a:solidFill>
                  <a:schemeClr val="tx1"/>
                </a:solidFill>
                <a:effectLst/>
                <a:latin typeface="+mn-lt"/>
                <a:ea typeface="+mn-ea"/>
                <a:cs typeface="+mn-cs"/>
              </a:rPr>
              <a:t>This system was tested successfully on Brest Bay in July 2019 By IUEM and LIENS team under the </a:t>
            </a:r>
            <a:r>
              <a:rPr lang="en-US" sz="1200" kern="1200" dirty="0" err="1">
                <a:solidFill>
                  <a:schemeClr val="tx1"/>
                </a:solidFill>
                <a:effectLst/>
                <a:latin typeface="+mn-lt"/>
                <a:ea typeface="+mn-ea"/>
                <a:cs typeface="+mn-cs"/>
              </a:rPr>
              <a:t>geodesea</a:t>
            </a:r>
            <a:r>
              <a:rPr lang="en-US" sz="1200" kern="1200" dirty="0">
                <a:solidFill>
                  <a:schemeClr val="tx1"/>
                </a:solidFill>
                <a:effectLst/>
                <a:latin typeface="+mn-lt"/>
                <a:ea typeface="+mn-ea"/>
                <a:cs typeface="+mn-cs"/>
              </a:rPr>
              <a:t> project.</a:t>
            </a:r>
          </a:p>
        </p:txBody>
      </p:sp>
      <p:sp>
        <p:nvSpPr>
          <p:cNvPr id="4" name="Espace réservé du numéro de diapositive 3"/>
          <p:cNvSpPr>
            <a:spLocks noGrp="1"/>
          </p:cNvSpPr>
          <p:nvPr>
            <p:ph type="sldNum" sz="quarter" idx="10"/>
          </p:nvPr>
        </p:nvSpPr>
        <p:spPr/>
        <p:txBody>
          <a:bodyPr/>
          <a:lstStyle/>
          <a:p>
            <a:fld id="{C196D47B-A1B8-A641-9473-C57AFB3920ED}" type="slidenum">
              <a:rPr lang="fr-FR" smtClean="0"/>
              <a:t>12</a:t>
            </a:fld>
            <a:endParaRPr lang="fr-FR"/>
          </a:p>
        </p:txBody>
      </p:sp>
    </p:spTree>
    <p:extLst>
      <p:ext uri="{BB962C8B-B14F-4D97-AF65-F5344CB8AC3E}">
        <p14:creationId xmlns:p14="http://schemas.microsoft.com/office/powerpoint/2010/main" val="2196862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a:solidFill>
                  <a:schemeClr val="tx1"/>
                </a:solidFill>
                <a:effectLst/>
                <a:latin typeface="+mn-lt"/>
                <a:ea typeface="+mn-ea"/>
                <a:cs typeface="+mn-cs"/>
              </a:rPr>
              <a:t>The system is going to be deployed on Q2 this year in Sicily, at the foot of the Etna Volcano, as part of the Focus Project. The aim is to measure very small displacements during years for long term oceanic plate observation. 2 groups of 4 TP will be deployed on tripods each side of the fault in a water depth around 1500 up to 2000 meters</a:t>
            </a:r>
          </a:p>
          <a:p>
            <a:endParaRPr lang="fr-FR" dirty="0"/>
          </a:p>
          <a:p>
            <a:r>
              <a:rPr lang="fr-FR" dirty="0"/>
              <a:t>Doit-on laisser le commentaire ci-dessous ?</a:t>
            </a:r>
          </a:p>
          <a:p>
            <a:r>
              <a:rPr lang="fr-FR" dirty="0"/>
              <a:t>In post-</a:t>
            </a:r>
            <a:r>
              <a:rPr lang="fr-FR" dirty="0" err="1"/>
              <a:t>processing</a:t>
            </a:r>
            <a:r>
              <a:rPr lang="fr-FR" dirty="0"/>
              <a:t>,</a:t>
            </a:r>
            <a:r>
              <a:rPr lang="fr-FR" baseline="0" dirty="0"/>
              <a:t> </a:t>
            </a:r>
            <a:r>
              <a:rPr lang="fr-FR" baseline="0" dirty="0" err="1"/>
              <a:t>we</a:t>
            </a:r>
            <a:r>
              <a:rPr lang="fr-FR" baseline="0" dirty="0"/>
              <a:t> </a:t>
            </a:r>
            <a:r>
              <a:rPr lang="fr-FR" baseline="0" dirty="0" err="1"/>
              <a:t>get</a:t>
            </a:r>
            <a:r>
              <a:rPr lang="fr-FR" baseline="0" dirty="0"/>
              <a:t> </a:t>
            </a:r>
            <a:r>
              <a:rPr lang="fr-FR" baseline="0" dirty="0" err="1"/>
              <a:t>with</a:t>
            </a:r>
            <a:r>
              <a:rPr lang="fr-FR" baseline="0" dirty="0"/>
              <a:t> 1x TP </a:t>
            </a:r>
            <a:r>
              <a:rPr lang="fr-FR" baseline="0" dirty="0" err="1"/>
              <a:t>only</a:t>
            </a:r>
            <a:r>
              <a:rPr lang="fr-FR" baseline="0" dirty="0"/>
              <a:t> </a:t>
            </a:r>
            <a:r>
              <a:rPr lang="fr-FR" baseline="0" dirty="0" err="1"/>
              <a:t>almost</a:t>
            </a:r>
            <a:r>
              <a:rPr lang="fr-FR" baseline="0" dirty="0"/>
              <a:t> the </a:t>
            </a:r>
            <a:r>
              <a:rPr lang="fr-FR" baseline="0" dirty="0" err="1"/>
              <a:t>same</a:t>
            </a:r>
            <a:r>
              <a:rPr lang="fr-FR" baseline="0" dirty="0"/>
              <a:t> perfs as 3xTP real-time.</a:t>
            </a:r>
          </a:p>
          <a:p>
            <a:pPr marL="171450" indent="-171450">
              <a:buFont typeface="Symbol" panose="05050102010706020507" pitchFamily="18" charset="2"/>
              <a:buChar char="Þ"/>
            </a:pPr>
            <a:r>
              <a:rPr lang="fr-FR" baseline="0" dirty="0" err="1"/>
              <a:t>Decimeter</a:t>
            </a:r>
            <a:r>
              <a:rPr lang="fr-FR" baseline="0" dirty="0"/>
              <a:t> </a:t>
            </a:r>
            <a:r>
              <a:rPr lang="fr-FR" baseline="0" dirty="0" err="1"/>
              <a:t>accuracy</a:t>
            </a:r>
            <a:r>
              <a:rPr lang="fr-FR" baseline="0" dirty="0"/>
              <a:t> </a:t>
            </a:r>
            <a:r>
              <a:rPr lang="fr-FR" baseline="0" dirty="0" err="1"/>
              <a:t>without</a:t>
            </a:r>
            <a:r>
              <a:rPr lang="fr-FR" baseline="0" dirty="0"/>
              <a:t> the </a:t>
            </a:r>
            <a:r>
              <a:rPr lang="fr-FR" baseline="0" dirty="0" err="1"/>
              <a:t>need</a:t>
            </a:r>
            <a:r>
              <a:rPr lang="fr-FR" baseline="0" dirty="0"/>
              <a:t> to </a:t>
            </a:r>
            <a:r>
              <a:rPr lang="fr-FR" baseline="0" dirty="0" err="1"/>
              <a:t>calibrate</a:t>
            </a:r>
            <a:r>
              <a:rPr lang="fr-FR" baseline="0" dirty="0"/>
              <a:t> !</a:t>
            </a:r>
          </a:p>
          <a:p>
            <a:pPr marL="171450" indent="-171450">
              <a:buFont typeface="Symbol" panose="05050102010706020507" pitchFamily="18" charset="2"/>
              <a:buChar char="Þ"/>
            </a:pPr>
            <a:r>
              <a:rPr lang="fr-FR" baseline="0" dirty="0" err="1"/>
              <a:t>Indeed</a:t>
            </a:r>
            <a:r>
              <a:rPr lang="fr-FR" baseline="0" dirty="0"/>
              <a:t>, </a:t>
            </a:r>
            <a:r>
              <a:rPr lang="fr-FR" baseline="0" dirty="0" err="1"/>
              <a:t>precise</a:t>
            </a:r>
            <a:r>
              <a:rPr lang="fr-FR" baseline="0" dirty="0"/>
              <a:t> calibration </a:t>
            </a:r>
            <a:r>
              <a:rPr lang="fr-FR" baseline="0" dirty="0" err="1"/>
              <a:t>is</a:t>
            </a:r>
            <a:r>
              <a:rPr lang="fr-FR" baseline="0" dirty="0"/>
              <a:t> </a:t>
            </a:r>
            <a:r>
              <a:rPr lang="fr-FR" baseline="0" dirty="0" err="1"/>
              <a:t>required</a:t>
            </a:r>
            <a:r>
              <a:rPr lang="fr-FR" baseline="0" dirty="0"/>
              <a:t> </a:t>
            </a:r>
            <a:r>
              <a:rPr lang="fr-FR" baseline="0" dirty="0" err="1"/>
              <a:t>when</a:t>
            </a:r>
            <a:r>
              <a:rPr lang="fr-FR" baseline="0" dirty="0"/>
              <a:t> </a:t>
            </a:r>
            <a:r>
              <a:rPr lang="fr-FR" baseline="0" dirty="0" err="1"/>
              <a:t>using</a:t>
            </a:r>
            <a:r>
              <a:rPr lang="fr-FR" baseline="0" dirty="0"/>
              <a:t> &gt;1xTP, to </a:t>
            </a:r>
            <a:r>
              <a:rPr lang="fr-FR" baseline="0" dirty="0" err="1"/>
              <a:t>guarantee</a:t>
            </a:r>
            <a:r>
              <a:rPr lang="fr-FR" baseline="0" dirty="0"/>
              <a:t> good </a:t>
            </a:r>
            <a:r>
              <a:rPr lang="fr-FR" baseline="0" dirty="0" err="1"/>
              <a:t>heading</a:t>
            </a:r>
            <a:r>
              <a:rPr lang="fr-FR" baseline="0" dirty="0"/>
              <a:t> and </a:t>
            </a:r>
            <a:r>
              <a:rPr lang="fr-FR" baseline="0" dirty="0" err="1"/>
              <a:t>scaling</a:t>
            </a:r>
            <a:r>
              <a:rPr lang="fr-FR" baseline="0" dirty="0"/>
              <a:t> </a:t>
            </a:r>
            <a:r>
              <a:rPr lang="fr-FR" baseline="0" dirty="0" err="1"/>
              <a:t>accuracy</a:t>
            </a:r>
            <a:r>
              <a:rPr lang="fr-FR" baseline="0" dirty="0"/>
              <a:t> of the </a:t>
            </a:r>
            <a:r>
              <a:rPr lang="fr-FR" baseline="0" dirty="0" err="1"/>
              <a:t>baseline</a:t>
            </a:r>
            <a:r>
              <a:rPr lang="fr-FR" baseline="0" dirty="0"/>
              <a:t>… </a:t>
            </a:r>
          </a:p>
          <a:p>
            <a:pPr marL="0" indent="0">
              <a:buFont typeface="Symbol" panose="05050102010706020507" pitchFamily="18" charset="2"/>
              <a:buNone/>
            </a:pPr>
            <a:endParaRPr lang="fr-FR" baseline="0" dirty="0"/>
          </a:p>
          <a:p>
            <a:pPr marL="0" indent="0">
              <a:buFont typeface="Symbol" panose="05050102010706020507" pitchFamily="18" charset="2"/>
              <a:buNone/>
            </a:pPr>
            <a:r>
              <a:rPr lang="fr-FR" baseline="0" dirty="0"/>
              <a:t>At the end </a:t>
            </a:r>
            <a:r>
              <a:rPr lang="fr-FR" baseline="0" dirty="0" err="1"/>
              <a:t>with</a:t>
            </a:r>
            <a:r>
              <a:rPr lang="fr-FR" baseline="0" dirty="0"/>
              <a:t> 1xTP </a:t>
            </a:r>
            <a:r>
              <a:rPr lang="fr-FR" baseline="0" dirty="0" err="1"/>
              <a:t>we</a:t>
            </a:r>
            <a:r>
              <a:rPr lang="fr-FR" baseline="0" dirty="0"/>
              <a:t> </a:t>
            </a:r>
            <a:r>
              <a:rPr lang="fr-FR" baseline="0" dirty="0" err="1"/>
              <a:t>get</a:t>
            </a:r>
            <a:r>
              <a:rPr lang="fr-FR" baseline="0" dirty="0"/>
              <a:t>:</a:t>
            </a:r>
          </a:p>
          <a:p>
            <a:pPr marL="171450" indent="-171450">
              <a:buFont typeface="Arial" panose="020B0604020202020204" pitchFamily="34" charset="0"/>
              <a:buChar char="•"/>
            </a:pPr>
            <a:r>
              <a:rPr lang="fr-FR" baseline="0" dirty="0" err="1"/>
              <a:t>Extremely</a:t>
            </a:r>
            <a:r>
              <a:rPr lang="fr-FR" baseline="0" dirty="0"/>
              <a:t> efficient </a:t>
            </a:r>
            <a:r>
              <a:rPr lang="fr-FR" baseline="0" dirty="0" err="1"/>
              <a:t>deployment</a:t>
            </a:r>
            <a:r>
              <a:rPr lang="fr-FR" baseline="0" dirty="0"/>
              <a:t> time </a:t>
            </a:r>
            <a:r>
              <a:rPr lang="fr-FR" baseline="0" dirty="0">
                <a:sym typeface="Wingdings" panose="05000000000000000000" pitchFamily="2" charset="2"/>
              </a:rPr>
              <a:t> one single USBL </a:t>
            </a:r>
            <a:r>
              <a:rPr lang="fr-FR" baseline="0" dirty="0" err="1">
                <a:sym typeface="Wingdings" panose="05000000000000000000" pitchFamily="2" charset="2"/>
              </a:rPr>
              <a:t>fix</a:t>
            </a:r>
            <a:r>
              <a:rPr lang="fr-FR" baseline="0" dirty="0">
                <a:sym typeface="Wingdings" panose="05000000000000000000" pitchFamily="2" charset="2"/>
              </a:rPr>
              <a:t> or box-in… or </a:t>
            </a:r>
            <a:r>
              <a:rPr lang="fr-FR" baseline="0" dirty="0" err="1">
                <a:sym typeface="Wingdings" panose="05000000000000000000" pitchFamily="2" charset="2"/>
              </a:rPr>
              <a:t>even</a:t>
            </a:r>
            <a:r>
              <a:rPr lang="fr-FR" baseline="0" dirty="0">
                <a:sym typeface="Wingdings" panose="05000000000000000000" pitchFamily="2" charset="2"/>
              </a:rPr>
              <a:t> none if the TP </a:t>
            </a:r>
            <a:r>
              <a:rPr lang="fr-FR" baseline="0" dirty="0" err="1">
                <a:sym typeface="Wingdings" panose="05000000000000000000" pitchFamily="2" charset="2"/>
              </a:rPr>
              <a:t>purpose</a:t>
            </a:r>
            <a:r>
              <a:rPr lang="fr-FR" baseline="0" dirty="0">
                <a:sym typeface="Wingdings" panose="05000000000000000000" pitchFamily="2" charset="2"/>
              </a:rPr>
              <a:t> </a:t>
            </a:r>
            <a:r>
              <a:rPr lang="fr-FR" baseline="0" dirty="0" err="1">
                <a:sym typeface="Wingdings" panose="05000000000000000000" pitchFamily="2" charset="2"/>
              </a:rPr>
              <a:t>is</a:t>
            </a:r>
            <a:r>
              <a:rPr lang="fr-FR" baseline="0" dirty="0">
                <a:sym typeface="Wingdings" panose="05000000000000000000" pitchFamily="2" charset="2"/>
              </a:rPr>
              <a:t> </a:t>
            </a:r>
            <a:r>
              <a:rPr lang="fr-FR" baseline="0" dirty="0" err="1">
                <a:sym typeface="Wingdings" panose="05000000000000000000" pitchFamily="2" charset="2"/>
              </a:rPr>
              <a:t>just</a:t>
            </a:r>
            <a:r>
              <a:rPr lang="fr-FR" baseline="0" dirty="0">
                <a:sym typeface="Wingdings" panose="05000000000000000000" pitchFamily="2" charset="2"/>
              </a:rPr>
              <a:t> to </a:t>
            </a:r>
            <a:r>
              <a:rPr lang="fr-FR" baseline="0" dirty="0" err="1">
                <a:sym typeface="Wingdings" panose="05000000000000000000" pitchFamily="2" charset="2"/>
              </a:rPr>
              <a:t>fix</a:t>
            </a:r>
            <a:r>
              <a:rPr lang="fr-FR" baseline="0" dirty="0">
                <a:sym typeface="Wingdings" panose="05000000000000000000" pitchFamily="2" charset="2"/>
              </a:rPr>
              <a:t> the drift!</a:t>
            </a:r>
            <a:endParaRPr lang="en-GB" baseline="0" dirty="0"/>
          </a:p>
          <a:p>
            <a:pPr marL="171450" indent="-171450">
              <a:buFont typeface="Arial" panose="020B0604020202020204" pitchFamily="34" charset="0"/>
              <a:buChar char="•"/>
            </a:pPr>
            <a:r>
              <a:rPr lang="en-GB" baseline="0" dirty="0"/>
              <a:t>Live non-drifting navigation, but with slightly lower redundancy </a:t>
            </a:r>
            <a:r>
              <a:rPr lang="en-GB" baseline="0" dirty="0">
                <a:sym typeface="Wingdings" panose="05000000000000000000" pitchFamily="2" charset="2"/>
              </a:rPr>
              <a:t> </a:t>
            </a:r>
            <a:r>
              <a:rPr lang="en-GB" baseline="0" dirty="0"/>
              <a:t>higher sensitivity to acoustic noise</a:t>
            </a:r>
          </a:p>
          <a:p>
            <a:pPr marL="171450" indent="-171450">
              <a:buFont typeface="Arial" panose="020B0604020202020204" pitchFamily="34" charset="0"/>
              <a:buChar char="•"/>
            </a:pPr>
            <a:r>
              <a:rPr lang="en-GB" baseline="0" dirty="0"/>
              <a:t>Optimum performance with post-processing</a:t>
            </a:r>
          </a:p>
          <a:p>
            <a:pPr marL="171450" indent="-171450">
              <a:buFont typeface="Arial" panose="020B0604020202020204" pitchFamily="34" charset="0"/>
              <a:buChar char="•"/>
            </a:pPr>
            <a:endParaRPr lang="fr-FR" baseline="0" dirty="0"/>
          </a:p>
        </p:txBody>
      </p:sp>
      <p:sp>
        <p:nvSpPr>
          <p:cNvPr id="4" name="Espace réservé du numéro de diapositive 3"/>
          <p:cNvSpPr>
            <a:spLocks noGrp="1"/>
          </p:cNvSpPr>
          <p:nvPr>
            <p:ph type="sldNum" sz="quarter" idx="10"/>
          </p:nvPr>
        </p:nvSpPr>
        <p:spPr/>
        <p:txBody>
          <a:bodyPr/>
          <a:lstStyle/>
          <a:p>
            <a:fld id="{AD64C437-5B08-FE4B-A19E-46146EBB0A56}" type="slidenum">
              <a:rPr lang="fr-FR" smtClean="0"/>
              <a:t>13</a:t>
            </a:fld>
            <a:endParaRPr lang="fr-FR"/>
          </a:p>
        </p:txBody>
      </p:sp>
    </p:spTree>
    <p:extLst>
      <p:ext uri="{BB962C8B-B14F-4D97-AF65-F5344CB8AC3E}">
        <p14:creationId xmlns:p14="http://schemas.microsoft.com/office/powerpoint/2010/main" val="4041311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AD64C437-5B08-FE4B-A19E-46146EBB0A56}" type="slidenum">
              <a:rPr lang="fr-FR" smtClean="0"/>
              <a:t>14</a:t>
            </a:fld>
            <a:endParaRPr lang="fr-FR" dirty="0"/>
          </a:p>
        </p:txBody>
      </p:sp>
    </p:spTree>
    <p:extLst>
      <p:ext uri="{BB962C8B-B14F-4D97-AF65-F5344CB8AC3E}">
        <p14:creationId xmlns:p14="http://schemas.microsoft.com/office/powerpoint/2010/main" val="2564895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Coming</a:t>
            </a:r>
            <a:r>
              <a:rPr lang="fr-FR" dirty="0"/>
              <a:t> </a:t>
            </a:r>
            <a:r>
              <a:rPr lang="fr-FR" dirty="0" err="1"/>
              <a:t>from</a:t>
            </a:r>
            <a:r>
              <a:rPr lang="fr-FR" dirty="0"/>
              <a:t> </a:t>
            </a:r>
            <a:r>
              <a:rPr lang="fr-FR" dirty="0" err="1"/>
              <a:t>our</a:t>
            </a:r>
            <a:r>
              <a:rPr lang="fr-FR" dirty="0"/>
              <a:t> expertise in navigation, </a:t>
            </a:r>
            <a:r>
              <a:rPr lang="fr-FR" dirty="0" err="1"/>
              <a:t>we</a:t>
            </a:r>
            <a:r>
              <a:rPr lang="fr-FR" dirty="0"/>
              <a:t> </a:t>
            </a:r>
            <a:r>
              <a:rPr lang="fr-FR" dirty="0" err="1"/>
              <a:t>were</a:t>
            </a:r>
            <a:r>
              <a:rPr lang="fr-FR" dirty="0"/>
              <a:t> more </a:t>
            </a:r>
            <a:r>
              <a:rPr lang="fr-FR" dirty="0" err="1"/>
              <a:t>used</a:t>
            </a:r>
            <a:r>
              <a:rPr lang="fr-FR" dirty="0"/>
              <a:t> to </a:t>
            </a:r>
            <a:r>
              <a:rPr lang="fr-FR" dirty="0" err="1"/>
              <a:t>measured</a:t>
            </a:r>
            <a:r>
              <a:rPr lang="fr-FR" dirty="0"/>
              <a:t> the motion of </a:t>
            </a:r>
            <a:r>
              <a:rPr lang="fr-FR" dirty="0" err="1"/>
              <a:t>boats</a:t>
            </a:r>
            <a:r>
              <a:rPr lang="fr-FR" dirty="0"/>
              <a:t> and </a:t>
            </a:r>
            <a:r>
              <a:rPr lang="fr-FR" dirty="0" err="1"/>
              <a:t>ships</a:t>
            </a:r>
            <a:r>
              <a:rPr lang="fr-FR" dirty="0"/>
              <a:t>. But, if </a:t>
            </a:r>
            <a:r>
              <a:rPr lang="fr-FR" dirty="0" err="1"/>
              <a:t>you</a:t>
            </a:r>
            <a:r>
              <a:rPr lang="fr-FR" dirty="0"/>
              <a:t> have </a:t>
            </a:r>
            <a:r>
              <a:rPr lang="fr-FR" dirty="0" err="1"/>
              <a:t>some</a:t>
            </a:r>
            <a:r>
              <a:rPr lang="fr-FR" dirty="0"/>
              <a:t> </a:t>
            </a:r>
            <a:r>
              <a:rPr lang="fr-FR" dirty="0" err="1"/>
              <a:t>friends</a:t>
            </a:r>
            <a:r>
              <a:rPr lang="fr-FR" dirty="0"/>
              <a:t> </a:t>
            </a:r>
            <a:r>
              <a:rPr lang="fr-FR" dirty="0" err="1"/>
              <a:t>working</a:t>
            </a:r>
            <a:r>
              <a:rPr lang="fr-FR" dirty="0"/>
              <a:t> in </a:t>
            </a:r>
            <a:r>
              <a:rPr lang="fr-FR" dirty="0" err="1"/>
              <a:t>seismology</a:t>
            </a:r>
            <a:r>
              <a:rPr lang="fr-FR" dirty="0"/>
              <a:t>, </a:t>
            </a:r>
            <a:r>
              <a:rPr lang="fr-FR" dirty="0" err="1"/>
              <a:t>you</a:t>
            </a:r>
            <a:r>
              <a:rPr lang="fr-FR" dirty="0"/>
              <a:t> </a:t>
            </a:r>
            <a:r>
              <a:rPr lang="fr-FR" dirty="0" err="1"/>
              <a:t>may</a:t>
            </a:r>
            <a:r>
              <a:rPr lang="fr-FR" dirty="0"/>
              <a:t> </a:t>
            </a:r>
            <a:r>
              <a:rPr lang="fr-FR" dirty="0" err="1"/>
              <a:t>already</a:t>
            </a:r>
            <a:r>
              <a:rPr lang="fr-FR" dirty="0"/>
              <a:t> know </a:t>
            </a:r>
            <a:r>
              <a:rPr lang="fr-FR" dirty="0" err="1"/>
              <a:t>that</a:t>
            </a:r>
            <a:r>
              <a:rPr lang="fr-FR" dirty="0"/>
              <a:t> </a:t>
            </a:r>
            <a:r>
              <a:rPr lang="fr-FR" dirty="0" err="1"/>
              <a:t>there</a:t>
            </a:r>
            <a:r>
              <a:rPr lang="fr-FR" dirty="0"/>
              <a:t> are a lot of </a:t>
            </a:r>
            <a:r>
              <a:rPr lang="fr-FR" dirty="0" err="1"/>
              <a:t>thing</a:t>
            </a:r>
            <a:r>
              <a:rPr lang="fr-FR" dirty="0"/>
              <a:t> to </a:t>
            </a:r>
            <a:r>
              <a:rPr lang="fr-FR" dirty="0" err="1"/>
              <a:t>learn</a:t>
            </a:r>
            <a:r>
              <a:rPr lang="fr-FR" dirty="0"/>
              <a:t> </a:t>
            </a:r>
            <a:r>
              <a:rPr lang="fr-FR" dirty="0" err="1"/>
              <a:t>measuring</a:t>
            </a:r>
            <a:r>
              <a:rPr lang="fr-FR" dirty="0"/>
              <a:t> the </a:t>
            </a:r>
            <a:r>
              <a:rPr lang="fr-FR" dirty="0" err="1"/>
              <a:t>ground</a:t>
            </a:r>
            <a:r>
              <a:rPr lang="fr-FR" dirty="0"/>
              <a:t> motion </a:t>
            </a:r>
            <a:r>
              <a:rPr lang="fr-FR" dirty="0" err="1"/>
              <a:t>too</a:t>
            </a:r>
            <a:r>
              <a:rPr lang="fr-FR" dirty="0"/>
              <a:t>. But </a:t>
            </a:r>
            <a:r>
              <a:rPr lang="fr-FR" dirty="0" err="1"/>
              <a:t>what</a:t>
            </a:r>
            <a:r>
              <a:rPr lang="fr-FR" dirty="0"/>
              <a:t> </a:t>
            </a:r>
            <a:r>
              <a:rPr lang="fr-FR" dirty="0" err="1"/>
              <a:t>your</a:t>
            </a:r>
            <a:r>
              <a:rPr lang="fr-FR" dirty="0"/>
              <a:t> </a:t>
            </a:r>
            <a:r>
              <a:rPr lang="fr-FR" dirty="0" err="1"/>
              <a:t>friend</a:t>
            </a:r>
            <a:r>
              <a:rPr lang="fr-FR" dirty="0"/>
              <a:t> </a:t>
            </a:r>
            <a:r>
              <a:rPr lang="fr-FR" dirty="0" err="1"/>
              <a:t>may</a:t>
            </a:r>
            <a:r>
              <a:rPr lang="fr-FR" dirty="0"/>
              <a:t> not have </a:t>
            </a:r>
            <a:r>
              <a:rPr lang="fr-FR" dirty="0" err="1"/>
              <a:t>mentionned</a:t>
            </a:r>
            <a:r>
              <a:rPr lang="fr-FR" dirty="0"/>
              <a:t> </a:t>
            </a:r>
            <a:r>
              <a:rPr lang="fr-FR" dirty="0" err="1"/>
              <a:t>is</a:t>
            </a:r>
            <a:r>
              <a:rPr lang="fr-FR" dirty="0"/>
              <a:t> </a:t>
            </a:r>
            <a:r>
              <a:rPr lang="fr-FR" dirty="0" err="1"/>
              <a:t>that</a:t>
            </a:r>
            <a:r>
              <a:rPr lang="fr-FR" dirty="0"/>
              <a:t> </a:t>
            </a:r>
            <a:r>
              <a:rPr lang="fr-FR" dirty="0" err="1"/>
              <a:t>until</a:t>
            </a:r>
            <a:r>
              <a:rPr lang="fr-FR" dirty="0"/>
              <a:t> </a:t>
            </a:r>
            <a:r>
              <a:rPr lang="fr-FR" dirty="0" err="1"/>
              <a:t>recently</a:t>
            </a:r>
            <a:r>
              <a:rPr lang="fr-FR" dirty="0"/>
              <a:t>, </a:t>
            </a:r>
            <a:r>
              <a:rPr lang="fr-FR" dirty="0" err="1"/>
              <a:t>he</a:t>
            </a:r>
            <a:r>
              <a:rPr lang="fr-FR" dirty="0"/>
              <a:t> </a:t>
            </a:r>
            <a:r>
              <a:rPr lang="fr-FR" dirty="0" err="1"/>
              <a:t>was</a:t>
            </a:r>
            <a:r>
              <a:rPr lang="fr-FR" dirty="0"/>
              <a:t> </a:t>
            </a:r>
            <a:r>
              <a:rPr lang="fr-FR" dirty="0" err="1"/>
              <a:t>only</a:t>
            </a:r>
            <a:r>
              <a:rPr lang="fr-FR" dirty="0"/>
              <a:t> able to </a:t>
            </a:r>
            <a:r>
              <a:rPr lang="fr-FR" dirty="0" err="1"/>
              <a:t>measure</a:t>
            </a:r>
            <a:r>
              <a:rPr lang="fr-FR" dirty="0"/>
              <a:t> translation, </a:t>
            </a:r>
            <a:r>
              <a:rPr lang="fr-FR" dirty="0" err="1"/>
              <a:t>while</a:t>
            </a:r>
            <a:r>
              <a:rPr lang="fr-FR" dirty="0"/>
              <a:t> rotation </a:t>
            </a:r>
            <a:r>
              <a:rPr lang="fr-FR" dirty="0" err="1"/>
              <a:t>contains</a:t>
            </a:r>
            <a:r>
              <a:rPr lang="fr-FR" dirty="0"/>
              <a:t> a lot of information, and </a:t>
            </a:r>
            <a:r>
              <a:rPr lang="fr-FR" dirty="0" err="1"/>
              <a:t>above</a:t>
            </a:r>
            <a:r>
              <a:rPr lang="fr-FR" dirty="0"/>
              <a:t> all, </a:t>
            </a:r>
            <a:r>
              <a:rPr lang="fr-FR" dirty="0" err="1"/>
              <a:t>offer</a:t>
            </a:r>
            <a:r>
              <a:rPr lang="fr-FR" dirty="0"/>
              <a:t> the </a:t>
            </a:r>
            <a:r>
              <a:rPr lang="fr-FR" dirty="0" err="1"/>
              <a:t>ability</a:t>
            </a:r>
            <a:r>
              <a:rPr lang="fr-FR" dirty="0"/>
              <a:t> to solve the 6 </a:t>
            </a:r>
            <a:r>
              <a:rPr lang="fr-FR" dirty="0" err="1"/>
              <a:t>Deggre</a:t>
            </a:r>
            <a:r>
              <a:rPr lang="fr-FR" dirty="0"/>
              <a:t> of </a:t>
            </a:r>
            <a:r>
              <a:rPr lang="fr-FR" dirty="0" err="1"/>
              <a:t>freedom</a:t>
            </a:r>
            <a:r>
              <a:rPr lang="fr-FR" dirty="0"/>
              <a:t> </a:t>
            </a:r>
            <a:r>
              <a:rPr lang="fr-FR" dirty="0" err="1"/>
              <a:t>equation</a:t>
            </a:r>
            <a:r>
              <a:rPr lang="fr-FR" dirty="0"/>
              <a:t> of the motion </a:t>
            </a:r>
            <a:r>
              <a:rPr lang="fr-FR" dirty="0" err="1"/>
              <a:t>without</a:t>
            </a:r>
            <a:r>
              <a:rPr lang="fr-FR" dirty="0"/>
              <a:t> </a:t>
            </a:r>
            <a:r>
              <a:rPr lang="fr-FR" dirty="0" err="1"/>
              <a:t>assumptions</a:t>
            </a:r>
            <a:r>
              <a:rPr lang="fr-FR" dirty="0"/>
              <a:t> (like </a:t>
            </a:r>
            <a:r>
              <a:rPr lang="fr-FR" dirty="0" err="1"/>
              <a:t>homogenous</a:t>
            </a:r>
            <a:r>
              <a:rPr lang="fr-FR" dirty="0"/>
              <a:t> motion on the </a:t>
            </a:r>
            <a:r>
              <a:rPr lang="fr-FR" dirty="0" err="1"/>
              <a:t>array</a:t>
            </a:r>
            <a:r>
              <a:rPr lang="fr-FR" dirty="0"/>
              <a:t>, or phase </a:t>
            </a:r>
            <a:r>
              <a:rPr lang="fr-FR" dirty="0" err="1"/>
              <a:t>velocity</a:t>
            </a:r>
            <a:r>
              <a:rPr lang="fr-FR" dirty="0"/>
              <a:t> profil to assume etc…)</a:t>
            </a:r>
          </a:p>
          <a:p>
            <a:r>
              <a:rPr lang="fr-FR" dirty="0"/>
              <a:t>First, </a:t>
            </a:r>
            <a:r>
              <a:rPr lang="fr-FR" dirty="0" err="1"/>
              <a:t>it</a:t>
            </a:r>
            <a:r>
              <a:rPr lang="fr-FR" dirty="0"/>
              <a:t> </a:t>
            </a:r>
            <a:r>
              <a:rPr lang="fr-FR" dirty="0" err="1"/>
              <a:t>was</a:t>
            </a:r>
            <a:r>
              <a:rPr lang="fr-FR" dirty="0"/>
              <a:t> </a:t>
            </a:r>
            <a:r>
              <a:rPr lang="fr-FR" dirty="0" err="1"/>
              <a:t>written</a:t>
            </a:r>
            <a:r>
              <a:rPr lang="fr-FR" dirty="0"/>
              <a:t> in books </a:t>
            </a:r>
            <a:r>
              <a:rPr lang="fr-FR" dirty="0" err="1"/>
              <a:t>that</a:t>
            </a:r>
            <a:r>
              <a:rPr lang="fr-FR" dirty="0"/>
              <a:t> rotation </a:t>
            </a:r>
            <a:r>
              <a:rPr lang="fr-FR" dirty="0" err="1"/>
              <a:t>is</a:t>
            </a:r>
            <a:r>
              <a:rPr lang="fr-FR" dirty="0"/>
              <a:t> </a:t>
            </a:r>
            <a:r>
              <a:rPr lang="fr-FR" dirty="0" err="1"/>
              <a:t>understanding</a:t>
            </a:r>
            <a:r>
              <a:rPr lang="fr-FR" dirty="0"/>
              <a:t> (</a:t>
            </a:r>
            <a:r>
              <a:rPr lang="fr-FR" dirty="0" err="1"/>
              <a:t>since</a:t>
            </a:r>
            <a:r>
              <a:rPr lang="fr-FR" dirty="0"/>
              <a:t> ~1970), second (~20 </a:t>
            </a:r>
            <a:r>
              <a:rPr lang="fr-FR" dirty="0" err="1"/>
              <a:t>years</a:t>
            </a:r>
            <a:r>
              <a:rPr lang="fr-FR" dirty="0"/>
              <a:t> </a:t>
            </a:r>
            <a:r>
              <a:rPr lang="fr-FR" dirty="0" err="1"/>
              <a:t>ago</a:t>
            </a:r>
            <a:r>
              <a:rPr lang="fr-FR" dirty="0"/>
              <a:t>) Giant Ring Laser gyroscope </a:t>
            </a:r>
            <a:r>
              <a:rPr lang="fr-FR" dirty="0" err="1"/>
              <a:t>were</a:t>
            </a:r>
            <a:r>
              <a:rPr lang="fr-FR" dirty="0"/>
              <a:t> </a:t>
            </a:r>
            <a:r>
              <a:rPr lang="fr-FR" dirty="0" err="1"/>
              <a:t>build</a:t>
            </a:r>
            <a:r>
              <a:rPr lang="fr-FR" dirty="0"/>
              <a:t> to </a:t>
            </a:r>
            <a:r>
              <a:rPr lang="fr-FR" dirty="0" err="1"/>
              <a:t>get</a:t>
            </a:r>
            <a:r>
              <a:rPr lang="fr-FR" dirty="0"/>
              <a:t> the </a:t>
            </a:r>
            <a:r>
              <a:rPr lang="fr-FR" dirty="0" err="1"/>
              <a:t>firstrotation</a:t>
            </a:r>
            <a:r>
              <a:rPr lang="fr-FR" dirty="0"/>
              <a:t> </a:t>
            </a:r>
            <a:r>
              <a:rPr lang="fr-FR" dirty="0" err="1"/>
              <a:t>measurement</a:t>
            </a:r>
            <a:r>
              <a:rPr lang="fr-FR" dirty="0"/>
              <a:t>, and </a:t>
            </a:r>
            <a:r>
              <a:rPr lang="fr-FR" dirty="0" err="1"/>
              <a:t>third</a:t>
            </a:r>
            <a:r>
              <a:rPr lang="fr-FR" dirty="0"/>
              <a:t>, </a:t>
            </a:r>
            <a:r>
              <a:rPr lang="fr-FR" dirty="0" err="1"/>
              <a:t>our</a:t>
            </a:r>
            <a:r>
              <a:rPr lang="fr-FR" dirty="0"/>
              <a:t> instrument </a:t>
            </a:r>
            <a:r>
              <a:rPr lang="fr-FR" dirty="0" err="1"/>
              <a:t>allows</a:t>
            </a:r>
            <a:r>
              <a:rPr lang="fr-FR" dirty="0"/>
              <a:t> to </a:t>
            </a:r>
            <a:r>
              <a:rPr lang="fr-FR" dirty="0" err="1"/>
              <a:t>make</a:t>
            </a:r>
            <a:r>
              <a:rPr lang="fr-FR" dirty="0"/>
              <a:t> </a:t>
            </a:r>
            <a:r>
              <a:rPr lang="fr-FR" dirty="0" err="1"/>
              <a:t>these</a:t>
            </a:r>
            <a:r>
              <a:rPr lang="fr-FR" dirty="0"/>
              <a:t> </a:t>
            </a:r>
            <a:r>
              <a:rPr lang="fr-FR" dirty="0" err="1"/>
              <a:t>measuremnt</a:t>
            </a:r>
            <a:r>
              <a:rPr lang="fr-FR" dirty="0"/>
              <a:t> on the </a:t>
            </a:r>
            <a:r>
              <a:rPr lang="fr-FR" dirty="0" err="1"/>
              <a:t>field</a:t>
            </a:r>
            <a:r>
              <a:rPr lang="fr-FR" dirty="0"/>
              <a:t> </a:t>
            </a:r>
            <a:r>
              <a:rPr lang="fr-FR" dirty="0" err="1"/>
              <a:t>thanks</a:t>
            </a:r>
            <a:r>
              <a:rPr lang="fr-FR" dirty="0"/>
              <a:t> to a PORTABLE instrument (ok ~20kg </a:t>
            </a:r>
            <a:r>
              <a:rPr lang="fr-FR" dirty="0" err="1"/>
              <a:t>is</a:t>
            </a:r>
            <a:r>
              <a:rPr lang="fr-FR" dirty="0"/>
              <a:t> </a:t>
            </a:r>
            <a:r>
              <a:rPr lang="fr-FR" dirty="0" err="1"/>
              <a:t>heavy</a:t>
            </a:r>
            <a:r>
              <a:rPr lang="fr-FR" dirty="0"/>
              <a:t>, but </a:t>
            </a:r>
            <a:r>
              <a:rPr lang="fr-FR" dirty="0" err="1"/>
              <a:t>less</a:t>
            </a:r>
            <a:r>
              <a:rPr lang="fr-FR" dirty="0"/>
              <a:t> </a:t>
            </a:r>
            <a:r>
              <a:rPr lang="fr-FR" dirty="0" err="1"/>
              <a:t>thant</a:t>
            </a:r>
            <a:r>
              <a:rPr lang="fr-FR" dirty="0"/>
              <a:t> 5 tons=</a:t>
            </a:r>
            <a:r>
              <a:rPr lang="fr-FR" dirty="0" err="1"/>
              <a:t>giant</a:t>
            </a:r>
            <a:r>
              <a:rPr lang="fr-FR" dirty="0"/>
              <a:t> RLG)</a:t>
            </a:r>
          </a:p>
        </p:txBody>
      </p:sp>
      <p:sp>
        <p:nvSpPr>
          <p:cNvPr id="4" name="Espace réservé du numéro de diapositive 3"/>
          <p:cNvSpPr>
            <a:spLocks noGrp="1"/>
          </p:cNvSpPr>
          <p:nvPr>
            <p:ph type="sldNum" sz="quarter" idx="5"/>
          </p:nvPr>
        </p:nvSpPr>
        <p:spPr/>
        <p:txBody>
          <a:bodyPr/>
          <a:lstStyle/>
          <a:p>
            <a:fld id="{C196D47B-A1B8-A641-9473-C57AFB3920ED}" type="slidenum">
              <a:rPr lang="fr-FR" smtClean="0"/>
              <a:t>15</a:t>
            </a:fld>
            <a:endParaRPr lang="fr-FR"/>
          </a:p>
        </p:txBody>
      </p:sp>
    </p:spTree>
    <p:extLst>
      <p:ext uri="{BB962C8B-B14F-4D97-AF65-F5344CB8AC3E}">
        <p14:creationId xmlns:p14="http://schemas.microsoft.com/office/powerpoint/2010/main" val="174556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C196D47B-A1B8-A641-9473-C57AFB3920ED}" type="slidenum">
              <a:rPr lang="fr-FR" smtClean="0"/>
              <a:t>16</a:t>
            </a:fld>
            <a:endParaRPr lang="fr-FR"/>
          </a:p>
        </p:txBody>
      </p:sp>
    </p:spTree>
    <p:extLst>
      <p:ext uri="{BB962C8B-B14F-4D97-AF65-F5344CB8AC3E}">
        <p14:creationId xmlns:p14="http://schemas.microsoft.com/office/powerpoint/2010/main" val="1578553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kern="1200" dirty="0">
                <a:solidFill>
                  <a:schemeClr val="tx1"/>
                </a:solidFill>
                <a:effectLst/>
                <a:latin typeface="+mn-lt"/>
                <a:ea typeface="+mn-ea"/>
                <a:cs typeface="+mn-cs"/>
              </a:rPr>
              <a:t>A blueSeis‐3A rotational seismometer was installed in the </a:t>
            </a:r>
            <a:r>
              <a:rPr lang="en-US" sz="1200" b="0" i="0" kern="1200" dirty="0" err="1">
                <a:solidFill>
                  <a:schemeClr val="tx1"/>
                </a:solidFill>
                <a:effectLst/>
                <a:latin typeface="+mn-lt"/>
                <a:ea typeface="+mn-ea"/>
                <a:cs typeface="+mn-cs"/>
              </a:rPr>
              <a:t>Uwekahuna</a:t>
            </a:r>
            <a:r>
              <a:rPr lang="en-US" sz="1200" b="0" i="0" kern="1200" dirty="0">
                <a:solidFill>
                  <a:schemeClr val="tx1"/>
                </a:solidFill>
                <a:effectLst/>
                <a:latin typeface="+mn-lt"/>
                <a:ea typeface="+mn-ea"/>
                <a:cs typeface="+mn-cs"/>
              </a:rPr>
              <a:t> (UWE) station vault of the Hawaiian Volcano Observatory (USGS‐HVO) monitoring network (Figure </a:t>
            </a:r>
            <a:r>
              <a:rPr lang="en-US" sz="1200" b="1" i="0" u="sng" kern="1200" dirty="0">
                <a:solidFill>
                  <a:schemeClr val="tx1"/>
                </a:solidFill>
                <a:effectLst/>
                <a:latin typeface="+mn-lt"/>
                <a:ea typeface="+mn-ea"/>
                <a:cs typeface="+mn-cs"/>
                <a:hlinkClick r:id="rId3"/>
              </a:rPr>
              <a:t>1</a:t>
            </a:r>
            <a:r>
              <a:rPr lang="en-US" sz="1200" b="0" i="0" kern="1200" dirty="0">
                <a:solidFill>
                  <a:schemeClr val="tx1"/>
                </a:solidFill>
                <a:effectLst/>
                <a:latin typeface="+mn-lt"/>
                <a:ea typeface="+mn-ea"/>
                <a:cs typeface="+mn-cs"/>
              </a:rPr>
              <a:t>c).</a:t>
            </a:r>
          </a:p>
          <a:p>
            <a:r>
              <a:rPr lang="en-US" sz="1200" b="0" i="0" kern="1200" dirty="0" err="1">
                <a:solidFill>
                  <a:schemeClr val="tx1"/>
                </a:solidFill>
                <a:effectLst/>
                <a:latin typeface="+mn-lt"/>
                <a:ea typeface="+mn-ea"/>
                <a:cs typeface="+mn-cs"/>
              </a:rPr>
              <a:t>Colocated</a:t>
            </a:r>
            <a:r>
              <a:rPr lang="en-US" sz="1200" b="0" i="0" kern="1200" dirty="0">
                <a:solidFill>
                  <a:schemeClr val="tx1"/>
                </a:solidFill>
                <a:effectLst/>
                <a:latin typeface="+mn-lt"/>
                <a:ea typeface="+mn-ea"/>
                <a:cs typeface="+mn-cs"/>
              </a:rPr>
              <a:t> with a </a:t>
            </a:r>
            <a:r>
              <a:rPr lang="en-US" sz="1200" b="0" i="0" kern="1200" dirty="0" err="1">
                <a:solidFill>
                  <a:schemeClr val="tx1"/>
                </a:solidFill>
                <a:effectLst/>
                <a:latin typeface="+mn-lt"/>
                <a:ea typeface="+mn-ea"/>
                <a:cs typeface="+mn-cs"/>
              </a:rPr>
              <a:t>Streckeisen</a:t>
            </a:r>
            <a:r>
              <a:rPr lang="en-US" sz="1200" b="0" i="0" kern="1200" dirty="0">
                <a:solidFill>
                  <a:schemeClr val="tx1"/>
                </a:solidFill>
                <a:effectLst/>
                <a:latin typeface="+mn-lt"/>
                <a:ea typeface="+mn-ea"/>
                <a:cs typeface="+mn-cs"/>
              </a:rPr>
              <a:t> STS‐2 broadband seismometer, </a:t>
            </a:r>
            <a:r>
              <a:rPr lang="en-US" sz="1200" b="0" i="0" kern="1200" dirty="0" err="1">
                <a:solidFill>
                  <a:schemeClr val="tx1"/>
                </a:solidFill>
                <a:effectLst/>
                <a:latin typeface="+mn-lt"/>
                <a:ea typeface="+mn-ea"/>
                <a:cs typeface="+mn-cs"/>
              </a:rPr>
              <a:t>Kinemetrics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EpiSensor</a:t>
            </a:r>
            <a:r>
              <a:rPr lang="en-US" sz="1200" b="0" i="0" kern="1200" dirty="0">
                <a:solidFill>
                  <a:schemeClr val="tx1"/>
                </a:solidFill>
                <a:effectLst/>
                <a:latin typeface="+mn-lt"/>
                <a:ea typeface="+mn-ea"/>
                <a:cs typeface="+mn-cs"/>
              </a:rPr>
              <a:t> accelerometer</a:t>
            </a:r>
          </a:p>
          <a:p>
            <a:endParaRPr lang="en-US" dirty="0"/>
          </a:p>
        </p:txBody>
      </p:sp>
      <p:sp>
        <p:nvSpPr>
          <p:cNvPr id="4" name="Espace réservé du numéro de diapositive 3"/>
          <p:cNvSpPr>
            <a:spLocks noGrp="1"/>
          </p:cNvSpPr>
          <p:nvPr>
            <p:ph type="sldNum" sz="quarter" idx="5"/>
          </p:nvPr>
        </p:nvSpPr>
        <p:spPr/>
        <p:txBody>
          <a:bodyPr/>
          <a:lstStyle/>
          <a:p>
            <a:fld id="{C196D47B-A1B8-A641-9473-C57AFB3920ED}" type="slidenum">
              <a:rPr lang="fr-FR" smtClean="0"/>
              <a:t>17</a:t>
            </a:fld>
            <a:endParaRPr lang="fr-FR"/>
          </a:p>
        </p:txBody>
      </p:sp>
    </p:spTree>
    <p:extLst>
      <p:ext uri="{BB962C8B-B14F-4D97-AF65-F5344CB8AC3E}">
        <p14:creationId xmlns:p14="http://schemas.microsoft.com/office/powerpoint/2010/main" val="1556883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69993" indent="-296151">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84605" indent="-236921">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58447" indent="-236921">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132289" indent="-236921">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606131" indent="-236921"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3079974" indent="-236921"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553816" indent="-236921"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4027658" indent="-236921"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346B035-09DE-49E5-9D85-0BAC3E790FBF}" type="slidenum">
              <a:rPr lang="fr-FR" altLang="fr-FR">
                <a:solidFill>
                  <a:srgbClr val="007DA9"/>
                </a:solidFill>
                <a:latin typeface="Arial Unicode MS" panose="020B0604020202020204" pitchFamily="34" charset="-128"/>
              </a:rPr>
              <a:pPr>
                <a:spcBef>
                  <a:spcPct val="0"/>
                </a:spcBef>
              </a:pPr>
              <a:t>20</a:t>
            </a:fld>
            <a:endParaRPr lang="fr-FR" altLang="fr-FR">
              <a:solidFill>
                <a:srgbClr val="007DA9"/>
              </a:solidFill>
              <a:latin typeface="Arial Unicode MS" panose="020B0604020202020204" pitchFamily="34" charset="-128"/>
            </a:endParaRPr>
          </a:p>
        </p:txBody>
      </p:sp>
      <p:sp>
        <p:nvSpPr>
          <p:cNvPr id="5123" name="Rectangle 2"/>
          <p:cNvSpPr>
            <a:spLocks noGrp="1" noRot="1" noChangeAspect="1" noChangeArrowheads="1" noTextEdit="1"/>
          </p:cNvSpPr>
          <p:nvPr>
            <p:ph type="sldImg"/>
          </p:nvPr>
        </p:nvSpPr>
        <p:spPr>
          <a:xfrm>
            <a:off x="-185738" y="833438"/>
            <a:ext cx="7408863" cy="4167187"/>
          </a:xfrm>
          <a:ln/>
        </p:spPr>
      </p:sp>
      <p:sp>
        <p:nvSpPr>
          <p:cNvPr id="51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FR" altLang="fr-FR"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680720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69993" indent="-296151">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84605" indent="-236921">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58447" indent="-236921">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132289" indent="-236921">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606131" indent="-236921"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3079974" indent="-236921"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553816" indent="-236921"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4027658" indent="-236921"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346B035-09DE-49E5-9D85-0BAC3E790FBF}" type="slidenum">
              <a:rPr lang="fr-FR" altLang="fr-FR">
                <a:solidFill>
                  <a:srgbClr val="007DA9"/>
                </a:solidFill>
                <a:latin typeface="Arial Unicode MS" panose="020B0604020202020204" pitchFamily="34" charset="-128"/>
              </a:rPr>
              <a:pPr>
                <a:spcBef>
                  <a:spcPct val="0"/>
                </a:spcBef>
              </a:pPr>
              <a:t>2</a:t>
            </a:fld>
            <a:endParaRPr lang="fr-FR" altLang="fr-FR">
              <a:solidFill>
                <a:srgbClr val="007DA9"/>
              </a:solidFill>
              <a:latin typeface="Arial Unicode MS" panose="020B0604020202020204" pitchFamily="34" charset="-128"/>
            </a:endParaRPr>
          </a:p>
        </p:txBody>
      </p:sp>
      <p:sp>
        <p:nvSpPr>
          <p:cNvPr id="5123" name="Rectangle 2"/>
          <p:cNvSpPr>
            <a:spLocks noGrp="1" noRot="1" noChangeAspect="1" noChangeArrowheads="1" noTextEdit="1"/>
          </p:cNvSpPr>
          <p:nvPr>
            <p:ph type="sldImg"/>
          </p:nvPr>
        </p:nvSpPr>
        <p:spPr>
          <a:xfrm>
            <a:off x="-185738" y="833438"/>
            <a:ext cx="7408863" cy="4167187"/>
          </a:xfrm>
          <a:ln/>
        </p:spPr>
      </p:sp>
      <p:sp>
        <p:nvSpPr>
          <p:cNvPr id="51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iXblue</a:t>
            </a:r>
            <a:r>
              <a:rPr lang="en-US" sz="1200" kern="1200" dirty="0">
                <a:solidFill>
                  <a:schemeClr val="tx1"/>
                </a:solidFill>
                <a:effectLst/>
                <a:latin typeface="+mn-lt"/>
                <a:ea typeface="+mn-ea"/>
                <a:cs typeface="+mn-cs"/>
              </a:rPr>
              <a:t> company develops technologies to listen and image the Earth dynamics. Among them, Echoes high-resolution sub-bottom profilers, Seapix 3D multibeam echosounder, Canopus transponder and </a:t>
            </a:r>
            <a:r>
              <a:rPr lang="en-US" sz="1200" kern="1200" dirty="0" err="1">
                <a:solidFill>
                  <a:schemeClr val="tx1"/>
                </a:solidFill>
                <a:effectLst/>
                <a:latin typeface="+mn-lt"/>
                <a:ea typeface="+mn-ea"/>
                <a:cs typeface="+mn-cs"/>
              </a:rPr>
              <a:t>blueSeis</a:t>
            </a:r>
            <a:r>
              <a:rPr lang="en-US" sz="1200" kern="1200" dirty="0">
                <a:solidFill>
                  <a:schemeClr val="tx1"/>
                </a:solidFill>
                <a:effectLst/>
                <a:latin typeface="+mn-lt"/>
                <a:ea typeface="+mn-ea"/>
                <a:cs typeface="+mn-cs"/>
              </a:rPr>
              <a:t> rotational seismometers are particularly useful for imaging and monitoring marine and continental volcanic activities. Here, we present recent implementations and acquisitions of those systems, demonstrate the great potential of these technologies to record present and past volcanic dynamics in Hawaii, Stromboli, Sicilia and Eifel region, and emphasize their benefits to better anticipate volcanic hazard.</a:t>
            </a:r>
            <a:endParaRPr lang="fr-FR"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395236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AD64C437-5B08-FE4B-A19E-46146EBB0A56}" type="slidenum">
              <a:rPr lang="fr-FR" smtClean="0"/>
              <a:t>3</a:t>
            </a:fld>
            <a:endParaRPr lang="fr-FR" dirty="0"/>
          </a:p>
        </p:txBody>
      </p:sp>
    </p:spTree>
    <p:extLst>
      <p:ext uri="{BB962C8B-B14F-4D97-AF65-F5344CB8AC3E}">
        <p14:creationId xmlns:p14="http://schemas.microsoft.com/office/powerpoint/2010/main" val="1824479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Echoes 10 000 (10 kHz) is a CHIRP sub-bottom profiler that provides high-resolution seismic profiles. This portable system can be pole mounted or implemented on small vessel such as cataraft. Onboard, this system require only an amplifier, a laptop with Delph Seismic Software (work also with third party software) and a GNSS.</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C196D47B-A1B8-A641-9473-C57AFB3920ED}" type="slidenum">
              <a:rPr lang="fr-FR" smtClean="0"/>
              <a:t>4</a:t>
            </a:fld>
            <a:endParaRPr lang="fr-FR"/>
          </a:p>
        </p:txBody>
      </p:sp>
    </p:spTree>
    <p:extLst>
      <p:ext uri="{BB962C8B-B14F-4D97-AF65-F5344CB8AC3E}">
        <p14:creationId xmlns:p14="http://schemas.microsoft.com/office/powerpoint/2010/main" val="4224095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a:ln/>
        </p:spPr>
      </p:sp>
      <p:sp>
        <p:nvSpPr>
          <p:cNvPr id="27651" name="Espace réservé des commentaires 2"/>
          <p:cNvSpPr>
            <a:spLocks noGrp="1"/>
          </p:cNvSpPr>
          <p:nvPr>
            <p:ph type="body" idx="1"/>
          </p:nvPr>
        </p:nvSpPr>
        <p:spPr>
          <a:noFill/>
          <a:ln/>
        </p:spPr>
        <p:txBody>
          <a:bodyPr/>
          <a:lstStyle/>
          <a:p>
            <a:endParaRPr lang="en-US">
              <a:latin typeface="Times New Roman" pitchFamily="18" charset="0"/>
            </a:endParaRPr>
          </a:p>
        </p:txBody>
      </p:sp>
      <p:sp>
        <p:nvSpPr>
          <p:cNvPr id="27652" name="Espace réservé du numéro de diapositive 3"/>
          <p:cNvSpPr>
            <a:spLocks noGrp="1"/>
          </p:cNvSpPr>
          <p:nvPr>
            <p:ph type="sldNum" sz="quarter" idx="5"/>
          </p:nvPr>
        </p:nvSpPr>
        <p:spPr>
          <a:noFill/>
        </p:spPr>
        <p:txBody>
          <a:bodyPr/>
          <a:lstStyle/>
          <a:p>
            <a:fld id="{33E0757F-2E81-4D3D-A102-D82CB0103E58}" type="slidenum">
              <a:rPr lang="fr-FR" smtClean="0"/>
              <a:pPr/>
              <a:t>5</a:t>
            </a:fld>
            <a:endParaRPr lang="fr-FR"/>
          </a:p>
        </p:txBody>
      </p:sp>
    </p:spTree>
    <p:extLst>
      <p:ext uri="{BB962C8B-B14F-4D97-AF65-F5344CB8AC3E}">
        <p14:creationId xmlns:p14="http://schemas.microsoft.com/office/powerpoint/2010/main" val="1376177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In collaboration with French, Belgian and German geoscience laboratories, Echoes 10 000 (10 kHz) sub-bottom profiler and Seapix 3D multibeam echosounder, both installed on the </a:t>
            </a:r>
            <a:r>
              <a:rPr lang="en-US" sz="1200" kern="1200" dirty="0" err="1">
                <a:solidFill>
                  <a:schemeClr val="tx1"/>
                </a:solidFill>
                <a:effectLst/>
                <a:latin typeface="+mn-lt"/>
                <a:ea typeface="+mn-ea"/>
                <a:cs typeface="+mn-cs"/>
              </a:rPr>
              <a:t>kiXkat</a:t>
            </a:r>
            <a:r>
              <a:rPr lang="en-US" sz="1200" kern="1200" dirty="0">
                <a:solidFill>
                  <a:schemeClr val="tx1"/>
                </a:solidFill>
                <a:effectLst/>
                <a:latin typeface="+mn-lt"/>
                <a:ea typeface="+mn-ea"/>
                <a:cs typeface="+mn-cs"/>
              </a:rPr>
              <a:t> cataraft and remotely controlled, were mobilized to produce images of the water column and sediments of a lake formed in a volcanic crater in Germany (</a:t>
            </a:r>
            <a:r>
              <a:rPr lang="en-US" sz="1200" kern="1200" dirty="0" err="1">
                <a:solidFill>
                  <a:schemeClr val="tx1"/>
                </a:solidFill>
                <a:effectLst/>
                <a:latin typeface="+mn-lt"/>
                <a:ea typeface="+mn-ea"/>
                <a:cs typeface="+mn-cs"/>
              </a:rPr>
              <a:t>Laacher</a:t>
            </a:r>
            <a:r>
              <a:rPr lang="en-US" sz="1200" kern="1200" dirty="0">
                <a:solidFill>
                  <a:schemeClr val="tx1"/>
                </a:solidFill>
                <a:effectLst/>
                <a:latin typeface="+mn-lt"/>
                <a:ea typeface="+mn-ea"/>
                <a:cs typeface="+mn-cs"/>
              </a:rPr>
              <a:t> See). </a:t>
            </a:r>
          </a:p>
          <a:p>
            <a:r>
              <a:rPr lang="en-US" sz="1200" kern="1200" dirty="0">
                <a:solidFill>
                  <a:schemeClr val="tx1"/>
                </a:solidFill>
                <a:effectLst/>
                <a:latin typeface="+mn-lt"/>
                <a:ea typeface="+mn-ea"/>
                <a:cs typeface="+mn-cs"/>
              </a:rPr>
              <a:t>Seismic reflexion survey provided high resolution images of sediment layers suggesting great potential to reconstruct climate/geohazard at millennial time-scales. Using Delph Seismic software, we used real-time observation of seismic profiles to define the best 3 coring locations for the day after. Next step is to use Delph Seismic Interpretation to construct DTM of all main reflectors, thus providing 3D modeling of the sedimentary infill and to allow interpretation in terms of sedimentary dynamics.</a:t>
            </a:r>
            <a:endParaRPr lang="fr-FR" dirty="0"/>
          </a:p>
        </p:txBody>
      </p:sp>
      <p:sp>
        <p:nvSpPr>
          <p:cNvPr id="4" name="Espace réservé du numéro de diapositive 3"/>
          <p:cNvSpPr>
            <a:spLocks noGrp="1"/>
          </p:cNvSpPr>
          <p:nvPr>
            <p:ph type="sldNum" sz="quarter" idx="5"/>
          </p:nvPr>
        </p:nvSpPr>
        <p:spPr/>
        <p:txBody>
          <a:bodyPr/>
          <a:lstStyle/>
          <a:p>
            <a:fld id="{C196D47B-A1B8-A641-9473-C57AFB3920ED}" type="slidenum">
              <a:rPr lang="fr-FR" smtClean="0"/>
              <a:t>8</a:t>
            </a:fld>
            <a:endParaRPr lang="fr-FR"/>
          </a:p>
        </p:txBody>
      </p:sp>
    </p:spTree>
    <p:extLst>
      <p:ext uri="{BB962C8B-B14F-4D97-AF65-F5344CB8AC3E}">
        <p14:creationId xmlns:p14="http://schemas.microsoft.com/office/powerpoint/2010/main" val="1468413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By using Seapix to obtain backscatter profiles of elements in the water column, it was possible to clearly distinguish fish and gas bubbles, which demonstrates a potential for the development of an automatic gas detection module using the Seapix software. </a:t>
            </a:r>
            <a:endParaRPr lang="fr-FR" dirty="0"/>
          </a:p>
          <a:p>
            <a:r>
              <a:rPr lang="fr-FR" dirty="0"/>
              <a:t>The </a:t>
            </a:r>
            <a:r>
              <a:rPr lang="fr-FR" dirty="0" err="1"/>
              <a:t>upper</a:t>
            </a:r>
            <a:r>
              <a:rPr lang="fr-FR" dirty="0"/>
              <a:t> </a:t>
            </a:r>
            <a:r>
              <a:rPr lang="fr-FR" dirty="0" err="1"/>
              <a:t>left</a:t>
            </a:r>
            <a:r>
              <a:rPr lang="fr-FR" dirty="0"/>
              <a:t> figure </a:t>
            </a:r>
            <a:r>
              <a:rPr lang="fr-FR" dirty="0" err="1"/>
              <a:t>noted</a:t>
            </a:r>
            <a:r>
              <a:rPr lang="fr-FR" dirty="0"/>
              <a:t> (a) </a:t>
            </a:r>
            <a:r>
              <a:rPr lang="fr-FR" dirty="0" err="1"/>
              <a:t>is</a:t>
            </a:r>
            <a:r>
              <a:rPr lang="fr-FR" dirty="0"/>
              <a:t> the </a:t>
            </a:r>
            <a:r>
              <a:rPr lang="fr-FR" dirty="0" err="1"/>
              <a:t>resulting</a:t>
            </a:r>
            <a:r>
              <a:rPr lang="fr-FR" dirty="0"/>
              <a:t> </a:t>
            </a:r>
            <a:r>
              <a:rPr lang="fr-FR" dirty="0" err="1"/>
              <a:t>historic</a:t>
            </a:r>
            <a:r>
              <a:rPr lang="fr-FR" dirty="0"/>
              <a:t> </a:t>
            </a:r>
            <a:r>
              <a:rPr lang="fr-FR" dirty="0" err="1"/>
              <a:t>echogram</a:t>
            </a:r>
            <a:r>
              <a:rPr lang="fr-FR" dirty="0"/>
              <a:t> </a:t>
            </a:r>
            <a:r>
              <a:rPr lang="fr-FR" dirty="0" err="1"/>
              <a:t>built</a:t>
            </a:r>
            <a:r>
              <a:rPr lang="fr-FR" dirty="0"/>
              <a:t> </a:t>
            </a:r>
            <a:r>
              <a:rPr lang="fr-FR" dirty="0" err="1"/>
              <a:t>from</a:t>
            </a:r>
            <a:r>
              <a:rPr lang="fr-FR" dirty="0"/>
              <a:t> </a:t>
            </a:r>
            <a:r>
              <a:rPr lang="fr-FR" dirty="0" err="1"/>
              <a:t>assembling</a:t>
            </a:r>
            <a:r>
              <a:rPr lang="fr-FR" dirty="0"/>
              <a:t> all </a:t>
            </a:r>
            <a:r>
              <a:rPr lang="fr-FR" dirty="0" err="1"/>
              <a:t>beams</a:t>
            </a:r>
            <a:r>
              <a:rPr lang="fr-FR" dirty="0"/>
              <a:t> </a:t>
            </a:r>
            <a:r>
              <a:rPr lang="fr-FR" dirty="0" err="1"/>
              <a:t>from</a:t>
            </a:r>
            <a:r>
              <a:rPr lang="fr-FR" dirty="0"/>
              <a:t> all </a:t>
            </a:r>
            <a:r>
              <a:rPr lang="fr-FR" dirty="0" err="1"/>
              <a:t>previous</a:t>
            </a:r>
            <a:r>
              <a:rPr lang="fr-FR" dirty="0"/>
              <a:t> </a:t>
            </a:r>
            <a:r>
              <a:rPr lang="fr-FR" dirty="0" err="1"/>
              <a:t>acoustic</a:t>
            </a:r>
            <a:r>
              <a:rPr lang="fr-FR" dirty="0"/>
              <a:t> </a:t>
            </a:r>
            <a:r>
              <a:rPr lang="fr-FR" dirty="0" err="1"/>
              <a:t>swaths</a:t>
            </a:r>
            <a:r>
              <a:rPr lang="fr-FR" dirty="0"/>
              <a:t> </a:t>
            </a:r>
            <a:r>
              <a:rPr lang="fr-FR" dirty="0" err="1"/>
              <a:t>represented</a:t>
            </a:r>
            <a:r>
              <a:rPr lang="fr-FR" dirty="0"/>
              <a:t> in (b). The visualisation of </a:t>
            </a:r>
            <a:r>
              <a:rPr lang="fr-FR" dirty="0" err="1"/>
              <a:t>this</a:t>
            </a:r>
            <a:r>
              <a:rPr lang="fr-FR" dirty="0"/>
              <a:t> </a:t>
            </a:r>
            <a:r>
              <a:rPr lang="fr-FR" dirty="0" err="1"/>
              <a:t>same</a:t>
            </a:r>
            <a:r>
              <a:rPr lang="fr-FR" dirty="0"/>
              <a:t> data </a:t>
            </a:r>
            <a:r>
              <a:rPr lang="fr-FR" dirty="0" err="1"/>
              <a:t>is</a:t>
            </a:r>
            <a:r>
              <a:rPr lang="fr-FR" dirty="0"/>
              <a:t> </a:t>
            </a:r>
            <a:r>
              <a:rPr lang="fr-FR" dirty="0" err="1"/>
              <a:t>also</a:t>
            </a:r>
            <a:r>
              <a:rPr lang="fr-FR" dirty="0"/>
              <a:t> possible in 3D as </a:t>
            </a:r>
            <a:r>
              <a:rPr lang="fr-FR" dirty="0" err="1"/>
              <a:t>shown</a:t>
            </a:r>
            <a:r>
              <a:rPr lang="fr-FR" dirty="0"/>
              <a:t> on figure (c) The </a:t>
            </a:r>
            <a:r>
              <a:rPr lang="fr-FR" dirty="0" err="1"/>
              <a:t>overall</a:t>
            </a:r>
            <a:r>
              <a:rPr lang="fr-FR" dirty="0"/>
              <a:t> signal </a:t>
            </a:r>
            <a:r>
              <a:rPr lang="fr-FR" dirty="0" err="1"/>
              <a:t>from</a:t>
            </a:r>
            <a:r>
              <a:rPr lang="fr-FR" dirty="0"/>
              <a:t> the </a:t>
            </a:r>
            <a:r>
              <a:rPr lang="fr-FR" dirty="0" err="1"/>
              <a:t>bubbles</a:t>
            </a:r>
            <a:r>
              <a:rPr lang="fr-FR" dirty="0"/>
              <a:t> and </a:t>
            </a:r>
            <a:r>
              <a:rPr lang="fr-FR" dirty="0" err="1"/>
              <a:t>fish</a:t>
            </a:r>
            <a:r>
              <a:rPr lang="fr-FR" dirty="0"/>
              <a:t> </a:t>
            </a:r>
            <a:r>
              <a:rPr lang="fr-FR" dirty="0" err="1"/>
              <a:t>detected</a:t>
            </a:r>
            <a:r>
              <a:rPr lang="fr-FR" dirty="0"/>
              <a:t> in the water </a:t>
            </a:r>
            <a:r>
              <a:rPr lang="fr-FR" dirty="0" err="1"/>
              <a:t>column</a:t>
            </a:r>
            <a:r>
              <a:rPr lang="fr-FR" dirty="0"/>
              <a:t> can </a:t>
            </a:r>
            <a:r>
              <a:rPr lang="fr-FR" dirty="0" err="1"/>
              <a:t>be</a:t>
            </a:r>
            <a:r>
              <a:rPr lang="fr-FR" dirty="0"/>
              <a:t> </a:t>
            </a:r>
            <a:r>
              <a:rPr lang="fr-FR" dirty="0" err="1"/>
              <a:t>represented</a:t>
            </a:r>
            <a:r>
              <a:rPr lang="fr-FR" dirty="0"/>
              <a:t> over the </a:t>
            </a:r>
            <a:r>
              <a:rPr lang="fr-FR" dirty="0" err="1"/>
              <a:t>whole</a:t>
            </a:r>
            <a:r>
              <a:rPr lang="fr-FR" dirty="0"/>
              <a:t> </a:t>
            </a:r>
            <a:r>
              <a:rPr lang="fr-FR" dirty="0" err="1"/>
              <a:t>path</a:t>
            </a:r>
            <a:r>
              <a:rPr lang="fr-FR" dirty="0"/>
              <a:t> of the </a:t>
            </a:r>
            <a:r>
              <a:rPr lang="fr-FR" dirty="0" err="1"/>
              <a:t>multibeam</a:t>
            </a:r>
            <a:r>
              <a:rPr lang="fr-FR" dirty="0"/>
              <a:t> </a:t>
            </a:r>
            <a:r>
              <a:rPr lang="fr-FR" dirty="0" err="1"/>
              <a:t>echosounder</a:t>
            </a:r>
            <a:r>
              <a:rPr lang="fr-FR" dirty="0"/>
              <a:t> as </a:t>
            </a:r>
            <a:r>
              <a:rPr lang="fr-FR" dirty="0" err="1"/>
              <a:t>depicted</a:t>
            </a:r>
            <a:r>
              <a:rPr lang="fr-FR" dirty="0"/>
              <a:t> on </a:t>
            </a:r>
            <a:r>
              <a:rPr lang="fr-FR" dirty="0" err="1"/>
              <a:t>this</a:t>
            </a:r>
            <a:r>
              <a:rPr lang="fr-FR" dirty="0"/>
              <a:t> 3D </a:t>
            </a:r>
            <a:r>
              <a:rPr lang="fr-FR" dirty="0" err="1"/>
              <a:t>view</a:t>
            </a:r>
            <a:r>
              <a:rPr lang="fr-FR" dirty="0"/>
              <a:t>. </a:t>
            </a:r>
            <a:r>
              <a:rPr lang="fr-FR" dirty="0" err="1"/>
              <a:t>Here</a:t>
            </a:r>
            <a:r>
              <a:rPr lang="fr-FR" dirty="0"/>
              <a:t> </a:t>
            </a:r>
            <a:r>
              <a:rPr lang="fr-FR" dirty="0" err="1"/>
              <a:t>is</a:t>
            </a:r>
            <a:r>
              <a:rPr lang="fr-FR" dirty="0"/>
              <a:t> a </a:t>
            </a:r>
            <a:r>
              <a:rPr lang="fr-FR" dirty="0" err="1"/>
              <a:t>concentrated</a:t>
            </a:r>
            <a:r>
              <a:rPr lang="fr-FR" dirty="0"/>
              <a:t> colocation of Bubble plumes. </a:t>
            </a:r>
          </a:p>
          <a:p>
            <a:r>
              <a:rPr lang="fr-FR" dirty="0" err="1"/>
              <a:t>Ongoing</a:t>
            </a:r>
            <a:r>
              <a:rPr lang="fr-FR" dirty="0"/>
              <a:t> </a:t>
            </a:r>
            <a:r>
              <a:rPr lang="fr-FR" dirty="0" err="1"/>
              <a:t>research</a:t>
            </a:r>
            <a:r>
              <a:rPr lang="fr-FR" dirty="0"/>
              <a:t> on the Target </a:t>
            </a:r>
            <a:r>
              <a:rPr lang="fr-FR" dirty="0" err="1"/>
              <a:t>Strengh</a:t>
            </a:r>
            <a:r>
              <a:rPr lang="fr-FR" dirty="0"/>
              <a:t> (TS) of </a:t>
            </a:r>
            <a:r>
              <a:rPr lang="fr-FR" dirty="0" err="1"/>
              <a:t>bubbles</a:t>
            </a:r>
            <a:r>
              <a:rPr lang="fr-FR" dirty="0"/>
              <a:t> </a:t>
            </a:r>
            <a:r>
              <a:rPr lang="fr-FR" dirty="0" err="1"/>
              <a:t>suggest</a:t>
            </a:r>
            <a:r>
              <a:rPr lang="fr-FR" dirty="0"/>
              <a:t> </a:t>
            </a:r>
            <a:r>
              <a:rPr lang="fr-FR" dirty="0" err="1"/>
              <a:t>they</a:t>
            </a:r>
            <a:r>
              <a:rPr lang="fr-FR" dirty="0"/>
              <a:t> are of </a:t>
            </a:r>
            <a:r>
              <a:rPr lang="fr-FR" dirty="0" err="1"/>
              <a:t>very</a:t>
            </a:r>
            <a:r>
              <a:rPr lang="fr-FR" dirty="0"/>
              <a:t> </a:t>
            </a:r>
            <a:r>
              <a:rPr lang="fr-FR" dirty="0" err="1"/>
              <a:t>small</a:t>
            </a:r>
            <a:r>
              <a:rPr lang="fr-FR" dirty="0"/>
              <a:t> size (35 µm), </a:t>
            </a:r>
            <a:r>
              <a:rPr lang="fr-FR" dirty="0" err="1"/>
              <a:t>which</a:t>
            </a:r>
            <a:r>
              <a:rPr lang="fr-FR" dirty="0"/>
              <a:t> </a:t>
            </a:r>
            <a:r>
              <a:rPr lang="fr-FR" dirty="0" err="1"/>
              <a:t>also</a:t>
            </a:r>
            <a:r>
              <a:rPr lang="fr-FR" dirty="0"/>
              <a:t> </a:t>
            </a:r>
            <a:r>
              <a:rPr lang="fr-FR" dirty="0" err="1"/>
              <a:t>explain</a:t>
            </a:r>
            <a:r>
              <a:rPr lang="fr-FR" dirty="0"/>
              <a:t> </a:t>
            </a:r>
            <a:r>
              <a:rPr lang="fr-FR" dirty="0" err="1"/>
              <a:t>why</a:t>
            </a:r>
            <a:r>
              <a:rPr lang="fr-FR" dirty="0"/>
              <a:t>, in the </a:t>
            </a:r>
            <a:r>
              <a:rPr lang="fr-FR" dirty="0" err="1"/>
              <a:t>same</a:t>
            </a:r>
            <a:r>
              <a:rPr lang="fr-FR" dirty="0"/>
              <a:t> spot, </a:t>
            </a:r>
            <a:r>
              <a:rPr lang="fr-FR" dirty="0" err="1"/>
              <a:t>we</a:t>
            </a:r>
            <a:r>
              <a:rPr lang="fr-FR" dirty="0"/>
              <a:t> </a:t>
            </a:r>
            <a:r>
              <a:rPr lang="fr-FR" dirty="0" err="1"/>
              <a:t>did</a:t>
            </a:r>
            <a:r>
              <a:rPr lang="fr-FR" dirty="0"/>
              <a:t> not observe </a:t>
            </a:r>
            <a:r>
              <a:rPr lang="fr-FR" dirty="0" err="1"/>
              <a:t>gas</a:t>
            </a:r>
            <a:r>
              <a:rPr lang="fr-FR" dirty="0"/>
              <a:t> </a:t>
            </a:r>
            <a:r>
              <a:rPr lang="fr-FR" dirty="0" err="1"/>
              <a:t>bubbles</a:t>
            </a:r>
            <a:r>
              <a:rPr lang="fr-FR" dirty="0"/>
              <a:t> </a:t>
            </a:r>
            <a:r>
              <a:rPr lang="fr-FR" dirty="0" err="1"/>
              <a:t>using</a:t>
            </a:r>
            <a:r>
              <a:rPr lang="fr-FR" dirty="0"/>
              <a:t> camera </a:t>
            </a:r>
            <a:r>
              <a:rPr lang="fr-FR" dirty="0" err="1"/>
              <a:t>mounted</a:t>
            </a:r>
            <a:r>
              <a:rPr lang="fr-FR" dirty="0"/>
              <a:t> on ROV. This </a:t>
            </a:r>
            <a:r>
              <a:rPr lang="fr-FR" dirty="0" err="1"/>
              <a:t>also</a:t>
            </a:r>
            <a:r>
              <a:rPr lang="fr-FR" dirty="0"/>
              <a:t> </a:t>
            </a:r>
            <a:r>
              <a:rPr lang="fr-FR" dirty="0" err="1"/>
              <a:t>raises</a:t>
            </a:r>
            <a:r>
              <a:rPr lang="fr-FR" dirty="0"/>
              <a:t> new perspectives to </a:t>
            </a:r>
            <a:r>
              <a:rPr lang="fr-FR" dirty="0" err="1"/>
              <a:t>improve</a:t>
            </a:r>
            <a:r>
              <a:rPr lang="fr-FR" dirty="0"/>
              <a:t> CO2 budget modeling </a:t>
            </a:r>
            <a:r>
              <a:rPr lang="fr-FR" dirty="0" err="1"/>
              <a:t>from</a:t>
            </a:r>
            <a:r>
              <a:rPr lang="fr-FR" dirty="0"/>
              <a:t> </a:t>
            </a:r>
            <a:r>
              <a:rPr lang="fr-FR" dirty="0" err="1"/>
              <a:t>volcanic</a:t>
            </a:r>
            <a:r>
              <a:rPr lang="fr-FR" dirty="0"/>
              <a:t> </a:t>
            </a:r>
            <a:r>
              <a:rPr lang="fr-FR" dirty="0" err="1"/>
              <a:t>bubbles</a:t>
            </a:r>
            <a:r>
              <a:rPr lang="fr-FR" dirty="0"/>
              <a:t> release</a:t>
            </a:r>
          </a:p>
        </p:txBody>
      </p:sp>
      <p:sp>
        <p:nvSpPr>
          <p:cNvPr id="4" name="Espace réservé du numéro de diapositive 3"/>
          <p:cNvSpPr>
            <a:spLocks noGrp="1"/>
          </p:cNvSpPr>
          <p:nvPr>
            <p:ph type="sldNum" sz="quarter" idx="5"/>
          </p:nvPr>
        </p:nvSpPr>
        <p:spPr/>
        <p:txBody>
          <a:bodyPr/>
          <a:lstStyle/>
          <a:p>
            <a:fld id="{66FFAD8C-76DE-4CBB-9AE0-9236057AADE6}" type="slidenum">
              <a:rPr lang="fr-FR" smtClean="0"/>
              <a:t>9</a:t>
            </a:fld>
            <a:endParaRPr lang="fr-FR"/>
          </a:p>
        </p:txBody>
      </p:sp>
    </p:spTree>
    <p:extLst>
      <p:ext uri="{BB962C8B-B14F-4D97-AF65-F5344CB8AC3E}">
        <p14:creationId xmlns:p14="http://schemas.microsoft.com/office/powerpoint/2010/main" val="1770189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AD64C437-5B08-FE4B-A19E-46146EBB0A56}" type="slidenum">
              <a:rPr lang="fr-FR" smtClean="0"/>
              <a:t>10</a:t>
            </a:fld>
            <a:endParaRPr lang="fr-FR" dirty="0"/>
          </a:p>
        </p:txBody>
      </p:sp>
    </p:spTree>
    <p:extLst>
      <p:ext uri="{BB962C8B-B14F-4D97-AF65-F5344CB8AC3E}">
        <p14:creationId xmlns:p14="http://schemas.microsoft.com/office/powerpoint/2010/main" val="2985344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iXblue has designed a system base on LBL technology to measure millimetric (or centimetric ?) drift of the oceanic plate thanks to a USBL antenna, a range metter beacon and the canopus beacon, presented here. The chalenge in geodetic observations is having beacons able to stay on the sea bed for long term measurement, able to range the distance between each other and to communicate with the surface. iXblue did it with canopus system, integrating a beacon submersible up to 4000m watter depth, to stay up to 4 years underwatter, with telemetry and modem communication plus data storage capabilities.</a:t>
            </a:r>
          </a:p>
          <a:p>
            <a:endParaRPr lang="en-US" dirty="0"/>
          </a:p>
        </p:txBody>
      </p:sp>
      <p:sp>
        <p:nvSpPr>
          <p:cNvPr id="4" name="Espace réservé du numéro de diapositive 3"/>
          <p:cNvSpPr>
            <a:spLocks noGrp="1"/>
          </p:cNvSpPr>
          <p:nvPr>
            <p:ph type="sldNum" sz="quarter" idx="5"/>
          </p:nvPr>
        </p:nvSpPr>
        <p:spPr/>
        <p:txBody>
          <a:bodyPr/>
          <a:lstStyle/>
          <a:p>
            <a:fld id="{C196D47B-A1B8-A641-9473-C57AFB3920ED}" type="slidenum">
              <a:rPr lang="fr-FR" smtClean="0"/>
              <a:t>11</a:t>
            </a:fld>
            <a:endParaRPr lang="fr-FR"/>
          </a:p>
        </p:txBody>
      </p:sp>
    </p:spTree>
    <p:extLst>
      <p:ext uri="{BB962C8B-B14F-4D97-AF65-F5344CB8AC3E}">
        <p14:creationId xmlns:p14="http://schemas.microsoft.com/office/powerpoint/2010/main" val="35469335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6" name="Imag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60255" y="2000109"/>
            <a:ext cx="3450264" cy="978886"/>
          </a:xfrm>
          <a:prstGeom prst="rect">
            <a:avLst/>
          </a:prstGeom>
        </p:spPr>
      </p:pic>
      <p:sp>
        <p:nvSpPr>
          <p:cNvPr id="2" name="Rectangle 1"/>
          <p:cNvSpPr/>
          <p:nvPr userDrawn="1"/>
        </p:nvSpPr>
        <p:spPr>
          <a:xfrm>
            <a:off x="8174182" y="4705927"/>
            <a:ext cx="886691" cy="3740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0547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images et textes">
    <p:spTree>
      <p:nvGrpSpPr>
        <p:cNvPr id="1" name=""/>
        <p:cNvGrpSpPr/>
        <p:nvPr/>
      </p:nvGrpSpPr>
      <p:grpSpPr>
        <a:xfrm>
          <a:off x="0" y="0"/>
          <a:ext cx="0" cy="0"/>
          <a:chOff x="0" y="0"/>
          <a:chExt cx="0" cy="0"/>
        </a:xfrm>
      </p:grpSpPr>
      <p:sp>
        <p:nvSpPr>
          <p:cNvPr id="5" name="Titre 1"/>
          <p:cNvSpPr>
            <a:spLocks noGrp="1"/>
          </p:cNvSpPr>
          <p:nvPr>
            <p:ph type="title" hasCustomPrompt="1"/>
          </p:nvPr>
        </p:nvSpPr>
        <p:spPr>
          <a:xfrm>
            <a:off x="207818" y="205979"/>
            <a:ext cx="8469744" cy="334348"/>
          </a:xfrm>
        </p:spPr>
        <p:txBody>
          <a:bodyPr>
            <a:noAutofit/>
          </a:bodyPr>
          <a:lstStyle>
            <a:lvl1pPr>
              <a:defRPr sz="2000"/>
            </a:lvl1pPr>
          </a:lstStyle>
          <a:p>
            <a:r>
              <a:rPr lang="en-US" noProof="0" dirty="0"/>
              <a:t>Title</a:t>
            </a:r>
            <a:endParaRPr lang="fr-FR" dirty="0"/>
          </a:p>
        </p:txBody>
      </p:sp>
      <p:sp>
        <p:nvSpPr>
          <p:cNvPr id="7" name="Espace réservé du pied de page 4"/>
          <p:cNvSpPr>
            <a:spLocks noGrp="1"/>
          </p:cNvSpPr>
          <p:nvPr>
            <p:ph type="ftr" sz="quarter" idx="11"/>
          </p:nvPr>
        </p:nvSpPr>
        <p:spPr>
          <a:xfrm>
            <a:off x="586509" y="4810572"/>
            <a:ext cx="2895600" cy="273844"/>
          </a:xfrm>
        </p:spPr>
        <p:txBody>
          <a:bodyPr/>
          <a:lstStyle/>
          <a:p>
            <a:pPr algn="l"/>
            <a:r>
              <a:rPr lang="en-US" noProof="0" dirty="0"/>
              <a:t>Presentation title</a:t>
            </a:r>
          </a:p>
        </p:txBody>
      </p:sp>
      <p:sp>
        <p:nvSpPr>
          <p:cNvPr id="8" name="Espace réservé du numéro de diapositive 5"/>
          <p:cNvSpPr>
            <a:spLocks noGrp="1"/>
          </p:cNvSpPr>
          <p:nvPr>
            <p:ph type="sldNum" sz="quarter" idx="12"/>
          </p:nvPr>
        </p:nvSpPr>
        <p:spPr>
          <a:xfrm>
            <a:off x="198582" y="4810048"/>
            <a:ext cx="387927" cy="273844"/>
          </a:xfrm>
        </p:spPr>
        <p:txBody>
          <a:bodyPr/>
          <a:lstStyle/>
          <a:p>
            <a:fld id="{86A726F9-5BBD-EE44-B164-D1545ED0EAE9}" type="slidenum">
              <a:rPr lang="fr-FR" smtClean="0"/>
              <a:t>‹N°›</a:t>
            </a:fld>
            <a:endParaRPr lang="fr-FR"/>
          </a:p>
        </p:txBody>
      </p:sp>
      <p:sp>
        <p:nvSpPr>
          <p:cNvPr id="11" name="Espace réservé pour une image  5"/>
          <p:cNvSpPr>
            <a:spLocks noGrp="1"/>
          </p:cNvSpPr>
          <p:nvPr>
            <p:ph type="pic" sz="quarter" idx="17" hasCustomPrompt="1"/>
          </p:nvPr>
        </p:nvSpPr>
        <p:spPr>
          <a:xfrm>
            <a:off x="1635613" y="1404970"/>
            <a:ext cx="1364926" cy="1364927"/>
          </a:xfrm>
          <a:prstGeom prst="ellipse">
            <a:avLst/>
          </a:prstGeom>
          <a:noFill/>
        </p:spPr>
        <p:txBody>
          <a:bodyPr>
            <a:noAutofit/>
          </a:bodyPr>
          <a:lstStyle>
            <a:lvl1pPr marL="0" indent="0">
              <a:buNone/>
              <a:defRPr sz="1000"/>
            </a:lvl1pPr>
          </a:lstStyle>
          <a:p>
            <a:r>
              <a:rPr lang="en-US" noProof="0" dirty="0"/>
              <a:t>Click on the icon to add an image</a:t>
            </a:r>
          </a:p>
        </p:txBody>
      </p:sp>
      <p:sp>
        <p:nvSpPr>
          <p:cNvPr id="12" name="Espace réservé pour une image  5"/>
          <p:cNvSpPr>
            <a:spLocks noGrp="1"/>
          </p:cNvSpPr>
          <p:nvPr>
            <p:ph type="pic" sz="quarter" idx="18" hasCustomPrompt="1"/>
          </p:nvPr>
        </p:nvSpPr>
        <p:spPr>
          <a:xfrm>
            <a:off x="6191299" y="1404970"/>
            <a:ext cx="1364926" cy="1364927"/>
          </a:xfrm>
          <a:prstGeom prst="ellipse">
            <a:avLst/>
          </a:prstGeom>
          <a:noFill/>
        </p:spPr>
        <p:txBody>
          <a:bodyPr>
            <a:noAutofit/>
          </a:bodyPr>
          <a:lstStyle>
            <a:lvl1pPr marL="0" indent="0">
              <a:buNone/>
              <a:defRPr sz="1000"/>
            </a:lvl1pPr>
          </a:lstStyle>
          <a:p>
            <a:r>
              <a:rPr lang="en-US" noProof="0" dirty="0"/>
              <a:t>Click on the icon to add an image</a:t>
            </a:r>
          </a:p>
        </p:txBody>
      </p:sp>
      <p:sp>
        <p:nvSpPr>
          <p:cNvPr id="14" name="Espace réservé du contenu 2"/>
          <p:cNvSpPr>
            <a:spLocks noGrp="1"/>
          </p:cNvSpPr>
          <p:nvPr>
            <p:ph idx="20" hasCustomPrompt="1"/>
          </p:nvPr>
        </p:nvSpPr>
        <p:spPr>
          <a:xfrm>
            <a:off x="212436" y="2934465"/>
            <a:ext cx="4211362" cy="1471279"/>
          </a:xfrm>
        </p:spPr>
        <p:txBody>
          <a:bodyPr>
            <a:normAutofit/>
          </a:bodyPr>
          <a:lstStyle>
            <a:lvl1pPr marL="0" marR="0" indent="0" algn="l" defTabSz="457200" rtl="0" eaLnBrk="1" fontAlgn="auto" latinLnBrk="0" hangingPunct="1">
              <a:lnSpc>
                <a:spcPct val="100000"/>
              </a:lnSpc>
              <a:spcBef>
                <a:spcPts val="0"/>
              </a:spcBef>
              <a:spcAft>
                <a:spcPts val="0"/>
              </a:spcAft>
              <a:buClr>
                <a:schemeClr val="accent1"/>
              </a:buClr>
              <a:buSzPct val="120000"/>
              <a:buFont typeface="Arial"/>
              <a:buNone/>
              <a:tabLst/>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marL="0" marR="0" lvl="0" indent="0" algn="l" defTabSz="457200" rtl="0" eaLnBrk="1" fontAlgn="auto" latinLnBrk="0" hangingPunct="1">
              <a:lnSpc>
                <a:spcPct val="100000"/>
              </a:lnSpc>
              <a:spcBef>
                <a:spcPts val="0"/>
              </a:spcBef>
              <a:spcAft>
                <a:spcPts val="0"/>
              </a:spcAft>
              <a:buClr>
                <a:schemeClr val="accent1"/>
              </a:buClr>
              <a:buSzPct val="120000"/>
              <a:buFont typeface="Arial"/>
              <a:buNone/>
              <a:tabLst/>
              <a:defRPr/>
            </a:pPr>
            <a:r>
              <a:rPr lang="en-US" noProof="0" dirty="0"/>
              <a:t>Text</a:t>
            </a:r>
          </a:p>
          <a:p>
            <a:pPr lvl="0"/>
            <a:endParaRPr lang="fr-FR" dirty="0"/>
          </a:p>
        </p:txBody>
      </p:sp>
      <p:sp>
        <p:nvSpPr>
          <p:cNvPr id="15" name="Espace réservé du contenu 2"/>
          <p:cNvSpPr>
            <a:spLocks noGrp="1"/>
          </p:cNvSpPr>
          <p:nvPr>
            <p:ph idx="21" hasCustomPrompt="1"/>
          </p:nvPr>
        </p:nvSpPr>
        <p:spPr>
          <a:xfrm>
            <a:off x="4784638" y="2934465"/>
            <a:ext cx="4161369" cy="1471279"/>
          </a:xfrm>
        </p:spPr>
        <p:txBody>
          <a:bodyPr>
            <a:normAutofit/>
          </a:bodyPr>
          <a:lstStyle>
            <a:lvl1pPr marL="0" marR="0" indent="0" algn="l" defTabSz="457200" rtl="0" eaLnBrk="1" fontAlgn="auto" latinLnBrk="0" hangingPunct="1">
              <a:lnSpc>
                <a:spcPct val="100000"/>
              </a:lnSpc>
              <a:spcBef>
                <a:spcPts val="0"/>
              </a:spcBef>
              <a:spcAft>
                <a:spcPts val="0"/>
              </a:spcAft>
              <a:buClr>
                <a:schemeClr val="accent1"/>
              </a:buClr>
              <a:buSzPct val="120000"/>
              <a:buFont typeface="Arial"/>
              <a:buNone/>
              <a:tabLst/>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marL="0" marR="0" lvl="0" indent="0" algn="l" defTabSz="457200" rtl="0" eaLnBrk="1" fontAlgn="auto" latinLnBrk="0" hangingPunct="1">
              <a:lnSpc>
                <a:spcPct val="100000"/>
              </a:lnSpc>
              <a:spcBef>
                <a:spcPts val="0"/>
              </a:spcBef>
              <a:spcAft>
                <a:spcPts val="0"/>
              </a:spcAft>
              <a:buClr>
                <a:schemeClr val="accent1"/>
              </a:buClr>
              <a:buSzPct val="120000"/>
              <a:buFont typeface="Arial"/>
              <a:buNone/>
              <a:tabLst/>
              <a:defRPr/>
            </a:pPr>
            <a:r>
              <a:rPr lang="en-US" noProof="0" dirty="0"/>
              <a:t>Text</a:t>
            </a:r>
          </a:p>
          <a:p>
            <a:pPr lvl="0"/>
            <a:endParaRPr lang="fr-FR" dirty="0"/>
          </a:p>
        </p:txBody>
      </p:sp>
      <p:sp>
        <p:nvSpPr>
          <p:cNvPr id="10" name="Espace réservé du texte 6"/>
          <p:cNvSpPr>
            <a:spLocks noGrp="1"/>
          </p:cNvSpPr>
          <p:nvPr>
            <p:ph type="body" sz="quarter" idx="22" hasCustomPrompt="1"/>
          </p:nvPr>
        </p:nvSpPr>
        <p:spPr>
          <a:xfrm>
            <a:off x="212436" y="540327"/>
            <a:ext cx="8465126" cy="369598"/>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a:solidFill>
                  <a:schemeClr val="bg1">
                    <a:lumMod val="50000"/>
                  </a:schemeClr>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noProof="0" dirty="0"/>
              <a:t>Subtitle</a:t>
            </a:r>
          </a:p>
        </p:txBody>
      </p:sp>
    </p:spTree>
    <p:extLst>
      <p:ext uri="{BB962C8B-B14F-4D97-AF65-F5344CB8AC3E}">
        <p14:creationId xmlns:p14="http://schemas.microsoft.com/office/powerpoint/2010/main" val="3853768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1. 02. 03.">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207818" y="205979"/>
            <a:ext cx="8469744" cy="334348"/>
          </a:xfrm>
        </p:spPr>
        <p:txBody>
          <a:bodyPr/>
          <a:lstStyle>
            <a:lvl1pPr>
              <a:defRPr sz="2000"/>
            </a:lvl1pPr>
          </a:lstStyle>
          <a:p>
            <a:r>
              <a:rPr lang="en-US" noProof="0" dirty="0"/>
              <a:t>Title</a:t>
            </a:r>
            <a:endParaRPr lang="fr-FR" dirty="0"/>
          </a:p>
        </p:txBody>
      </p:sp>
      <p:sp>
        <p:nvSpPr>
          <p:cNvPr id="3" name="Espace réservé du contenu 2"/>
          <p:cNvSpPr>
            <a:spLocks noGrp="1"/>
          </p:cNvSpPr>
          <p:nvPr>
            <p:ph idx="1" hasCustomPrompt="1"/>
          </p:nvPr>
        </p:nvSpPr>
        <p:spPr>
          <a:xfrm>
            <a:off x="207817" y="2101562"/>
            <a:ext cx="2622663" cy="2401166"/>
          </a:xfrm>
        </p:spPr>
        <p:txBody>
          <a:bodyPr>
            <a:normAutofit/>
          </a:bodyPr>
          <a:lstStyle>
            <a:lvl1pPr marL="0" indent="0">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noProof="0" dirty="0"/>
              <a:t>Text</a:t>
            </a:r>
          </a:p>
        </p:txBody>
      </p:sp>
      <p:sp>
        <p:nvSpPr>
          <p:cNvPr id="5" name="Espace réservé du pied de page 4"/>
          <p:cNvSpPr>
            <a:spLocks noGrp="1"/>
          </p:cNvSpPr>
          <p:nvPr>
            <p:ph type="ftr" sz="quarter" idx="11"/>
          </p:nvPr>
        </p:nvSpPr>
        <p:spPr/>
        <p:txBody>
          <a:bodyPr/>
          <a:lstStyle/>
          <a:p>
            <a:pPr algn="l"/>
            <a:r>
              <a:rPr lang="en-US" noProof="0" dirty="0"/>
              <a:t>Presentation title</a:t>
            </a:r>
          </a:p>
        </p:txBody>
      </p:sp>
      <p:sp>
        <p:nvSpPr>
          <p:cNvPr id="6" name="Espace réservé du numéro de diapositive 5"/>
          <p:cNvSpPr>
            <a:spLocks noGrp="1"/>
          </p:cNvSpPr>
          <p:nvPr>
            <p:ph type="sldNum" sz="quarter" idx="12"/>
          </p:nvPr>
        </p:nvSpPr>
        <p:spPr/>
        <p:txBody>
          <a:bodyPr/>
          <a:lstStyle/>
          <a:p>
            <a:fld id="{86A726F9-5BBD-EE44-B164-D1545ED0EAE9}" type="slidenum">
              <a:rPr lang="fr-FR" smtClean="0"/>
              <a:t>‹N°›</a:t>
            </a:fld>
            <a:endParaRPr lang="fr-FR"/>
          </a:p>
        </p:txBody>
      </p:sp>
      <p:sp>
        <p:nvSpPr>
          <p:cNvPr id="9" name="Espace réservé du contenu 2"/>
          <p:cNvSpPr>
            <a:spLocks noGrp="1"/>
          </p:cNvSpPr>
          <p:nvPr>
            <p:ph idx="14" hasCustomPrompt="1"/>
          </p:nvPr>
        </p:nvSpPr>
        <p:spPr>
          <a:xfrm>
            <a:off x="3232875" y="2101562"/>
            <a:ext cx="2629594" cy="2401166"/>
          </a:xfrm>
        </p:spPr>
        <p:txBody>
          <a:bodyPr>
            <a:normAutofit/>
          </a:bodyPr>
          <a:lstStyle>
            <a:lvl1pPr marL="0" indent="0">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noProof="0" dirty="0"/>
              <a:t>Text</a:t>
            </a:r>
          </a:p>
        </p:txBody>
      </p:sp>
      <p:sp>
        <p:nvSpPr>
          <p:cNvPr id="11" name="Espace réservé du contenu 2"/>
          <p:cNvSpPr>
            <a:spLocks noGrp="1"/>
          </p:cNvSpPr>
          <p:nvPr>
            <p:ph idx="16" hasCustomPrompt="1"/>
          </p:nvPr>
        </p:nvSpPr>
        <p:spPr>
          <a:xfrm>
            <a:off x="6276677" y="2101562"/>
            <a:ext cx="2552174" cy="2401166"/>
          </a:xfrm>
        </p:spPr>
        <p:txBody>
          <a:bodyPr>
            <a:normAutofit/>
          </a:bodyPr>
          <a:lstStyle>
            <a:lvl1pPr marL="0" indent="0">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noProof="0" dirty="0"/>
              <a:t>Text</a:t>
            </a:r>
          </a:p>
        </p:txBody>
      </p:sp>
      <p:sp>
        <p:nvSpPr>
          <p:cNvPr id="7" name="Espace réservé du texte 6"/>
          <p:cNvSpPr>
            <a:spLocks noGrp="1"/>
          </p:cNvSpPr>
          <p:nvPr>
            <p:ph type="body" sz="quarter" idx="18" hasCustomPrompt="1"/>
          </p:nvPr>
        </p:nvSpPr>
        <p:spPr>
          <a:xfrm>
            <a:off x="212436" y="540327"/>
            <a:ext cx="8465126" cy="369598"/>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a:solidFill>
                  <a:schemeClr val="bg1">
                    <a:lumMod val="50000"/>
                  </a:schemeClr>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noProof="0" dirty="0"/>
              <a:t>Subtitle</a:t>
            </a:r>
          </a:p>
        </p:txBody>
      </p:sp>
      <p:sp>
        <p:nvSpPr>
          <p:cNvPr id="14" name="Espace réservé du texte 6"/>
          <p:cNvSpPr>
            <a:spLocks noGrp="1"/>
          </p:cNvSpPr>
          <p:nvPr>
            <p:ph type="body" sz="quarter" idx="19" hasCustomPrompt="1"/>
          </p:nvPr>
        </p:nvSpPr>
        <p:spPr>
          <a:xfrm>
            <a:off x="198582" y="1241663"/>
            <a:ext cx="2631898" cy="770853"/>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4000" b="1">
                <a:solidFill>
                  <a:schemeClr val="tx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noProof="0" dirty="0"/>
              <a:t>01.</a:t>
            </a:r>
          </a:p>
        </p:txBody>
      </p:sp>
      <p:sp>
        <p:nvSpPr>
          <p:cNvPr id="15" name="Espace réservé du texte 6"/>
          <p:cNvSpPr>
            <a:spLocks noGrp="1"/>
          </p:cNvSpPr>
          <p:nvPr>
            <p:ph type="body" sz="quarter" idx="20" hasCustomPrompt="1"/>
          </p:nvPr>
        </p:nvSpPr>
        <p:spPr>
          <a:xfrm>
            <a:off x="3232875" y="1241663"/>
            <a:ext cx="2631898" cy="770853"/>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4000" b="1">
                <a:solidFill>
                  <a:schemeClr val="tx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noProof="0" dirty="0"/>
              <a:t>02.</a:t>
            </a:r>
          </a:p>
        </p:txBody>
      </p:sp>
      <p:sp>
        <p:nvSpPr>
          <p:cNvPr id="16" name="Espace réservé du texte 6"/>
          <p:cNvSpPr>
            <a:spLocks noGrp="1"/>
          </p:cNvSpPr>
          <p:nvPr>
            <p:ph type="body" sz="quarter" idx="21" hasCustomPrompt="1"/>
          </p:nvPr>
        </p:nvSpPr>
        <p:spPr>
          <a:xfrm>
            <a:off x="6276677" y="1241663"/>
            <a:ext cx="2631898" cy="770853"/>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4000" b="1">
                <a:solidFill>
                  <a:schemeClr val="tx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noProof="0" dirty="0"/>
              <a:t>03.</a:t>
            </a:r>
          </a:p>
        </p:txBody>
      </p:sp>
    </p:spTree>
    <p:extLst>
      <p:ext uri="{BB962C8B-B14F-4D97-AF65-F5344CB8AC3E}">
        <p14:creationId xmlns:p14="http://schemas.microsoft.com/office/powerpoint/2010/main" val="3059764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3000" y="1097281"/>
            <a:ext cx="3733800" cy="1474470"/>
          </a:xfrm>
        </p:spPr>
        <p:txBody>
          <a:bodyPr anchor="b"/>
          <a:lstStyle>
            <a:lvl1pPr algn="r">
              <a:defRPr sz="2250" b="0" cap="none">
                <a:solidFill>
                  <a:schemeClr val="tx1">
                    <a:lumMod val="60000"/>
                    <a:lumOff val="40000"/>
                  </a:schemeClr>
                </a:solidFill>
                <a:latin typeface="+mj-lt"/>
              </a:defRPr>
            </a:lvl1p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00852" y="239635"/>
            <a:ext cx="1890713" cy="274715"/>
          </a:xfrm>
          <a:prstGeom prst="rect">
            <a:avLst/>
          </a:prstGeom>
        </p:spPr>
      </p:pic>
    </p:spTree>
    <p:extLst>
      <p:ext uri="{BB962C8B-B14F-4D97-AF65-F5344CB8AC3E}">
        <p14:creationId xmlns:p14="http://schemas.microsoft.com/office/powerpoint/2010/main" val="279978249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ransition - Article titre 2 lignes">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10619" y="4308919"/>
            <a:ext cx="1190531" cy="1190531"/>
          </a:xfrm>
          <a:prstGeom prst="rect">
            <a:avLst/>
          </a:prstGeom>
        </p:spPr>
      </p:pic>
      <p:sp>
        <p:nvSpPr>
          <p:cNvPr id="6" name="Espace réservé du texte 5"/>
          <p:cNvSpPr>
            <a:spLocks noGrp="1"/>
          </p:cNvSpPr>
          <p:nvPr>
            <p:ph type="body" sz="quarter" idx="11"/>
          </p:nvPr>
        </p:nvSpPr>
        <p:spPr>
          <a:xfrm>
            <a:off x="745958" y="1734949"/>
            <a:ext cx="6937146" cy="830997"/>
          </a:xfrm>
          <a:prstGeom prst="rect">
            <a:avLst/>
          </a:prstGeom>
          <a:ln>
            <a:noFill/>
          </a:ln>
        </p:spPr>
        <p:txBody>
          <a:bodyPr wrap="square" anchor="b">
            <a:spAutoFit/>
          </a:bodyPr>
          <a:lstStyle>
            <a:lvl1pPr marL="0" indent="0">
              <a:spcBef>
                <a:spcPts val="0"/>
              </a:spcBef>
              <a:buNone/>
              <a:defRPr sz="2400" b="1" i="0" spc="-30" baseline="0">
                <a:solidFill>
                  <a:schemeClr val="tx1"/>
                </a:solidFill>
                <a:latin typeface="Montserrat Semi" charset="0"/>
                <a:ea typeface="Montserrat Semi" charset="0"/>
                <a:cs typeface="Montserrat Semi"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endParaRPr lang="fr-FR" dirty="0"/>
          </a:p>
        </p:txBody>
      </p:sp>
      <p:sp>
        <p:nvSpPr>
          <p:cNvPr id="9" name="Espace réservé du texte 5"/>
          <p:cNvSpPr>
            <a:spLocks noGrp="1"/>
          </p:cNvSpPr>
          <p:nvPr>
            <p:ph type="body" sz="quarter" idx="10"/>
          </p:nvPr>
        </p:nvSpPr>
        <p:spPr>
          <a:xfrm>
            <a:off x="745957" y="615005"/>
            <a:ext cx="8006711" cy="461665"/>
          </a:xfrm>
          <a:prstGeom prst="rect">
            <a:avLst/>
          </a:prstGeom>
          <a:ln>
            <a:noFill/>
          </a:ln>
        </p:spPr>
        <p:txBody>
          <a:bodyPr wrap="square" anchor="t">
            <a:spAutoFit/>
          </a:bodyPr>
          <a:lstStyle>
            <a:lvl1pPr marL="0" indent="0">
              <a:spcBef>
                <a:spcPts val="0"/>
              </a:spcBef>
              <a:buNone/>
              <a:defRPr sz="2400" b="1" i="0" spc="-30" baseline="0">
                <a:solidFill>
                  <a:schemeClr val="tx1"/>
                </a:solidFill>
                <a:latin typeface="Montserrat Semi" charset="0"/>
                <a:ea typeface="Montserrat Semi" charset="0"/>
                <a:cs typeface="Montserrat Semi"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363805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1.875E-6 -7.40741E-7 L -1.875E-6 -0.2375 " pathEditMode="relative" rAng="0" ptsTypes="AA">
                                      <p:cBhvr>
                                        <p:cTn id="6" dur="500" fill="hold"/>
                                        <p:tgtEl>
                                          <p:spTgt spid="6">
                                            <p:txEl>
                                              <p:pRg st="0" end="0"/>
                                            </p:txEl>
                                          </p:spTgt>
                                        </p:tgtEl>
                                        <p:attrNameLst>
                                          <p:attrName>ppt_x</p:attrName>
                                          <p:attrName>ppt_y</p:attrName>
                                        </p:attrNameLst>
                                      </p:cBhvr>
                                      <p:rCtr x="0" y="-11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0" presetClass="path" presetSubtype="0" accel="50000" decel="50000" fill="hold" nodeType="afterEffect">
                  <p:stCondLst>
                    <p:cond delay="0"/>
                  </p:stCondLst>
                  <p:childTnLst>
                    <p:animMotion origin="layout" path="M -1.875E-6 -7.40741E-7 L -1.875E-6 -0.2375 " pathEditMode="relative" rAng="0" ptsTypes="AA">
                      <p:cBhvr>
                        <p:cTn dur="500" fill="hold"/>
                        <p:tgtEl>
                          <p:spTgt spid="6"/>
                        </p:tgtEl>
                        <p:attrNameLst>
                          <p:attrName>ppt_x</p:attrName>
                          <p:attrName>ppt_y</p:attrName>
                        </p:attrNameLst>
                      </p:cBhvr>
                      <p:rCtr x="0" y="-11875"/>
                    </p:animMotion>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_Diapositive de titre">
    <p:spTree>
      <p:nvGrpSpPr>
        <p:cNvPr id="1" name=""/>
        <p:cNvGrpSpPr/>
        <p:nvPr/>
      </p:nvGrpSpPr>
      <p:grpSpPr>
        <a:xfrm>
          <a:off x="0" y="0"/>
          <a:ext cx="0" cy="0"/>
          <a:chOff x="0" y="0"/>
          <a:chExt cx="0" cy="0"/>
        </a:xfrm>
      </p:grpSpPr>
      <p:sp>
        <p:nvSpPr>
          <p:cNvPr id="4102" name="Rectangle 6"/>
          <p:cNvSpPr>
            <a:spLocks noGrp="1" noChangeArrowheads="1"/>
          </p:cNvSpPr>
          <p:nvPr>
            <p:ph type="ctrTitle"/>
          </p:nvPr>
        </p:nvSpPr>
        <p:spPr>
          <a:xfrm>
            <a:off x="1336431" y="2740614"/>
            <a:ext cx="6400800" cy="400050"/>
          </a:xfrm>
          <a:prstGeom prst="rect">
            <a:avLst/>
          </a:prstGeom>
        </p:spPr>
        <p:txBody>
          <a:bodyPr anchor="b"/>
          <a:lstStyle>
            <a:lvl1pPr algn="ctr">
              <a:defRPr sz="1500"/>
            </a:lvl1pPr>
          </a:lstStyle>
          <a:p>
            <a:r>
              <a:rPr lang="fr-FR" dirty="0"/>
              <a:t>Cliquez et modifiez le titre</a:t>
            </a:r>
          </a:p>
        </p:txBody>
      </p:sp>
      <p:sp>
        <p:nvSpPr>
          <p:cNvPr id="4103" name="Rectangle 7"/>
          <p:cNvSpPr>
            <a:spLocks noGrp="1" noChangeArrowheads="1"/>
          </p:cNvSpPr>
          <p:nvPr>
            <p:ph type="subTitle" idx="1"/>
          </p:nvPr>
        </p:nvSpPr>
        <p:spPr>
          <a:xfrm>
            <a:off x="773724" y="3197814"/>
            <a:ext cx="7666892" cy="400050"/>
          </a:xfrm>
          <a:prstGeom prst="rect">
            <a:avLst/>
          </a:prstGeom>
        </p:spPr>
        <p:txBody>
          <a:bodyPr/>
          <a:lstStyle>
            <a:lvl1pPr marL="0" indent="0" algn="ctr">
              <a:buFont typeface="Wingdings 3" pitchFamily="8" charset="2"/>
              <a:buNone/>
              <a:defRPr sz="1050">
                <a:latin typeface="Arial MT Bd" pitchFamily="1" charset="0"/>
              </a:defRPr>
            </a:lvl1pPr>
          </a:lstStyle>
          <a:p>
            <a:r>
              <a:rPr lang="fr-FR"/>
              <a:t>Cliquez pour modifier le style des sous-titres du masque</a:t>
            </a:r>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10619" y="4308919"/>
            <a:ext cx="1190531" cy="1190531"/>
          </a:xfrm>
          <a:prstGeom prst="rect">
            <a:avLst/>
          </a:prstGeom>
        </p:spPr>
      </p:pic>
    </p:spTree>
    <p:extLst>
      <p:ext uri="{BB962C8B-B14F-4D97-AF65-F5344CB8AC3E}">
        <p14:creationId xmlns:p14="http://schemas.microsoft.com/office/powerpoint/2010/main" val="2157969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4 images et textes">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207818" y="205979"/>
            <a:ext cx="8469744" cy="334348"/>
          </a:xfrm>
        </p:spPr>
        <p:txBody>
          <a:bodyPr>
            <a:noAutofit/>
          </a:bodyPr>
          <a:lstStyle>
            <a:lvl1pPr>
              <a:defRPr sz="2000"/>
            </a:lvl1pPr>
          </a:lstStyle>
          <a:p>
            <a:r>
              <a:rPr lang="en-US" noProof="0" dirty="0"/>
              <a:t>Title</a:t>
            </a:r>
            <a:endParaRPr lang="fr-FR" dirty="0"/>
          </a:p>
        </p:txBody>
      </p:sp>
      <p:sp>
        <p:nvSpPr>
          <p:cNvPr id="16" name="Espace réservé pour une image  5"/>
          <p:cNvSpPr>
            <a:spLocks noGrp="1"/>
          </p:cNvSpPr>
          <p:nvPr>
            <p:ph type="pic" sz="quarter" idx="16" hasCustomPrompt="1"/>
          </p:nvPr>
        </p:nvSpPr>
        <p:spPr>
          <a:xfrm>
            <a:off x="207818" y="1030853"/>
            <a:ext cx="1364926" cy="1364927"/>
          </a:xfrm>
          <a:prstGeom prst="ellipse">
            <a:avLst/>
          </a:prstGeom>
          <a:noFill/>
        </p:spPr>
        <p:txBody>
          <a:bodyPr>
            <a:noAutofit/>
          </a:bodyPr>
          <a:lstStyle>
            <a:lvl1pPr marL="0" indent="0">
              <a:buNone/>
              <a:defRPr sz="1000"/>
            </a:lvl1pPr>
          </a:lstStyle>
          <a:p>
            <a:r>
              <a:rPr lang="en-US" noProof="0" dirty="0"/>
              <a:t>Click on the icon to add an image</a:t>
            </a:r>
          </a:p>
        </p:txBody>
      </p:sp>
      <p:sp>
        <p:nvSpPr>
          <p:cNvPr id="19" name="Espace réservé pour une image  5"/>
          <p:cNvSpPr>
            <a:spLocks noGrp="1"/>
          </p:cNvSpPr>
          <p:nvPr>
            <p:ph type="pic" sz="quarter" idx="17" hasCustomPrompt="1"/>
          </p:nvPr>
        </p:nvSpPr>
        <p:spPr>
          <a:xfrm>
            <a:off x="2049355" y="1030853"/>
            <a:ext cx="1364926" cy="1364927"/>
          </a:xfrm>
          <a:prstGeom prst="ellipse">
            <a:avLst/>
          </a:prstGeom>
          <a:noFill/>
        </p:spPr>
        <p:txBody>
          <a:bodyPr>
            <a:noAutofit/>
          </a:bodyPr>
          <a:lstStyle>
            <a:lvl1pPr marL="0" indent="0">
              <a:buNone/>
              <a:defRPr sz="1000"/>
            </a:lvl1pPr>
          </a:lstStyle>
          <a:p>
            <a:r>
              <a:rPr lang="en-US" noProof="0" dirty="0"/>
              <a:t>Click on the icon to add an image</a:t>
            </a:r>
          </a:p>
        </p:txBody>
      </p:sp>
      <p:sp>
        <p:nvSpPr>
          <p:cNvPr id="23" name="Espace réservé pour une image  5"/>
          <p:cNvSpPr>
            <a:spLocks noGrp="1"/>
          </p:cNvSpPr>
          <p:nvPr>
            <p:ph type="pic" sz="quarter" idx="18" hasCustomPrompt="1"/>
          </p:nvPr>
        </p:nvSpPr>
        <p:spPr>
          <a:xfrm>
            <a:off x="3864630" y="1030853"/>
            <a:ext cx="1364926" cy="1364927"/>
          </a:xfrm>
          <a:prstGeom prst="ellipse">
            <a:avLst/>
          </a:prstGeom>
          <a:noFill/>
        </p:spPr>
        <p:txBody>
          <a:bodyPr>
            <a:noAutofit/>
          </a:bodyPr>
          <a:lstStyle>
            <a:lvl1pPr marL="0" indent="0">
              <a:buNone/>
              <a:defRPr sz="1000"/>
            </a:lvl1pPr>
          </a:lstStyle>
          <a:p>
            <a:r>
              <a:rPr lang="en-US" noProof="0" dirty="0"/>
              <a:t>Click on the icon to add an image</a:t>
            </a:r>
          </a:p>
        </p:txBody>
      </p:sp>
      <p:sp>
        <p:nvSpPr>
          <p:cNvPr id="24" name="Espace réservé pour une image  5"/>
          <p:cNvSpPr>
            <a:spLocks noGrp="1"/>
          </p:cNvSpPr>
          <p:nvPr>
            <p:ph type="pic" sz="quarter" idx="19" hasCustomPrompt="1"/>
          </p:nvPr>
        </p:nvSpPr>
        <p:spPr>
          <a:xfrm>
            <a:off x="7447458" y="1030853"/>
            <a:ext cx="1364926" cy="1364927"/>
          </a:xfrm>
          <a:prstGeom prst="ellipse">
            <a:avLst/>
          </a:prstGeom>
          <a:noFill/>
        </p:spPr>
        <p:txBody>
          <a:bodyPr>
            <a:noAutofit/>
          </a:bodyPr>
          <a:lstStyle>
            <a:lvl1pPr marL="0" indent="0">
              <a:buNone/>
              <a:defRPr sz="1000"/>
            </a:lvl1pPr>
          </a:lstStyle>
          <a:p>
            <a:r>
              <a:rPr lang="en-US" noProof="0" dirty="0"/>
              <a:t>Click on the icon to add an image</a:t>
            </a:r>
          </a:p>
        </p:txBody>
      </p:sp>
      <p:sp>
        <p:nvSpPr>
          <p:cNvPr id="15" name="Espace réservé du texte 6"/>
          <p:cNvSpPr>
            <a:spLocks noGrp="1"/>
          </p:cNvSpPr>
          <p:nvPr>
            <p:ph type="body" sz="quarter" idx="23" hasCustomPrompt="1"/>
          </p:nvPr>
        </p:nvSpPr>
        <p:spPr>
          <a:xfrm>
            <a:off x="212436" y="540327"/>
            <a:ext cx="8465126" cy="369598"/>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a:solidFill>
                  <a:schemeClr val="bg1">
                    <a:lumMod val="50000"/>
                  </a:schemeClr>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noProof="0" dirty="0"/>
              <a:t>Subtitle</a:t>
            </a:r>
          </a:p>
        </p:txBody>
      </p:sp>
      <p:sp>
        <p:nvSpPr>
          <p:cNvPr id="21" name="Espace réservé pour une image  5"/>
          <p:cNvSpPr>
            <a:spLocks noGrp="1"/>
          </p:cNvSpPr>
          <p:nvPr>
            <p:ph type="pic" sz="quarter" idx="24" hasCustomPrompt="1"/>
          </p:nvPr>
        </p:nvSpPr>
        <p:spPr>
          <a:xfrm>
            <a:off x="5640741" y="1030853"/>
            <a:ext cx="1364926" cy="1364927"/>
          </a:xfrm>
          <a:prstGeom prst="ellipse">
            <a:avLst/>
          </a:prstGeom>
          <a:noFill/>
        </p:spPr>
        <p:txBody>
          <a:bodyPr>
            <a:noAutofit/>
          </a:bodyPr>
          <a:lstStyle>
            <a:lvl1pPr marL="0" indent="0">
              <a:buNone/>
              <a:defRPr sz="1000"/>
            </a:lvl1pPr>
          </a:lstStyle>
          <a:p>
            <a:r>
              <a:rPr lang="en-US" noProof="0" dirty="0"/>
              <a:t>Click on the icon to add an image</a:t>
            </a:r>
          </a:p>
        </p:txBody>
      </p:sp>
      <p:sp>
        <p:nvSpPr>
          <p:cNvPr id="22" name="Espace réservé pour une image  5"/>
          <p:cNvSpPr>
            <a:spLocks noGrp="1"/>
          </p:cNvSpPr>
          <p:nvPr>
            <p:ph type="pic" sz="quarter" idx="25" hasCustomPrompt="1"/>
          </p:nvPr>
        </p:nvSpPr>
        <p:spPr>
          <a:xfrm>
            <a:off x="207818" y="2783097"/>
            <a:ext cx="1364926" cy="1364927"/>
          </a:xfrm>
          <a:prstGeom prst="ellipse">
            <a:avLst/>
          </a:prstGeom>
          <a:noFill/>
        </p:spPr>
        <p:txBody>
          <a:bodyPr>
            <a:noAutofit/>
          </a:bodyPr>
          <a:lstStyle>
            <a:lvl1pPr marL="0" indent="0">
              <a:buNone/>
              <a:defRPr sz="1000"/>
            </a:lvl1pPr>
          </a:lstStyle>
          <a:p>
            <a:r>
              <a:rPr lang="en-US" noProof="0" dirty="0"/>
              <a:t>Click on the icon to add an image</a:t>
            </a:r>
          </a:p>
        </p:txBody>
      </p:sp>
      <p:sp>
        <p:nvSpPr>
          <p:cNvPr id="28" name="Espace réservé pour une image  5"/>
          <p:cNvSpPr>
            <a:spLocks noGrp="1"/>
          </p:cNvSpPr>
          <p:nvPr>
            <p:ph type="pic" sz="quarter" idx="26" hasCustomPrompt="1"/>
          </p:nvPr>
        </p:nvSpPr>
        <p:spPr>
          <a:xfrm>
            <a:off x="2049355" y="2783097"/>
            <a:ext cx="1364926" cy="1364927"/>
          </a:xfrm>
          <a:prstGeom prst="ellipse">
            <a:avLst/>
          </a:prstGeom>
          <a:noFill/>
        </p:spPr>
        <p:txBody>
          <a:bodyPr>
            <a:noAutofit/>
          </a:bodyPr>
          <a:lstStyle>
            <a:lvl1pPr marL="0" indent="0">
              <a:buNone/>
              <a:defRPr sz="1000"/>
            </a:lvl1pPr>
          </a:lstStyle>
          <a:p>
            <a:r>
              <a:rPr lang="en-US" noProof="0" dirty="0"/>
              <a:t>Click on the icon to add an image</a:t>
            </a:r>
          </a:p>
        </p:txBody>
      </p:sp>
      <p:sp>
        <p:nvSpPr>
          <p:cNvPr id="29" name="Espace réservé pour une image  5"/>
          <p:cNvSpPr>
            <a:spLocks noGrp="1"/>
          </p:cNvSpPr>
          <p:nvPr>
            <p:ph type="pic" sz="quarter" idx="27" hasCustomPrompt="1"/>
          </p:nvPr>
        </p:nvSpPr>
        <p:spPr>
          <a:xfrm>
            <a:off x="3864630" y="2783097"/>
            <a:ext cx="1364926" cy="1364927"/>
          </a:xfrm>
          <a:prstGeom prst="ellipse">
            <a:avLst/>
          </a:prstGeom>
          <a:noFill/>
        </p:spPr>
        <p:txBody>
          <a:bodyPr>
            <a:noAutofit/>
          </a:bodyPr>
          <a:lstStyle>
            <a:lvl1pPr marL="0" indent="0">
              <a:buNone/>
              <a:defRPr sz="1000"/>
            </a:lvl1pPr>
          </a:lstStyle>
          <a:p>
            <a:r>
              <a:rPr lang="en-US" noProof="0" dirty="0"/>
              <a:t>Click on the icon to add an image</a:t>
            </a:r>
          </a:p>
        </p:txBody>
      </p:sp>
      <p:sp>
        <p:nvSpPr>
          <p:cNvPr id="30" name="Espace réservé pour une image  5"/>
          <p:cNvSpPr>
            <a:spLocks noGrp="1"/>
          </p:cNvSpPr>
          <p:nvPr>
            <p:ph type="pic" sz="quarter" idx="28" hasCustomPrompt="1"/>
          </p:nvPr>
        </p:nvSpPr>
        <p:spPr>
          <a:xfrm>
            <a:off x="7447458" y="2783097"/>
            <a:ext cx="1364926" cy="1364927"/>
          </a:xfrm>
          <a:prstGeom prst="ellipse">
            <a:avLst/>
          </a:prstGeom>
          <a:noFill/>
        </p:spPr>
        <p:txBody>
          <a:bodyPr>
            <a:noAutofit/>
          </a:bodyPr>
          <a:lstStyle>
            <a:lvl1pPr marL="0" indent="0">
              <a:buNone/>
              <a:defRPr sz="1000"/>
            </a:lvl1pPr>
          </a:lstStyle>
          <a:p>
            <a:r>
              <a:rPr lang="en-US" noProof="0" dirty="0"/>
              <a:t>Click on the icon to add an image</a:t>
            </a:r>
          </a:p>
        </p:txBody>
      </p:sp>
      <p:sp>
        <p:nvSpPr>
          <p:cNvPr id="31" name="Espace réservé pour une image  5"/>
          <p:cNvSpPr>
            <a:spLocks noGrp="1"/>
          </p:cNvSpPr>
          <p:nvPr>
            <p:ph type="pic" sz="quarter" idx="29" hasCustomPrompt="1"/>
          </p:nvPr>
        </p:nvSpPr>
        <p:spPr>
          <a:xfrm>
            <a:off x="5640741" y="2783097"/>
            <a:ext cx="1364926" cy="1364927"/>
          </a:xfrm>
          <a:prstGeom prst="ellipse">
            <a:avLst/>
          </a:prstGeom>
          <a:noFill/>
        </p:spPr>
        <p:txBody>
          <a:bodyPr>
            <a:noAutofit/>
          </a:bodyPr>
          <a:lstStyle>
            <a:lvl1pPr marL="0" indent="0">
              <a:buNone/>
              <a:defRPr sz="1000"/>
            </a:lvl1pPr>
          </a:lstStyle>
          <a:p>
            <a:r>
              <a:rPr lang="en-US" noProof="0" dirty="0"/>
              <a:t>Click on the icon to add an image</a:t>
            </a:r>
          </a:p>
        </p:txBody>
      </p:sp>
    </p:spTree>
    <p:extLst>
      <p:ext uri="{BB962C8B-B14F-4D97-AF65-F5344CB8AC3E}">
        <p14:creationId xmlns:p14="http://schemas.microsoft.com/office/powerpoint/2010/main" val="2521517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61629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hapter opening">
    <p:spTree>
      <p:nvGrpSpPr>
        <p:cNvPr id="1" name=""/>
        <p:cNvGrpSpPr/>
        <p:nvPr/>
      </p:nvGrpSpPr>
      <p:grpSpPr>
        <a:xfrm>
          <a:off x="0" y="0"/>
          <a:ext cx="0" cy="0"/>
          <a:chOff x="0" y="0"/>
          <a:chExt cx="0" cy="0"/>
        </a:xfrm>
      </p:grpSpPr>
      <p:pic>
        <p:nvPicPr>
          <p:cNvPr id="12" name="Imag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1533" y="1621041"/>
            <a:ext cx="1912204" cy="1912204"/>
          </a:xfrm>
          <a:prstGeom prst="rect">
            <a:avLst/>
          </a:prstGeom>
          <a:noFill/>
        </p:spPr>
      </p:pic>
      <p:sp>
        <p:nvSpPr>
          <p:cNvPr id="5" name="Espace réservé du texte 4"/>
          <p:cNvSpPr>
            <a:spLocks noGrp="1"/>
          </p:cNvSpPr>
          <p:nvPr>
            <p:ph type="body" sz="quarter" idx="15" hasCustomPrompt="1"/>
          </p:nvPr>
        </p:nvSpPr>
        <p:spPr>
          <a:xfrm>
            <a:off x="2743407" y="1902337"/>
            <a:ext cx="5470245" cy="1338828"/>
          </a:xfrm>
        </p:spPr>
        <p:txBody>
          <a:bodyPr wrap="square" anchor="ctr">
            <a:spAutoFit/>
          </a:bodyPr>
          <a:lstStyle>
            <a:lvl1pPr>
              <a:spcBef>
                <a:spcPts val="0"/>
              </a:spcBef>
              <a:buClr>
                <a:schemeClr val="bg1"/>
              </a:buClr>
              <a:defRPr sz="4050" b="1" spc="-30" baseline="0">
                <a:latin typeface="Arial" charset="0"/>
                <a:ea typeface="Arial" charset="0"/>
                <a:cs typeface="Arial" charset="0"/>
              </a:defRPr>
            </a:lvl1pPr>
            <a:lvl2pPr marL="172800">
              <a:spcBef>
                <a:spcPts val="0"/>
              </a:spcBef>
              <a:buClr>
                <a:schemeClr val="bg1"/>
              </a:buClr>
              <a:defRPr sz="4050" b="0" i="0" baseline="0">
                <a:solidFill>
                  <a:schemeClr val="bg1">
                    <a:lumMod val="50000"/>
                  </a:schemeClr>
                </a:solidFill>
                <a:latin typeface="Arial" charset="0"/>
                <a:ea typeface="Arial" charset="0"/>
                <a:cs typeface="Arial" charset="0"/>
              </a:defRPr>
            </a:lvl2pPr>
          </a:lstStyle>
          <a:p>
            <a:pPr lvl="0"/>
            <a:r>
              <a:rPr lang="fr-FR" dirty="0" err="1"/>
              <a:t>Chapter’s</a:t>
            </a:r>
            <a:r>
              <a:rPr lang="fr-FR" dirty="0"/>
              <a:t> </a:t>
            </a:r>
            <a:r>
              <a:rPr lang="fr-FR" dirty="0" err="1"/>
              <a:t>title</a:t>
            </a:r>
            <a:endParaRPr lang="fr-FR" dirty="0"/>
          </a:p>
          <a:p>
            <a:pPr lvl="1"/>
            <a:r>
              <a:rPr lang="fr-FR" dirty="0" err="1"/>
              <a:t>Subhead</a:t>
            </a:r>
            <a:r>
              <a:rPr lang="fr-FR" dirty="0"/>
              <a:t> (Tab)</a:t>
            </a:r>
          </a:p>
        </p:txBody>
      </p:sp>
      <p:sp>
        <p:nvSpPr>
          <p:cNvPr id="15" name="Espace réservé du texte 2"/>
          <p:cNvSpPr>
            <a:spLocks noGrp="1"/>
          </p:cNvSpPr>
          <p:nvPr>
            <p:ph type="body" sz="quarter" idx="16" hasCustomPrompt="1"/>
          </p:nvPr>
        </p:nvSpPr>
        <p:spPr>
          <a:xfrm>
            <a:off x="829110" y="2115479"/>
            <a:ext cx="1517049" cy="923330"/>
          </a:xfrm>
        </p:spPr>
        <p:txBody>
          <a:bodyPr wrap="square" anchor="ctr">
            <a:spAutoFit/>
          </a:bodyPr>
          <a:lstStyle>
            <a:lvl1pPr marL="0" indent="0" algn="ctr">
              <a:buNone/>
              <a:defRPr sz="2700" b="1" baseline="0">
                <a:solidFill>
                  <a:schemeClr val="bg1"/>
                </a:solidFill>
                <a:latin typeface="Arial" charset="0"/>
                <a:ea typeface="Arial" charset="0"/>
                <a:cs typeface="Arial" charset="0"/>
              </a:defRPr>
            </a:lvl1pPr>
          </a:lstStyle>
          <a:p>
            <a:pPr lvl="0"/>
            <a:r>
              <a:rPr lang="fr-FR" dirty="0" err="1"/>
              <a:t>Chapter</a:t>
            </a:r>
            <a:endParaRPr lang="fr-FR" dirty="0"/>
          </a:p>
          <a:p>
            <a:pPr lvl="0"/>
            <a:r>
              <a:rPr lang="fr-FR" dirty="0" err="1"/>
              <a:t>nbr</a:t>
            </a:r>
            <a:endParaRPr lang="fr-FR" dirty="0"/>
          </a:p>
        </p:txBody>
      </p:sp>
      <p:sp>
        <p:nvSpPr>
          <p:cNvPr id="2" name="Espace réservé du pied de page 1"/>
          <p:cNvSpPr>
            <a:spLocks noGrp="1"/>
          </p:cNvSpPr>
          <p:nvPr>
            <p:ph type="ftr" sz="quarter" idx="17"/>
          </p:nvPr>
        </p:nvSpPr>
        <p:spPr/>
        <p:txBody>
          <a:bodyPr/>
          <a:lstStyle/>
          <a:p>
            <a:r>
              <a:rPr lang="en-US"/>
              <a:t>Systèmes acoustiques/inertiels</a:t>
            </a:r>
            <a:endParaRPr lang="en-US" dirty="0"/>
          </a:p>
        </p:txBody>
      </p:sp>
      <p:sp>
        <p:nvSpPr>
          <p:cNvPr id="3" name="Espace réservé du numéro de diapositive 2"/>
          <p:cNvSpPr>
            <a:spLocks noGrp="1"/>
          </p:cNvSpPr>
          <p:nvPr>
            <p:ph type="sldNum" sz="quarter" idx="18"/>
          </p:nvPr>
        </p:nvSpPr>
        <p:spPr/>
        <p:txBody>
          <a:bodyPr/>
          <a:lstStyle/>
          <a:p>
            <a:fld id="{A1B13033-1F20-D24F-96FF-B6D0D3CDC989}" type="slidenum">
              <a:rPr lang="en-US" smtClean="0"/>
              <a:pPr/>
              <a:t>‹N°›</a:t>
            </a:fld>
            <a:r>
              <a:rPr lang="en-US"/>
              <a:t> </a:t>
            </a:r>
            <a:endParaRPr lang="en-US" dirty="0"/>
          </a:p>
        </p:txBody>
      </p:sp>
    </p:spTree>
    <p:extLst>
      <p:ext uri="{BB962C8B-B14F-4D97-AF65-F5344CB8AC3E}">
        <p14:creationId xmlns:p14="http://schemas.microsoft.com/office/powerpoint/2010/main" val="2377919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rticle">
    <p:spTree>
      <p:nvGrpSpPr>
        <p:cNvPr id="1" name=""/>
        <p:cNvGrpSpPr/>
        <p:nvPr/>
      </p:nvGrpSpPr>
      <p:grpSpPr>
        <a:xfrm>
          <a:off x="0" y="0"/>
          <a:ext cx="0" cy="0"/>
          <a:chOff x="0" y="0"/>
          <a:chExt cx="0" cy="0"/>
        </a:xfrm>
      </p:grpSpPr>
      <p:sp>
        <p:nvSpPr>
          <p:cNvPr id="6" name="Espace réservé du texte 9"/>
          <p:cNvSpPr>
            <a:spLocks noGrp="1"/>
          </p:cNvSpPr>
          <p:nvPr>
            <p:ph type="body" sz="quarter" idx="12" hasCustomPrompt="1"/>
          </p:nvPr>
        </p:nvSpPr>
        <p:spPr>
          <a:xfrm>
            <a:off x="425378" y="778058"/>
            <a:ext cx="8004342" cy="319699"/>
          </a:xfrm>
        </p:spPr>
        <p:txBody>
          <a:bodyPr/>
          <a:lstStyle>
            <a:lvl1pPr marL="0" indent="0">
              <a:buNone/>
              <a:defRPr b="0" i="0" baseline="0">
                <a:solidFill>
                  <a:schemeClr val="bg1">
                    <a:lumMod val="50000"/>
                  </a:schemeClr>
                </a:solidFill>
                <a:latin typeface="Arial" charset="0"/>
                <a:ea typeface="Arial" charset="0"/>
                <a:cs typeface="Arial" charset="0"/>
              </a:defRPr>
            </a:lvl1pPr>
          </a:lstStyle>
          <a:p>
            <a:pPr lvl="0"/>
            <a:r>
              <a:rPr lang="fr-FR" dirty="0" err="1"/>
              <a:t>Subhead</a:t>
            </a:r>
            <a:endParaRPr lang="fr-FR" dirty="0"/>
          </a:p>
        </p:txBody>
      </p:sp>
      <p:sp>
        <p:nvSpPr>
          <p:cNvPr id="7" name="Espace réservé du texte 5"/>
          <p:cNvSpPr>
            <a:spLocks noGrp="1"/>
          </p:cNvSpPr>
          <p:nvPr>
            <p:ph type="body" sz="quarter" idx="13" hasCustomPrompt="1"/>
          </p:nvPr>
        </p:nvSpPr>
        <p:spPr>
          <a:xfrm>
            <a:off x="425377" y="376410"/>
            <a:ext cx="7585242" cy="461665"/>
          </a:xfrm>
          <a:ln>
            <a:noFill/>
          </a:ln>
        </p:spPr>
        <p:txBody>
          <a:bodyPr wrap="square" anchor="t">
            <a:spAutoFit/>
          </a:bodyPr>
          <a:lstStyle>
            <a:lvl1pPr marL="0" indent="0">
              <a:spcBef>
                <a:spcPts val="0"/>
              </a:spcBef>
              <a:buNone/>
              <a:defRPr sz="2400" b="1" i="0" spc="-30" baseline="0">
                <a:solidFill>
                  <a:schemeClr val="tx1"/>
                </a:solidFill>
                <a:latin typeface="Arial" charset="0"/>
                <a:ea typeface="Arial" charset="0"/>
                <a:cs typeface="Arial"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Heading</a:t>
            </a:r>
            <a:endParaRPr lang="fr-FR" dirty="0"/>
          </a:p>
        </p:txBody>
      </p:sp>
      <p:sp>
        <p:nvSpPr>
          <p:cNvPr id="8" name="Espace réservé du pied de page 7"/>
          <p:cNvSpPr>
            <a:spLocks noGrp="1"/>
          </p:cNvSpPr>
          <p:nvPr>
            <p:ph type="ftr" sz="quarter" idx="14"/>
          </p:nvPr>
        </p:nvSpPr>
        <p:spPr/>
        <p:txBody>
          <a:bodyPr/>
          <a:lstStyle/>
          <a:p>
            <a:r>
              <a:rPr lang="en-US"/>
              <a:t>Systèmes acoustiques/inertiels</a:t>
            </a:r>
            <a:endParaRPr lang="en-US" dirty="0"/>
          </a:p>
        </p:txBody>
      </p:sp>
      <p:sp>
        <p:nvSpPr>
          <p:cNvPr id="9" name="Espace réservé du numéro de diapositive 8"/>
          <p:cNvSpPr>
            <a:spLocks noGrp="1"/>
          </p:cNvSpPr>
          <p:nvPr>
            <p:ph type="sldNum" sz="quarter" idx="15"/>
          </p:nvPr>
        </p:nvSpPr>
        <p:spPr/>
        <p:txBody>
          <a:bodyPr/>
          <a:lstStyle/>
          <a:p>
            <a:fld id="{A1B13033-1F20-D24F-96FF-B6D0D3CDC989}" type="slidenum">
              <a:rPr lang="en-US" smtClean="0"/>
              <a:pPr/>
              <a:t>‹N°›</a:t>
            </a:fld>
            <a:r>
              <a:rPr lang="en-US"/>
              <a:t> </a:t>
            </a:r>
            <a:endParaRPr lang="en-US" dirty="0"/>
          </a:p>
        </p:txBody>
      </p:sp>
    </p:spTree>
    <p:extLst>
      <p:ext uri="{BB962C8B-B14F-4D97-AF65-F5344CB8AC3E}">
        <p14:creationId xmlns:p14="http://schemas.microsoft.com/office/powerpoint/2010/main" val="3289360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E7BB78E-C30E-44BA-8312-5E124EB15DD7}"/>
              </a:ext>
            </a:extLst>
          </p:cNvPr>
          <p:cNvSpPr>
            <a:spLocks noGrp="1"/>
          </p:cNvSpPr>
          <p:nvPr>
            <p:ph type="dt" sz="half" idx="10"/>
          </p:nvPr>
        </p:nvSpPr>
        <p:spPr/>
        <p:txBody>
          <a:bodyPr/>
          <a:lstStyle/>
          <a:p>
            <a:fld id="{95352456-494A-4FE8-8DED-EA4563FB477A}" type="datetimeFigureOut">
              <a:rPr lang="fr-FR" smtClean="0"/>
              <a:t>03/05/2020</a:t>
            </a:fld>
            <a:endParaRPr lang="fr-FR"/>
          </a:p>
        </p:txBody>
      </p:sp>
      <p:sp>
        <p:nvSpPr>
          <p:cNvPr id="3" name="Espace réservé du pied de page 2">
            <a:extLst>
              <a:ext uri="{FF2B5EF4-FFF2-40B4-BE49-F238E27FC236}">
                <a16:creationId xmlns:a16="http://schemas.microsoft.com/office/drawing/2014/main" id="{6A88B092-CDFA-442A-A466-BFEC9A105E0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97BD84E-82C5-4762-91B7-6BBDBE825B46}"/>
              </a:ext>
            </a:extLst>
          </p:cNvPr>
          <p:cNvSpPr>
            <a:spLocks noGrp="1"/>
          </p:cNvSpPr>
          <p:nvPr>
            <p:ph type="sldNum" sz="quarter" idx="12"/>
          </p:nvPr>
        </p:nvSpPr>
        <p:spPr/>
        <p:txBody>
          <a:bodyPr/>
          <a:lstStyle/>
          <a:p>
            <a:fld id="{A67080D1-1CAC-4570-9481-591E24CE5D2B}" type="slidenum">
              <a:rPr lang="fr-FR" smtClean="0"/>
              <a:t>‹N°›</a:t>
            </a:fld>
            <a:endParaRPr lang="fr-FR"/>
          </a:p>
        </p:txBody>
      </p:sp>
    </p:spTree>
    <p:extLst>
      <p:ext uri="{BB962C8B-B14F-4D97-AF65-F5344CB8AC3E}">
        <p14:creationId xmlns:p14="http://schemas.microsoft.com/office/powerpoint/2010/main" val="4145932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8" name="Titre 1"/>
          <p:cNvSpPr>
            <a:spLocks noGrp="1"/>
          </p:cNvSpPr>
          <p:nvPr>
            <p:ph type="title" hasCustomPrompt="1"/>
          </p:nvPr>
        </p:nvSpPr>
        <p:spPr>
          <a:xfrm>
            <a:off x="3205019" y="2053252"/>
            <a:ext cx="5167745" cy="857250"/>
          </a:xfrm>
        </p:spPr>
        <p:txBody>
          <a:bodyPr>
            <a:noAutofit/>
          </a:bodyPr>
          <a:lstStyle>
            <a:lvl1pPr algn="l">
              <a:defRPr sz="3200" b="1">
                <a:latin typeface="Arial"/>
                <a:cs typeface="Arial"/>
              </a:defRPr>
            </a:lvl1pPr>
          </a:lstStyle>
          <a:p>
            <a:r>
              <a:rPr lang="en-US" noProof="0" dirty="0"/>
              <a:t>Presentation</a:t>
            </a:r>
            <a:r>
              <a:rPr lang="fr-FR" dirty="0"/>
              <a:t> </a:t>
            </a:r>
            <a:r>
              <a:rPr lang="en-US" noProof="0" dirty="0"/>
              <a:t>title</a:t>
            </a:r>
          </a:p>
        </p:txBody>
      </p:sp>
      <p:sp>
        <p:nvSpPr>
          <p:cNvPr id="5" name="Ellipse 4"/>
          <p:cNvSpPr/>
          <p:nvPr userDrawn="1"/>
        </p:nvSpPr>
        <p:spPr>
          <a:xfrm>
            <a:off x="840509" y="1644073"/>
            <a:ext cx="1727200" cy="1727200"/>
          </a:xfrm>
          <a:prstGeom prst="ellipse">
            <a:avLst/>
          </a:prstGeom>
          <a:solidFill>
            <a:srgbClr val="00A5D8"/>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13738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5" name="Rectangle 4"/>
          <p:cNvSpPr/>
          <p:nvPr userDrawn="1"/>
        </p:nvSpPr>
        <p:spPr>
          <a:xfrm>
            <a:off x="0" y="683491"/>
            <a:ext cx="9144000" cy="3874654"/>
          </a:xfrm>
          <a:prstGeom prst="rect">
            <a:avLst/>
          </a:prstGeom>
          <a:solidFill>
            <a:srgbClr val="00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 name="Titre 1"/>
          <p:cNvSpPr>
            <a:spLocks noGrp="1"/>
          </p:cNvSpPr>
          <p:nvPr>
            <p:ph type="title" hasCustomPrompt="1"/>
          </p:nvPr>
        </p:nvSpPr>
        <p:spPr>
          <a:xfrm>
            <a:off x="3046047" y="2053252"/>
            <a:ext cx="5698452" cy="857250"/>
          </a:xfrm>
        </p:spPr>
        <p:txBody>
          <a:bodyPr>
            <a:noAutofit/>
          </a:bodyPr>
          <a:lstStyle>
            <a:lvl1pPr algn="l">
              <a:defRPr sz="2400" b="1">
                <a:solidFill>
                  <a:schemeClr val="bg1"/>
                </a:solidFill>
                <a:latin typeface="Arial"/>
                <a:cs typeface="Arial"/>
              </a:defRPr>
            </a:lvl1pPr>
          </a:lstStyle>
          <a:p>
            <a:r>
              <a:rPr lang="fr-FR" dirty="0"/>
              <a:t>1. </a:t>
            </a:r>
            <a:r>
              <a:rPr lang="en-US" noProof="0" dirty="0"/>
              <a:t>Chapter 1</a:t>
            </a:r>
            <a:br>
              <a:rPr lang="en-US" noProof="0" dirty="0"/>
            </a:br>
            <a:r>
              <a:rPr lang="en-US" noProof="0" dirty="0"/>
              <a:t>2. Chapter 2</a:t>
            </a:r>
          </a:p>
        </p:txBody>
      </p:sp>
      <p:sp>
        <p:nvSpPr>
          <p:cNvPr id="7" name="Titre 1"/>
          <p:cNvSpPr txBox="1">
            <a:spLocks/>
          </p:cNvSpPr>
          <p:nvPr userDrawn="1"/>
        </p:nvSpPr>
        <p:spPr>
          <a:xfrm>
            <a:off x="299558" y="2053252"/>
            <a:ext cx="2530923" cy="85725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kern="1200">
                <a:solidFill>
                  <a:schemeClr val="tx1"/>
                </a:solidFill>
                <a:latin typeface="Arial"/>
                <a:ea typeface="+mj-ea"/>
                <a:cs typeface="Arial"/>
              </a:defRPr>
            </a:lvl1pPr>
          </a:lstStyle>
          <a:p>
            <a:pPr marL="0" indent="0">
              <a:buNone/>
            </a:pPr>
            <a:r>
              <a:rPr lang="fr-FR" sz="3200" b="0" dirty="0">
                <a:solidFill>
                  <a:srgbClr val="FFFFFF"/>
                </a:solidFill>
              </a:rPr>
              <a:t>TABLE</a:t>
            </a:r>
            <a:r>
              <a:rPr lang="fr-FR" sz="3200" b="0" baseline="0" dirty="0">
                <a:solidFill>
                  <a:srgbClr val="FFFFFF"/>
                </a:solidFill>
              </a:rPr>
              <a:t> OF CONTENT</a:t>
            </a:r>
            <a:endParaRPr lang="fr-FR" sz="3200" b="0" dirty="0">
              <a:solidFill>
                <a:srgbClr val="FFFFFF"/>
              </a:solidFill>
            </a:endParaRPr>
          </a:p>
        </p:txBody>
      </p:sp>
    </p:spTree>
    <p:extLst>
      <p:ext uri="{BB962C8B-B14F-4D97-AF65-F5344CB8AC3E}">
        <p14:creationId xmlns:p14="http://schemas.microsoft.com/office/powerpoint/2010/main" val="89949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11" name="Ellipse 10"/>
          <p:cNvSpPr/>
          <p:nvPr userDrawn="1"/>
        </p:nvSpPr>
        <p:spPr>
          <a:xfrm>
            <a:off x="840509" y="1644073"/>
            <a:ext cx="1727200" cy="1727200"/>
          </a:xfrm>
          <a:prstGeom prst="ellipse">
            <a:avLst/>
          </a:prstGeom>
          <a:solidFill>
            <a:srgbClr val="00A5D8"/>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8" name="Titre 1"/>
          <p:cNvSpPr>
            <a:spLocks noGrp="1"/>
          </p:cNvSpPr>
          <p:nvPr>
            <p:ph type="title" hasCustomPrompt="1"/>
          </p:nvPr>
        </p:nvSpPr>
        <p:spPr>
          <a:xfrm>
            <a:off x="3205019" y="2073708"/>
            <a:ext cx="5167745" cy="857250"/>
          </a:xfrm>
        </p:spPr>
        <p:txBody>
          <a:bodyPr>
            <a:noAutofit/>
          </a:bodyPr>
          <a:lstStyle>
            <a:lvl1pPr algn="l">
              <a:defRPr sz="2800" b="1" baseline="0">
                <a:latin typeface="Arial"/>
                <a:cs typeface="Arial"/>
              </a:defRPr>
            </a:lvl1pPr>
          </a:lstStyle>
          <a:p>
            <a:r>
              <a:rPr lang="en-US" noProof="0" dirty="0"/>
              <a:t>Chapter title</a:t>
            </a:r>
          </a:p>
        </p:txBody>
      </p:sp>
      <p:sp>
        <p:nvSpPr>
          <p:cNvPr id="13" name="Espace réservé du texte 12"/>
          <p:cNvSpPr>
            <a:spLocks noGrp="1"/>
          </p:cNvSpPr>
          <p:nvPr>
            <p:ph type="body" sz="quarter" idx="11" hasCustomPrompt="1"/>
          </p:nvPr>
        </p:nvSpPr>
        <p:spPr>
          <a:xfrm>
            <a:off x="997384" y="2073708"/>
            <a:ext cx="1367126" cy="858837"/>
          </a:xfrm>
        </p:spPr>
        <p:txBody>
          <a:bodyPr>
            <a:noAutofit/>
          </a:bodyPr>
          <a:lstStyle>
            <a:lvl1pPr marL="0" indent="0" algn="ctr">
              <a:buNone/>
              <a:defRPr sz="5400" b="1">
                <a:solidFill>
                  <a:schemeClr val="bg1"/>
                </a:solidFill>
              </a:defRPr>
            </a:lvl1pPr>
          </a:lstStyle>
          <a:p>
            <a:pPr lvl="0"/>
            <a:r>
              <a:rPr lang="fr-FR" dirty="0"/>
              <a:t>1</a:t>
            </a:r>
          </a:p>
        </p:txBody>
      </p:sp>
      <p:sp>
        <p:nvSpPr>
          <p:cNvPr id="14" name="Espace réservé du pied de page 4"/>
          <p:cNvSpPr>
            <a:spLocks noGrp="1"/>
          </p:cNvSpPr>
          <p:nvPr>
            <p:ph type="ftr" sz="quarter" idx="12"/>
          </p:nvPr>
        </p:nvSpPr>
        <p:spPr>
          <a:xfrm>
            <a:off x="586509" y="4810572"/>
            <a:ext cx="2895600" cy="273844"/>
          </a:xfrm>
        </p:spPr>
        <p:txBody>
          <a:bodyPr/>
          <a:lstStyle/>
          <a:p>
            <a:pPr algn="l"/>
            <a:r>
              <a:rPr lang="en-US" noProof="0" dirty="0"/>
              <a:t>Presentation title</a:t>
            </a:r>
          </a:p>
        </p:txBody>
      </p:sp>
      <p:sp>
        <p:nvSpPr>
          <p:cNvPr id="15" name="Espace réservé du numéro de diapositive 5"/>
          <p:cNvSpPr>
            <a:spLocks noGrp="1"/>
          </p:cNvSpPr>
          <p:nvPr>
            <p:ph type="sldNum" sz="quarter" idx="13"/>
          </p:nvPr>
        </p:nvSpPr>
        <p:spPr>
          <a:xfrm>
            <a:off x="198582" y="4810048"/>
            <a:ext cx="387927" cy="273844"/>
          </a:xfrm>
        </p:spPr>
        <p:txBody>
          <a:bodyPr/>
          <a:lstStyle/>
          <a:p>
            <a:fld id="{86A726F9-5BBD-EE44-B164-D1545ED0EAE9}" type="slidenum">
              <a:rPr lang="fr-FR" smtClean="0"/>
              <a:t>‹N°›</a:t>
            </a:fld>
            <a:endParaRPr lang="fr-FR"/>
          </a:p>
        </p:txBody>
      </p:sp>
      <p:sp>
        <p:nvSpPr>
          <p:cNvPr id="9" name="Espace réservé du texte 6"/>
          <p:cNvSpPr>
            <a:spLocks noGrp="1"/>
          </p:cNvSpPr>
          <p:nvPr>
            <p:ph type="body" sz="quarter" idx="18" hasCustomPrompt="1"/>
          </p:nvPr>
        </p:nvSpPr>
        <p:spPr>
          <a:xfrm>
            <a:off x="3195889" y="2939473"/>
            <a:ext cx="5176875" cy="863600"/>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a:solidFill>
                  <a:schemeClr val="bg1">
                    <a:lumMod val="50000"/>
                  </a:schemeClr>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noProof="0" dirty="0"/>
              <a:t>Subtitle</a:t>
            </a:r>
          </a:p>
        </p:txBody>
      </p:sp>
    </p:spTree>
    <p:extLst>
      <p:ext uri="{BB962C8B-B14F-4D97-AF65-F5344CB8AC3E}">
        <p14:creationId xmlns:p14="http://schemas.microsoft.com/office/powerpoint/2010/main" val="4115701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207818" y="205979"/>
            <a:ext cx="8469744" cy="334348"/>
          </a:xfrm>
        </p:spPr>
        <p:txBody>
          <a:bodyPr/>
          <a:lstStyle>
            <a:lvl1pPr>
              <a:defRPr sz="2000"/>
            </a:lvl1pPr>
          </a:lstStyle>
          <a:p>
            <a:r>
              <a:rPr lang="en-US" noProof="0" dirty="0"/>
              <a:t>Title</a:t>
            </a:r>
          </a:p>
        </p:txBody>
      </p:sp>
      <p:sp>
        <p:nvSpPr>
          <p:cNvPr id="3" name="Espace réservé du contenu 2"/>
          <p:cNvSpPr>
            <a:spLocks noGrp="1"/>
          </p:cNvSpPr>
          <p:nvPr>
            <p:ph idx="1" hasCustomPrompt="1"/>
          </p:nvPr>
        </p:nvSpPr>
        <p:spPr>
          <a:xfrm>
            <a:off x="207817" y="1108363"/>
            <a:ext cx="8469745" cy="3537527"/>
          </a:xfrm>
        </p:spPr>
        <p:txBody>
          <a:bodyPr>
            <a:normAutofit/>
          </a:bodyPr>
          <a:lstStyle>
            <a:lvl1pPr marL="0" indent="0">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noProof="0" dirty="0"/>
              <a:t>Text</a:t>
            </a:r>
          </a:p>
        </p:txBody>
      </p:sp>
      <p:sp>
        <p:nvSpPr>
          <p:cNvPr id="5" name="Espace réservé du pied de page 4"/>
          <p:cNvSpPr>
            <a:spLocks noGrp="1"/>
          </p:cNvSpPr>
          <p:nvPr>
            <p:ph type="ftr" sz="quarter" idx="11"/>
          </p:nvPr>
        </p:nvSpPr>
        <p:spPr/>
        <p:txBody>
          <a:bodyPr/>
          <a:lstStyle/>
          <a:p>
            <a:pPr algn="l"/>
            <a:r>
              <a:rPr lang="en-US" noProof="0" dirty="0"/>
              <a:t>Presentation title</a:t>
            </a:r>
          </a:p>
        </p:txBody>
      </p:sp>
      <p:sp>
        <p:nvSpPr>
          <p:cNvPr id="6" name="Espace réservé du numéro de diapositive 5"/>
          <p:cNvSpPr>
            <a:spLocks noGrp="1"/>
          </p:cNvSpPr>
          <p:nvPr>
            <p:ph type="sldNum" sz="quarter" idx="12"/>
          </p:nvPr>
        </p:nvSpPr>
        <p:spPr/>
        <p:txBody>
          <a:bodyPr/>
          <a:lstStyle/>
          <a:p>
            <a:fld id="{86A726F9-5BBD-EE44-B164-D1545ED0EAE9}" type="slidenum">
              <a:rPr lang="fr-FR" smtClean="0"/>
              <a:t>‹N°›</a:t>
            </a:fld>
            <a:endParaRPr lang="fr-FR"/>
          </a:p>
        </p:txBody>
      </p:sp>
      <p:sp>
        <p:nvSpPr>
          <p:cNvPr id="7" name="Espace réservé du texte 6"/>
          <p:cNvSpPr>
            <a:spLocks noGrp="1"/>
          </p:cNvSpPr>
          <p:nvPr>
            <p:ph type="body" sz="quarter" idx="18" hasCustomPrompt="1"/>
          </p:nvPr>
        </p:nvSpPr>
        <p:spPr>
          <a:xfrm>
            <a:off x="212436" y="540327"/>
            <a:ext cx="8465126" cy="369598"/>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a:solidFill>
                  <a:schemeClr val="bg1">
                    <a:lumMod val="50000"/>
                  </a:schemeClr>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noProof="0" dirty="0"/>
              <a:t>Subtitle</a:t>
            </a:r>
          </a:p>
        </p:txBody>
      </p:sp>
    </p:spTree>
    <p:extLst>
      <p:ext uri="{BB962C8B-B14F-4D97-AF65-F5344CB8AC3E}">
        <p14:creationId xmlns:p14="http://schemas.microsoft.com/office/powerpoint/2010/main" val="2378397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listes">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207818" y="205979"/>
            <a:ext cx="8469744" cy="334348"/>
          </a:xfrm>
        </p:spPr>
        <p:txBody>
          <a:bodyPr>
            <a:noAutofit/>
          </a:bodyPr>
          <a:lstStyle>
            <a:lvl1pPr>
              <a:defRPr sz="2000"/>
            </a:lvl1pPr>
          </a:lstStyle>
          <a:p>
            <a:r>
              <a:rPr lang="en-US" noProof="0" dirty="0"/>
              <a:t>Title</a:t>
            </a:r>
            <a:endParaRPr lang="fr-FR" dirty="0"/>
          </a:p>
        </p:txBody>
      </p:sp>
      <p:sp>
        <p:nvSpPr>
          <p:cNvPr id="3" name="Espace réservé du contenu 2"/>
          <p:cNvSpPr>
            <a:spLocks noGrp="1"/>
          </p:cNvSpPr>
          <p:nvPr>
            <p:ph idx="1" hasCustomPrompt="1"/>
          </p:nvPr>
        </p:nvSpPr>
        <p:spPr>
          <a:xfrm>
            <a:off x="207817" y="1108363"/>
            <a:ext cx="8469745" cy="3537527"/>
          </a:xfrm>
        </p:spPr>
        <p:txBody>
          <a:bodyPr>
            <a:normAutofit/>
          </a:bodyPr>
          <a:lstStyle>
            <a:lvl1pPr marL="0" indent="-100800">
              <a:buClr>
                <a:schemeClr val="accent1"/>
              </a:buClr>
              <a:buSzPct val="120000"/>
              <a:buFont typeface="Arial"/>
              <a:buChar char="•"/>
              <a:defRPr sz="1400">
                <a:solidFill>
                  <a:schemeClr val="tx1"/>
                </a:solidFill>
              </a:defRPr>
            </a:lvl1pPr>
            <a:lvl2pPr marL="360000" indent="-100800">
              <a:spcBef>
                <a:spcPts val="600"/>
              </a:spcBef>
              <a:buClr>
                <a:schemeClr val="accent1"/>
              </a:buClr>
              <a:buSzPct val="80000"/>
              <a:buFont typeface="Courier New"/>
              <a:buChar char="o"/>
              <a:defRPr sz="1400"/>
            </a:lvl2pPr>
            <a:lvl3pPr marL="720000" indent="-100800">
              <a:spcBef>
                <a:spcPts val="600"/>
              </a:spcBef>
              <a:buFont typeface="Lucida Grande"/>
              <a:buChar char="-"/>
              <a:defRPr sz="1400">
                <a:solidFill>
                  <a:schemeClr val="bg1">
                    <a:lumMod val="50000"/>
                  </a:schemeClr>
                </a:solidFill>
              </a:defRPr>
            </a:lvl3pPr>
            <a:lvl4pPr marL="1371600" indent="0">
              <a:buNone/>
              <a:defRPr sz="1000"/>
            </a:lvl4pPr>
            <a:lvl5pPr marL="1828800" indent="0">
              <a:buNone/>
              <a:defRPr sz="1000"/>
            </a:lvl5pPr>
          </a:lstStyle>
          <a:p>
            <a:pPr lvl="0"/>
            <a:r>
              <a:rPr lang="en-US" noProof="0" dirty="0"/>
              <a:t>First level text</a:t>
            </a:r>
          </a:p>
          <a:p>
            <a:pPr lvl="1"/>
            <a:r>
              <a:rPr lang="en-US" noProof="0" dirty="0"/>
              <a:t>Second level text</a:t>
            </a:r>
          </a:p>
          <a:p>
            <a:pPr lvl="2"/>
            <a:r>
              <a:rPr lang="en-US" noProof="0" dirty="0"/>
              <a:t>Third level text</a:t>
            </a:r>
          </a:p>
        </p:txBody>
      </p:sp>
      <p:sp>
        <p:nvSpPr>
          <p:cNvPr id="5" name="Espace réservé du pied de page 4"/>
          <p:cNvSpPr>
            <a:spLocks noGrp="1"/>
          </p:cNvSpPr>
          <p:nvPr>
            <p:ph type="ftr" sz="quarter" idx="11"/>
          </p:nvPr>
        </p:nvSpPr>
        <p:spPr/>
        <p:txBody>
          <a:bodyPr/>
          <a:lstStyle/>
          <a:p>
            <a:pPr algn="l"/>
            <a:r>
              <a:rPr lang="en-US" noProof="0" dirty="0"/>
              <a:t>Presentation title</a:t>
            </a:r>
          </a:p>
        </p:txBody>
      </p:sp>
      <p:sp>
        <p:nvSpPr>
          <p:cNvPr id="6" name="Espace réservé du numéro de diapositive 5"/>
          <p:cNvSpPr>
            <a:spLocks noGrp="1"/>
          </p:cNvSpPr>
          <p:nvPr>
            <p:ph type="sldNum" sz="quarter" idx="12"/>
          </p:nvPr>
        </p:nvSpPr>
        <p:spPr/>
        <p:txBody>
          <a:bodyPr/>
          <a:lstStyle/>
          <a:p>
            <a:fld id="{86A726F9-5BBD-EE44-B164-D1545ED0EAE9}" type="slidenum">
              <a:rPr lang="fr-FR" smtClean="0"/>
              <a:t>‹N°›</a:t>
            </a:fld>
            <a:endParaRPr lang="fr-FR"/>
          </a:p>
        </p:txBody>
      </p:sp>
      <p:sp>
        <p:nvSpPr>
          <p:cNvPr id="7" name="Espace réservé du texte 6"/>
          <p:cNvSpPr>
            <a:spLocks noGrp="1"/>
          </p:cNvSpPr>
          <p:nvPr>
            <p:ph type="body" sz="quarter" idx="18" hasCustomPrompt="1"/>
          </p:nvPr>
        </p:nvSpPr>
        <p:spPr>
          <a:xfrm>
            <a:off x="212436" y="540327"/>
            <a:ext cx="8465126" cy="369598"/>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a:solidFill>
                  <a:schemeClr val="bg1">
                    <a:lumMod val="50000"/>
                  </a:schemeClr>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noProof="0" dirty="0"/>
              <a:t>Subtitle</a:t>
            </a:r>
          </a:p>
        </p:txBody>
      </p:sp>
    </p:spTree>
    <p:extLst>
      <p:ext uri="{BB962C8B-B14F-4D97-AF65-F5344CB8AC3E}">
        <p14:creationId xmlns:p14="http://schemas.microsoft.com/office/powerpoint/2010/main" val="3753419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et contenu">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p>
            <a:pPr algn="l"/>
            <a:r>
              <a:rPr lang="en-US" noProof="0" dirty="0"/>
              <a:t>Presentation title</a:t>
            </a:r>
          </a:p>
        </p:txBody>
      </p:sp>
      <p:sp>
        <p:nvSpPr>
          <p:cNvPr id="4" name="Espace réservé du numéro de diapositive 3"/>
          <p:cNvSpPr>
            <a:spLocks noGrp="1"/>
          </p:cNvSpPr>
          <p:nvPr>
            <p:ph type="sldNum" sz="quarter" idx="11"/>
          </p:nvPr>
        </p:nvSpPr>
        <p:spPr/>
        <p:txBody>
          <a:bodyPr/>
          <a:lstStyle/>
          <a:p>
            <a:fld id="{86A726F9-5BBD-EE44-B164-D1545ED0EAE9}" type="slidenum">
              <a:rPr lang="fr-FR" smtClean="0"/>
              <a:pPr/>
              <a:t>‹N°›</a:t>
            </a:fld>
            <a:endParaRPr lang="fr-FR" dirty="0"/>
          </a:p>
        </p:txBody>
      </p:sp>
      <p:sp>
        <p:nvSpPr>
          <p:cNvPr id="5" name="Titre 1"/>
          <p:cNvSpPr>
            <a:spLocks noGrp="1"/>
          </p:cNvSpPr>
          <p:nvPr>
            <p:ph type="title" hasCustomPrompt="1"/>
          </p:nvPr>
        </p:nvSpPr>
        <p:spPr>
          <a:xfrm>
            <a:off x="207818" y="205979"/>
            <a:ext cx="8469744" cy="334348"/>
          </a:xfrm>
        </p:spPr>
        <p:txBody>
          <a:bodyPr>
            <a:noAutofit/>
          </a:bodyPr>
          <a:lstStyle>
            <a:lvl1pPr>
              <a:defRPr sz="2000"/>
            </a:lvl1pPr>
          </a:lstStyle>
          <a:p>
            <a:r>
              <a:rPr lang="en-US" noProof="0" dirty="0"/>
              <a:t>Title</a:t>
            </a:r>
            <a:endParaRPr lang="fr-FR" dirty="0"/>
          </a:p>
        </p:txBody>
      </p:sp>
      <p:sp>
        <p:nvSpPr>
          <p:cNvPr id="6" name="Espace réservé du contenu 2"/>
          <p:cNvSpPr>
            <a:spLocks noGrp="1"/>
          </p:cNvSpPr>
          <p:nvPr>
            <p:ph idx="1" hasCustomPrompt="1"/>
          </p:nvPr>
        </p:nvSpPr>
        <p:spPr>
          <a:xfrm>
            <a:off x="3800764" y="1108363"/>
            <a:ext cx="4876798" cy="3537527"/>
          </a:xfrm>
        </p:spPr>
        <p:txBody>
          <a:bodyPr>
            <a:normAutofit/>
          </a:bodyPr>
          <a:lstStyle>
            <a:lvl1pPr marL="0" indent="0">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noProof="0" dirty="0"/>
              <a:t>Text</a:t>
            </a:r>
          </a:p>
        </p:txBody>
      </p:sp>
      <p:sp>
        <p:nvSpPr>
          <p:cNvPr id="29" name="Espace réservé pour une image  5"/>
          <p:cNvSpPr>
            <a:spLocks noGrp="1"/>
          </p:cNvSpPr>
          <p:nvPr>
            <p:ph type="pic" sz="quarter" idx="13" hasCustomPrompt="1"/>
          </p:nvPr>
        </p:nvSpPr>
        <p:spPr>
          <a:xfrm>
            <a:off x="212435" y="1108363"/>
            <a:ext cx="3237347" cy="3237346"/>
          </a:xfrm>
          <a:prstGeom prst="ellipse">
            <a:avLst/>
          </a:prstGeom>
          <a:solidFill>
            <a:schemeClr val="accent1"/>
          </a:solidFill>
        </p:spPr>
        <p:txBody>
          <a:bodyPr>
            <a:normAutofit/>
          </a:bodyPr>
          <a:lstStyle>
            <a:lvl1pPr>
              <a:defRPr sz="1000" baseline="0"/>
            </a:lvl1pPr>
          </a:lstStyle>
          <a:p>
            <a:r>
              <a:rPr lang="en-US" noProof="0" dirty="0"/>
              <a:t>Click on the icon to add an image</a:t>
            </a:r>
          </a:p>
        </p:txBody>
      </p:sp>
      <p:sp>
        <p:nvSpPr>
          <p:cNvPr id="8" name="Espace réservé du texte 6"/>
          <p:cNvSpPr>
            <a:spLocks noGrp="1"/>
          </p:cNvSpPr>
          <p:nvPr>
            <p:ph type="body" sz="quarter" idx="18" hasCustomPrompt="1"/>
          </p:nvPr>
        </p:nvSpPr>
        <p:spPr>
          <a:xfrm>
            <a:off x="212436" y="540327"/>
            <a:ext cx="8465126" cy="369598"/>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a:solidFill>
                  <a:schemeClr val="bg1">
                    <a:lumMod val="50000"/>
                  </a:schemeClr>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noProof="0" dirty="0"/>
              <a:t>Subtitle</a:t>
            </a:r>
          </a:p>
        </p:txBody>
      </p:sp>
    </p:spTree>
    <p:extLst>
      <p:ext uri="{BB962C8B-B14F-4D97-AF65-F5344CB8AC3E}">
        <p14:creationId xmlns:p14="http://schemas.microsoft.com/office/powerpoint/2010/main" val="2591083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mages et textes">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207818" y="205979"/>
            <a:ext cx="8469744" cy="334348"/>
          </a:xfrm>
        </p:spPr>
        <p:txBody>
          <a:bodyPr>
            <a:noAutofit/>
          </a:bodyPr>
          <a:lstStyle>
            <a:lvl1pPr>
              <a:defRPr sz="2000"/>
            </a:lvl1pPr>
          </a:lstStyle>
          <a:p>
            <a:r>
              <a:rPr lang="en-US" noProof="0" dirty="0"/>
              <a:t>Title</a:t>
            </a:r>
            <a:endParaRPr lang="fr-FR" dirty="0"/>
          </a:p>
        </p:txBody>
      </p:sp>
      <p:sp>
        <p:nvSpPr>
          <p:cNvPr id="3" name="Espace réservé du contenu 2"/>
          <p:cNvSpPr>
            <a:spLocks noGrp="1"/>
          </p:cNvSpPr>
          <p:nvPr>
            <p:ph idx="1" hasCustomPrompt="1"/>
          </p:nvPr>
        </p:nvSpPr>
        <p:spPr>
          <a:xfrm>
            <a:off x="371763" y="2934465"/>
            <a:ext cx="1971964" cy="1471279"/>
          </a:xfrm>
        </p:spPr>
        <p:txBody>
          <a:bodyPr>
            <a:norm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noProof="0" dirty="0"/>
              <a:t>Text</a:t>
            </a:r>
          </a:p>
        </p:txBody>
      </p:sp>
      <p:sp>
        <p:nvSpPr>
          <p:cNvPr id="5" name="Espace réservé du pied de page 4"/>
          <p:cNvSpPr>
            <a:spLocks noGrp="1"/>
          </p:cNvSpPr>
          <p:nvPr>
            <p:ph type="ftr" sz="quarter" idx="11"/>
          </p:nvPr>
        </p:nvSpPr>
        <p:spPr/>
        <p:txBody>
          <a:bodyPr/>
          <a:lstStyle/>
          <a:p>
            <a:pPr algn="l"/>
            <a:r>
              <a:rPr lang="en-US" noProof="0" dirty="0"/>
              <a:t>Presentation title</a:t>
            </a:r>
          </a:p>
        </p:txBody>
      </p:sp>
      <p:sp>
        <p:nvSpPr>
          <p:cNvPr id="6" name="Espace réservé du numéro de diapositive 5"/>
          <p:cNvSpPr>
            <a:spLocks noGrp="1"/>
          </p:cNvSpPr>
          <p:nvPr>
            <p:ph type="sldNum" sz="quarter" idx="12"/>
          </p:nvPr>
        </p:nvSpPr>
        <p:spPr/>
        <p:txBody>
          <a:bodyPr/>
          <a:lstStyle/>
          <a:p>
            <a:fld id="{86A726F9-5BBD-EE44-B164-D1545ED0EAE9}" type="slidenum">
              <a:rPr lang="fr-FR" smtClean="0"/>
              <a:t>‹N°›</a:t>
            </a:fld>
            <a:endParaRPr lang="fr-FR"/>
          </a:p>
        </p:txBody>
      </p:sp>
      <p:sp>
        <p:nvSpPr>
          <p:cNvPr id="16" name="Espace réservé pour une image  5"/>
          <p:cNvSpPr>
            <a:spLocks noGrp="1"/>
          </p:cNvSpPr>
          <p:nvPr>
            <p:ph type="pic" sz="quarter" idx="16" hasCustomPrompt="1"/>
          </p:nvPr>
        </p:nvSpPr>
        <p:spPr>
          <a:xfrm>
            <a:off x="674696" y="1404970"/>
            <a:ext cx="1364926" cy="1364927"/>
          </a:xfrm>
          <a:prstGeom prst="ellipse">
            <a:avLst/>
          </a:prstGeom>
          <a:noFill/>
        </p:spPr>
        <p:txBody>
          <a:bodyPr>
            <a:noAutofit/>
          </a:bodyPr>
          <a:lstStyle>
            <a:lvl1pPr marL="0" indent="0">
              <a:buNone/>
              <a:defRPr sz="1000"/>
            </a:lvl1pPr>
          </a:lstStyle>
          <a:p>
            <a:r>
              <a:rPr lang="en-US" noProof="0" dirty="0"/>
              <a:t>Click on the icon to add an image</a:t>
            </a:r>
          </a:p>
        </p:txBody>
      </p:sp>
      <p:sp>
        <p:nvSpPr>
          <p:cNvPr id="19" name="Espace réservé pour une image  5"/>
          <p:cNvSpPr>
            <a:spLocks noGrp="1"/>
          </p:cNvSpPr>
          <p:nvPr>
            <p:ph type="pic" sz="quarter" idx="17" hasCustomPrompt="1"/>
          </p:nvPr>
        </p:nvSpPr>
        <p:spPr>
          <a:xfrm>
            <a:off x="2822171" y="1404970"/>
            <a:ext cx="1364926" cy="1364927"/>
          </a:xfrm>
          <a:prstGeom prst="ellipse">
            <a:avLst/>
          </a:prstGeom>
          <a:noFill/>
        </p:spPr>
        <p:txBody>
          <a:bodyPr>
            <a:noAutofit/>
          </a:bodyPr>
          <a:lstStyle>
            <a:lvl1pPr marL="0" indent="0">
              <a:buNone/>
              <a:defRPr sz="1000"/>
            </a:lvl1pPr>
          </a:lstStyle>
          <a:p>
            <a:r>
              <a:rPr lang="en-US" noProof="0" dirty="0"/>
              <a:t>Click on the icon to add an image</a:t>
            </a:r>
          </a:p>
        </p:txBody>
      </p:sp>
      <p:sp>
        <p:nvSpPr>
          <p:cNvPr id="23" name="Espace réservé pour une image  5"/>
          <p:cNvSpPr>
            <a:spLocks noGrp="1"/>
          </p:cNvSpPr>
          <p:nvPr>
            <p:ph type="pic" sz="quarter" idx="18" hasCustomPrompt="1"/>
          </p:nvPr>
        </p:nvSpPr>
        <p:spPr>
          <a:xfrm>
            <a:off x="4957403" y="1404970"/>
            <a:ext cx="1364926" cy="1364927"/>
          </a:xfrm>
          <a:prstGeom prst="ellipse">
            <a:avLst/>
          </a:prstGeom>
          <a:noFill/>
        </p:spPr>
        <p:txBody>
          <a:bodyPr>
            <a:noAutofit/>
          </a:bodyPr>
          <a:lstStyle>
            <a:lvl1pPr marL="0" indent="0">
              <a:buNone/>
              <a:defRPr sz="1000"/>
            </a:lvl1pPr>
          </a:lstStyle>
          <a:p>
            <a:r>
              <a:rPr lang="en-US" noProof="0" dirty="0"/>
              <a:t>Click on the icon to add an image</a:t>
            </a:r>
          </a:p>
        </p:txBody>
      </p:sp>
      <p:sp>
        <p:nvSpPr>
          <p:cNvPr id="24" name="Espace réservé pour une image  5"/>
          <p:cNvSpPr>
            <a:spLocks noGrp="1"/>
          </p:cNvSpPr>
          <p:nvPr>
            <p:ph type="pic" sz="quarter" idx="19" hasCustomPrompt="1"/>
          </p:nvPr>
        </p:nvSpPr>
        <p:spPr>
          <a:xfrm>
            <a:off x="7088121" y="1404970"/>
            <a:ext cx="1364926" cy="1364927"/>
          </a:xfrm>
          <a:prstGeom prst="ellipse">
            <a:avLst/>
          </a:prstGeom>
          <a:noFill/>
        </p:spPr>
        <p:txBody>
          <a:bodyPr>
            <a:noAutofit/>
          </a:bodyPr>
          <a:lstStyle>
            <a:lvl1pPr marL="0" indent="0">
              <a:buNone/>
              <a:defRPr sz="1000"/>
            </a:lvl1pPr>
          </a:lstStyle>
          <a:p>
            <a:r>
              <a:rPr lang="en-US" noProof="0" dirty="0"/>
              <a:t>Click on the icon to add an image</a:t>
            </a:r>
          </a:p>
        </p:txBody>
      </p:sp>
      <p:sp>
        <p:nvSpPr>
          <p:cNvPr id="25" name="Espace réservé du contenu 2"/>
          <p:cNvSpPr>
            <a:spLocks noGrp="1"/>
          </p:cNvSpPr>
          <p:nvPr>
            <p:ph idx="20" hasCustomPrompt="1"/>
          </p:nvPr>
        </p:nvSpPr>
        <p:spPr>
          <a:xfrm>
            <a:off x="2514599" y="2934465"/>
            <a:ext cx="1971964" cy="1471279"/>
          </a:xfrm>
        </p:spPr>
        <p:txBody>
          <a:bodyPr>
            <a:norm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noProof="0" dirty="0"/>
              <a:t>Text</a:t>
            </a:r>
          </a:p>
        </p:txBody>
      </p:sp>
      <p:sp>
        <p:nvSpPr>
          <p:cNvPr id="26" name="Espace réservé du contenu 2"/>
          <p:cNvSpPr>
            <a:spLocks noGrp="1"/>
          </p:cNvSpPr>
          <p:nvPr>
            <p:ph idx="21" hasCustomPrompt="1"/>
          </p:nvPr>
        </p:nvSpPr>
        <p:spPr>
          <a:xfrm>
            <a:off x="4655126" y="2934465"/>
            <a:ext cx="1971964" cy="1471279"/>
          </a:xfrm>
        </p:spPr>
        <p:txBody>
          <a:bodyPr>
            <a:norm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noProof="0" dirty="0"/>
              <a:t>Text</a:t>
            </a:r>
          </a:p>
        </p:txBody>
      </p:sp>
      <p:sp>
        <p:nvSpPr>
          <p:cNvPr id="27" name="Espace réservé du contenu 2"/>
          <p:cNvSpPr>
            <a:spLocks noGrp="1"/>
          </p:cNvSpPr>
          <p:nvPr>
            <p:ph idx="22" hasCustomPrompt="1"/>
          </p:nvPr>
        </p:nvSpPr>
        <p:spPr>
          <a:xfrm>
            <a:off x="6784107" y="2934465"/>
            <a:ext cx="1971964" cy="1471279"/>
          </a:xfrm>
        </p:spPr>
        <p:txBody>
          <a:bodyPr>
            <a:norm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noProof="0" dirty="0"/>
              <a:t>Text</a:t>
            </a:r>
          </a:p>
        </p:txBody>
      </p:sp>
      <p:sp>
        <p:nvSpPr>
          <p:cNvPr id="15" name="Espace réservé du texte 6"/>
          <p:cNvSpPr>
            <a:spLocks noGrp="1"/>
          </p:cNvSpPr>
          <p:nvPr>
            <p:ph type="body" sz="quarter" idx="23" hasCustomPrompt="1"/>
          </p:nvPr>
        </p:nvSpPr>
        <p:spPr>
          <a:xfrm>
            <a:off x="212436" y="540327"/>
            <a:ext cx="8465126" cy="369598"/>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a:solidFill>
                  <a:schemeClr val="bg1">
                    <a:lumMod val="50000"/>
                  </a:schemeClr>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noProof="0" dirty="0"/>
              <a:t>Subtitle</a:t>
            </a:r>
          </a:p>
        </p:txBody>
      </p:sp>
    </p:spTree>
    <p:extLst>
      <p:ext uri="{BB962C8B-B14F-4D97-AF65-F5344CB8AC3E}">
        <p14:creationId xmlns:p14="http://schemas.microsoft.com/office/powerpoint/2010/main" val="3432466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images et textes">
    <p:spTree>
      <p:nvGrpSpPr>
        <p:cNvPr id="1" name=""/>
        <p:cNvGrpSpPr/>
        <p:nvPr/>
      </p:nvGrpSpPr>
      <p:grpSpPr>
        <a:xfrm>
          <a:off x="0" y="0"/>
          <a:ext cx="0" cy="0"/>
          <a:chOff x="0" y="0"/>
          <a:chExt cx="0" cy="0"/>
        </a:xfrm>
      </p:grpSpPr>
      <p:sp>
        <p:nvSpPr>
          <p:cNvPr id="5" name="Titre 1"/>
          <p:cNvSpPr>
            <a:spLocks noGrp="1"/>
          </p:cNvSpPr>
          <p:nvPr>
            <p:ph type="title" hasCustomPrompt="1"/>
          </p:nvPr>
        </p:nvSpPr>
        <p:spPr>
          <a:xfrm>
            <a:off x="207818" y="205979"/>
            <a:ext cx="8469744" cy="334348"/>
          </a:xfrm>
        </p:spPr>
        <p:txBody>
          <a:bodyPr>
            <a:noAutofit/>
          </a:bodyPr>
          <a:lstStyle>
            <a:lvl1pPr>
              <a:defRPr sz="2000"/>
            </a:lvl1pPr>
          </a:lstStyle>
          <a:p>
            <a:r>
              <a:rPr lang="fr-FR" dirty="0"/>
              <a:t>Titre</a:t>
            </a:r>
          </a:p>
        </p:txBody>
      </p:sp>
      <p:sp>
        <p:nvSpPr>
          <p:cNvPr id="6" name="Espace réservé du contenu 2"/>
          <p:cNvSpPr>
            <a:spLocks noGrp="1"/>
          </p:cNvSpPr>
          <p:nvPr>
            <p:ph idx="1" hasCustomPrompt="1"/>
          </p:nvPr>
        </p:nvSpPr>
        <p:spPr>
          <a:xfrm>
            <a:off x="1053640" y="2934465"/>
            <a:ext cx="1971964" cy="1471279"/>
          </a:xfrm>
        </p:spPr>
        <p:txBody>
          <a:bodyPr>
            <a:norm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noProof="0" dirty="0"/>
              <a:t>Text</a:t>
            </a:r>
          </a:p>
        </p:txBody>
      </p:sp>
      <p:sp>
        <p:nvSpPr>
          <p:cNvPr id="7" name="Espace réservé du pied de page 4"/>
          <p:cNvSpPr>
            <a:spLocks noGrp="1"/>
          </p:cNvSpPr>
          <p:nvPr>
            <p:ph type="ftr" sz="quarter" idx="11"/>
          </p:nvPr>
        </p:nvSpPr>
        <p:spPr>
          <a:xfrm>
            <a:off x="586509" y="4810572"/>
            <a:ext cx="2895600" cy="273844"/>
          </a:xfrm>
        </p:spPr>
        <p:txBody>
          <a:bodyPr/>
          <a:lstStyle/>
          <a:p>
            <a:pPr algn="l"/>
            <a:r>
              <a:rPr lang="en-US" noProof="0" dirty="0"/>
              <a:t>Presentation title</a:t>
            </a:r>
          </a:p>
        </p:txBody>
      </p:sp>
      <p:sp>
        <p:nvSpPr>
          <p:cNvPr id="8" name="Espace réservé du numéro de diapositive 5"/>
          <p:cNvSpPr>
            <a:spLocks noGrp="1"/>
          </p:cNvSpPr>
          <p:nvPr>
            <p:ph type="sldNum" sz="quarter" idx="12"/>
          </p:nvPr>
        </p:nvSpPr>
        <p:spPr>
          <a:xfrm>
            <a:off x="198582" y="4810048"/>
            <a:ext cx="387927" cy="273844"/>
          </a:xfrm>
        </p:spPr>
        <p:txBody>
          <a:bodyPr/>
          <a:lstStyle/>
          <a:p>
            <a:fld id="{86A726F9-5BBD-EE44-B164-D1545ED0EAE9}" type="slidenum">
              <a:rPr lang="fr-FR" smtClean="0"/>
              <a:t>‹N°›</a:t>
            </a:fld>
            <a:endParaRPr lang="fr-FR"/>
          </a:p>
        </p:txBody>
      </p:sp>
      <p:sp>
        <p:nvSpPr>
          <p:cNvPr id="10" name="Espace réservé pour une image  5"/>
          <p:cNvSpPr>
            <a:spLocks noGrp="1"/>
          </p:cNvSpPr>
          <p:nvPr>
            <p:ph type="pic" sz="quarter" idx="16" hasCustomPrompt="1"/>
          </p:nvPr>
        </p:nvSpPr>
        <p:spPr>
          <a:xfrm>
            <a:off x="1356573" y="1404970"/>
            <a:ext cx="1364926" cy="1364927"/>
          </a:xfrm>
          <a:prstGeom prst="ellipse">
            <a:avLst/>
          </a:prstGeom>
          <a:noFill/>
        </p:spPr>
        <p:txBody>
          <a:bodyPr>
            <a:noAutofit/>
          </a:bodyPr>
          <a:lstStyle>
            <a:lvl1pPr marL="0" indent="0">
              <a:buNone/>
              <a:defRPr sz="1000"/>
            </a:lvl1pPr>
          </a:lstStyle>
          <a:p>
            <a:r>
              <a:rPr lang="en-US" noProof="0" dirty="0"/>
              <a:t>Click on the icon to add an image</a:t>
            </a:r>
          </a:p>
        </p:txBody>
      </p:sp>
      <p:sp>
        <p:nvSpPr>
          <p:cNvPr id="12" name="Espace réservé pour une image  5"/>
          <p:cNvSpPr>
            <a:spLocks noGrp="1"/>
          </p:cNvSpPr>
          <p:nvPr>
            <p:ph type="pic" sz="quarter" idx="18" hasCustomPrompt="1"/>
          </p:nvPr>
        </p:nvSpPr>
        <p:spPr>
          <a:xfrm>
            <a:off x="3972663" y="1404970"/>
            <a:ext cx="1364926" cy="1364927"/>
          </a:xfrm>
          <a:prstGeom prst="ellipse">
            <a:avLst/>
          </a:prstGeom>
          <a:noFill/>
        </p:spPr>
        <p:txBody>
          <a:bodyPr>
            <a:noAutofit/>
          </a:bodyPr>
          <a:lstStyle>
            <a:lvl1pPr marL="0" indent="0">
              <a:buNone/>
              <a:defRPr sz="1000"/>
            </a:lvl1pPr>
          </a:lstStyle>
          <a:p>
            <a:r>
              <a:rPr lang="en-US" noProof="0" dirty="0"/>
              <a:t>Click on the icon to add an image</a:t>
            </a:r>
          </a:p>
        </p:txBody>
      </p:sp>
      <p:sp>
        <p:nvSpPr>
          <p:cNvPr id="13" name="Espace réservé pour une image  5"/>
          <p:cNvSpPr>
            <a:spLocks noGrp="1"/>
          </p:cNvSpPr>
          <p:nvPr>
            <p:ph type="pic" sz="quarter" idx="19" hasCustomPrompt="1"/>
          </p:nvPr>
        </p:nvSpPr>
        <p:spPr>
          <a:xfrm>
            <a:off x="6557030" y="1404970"/>
            <a:ext cx="1364926" cy="1364927"/>
          </a:xfrm>
          <a:prstGeom prst="ellipse">
            <a:avLst/>
          </a:prstGeom>
          <a:noFill/>
        </p:spPr>
        <p:txBody>
          <a:bodyPr>
            <a:noAutofit/>
          </a:bodyPr>
          <a:lstStyle>
            <a:lvl1pPr marL="0" indent="0">
              <a:buNone/>
              <a:defRPr sz="1000"/>
            </a:lvl1pPr>
          </a:lstStyle>
          <a:p>
            <a:r>
              <a:rPr lang="en-US" noProof="0" dirty="0"/>
              <a:t>Click on the icon to add an image</a:t>
            </a:r>
          </a:p>
        </p:txBody>
      </p:sp>
      <p:sp>
        <p:nvSpPr>
          <p:cNvPr id="15" name="Espace réservé du contenu 2"/>
          <p:cNvSpPr>
            <a:spLocks noGrp="1"/>
          </p:cNvSpPr>
          <p:nvPr>
            <p:ph idx="21" hasCustomPrompt="1"/>
          </p:nvPr>
        </p:nvSpPr>
        <p:spPr>
          <a:xfrm>
            <a:off x="3670386" y="2934465"/>
            <a:ext cx="1971964" cy="1471279"/>
          </a:xfrm>
        </p:spPr>
        <p:txBody>
          <a:bodyPr>
            <a:norm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noProof="0" dirty="0"/>
              <a:t>Text</a:t>
            </a:r>
          </a:p>
        </p:txBody>
      </p:sp>
      <p:sp>
        <p:nvSpPr>
          <p:cNvPr id="16" name="Espace réservé du contenu 2"/>
          <p:cNvSpPr>
            <a:spLocks noGrp="1"/>
          </p:cNvSpPr>
          <p:nvPr>
            <p:ph idx="22" hasCustomPrompt="1"/>
          </p:nvPr>
        </p:nvSpPr>
        <p:spPr>
          <a:xfrm>
            <a:off x="6253016" y="2934465"/>
            <a:ext cx="1971964" cy="1471279"/>
          </a:xfrm>
        </p:spPr>
        <p:txBody>
          <a:bodyPr>
            <a:normAutofit/>
          </a:bodyPr>
          <a:lstStyle>
            <a:lvl1pPr marL="0" marR="0" indent="0" algn="l" defTabSz="457200" rtl="0" eaLnBrk="1" fontAlgn="auto" latinLnBrk="0" hangingPunct="1">
              <a:lnSpc>
                <a:spcPct val="100000"/>
              </a:lnSpc>
              <a:spcBef>
                <a:spcPts val="0"/>
              </a:spcBef>
              <a:spcAft>
                <a:spcPts val="0"/>
              </a:spcAft>
              <a:buClr>
                <a:schemeClr val="accent1"/>
              </a:buClr>
              <a:buSzPct val="120000"/>
              <a:buFont typeface="Arial"/>
              <a:buNone/>
              <a:tabLst/>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marL="0" marR="0" lvl="0" indent="0" algn="l" defTabSz="457200" rtl="0" eaLnBrk="1" fontAlgn="auto" latinLnBrk="0" hangingPunct="1">
              <a:lnSpc>
                <a:spcPct val="100000"/>
              </a:lnSpc>
              <a:spcBef>
                <a:spcPts val="0"/>
              </a:spcBef>
              <a:spcAft>
                <a:spcPts val="0"/>
              </a:spcAft>
              <a:buClr>
                <a:schemeClr val="accent1"/>
              </a:buClr>
              <a:buSzPct val="120000"/>
              <a:buFont typeface="Arial"/>
              <a:buNone/>
              <a:tabLst/>
              <a:defRPr/>
            </a:pPr>
            <a:r>
              <a:rPr lang="en-US" noProof="0" dirty="0"/>
              <a:t>Text</a:t>
            </a:r>
          </a:p>
          <a:p>
            <a:pPr lvl="0"/>
            <a:endParaRPr lang="fr-FR" dirty="0"/>
          </a:p>
        </p:txBody>
      </p:sp>
      <p:sp>
        <p:nvSpPr>
          <p:cNvPr id="14" name="Espace réservé du texte 6"/>
          <p:cNvSpPr>
            <a:spLocks noGrp="1"/>
          </p:cNvSpPr>
          <p:nvPr>
            <p:ph type="body" sz="quarter" idx="23" hasCustomPrompt="1"/>
          </p:nvPr>
        </p:nvSpPr>
        <p:spPr>
          <a:xfrm>
            <a:off x="212436" y="540327"/>
            <a:ext cx="8465126" cy="369598"/>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a:solidFill>
                  <a:schemeClr val="bg1">
                    <a:lumMod val="50000"/>
                  </a:schemeClr>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noProof="0" dirty="0"/>
              <a:t>Subtitle</a:t>
            </a:r>
          </a:p>
        </p:txBody>
      </p:sp>
    </p:spTree>
    <p:extLst>
      <p:ext uri="{BB962C8B-B14F-4D97-AF65-F5344CB8AC3E}">
        <p14:creationId xmlns:p14="http://schemas.microsoft.com/office/powerpoint/2010/main" val="3718997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07818" y="205979"/>
            <a:ext cx="8229600" cy="334348"/>
          </a:xfrm>
          <a:prstGeom prst="rect">
            <a:avLst/>
          </a:prstGeom>
        </p:spPr>
        <p:txBody>
          <a:bodyPr vert="horz" lIns="91440" tIns="45720" rIns="91440" bIns="45720" rtlCol="0" anchor="ctr">
            <a:normAutofit/>
          </a:bodyPr>
          <a:lstStyle/>
          <a:p>
            <a:r>
              <a:rPr lang="en-US" noProof="0" dirty="0"/>
              <a:t>Title</a:t>
            </a:r>
          </a:p>
        </p:txBody>
      </p:sp>
      <p:sp>
        <p:nvSpPr>
          <p:cNvPr id="3" name="Espace réservé du texte 2"/>
          <p:cNvSpPr>
            <a:spLocks noGrp="1"/>
          </p:cNvSpPr>
          <p:nvPr>
            <p:ph type="body" idx="1"/>
          </p:nvPr>
        </p:nvSpPr>
        <p:spPr>
          <a:xfrm>
            <a:off x="207817" y="987715"/>
            <a:ext cx="8469745" cy="3658176"/>
          </a:xfrm>
          <a:prstGeom prst="rect">
            <a:avLst/>
          </a:prstGeom>
        </p:spPr>
        <p:txBody>
          <a:bodyPr vert="horz" lIns="91440" tIns="45720" rIns="91440" bIns="45720" rtlCol="0">
            <a:normAutofit/>
          </a:bodyPr>
          <a:lstStyle/>
          <a:p>
            <a:pPr lvl="0"/>
            <a:r>
              <a:rPr lang="en-US" noProof="0" dirty="0"/>
              <a:t>First level text</a:t>
            </a:r>
          </a:p>
          <a:p>
            <a:pPr lvl="1"/>
            <a:r>
              <a:rPr lang="en-US" noProof="0" dirty="0"/>
              <a:t>Second level text</a:t>
            </a:r>
          </a:p>
          <a:p>
            <a:pPr lvl="2"/>
            <a:r>
              <a:rPr lang="en-US" noProof="0" dirty="0"/>
              <a:t>Third level text</a:t>
            </a:r>
          </a:p>
          <a:p>
            <a:pPr lvl="3"/>
            <a:r>
              <a:rPr lang="en-US" noProof="0" dirty="0"/>
              <a:t>Normal text</a:t>
            </a:r>
          </a:p>
        </p:txBody>
      </p:sp>
      <p:sp>
        <p:nvSpPr>
          <p:cNvPr id="5" name="Espace réservé du pied de page 4"/>
          <p:cNvSpPr>
            <a:spLocks noGrp="1"/>
          </p:cNvSpPr>
          <p:nvPr>
            <p:ph type="ftr" sz="quarter" idx="3"/>
          </p:nvPr>
        </p:nvSpPr>
        <p:spPr>
          <a:xfrm>
            <a:off x="586509" y="4810572"/>
            <a:ext cx="2895600" cy="273844"/>
          </a:xfrm>
          <a:prstGeom prst="rect">
            <a:avLst/>
          </a:prstGeom>
        </p:spPr>
        <p:txBody>
          <a:bodyPr vert="horz" lIns="91440" tIns="45720" rIns="91440" bIns="45720" rtlCol="0" anchor="ctr"/>
          <a:lstStyle>
            <a:lvl1pPr algn="ctr">
              <a:defRPr sz="1000">
                <a:solidFill>
                  <a:schemeClr val="bg1">
                    <a:lumMod val="65000"/>
                  </a:schemeClr>
                </a:solidFill>
                <a:latin typeface="Arial"/>
                <a:cs typeface="Arial"/>
              </a:defRPr>
            </a:lvl1pPr>
          </a:lstStyle>
          <a:p>
            <a:pPr algn="l"/>
            <a:r>
              <a:rPr lang="en-US" noProof="0" dirty="0"/>
              <a:t>Presentation title</a:t>
            </a:r>
          </a:p>
        </p:txBody>
      </p:sp>
      <p:sp>
        <p:nvSpPr>
          <p:cNvPr id="6" name="Espace réservé du numéro de diapositive 5"/>
          <p:cNvSpPr>
            <a:spLocks noGrp="1"/>
          </p:cNvSpPr>
          <p:nvPr>
            <p:ph type="sldNum" sz="quarter" idx="4"/>
          </p:nvPr>
        </p:nvSpPr>
        <p:spPr>
          <a:xfrm>
            <a:off x="198582" y="4810048"/>
            <a:ext cx="387927" cy="273844"/>
          </a:xfrm>
          <a:prstGeom prst="rect">
            <a:avLst/>
          </a:prstGeom>
        </p:spPr>
        <p:txBody>
          <a:bodyPr vert="horz" lIns="91440" tIns="45720" rIns="91440" bIns="45720" rtlCol="0" anchor="ctr"/>
          <a:lstStyle>
            <a:lvl1pPr algn="l">
              <a:defRPr sz="1000">
                <a:solidFill>
                  <a:schemeClr val="tx1"/>
                </a:solidFill>
                <a:latin typeface="Arial"/>
                <a:cs typeface="Arial"/>
              </a:defRPr>
            </a:lvl1pPr>
          </a:lstStyle>
          <a:p>
            <a:fld id="{86A726F9-5BBD-EE44-B164-D1545ED0EAE9}" type="slidenum">
              <a:rPr lang="fr-FR" smtClean="0"/>
              <a:pPr/>
              <a:t>‹N°›</a:t>
            </a:fld>
            <a:endParaRPr lang="fr-FR" dirty="0"/>
          </a:p>
        </p:txBody>
      </p:sp>
      <p:pic>
        <p:nvPicPr>
          <p:cNvPr id="8" name="Image 1"/>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8229601" y="4811621"/>
            <a:ext cx="766620" cy="217500"/>
          </a:xfrm>
          <a:prstGeom prst="rect">
            <a:avLst/>
          </a:prstGeom>
        </p:spPr>
      </p:pic>
    </p:spTree>
    <p:extLst>
      <p:ext uri="{BB962C8B-B14F-4D97-AF65-F5344CB8AC3E}">
        <p14:creationId xmlns:p14="http://schemas.microsoft.com/office/powerpoint/2010/main" val="1937279200"/>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1" r:id="rId3"/>
    <p:sldLayoutId id="2147483662" r:id="rId4"/>
    <p:sldLayoutId id="2147483650" r:id="rId5"/>
    <p:sldLayoutId id="2147483663" r:id="rId6"/>
    <p:sldLayoutId id="2147483664" r:id="rId7"/>
    <p:sldLayoutId id="2147483665" r:id="rId8"/>
    <p:sldLayoutId id="2147483667" r:id="rId9"/>
    <p:sldLayoutId id="2147483668" r:id="rId10"/>
    <p:sldLayoutId id="2147483666" r:id="rId11"/>
    <p:sldLayoutId id="2147483673" r:id="rId12"/>
    <p:sldLayoutId id="2147483677" r:id="rId13"/>
    <p:sldLayoutId id="2147483681" r:id="rId14"/>
    <p:sldLayoutId id="2147483684" r:id="rId15"/>
    <p:sldLayoutId id="2147483690" r:id="rId16"/>
    <p:sldLayoutId id="2147483699" r:id="rId17"/>
    <p:sldLayoutId id="2147483702" r:id="rId18"/>
    <p:sldLayoutId id="2147483703" r:id="rId19"/>
  </p:sldLayoutIdLst>
  <p:hf hdr="0" dt="0"/>
  <p:txStyles>
    <p:titleStyle>
      <a:lvl1pPr algn="l" defTabSz="457200" rtl="0" eaLnBrk="1" latinLnBrk="0" hangingPunct="1">
        <a:spcBef>
          <a:spcPct val="0"/>
        </a:spcBef>
        <a:buNone/>
        <a:defRPr sz="2400" b="1" kern="1200">
          <a:solidFill>
            <a:schemeClr val="tx1"/>
          </a:solidFill>
          <a:latin typeface="Arial"/>
          <a:ea typeface="+mj-ea"/>
          <a:cs typeface="Arial"/>
        </a:defRPr>
      </a:lvl1pPr>
    </p:titleStyle>
    <p:bodyStyle>
      <a:lvl1pPr marL="0" indent="-100800" algn="l" defTabSz="457200" rtl="0" eaLnBrk="1" latinLnBrk="0" hangingPunct="1">
        <a:spcBef>
          <a:spcPts val="0"/>
        </a:spcBef>
        <a:buClr>
          <a:schemeClr val="accent1"/>
        </a:buClr>
        <a:buSzPct val="120000"/>
        <a:buFont typeface="Arial"/>
        <a:buChar char="•"/>
        <a:defRPr sz="1400" kern="1200">
          <a:solidFill>
            <a:schemeClr val="tx1"/>
          </a:solidFill>
          <a:latin typeface="+mn-lt"/>
          <a:ea typeface="+mn-ea"/>
          <a:cs typeface="+mn-cs"/>
        </a:defRPr>
      </a:lvl1pPr>
      <a:lvl2pPr marL="360000" indent="-100800" algn="l" defTabSz="457200" rtl="0" eaLnBrk="1" latinLnBrk="0" hangingPunct="1">
        <a:spcBef>
          <a:spcPts val="600"/>
        </a:spcBef>
        <a:buClr>
          <a:schemeClr val="accent1"/>
        </a:buClr>
        <a:buSzPct val="80000"/>
        <a:buFont typeface="Courier New"/>
        <a:buChar char="o"/>
        <a:defRPr sz="1400" kern="1200">
          <a:solidFill>
            <a:schemeClr val="tx1"/>
          </a:solidFill>
          <a:latin typeface="+mn-lt"/>
          <a:ea typeface="+mn-ea"/>
          <a:cs typeface="+mn-cs"/>
        </a:defRPr>
      </a:lvl2pPr>
      <a:lvl3pPr marL="720000" indent="-100800" algn="l" defTabSz="457200" rtl="0" eaLnBrk="1" latinLnBrk="0" hangingPunct="1">
        <a:spcBef>
          <a:spcPts val="600"/>
        </a:spcBef>
        <a:buFont typeface="Lucida Grande"/>
        <a:buChar char="-"/>
        <a:defRPr sz="1400" kern="1200">
          <a:solidFill>
            <a:schemeClr val="bg1">
              <a:lumMod val="50000"/>
            </a:schemeClr>
          </a:solidFill>
          <a:latin typeface="+mn-lt"/>
          <a:ea typeface="+mn-ea"/>
          <a:cs typeface="+mn-cs"/>
        </a:defRPr>
      </a:lvl3pPr>
      <a:lvl4pPr marL="0" indent="0" algn="l" defTabSz="457200" rtl="0" eaLnBrk="1" latinLnBrk="0" hangingPunct="1">
        <a:spcBef>
          <a:spcPts val="600"/>
        </a:spcBef>
        <a:buFontTx/>
        <a:buNone/>
        <a:defRPr sz="1400" kern="1200" baseline="0">
          <a:solidFill>
            <a:srgbClr val="032029"/>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9.png"/><Relationship Id="rId5" Type="http://schemas.openxmlformats.org/officeDocument/2006/relationships/oleObject" Target="../embeddings/oleObject1.bin"/><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customXml" Target="../ink/ink1.xml"/><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1.png"/><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hyperlink" Target="https://www-iuem.univ-brest.fr/lgo/wp-content/uploads/2019/08/20190802_geodesea_EN.pdf" TargetMode="External"/><Relationship Id="rId4" Type="http://schemas.openxmlformats.org/officeDocument/2006/relationships/image" Target="../media/image260.png"/><Relationship Id="rId9" Type="http://schemas.openxmlformats.org/officeDocument/2006/relationships/image" Target="../media/image300.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hyperlink" Target="https://agupubs.onlinelibrary.wiley.com/doi/full/10.1029/2019GL085999"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0.jpeg"/><Relationship Id="rId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image" Target="../media/image7.jp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34.jpg"/><Relationship Id="rId4" Type="http://schemas.openxmlformats.org/officeDocument/2006/relationships/image" Target="../media/image33.emf"/></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37.jpeg"/><Relationship Id="rId5" Type="http://schemas.openxmlformats.org/officeDocument/2006/relationships/image" Target="../media/image36.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20436" y="3324814"/>
            <a:ext cx="7061514" cy="1242811"/>
          </a:xfrm>
          <a:prstGeom prst="rect">
            <a:avLst/>
          </a:prstGeom>
        </p:spPr>
        <p:txBody>
          <a:bodyPr vert="horz" wrap="square" lIns="91440" tIns="45720" rIns="91440" bIns="45720" rtlCol="0" anchor="ctr">
            <a:noAutofit/>
          </a:bodyPr>
          <a:lstStyle/>
          <a:p>
            <a:pPr algn="ctr"/>
            <a:r>
              <a:rPr lang="en-US" b="1" dirty="0"/>
              <a:t>Listening the Womb of the Earth</a:t>
            </a:r>
            <a:endParaRPr lang="fr-FR" dirty="0"/>
          </a:p>
          <a:p>
            <a:pPr algn="ctr"/>
            <a:r>
              <a:rPr lang="en-US" b="1" dirty="0" err="1"/>
              <a:t>iXblue</a:t>
            </a:r>
            <a:r>
              <a:rPr lang="en-US" b="1" dirty="0"/>
              <a:t> sonars, transponder &amp; rotational seismometers for extreme environment imaging &amp; monitoring</a:t>
            </a:r>
          </a:p>
          <a:p>
            <a:pPr algn="ctr"/>
            <a:endParaRPr lang="en-US" b="1" dirty="0"/>
          </a:p>
          <a:p>
            <a:pPr algn="ctr"/>
            <a:r>
              <a:rPr lang="en-US" sz="1400" b="1" dirty="0"/>
              <a:t>Guillaume Jouve</a:t>
            </a:r>
          </a:p>
          <a:p>
            <a:pPr algn="ctr"/>
            <a:r>
              <a:rPr lang="en-US" sz="1400" dirty="0"/>
              <a:t>Frédéric </a:t>
            </a:r>
            <a:r>
              <a:rPr lang="en-US" sz="1400" dirty="0" err="1"/>
              <a:t>Guattari</a:t>
            </a:r>
            <a:r>
              <a:rPr lang="en-US" sz="1400" dirty="0"/>
              <a:t>, Théo Laudat, Hubert Pelletier, Nathalie Olivier, Maurizio </a:t>
            </a:r>
            <a:r>
              <a:rPr lang="en-US" sz="1400" dirty="0" err="1"/>
              <a:t>Ripepe</a:t>
            </a:r>
            <a:r>
              <a:rPr lang="en-US" sz="1400" dirty="0"/>
              <a:t>, Heiner </a:t>
            </a:r>
            <a:r>
              <a:rPr lang="en-US" sz="1400" dirty="0" err="1"/>
              <a:t>Igel</a:t>
            </a:r>
            <a:r>
              <a:rPr lang="en-US" sz="1400" dirty="0"/>
              <a:t>, Joachim Wassermann, Felix </a:t>
            </a:r>
            <a:r>
              <a:rPr lang="en-US" sz="1400" dirty="0" err="1"/>
              <a:t>Bernauer</a:t>
            </a:r>
            <a:r>
              <a:rPr lang="en-US" sz="1400" dirty="0"/>
              <a:t>, Thomas Braun, Corentin Caudron, Marc-André </a:t>
            </a:r>
            <a:r>
              <a:rPr lang="en-US" sz="1400" dirty="0" err="1"/>
              <a:t>Gutscher</a:t>
            </a:r>
            <a:endParaRPr lang="fr-FR" sz="1400" dirty="0"/>
          </a:p>
          <a:p>
            <a:pPr algn="ctr"/>
            <a:endParaRPr lang="fr-FR" dirty="0"/>
          </a:p>
        </p:txBody>
      </p:sp>
      <p:pic>
        <p:nvPicPr>
          <p:cNvPr id="5" name="Image 4">
            <a:extLst>
              <a:ext uri="{FF2B5EF4-FFF2-40B4-BE49-F238E27FC236}">
                <a16:creationId xmlns:a16="http://schemas.microsoft.com/office/drawing/2014/main" id="{FFDF8BE8-24FB-472C-88A8-E95F9EA7E0ED}"/>
              </a:ext>
            </a:extLst>
          </p:cNvPr>
          <p:cNvPicPr>
            <a:picLocks noChangeAspect="1"/>
          </p:cNvPicPr>
          <p:nvPr/>
        </p:nvPicPr>
        <p:blipFill rotWithShape="1">
          <a:blip r:embed="rId3">
            <a:lum bright="70000" contrast="-70000"/>
          </a:blip>
          <a:srcRect b="5502"/>
          <a:stretch/>
        </p:blipFill>
        <p:spPr>
          <a:xfrm>
            <a:off x="-1" y="42127"/>
            <a:ext cx="9162749" cy="2529623"/>
          </a:xfrm>
          <a:prstGeom prst="rect">
            <a:avLst/>
          </a:prstGeom>
        </p:spPr>
      </p:pic>
      <p:pic>
        <p:nvPicPr>
          <p:cNvPr id="7" name="Image 6">
            <a:extLst>
              <a:ext uri="{FF2B5EF4-FFF2-40B4-BE49-F238E27FC236}">
                <a16:creationId xmlns:a16="http://schemas.microsoft.com/office/drawing/2014/main" id="{307B3DDF-06C6-4B52-BEE3-AB1A9100FFB1}"/>
              </a:ext>
            </a:extLst>
          </p:cNvPr>
          <p:cNvPicPr>
            <a:picLocks noChangeAspect="1"/>
          </p:cNvPicPr>
          <p:nvPr/>
        </p:nvPicPr>
        <p:blipFill rotWithShape="1">
          <a:blip r:embed="rId4"/>
          <a:srcRect t="30699" b="27591"/>
          <a:stretch/>
        </p:blipFill>
        <p:spPr>
          <a:xfrm>
            <a:off x="0" y="4615598"/>
            <a:ext cx="1657081" cy="518377"/>
          </a:xfrm>
          <a:prstGeom prst="rect">
            <a:avLst/>
          </a:prstGeom>
        </p:spPr>
      </p:pic>
      <p:pic>
        <p:nvPicPr>
          <p:cNvPr id="11" name="Image 10" descr="Une image contenant sombre, portable, assis, ordinateur&#10;&#10;Description générée automatiquement">
            <a:extLst>
              <a:ext uri="{FF2B5EF4-FFF2-40B4-BE49-F238E27FC236}">
                <a16:creationId xmlns:a16="http://schemas.microsoft.com/office/drawing/2014/main" id="{90C53503-B3F3-4307-97C8-891FD9747C5C}"/>
              </a:ext>
            </a:extLst>
          </p:cNvPr>
          <p:cNvPicPr>
            <a:picLocks noChangeAspect="1"/>
          </p:cNvPicPr>
          <p:nvPr/>
        </p:nvPicPr>
        <p:blipFill>
          <a:blip r:embed="rId5"/>
          <a:stretch>
            <a:fillRect/>
          </a:stretch>
        </p:blipFill>
        <p:spPr>
          <a:xfrm>
            <a:off x="2584293" y="867959"/>
            <a:ext cx="3733800" cy="1059466"/>
          </a:xfrm>
          <a:prstGeom prst="rect">
            <a:avLst/>
          </a:prstGeom>
        </p:spPr>
      </p:pic>
      <p:pic>
        <p:nvPicPr>
          <p:cNvPr id="4" name="Image 3" descr="Une image contenant dessin&#10;&#10;Description générée automatiquement">
            <a:extLst>
              <a:ext uri="{FF2B5EF4-FFF2-40B4-BE49-F238E27FC236}">
                <a16:creationId xmlns:a16="http://schemas.microsoft.com/office/drawing/2014/main" id="{02AC8682-4ACA-4EDB-86BE-FA0ABE71E161}"/>
              </a:ext>
            </a:extLst>
          </p:cNvPr>
          <p:cNvPicPr>
            <a:picLocks noChangeAspect="1"/>
          </p:cNvPicPr>
          <p:nvPr/>
        </p:nvPicPr>
        <p:blipFill>
          <a:blip r:embed="rId6"/>
          <a:stretch>
            <a:fillRect/>
          </a:stretch>
        </p:blipFill>
        <p:spPr>
          <a:xfrm>
            <a:off x="8266559" y="0"/>
            <a:ext cx="896189" cy="313666"/>
          </a:xfrm>
          <a:prstGeom prst="rect">
            <a:avLst/>
          </a:prstGeom>
        </p:spPr>
      </p:pic>
    </p:spTree>
    <p:extLst>
      <p:ext uri="{BB962C8B-B14F-4D97-AF65-F5344CB8AC3E}">
        <p14:creationId xmlns:p14="http://schemas.microsoft.com/office/powerpoint/2010/main" val="710448125"/>
      </p:ext>
    </p:extLst>
  </p:cSld>
  <p:clrMapOvr>
    <a:masterClrMapping/>
  </p:clrMapOvr>
  <mc:AlternateContent xmlns:mc="http://schemas.openxmlformats.org/markup-compatibility/2006" xmlns:p14="http://schemas.microsoft.com/office/powerpoint/2010/main">
    <mc:Choice Requires="p14">
      <p:transition spd="slow" p14:dur="2000" advTm="11002"/>
    </mc:Choice>
    <mc:Fallback xmlns="">
      <p:transition spd="slow" advTm="1100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Espace réservé du texte 1"/>
          <p:cNvSpPr>
            <a:spLocks noGrp="1"/>
          </p:cNvSpPr>
          <p:nvPr>
            <p:ph type="body" sz="quarter" idx="15"/>
          </p:nvPr>
        </p:nvSpPr>
        <p:spPr>
          <a:xfrm>
            <a:off x="2743407" y="2194846"/>
            <a:ext cx="5938955" cy="646331"/>
          </a:xfrm>
        </p:spPr>
        <p:txBody>
          <a:bodyPr/>
          <a:lstStyle/>
          <a:p>
            <a:pPr marL="72000" lvl="1" indent="0">
              <a:buNone/>
            </a:pPr>
            <a:r>
              <a:rPr lang="fr-FR" sz="3600" dirty="0">
                <a:solidFill>
                  <a:schemeClr val="bg1">
                    <a:lumMod val="95000"/>
                  </a:schemeClr>
                </a:solidFill>
                <a:latin typeface="Montserrat" panose="00000500000000000000" pitchFamily="50" charset="0"/>
              </a:rPr>
              <a:t>Canopus System for science</a:t>
            </a:r>
          </a:p>
        </p:txBody>
      </p:sp>
      <p:sp>
        <p:nvSpPr>
          <p:cNvPr id="4" name="Espace réservé du numéro de diapositive 3"/>
          <p:cNvSpPr>
            <a:spLocks noGrp="1"/>
          </p:cNvSpPr>
          <p:nvPr>
            <p:ph type="sldNum" sz="quarter" idx="18"/>
          </p:nvPr>
        </p:nvSpPr>
        <p:spPr/>
        <p:txBody>
          <a:bodyPr/>
          <a:lstStyle/>
          <a:p>
            <a:fld id="{A1B13033-1F20-D24F-96FF-B6D0D3CDC989}" type="slidenum">
              <a:rPr lang="en-US" smtClean="0"/>
              <a:pPr/>
              <a:t>10</a:t>
            </a:fld>
            <a:r>
              <a:rPr lang="en-US" dirty="0"/>
              <a:t> </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549" y="1636583"/>
            <a:ext cx="1762858" cy="1762858"/>
          </a:xfrm>
          <a:prstGeom prst="rect">
            <a:avLst/>
          </a:prstGeom>
        </p:spPr>
      </p:pic>
    </p:spTree>
    <p:extLst>
      <p:ext uri="{BB962C8B-B14F-4D97-AF65-F5344CB8AC3E}">
        <p14:creationId xmlns:p14="http://schemas.microsoft.com/office/powerpoint/2010/main" val="430567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7A10A26-8B01-456F-8624-A7DAD8A97643}"/>
              </a:ext>
            </a:extLst>
          </p:cNvPr>
          <p:cNvSpPr>
            <a:spLocks noGrp="1"/>
          </p:cNvSpPr>
          <p:nvPr>
            <p:ph type="title"/>
          </p:nvPr>
        </p:nvSpPr>
        <p:spPr/>
        <p:txBody>
          <a:bodyPr/>
          <a:lstStyle/>
          <a:p>
            <a:r>
              <a:rPr lang="fr-FR" dirty="0" err="1"/>
              <a:t>iXblue</a:t>
            </a:r>
            <a:r>
              <a:rPr lang="fr-FR" dirty="0"/>
              <a:t> solution for </a:t>
            </a:r>
            <a:r>
              <a:rPr lang="fr-FR" dirty="0" err="1"/>
              <a:t>geodetic</a:t>
            </a:r>
            <a:r>
              <a:rPr lang="fr-FR" dirty="0"/>
              <a:t> </a:t>
            </a:r>
            <a:r>
              <a:rPr lang="fr-FR" dirty="0" err="1"/>
              <a:t>measurement</a:t>
            </a:r>
            <a:r>
              <a:rPr lang="fr-FR" dirty="0"/>
              <a:t> </a:t>
            </a:r>
            <a:r>
              <a:rPr lang="fr-FR" dirty="0" err="1"/>
              <a:t>is</a:t>
            </a:r>
            <a:r>
              <a:rPr lang="fr-FR" dirty="0"/>
              <a:t> </a:t>
            </a:r>
            <a:endParaRPr lang="en-US" dirty="0"/>
          </a:p>
        </p:txBody>
      </p:sp>
      <p:sp>
        <p:nvSpPr>
          <p:cNvPr id="5" name="Espace réservé du contenu 4">
            <a:extLst>
              <a:ext uri="{FF2B5EF4-FFF2-40B4-BE49-F238E27FC236}">
                <a16:creationId xmlns:a16="http://schemas.microsoft.com/office/drawing/2014/main" id="{6BD6183F-9D16-44E8-A7DC-6C4556929F28}"/>
              </a:ext>
            </a:extLst>
          </p:cNvPr>
          <p:cNvSpPr>
            <a:spLocks noGrp="1"/>
          </p:cNvSpPr>
          <p:nvPr>
            <p:ph idx="1"/>
          </p:nvPr>
        </p:nvSpPr>
        <p:spPr>
          <a:xfrm>
            <a:off x="679934" y="1108364"/>
            <a:ext cx="8469745" cy="1187576"/>
          </a:xfrm>
        </p:spPr>
        <p:txBody>
          <a:bodyPr>
            <a:normAutofit fontScale="85000" lnSpcReduction="20000"/>
          </a:bodyPr>
          <a:lstStyle/>
          <a:p>
            <a:r>
              <a:rPr lang="fr-FR" dirty="0"/>
              <a:t>Quick and </a:t>
            </a:r>
            <a:r>
              <a:rPr lang="fr-FR" dirty="0" err="1"/>
              <a:t>easy</a:t>
            </a:r>
            <a:r>
              <a:rPr lang="fr-FR" dirty="0"/>
              <a:t> </a:t>
            </a:r>
            <a:r>
              <a:rPr lang="fr-FR" dirty="0" err="1"/>
              <a:t>deployment</a:t>
            </a:r>
            <a:endParaRPr lang="fr-FR" dirty="0"/>
          </a:p>
          <a:p>
            <a:pPr lvl="1"/>
            <a:r>
              <a:rPr lang="fr-FR" dirty="0" err="1"/>
              <a:t>From</a:t>
            </a:r>
            <a:r>
              <a:rPr lang="fr-FR" dirty="0"/>
              <a:t> </a:t>
            </a:r>
            <a:r>
              <a:rPr lang="fr-FR" dirty="0" err="1"/>
              <a:t>shallow</a:t>
            </a:r>
            <a:r>
              <a:rPr lang="fr-FR" dirty="0"/>
              <a:t> water to </a:t>
            </a:r>
            <a:r>
              <a:rPr lang="fr-FR" dirty="0" err="1"/>
              <a:t>deep</a:t>
            </a:r>
            <a:r>
              <a:rPr lang="fr-FR" dirty="0"/>
              <a:t> </a:t>
            </a:r>
            <a:r>
              <a:rPr lang="fr-FR" dirty="0" err="1"/>
              <a:t>ocean</a:t>
            </a:r>
            <a:endParaRPr lang="fr-FR" dirty="0"/>
          </a:p>
          <a:p>
            <a:pPr lvl="1"/>
            <a:r>
              <a:rPr lang="fr-FR" dirty="0" err="1"/>
              <a:t>Internal</a:t>
            </a:r>
            <a:r>
              <a:rPr lang="fr-FR" dirty="0"/>
              <a:t> and </a:t>
            </a:r>
            <a:r>
              <a:rPr lang="fr-FR" dirty="0" err="1"/>
              <a:t>external</a:t>
            </a:r>
            <a:r>
              <a:rPr lang="fr-FR" dirty="0"/>
              <a:t> </a:t>
            </a:r>
            <a:r>
              <a:rPr lang="fr-FR" dirty="0" err="1"/>
              <a:t>sensors</a:t>
            </a:r>
            <a:endParaRPr lang="fr-FR" dirty="0"/>
          </a:p>
          <a:p>
            <a:pPr lvl="1"/>
            <a:r>
              <a:rPr lang="fr-FR" dirty="0"/>
              <a:t>User </a:t>
            </a:r>
            <a:r>
              <a:rPr lang="fr-FR" dirty="0" err="1"/>
              <a:t>friendly</a:t>
            </a:r>
            <a:r>
              <a:rPr lang="fr-FR" dirty="0"/>
              <a:t> interface</a:t>
            </a:r>
          </a:p>
          <a:p>
            <a:pPr lvl="1"/>
            <a:r>
              <a:rPr lang="fr-FR" dirty="0" err="1"/>
              <a:t>Acoustic</a:t>
            </a:r>
            <a:r>
              <a:rPr lang="fr-FR" dirty="0"/>
              <a:t> release system</a:t>
            </a:r>
          </a:p>
        </p:txBody>
      </p:sp>
      <p:sp>
        <p:nvSpPr>
          <p:cNvPr id="6" name="Espace réservé du texte 5">
            <a:extLst>
              <a:ext uri="{FF2B5EF4-FFF2-40B4-BE49-F238E27FC236}">
                <a16:creationId xmlns:a16="http://schemas.microsoft.com/office/drawing/2014/main" id="{C158BF6E-3378-4EFE-94C6-82C3114A3FE5}"/>
              </a:ext>
            </a:extLst>
          </p:cNvPr>
          <p:cNvSpPr>
            <a:spLocks noGrp="1"/>
          </p:cNvSpPr>
          <p:nvPr>
            <p:ph type="body" sz="quarter" idx="18"/>
          </p:nvPr>
        </p:nvSpPr>
        <p:spPr/>
        <p:txBody>
          <a:bodyPr/>
          <a:lstStyle/>
          <a:p>
            <a:r>
              <a:rPr lang="fr-FR" dirty="0"/>
              <a:t>The Canopus system </a:t>
            </a:r>
            <a:r>
              <a:rPr lang="fr-FR" dirty="0" err="1"/>
              <a:t>based</a:t>
            </a:r>
            <a:r>
              <a:rPr lang="fr-FR" dirty="0"/>
              <a:t> on LBL </a:t>
            </a:r>
            <a:r>
              <a:rPr lang="fr-FR" dirty="0" err="1"/>
              <a:t>transponder</a:t>
            </a:r>
            <a:endParaRPr lang="en-US" dirty="0"/>
          </a:p>
        </p:txBody>
      </p:sp>
      <p:sp>
        <p:nvSpPr>
          <p:cNvPr id="8" name="Espace réservé du contenu 4">
            <a:extLst>
              <a:ext uri="{FF2B5EF4-FFF2-40B4-BE49-F238E27FC236}">
                <a16:creationId xmlns:a16="http://schemas.microsoft.com/office/drawing/2014/main" id="{DBADC7ED-195F-4BED-9FA2-789D2B92EF1B}"/>
              </a:ext>
            </a:extLst>
          </p:cNvPr>
          <p:cNvSpPr txBox="1">
            <a:spLocks/>
          </p:cNvSpPr>
          <p:nvPr/>
        </p:nvSpPr>
        <p:spPr>
          <a:xfrm>
            <a:off x="684553" y="2398873"/>
            <a:ext cx="8469745" cy="871102"/>
          </a:xfrm>
          <a:prstGeom prst="rect">
            <a:avLst/>
          </a:prstGeom>
        </p:spPr>
        <p:txBody>
          <a:bodyPr vert="horz" lIns="91440" tIns="45720" rIns="91440" bIns="45720" rtlCol="0">
            <a:normAutofit/>
          </a:bodyPr>
          <a:lstStyle>
            <a:lvl1pPr marL="0" indent="-100800" algn="l" defTabSz="457200" rtl="0" eaLnBrk="1" latinLnBrk="0" hangingPunct="1">
              <a:spcBef>
                <a:spcPts val="0"/>
              </a:spcBef>
              <a:buClr>
                <a:schemeClr val="accent1"/>
              </a:buClr>
              <a:buSzPct val="120000"/>
              <a:buFont typeface="Arial"/>
              <a:buChar char="•"/>
              <a:defRPr sz="1400" kern="1200">
                <a:solidFill>
                  <a:schemeClr val="tx1"/>
                </a:solidFill>
                <a:latin typeface="+mn-lt"/>
                <a:ea typeface="+mn-ea"/>
                <a:cs typeface="+mn-cs"/>
              </a:defRPr>
            </a:lvl1pPr>
            <a:lvl2pPr marL="360000" indent="-100800" algn="l" defTabSz="457200" rtl="0" eaLnBrk="1" latinLnBrk="0" hangingPunct="1">
              <a:spcBef>
                <a:spcPts val="600"/>
              </a:spcBef>
              <a:buClr>
                <a:schemeClr val="accent1"/>
              </a:buClr>
              <a:buSzPct val="80000"/>
              <a:buFont typeface="Courier New"/>
              <a:buChar char="o"/>
              <a:defRPr sz="1400" kern="1200">
                <a:solidFill>
                  <a:schemeClr val="tx1"/>
                </a:solidFill>
                <a:latin typeface="+mn-lt"/>
                <a:ea typeface="+mn-ea"/>
                <a:cs typeface="+mn-cs"/>
              </a:defRPr>
            </a:lvl2pPr>
            <a:lvl3pPr marL="720000" indent="-100800" algn="l" defTabSz="457200" rtl="0" eaLnBrk="1" latinLnBrk="0" hangingPunct="1">
              <a:spcBef>
                <a:spcPts val="600"/>
              </a:spcBef>
              <a:buFont typeface="Lucida Grande"/>
              <a:buChar char="-"/>
              <a:defRPr sz="1400" kern="1200">
                <a:solidFill>
                  <a:schemeClr val="bg1">
                    <a:lumMod val="50000"/>
                  </a:schemeClr>
                </a:solidFill>
                <a:latin typeface="+mn-lt"/>
                <a:ea typeface="+mn-ea"/>
                <a:cs typeface="+mn-cs"/>
              </a:defRPr>
            </a:lvl3pPr>
            <a:lvl4pPr marL="1371600" indent="0" algn="l" defTabSz="457200" rtl="0" eaLnBrk="1" latinLnBrk="0" hangingPunct="1">
              <a:spcBef>
                <a:spcPts val="600"/>
              </a:spcBef>
              <a:buFontTx/>
              <a:buNone/>
              <a:defRPr sz="1000" kern="1200" baseline="0">
                <a:solidFill>
                  <a:srgbClr val="032029"/>
                </a:solidFill>
                <a:latin typeface="+mn-lt"/>
                <a:ea typeface="+mn-ea"/>
                <a:cs typeface="+mn-cs"/>
              </a:defRPr>
            </a:lvl4pPr>
            <a:lvl5pPr marL="1828800" indent="0" algn="l" defTabSz="457200" rtl="0" eaLnBrk="1" latinLnBrk="0" hangingPunct="1">
              <a:spcBef>
                <a:spcPct val="20000"/>
              </a:spcBef>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err="1"/>
              <a:t>Precision</a:t>
            </a:r>
            <a:r>
              <a:rPr lang="fr-FR" dirty="0"/>
              <a:t>, </a:t>
            </a:r>
            <a:r>
              <a:rPr lang="fr-FR" dirty="0" err="1"/>
              <a:t>accuracy</a:t>
            </a:r>
            <a:r>
              <a:rPr lang="fr-FR" dirty="0"/>
              <a:t> and </a:t>
            </a:r>
            <a:r>
              <a:rPr lang="fr-FR" dirty="0" err="1"/>
              <a:t>reliability</a:t>
            </a:r>
            <a:endParaRPr lang="fr-FR" dirty="0"/>
          </a:p>
          <a:p>
            <a:pPr lvl="1"/>
            <a:r>
              <a:rPr lang="fr-FR" dirty="0" err="1"/>
              <a:t>Milimetrics</a:t>
            </a:r>
            <a:r>
              <a:rPr lang="fr-FR" dirty="0"/>
              <a:t> </a:t>
            </a:r>
            <a:r>
              <a:rPr lang="fr-FR" dirty="0" err="1"/>
              <a:t>measurements</a:t>
            </a:r>
            <a:r>
              <a:rPr lang="fr-FR" dirty="0"/>
              <a:t> </a:t>
            </a:r>
            <a:r>
              <a:rPr lang="fr-FR" dirty="0" err="1"/>
              <a:t>needed</a:t>
            </a:r>
            <a:endParaRPr lang="fr-FR" dirty="0"/>
          </a:p>
          <a:p>
            <a:pPr marL="259200" lvl="1" indent="0">
              <a:buNone/>
            </a:pPr>
            <a:endParaRPr lang="fr-FR" dirty="0"/>
          </a:p>
        </p:txBody>
      </p:sp>
      <p:sp>
        <p:nvSpPr>
          <p:cNvPr id="9" name="Espace réservé du contenu 4">
            <a:extLst>
              <a:ext uri="{FF2B5EF4-FFF2-40B4-BE49-F238E27FC236}">
                <a16:creationId xmlns:a16="http://schemas.microsoft.com/office/drawing/2014/main" id="{8BC95D55-352A-482F-8319-156958CF2EA4}"/>
              </a:ext>
            </a:extLst>
          </p:cNvPr>
          <p:cNvSpPr txBox="1">
            <a:spLocks/>
          </p:cNvSpPr>
          <p:nvPr/>
        </p:nvSpPr>
        <p:spPr>
          <a:xfrm>
            <a:off x="719341" y="3266479"/>
            <a:ext cx="8469745" cy="570026"/>
          </a:xfrm>
          <a:prstGeom prst="rect">
            <a:avLst/>
          </a:prstGeom>
        </p:spPr>
        <p:txBody>
          <a:bodyPr vert="horz" lIns="91440" tIns="45720" rIns="91440" bIns="45720" rtlCol="0">
            <a:normAutofit lnSpcReduction="10000"/>
          </a:bodyPr>
          <a:lstStyle>
            <a:lvl1pPr marL="0" indent="-100800" algn="l" defTabSz="457200" rtl="0" eaLnBrk="1" latinLnBrk="0" hangingPunct="1">
              <a:spcBef>
                <a:spcPts val="0"/>
              </a:spcBef>
              <a:buClr>
                <a:schemeClr val="accent1"/>
              </a:buClr>
              <a:buSzPct val="120000"/>
              <a:buFont typeface="Arial"/>
              <a:buChar char="•"/>
              <a:defRPr sz="1400" kern="1200">
                <a:solidFill>
                  <a:schemeClr val="tx1"/>
                </a:solidFill>
                <a:latin typeface="+mn-lt"/>
                <a:ea typeface="+mn-ea"/>
                <a:cs typeface="+mn-cs"/>
              </a:defRPr>
            </a:lvl1pPr>
            <a:lvl2pPr marL="360000" indent="-100800" algn="l" defTabSz="457200" rtl="0" eaLnBrk="1" latinLnBrk="0" hangingPunct="1">
              <a:spcBef>
                <a:spcPts val="600"/>
              </a:spcBef>
              <a:buClr>
                <a:schemeClr val="accent1"/>
              </a:buClr>
              <a:buSzPct val="80000"/>
              <a:buFont typeface="Courier New"/>
              <a:buChar char="o"/>
              <a:defRPr sz="1400" kern="1200">
                <a:solidFill>
                  <a:schemeClr val="tx1"/>
                </a:solidFill>
                <a:latin typeface="+mn-lt"/>
                <a:ea typeface="+mn-ea"/>
                <a:cs typeface="+mn-cs"/>
              </a:defRPr>
            </a:lvl2pPr>
            <a:lvl3pPr marL="720000" indent="-100800" algn="l" defTabSz="457200" rtl="0" eaLnBrk="1" latinLnBrk="0" hangingPunct="1">
              <a:spcBef>
                <a:spcPts val="600"/>
              </a:spcBef>
              <a:buFont typeface="Lucida Grande"/>
              <a:buChar char="-"/>
              <a:defRPr sz="1400" kern="1200">
                <a:solidFill>
                  <a:schemeClr val="bg1">
                    <a:lumMod val="50000"/>
                  </a:schemeClr>
                </a:solidFill>
                <a:latin typeface="+mn-lt"/>
                <a:ea typeface="+mn-ea"/>
                <a:cs typeface="+mn-cs"/>
              </a:defRPr>
            </a:lvl3pPr>
            <a:lvl4pPr marL="1371600" indent="0" algn="l" defTabSz="457200" rtl="0" eaLnBrk="1" latinLnBrk="0" hangingPunct="1">
              <a:spcBef>
                <a:spcPts val="600"/>
              </a:spcBef>
              <a:buFontTx/>
              <a:buNone/>
              <a:defRPr sz="1000" kern="1200" baseline="0">
                <a:solidFill>
                  <a:srgbClr val="032029"/>
                </a:solidFill>
                <a:latin typeface="+mn-lt"/>
                <a:ea typeface="+mn-ea"/>
                <a:cs typeface="+mn-cs"/>
              </a:defRPr>
            </a:lvl4pPr>
            <a:lvl5pPr marL="1828800" indent="0" algn="l" defTabSz="457200" rtl="0" eaLnBrk="1" latinLnBrk="0" hangingPunct="1">
              <a:spcBef>
                <a:spcPct val="20000"/>
              </a:spcBef>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t>Data </a:t>
            </a:r>
            <a:r>
              <a:rPr lang="fr-FR" dirty="0" err="1"/>
              <a:t>storage</a:t>
            </a:r>
            <a:r>
              <a:rPr lang="fr-FR" dirty="0"/>
              <a:t> </a:t>
            </a:r>
            <a:r>
              <a:rPr lang="fr-FR" dirty="0" err="1"/>
              <a:t>capacity</a:t>
            </a:r>
            <a:r>
              <a:rPr lang="fr-FR" dirty="0"/>
              <a:t> and communication</a:t>
            </a:r>
          </a:p>
          <a:p>
            <a:pPr lvl="1"/>
            <a:r>
              <a:rPr lang="fr-FR" dirty="0" err="1"/>
              <a:t>Telemetry</a:t>
            </a:r>
            <a:r>
              <a:rPr lang="fr-FR" dirty="0"/>
              <a:t> &amp; modem</a:t>
            </a:r>
          </a:p>
        </p:txBody>
      </p:sp>
      <p:sp>
        <p:nvSpPr>
          <p:cNvPr id="10" name="Espace réservé du contenu 4">
            <a:extLst>
              <a:ext uri="{FF2B5EF4-FFF2-40B4-BE49-F238E27FC236}">
                <a16:creationId xmlns:a16="http://schemas.microsoft.com/office/drawing/2014/main" id="{BD030DE2-5F31-4DCC-A88F-8EF250E0D3EF}"/>
              </a:ext>
            </a:extLst>
          </p:cNvPr>
          <p:cNvSpPr txBox="1">
            <a:spLocks/>
          </p:cNvSpPr>
          <p:nvPr/>
        </p:nvSpPr>
        <p:spPr>
          <a:xfrm>
            <a:off x="719341" y="3973814"/>
            <a:ext cx="8469745" cy="1033520"/>
          </a:xfrm>
          <a:prstGeom prst="rect">
            <a:avLst/>
          </a:prstGeom>
        </p:spPr>
        <p:txBody>
          <a:bodyPr vert="horz" lIns="91440" tIns="45720" rIns="91440" bIns="45720" rtlCol="0">
            <a:normAutofit/>
          </a:bodyPr>
          <a:lstStyle>
            <a:lvl1pPr marL="0" indent="-100800" algn="l" defTabSz="457200" rtl="0" eaLnBrk="1" latinLnBrk="0" hangingPunct="1">
              <a:spcBef>
                <a:spcPts val="0"/>
              </a:spcBef>
              <a:buClr>
                <a:schemeClr val="accent1"/>
              </a:buClr>
              <a:buSzPct val="120000"/>
              <a:buFont typeface="Arial"/>
              <a:buChar char="•"/>
              <a:defRPr sz="1400" kern="1200">
                <a:solidFill>
                  <a:schemeClr val="tx1"/>
                </a:solidFill>
                <a:latin typeface="+mn-lt"/>
                <a:ea typeface="+mn-ea"/>
                <a:cs typeface="+mn-cs"/>
              </a:defRPr>
            </a:lvl1pPr>
            <a:lvl2pPr marL="360000" indent="-100800" algn="l" defTabSz="457200" rtl="0" eaLnBrk="1" latinLnBrk="0" hangingPunct="1">
              <a:spcBef>
                <a:spcPts val="600"/>
              </a:spcBef>
              <a:buClr>
                <a:schemeClr val="accent1"/>
              </a:buClr>
              <a:buSzPct val="80000"/>
              <a:buFont typeface="Courier New"/>
              <a:buChar char="o"/>
              <a:defRPr sz="1400" kern="1200">
                <a:solidFill>
                  <a:schemeClr val="tx1"/>
                </a:solidFill>
                <a:latin typeface="+mn-lt"/>
                <a:ea typeface="+mn-ea"/>
                <a:cs typeface="+mn-cs"/>
              </a:defRPr>
            </a:lvl2pPr>
            <a:lvl3pPr marL="720000" indent="-100800" algn="l" defTabSz="457200" rtl="0" eaLnBrk="1" latinLnBrk="0" hangingPunct="1">
              <a:spcBef>
                <a:spcPts val="600"/>
              </a:spcBef>
              <a:buFont typeface="Lucida Grande"/>
              <a:buChar char="-"/>
              <a:defRPr sz="1400" kern="1200">
                <a:solidFill>
                  <a:schemeClr val="bg1">
                    <a:lumMod val="50000"/>
                  </a:schemeClr>
                </a:solidFill>
                <a:latin typeface="+mn-lt"/>
                <a:ea typeface="+mn-ea"/>
                <a:cs typeface="+mn-cs"/>
              </a:defRPr>
            </a:lvl3pPr>
            <a:lvl4pPr marL="1371600" indent="0" algn="l" defTabSz="457200" rtl="0" eaLnBrk="1" latinLnBrk="0" hangingPunct="1">
              <a:spcBef>
                <a:spcPts val="600"/>
              </a:spcBef>
              <a:buFontTx/>
              <a:buNone/>
              <a:defRPr sz="1000" kern="1200" baseline="0">
                <a:solidFill>
                  <a:srgbClr val="032029"/>
                </a:solidFill>
                <a:latin typeface="+mn-lt"/>
                <a:ea typeface="+mn-ea"/>
                <a:cs typeface="+mn-cs"/>
              </a:defRPr>
            </a:lvl4pPr>
            <a:lvl5pPr marL="1828800" indent="0" algn="l" defTabSz="457200" rtl="0" eaLnBrk="1" latinLnBrk="0" hangingPunct="1">
              <a:spcBef>
                <a:spcPct val="20000"/>
              </a:spcBef>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t>Long </a:t>
            </a:r>
            <a:r>
              <a:rPr lang="fr-FR" dirty="0" err="1"/>
              <a:t>term</a:t>
            </a:r>
            <a:r>
              <a:rPr lang="fr-FR" dirty="0"/>
              <a:t> </a:t>
            </a:r>
            <a:r>
              <a:rPr lang="fr-FR" dirty="0" err="1"/>
              <a:t>deployment</a:t>
            </a:r>
            <a:r>
              <a:rPr lang="fr-FR" dirty="0"/>
              <a:t>  </a:t>
            </a:r>
          </a:p>
          <a:p>
            <a:pPr lvl="1"/>
            <a:r>
              <a:rPr lang="fr-FR" dirty="0" err="1"/>
              <a:t>Many</a:t>
            </a:r>
            <a:r>
              <a:rPr lang="fr-FR" dirty="0"/>
              <a:t> </a:t>
            </a:r>
            <a:r>
              <a:rPr lang="fr-FR" dirty="0" err="1"/>
              <a:t>years</a:t>
            </a:r>
            <a:r>
              <a:rPr lang="fr-FR" dirty="0"/>
              <a:t> of </a:t>
            </a:r>
            <a:r>
              <a:rPr lang="fr-FR" dirty="0" err="1"/>
              <a:t>measurements</a:t>
            </a:r>
            <a:r>
              <a:rPr lang="fr-FR" dirty="0"/>
              <a:t> </a:t>
            </a:r>
            <a:r>
              <a:rPr lang="fr-FR" dirty="0" err="1"/>
              <a:t>needed</a:t>
            </a:r>
            <a:endParaRPr lang="fr-FR" dirty="0"/>
          </a:p>
          <a:p>
            <a:pPr indent="0">
              <a:buFont typeface="Arial"/>
              <a:buNone/>
            </a:pPr>
            <a:endParaRPr lang="fr-FR" dirty="0"/>
          </a:p>
          <a:p>
            <a:endParaRPr lang="fr-FR" dirty="0"/>
          </a:p>
          <a:p>
            <a:endParaRPr lang="en-US" dirty="0"/>
          </a:p>
        </p:txBody>
      </p:sp>
      <p:pic>
        <p:nvPicPr>
          <p:cNvPr id="7" name="Image 6">
            <a:extLst>
              <a:ext uri="{FF2B5EF4-FFF2-40B4-BE49-F238E27FC236}">
                <a16:creationId xmlns:a16="http://schemas.microsoft.com/office/drawing/2014/main" id="{24AFA81A-CDD8-402A-B2E5-BC0C2D9FE2F3}"/>
              </a:ext>
            </a:extLst>
          </p:cNvPr>
          <p:cNvPicPr>
            <a:picLocks noChangeAspect="1"/>
          </p:cNvPicPr>
          <p:nvPr/>
        </p:nvPicPr>
        <p:blipFill rotWithShape="1">
          <a:blip r:embed="rId4" cstate="email">
            <a:clrChange>
              <a:clrFrom>
                <a:srgbClr val="FEFEFE"/>
              </a:clrFrom>
              <a:clrTo>
                <a:srgbClr val="FEFEFE">
                  <a:alpha val="0"/>
                </a:srgbClr>
              </a:clrTo>
            </a:clrChange>
            <a:extLst>
              <a:ext uri="{28A0092B-C50C-407E-A947-70E740481C1C}">
                <a14:useLocalDpi xmlns:a14="http://schemas.microsoft.com/office/drawing/2010/main"/>
              </a:ext>
            </a:extLst>
          </a:blip>
          <a:srcRect t="4487" r="13498" b="2804"/>
          <a:stretch/>
        </p:blipFill>
        <p:spPr>
          <a:xfrm>
            <a:off x="44150" y="1151622"/>
            <a:ext cx="776721" cy="3391877"/>
          </a:xfrm>
          <a:prstGeom prst="rect">
            <a:avLst/>
          </a:prstGeom>
        </p:spPr>
      </p:pic>
      <p:sp>
        <p:nvSpPr>
          <p:cNvPr id="2" name="Bulle narrative : rectangle 1">
            <a:extLst>
              <a:ext uri="{FF2B5EF4-FFF2-40B4-BE49-F238E27FC236}">
                <a16:creationId xmlns:a16="http://schemas.microsoft.com/office/drawing/2014/main" id="{20090B5D-6323-43B6-85B8-A0EC066B094F}"/>
              </a:ext>
            </a:extLst>
          </p:cNvPr>
          <p:cNvSpPr/>
          <p:nvPr/>
        </p:nvSpPr>
        <p:spPr>
          <a:xfrm>
            <a:off x="4914806" y="702485"/>
            <a:ext cx="4050196" cy="1913716"/>
          </a:xfrm>
          <a:prstGeom prst="wedgeRectCallout">
            <a:avLst>
              <a:gd name="adj1" fmla="val -58378"/>
              <a:gd name="adj2" fmla="val -22318"/>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lvl="1">
              <a:spcAft>
                <a:spcPts val="450"/>
              </a:spcAft>
              <a:buClr>
                <a:srgbClr val="FF5A93"/>
              </a:buClr>
              <a:buSzPct val="100000"/>
              <a:buFont typeface="Wingdings" panose="05000000000000000000" pitchFamily="2" charset="2"/>
              <a:buChar char="ü"/>
              <a:defRPr/>
            </a:pPr>
            <a:r>
              <a:rPr lang="en-GB" sz="1200" u="sng" kern="0" dirty="0">
                <a:solidFill>
                  <a:schemeClr val="bg1"/>
                </a:solidFill>
                <a:latin typeface="Arial" panose="020B0604020202020204" pitchFamily="34" charset="0"/>
                <a:ea typeface="ＭＳ Ｐゴシック" charset="-128"/>
                <a:cs typeface="Arial" panose="020B0604020202020204" pitchFamily="34" charset="0"/>
              </a:rPr>
              <a:t>4,000 m water depth</a:t>
            </a:r>
            <a:r>
              <a:rPr lang="en-GB" sz="1200" kern="0" dirty="0">
                <a:solidFill>
                  <a:schemeClr val="bg1"/>
                </a:solidFill>
                <a:latin typeface="Arial" panose="020B0604020202020204" pitchFamily="34" charset="0"/>
                <a:ea typeface="ＭＳ Ｐゴシック" charset="-128"/>
                <a:cs typeface="Arial" panose="020B0604020202020204" pitchFamily="34" charset="0"/>
              </a:rPr>
              <a:t>, corrosion resistant</a:t>
            </a:r>
          </a:p>
          <a:p>
            <a:pPr marL="88900" lvl="1">
              <a:spcAft>
                <a:spcPts val="450"/>
              </a:spcAft>
              <a:buClr>
                <a:srgbClr val="FF5A93"/>
              </a:buClr>
              <a:buSzPct val="100000"/>
              <a:buFont typeface="Wingdings" panose="05000000000000000000" pitchFamily="2" charset="2"/>
              <a:buChar char="ü"/>
              <a:defRPr/>
            </a:pPr>
            <a:r>
              <a:rPr lang="en-GB" sz="1200" kern="0" dirty="0">
                <a:solidFill>
                  <a:schemeClr val="bg1"/>
                </a:solidFill>
                <a:latin typeface="Arial" panose="020B0604020202020204" pitchFamily="34" charset="0"/>
                <a:ea typeface="ＭＳ Ｐゴシック" charset="-128"/>
                <a:cs typeface="Arial" panose="020B0604020202020204" pitchFamily="34" charset="0"/>
              </a:rPr>
              <a:t>Medium frequency bandwidth (</a:t>
            </a:r>
            <a:r>
              <a:rPr lang="en-GB" sz="1200" u="sng" kern="0" dirty="0">
                <a:solidFill>
                  <a:schemeClr val="bg1"/>
                </a:solidFill>
                <a:latin typeface="Arial" panose="020B0604020202020204" pitchFamily="34" charset="0"/>
                <a:ea typeface="ＭＳ Ｐゴシック" charset="-128"/>
                <a:cs typeface="Arial" panose="020B0604020202020204" pitchFamily="34" charset="0"/>
              </a:rPr>
              <a:t>MF</a:t>
            </a:r>
            <a:r>
              <a:rPr lang="en-GB" sz="1200" kern="0" dirty="0">
                <a:solidFill>
                  <a:schemeClr val="bg1"/>
                </a:solidFill>
                <a:latin typeface="Arial" panose="020B0604020202020204" pitchFamily="34" charset="0"/>
                <a:ea typeface="ＭＳ Ｐゴシック" charset="-128"/>
                <a:cs typeface="Arial" panose="020B0604020202020204" pitchFamily="34" charset="0"/>
              </a:rPr>
              <a:t>) – 20 kHz to 30 kHz. </a:t>
            </a:r>
          </a:p>
          <a:p>
            <a:pPr marL="88900" lvl="1">
              <a:spcAft>
                <a:spcPts val="450"/>
              </a:spcAft>
              <a:buClr>
                <a:srgbClr val="FF5A93"/>
              </a:buClr>
              <a:buSzPct val="100000"/>
              <a:buFont typeface="Wingdings" panose="05000000000000000000" pitchFamily="2" charset="2"/>
              <a:buChar char="ü"/>
              <a:defRPr/>
            </a:pPr>
            <a:r>
              <a:rPr lang="en-GB" sz="1200" kern="0" dirty="0">
                <a:solidFill>
                  <a:schemeClr val="bg1"/>
                </a:solidFill>
                <a:latin typeface="Arial" panose="020B0604020202020204" pitchFamily="34" charset="0"/>
                <a:ea typeface="ＭＳ Ｐゴシック" charset="-128"/>
                <a:cs typeface="Arial" panose="020B0604020202020204" pitchFamily="34" charset="0"/>
              </a:rPr>
              <a:t>Multiple users capability (up to 500 addresses),</a:t>
            </a:r>
          </a:p>
          <a:p>
            <a:pPr marL="88900" lvl="1">
              <a:spcAft>
                <a:spcPts val="450"/>
              </a:spcAft>
              <a:buClr>
                <a:srgbClr val="FF5A93"/>
              </a:buClr>
              <a:buSzPct val="100000"/>
              <a:buFont typeface="Wingdings" panose="05000000000000000000" pitchFamily="2" charset="2"/>
              <a:buChar char="ü"/>
              <a:defRPr/>
            </a:pPr>
            <a:r>
              <a:rPr lang="en-GB" sz="1200" u="sng" kern="0" dirty="0">
                <a:solidFill>
                  <a:schemeClr val="bg1"/>
                </a:solidFill>
                <a:latin typeface="Arial" panose="020B0604020202020204" pitchFamily="34" charset="0"/>
                <a:ea typeface="ＭＳ Ｐゴシック" charset="-128"/>
                <a:cs typeface="Arial" panose="020B0604020202020204" pitchFamily="34" charset="0"/>
              </a:rPr>
              <a:t>Internal</a:t>
            </a:r>
            <a:r>
              <a:rPr lang="en-GB" sz="1200" kern="0" dirty="0">
                <a:solidFill>
                  <a:schemeClr val="bg1"/>
                </a:solidFill>
                <a:latin typeface="Arial" panose="020B0604020202020204" pitchFamily="34" charset="0"/>
                <a:ea typeface="ＭＳ Ｐゴシック" charset="-128"/>
                <a:cs typeface="Arial" panose="020B0604020202020204" pitchFamily="34" charset="0"/>
              </a:rPr>
              <a:t> environment </a:t>
            </a:r>
            <a:r>
              <a:rPr lang="en-GB" sz="1200" u="sng" kern="0" dirty="0">
                <a:solidFill>
                  <a:schemeClr val="bg1"/>
                </a:solidFill>
                <a:latin typeface="Arial" panose="020B0604020202020204" pitchFamily="34" charset="0"/>
                <a:ea typeface="ＭＳ Ｐゴシック" charset="-128"/>
                <a:cs typeface="Arial" panose="020B0604020202020204" pitchFamily="34" charset="0"/>
              </a:rPr>
              <a:t>sensors</a:t>
            </a:r>
            <a:r>
              <a:rPr lang="en-GB" sz="1200" kern="0" dirty="0">
                <a:solidFill>
                  <a:schemeClr val="bg1"/>
                </a:solidFill>
                <a:latin typeface="Arial" panose="020B0604020202020204" pitchFamily="34" charset="0"/>
                <a:ea typeface="ＭＳ Ｐゴシック" charset="-128"/>
                <a:cs typeface="Arial" panose="020B0604020202020204" pitchFamily="34" charset="0"/>
              </a:rPr>
              <a:t> (pressure, temperature, inclinometer, sound velocity),</a:t>
            </a:r>
          </a:p>
          <a:p>
            <a:pPr marL="88900" lvl="1">
              <a:spcAft>
                <a:spcPts val="450"/>
              </a:spcAft>
              <a:buClr>
                <a:srgbClr val="FF5A93"/>
              </a:buClr>
              <a:buSzPct val="100000"/>
              <a:buFont typeface="Wingdings" panose="05000000000000000000" pitchFamily="2" charset="2"/>
              <a:buChar char="ü"/>
              <a:defRPr/>
            </a:pPr>
            <a:r>
              <a:rPr lang="en-GB" sz="1200" u="sng" kern="0" dirty="0">
                <a:solidFill>
                  <a:schemeClr val="bg1"/>
                </a:solidFill>
                <a:latin typeface="Arial" panose="020B0604020202020204" pitchFamily="34" charset="0"/>
                <a:ea typeface="ＭＳ Ｐゴシック" charset="-128"/>
                <a:cs typeface="Arial" panose="020B0604020202020204" pitchFamily="34" charset="0"/>
              </a:rPr>
              <a:t>External sensors </a:t>
            </a:r>
            <a:r>
              <a:rPr lang="en-GB" sz="1200" kern="0" dirty="0">
                <a:solidFill>
                  <a:schemeClr val="bg1"/>
                </a:solidFill>
                <a:latin typeface="Arial" panose="020B0604020202020204" pitchFamily="34" charset="0"/>
                <a:ea typeface="ＭＳ Ｐゴシック" charset="-128"/>
                <a:cs typeface="Arial" panose="020B0604020202020204" pitchFamily="34" charset="0"/>
              </a:rPr>
              <a:t>management (Power supply, Communication, Synchronization)</a:t>
            </a:r>
            <a:endParaRPr lang="en-US" dirty="0">
              <a:solidFill>
                <a:schemeClr val="bg1"/>
              </a:solidFill>
            </a:endParaRPr>
          </a:p>
        </p:txBody>
      </p:sp>
      <p:sp>
        <p:nvSpPr>
          <p:cNvPr id="14" name="Bulle narrative : rectangle 13">
            <a:extLst>
              <a:ext uri="{FF2B5EF4-FFF2-40B4-BE49-F238E27FC236}">
                <a16:creationId xmlns:a16="http://schemas.microsoft.com/office/drawing/2014/main" id="{EBBAC64C-88EC-4EED-B144-F59F4B24C72D}"/>
              </a:ext>
            </a:extLst>
          </p:cNvPr>
          <p:cNvSpPr/>
          <p:nvPr/>
        </p:nvSpPr>
        <p:spPr>
          <a:xfrm>
            <a:off x="4910472" y="4096958"/>
            <a:ext cx="4050196" cy="975422"/>
          </a:xfrm>
          <a:prstGeom prst="wedgeRectCallout">
            <a:avLst>
              <a:gd name="adj1" fmla="val -57764"/>
              <a:gd name="adj2" fmla="val -21056"/>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lvl="1" indent="-171450" fontAlgn="t">
              <a:lnSpc>
                <a:spcPct val="107000"/>
              </a:lnSpc>
              <a:spcAft>
                <a:spcPts val="450"/>
              </a:spcAft>
              <a:buClr>
                <a:srgbClr val="FF5A93"/>
              </a:buClr>
              <a:buSzPct val="100000"/>
              <a:buFont typeface="Wingdings" panose="05000000000000000000" pitchFamily="2" charset="2"/>
              <a:buChar char="ü"/>
              <a:defRPr/>
            </a:pPr>
            <a:r>
              <a:rPr lang="en-US" sz="1200" kern="0" dirty="0">
                <a:solidFill>
                  <a:schemeClr val="bg1"/>
                </a:solidFill>
                <a:latin typeface="Arial" panose="020B0604020202020204" pitchFamily="34" charset="0"/>
                <a:ea typeface="ＭＳ Ｐゴシック" charset="-128"/>
                <a:cs typeface="Arial" panose="020B0604020202020204" pitchFamily="34" charset="0"/>
              </a:rPr>
              <a:t>Housing: aluminum, hard anodizing (Integral), Titanium as an option,</a:t>
            </a:r>
          </a:p>
          <a:p>
            <a:pPr marL="88900" lvl="1" indent="-171450" fontAlgn="t">
              <a:lnSpc>
                <a:spcPct val="107000"/>
              </a:lnSpc>
              <a:spcAft>
                <a:spcPts val="450"/>
              </a:spcAft>
              <a:buClr>
                <a:srgbClr val="FF5A93"/>
              </a:buClr>
              <a:buSzPct val="100000"/>
              <a:buFont typeface="Wingdings" panose="05000000000000000000" pitchFamily="2" charset="2"/>
              <a:buChar char="ü"/>
              <a:defRPr/>
            </a:pPr>
            <a:r>
              <a:rPr lang="en-US" sz="1200" kern="0" dirty="0">
                <a:solidFill>
                  <a:schemeClr val="bg1"/>
                </a:solidFill>
                <a:latin typeface="Arial" panose="020B0604020202020204" pitchFamily="34" charset="0"/>
                <a:ea typeface="ＭＳ Ｐゴシック" charset="-128"/>
                <a:cs typeface="Arial" panose="020B0604020202020204" pitchFamily="34" charset="0"/>
              </a:rPr>
              <a:t>4 years battery life (alkaline) 7 years lithium (optional)</a:t>
            </a:r>
          </a:p>
        </p:txBody>
      </p:sp>
      <p:graphicFrame>
        <p:nvGraphicFramePr>
          <p:cNvPr id="15" name="Objet 14">
            <a:extLst>
              <a:ext uri="{FF2B5EF4-FFF2-40B4-BE49-F238E27FC236}">
                <a16:creationId xmlns:a16="http://schemas.microsoft.com/office/drawing/2014/main" id="{DA458E7F-735B-4DF0-B17F-505BF221399D}"/>
              </a:ext>
            </a:extLst>
          </p:cNvPr>
          <p:cNvGraphicFramePr>
            <a:graphicFrameLocks noChangeAspect="1"/>
          </p:cNvGraphicFramePr>
          <p:nvPr/>
        </p:nvGraphicFramePr>
        <p:xfrm>
          <a:off x="3430722" y="1174531"/>
          <a:ext cx="1260000" cy="1206000"/>
        </p:xfrm>
        <a:graphic>
          <a:graphicData uri="http://schemas.openxmlformats.org/presentationml/2006/ole">
            <mc:AlternateContent xmlns:mc="http://schemas.openxmlformats.org/markup-compatibility/2006">
              <mc:Choice xmlns:v="urn:schemas-microsoft-com:vml" Requires="v">
                <p:oleObj spid="_x0000_s9241" name="Picture" r:id="rId5" imgW="2560542" imgH="2450804" progId="PhotoDraw.Document.2">
                  <p:embed/>
                </p:oleObj>
              </mc:Choice>
              <mc:Fallback>
                <p:oleObj name="Picture" r:id="rId5" imgW="2560542" imgH="2450804" progId="PhotoDraw.Document.2">
                  <p:embed/>
                  <p:pic>
                    <p:nvPicPr>
                      <p:cNvPr id="15" name="Objet 14">
                        <a:extLst>
                          <a:ext uri="{FF2B5EF4-FFF2-40B4-BE49-F238E27FC236}">
                            <a16:creationId xmlns:a16="http://schemas.microsoft.com/office/drawing/2014/main" id="{DA458E7F-735B-4DF0-B17F-505BF221399D}"/>
                          </a:ext>
                        </a:extLst>
                      </p:cNvPr>
                      <p:cNvPicPr/>
                      <p:nvPr/>
                    </p:nvPicPr>
                    <p:blipFill>
                      <a:blip r:embed="rId6"/>
                      <a:stretch>
                        <a:fillRect/>
                      </a:stretch>
                    </p:blipFill>
                    <p:spPr>
                      <a:xfrm>
                        <a:off x="3430722" y="1174531"/>
                        <a:ext cx="1260000" cy="1206000"/>
                      </a:xfrm>
                      <a:prstGeom prst="rect">
                        <a:avLst/>
                      </a:prstGeom>
                    </p:spPr>
                  </p:pic>
                </p:oleObj>
              </mc:Fallback>
            </mc:AlternateContent>
          </a:graphicData>
        </a:graphic>
      </p:graphicFrame>
      <p:sp>
        <p:nvSpPr>
          <p:cNvPr id="12" name="Bulle narrative : rectangle 11">
            <a:extLst>
              <a:ext uri="{FF2B5EF4-FFF2-40B4-BE49-F238E27FC236}">
                <a16:creationId xmlns:a16="http://schemas.microsoft.com/office/drawing/2014/main" id="{9F30A3FC-AB5E-4071-A22C-D897C11BB6E5}"/>
              </a:ext>
            </a:extLst>
          </p:cNvPr>
          <p:cNvSpPr/>
          <p:nvPr/>
        </p:nvSpPr>
        <p:spPr>
          <a:xfrm>
            <a:off x="4914806" y="2131943"/>
            <a:ext cx="4050196" cy="1903193"/>
          </a:xfrm>
          <a:prstGeom prst="wedgeRectCallout">
            <a:avLst>
              <a:gd name="adj1" fmla="val -58378"/>
              <a:gd name="adj2" fmla="val -22318"/>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lvl="1" indent="-88900">
              <a:spcAft>
                <a:spcPts val="450"/>
              </a:spcAft>
              <a:buClr>
                <a:srgbClr val="FF5A93"/>
              </a:buClr>
              <a:buSzPct val="100000"/>
              <a:buFont typeface="Wingdings" panose="05000000000000000000" pitchFamily="2" charset="2"/>
              <a:buChar char="ü"/>
              <a:tabLst>
                <a:tab pos="1210866" algn="l"/>
              </a:tabLst>
              <a:defRPr/>
            </a:pPr>
            <a:r>
              <a:rPr lang="en-GB" sz="1200" u="sng" kern="0" dirty="0">
                <a:solidFill>
                  <a:schemeClr val="bg1"/>
                </a:solidFill>
                <a:latin typeface="Arial" panose="020B0604020202020204" pitchFamily="34" charset="0"/>
                <a:ea typeface="ＭＳ Ｐゴシック" charset="-128"/>
                <a:cs typeface="Arial" panose="020B0604020202020204" pitchFamily="34" charset="0"/>
              </a:rPr>
              <a:t>Accurate range</a:t>
            </a:r>
            <a:r>
              <a:rPr lang="en-GB" sz="1200" kern="0" dirty="0">
                <a:solidFill>
                  <a:schemeClr val="bg1"/>
                </a:solidFill>
                <a:latin typeface="Arial" panose="020B0604020202020204" pitchFamily="34" charset="0"/>
                <a:ea typeface="ＭＳ Ｐゴシック" charset="-128"/>
                <a:cs typeface="Arial" panose="020B0604020202020204" pitchFamily="34" charset="0"/>
              </a:rPr>
              <a:t> measurements (1cm)</a:t>
            </a:r>
          </a:p>
          <a:p>
            <a:pPr marL="88900" lvl="1" indent="-88900" fontAlgn="t">
              <a:spcAft>
                <a:spcPts val="450"/>
              </a:spcAft>
              <a:buClr>
                <a:srgbClr val="FF5A93"/>
              </a:buClr>
              <a:buSzPct val="100000"/>
              <a:buFont typeface="Wingdings" panose="05000000000000000000" pitchFamily="2" charset="2"/>
              <a:buChar char="ü"/>
              <a:defRPr/>
            </a:pPr>
            <a:r>
              <a:rPr lang="fr-FR" sz="1200" u="sng" kern="0" dirty="0">
                <a:solidFill>
                  <a:schemeClr val="bg1"/>
                </a:solidFill>
                <a:latin typeface="Arial" panose="020B0604020202020204" pitchFamily="34" charset="0"/>
                <a:ea typeface="ＭＳ Ｐゴシック" charset="-128"/>
                <a:cs typeface="Arial" panose="020B0604020202020204" pitchFamily="34" charset="0"/>
              </a:rPr>
              <a:t>Pressure </a:t>
            </a:r>
            <a:r>
              <a:rPr lang="fr-FR" sz="1200" u="sng" kern="0" dirty="0" err="1">
                <a:solidFill>
                  <a:schemeClr val="bg1"/>
                </a:solidFill>
                <a:latin typeface="Arial" panose="020B0604020202020204" pitchFamily="34" charset="0"/>
                <a:ea typeface="ＭＳ Ｐゴシック" charset="-128"/>
                <a:cs typeface="Arial" panose="020B0604020202020204" pitchFamily="34" charset="0"/>
              </a:rPr>
              <a:t>sensor</a:t>
            </a:r>
            <a:r>
              <a:rPr lang="en-US" sz="1200" u="sng" kern="0" dirty="0">
                <a:solidFill>
                  <a:schemeClr val="bg1"/>
                </a:solidFill>
                <a:latin typeface="Arial" panose="020B0604020202020204" pitchFamily="34" charset="0"/>
                <a:ea typeface="ＭＳ Ｐゴシック" charset="-128"/>
                <a:cs typeface="Arial" panose="020B0604020202020204" pitchFamily="34" charset="0"/>
              </a:rPr>
              <a:t>: </a:t>
            </a:r>
            <a:r>
              <a:rPr lang="fr-FR" sz="1200" kern="0" dirty="0">
                <a:solidFill>
                  <a:schemeClr val="bg1"/>
                </a:solidFill>
                <a:latin typeface="Arial" panose="020B0604020202020204" pitchFamily="34" charset="0"/>
                <a:ea typeface="ＭＳ Ｐゴシック" charset="-128"/>
                <a:cs typeface="Arial" panose="020B0604020202020204" pitchFamily="34" charset="0"/>
              </a:rPr>
              <a:t>400 bar range, +/-0.02%FS</a:t>
            </a:r>
            <a:endParaRPr lang="en-US" sz="1200" kern="0" dirty="0">
              <a:solidFill>
                <a:schemeClr val="bg1"/>
              </a:solidFill>
              <a:latin typeface="Arial" panose="020B0604020202020204" pitchFamily="34" charset="0"/>
              <a:ea typeface="ＭＳ Ｐゴシック" charset="-128"/>
              <a:cs typeface="Arial" panose="020B0604020202020204" pitchFamily="34" charset="0"/>
            </a:endParaRPr>
          </a:p>
          <a:p>
            <a:pPr marL="88900" lvl="1" indent="-88900" fontAlgn="t">
              <a:spcAft>
                <a:spcPts val="450"/>
              </a:spcAft>
              <a:buClr>
                <a:srgbClr val="FF5A93"/>
              </a:buClr>
              <a:buSzPct val="100000"/>
              <a:buFont typeface="Wingdings" panose="05000000000000000000" pitchFamily="2" charset="2"/>
              <a:buChar char="ü"/>
              <a:defRPr/>
            </a:pPr>
            <a:r>
              <a:rPr lang="fr-FR" sz="1200" u="sng" kern="0" dirty="0" err="1">
                <a:solidFill>
                  <a:schemeClr val="bg1"/>
                </a:solidFill>
                <a:latin typeface="Arial" panose="020B0604020202020204" pitchFamily="34" charset="0"/>
                <a:ea typeface="ＭＳ Ｐゴシック" charset="-128"/>
                <a:cs typeface="Arial" panose="020B0604020202020204" pitchFamily="34" charset="0"/>
              </a:rPr>
              <a:t>Temperature</a:t>
            </a:r>
            <a:r>
              <a:rPr lang="fr-FR" sz="1200" u="sng" kern="0" dirty="0">
                <a:solidFill>
                  <a:schemeClr val="bg1"/>
                </a:solidFill>
                <a:latin typeface="Arial" panose="020B0604020202020204" pitchFamily="34" charset="0"/>
                <a:ea typeface="ＭＳ Ｐゴシック" charset="-128"/>
                <a:cs typeface="Arial" panose="020B0604020202020204" pitchFamily="34" charset="0"/>
              </a:rPr>
              <a:t> </a:t>
            </a:r>
            <a:r>
              <a:rPr lang="fr-FR" sz="1200" u="sng" kern="0" dirty="0" err="1">
                <a:solidFill>
                  <a:schemeClr val="bg1"/>
                </a:solidFill>
                <a:latin typeface="Arial" panose="020B0604020202020204" pitchFamily="34" charset="0"/>
                <a:ea typeface="ＭＳ Ｐゴシック" charset="-128"/>
                <a:cs typeface="Arial" panose="020B0604020202020204" pitchFamily="34" charset="0"/>
              </a:rPr>
              <a:t>sensor</a:t>
            </a:r>
            <a:r>
              <a:rPr lang="fr-FR" sz="1200" u="sng" kern="0" dirty="0">
                <a:solidFill>
                  <a:schemeClr val="bg1"/>
                </a:solidFill>
                <a:latin typeface="Arial" panose="020B0604020202020204" pitchFamily="34" charset="0"/>
                <a:ea typeface="ＭＳ Ｐゴシック" charset="-128"/>
                <a:cs typeface="Arial" panose="020B0604020202020204" pitchFamily="34" charset="0"/>
              </a:rPr>
              <a:t>: </a:t>
            </a:r>
            <a:r>
              <a:rPr lang="fr-FR" sz="1200" kern="0" dirty="0">
                <a:solidFill>
                  <a:schemeClr val="bg1"/>
                </a:solidFill>
                <a:latin typeface="Arial" panose="020B0604020202020204" pitchFamily="34" charset="0"/>
                <a:ea typeface="ＭＳ Ｐゴシック" charset="-128"/>
                <a:cs typeface="Arial" panose="020B0604020202020204" pitchFamily="34" charset="0"/>
              </a:rPr>
              <a:t>-10°C to +60°C, +/-0.1°C</a:t>
            </a:r>
            <a:endParaRPr lang="en-US" sz="1200" kern="0" dirty="0">
              <a:solidFill>
                <a:schemeClr val="bg1"/>
              </a:solidFill>
              <a:latin typeface="Arial" panose="020B0604020202020204" pitchFamily="34" charset="0"/>
              <a:ea typeface="ＭＳ Ｐゴシック" charset="-128"/>
              <a:cs typeface="Arial" panose="020B0604020202020204" pitchFamily="34" charset="0"/>
            </a:endParaRPr>
          </a:p>
          <a:p>
            <a:pPr marL="88900" lvl="1" indent="-88900" fontAlgn="t">
              <a:spcAft>
                <a:spcPts val="450"/>
              </a:spcAft>
              <a:buClr>
                <a:srgbClr val="FF5A93"/>
              </a:buClr>
              <a:buSzPct val="100000"/>
              <a:buFont typeface="Wingdings" panose="05000000000000000000" pitchFamily="2" charset="2"/>
              <a:buChar char="ü"/>
              <a:defRPr/>
            </a:pPr>
            <a:r>
              <a:rPr lang="fr-FR" sz="1200" u="sng" kern="0" dirty="0" err="1">
                <a:solidFill>
                  <a:schemeClr val="bg1"/>
                </a:solidFill>
                <a:latin typeface="Arial" panose="020B0604020202020204" pitchFamily="34" charset="0"/>
                <a:ea typeface="ＭＳ Ｐゴシック" charset="-128"/>
                <a:cs typeface="Arial" panose="020B0604020202020204" pitchFamily="34" charset="0"/>
              </a:rPr>
              <a:t>Inclinometer</a:t>
            </a:r>
            <a:r>
              <a:rPr lang="en-US" sz="1200" u="sng" kern="0" dirty="0">
                <a:solidFill>
                  <a:schemeClr val="bg1"/>
                </a:solidFill>
                <a:latin typeface="Arial" panose="020B0604020202020204" pitchFamily="34" charset="0"/>
                <a:ea typeface="ＭＳ Ｐゴシック" charset="-128"/>
                <a:cs typeface="Arial" panose="020B0604020202020204" pitchFamily="34" charset="0"/>
              </a:rPr>
              <a:t>: </a:t>
            </a:r>
            <a:r>
              <a:rPr lang="fr-FR" sz="1200" kern="0" dirty="0">
                <a:solidFill>
                  <a:schemeClr val="bg1"/>
                </a:solidFill>
                <a:latin typeface="Arial" panose="020B0604020202020204" pitchFamily="34" charset="0"/>
                <a:ea typeface="ＭＳ Ｐゴシック" charset="-128"/>
                <a:cs typeface="Arial" panose="020B0604020202020204" pitchFamily="34" charset="0"/>
              </a:rPr>
              <a:t>+/-90deg 2 axis, +/-0.5deg</a:t>
            </a:r>
            <a:endParaRPr lang="en-US" sz="1200" kern="0" dirty="0">
              <a:solidFill>
                <a:schemeClr val="bg1"/>
              </a:solidFill>
              <a:latin typeface="Arial" panose="020B0604020202020204" pitchFamily="34" charset="0"/>
              <a:ea typeface="ＭＳ Ｐゴシック" charset="-128"/>
              <a:cs typeface="Arial" panose="020B0604020202020204" pitchFamily="34" charset="0"/>
            </a:endParaRPr>
          </a:p>
          <a:p>
            <a:pPr marL="88900" lvl="1" indent="-88900" fontAlgn="t">
              <a:spcAft>
                <a:spcPts val="450"/>
              </a:spcAft>
              <a:buClr>
                <a:srgbClr val="FF5A93"/>
              </a:buClr>
              <a:buSzPct val="100000"/>
              <a:buFont typeface="Wingdings" panose="05000000000000000000" pitchFamily="2" charset="2"/>
              <a:buChar char="ü"/>
              <a:defRPr/>
            </a:pPr>
            <a:r>
              <a:rPr lang="fr-FR" sz="1200" u="sng" kern="0" dirty="0">
                <a:solidFill>
                  <a:schemeClr val="bg1"/>
                </a:solidFill>
                <a:latin typeface="Arial" panose="020B0604020202020204" pitchFamily="34" charset="0"/>
                <a:ea typeface="ＭＳ Ｐゴシック" charset="-128"/>
                <a:cs typeface="Arial" panose="020B0604020202020204" pitchFamily="34" charset="0"/>
              </a:rPr>
              <a:t>Sound </a:t>
            </a:r>
            <a:r>
              <a:rPr lang="fr-FR" sz="1200" u="sng" kern="0" dirty="0" err="1">
                <a:solidFill>
                  <a:schemeClr val="bg1"/>
                </a:solidFill>
                <a:latin typeface="Arial" panose="020B0604020202020204" pitchFamily="34" charset="0"/>
                <a:ea typeface="ＭＳ Ｐゴシック" charset="-128"/>
                <a:cs typeface="Arial" panose="020B0604020202020204" pitchFamily="34" charset="0"/>
              </a:rPr>
              <a:t>velocity</a:t>
            </a:r>
            <a:r>
              <a:rPr lang="fr-FR" sz="1200" u="sng" kern="0" dirty="0">
                <a:solidFill>
                  <a:schemeClr val="bg1"/>
                </a:solidFill>
                <a:latin typeface="Arial" panose="020B0604020202020204" pitchFamily="34" charset="0"/>
                <a:ea typeface="ＭＳ Ｐゴシック" charset="-128"/>
                <a:cs typeface="Arial" panose="020B0604020202020204" pitchFamily="34" charset="0"/>
              </a:rPr>
              <a:t> (</a:t>
            </a:r>
            <a:r>
              <a:rPr lang="fr-FR" sz="1200" u="sng" kern="0" dirty="0" err="1">
                <a:solidFill>
                  <a:schemeClr val="bg1"/>
                </a:solidFill>
                <a:latin typeface="Arial" panose="020B0604020202020204" pitchFamily="34" charset="0"/>
                <a:ea typeface="ＭＳ Ｐゴシック" charset="-128"/>
                <a:cs typeface="Arial" panose="020B0604020202020204" pitchFamily="34" charset="0"/>
              </a:rPr>
              <a:t>optional</a:t>
            </a:r>
            <a:r>
              <a:rPr lang="fr-FR" sz="1200" u="sng" kern="0" dirty="0">
                <a:solidFill>
                  <a:schemeClr val="bg1"/>
                </a:solidFill>
                <a:latin typeface="Arial" panose="020B0604020202020204" pitchFamily="34" charset="0"/>
                <a:ea typeface="ＭＳ Ｐゴシック" charset="-128"/>
                <a:cs typeface="Arial" panose="020B0604020202020204" pitchFamily="34" charset="0"/>
              </a:rPr>
              <a:t>)</a:t>
            </a:r>
            <a:r>
              <a:rPr lang="en-US" sz="1200" u="sng" kern="0" dirty="0">
                <a:solidFill>
                  <a:schemeClr val="bg1"/>
                </a:solidFill>
                <a:latin typeface="Arial" panose="020B0604020202020204" pitchFamily="34" charset="0"/>
                <a:ea typeface="ＭＳ Ｐゴシック" charset="-128"/>
                <a:cs typeface="Arial" panose="020B0604020202020204" pitchFamily="34" charset="0"/>
              </a:rPr>
              <a:t>: </a:t>
            </a:r>
            <a:r>
              <a:rPr lang="fr-FR" sz="1200" u="sng" kern="0" dirty="0">
                <a:solidFill>
                  <a:schemeClr val="bg1"/>
                </a:solidFill>
                <a:latin typeface="Arial" panose="020B0604020202020204" pitchFamily="34" charset="0"/>
                <a:ea typeface="ＭＳ Ｐゴシック" charset="-128"/>
                <a:cs typeface="Arial" panose="020B0604020202020204" pitchFamily="34" charset="0"/>
              </a:rPr>
              <a:t>1375 to 1900m/s, +/-0.02m/s</a:t>
            </a:r>
            <a:endParaRPr lang="en-US" sz="1200" u="sng" kern="0" dirty="0">
              <a:solidFill>
                <a:schemeClr val="bg1"/>
              </a:solidFill>
              <a:latin typeface="Arial" panose="020B0604020202020204" pitchFamily="34" charset="0"/>
              <a:ea typeface="ＭＳ Ｐゴシック" charset="-128"/>
              <a:cs typeface="Arial" panose="020B0604020202020204" pitchFamily="34" charset="0"/>
            </a:endParaRPr>
          </a:p>
          <a:p>
            <a:pPr marL="88900" lvl="1" indent="-88900" fontAlgn="t">
              <a:spcAft>
                <a:spcPts val="450"/>
              </a:spcAft>
              <a:buClr>
                <a:srgbClr val="FF5A93"/>
              </a:buClr>
              <a:buSzPct val="100000"/>
              <a:buFont typeface="Wingdings" panose="05000000000000000000" pitchFamily="2" charset="2"/>
              <a:buChar char="ü"/>
              <a:defRPr/>
            </a:pPr>
            <a:r>
              <a:rPr lang="fr-FR" sz="1200" u="sng" kern="0" dirty="0" err="1">
                <a:solidFill>
                  <a:schemeClr val="bg1"/>
                </a:solidFill>
                <a:latin typeface="Arial" panose="020B0604020202020204" pitchFamily="34" charset="0"/>
                <a:ea typeface="ＭＳ Ｐゴシック" charset="-128"/>
                <a:cs typeface="Arial" panose="020B0604020202020204" pitchFamily="34" charset="0"/>
              </a:rPr>
              <a:t>Digiquartz</a:t>
            </a:r>
            <a:r>
              <a:rPr lang="fr-FR" sz="1200" u="sng" kern="0" dirty="0">
                <a:solidFill>
                  <a:schemeClr val="bg1"/>
                </a:solidFill>
                <a:latin typeface="Arial" panose="020B0604020202020204" pitchFamily="34" charset="0"/>
                <a:ea typeface="ＭＳ Ｐゴシック" charset="-128"/>
                <a:cs typeface="Arial" panose="020B0604020202020204" pitchFamily="34" charset="0"/>
              </a:rPr>
              <a:t> pressure </a:t>
            </a:r>
            <a:r>
              <a:rPr lang="fr-FR" sz="1200" u="sng" kern="0" dirty="0" err="1">
                <a:solidFill>
                  <a:schemeClr val="bg1"/>
                </a:solidFill>
                <a:latin typeface="Arial" panose="020B0604020202020204" pitchFamily="34" charset="0"/>
                <a:ea typeface="ＭＳ Ｐゴシック" charset="-128"/>
                <a:cs typeface="Arial" panose="020B0604020202020204" pitchFamily="34" charset="0"/>
              </a:rPr>
              <a:t>sensor</a:t>
            </a:r>
            <a:r>
              <a:rPr lang="fr-FR" sz="1200" u="sng" kern="0" dirty="0">
                <a:solidFill>
                  <a:schemeClr val="bg1"/>
                </a:solidFill>
                <a:latin typeface="Arial" panose="020B0604020202020204" pitchFamily="34" charset="0"/>
                <a:ea typeface="ＭＳ Ｐゴシック" charset="-128"/>
                <a:cs typeface="Arial" panose="020B0604020202020204" pitchFamily="34" charset="0"/>
              </a:rPr>
              <a:t> (</a:t>
            </a:r>
            <a:r>
              <a:rPr lang="fr-FR" sz="1200" u="sng" kern="0" dirty="0" err="1">
                <a:solidFill>
                  <a:schemeClr val="bg1"/>
                </a:solidFill>
                <a:latin typeface="Arial" panose="020B0604020202020204" pitchFamily="34" charset="0"/>
                <a:ea typeface="ＭＳ Ｐゴシック" charset="-128"/>
                <a:cs typeface="Arial" panose="020B0604020202020204" pitchFamily="34" charset="0"/>
              </a:rPr>
              <a:t>optional</a:t>
            </a:r>
            <a:r>
              <a:rPr lang="fr-FR" sz="1200" u="sng" kern="0" dirty="0">
                <a:solidFill>
                  <a:schemeClr val="bg1"/>
                </a:solidFill>
                <a:latin typeface="Arial" panose="020B0604020202020204" pitchFamily="34" charset="0"/>
                <a:ea typeface="ＭＳ Ｐゴシック" charset="-128"/>
                <a:cs typeface="Arial" panose="020B0604020202020204" pitchFamily="34" charset="0"/>
              </a:rPr>
              <a:t>)</a:t>
            </a:r>
            <a:r>
              <a:rPr lang="en-US" sz="1200" u="sng" kern="0" dirty="0">
                <a:solidFill>
                  <a:schemeClr val="bg1"/>
                </a:solidFill>
                <a:latin typeface="Arial" panose="020B0604020202020204" pitchFamily="34" charset="0"/>
                <a:ea typeface="ＭＳ Ｐゴシック" charset="-128"/>
                <a:cs typeface="Arial" panose="020B0604020202020204" pitchFamily="34" charset="0"/>
              </a:rPr>
              <a:t> : </a:t>
            </a:r>
            <a:r>
              <a:rPr lang="fr-FR" sz="1200" u="sng" kern="0" dirty="0">
                <a:solidFill>
                  <a:schemeClr val="bg1"/>
                </a:solidFill>
                <a:latin typeface="Arial" panose="020B0604020202020204" pitchFamily="34" charset="0"/>
                <a:ea typeface="ＭＳ Ｐゴシック" charset="-128"/>
                <a:cs typeface="Arial" panose="020B0604020202020204" pitchFamily="34" charset="0"/>
              </a:rPr>
              <a:t>400 bar range, +/-0.01%FS</a:t>
            </a:r>
          </a:p>
          <a:p>
            <a:pPr marL="88900" lvl="1" indent="-88900" fontAlgn="t">
              <a:spcAft>
                <a:spcPts val="450"/>
              </a:spcAft>
              <a:buClr>
                <a:srgbClr val="FF5A93"/>
              </a:buClr>
              <a:buSzPct val="100000"/>
              <a:buFont typeface="Wingdings" panose="05000000000000000000" pitchFamily="2" charset="2"/>
              <a:buChar char="ü"/>
              <a:defRPr/>
            </a:pPr>
            <a:r>
              <a:rPr lang="fr-FR" sz="1200" u="sng" kern="0" dirty="0">
                <a:solidFill>
                  <a:schemeClr val="bg1"/>
                </a:solidFill>
                <a:latin typeface="Arial" panose="020B0604020202020204" pitchFamily="34" charset="0"/>
                <a:ea typeface="ＭＳ Ｐゴシック" charset="-128"/>
                <a:cs typeface="Arial" panose="020B0604020202020204" pitchFamily="34" charset="0"/>
              </a:rPr>
              <a:t>All </a:t>
            </a:r>
            <a:r>
              <a:rPr lang="fr-FR" sz="1200" u="sng" kern="0" dirty="0" err="1">
                <a:solidFill>
                  <a:schemeClr val="bg1"/>
                </a:solidFill>
                <a:latin typeface="Arial" panose="020B0604020202020204" pitchFamily="34" charset="0"/>
                <a:ea typeface="ＭＳ Ｐゴシック" charset="-128"/>
                <a:cs typeface="Arial" panose="020B0604020202020204" pitchFamily="34" charset="0"/>
              </a:rPr>
              <a:t>measurements</a:t>
            </a:r>
            <a:r>
              <a:rPr lang="fr-FR" sz="1200" u="sng" kern="0" dirty="0">
                <a:solidFill>
                  <a:schemeClr val="bg1"/>
                </a:solidFill>
                <a:latin typeface="Arial" panose="020B0604020202020204" pitchFamily="34" charset="0"/>
                <a:ea typeface="ＭＳ Ｐゴシック" charset="-128"/>
                <a:cs typeface="Arial" panose="020B0604020202020204" pitchFamily="34" charset="0"/>
              </a:rPr>
              <a:t> </a:t>
            </a:r>
            <a:r>
              <a:rPr lang="fr-FR" sz="1200" u="sng" kern="0" dirty="0" err="1">
                <a:solidFill>
                  <a:schemeClr val="bg1"/>
                </a:solidFill>
                <a:latin typeface="Arial" panose="020B0604020202020204" pitchFamily="34" charset="0"/>
                <a:ea typeface="ＭＳ Ｐゴシック" charset="-128"/>
                <a:cs typeface="Arial" panose="020B0604020202020204" pitchFamily="34" charset="0"/>
              </a:rPr>
              <a:t>synchonized</a:t>
            </a:r>
            <a:endParaRPr lang="en-US" sz="1200" u="sng" kern="0"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13" name="Bulle narrative : rectangle 12">
            <a:extLst>
              <a:ext uri="{FF2B5EF4-FFF2-40B4-BE49-F238E27FC236}">
                <a16:creationId xmlns:a16="http://schemas.microsoft.com/office/drawing/2014/main" id="{B8BCD25A-7D38-4EBE-A41F-4DCC446F5250}"/>
              </a:ext>
            </a:extLst>
          </p:cNvPr>
          <p:cNvSpPr/>
          <p:nvPr/>
        </p:nvSpPr>
        <p:spPr>
          <a:xfrm>
            <a:off x="4914806" y="3319519"/>
            <a:ext cx="4050196" cy="787601"/>
          </a:xfrm>
          <a:prstGeom prst="wedgeRectCallout">
            <a:avLst>
              <a:gd name="adj1" fmla="val -58378"/>
              <a:gd name="adj2" fmla="val -22318"/>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8900" lvl="1" indent="-171450" fontAlgn="t">
              <a:lnSpc>
                <a:spcPct val="107000"/>
              </a:lnSpc>
              <a:spcAft>
                <a:spcPts val="450"/>
              </a:spcAft>
              <a:buClr>
                <a:srgbClr val="FF5A93"/>
              </a:buClr>
              <a:buSzPct val="100000"/>
              <a:buFont typeface="Wingdings" panose="05000000000000000000" pitchFamily="2" charset="2"/>
              <a:buChar char="ü"/>
              <a:defRPr/>
            </a:pPr>
            <a:r>
              <a:rPr lang="en-GB" sz="1200" kern="0" dirty="0">
                <a:solidFill>
                  <a:schemeClr val="bg1"/>
                </a:solidFill>
                <a:latin typeface="Arial" panose="020B0604020202020204" pitchFamily="34" charset="0"/>
                <a:ea typeface="ＭＳ Ｐゴシック" charset="-128"/>
                <a:cs typeface="Arial" panose="020B0604020202020204" pitchFamily="34" charset="0"/>
              </a:rPr>
              <a:t>Telemetry link (500 bps),</a:t>
            </a:r>
            <a:r>
              <a:rPr lang="fr-FR" sz="1200" kern="0" dirty="0">
                <a:solidFill>
                  <a:schemeClr val="bg1"/>
                </a:solidFill>
                <a:latin typeface="Arial" panose="020B0604020202020204" pitchFamily="34" charset="0"/>
                <a:ea typeface="ＭＳ Ｐゴシック" charset="-128"/>
                <a:cs typeface="Arial" panose="020B0604020202020204" pitchFamily="34" charset="0"/>
              </a:rPr>
              <a:t> modem 4 kbps</a:t>
            </a:r>
          </a:p>
          <a:p>
            <a:pPr marL="88900" lvl="1" indent="-171450" fontAlgn="t">
              <a:lnSpc>
                <a:spcPct val="107000"/>
              </a:lnSpc>
              <a:spcAft>
                <a:spcPts val="450"/>
              </a:spcAft>
              <a:buClr>
                <a:srgbClr val="FF5A93"/>
              </a:buClr>
              <a:buSzPct val="100000"/>
              <a:buFont typeface="Wingdings" panose="05000000000000000000" pitchFamily="2" charset="2"/>
              <a:buChar char="ü"/>
              <a:defRPr/>
            </a:pPr>
            <a:r>
              <a:rPr lang="fr-FR" sz="1200" kern="0" dirty="0">
                <a:solidFill>
                  <a:schemeClr val="bg1"/>
                </a:solidFill>
                <a:latin typeface="Arial" panose="020B0604020202020204" pitchFamily="34" charset="0"/>
                <a:ea typeface="ＭＳ Ｐゴシック" charset="-128"/>
                <a:cs typeface="Arial" panose="020B0604020202020204" pitchFamily="34" charset="0"/>
              </a:rPr>
              <a:t>Data </a:t>
            </a:r>
            <a:r>
              <a:rPr lang="fr-FR" sz="1200" kern="0" dirty="0" err="1">
                <a:solidFill>
                  <a:schemeClr val="bg1"/>
                </a:solidFill>
                <a:latin typeface="Arial" panose="020B0604020202020204" pitchFamily="34" charset="0"/>
                <a:ea typeface="ＭＳ Ｐゴシック" charset="-128"/>
                <a:cs typeface="Arial" panose="020B0604020202020204" pitchFamily="34" charset="0"/>
              </a:rPr>
              <a:t>logging</a:t>
            </a:r>
            <a:r>
              <a:rPr lang="en-US" sz="1200" kern="0" dirty="0">
                <a:solidFill>
                  <a:schemeClr val="bg1"/>
                </a:solidFill>
                <a:latin typeface="Arial" panose="020B0604020202020204" pitchFamily="34" charset="0"/>
                <a:ea typeface="ＭＳ Ｐゴシック" charset="-128"/>
                <a:cs typeface="Arial" panose="020B0604020202020204" pitchFamily="34" charset="0"/>
              </a:rPr>
              <a:t>: </a:t>
            </a:r>
            <a:r>
              <a:rPr lang="fr-FR" sz="1200" kern="0" dirty="0">
                <a:solidFill>
                  <a:schemeClr val="bg1"/>
                </a:solidFill>
                <a:latin typeface="Arial" panose="020B0604020202020204" pitchFamily="34" charset="0"/>
                <a:ea typeface="ＭＳ Ｐゴシック" charset="-128"/>
                <a:cs typeface="Arial" panose="020B0604020202020204" pitchFamily="34" charset="0"/>
              </a:rPr>
              <a:t>SD </a:t>
            </a:r>
            <a:r>
              <a:rPr lang="fr-FR" sz="1200" kern="0" dirty="0" err="1">
                <a:solidFill>
                  <a:schemeClr val="bg1"/>
                </a:solidFill>
                <a:latin typeface="Arial" panose="020B0604020202020204" pitchFamily="34" charset="0"/>
                <a:ea typeface="ＭＳ Ｐゴシック" charset="-128"/>
                <a:cs typeface="Arial" panose="020B0604020202020204" pitchFamily="34" charset="0"/>
              </a:rPr>
              <a:t>Card</a:t>
            </a:r>
            <a:r>
              <a:rPr lang="fr-FR" sz="1200" kern="0" dirty="0">
                <a:solidFill>
                  <a:schemeClr val="bg1"/>
                </a:solidFill>
                <a:latin typeface="Arial" panose="020B0604020202020204" pitchFamily="34" charset="0"/>
                <a:ea typeface="ＭＳ Ｐゴシック" charset="-128"/>
                <a:cs typeface="Arial" panose="020B0604020202020204" pitchFamily="34" charset="0"/>
              </a:rPr>
              <a:t>, 32GB</a:t>
            </a:r>
            <a:endParaRPr lang="en-US" sz="1200" kern="0" dirty="0">
              <a:solidFill>
                <a:schemeClr val="bg1"/>
              </a:solidFill>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93314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
                                            <p:txEl>
                                              <p:pRg st="0" end="0"/>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9" grpId="0" build="p"/>
      <p:bldP spid="10" grpId="0" build="p"/>
      <p:bldP spid="2" grpId="0" animBg="1"/>
      <p:bldP spid="2" grpId="1" animBg="1"/>
      <p:bldP spid="14" grpId="0" animBg="1"/>
      <p:bldP spid="14" grpId="1" animBg="1"/>
      <p:bldP spid="12" grpId="0" animBg="1"/>
      <p:bldP spid="12" grpId="1" animBg="1"/>
      <p:bldP spid="13" grpId="0" animBg="1"/>
      <p:bldP spid="1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79" name="Encre 78">
                <a:extLst>
                  <a:ext uri="{FF2B5EF4-FFF2-40B4-BE49-F238E27FC236}">
                    <a16:creationId xmlns:a16="http://schemas.microsoft.com/office/drawing/2014/main" id="{CE39F248-EA53-4556-81C2-0A6DF8DFAB79}"/>
                  </a:ext>
                </a:extLst>
              </p14:cNvPr>
              <p14:cNvContentPartPr/>
              <p14:nvPr/>
            </p14:nvContentPartPr>
            <p14:xfrm>
              <a:off x="11266" y="3651251"/>
              <a:ext cx="5696635" cy="1343880"/>
            </p14:xfrm>
          </p:contentPart>
        </mc:Choice>
        <mc:Fallback xmlns="">
          <p:pic>
            <p:nvPicPr>
              <p:cNvPr id="79" name="Encre 78">
                <a:extLst>
                  <a:ext uri="{FF2B5EF4-FFF2-40B4-BE49-F238E27FC236}">
                    <a16:creationId xmlns:a16="http://schemas.microsoft.com/office/drawing/2014/main" id="{CE39F248-EA53-4556-81C2-0A6DF8DFAB79}"/>
                  </a:ext>
                </a:extLst>
              </p:cNvPr>
              <p:cNvPicPr/>
              <p:nvPr/>
            </p:nvPicPr>
            <p:blipFill>
              <a:blip r:embed="rId4"/>
              <a:stretch>
                <a:fillRect/>
              </a:stretch>
            </p:blipFill>
            <p:spPr>
              <a:xfrm>
                <a:off x="2626" y="3642253"/>
                <a:ext cx="5714275" cy="1361515"/>
              </a:xfrm>
              <a:prstGeom prst="rect">
                <a:avLst/>
              </a:prstGeom>
            </p:spPr>
          </p:pic>
        </mc:Fallback>
      </mc:AlternateContent>
      <p:sp>
        <p:nvSpPr>
          <p:cNvPr id="5" name="Espace réservé du numéro de diapositive 4"/>
          <p:cNvSpPr>
            <a:spLocks noGrp="1"/>
          </p:cNvSpPr>
          <p:nvPr>
            <p:ph type="sldNum" sz="quarter" idx="12"/>
          </p:nvPr>
        </p:nvSpPr>
        <p:spPr/>
        <p:txBody>
          <a:bodyPr/>
          <a:lstStyle/>
          <a:p>
            <a:fld id="{86A726F9-5BBD-EE44-B164-D1545ED0EAE9}" type="slidenum">
              <a:rPr lang="fr-FR" smtClean="0"/>
              <a:t>12</a:t>
            </a:fld>
            <a:endParaRPr lang="fr-FR"/>
          </a:p>
        </p:txBody>
      </p:sp>
      <p:cxnSp>
        <p:nvCxnSpPr>
          <p:cNvPr id="22" name="Connecteur droit 21">
            <a:extLst>
              <a:ext uri="{FF2B5EF4-FFF2-40B4-BE49-F238E27FC236}">
                <a16:creationId xmlns:a16="http://schemas.microsoft.com/office/drawing/2014/main" id="{D260A4EB-8A52-46AA-9ECC-CD1A917432E1}"/>
              </a:ext>
            </a:extLst>
          </p:cNvPr>
          <p:cNvCxnSpPr/>
          <p:nvPr/>
        </p:nvCxnSpPr>
        <p:spPr>
          <a:xfrm flipH="1" flipV="1">
            <a:off x="-78827" y="1771132"/>
            <a:ext cx="5368158" cy="970"/>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3" name="Groupe 22">
            <a:extLst>
              <a:ext uri="{FF2B5EF4-FFF2-40B4-BE49-F238E27FC236}">
                <a16:creationId xmlns:a16="http://schemas.microsoft.com/office/drawing/2014/main" id="{7FAEFFEE-A984-490D-B63C-8AA4A7A1DD7B}"/>
              </a:ext>
            </a:extLst>
          </p:cNvPr>
          <p:cNvGrpSpPr/>
          <p:nvPr/>
        </p:nvGrpSpPr>
        <p:grpSpPr>
          <a:xfrm>
            <a:off x="1194227" y="3996781"/>
            <a:ext cx="3542332" cy="149299"/>
            <a:chOff x="1239436" y="4170207"/>
            <a:chExt cx="3542332" cy="111974"/>
          </a:xfrm>
        </p:grpSpPr>
        <p:cxnSp>
          <p:nvCxnSpPr>
            <p:cNvPr id="30" name="Connecteur droit avec flèche 29">
              <a:extLst>
                <a:ext uri="{FF2B5EF4-FFF2-40B4-BE49-F238E27FC236}">
                  <a16:creationId xmlns:a16="http://schemas.microsoft.com/office/drawing/2014/main" id="{41C5A505-F295-4BB2-980E-D5DAF634C1FE}"/>
                </a:ext>
              </a:extLst>
            </p:cNvPr>
            <p:cNvCxnSpPr/>
            <p:nvPr/>
          </p:nvCxnSpPr>
          <p:spPr bwMode="auto">
            <a:xfrm flipV="1">
              <a:off x="2096452" y="4170207"/>
              <a:ext cx="1428360" cy="55987"/>
            </a:xfrm>
            <a:prstGeom prst="straightConnector1">
              <a:avLst/>
            </a:prstGeom>
            <a:solidFill>
              <a:schemeClr val="accent1"/>
            </a:solidFill>
            <a:ln w="9525" cap="flat" cmpd="sng" algn="ctr">
              <a:solidFill>
                <a:srgbClr val="FFC000"/>
              </a:solidFill>
              <a:prstDash val="dash"/>
              <a:round/>
              <a:headEnd type="triangle" w="med" len="med"/>
              <a:tailEnd type="triangle" w="med" len="med"/>
            </a:ln>
            <a:effectLst/>
          </p:spPr>
        </p:cxnSp>
        <p:cxnSp>
          <p:nvCxnSpPr>
            <p:cNvPr id="31" name="Connecteur droit avec flèche 30">
              <a:extLst>
                <a:ext uri="{FF2B5EF4-FFF2-40B4-BE49-F238E27FC236}">
                  <a16:creationId xmlns:a16="http://schemas.microsoft.com/office/drawing/2014/main" id="{90F11DF1-1974-43CB-87A6-831614E0CD59}"/>
                </a:ext>
              </a:extLst>
            </p:cNvPr>
            <p:cNvCxnSpPr/>
            <p:nvPr/>
          </p:nvCxnSpPr>
          <p:spPr bwMode="auto">
            <a:xfrm>
              <a:off x="2096452" y="4226194"/>
              <a:ext cx="2685316" cy="0"/>
            </a:xfrm>
            <a:prstGeom prst="straightConnector1">
              <a:avLst/>
            </a:prstGeom>
            <a:solidFill>
              <a:schemeClr val="accent1"/>
            </a:solidFill>
            <a:ln w="9525" cap="flat" cmpd="sng" algn="ctr">
              <a:solidFill>
                <a:srgbClr val="FFC000"/>
              </a:solidFill>
              <a:prstDash val="dash"/>
              <a:round/>
              <a:headEnd type="triangle" w="med" len="med"/>
              <a:tailEnd type="triangle" w="med" len="med"/>
            </a:ln>
            <a:effectLst/>
          </p:spPr>
        </p:cxnSp>
        <p:cxnSp>
          <p:nvCxnSpPr>
            <p:cNvPr id="32" name="Connecteur droit avec flèche 31">
              <a:extLst>
                <a:ext uri="{FF2B5EF4-FFF2-40B4-BE49-F238E27FC236}">
                  <a16:creationId xmlns:a16="http://schemas.microsoft.com/office/drawing/2014/main" id="{0B27F5E6-C128-45CC-B690-5D4F31D5844A}"/>
                </a:ext>
              </a:extLst>
            </p:cNvPr>
            <p:cNvCxnSpPr/>
            <p:nvPr/>
          </p:nvCxnSpPr>
          <p:spPr bwMode="auto">
            <a:xfrm flipV="1">
              <a:off x="1239436" y="4226194"/>
              <a:ext cx="3542332" cy="55987"/>
            </a:xfrm>
            <a:prstGeom prst="straightConnector1">
              <a:avLst/>
            </a:prstGeom>
            <a:solidFill>
              <a:schemeClr val="accent1"/>
            </a:solidFill>
            <a:ln w="9525" cap="flat" cmpd="sng" algn="ctr">
              <a:solidFill>
                <a:srgbClr val="FFC000"/>
              </a:solidFill>
              <a:prstDash val="dash"/>
              <a:round/>
              <a:headEnd type="triangle" w="med" len="med"/>
              <a:tailEnd type="triangle" w="med" len="med"/>
            </a:ln>
            <a:effectLst/>
          </p:spPr>
        </p:cxnSp>
        <p:cxnSp>
          <p:nvCxnSpPr>
            <p:cNvPr id="33" name="Connecteur droit avec flèche 32">
              <a:extLst>
                <a:ext uri="{FF2B5EF4-FFF2-40B4-BE49-F238E27FC236}">
                  <a16:creationId xmlns:a16="http://schemas.microsoft.com/office/drawing/2014/main" id="{931AC9C6-42E3-4CDD-B41D-5B0CD28842C8}"/>
                </a:ext>
              </a:extLst>
            </p:cNvPr>
            <p:cNvCxnSpPr/>
            <p:nvPr/>
          </p:nvCxnSpPr>
          <p:spPr bwMode="auto">
            <a:xfrm flipV="1">
              <a:off x="1239436" y="4226194"/>
              <a:ext cx="857016" cy="55987"/>
            </a:xfrm>
            <a:prstGeom prst="straightConnector1">
              <a:avLst/>
            </a:prstGeom>
            <a:solidFill>
              <a:schemeClr val="accent1"/>
            </a:solidFill>
            <a:ln w="9525" cap="flat" cmpd="sng" algn="ctr">
              <a:solidFill>
                <a:srgbClr val="FFC000"/>
              </a:solidFill>
              <a:prstDash val="dash"/>
              <a:round/>
              <a:headEnd type="triangle" w="med" len="med"/>
              <a:tailEnd type="triangle" w="med" len="med"/>
            </a:ln>
            <a:effectLst/>
          </p:spPr>
        </p:cxnSp>
        <p:cxnSp>
          <p:nvCxnSpPr>
            <p:cNvPr id="34" name="Connecteur droit avec flèche 33">
              <a:extLst>
                <a:ext uri="{FF2B5EF4-FFF2-40B4-BE49-F238E27FC236}">
                  <a16:creationId xmlns:a16="http://schemas.microsoft.com/office/drawing/2014/main" id="{2CE2EB8A-EE60-442A-8E1B-0BC7309BAE3C}"/>
                </a:ext>
              </a:extLst>
            </p:cNvPr>
            <p:cNvCxnSpPr/>
            <p:nvPr/>
          </p:nvCxnSpPr>
          <p:spPr bwMode="auto">
            <a:xfrm>
              <a:off x="3524811" y="4170207"/>
              <a:ext cx="1256957" cy="55987"/>
            </a:xfrm>
            <a:prstGeom prst="straightConnector1">
              <a:avLst/>
            </a:prstGeom>
            <a:solidFill>
              <a:schemeClr val="accent1"/>
            </a:solidFill>
            <a:ln w="9525" cap="flat" cmpd="sng" algn="ctr">
              <a:solidFill>
                <a:srgbClr val="FFC000"/>
              </a:solidFill>
              <a:prstDash val="dash"/>
              <a:round/>
              <a:headEnd type="triangle" w="med" len="med"/>
              <a:tailEnd type="triangle" w="med" len="med"/>
            </a:ln>
            <a:effectLst/>
          </p:spPr>
        </p:cxnSp>
      </p:grpSp>
      <p:pic>
        <p:nvPicPr>
          <p:cNvPr id="10" name="Image 9">
            <a:extLst>
              <a:ext uri="{FF2B5EF4-FFF2-40B4-BE49-F238E27FC236}">
                <a16:creationId xmlns:a16="http://schemas.microsoft.com/office/drawing/2014/main" id="{30778DBB-7035-4AAD-9588-B3B92D24BECA}"/>
              </a:ext>
            </a:extLst>
          </p:cNvPr>
          <p:cNvPicPr>
            <a:picLocks noChangeAspect="1"/>
          </p:cNvPicPr>
          <p:nvPr/>
        </p:nvPicPr>
        <p:blipFill>
          <a:blip r:embed="rId5"/>
          <a:stretch>
            <a:fillRect/>
          </a:stretch>
        </p:blipFill>
        <p:spPr>
          <a:xfrm>
            <a:off x="-2616300" y="920675"/>
            <a:ext cx="2302665" cy="1031660"/>
          </a:xfrm>
          <a:prstGeom prst="rect">
            <a:avLst/>
          </a:prstGeom>
        </p:spPr>
      </p:pic>
      <p:sp>
        <p:nvSpPr>
          <p:cNvPr id="55" name="AutoShape 6" descr="Résultat de recherche d'images pour &quot;onde&quot;"/>
          <p:cNvSpPr>
            <a:spLocks noChangeAspect="1" noChangeArrowheads="1"/>
          </p:cNvSpPr>
          <p:nvPr/>
        </p:nvSpPr>
        <p:spPr bwMode="auto">
          <a:xfrm>
            <a:off x="155575" y="-2147888"/>
            <a:ext cx="6038850" cy="4476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 name="Picture 4"/>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83489" y="1458527"/>
            <a:ext cx="756000" cy="55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ZoneTexte 43"/>
          <p:cNvSpPr txBox="1"/>
          <p:nvPr/>
        </p:nvSpPr>
        <p:spPr>
          <a:xfrm>
            <a:off x="5533459" y="1079518"/>
            <a:ext cx="3632434" cy="2601803"/>
          </a:xfrm>
          <a:prstGeom prst="rect">
            <a:avLst/>
          </a:prstGeom>
          <a:noFill/>
          <a:ln>
            <a:noFill/>
          </a:ln>
        </p:spPr>
        <p:txBody>
          <a:bodyPr wrap="square" rtlCol="0">
            <a:spAutoFit/>
          </a:bodyPr>
          <a:lstStyle/>
          <a:p>
            <a:pPr marL="285750" indent="-285750">
              <a:lnSpc>
                <a:spcPts val="2200"/>
              </a:lnSpc>
              <a:buFont typeface="Arial" panose="020B0604020202020204" pitchFamily="34" charset="0"/>
              <a:buChar char="•"/>
            </a:pPr>
            <a:r>
              <a:rPr lang="en-GB" sz="1600" dirty="0"/>
              <a:t>Principle</a:t>
            </a:r>
          </a:p>
          <a:p>
            <a:pPr marL="742950" lvl="1" indent="-285750">
              <a:lnSpc>
                <a:spcPts val="2200"/>
              </a:lnSpc>
              <a:buFont typeface="Arial" panose="020B0604020202020204" pitchFamily="34" charset="0"/>
              <a:buChar char="•"/>
            </a:pPr>
            <a:r>
              <a:rPr lang="en-GB" sz="1400" dirty="0"/>
              <a:t>Network of ‘N’ Transponders</a:t>
            </a:r>
          </a:p>
          <a:p>
            <a:pPr marL="742950" lvl="1" indent="-285750">
              <a:lnSpc>
                <a:spcPts val="2200"/>
              </a:lnSpc>
              <a:buFont typeface="Arial" panose="020B0604020202020204" pitchFamily="34" charset="0"/>
              <a:buChar char="•"/>
            </a:pPr>
            <a:r>
              <a:rPr lang="en-GB" sz="1400" dirty="0"/>
              <a:t>Calibration</a:t>
            </a:r>
          </a:p>
          <a:p>
            <a:pPr marL="742950" lvl="1" indent="-285750">
              <a:lnSpc>
                <a:spcPts val="2200"/>
              </a:lnSpc>
              <a:buFont typeface="Arial" panose="020B0604020202020204" pitchFamily="34" charset="0"/>
              <a:buChar char="•"/>
            </a:pPr>
            <a:r>
              <a:rPr lang="en-GB" sz="1400" dirty="0"/>
              <a:t>Ranging &amp; Sensors monitoring</a:t>
            </a:r>
          </a:p>
          <a:p>
            <a:pPr marL="742950" lvl="1" indent="-285750">
              <a:lnSpc>
                <a:spcPts val="2200"/>
              </a:lnSpc>
              <a:buFont typeface="Arial" panose="020B0604020202020204" pitchFamily="34" charset="0"/>
              <a:buChar char="•"/>
            </a:pPr>
            <a:r>
              <a:rPr lang="en-GB" sz="1400" dirty="0"/>
              <a:t>Data recovery (Modem)</a:t>
            </a:r>
          </a:p>
          <a:p>
            <a:pPr marL="742950" lvl="1" indent="-285750">
              <a:lnSpc>
                <a:spcPts val="2200"/>
              </a:lnSpc>
              <a:buFont typeface="Arial" panose="020B0604020202020204" pitchFamily="34" charset="0"/>
              <a:buChar char="•"/>
            </a:pPr>
            <a:r>
              <a:rPr lang="en-GB" sz="1400" dirty="0"/>
              <a:t>Data processing </a:t>
            </a:r>
          </a:p>
          <a:p>
            <a:pPr marL="742950" lvl="1" indent="-285750">
              <a:lnSpc>
                <a:spcPts val="2200"/>
              </a:lnSpc>
              <a:buFont typeface="Arial" panose="020B0604020202020204" pitchFamily="34" charset="0"/>
              <a:buChar char="•"/>
            </a:pPr>
            <a:r>
              <a:rPr lang="en-GB" sz="1400" dirty="0"/>
              <a:t>Transponder recovery</a:t>
            </a:r>
          </a:p>
          <a:p>
            <a:pPr marL="285750" indent="-285750">
              <a:lnSpc>
                <a:spcPts val="2200"/>
              </a:lnSpc>
              <a:buFont typeface="Arial" panose="020B0604020202020204" pitchFamily="34" charset="0"/>
              <a:buChar char="•"/>
            </a:pPr>
            <a:endParaRPr lang="en-GB" sz="1600" dirty="0"/>
          </a:p>
          <a:p>
            <a:pPr marL="742950" lvl="1" indent="-285750">
              <a:lnSpc>
                <a:spcPts val="2200"/>
              </a:lnSpc>
              <a:buFont typeface="Arial" panose="020B0604020202020204" pitchFamily="34" charset="0"/>
              <a:buChar char="•"/>
            </a:pPr>
            <a:endParaRPr lang="en-GB" sz="1400" dirty="0"/>
          </a:p>
        </p:txBody>
      </p:sp>
      <p:grpSp>
        <p:nvGrpSpPr>
          <p:cNvPr id="28" name="Groupe 27"/>
          <p:cNvGrpSpPr/>
          <p:nvPr/>
        </p:nvGrpSpPr>
        <p:grpSpPr>
          <a:xfrm>
            <a:off x="1113329" y="5311039"/>
            <a:ext cx="341033" cy="449297"/>
            <a:chOff x="1082136" y="4234987"/>
            <a:chExt cx="341033" cy="449297"/>
          </a:xfrm>
        </p:grpSpPr>
        <p:pic>
          <p:nvPicPr>
            <p:cNvPr id="36" name="Image 35"/>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537359">
              <a:off x="1082136" y="4234987"/>
              <a:ext cx="216000" cy="315692"/>
            </a:xfrm>
            <a:prstGeom prst="rect">
              <a:avLst/>
            </a:prstGeom>
          </p:spPr>
        </p:pic>
        <p:grpSp>
          <p:nvGrpSpPr>
            <p:cNvPr id="27" name="Groupe 26"/>
            <p:cNvGrpSpPr/>
            <p:nvPr/>
          </p:nvGrpSpPr>
          <p:grpSpPr>
            <a:xfrm>
              <a:off x="1140576" y="4267310"/>
              <a:ext cx="282593" cy="416974"/>
              <a:chOff x="1140576" y="4267310"/>
              <a:chExt cx="282593" cy="416974"/>
            </a:xfrm>
          </p:grpSpPr>
          <p:cxnSp>
            <p:nvCxnSpPr>
              <p:cNvPr id="24" name="Connecteur droit 23"/>
              <p:cNvCxnSpPr/>
              <p:nvPr/>
            </p:nvCxnSpPr>
            <p:spPr>
              <a:xfrm flipV="1">
                <a:off x="1140576" y="4325982"/>
                <a:ext cx="180000"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46" name="Connecteur droit 45"/>
              <p:cNvCxnSpPr/>
              <p:nvPr/>
            </p:nvCxnSpPr>
            <p:spPr>
              <a:xfrm flipV="1">
                <a:off x="1171169" y="4668178"/>
                <a:ext cx="252000" cy="1622"/>
              </a:xfrm>
              <a:prstGeom prst="line">
                <a:avLst/>
              </a:prstGeom>
            </p:spPr>
            <p:style>
              <a:lnRef idx="2">
                <a:schemeClr val="accent3"/>
              </a:lnRef>
              <a:fillRef idx="0">
                <a:schemeClr val="accent3"/>
              </a:fillRef>
              <a:effectRef idx="1">
                <a:schemeClr val="accent3"/>
              </a:effectRef>
              <a:fontRef idx="minor">
                <a:schemeClr val="tx1"/>
              </a:fontRef>
            </p:style>
          </p:cxnSp>
          <p:cxnSp>
            <p:nvCxnSpPr>
              <p:cNvPr id="47" name="Connecteur droit 46"/>
              <p:cNvCxnSpPr/>
              <p:nvPr/>
            </p:nvCxnSpPr>
            <p:spPr>
              <a:xfrm flipV="1">
                <a:off x="1313907" y="4267310"/>
                <a:ext cx="0" cy="416974"/>
              </a:xfrm>
              <a:prstGeom prst="line">
                <a:avLst/>
              </a:prstGeom>
            </p:spPr>
            <p:style>
              <a:lnRef idx="2">
                <a:schemeClr val="accent3"/>
              </a:lnRef>
              <a:fillRef idx="0">
                <a:schemeClr val="accent3"/>
              </a:fillRef>
              <a:effectRef idx="1">
                <a:schemeClr val="accent3"/>
              </a:effectRef>
              <a:fontRef idx="minor">
                <a:schemeClr val="tx1"/>
              </a:fontRef>
            </p:style>
          </p:cxnSp>
        </p:grpSp>
      </p:grpSp>
      <p:grpSp>
        <p:nvGrpSpPr>
          <p:cNvPr id="86" name="Groupe 85"/>
          <p:cNvGrpSpPr/>
          <p:nvPr/>
        </p:nvGrpSpPr>
        <p:grpSpPr>
          <a:xfrm>
            <a:off x="2079800" y="5278716"/>
            <a:ext cx="341033" cy="449297"/>
            <a:chOff x="1082136" y="4234987"/>
            <a:chExt cx="341033" cy="449297"/>
          </a:xfrm>
        </p:grpSpPr>
        <p:pic>
          <p:nvPicPr>
            <p:cNvPr id="87" name="Image 86"/>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537359">
              <a:off x="1082136" y="4234987"/>
              <a:ext cx="216000" cy="315692"/>
            </a:xfrm>
            <a:prstGeom prst="rect">
              <a:avLst/>
            </a:prstGeom>
          </p:spPr>
        </p:pic>
        <p:grpSp>
          <p:nvGrpSpPr>
            <p:cNvPr id="88" name="Groupe 87"/>
            <p:cNvGrpSpPr/>
            <p:nvPr/>
          </p:nvGrpSpPr>
          <p:grpSpPr>
            <a:xfrm>
              <a:off x="1140576" y="4267310"/>
              <a:ext cx="282593" cy="416974"/>
              <a:chOff x="1140576" y="4267310"/>
              <a:chExt cx="282593" cy="416974"/>
            </a:xfrm>
          </p:grpSpPr>
          <p:cxnSp>
            <p:nvCxnSpPr>
              <p:cNvPr id="89" name="Connecteur droit 88"/>
              <p:cNvCxnSpPr/>
              <p:nvPr/>
            </p:nvCxnSpPr>
            <p:spPr>
              <a:xfrm flipV="1">
                <a:off x="1140576" y="4325982"/>
                <a:ext cx="180000"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90" name="Connecteur droit 89"/>
              <p:cNvCxnSpPr/>
              <p:nvPr/>
            </p:nvCxnSpPr>
            <p:spPr>
              <a:xfrm flipV="1">
                <a:off x="1171169" y="4668178"/>
                <a:ext cx="252000" cy="1622"/>
              </a:xfrm>
              <a:prstGeom prst="line">
                <a:avLst/>
              </a:prstGeom>
            </p:spPr>
            <p:style>
              <a:lnRef idx="2">
                <a:schemeClr val="accent3"/>
              </a:lnRef>
              <a:fillRef idx="0">
                <a:schemeClr val="accent3"/>
              </a:fillRef>
              <a:effectRef idx="1">
                <a:schemeClr val="accent3"/>
              </a:effectRef>
              <a:fontRef idx="minor">
                <a:schemeClr val="tx1"/>
              </a:fontRef>
            </p:style>
          </p:cxnSp>
          <p:cxnSp>
            <p:nvCxnSpPr>
              <p:cNvPr id="91" name="Connecteur droit 90"/>
              <p:cNvCxnSpPr/>
              <p:nvPr/>
            </p:nvCxnSpPr>
            <p:spPr>
              <a:xfrm flipV="1">
                <a:off x="1313907" y="4267310"/>
                <a:ext cx="0" cy="416974"/>
              </a:xfrm>
              <a:prstGeom prst="line">
                <a:avLst/>
              </a:prstGeom>
            </p:spPr>
            <p:style>
              <a:lnRef idx="2">
                <a:schemeClr val="accent3"/>
              </a:lnRef>
              <a:fillRef idx="0">
                <a:schemeClr val="accent3"/>
              </a:fillRef>
              <a:effectRef idx="1">
                <a:schemeClr val="accent3"/>
              </a:effectRef>
              <a:fontRef idx="minor">
                <a:schemeClr val="tx1"/>
              </a:fontRef>
            </p:style>
          </p:cxnSp>
        </p:grpSp>
      </p:grpSp>
      <p:grpSp>
        <p:nvGrpSpPr>
          <p:cNvPr id="92" name="Groupe 91"/>
          <p:cNvGrpSpPr/>
          <p:nvPr/>
        </p:nvGrpSpPr>
        <p:grpSpPr>
          <a:xfrm>
            <a:off x="3378022" y="5278716"/>
            <a:ext cx="341033" cy="449297"/>
            <a:chOff x="1082136" y="4234987"/>
            <a:chExt cx="341033" cy="449297"/>
          </a:xfrm>
        </p:grpSpPr>
        <p:pic>
          <p:nvPicPr>
            <p:cNvPr id="93" name="Image 92"/>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537359">
              <a:off x="1082136" y="4234987"/>
              <a:ext cx="216000" cy="315692"/>
            </a:xfrm>
            <a:prstGeom prst="rect">
              <a:avLst/>
            </a:prstGeom>
          </p:spPr>
        </p:pic>
        <p:grpSp>
          <p:nvGrpSpPr>
            <p:cNvPr id="94" name="Groupe 93"/>
            <p:cNvGrpSpPr/>
            <p:nvPr/>
          </p:nvGrpSpPr>
          <p:grpSpPr>
            <a:xfrm>
              <a:off x="1140576" y="4267310"/>
              <a:ext cx="282593" cy="416974"/>
              <a:chOff x="1140576" y="4267310"/>
              <a:chExt cx="282593" cy="416974"/>
            </a:xfrm>
          </p:grpSpPr>
          <p:cxnSp>
            <p:nvCxnSpPr>
              <p:cNvPr id="95" name="Connecteur droit 94"/>
              <p:cNvCxnSpPr/>
              <p:nvPr/>
            </p:nvCxnSpPr>
            <p:spPr>
              <a:xfrm flipV="1">
                <a:off x="1140576" y="4325982"/>
                <a:ext cx="180000"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96" name="Connecteur droit 95"/>
              <p:cNvCxnSpPr/>
              <p:nvPr/>
            </p:nvCxnSpPr>
            <p:spPr>
              <a:xfrm flipV="1">
                <a:off x="1171169" y="4668178"/>
                <a:ext cx="252000" cy="1622"/>
              </a:xfrm>
              <a:prstGeom prst="line">
                <a:avLst/>
              </a:prstGeom>
            </p:spPr>
            <p:style>
              <a:lnRef idx="2">
                <a:schemeClr val="accent3"/>
              </a:lnRef>
              <a:fillRef idx="0">
                <a:schemeClr val="accent3"/>
              </a:fillRef>
              <a:effectRef idx="1">
                <a:schemeClr val="accent3"/>
              </a:effectRef>
              <a:fontRef idx="minor">
                <a:schemeClr val="tx1"/>
              </a:fontRef>
            </p:style>
          </p:cxnSp>
          <p:cxnSp>
            <p:nvCxnSpPr>
              <p:cNvPr id="97" name="Connecteur droit 96"/>
              <p:cNvCxnSpPr/>
              <p:nvPr/>
            </p:nvCxnSpPr>
            <p:spPr>
              <a:xfrm flipV="1">
                <a:off x="1313907" y="4267310"/>
                <a:ext cx="0" cy="416974"/>
              </a:xfrm>
              <a:prstGeom prst="line">
                <a:avLst/>
              </a:prstGeom>
            </p:spPr>
            <p:style>
              <a:lnRef idx="2">
                <a:schemeClr val="accent3"/>
              </a:lnRef>
              <a:fillRef idx="0">
                <a:schemeClr val="accent3"/>
              </a:fillRef>
              <a:effectRef idx="1">
                <a:schemeClr val="accent3"/>
              </a:effectRef>
              <a:fontRef idx="minor">
                <a:schemeClr val="tx1"/>
              </a:fontRef>
            </p:style>
          </p:cxnSp>
        </p:grpSp>
      </p:grpSp>
      <p:grpSp>
        <p:nvGrpSpPr>
          <p:cNvPr id="98" name="Groupe 97"/>
          <p:cNvGrpSpPr/>
          <p:nvPr/>
        </p:nvGrpSpPr>
        <p:grpSpPr>
          <a:xfrm>
            <a:off x="4555773" y="5286651"/>
            <a:ext cx="341033" cy="449297"/>
            <a:chOff x="1082136" y="4234987"/>
            <a:chExt cx="341033" cy="449297"/>
          </a:xfrm>
        </p:grpSpPr>
        <p:pic>
          <p:nvPicPr>
            <p:cNvPr id="99" name="Image 98"/>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537359">
              <a:off x="1082136" y="4234987"/>
              <a:ext cx="216000" cy="315692"/>
            </a:xfrm>
            <a:prstGeom prst="rect">
              <a:avLst/>
            </a:prstGeom>
          </p:spPr>
        </p:pic>
        <p:grpSp>
          <p:nvGrpSpPr>
            <p:cNvPr id="100" name="Groupe 99"/>
            <p:cNvGrpSpPr/>
            <p:nvPr/>
          </p:nvGrpSpPr>
          <p:grpSpPr>
            <a:xfrm>
              <a:off x="1140576" y="4267310"/>
              <a:ext cx="282593" cy="416974"/>
              <a:chOff x="1140576" y="4267310"/>
              <a:chExt cx="282593" cy="416974"/>
            </a:xfrm>
          </p:grpSpPr>
          <p:cxnSp>
            <p:nvCxnSpPr>
              <p:cNvPr id="101" name="Connecteur droit 100"/>
              <p:cNvCxnSpPr/>
              <p:nvPr/>
            </p:nvCxnSpPr>
            <p:spPr>
              <a:xfrm flipV="1">
                <a:off x="1140576" y="4325982"/>
                <a:ext cx="180000"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02" name="Connecteur droit 101"/>
              <p:cNvCxnSpPr/>
              <p:nvPr/>
            </p:nvCxnSpPr>
            <p:spPr>
              <a:xfrm flipV="1">
                <a:off x="1171169" y="4668178"/>
                <a:ext cx="252000" cy="1622"/>
              </a:xfrm>
              <a:prstGeom prst="line">
                <a:avLst/>
              </a:prstGeom>
            </p:spPr>
            <p:style>
              <a:lnRef idx="2">
                <a:schemeClr val="accent3"/>
              </a:lnRef>
              <a:fillRef idx="0">
                <a:schemeClr val="accent3"/>
              </a:fillRef>
              <a:effectRef idx="1">
                <a:schemeClr val="accent3"/>
              </a:effectRef>
              <a:fontRef idx="minor">
                <a:schemeClr val="tx1"/>
              </a:fontRef>
            </p:style>
          </p:cxnSp>
          <p:cxnSp>
            <p:nvCxnSpPr>
              <p:cNvPr id="103" name="Connecteur droit 102"/>
              <p:cNvCxnSpPr/>
              <p:nvPr/>
            </p:nvCxnSpPr>
            <p:spPr>
              <a:xfrm flipV="1">
                <a:off x="1313907" y="4267310"/>
                <a:ext cx="0" cy="416974"/>
              </a:xfrm>
              <a:prstGeom prst="line">
                <a:avLst/>
              </a:prstGeom>
            </p:spPr>
            <p:style>
              <a:lnRef idx="2">
                <a:schemeClr val="accent3"/>
              </a:lnRef>
              <a:fillRef idx="0">
                <a:schemeClr val="accent3"/>
              </a:fillRef>
              <a:effectRef idx="1">
                <a:schemeClr val="accent3"/>
              </a:effectRef>
              <a:fontRef idx="minor">
                <a:schemeClr val="tx1"/>
              </a:fontRef>
            </p:style>
          </p:cxnSp>
        </p:grpSp>
      </p:grpSp>
      <p:sp>
        <p:nvSpPr>
          <p:cNvPr id="29" name="Arc 28"/>
          <p:cNvSpPr/>
          <p:nvPr/>
        </p:nvSpPr>
        <p:spPr>
          <a:xfrm>
            <a:off x="5953125" y="2341563"/>
            <a:ext cx="254000" cy="808037"/>
          </a:xfrm>
          <a:prstGeom prst="arc">
            <a:avLst>
              <a:gd name="adj1" fmla="val 634266"/>
              <a:gd name="adj2" fmla="val 0"/>
            </a:avLst>
          </a:pr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116" name="Groupe 115"/>
          <p:cNvGrpSpPr/>
          <p:nvPr/>
        </p:nvGrpSpPr>
        <p:grpSpPr>
          <a:xfrm>
            <a:off x="1091252" y="4208346"/>
            <a:ext cx="341033" cy="449297"/>
            <a:chOff x="1082136" y="4234987"/>
            <a:chExt cx="341033" cy="449297"/>
          </a:xfrm>
        </p:grpSpPr>
        <p:pic>
          <p:nvPicPr>
            <p:cNvPr id="117" name="Image 116"/>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537359">
              <a:off x="1082136" y="4234987"/>
              <a:ext cx="216000" cy="315692"/>
            </a:xfrm>
            <a:prstGeom prst="rect">
              <a:avLst/>
            </a:prstGeom>
          </p:spPr>
        </p:pic>
        <p:grpSp>
          <p:nvGrpSpPr>
            <p:cNvPr id="118" name="Groupe 117"/>
            <p:cNvGrpSpPr/>
            <p:nvPr/>
          </p:nvGrpSpPr>
          <p:grpSpPr>
            <a:xfrm>
              <a:off x="1140576" y="4267310"/>
              <a:ext cx="282593" cy="416974"/>
              <a:chOff x="1140576" y="4267310"/>
              <a:chExt cx="282593" cy="416974"/>
            </a:xfrm>
          </p:grpSpPr>
          <p:cxnSp>
            <p:nvCxnSpPr>
              <p:cNvPr id="119" name="Connecteur droit 118"/>
              <p:cNvCxnSpPr/>
              <p:nvPr/>
            </p:nvCxnSpPr>
            <p:spPr>
              <a:xfrm flipV="1">
                <a:off x="1140576" y="4325982"/>
                <a:ext cx="180000"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0" name="Connecteur droit 119"/>
              <p:cNvCxnSpPr/>
              <p:nvPr/>
            </p:nvCxnSpPr>
            <p:spPr>
              <a:xfrm flipV="1">
                <a:off x="1171169" y="4668178"/>
                <a:ext cx="252000" cy="1622"/>
              </a:xfrm>
              <a:prstGeom prst="line">
                <a:avLst/>
              </a:prstGeom>
            </p:spPr>
            <p:style>
              <a:lnRef idx="2">
                <a:schemeClr val="accent3"/>
              </a:lnRef>
              <a:fillRef idx="0">
                <a:schemeClr val="accent3"/>
              </a:fillRef>
              <a:effectRef idx="1">
                <a:schemeClr val="accent3"/>
              </a:effectRef>
              <a:fontRef idx="minor">
                <a:schemeClr val="tx1"/>
              </a:fontRef>
            </p:style>
          </p:cxnSp>
          <p:cxnSp>
            <p:nvCxnSpPr>
              <p:cNvPr id="121" name="Connecteur droit 120"/>
              <p:cNvCxnSpPr/>
              <p:nvPr/>
            </p:nvCxnSpPr>
            <p:spPr>
              <a:xfrm flipV="1">
                <a:off x="1313907" y="4267310"/>
                <a:ext cx="0" cy="416974"/>
              </a:xfrm>
              <a:prstGeom prst="line">
                <a:avLst/>
              </a:prstGeom>
            </p:spPr>
            <p:style>
              <a:lnRef idx="2">
                <a:schemeClr val="accent3"/>
              </a:lnRef>
              <a:fillRef idx="0">
                <a:schemeClr val="accent3"/>
              </a:fillRef>
              <a:effectRef idx="1">
                <a:schemeClr val="accent3"/>
              </a:effectRef>
              <a:fontRef idx="minor">
                <a:schemeClr val="tx1"/>
              </a:fontRef>
            </p:style>
          </p:cxnSp>
        </p:grpSp>
      </p:grpSp>
      <p:grpSp>
        <p:nvGrpSpPr>
          <p:cNvPr id="122" name="Groupe 121"/>
          <p:cNvGrpSpPr/>
          <p:nvPr/>
        </p:nvGrpSpPr>
        <p:grpSpPr>
          <a:xfrm>
            <a:off x="1950397" y="4130645"/>
            <a:ext cx="341033" cy="449297"/>
            <a:chOff x="1082136" y="4234987"/>
            <a:chExt cx="341033" cy="449297"/>
          </a:xfrm>
        </p:grpSpPr>
        <p:pic>
          <p:nvPicPr>
            <p:cNvPr id="123" name="Image 122"/>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537359">
              <a:off x="1082136" y="4234987"/>
              <a:ext cx="216000" cy="315692"/>
            </a:xfrm>
            <a:prstGeom prst="rect">
              <a:avLst/>
            </a:prstGeom>
          </p:spPr>
        </p:pic>
        <p:grpSp>
          <p:nvGrpSpPr>
            <p:cNvPr id="124" name="Groupe 123"/>
            <p:cNvGrpSpPr/>
            <p:nvPr/>
          </p:nvGrpSpPr>
          <p:grpSpPr>
            <a:xfrm>
              <a:off x="1140576" y="4267310"/>
              <a:ext cx="282593" cy="416974"/>
              <a:chOff x="1140576" y="4267310"/>
              <a:chExt cx="282593" cy="416974"/>
            </a:xfrm>
          </p:grpSpPr>
          <p:cxnSp>
            <p:nvCxnSpPr>
              <p:cNvPr id="125" name="Connecteur droit 124"/>
              <p:cNvCxnSpPr/>
              <p:nvPr/>
            </p:nvCxnSpPr>
            <p:spPr>
              <a:xfrm flipV="1">
                <a:off x="1140576" y="4325982"/>
                <a:ext cx="180000"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6" name="Connecteur droit 125"/>
              <p:cNvCxnSpPr/>
              <p:nvPr/>
            </p:nvCxnSpPr>
            <p:spPr>
              <a:xfrm flipV="1">
                <a:off x="1171169" y="4668178"/>
                <a:ext cx="252000" cy="1622"/>
              </a:xfrm>
              <a:prstGeom prst="line">
                <a:avLst/>
              </a:prstGeom>
            </p:spPr>
            <p:style>
              <a:lnRef idx="2">
                <a:schemeClr val="accent3"/>
              </a:lnRef>
              <a:fillRef idx="0">
                <a:schemeClr val="accent3"/>
              </a:fillRef>
              <a:effectRef idx="1">
                <a:schemeClr val="accent3"/>
              </a:effectRef>
              <a:fontRef idx="minor">
                <a:schemeClr val="tx1"/>
              </a:fontRef>
            </p:style>
          </p:cxnSp>
          <p:cxnSp>
            <p:nvCxnSpPr>
              <p:cNvPr id="127" name="Connecteur droit 126"/>
              <p:cNvCxnSpPr/>
              <p:nvPr/>
            </p:nvCxnSpPr>
            <p:spPr>
              <a:xfrm flipV="1">
                <a:off x="1313907" y="4267310"/>
                <a:ext cx="0" cy="416974"/>
              </a:xfrm>
              <a:prstGeom prst="line">
                <a:avLst/>
              </a:prstGeom>
            </p:spPr>
            <p:style>
              <a:lnRef idx="2">
                <a:schemeClr val="accent3"/>
              </a:lnRef>
              <a:fillRef idx="0">
                <a:schemeClr val="accent3"/>
              </a:fillRef>
              <a:effectRef idx="1">
                <a:schemeClr val="accent3"/>
              </a:effectRef>
              <a:fontRef idx="minor">
                <a:schemeClr val="tx1"/>
              </a:fontRef>
            </p:style>
          </p:cxnSp>
        </p:grpSp>
      </p:grpSp>
      <p:grpSp>
        <p:nvGrpSpPr>
          <p:cNvPr id="128" name="Groupe 127"/>
          <p:cNvGrpSpPr/>
          <p:nvPr/>
        </p:nvGrpSpPr>
        <p:grpSpPr>
          <a:xfrm>
            <a:off x="3342919" y="4078409"/>
            <a:ext cx="341033" cy="449297"/>
            <a:chOff x="1082136" y="4234987"/>
            <a:chExt cx="341033" cy="449297"/>
          </a:xfrm>
        </p:grpSpPr>
        <p:pic>
          <p:nvPicPr>
            <p:cNvPr id="129" name="Image 128"/>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537359">
              <a:off x="1082136" y="4234987"/>
              <a:ext cx="216000" cy="315692"/>
            </a:xfrm>
            <a:prstGeom prst="rect">
              <a:avLst/>
            </a:prstGeom>
          </p:spPr>
        </p:pic>
        <p:grpSp>
          <p:nvGrpSpPr>
            <p:cNvPr id="130" name="Groupe 129"/>
            <p:cNvGrpSpPr/>
            <p:nvPr/>
          </p:nvGrpSpPr>
          <p:grpSpPr>
            <a:xfrm>
              <a:off x="1140576" y="4267310"/>
              <a:ext cx="282593" cy="416974"/>
              <a:chOff x="1140576" y="4267310"/>
              <a:chExt cx="282593" cy="416974"/>
            </a:xfrm>
          </p:grpSpPr>
          <p:cxnSp>
            <p:nvCxnSpPr>
              <p:cNvPr id="131" name="Connecteur droit 130"/>
              <p:cNvCxnSpPr/>
              <p:nvPr/>
            </p:nvCxnSpPr>
            <p:spPr>
              <a:xfrm flipV="1">
                <a:off x="1140576" y="4325982"/>
                <a:ext cx="180000"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32" name="Connecteur droit 131"/>
              <p:cNvCxnSpPr/>
              <p:nvPr/>
            </p:nvCxnSpPr>
            <p:spPr>
              <a:xfrm flipV="1">
                <a:off x="1171169" y="4668178"/>
                <a:ext cx="252000" cy="1622"/>
              </a:xfrm>
              <a:prstGeom prst="line">
                <a:avLst/>
              </a:prstGeom>
            </p:spPr>
            <p:style>
              <a:lnRef idx="2">
                <a:schemeClr val="accent3"/>
              </a:lnRef>
              <a:fillRef idx="0">
                <a:schemeClr val="accent3"/>
              </a:fillRef>
              <a:effectRef idx="1">
                <a:schemeClr val="accent3"/>
              </a:effectRef>
              <a:fontRef idx="minor">
                <a:schemeClr val="tx1"/>
              </a:fontRef>
            </p:style>
          </p:cxnSp>
          <p:cxnSp>
            <p:nvCxnSpPr>
              <p:cNvPr id="133" name="Connecteur droit 132"/>
              <p:cNvCxnSpPr/>
              <p:nvPr/>
            </p:nvCxnSpPr>
            <p:spPr>
              <a:xfrm flipV="1">
                <a:off x="1313907" y="4267310"/>
                <a:ext cx="0" cy="416974"/>
              </a:xfrm>
              <a:prstGeom prst="line">
                <a:avLst/>
              </a:prstGeom>
            </p:spPr>
            <p:style>
              <a:lnRef idx="2">
                <a:schemeClr val="accent3"/>
              </a:lnRef>
              <a:fillRef idx="0">
                <a:schemeClr val="accent3"/>
              </a:fillRef>
              <a:effectRef idx="1">
                <a:schemeClr val="accent3"/>
              </a:effectRef>
              <a:fontRef idx="minor">
                <a:schemeClr val="tx1"/>
              </a:fontRef>
            </p:style>
          </p:cxnSp>
        </p:grpSp>
      </p:grpSp>
      <p:grpSp>
        <p:nvGrpSpPr>
          <p:cNvPr id="134" name="Groupe 133"/>
          <p:cNvGrpSpPr/>
          <p:nvPr/>
        </p:nvGrpSpPr>
        <p:grpSpPr>
          <a:xfrm>
            <a:off x="4655805" y="4056911"/>
            <a:ext cx="341033" cy="449297"/>
            <a:chOff x="1082136" y="4234987"/>
            <a:chExt cx="341033" cy="449297"/>
          </a:xfrm>
        </p:grpSpPr>
        <p:pic>
          <p:nvPicPr>
            <p:cNvPr id="135" name="Image 134"/>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537359">
              <a:off x="1082136" y="4234987"/>
              <a:ext cx="216000" cy="315692"/>
            </a:xfrm>
            <a:prstGeom prst="rect">
              <a:avLst/>
            </a:prstGeom>
          </p:spPr>
        </p:pic>
        <p:grpSp>
          <p:nvGrpSpPr>
            <p:cNvPr id="136" name="Groupe 135"/>
            <p:cNvGrpSpPr/>
            <p:nvPr/>
          </p:nvGrpSpPr>
          <p:grpSpPr>
            <a:xfrm>
              <a:off x="1140576" y="4267310"/>
              <a:ext cx="282593" cy="416974"/>
              <a:chOff x="1140576" y="4267310"/>
              <a:chExt cx="282593" cy="416974"/>
            </a:xfrm>
          </p:grpSpPr>
          <p:cxnSp>
            <p:nvCxnSpPr>
              <p:cNvPr id="137" name="Connecteur droit 136"/>
              <p:cNvCxnSpPr/>
              <p:nvPr/>
            </p:nvCxnSpPr>
            <p:spPr>
              <a:xfrm flipV="1">
                <a:off x="1140576" y="4325982"/>
                <a:ext cx="180000"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38" name="Connecteur droit 137"/>
              <p:cNvCxnSpPr/>
              <p:nvPr/>
            </p:nvCxnSpPr>
            <p:spPr>
              <a:xfrm flipV="1">
                <a:off x="1171169" y="4668178"/>
                <a:ext cx="252000" cy="1622"/>
              </a:xfrm>
              <a:prstGeom prst="line">
                <a:avLst/>
              </a:prstGeom>
            </p:spPr>
            <p:style>
              <a:lnRef idx="2">
                <a:schemeClr val="accent3"/>
              </a:lnRef>
              <a:fillRef idx="0">
                <a:schemeClr val="accent3"/>
              </a:fillRef>
              <a:effectRef idx="1">
                <a:schemeClr val="accent3"/>
              </a:effectRef>
              <a:fontRef idx="minor">
                <a:schemeClr val="tx1"/>
              </a:fontRef>
            </p:style>
          </p:cxnSp>
          <p:cxnSp>
            <p:nvCxnSpPr>
              <p:cNvPr id="139" name="Connecteur droit 138"/>
              <p:cNvCxnSpPr/>
              <p:nvPr/>
            </p:nvCxnSpPr>
            <p:spPr>
              <a:xfrm flipV="1">
                <a:off x="1313907" y="4267310"/>
                <a:ext cx="0" cy="416974"/>
              </a:xfrm>
              <a:prstGeom prst="line">
                <a:avLst/>
              </a:prstGeom>
            </p:spPr>
            <p:style>
              <a:lnRef idx="2">
                <a:schemeClr val="accent3"/>
              </a:lnRef>
              <a:fillRef idx="0">
                <a:schemeClr val="accent3"/>
              </a:fillRef>
              <a:effectRef idx="1">
                <a:schemeClr val="accent3"/>
              </a:effectRef>
              <a:fontRef idx="minor">
                <a:schemeClr val="tx1"/>
              </a:fontRef>
            </p:style>
          </p:cxnSp>
        </p:grpSp>
      </p:grpSp>
      <p:cxnSp>
        <p:nvCxnSpPr>
          <p:cNvPr id="49" name="Connecteur droit avec flèche 48"/>
          <p:cNvCxnSpPr/>
          <p:nvPr/>
        </p:nvCxnSpPr>
        <p:spPr>
          <a:xfrm flipH="1">
            <a:off x="1377516" y="2002732"/>
            <a:ext cx="1325642" cy="2042265"/>
          </a:xfrm>
          <a:prstGeom prst="straightConnector1">
            <a:avLst/>
          </a:prstGeom>
          <a:ln w="9525">
            <a:solidFill>
              <a:srgbClr val="FF0000"/>
            </a:solidFill>
            <a:prstDash val="sysDot"/>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40" name="Connecteur droit avec flèche 139"/>
          <p:cNvCxnSpPr/>
          <p:nvPr/>
        </p:nvCxnSpPr>
        <p:spPr>
          <a:xfrm flipH="1">
            <a:off x="2179947" y="2025224"/>
            <a:ext cx="608034" cy="1971557"/>
          </a:xfrm>
          <a:prstGeom prst="straightConnector1">
            <a:avLst/>
          </a:prstGeom>
          <a:ln w="9525">
            <a:solidFill>
              <a:srgbClr val="FF0000"/>
            </a:solidFill>
            <a:prstDash val="sysDot"/>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43" name="Connecteur droit avec flèche 142"/>
          <p:cNvCxnSpPr/>
          <p:nvPr/>
        </p:nvCxnSpPr>
        <p:spPr>
          <a:xfrm>
            <a:off x="2852737" y="2025224"/>
            <a:ext cx="612692" cy="1892602"/>
          </a:xfrm>
          <a:prstGeom prst="straightConnector1">
            <a:avLst/>
          </a:prstGeom>
          <a:ln w="9525">
            <a:solidFill>
              <a:srgbClr val="FF0000"/>
            </a:solidFill>
            <a:prstDash val="sysDot"/>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46" name="Connecteur droit avec flèche 145"/>
          <p:cNvCxnSpPr/>
          <p:nvPr/>
        </p:nvCxnSpPr>
        <p:spPr>
          <a:xfrm>
            <a:off x="2937560" y="2002732"/>
            <a:ext cx="1797561" cy="1977162"/>
          </a:xfrm>
          <a:prstGeom prst="straightConnector1">
            <a:avLst/>
          </a:prstGeom>
          <a:ln w="9525">
            <a:solidFill>
              <a:srgbClr val="FF0000"/>
            </a:solidFill>
            <a:prstDash val="sysDot"/>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160" name="Groupe 159">
            <a:extLst>
              <a:ext uri="{FF2B5EF4-FFF2-40B4-BE49-F238E27FC236}">
                <a16:creationId xmlns:a16="http://schemas.microsoft.com/office/drawing/2014/main" id="{7FAEFFEE-A984-490D-B63C-8AA4A7A1DD7B}"/>
              </a:ext>
            </a:extLst>
          </p:cNvPr>
          <p:cNvGrpSpPr/>
          <p:nvPr/>
        </p:nvGrpSpPr>
        <p:grpSpPr>
          <a:xfrm>
            <a:off x="1194223" y="3996778"/>
            <a:ext cx="3542332" cy="149299"/>
            <a:chOff x="1239436" y="4170207"/>
            <a:chExt cx="3542332" cy="111974"/>
          </a:xfrm>
        </p:grpSpPr>
        <p:cxnSp>
          <p:nvCxnSpPr>
            <p:cNvPr id="161" name="Connecteur droit avec flèche 160">
              <a:extLst>
                <a:ext uri="{FF2B5EF4-FFF2-40B4-BE49-F238E27FC236}">
                  <a16:creationId xmlns:a16="http://schemas.microsoft.com/office/drawing/2014/main" id="{41C5A505-F295-4BB2-980E-D5DAF634C1FE}"/>
                </a:ext>
              </a:extLst>
            </p:cNvPr>
            <p:cNvCxnSpPr/>
            <p:nvPr/>
          </p:nvCxnSpPr>
          <p:spPr bwMode="auto">
            <a:xfrm flipV="1">
              <a:off x="2096452" y="4170207"/>
              <a:ext cx="1428360" cy="55987"/>
            </a:xfrm>
            <a:prstGeom prst="straightConnector1">
              <a:avLst/>
            </a:prstGeom>
            <a:solidFill>
              <a:schemeClr val="accent1"/>
            </a:solidFill>
            <a:ln w="9525" cap="flat" cmpd="sng" algn="ctr">
              <a:solidFill>
                <a:srgbClr val="FFC000"/>
              </a:solidFill>
              <a:prstDash val="dash"/>
              <a:round/>
              <a:headEnd type="triangle" w="med" len="med"/>
              <a:tailEnd type="triangle" w="med" len="med"/>
            </a:ln>
            <a:effectLst/>
          </p:spPr>
        </p:cxnSp>
        <p:cxnSp>
          <p:nvCxnSpPr>
            <p:cNvPr id="162" name="Connecteur droit avec flèche 161">
              <a:extLst>
                <a:ext uri="{FF2B5EF4-FFF2-40B4-BE49-F238E27FC236}">
                  <a16:creationId xmlns:a16="http://schemas.microsoft.com/office/drawing/2014/main" id="{90F11DF1-1974-43CB-87A6-831614E0CD59}"/>
                </a:ext>
              </a:extLst>
            </p:cNvPr>
            <p:cNvCxnSpPr/>
            <p:nvPr/>
          </p:nvCxnSpPr>
          <p:spPr bwMode="auto">
            <a:xfrm>
              <a:off x="2096452" y="4226194"/>
              <a:ext cx="2685316" cy="0"/>
            </a:xfrm>
            <a:prstGeom prst="straightConnector1">
              <a:avLst/>
            </a:prstGeom>
            <a:solidFill>
              <a:schemeClr val="accent1"/>
            </a:solidFill>
            <a:ln w="9525" cap="flat" cmpd="sng" algn="ctr">
              <a:solidFill>
                <a:srgbClr val="FFC000"/>
              </a:solidFill>
              <a:prstDash val="dash"/>
              <a:round/>
              <a:headEnd type="triangle" w="med" len="med"/>
              <a:tailEnd type="triangle" w="med" len="med"/>
            </a:ln>
            <a:effectLst/>
          </p:spPr>
        </p:cxnSp>
        <p:cxnSp>
          <p:nvCxnSpPr>
            <p:cNvPr id="163" name="Connecteur droit avec flèche 162">
              <a:extLst>
                <a:ext uri="{FF2B5EF4-FFF2-40B4-BE49-F238E27FC236}">
                  <a16:creationId xmlns:a16="http://schemas.microsoft.com/office/drawing/2014/main" id="{0B27F5E6-C128-45CC-B690-5D4F31D5844A}"/>
                </a:ext>
              </a:extLst>
            </p:cNvPr>
            <p:cNvCxnSpPr/>
            <p:nvPr/>
          </p:nvCxnSpPr>
          <p:spPr bwMode="auto">
            <a:xfrm flipV="1">
              <a:off x="1239436" y="4226194"/>
              <a:ext cx="3542332" cy="55987"/>
            </a:xfrm>
            <a:prstGeom prst="straightConnector1">
              <a:avLst/>
            </a:prstGeom>
            <a:solidFill>
              <a:schemeClr val="accent1"/>
            </a:solidFill>
            <a:ln w="9525" cap="flat" cmpd="sng" algn="ctr">
              <a:solidFill>
                <a:srgbClr val="FFC000"/>
              </a:solidFill>
              <a:prstDash val="dash"/>
              <a:round/>
              <a:headEnd type="triangle" w="med" len="med"/>
              <a:tailEnd type="triangle" w="med" len="med"/>
            </a:ln>
            <a:effectLst/>
          </p:spPr>
        </p:cxnSp>
        <p:cxnSp>
          <p:nvCxnSpPr>
            <p:cNvPr id="164" name="Connecteur droit avec flèche 163">
              <a:extLst>
                <a:ext uri="{FF2B5EF4-FFF2-40B4-BE49-F238E27FC236}">
                  <a16:creationId xmlns:a16="http://schemas.microsoft.com/office/drawing/2014/main" id="{931AC9C6-42E3-4CDD-B41D-5B0CD28842C8}"/>
                </a:ext>
              </a:extLst>
            </p:cNvPr>
            <p:cNvCxnSpPr/>
            <p:nvPr/>
          </p:nvCxnSpPr>
          <p:spPr bwMode="auto">
            <a:xfrm flipV="1">
              <a:off x="1239436" y="4226194"/>
              <a:ext cx="857016" cy="55987"/>
            </a:xfrm>
            <a:prstGeom prst="straightConnector1">
              <a:avLst/>
            </a:prstGeom>
            <a:solidFill>
              <a:schemeClr val="accent1"/>
            </a:solidFill>
            <a:ln w="9525" cap="flat" cmpd="sng" algn="ctr">
              <a:solidFill>
                <a:srgbClr val="FFC000"/>
              </a:solidFill>
              <a:prstDash val="dash"/>
              <a:round/>
              <a:headEnd type="triangle" w="med" len="med"/>
              <a:tailEnd type="triangle" w="med" len="med"/>
            </a:ln>
            <a:effectLst/>
          </p:spPr>
        </p:cxnSp>
        <p:cxnSp>
          <p:nvCxnSpPr>
            <p:cNvPr id="165" name="Connecteur droit avec flèche 164">
              <a:extLst>
                <a:ext uri="{FF2B5EF4-FFF2-40B4-BE49-F238E27FC236}">
                  <a16:creationId xmlns:a16="http://schemas.microsoft.com/office/drawing/2014/main" id="{2CE2EB8A-EE60-442A-8E1B-0BC7309BAE3C}"/>
                </a:ext>
              </a:extLst>
            </p:cNvPr>
            <p:cNvCxnSpPr/>
            <p:nvPr/>
          </p:nvCxnSpPr>
          <p:spPr bwMode="auto">
            <a:xfrm>
              <a:off x="3524811" y="4170207"/>
              <a:ext cx="1256957" cy="55987"/>
            </a:xfrm>
            <a:prstGeom prst="straightConnector1">
              <a:avLst/>
            </a:prstGeom>
            <a:solidFill>
              <a:schemeClr val="accent1"/>
            </a:solidFill>
            <a:ln w="9525" cap="flat" cmpd="sng" algn="ctr">
              <a:solidFill>
                <a:srgbClr val="FFC000"/>
              </a:solidFill>
              <a:prstDash val="dash"/>
              <a:round/>
              <a:headEnd type="triangle" w="med" len="med"/>
              <a:tailEnd type="triangle" w="med" len="med"/>
            </a:ln>
            <a:effectLst/>
          </p:spPr>
        </p:cxnSp>
      </p:grpSp>
      <p:pic>
        <p:nvPicPr>
          <p:cNvPr id="167" name="Image 166">
            <a:extLst>
              <a:ext uri="{FF2B5EF4-FFF2-40B4-BE49-F238E27FC236}">
                <a16:creationId xmlns:a16="http://schemas.microsoft.com/office/drawing/2014/main" id="{30778DBB-7035-4AAD-9588-B3B92D24BECA}"/>
              </a:ext>
            </a:extLst>
          </p:cNvPr>
          <p:cNvPicPr>
            <a:picLocks noChangeAspect="1"/>
          </p:cNvPicPr>
          <p:nvPr/>
        </p:nvPicPr>
        <p:blipFill>
          <a:blip r:embed="rId5"/>
          <a:stretch>
            <a:fillRect/>
          </a:stretch>
        </p:blipFill>
        <p:spPr>
          <a:xfrm>
            <a:off x="1160271" y="918005"/>
            <a:ext cx="2302665" cy="1031660"/>
          </a:xfrm>
          <a:prstGeom prst="rect">
            <a:avLst/>
          </a:prstGeom>
        </p:spPr>
      </p:pic>
      <p:sp>
        <p:nvSpPr>
          <p:cNvPr id="80" name="Espace réservé du texte 2">
            <a:extLst>
              <a:ext uri="{FF2B5EF4-FFF2-40B4-BE49-F238E27FC236}">
                <a16:creationId xmlns:a16="http://schemas.microsoft.com/office/drawing/2014/main" id="{ACA48378-190C-4AE0-BECC-E09E27B1D25B}"/>
              </a:ext>
            </a:extLst>
          </p:cNvPr>
          <p:cNvSpPr txBox="1">
            <a:spLocks/>
          </p:cNvSpPr>
          <p:nvPr/>
        </p:nvSpPr>
        <p:spPr>
          <a:xfrm>
            <a:off x="425377" y="376410"/>
            <a:ext cx="7585242" cy="401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spc="-30" dirty="0">
                <a:solidFill>
                  <a:srgbClr val="1D1D1B"/>
                </a:solidFill>
              </a:rPr>
              <a:t>Canopus system Applications</a:t>
            </a:r>
            <a:endParaRPr lang="fr-FR" sz="2400" b="1" spc="-30" dirty="0">
              <a:solidFill>
                <a:srgbClr val="1D1D1B"/>
              </a:solidFill>
              <a:latin typeface="Montserrat" panose="00000500000000000000" pitchFamily="50" charset="0"/>
            </a:endParaRPr>
          </a:p>
        </p:txBody>
      </p:sp>
      <p:sp>
        <p:nvSpPr>
          <p:cNvPr id="78" name="Espace réservé du texte 1"/>
          <p:cNvSpPr txBox="1">
            <a:spLocks/>
          </p:cNvSpPr>
          <p:nvPr/>
        </p:nvSpPr>
        <p:spPr>
          <a:xfrm>
            <a:off x="425378" y="778058"/>
            <a:ext cx="8004342" cy="319699"/>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100" dirty="0">
                <a:latin typeface="Arial" panose="020B0604020202020204" pitchFamily="34" charset="0"/>
                <a:cs typeface="Arial" panose="020B0604020202020204" pitchFamily="34" charset="0"/>
              </a:rPr>
              <a:t>Monitor </a:t>
            </a:r>
            <a:r>
              <a:rPr lang="fr-FR" sz="2100" dirty="0" err="1">
                <a:latin typeface="Arial" panose="020B0604020202020204" pitchFamily="34" charset="0"/>
                <a:cs typeface="Arial" panose="020B0604020202020204" pitchFamily="34" charset="0"/>
              </a:rPr>
              <a:t>displacement</a:t>
            </a:r>
            <a:r>
              <a:rPr lang="fr-FR" sz="2100" dirty="0">
                <a:latin typeface="Arial" panose="020B0604020202020204" pitchFamily="34" charset="0"/>
                <a:cs typeface="Arial" panose="020B0604020202020204" pitchFamily="34" charset="0"/>
              </a:rPr>
              <a:t> of the </a:t>
            </a:r>
            <a:r>
              <a:rPr lang="fr-FR" sz="2100" dirty="0" err="1">
                <a:latin typeface="Arial" panose="020B0604020202020204" pitchFamily="34" charset="0"/>
                <a:cs typeface="Arial" panose="020B0604020202020204" pitchFamily="34" charset="0"/>
              </a:rPr>
              <a:t>seafloor</a:t>
            </a:r>
            <a:r>
              <a:rPr lang="fr-FR" sz="2100" dirty="0">
                <a:latin typeface="Arial" panose="020B0604020202020204" pitchFamily="34" charset="0"/>
                <a:cs typeface="Arial" panose="020B0604020202020204" pitchFamily="34" charset="0"/>
              </a:rPr>
              <a:t>: </a:t>
            </a:r>
            <a:r>
              <a:rPr lang="fr-FR" sz="2100" dirty="0" err="1">
                <a:latin typeface="Arial" panose="020B0604020202020204" pitchFamily="34" charset="0"/>
                <a:cs typeface="Arial" panose="020B0604020202020204" pitchFamily="34" charset="0"/>
              </a:rPr>
              <a:t>Step</a:t>
            </a:r>
            <a:r>
              <a:rPr lang="fr-FR" sz="2100" dirty="0">
                <a:latin typeface="Arial" panose="020B0604020202020204" pitchFamily="34" charset="0"/>
                <a:cs typeface="Arial" panose="020B0604020202020204" pitchFamily="34" charset="0"/>
              </a:rPr>
              <a:t> by </a:t>
            </a:r>
            <a:r>
              <a:rPr lang="fr-FR" sz="2100" dirty="0" err="1">
                <a:latin typeface="Arial" panose="020B0604020202020204" pitchFamily="34" charset="0"/>
                <a:cs typeface="Arial" panose="020B0604020202020204" pitchFamily="34" charset="0"/>
              </a:rPr>
              <a:t>step</a:t>
            </a:r>
            <a:r>
              <a:rPr lang="fr-FR" sz="2100" dirty="0">
                <a:latin typeface="Arial" panose="020B0604020202020204" pitchFamily="34" charset="0"/>
                <a:cs typeface="Arial" panose="020B0604020202020204" pitchFamily="34" charset="0"/>
              </a:rPr>
              <a:t> …</a:t>
            </a:r>
            <a:endParaRPr lang="fr-FR" sz="2100" b="1" dirty="0">
              <a:solidFill>
                <a:srgbClr val="FF5A93"/>
              </a:solidFill>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8">
            <p14:nvContentPartPr>
              <p14:cNvPr id="7" name="Encre 6">
                <a:extLst>
                  <a:ext uri="{FF2B5EF4-FFF2-40B4-BE49-F238E27FC236}">
                    <a16:creationId xmlns:a16="http://schemas.microsoft.com/office/drawing/2014/main" id="{C4C57F8B-C874-4C50-8377-F8C51779C045}"/>
                  </a:ext>
                </a:extLst>
              </p14:cNvPr>
              <p14:cNvContentPartPr/>
              <p14:nvPr/>
            </p14:nvContentPartPr>
            <p14:xfrm>
              <a:off x="2489228" y="4467334"/>
              <a:ext cx="360" cy="44280"/>
            </p14:xfrm>
          </p:contentPart>
        </mc:Choice>
        <mc:Fallback xmlns="">
          <p:pic>
            <p:nvPicPr>
              <p:cNvPr id="7" name="Encre 6">
                <a:extLst>
                  <a:ext uri="{FF2B5EF4-FFF2-40B4-BE49-F238E27FC236}">
                    <a16:creationId xmlns:a16="http://schemas.microsoft.com/office/drawing/2014/main" id="{C4C57F8B-C874-4C50-8377-F8C51779C045}"/>
                  </a:ext>
                </a:extLst>
              </p:cNvPr>
              <p:cNvPicPr/>
              <p:nvPr/>
            </p:nvPicPr>
            <p:blipFill>
              <a:blip r:embed="rId9"/>
              <a:stretch>
                <a:fillRect/>
              </a:stretch>
            </p:blipFill>
            <p:spPr>
              <a:xfrm>
                <a:off x="2480588" y="4458334"/>
                <a:ext cx="18000" cy="61920"/>
              </a:xfrm>
              <a:prstGeom prst="rect">
                <a:avLst/>
              </a:prstGeom>
            </p:spPr>
          </p:pic>
        </mc:Fallback>
      </mc:AlternateContent>
      <p:sp>
        <p:nvSpPr>
          <p:cNvPr id="82" name="Rectangle 3">
            <a:extLst>
              <a:ext uri="{FF2B5EF4-FFF2-40B4-BE49-F238E27FC236}">
                <a16:creationId xmlns:a16="http://schemas.microsoft.com/office/drawing/2014/main" id="{74CC8FD9-9F28-45EC-86D8-0A42CC7390E2}"/>
              </a:ext>
            </a:extLst>
          </p:cNvPr>
          <p:cNvSpPr txBox="1">
            <a:spLocks noChangeArrowheads="1"/>
          </p:cNvSpPr>
          <p:nvPr/>
        </p:nvSpPr>
        <p:spPr bwMode="auto">
          <a:xfrm>
            <a:off x="-93786" y="4754142"/>
            <a:ext cx="88337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90500" indent="-190500" algn="l" rtl="0" eaLnBrk="0" fontAlgn="base" hangingPunct="0">
              <a:spcBef>
                <a:spcPct val="20000"/>
              </a:spcBef>
              <a:spcAft>
                <a:spcPct val="0"/>
              </a:spcAft>
              <a:buSzPct val="80000"/>
              <a:buFont typeface="Wingdings 3" pitchFamily="18" charset="2"/>
              <a:buChar char=""/>
              <a:defRPr>
                <a:solidFill>
                  <a:srgbClr val="525252"/>
                </a:solidFill>
                <a:latin typeface="+mn-lt"/>
                <a:ea typeface="ＭＳ Ｐゴシック" pitchFamily="34" charset="-128"/>
                <a:cs typeface="ＭＳ Ｐゴシック" charset="-128"/>
              </a:defRPr>
            </a:lvl1pPr>
            <a:lvl2pPr marL="762000" indent="-285750" algn="l" rtl="0" eaLnBrk="0" fontAlgn="base" hangingPunct="0">
              <a:spcBef>
                <a:spcPct val="20000"/>
              </a:spcBef>
              <a:spcAft>
                <a:spcPct val="0"/>
              </a:spcAft>
              <a:buSzPct val="50000"/>
              <a:buFont typeface="Webdings" pitchFamily="18" charset="2"/>
              <a:buChar char="="/>
              <a:defRPr sz="1600">
                <a:solidFill>
                  <a:srgbClr val="525252"/>
                </a:solidFill>
                <a:latin typeface="+mn-lt"/>
                <a:ea typeface="ＭＳ Ｐゴシック" pitchFamily="34" charset="-128"/>
              </a:defRPr>
            </a:lvl2pPr>
            <a:lvl3pPr marL="1143000" indent="-190500" algn="l" rtl="0" eaLnBrk="0" fontAlgn="base" hangingPunct="0">
              <a:spcBef>
                <a:spcPct val="20000"/>
              </a:spcBef>
              <a:spcAft>
                <a:spcPct val="0"/>
              </a:spcAft>
              <a:buSzPct val="40000"/>
              <a:buFont typeface="Wingdings" pitchFamily="2" charset="2"/>
              <a:buChar char=""/>
              <a:defRPr sz="1400">
                <a:solidFill>
                  <a:srgbClr val="525252"/>
                </a:solidFill>
                <a:latin typeface="+mn-lt"/>
                <a:ea typeface="ＭＳ Ｐゴシック" pitchFamily="34" charset="-128"/>
              </a:defRPr>
            </a:lvl3pPr>
            <a:lvl4pPr marL="1619250" indent="-190500" algn="l" rtl="0" eaLnBrk="0" fontAlgn="base" hangingPunct="0">
              <a:spcBef>
                <a:spcPct val="20000"/>
              </a:spcBef>
              <a:spcAft>
                <a:spcPct val="0"/>
              </a:spcAft>
              <a:buFont typeface="Arial Unicode MS" pitchFamily="34" charset="-128"/>
              <a:buChar char="‐"/>
              <a:defRPr sz="1200">
                <a:solidFill>
                  <a:srgbClr val="525252"/>
                </a:solidFill>
                <a:latin typeface="+mn-lt"/>
                <a:ea typeface="ＭＳ Ｐゴシック" pitchFamily="34" charset="-128"/>
              </a:defRPr>
            </a:lvl4pPr>
            <a:lvl5pPr marL="2095500" indent="-190500" algn="l" rtl="0" eaLnBrk="0" fontAlgn="base" hangingPunct="0">
              <a:spcBef>
                <a:spcPct val="20000"/>
              </a:spcBef>
              <a:spcAft>
                <a:spcPct val="0"/>
              </a:spcAft>
              <a:buSzPct val="50000"/>
              <a:buFont typeface="Wingdings 2" pitchFamily="18" charset="2"/>
              <a:buChar char=""/>
              <a:defRPr sz="1000">
                <a:solidFill>
                  <a:srgbClr val="525252"/>
                </a:solidFill>
                <a:latin typeface="+mn-lt"/>
                <a:ea typeface="ＭＳ Ｐゴシック" pitchFamily="34" charset="-128"/>
              </a:defRPr>
            </a:lvl5pPr>
            <a:lvl6pPr marL="2552700" indent="-190500" algn="l" rtl="0" fontAlgn="base">
              <a:spcBef>
                <a:spcPct val="20000"/>
              </a:spcBef>
              <a:spcAft>
                <a:spcPct val="0"/>
              </a:spcAft>
              <a:buSzPct val="50000"/>
              <a:buFont typeface="Wingdings 2" pitchFamily="8" charset="2"/>
              <a:buChar char=""/>
              <a:defRPr sz="1000">
                <a:solidFill>
                  <a:srgbClr val="525252"/>
                </a:solidFill>
                <a:latin typeface="+mn-lt"/>
              </a:defRPr>
            </a:lvl6pPr>
            <a:lvl7pPr marL="3009900" indent="-190500" algn="l" rtl="0" fontAlgn="base">
              <a:spcBef>
                <a:spcPct val="20000"/>
              </a:spcBef>
              <a:spcAft>
                <a:spcPct val="0"/>
              </a:spcAft>
              <a:buSzPct val="50000"/>
              <a:buFont typeface="Wingdings 2" pitchFamily="8" charset="2"/>
              <a:buChar char=""/>
              <a:defRPr sz="1000">
                <a:solidFill>
                  <a:srgbClr val="525252"/>
                </a:solidFill>
                <a:latin typeface="+mn-lt"/>
              </a:defRPr>
            </a:lvl7pPr>
            <a:lvl8pPr marL="3467100" indent="-190500" algn="l" rtl="0" fontAlgn="base">
              <a:spcBef>
                <a:spcPct val="20000"/>
              </a:spcBef>
              <a:spcAft>
                <a:spcPct val="0"/>
              </a:spcAft>
              <a:buSzPct val="50000"/>
              <a:buFont typeface="Wingdings 2" pitchFamily="8" charset="2"/>
              <a:buChar char=""/>
              <a:defRPr sz="1000">
                <a:solidFill>
                  <a:srgbClr val="525252"/>
                </a:solidFill>
                <a:latin typeface="+mn-lt"/>
              </a:defRPr>
            </a:lvl8pPr>
            <a:lvl9pPr marL="3924300" indent="-190500" algn="l" rtl="0" fontAlgn="base">
              <a:spcBef>
                <a:spcPct val="20000"/>
              </a:spcBef>
              <a:spcAft>
                <a:spcPct val="0"/>
              </a:spcAft>
              <a:buSzPct val="50000"/>
              <a:buFont typeface="Wingdings 2" pitchFamily="8" charset="2"/>
              <a:buChar char=""/>
              <a:defRPr sz="1000">
                <a:solidFill>
                  <a:srgbClr val="525252"/>
                </a:solidFill>
                <a:latin typeface="+mn-lt"/>
              </a:defRPr>
            </a:lvl9pPr>
          </a:lstStyle>
          <a:p>
            <a:pPr marL="0" indent="0" algn="ctr" eaLnBrk="1" hangingPunct="1">
              <a:buClr>
                <a:srgbClr val="00B4EC"/>
              </a:buClr>
              <a:buSzPct val="100000"/>
              <a:buNone/>
              <a:tabLst>
                <a:tab pos="1210866" algn="l"/>
              </a:tabLst>
              <a:defRPr/>
            </a:pPr>
            <a:r>
              <a:rPr lang="fr-FR" sz="1600" dirty="0">
                <a:hlinkClick r:id="rId10"/>
              </a:rPr>
              <a:t>https://www-iuem.univ-brest.fr/lgo/wp-content/uploads/2019/08/20190802_geodesea_EN.pdf</a:t>
            </a:r>
            <a:endParaRPr lang="en-US" sz="1400" kern="0" dirty="0">
              <a:solidFill>
                <a:srgbClr val="1D1D1B"/>
              </a:solidFill>
              <a:latin typeface="Arial" panose="020B0604020202020204" pitchFamily="34" charset="0"/>
              <a:ea typeface="ＭＳ Ｐゴシック" charset="-128"/>
              <a:cs typeface="Arial" panose="020B0604020202020204" pitchFamily="34" charset="0"/>
            </a:endParaRPr>
          </a:p>
        </p:txBody>
      </p:sp>
      <p:pic>
        <p:nvPicPr>
          <p:cNvPr id="81" name="Image 80">
            <a:extLst>
              <a:ext uri="{FF2B5EF4-FFF2-40B4-BE49-F238E27FC236}">
                <a16:creationId xmlns:a16="http://schemas.microsoft.com/office/drawing/2014/main" id="{2C347E29-1199-4D14-9B32-A5FF6F2243BB}"/>
              </a:ext>
            </a:extLst>
          </p:cNvPr>
          <p:cNvPicPr>
            <a:picLocks noChangeAspect="1"/>
          </p:cNvPicPr>
          <p:nvPr/>
        </p:nvPicPr>
        <p:blipFill>
          <a:blip r:embed="rId11"/>
          <a:stretch>
            <a:fillRect/>
          </a:stretch>
        </p:blipFill>
        <p:spPr>
          <a:xfrm>
            <a:off x="5859120" y="68739"/>
            <a:ext cx="3145195" cy="4647971"/>
          </a:xfrm>
          <a:prstGeom prst="rect">
            <a:avLst/>
          </a:prstGeom>
          <a:ln w="12700">
            <a:solidFill>
              <a:schemeClr val="tx1"/>
            </a:solidFill>
          </a:ln>
        </p:spPr>
      </p:pic>
    </p:spTree>
    <p:extLst>
      <p:ext uri="{BB962C8B-B14F-4D97-AF65-F5344CB8AC3E}">
        <p14:creationId xmlns:p14="http://schemas.microsoft.com/office/powerpoint/2010/main" val="128593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3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2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2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6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4">
                                            <p:txEl>
                                              <p:pRg st="0" end="0"/>
                                            </p:txEl>
                                          </p:spTgt>
                                        </p:tgtEl>
                                        <p:attrNameLst>
                                          <p:attrName>style.visibility</p:attrName>
                                        </p:attrNameLst>
                                      </p:cBhvr>
                                      <p:to>
                                        <p:strVal val="visible"/>
                                      </p:to>
                                    </p:set>
                                    <p:animEffect transition="in" filter="fade">
                                      <p:cBhvr>
                                        <p:cTn id="19" dur="500"/>
                                        <p:tgtEl>
                                          <p:spTgt spid="44">
                                            <p:txEl>
                                              <p:pRg st="0" end="0"/>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44">
                                            <p:txEl>
                                              <p:pRg st="1" end="1"/>
                                            </p:txEl>
                                          </p:spTgt>
                                        </p:tgtEl>
                                        <p:attrNameLst>
                                          <p:attrName>style.visibility</p:attrName>
                                        </p:attrNameLst>
                                      </p:cBhvr>
                                      <p:to>
                                        <p:strVal val="visible"/>
                                      </p:to>
                                    </p:set>
                                    <p:animEffect transition="in" filter="fade">
                                      <p:cBhvr>
                                        <p:cTn id="23" dur="500"/>
                                        <p:tgtEl>
                                          <p:spTgt spid="44">
                                            <p:txEl>
                                              <p:pRg st="1" end="1"/>
                                            </p:txEl>
                                          </p:spTgt>
                                        </p:tgtEl>
                                      </p:cBhvr>
                                    </p:animEffect>
                                  </p:childTnLst>
                                </p:cTn>
                              </p:par>
                            </p:childTnLst>
                          </p:cTn>
                        </p:par>
                        <p:par>
                          <p:cTn id="24" fill="hold">
                            <p:stCondLst>
                              <p:cond delay="1000"/>
                            </p:stCondLst>
                            <p:childTnLst>
                              <p:par>
                                <p:cTn id="25" presetID="42" presetClass="path" presetSubtype="0" accel="30000" decel="30000" fill="hold" nodeType="afterEffect">
                                  <p:stCondLst>
                                    <p:cond delay="0"/>
                                  </p:stCondLst>
                                  <p:childTnLst>
                                    <p:animMotion origin="layout" path="M 3.05556E-6 -9.87654E-7 L 0.28524 0.00432 " pathEditMode="relative" rAng="0" ptsTypes="AA">
                                      <p:cBhvr>
                                        <p:cTn id="26" dur="2000" fill="hold"/>
                                        <p:tgtEl>
                                          <p:spTgt spid="10"/>
                                        </p:tgtEl>
                                        <p:attrNameLst>
                                          <p:attrName>ppt_x</p:attrName>
                                          <p:attrName>ppt_y</p:attrName>
                                        </p:attrNameLst>
                                      </p:cBhvr>
                                      <p:rCtr x="14271" y="216"/>
                                    </p:animMotion>
                                  </p:childTnLst>
                                </p:cTn>
                              </p:par>
                            </p:childTnLst>
                          </p:cTn>
                        </p:par>
                        <p:par>
                          <p:cTn id="27" fill="hold">
                            <p:stCondLst>
                              <p:cond delay="3000"/>
                            </p:stCondLst>
                            <p:childTnLst>
                              <p:par>
                                <p:cTn id="28" presetID="42" presetClass="path" presetSubtype="0" accel="30000" decel="30000" fill="hold" nodeType="afterEffect">
                                  <p:stCondLst>
                                    <p:cond delay="0"/>
                                  </p:stCondLst>
                                  <p:childTnLst>
                                    <p:animMotion origin="layout" path="M -0.00174 -0.21142 L -0.00209 -0.78333 " pathEditMode="relative" rAng="0" ptsTypes="AA">
                                      <p:cBhvr>
                                        <p:cTn id="29" dur="2000" spd="-100000" fill="hold"/>
                                        <p:tgtEl>
                                          <p:spTgt spid="28"/>
                                        </p:tgtEl>
                                        <p:attrNameLst>
                                          <p:attrName>ppt_x</p:attrName>
                                          <p:attrName>ppt_y</p:attrName>
                                        </p:attrNameLst>
                                      </p:cBhvr>
                                      <p:rCtr x="-17" y="-28611"/>
                                    </p:animMotion>
                                  </p:childTnLst>
                                </p:cTn>
                              </p:par>
                            </p:childTnLst>
                          </p:cTn>
                        </p:par>
                        <p:par>
                          <p:cTn id="30" fill="hold">
                            <p:stCondLst>
                              <p:cond delay="5000"/>
                            </p:stCondLst>
                            <p:childTnLst>
                              <p:par>
                                <p:cTn id="31" presetID="42" presetClass="path" presetSubtype="0" accel="30000" decel="30000" fill="hold" nodeType="afterEffect">
                                  <p:stCondLst>
                                    <p:cond delay="0"/>
                                  </p:stCondLst>
                                  <p:childTnLst>
                                    <p:animMotion origin="layout" path="M 0.28524 0.00432 L 0.37639 0.0037 " pathEditMode="relative" rAng="0" ptsTypes="AA">
                                      <p:cBhvr>
                                        <p:cTn id="32" dur="2000" fill="hold"/>
                                        <p:tgtEl>
                                          <p:spTgt spid="10"/>
                                        </p:tgtEl>
                                        <p:attrNameLst>
                                          <p:attrName>ppt_x</p:attrName>
                                          <p:attrName>ppt_y</p:attrName>
                                        </p:attrNameLst>
                                      </p:cBhvr>
                                      <p:rCtr x="4549" y="-31"/>
                                    </p:animMotion>
                                  </p:childTnLst>
                                </p:cTn>
                              </p:par>
                            </p:childTnLst>
                          </p:cTn>
                        </p:par>
                        <p:par>
                          <p:cTn id="33" fill="hold">
                            <p:stCondLst>
                              <p:cond delay="7000"/>
                            </p:stCondLst>
                            <p:childTnLst>
                              <p:par>
                                <p:cTn id="34" presetID="42" presetClass="path" presetSubtype="0" accel="30000" decel="30000" fill="hold" nodeType="afterEffect">
                                  <p:stCondLst>
                                    <p:cond delay="0"/>
                                  </p:stCondLst>
                                  <p:childTnLst>
                                    <p:animMotion origin="layout" path="M -0.01372 -0.21852 L -0.01407 -0.79043 " pathEditMode="relative" rAng="0" ptsTypes="AA">
                                      <p:cBhvr>
                                        <p:cTn id="35" dur="2000" spd="-100000" fill="hold"/>
                                        <p:tgtEl>
                                          <p:spTgt spid="86"/>
                                        </p:tgtEl>
                                        <p:attrNameLst>
                                          <p:attrName>ppt_x</p:attrName>
                                          <p:attrName>ppt_y</p:attrName>
                                        </p:attrNameLst>
                                      </p:cBhvr>
                                      <p:rCtr x="-17" y="-28611"/>
                                    </p:animMotion>
                                  </p:childTnLst>
                                </p:cTn>
                              </p:par>
                            </p:childTnLst>
                          </p:cTn>
                        </p:par>
                        <p:par>
                          <p:cTn id="36" fill="hold">
                            <p:stCondLst>
                              <p:cond delay="9000"/>
                            </p:stCondLst>
                            <p:childTnLst>
                              <p:par>
                                <p:cTn id="37" presetID="42" presetClass="path" presetSubtype="0" accel="30000" decel="30000" fill="hold" nodeType="afterEffect">
                                  <p:stCondLst>
                                    <p:cond delay="0"/>
                                  </p:stCondLst>
                                  <p:childTnLst>
                                    <p:animMotion origin="layout" path="M 0.37639 0.00494 L 0.53628 0.00679 " pathEditMode="relative" rAng="0" ptsTypes="AA">
                                      <p:cBhvr>
                                        <p:cTn id="38" dur="2000" fill="hold"/>
                                        <p:tgtEl>
                                          <p:spTgt spid="10"/>
                                        </p:tgtEl>
                                        <p:attrNameLst>
                                          <p:attrName>ppt_x</p:attrName>
                                          <p:attrName>ppt_y</p:attrName>
                                        </p:attrNameLst>
                                      </p:cBhvr>
                                      <p:rCtr x="7986" y="93"/>
                                    </p:animMotion>
                                  </p:childTnLst>
                                </p:cTn>
                              </p:par>
                            </p:childTnLst>
                          </p:cTn>
                        </p:par>
                        <p:par>
                          <p:cTn id="39" fill="hold">
                            <p:stCondLst>
                              <p:cond delay="11000"/>
                            </p:stCondLst>
                            <p:childTnLst>
                              <p:par>
                                <p:cTn id="40" presetID="42" presetClass="path" presetSubtype="0" accel="30000" decel="30000" fill="hold" nodeType="afterEffect">
                                  <p:stCondLst>
                                    <p:cond delay="0"/>
                                  </p:stCondLst>
                                  <p:childTnLst>
                                    <p:animMotion origin="layout" path="M -0.00347 -0.2324 L 0.00035 -0.77469 " pathEditMode="relative" rAng="0" ptsTypes="AA">
                                      <p:cBhvr>
                                        <p:cTn id="41" dur="2000" spd="-100000" fill="hold"/>
                                        <p:tgtEl>
                                          <p:spTgt spid="92"/>
                                        </p:tgtEl>
                                        <p:attrNameLst>
                                          <p:attrName>ppt_x</p:attrName>
                                          <p:attrName>ppt_y</p:attrName>
                                        </p:attrNameLst>
                                      </p:cBhvr>
                                      <p:rCtr x="191" y="-27130"/>
                                    </p:animMotion>
                                  </p:childTnLst>
                                </p:cTn>
                              </p:par>
                            </p:childTnLst>
                          </p:cTn>
                        </p:par>
                        <p:par>
                          <p:cTn id="42" fill="hold">
                            <p:stCondLst>
                              <p:cond delay="13000"/>
                            </p:stCondLst>
                            <p:childTnLst>
                              <p:par>
                                <p:cTn id="43" presetID="42" presetClass="path" presetSubtype="0" accel="30000" decel="30000" fill="hold" nodeType="afterEffect">
                                  <p:stCondLst>
                                    <p:cond delay="0"/>
                                  </p:stCondLst>
                                  <p:childTnLst>
                                    <p:animMotion origin="layout" path="M 0.53628 0.00679 L 0.6651 0.0071 " pathEditMode="relative" rAng="0" ptsTypes="AA">
                                      <p:cBhvr>
                                        <p:cTn id="44" dur="2000" fill="hold"/>
                                        <p:tgtEl>
                                          <p:spTgt spid="10"/>
                                        </p:tgtEl>
                                        <p:attrNameLst>
                                          <p:attrName>ppt_x</p:attrName>
                                          <p:attrName>ppt_y</p:attrName>
                                        </p:attrNameLst>
                                      </p:cBhvr>
                                      <p:rCtr x="6441" y="0"/>
                                    </p:animMotion>
                                  </p:childTnLst>
                                </p:cTn>
                              </p:par>
                            </p:childTnLst>
                          </p:cTn>
                        </p:par>
                        <p:par>
                          <p:cTn id="45" fill="hold">
                            <p:stCondLst>
                              <p:cond delay="15000"/>
                            </p:stCondLst>
                            <p:childTnLst>
                              <p:par>
                                <p:cTn id="46" presetID="42" presetClass="path" presetSubtype="0" accel="30000" decel="30000" fill="hold" nodeType="afterEffect">
                                  <p:stCondLst>
                                    <p:cond delay="0"/>
                                  </p:stCondLst>
                                  <p:childTnLst>
                                    <p:animMotion origin="layout" path="M 0.01042 -0.2392 L 0.01007 -0.77315 " pathEditMode="relative" rAng="0" ptsTypes="AA">
                                      <p:cBhvr>
                                        <p:cTn id="47" dur="2000" spd="-100000" fill="hold"/>
                                        <p:tgtEl>
                                          <p:spTgt spid="98"/>
                                        </p:tgtEl>
                                        <p:attrNameLst>
                                          <p:attrName>ppt_x</p:attrName>
                                          <p:attrName>ppt_y</p:attrName>
                                        </p:attrNameLst>
                                      </p:cBhvr>
                                      <p:rCtr x="-17" y="-26698"/>
                                    </p:animMotion>
                                  </p:childTnLst>
                                </p:cTn>
                              </p:par>
                            </p:childTnLst>
                          </p:cTn>
                        </p:par>
                        <p:par>
                          <p:cTn id="48" fill="hold">
                            <p:stCondLst>
                              <p:cond delay="17000"/>
                            </p:stCondLst>
                            <p:childTnLst>
                              <p:par>
                                <p:cTn id="49" presetID="10" presetClass="entr" presetSubtype="0" fill="hold" nodeType="afterEffect">
                                  <p:stCondLst>
                                    <p:cond delay="0"/>
                                  </p:stCondLst>
                                  <p:childTnLst>
                                    <p:set>
                                      <p:cBhvr>
                                        <p:cTn id="50" dur="1" fill="hold">
                                          <p:stCondLst>
                                            <p:cond delay="0"/>
                                          </p:stCondLst>
                                        </p:cTn>
                                        <p:tgtEl>
                                          <p:spTgt spid="44">
                                            <p:txEl>
                                              <p:pRg st="2" end="2"/>
                                            </p:txEl>
                                          </p:spTgt>
                                        </p:tgtEl>
                                        <p:attrNameLst>
                                          <p:attrName>style.visibility</p:attrName>
                                        </p:attrNameLst>
                                      </p:cBhvr>
                                      <p:to>
                                        <p:strVal val="visible"/>
                                      </p:to>
                                    </p:set>
                                    <p:animEffect transition="in" filter="fade">
                                      <p:cBhvr>
                                        <p:cTn id="51" dur="500"/>
                                        <p:tgtEl>
                                          <p:spTgt spid="44">
                                            <p:txEl>
                                              <p:pRg st="2" end="2"/>
                                            </p:txEl>
                                          </p:spTgt>
                                        </p:tgtEl>
                                      </p:cBhvr>
                                    </p:animEffect>
                                  </p:childTnLst>
                                </p:cTn>
                              </p:par>
                            </p:childTnLst>
                          </p:cTn>
                        </p:par>
                        <p:par>
                          <p:cTn id="52" fill="hold">
                            <p:stCondLst>
                              <p:cond delay="17500"/>
                            </p:stCondLst>
                            <p:childTnLst>
                              <p:par>
                                <p:cTn id="53" presetID="42" presetClass="path" presetSubtype="0" accel="40000" decel="40000" fill="hold" nodeType="afterEffect">
                                  <p:stCondLst>
                                    <p:cond delay="0"/>
                                  </p:stCondLst>
                                  <p:childTnLst>
                                    <p:animMotion origin="layout" path="M 0.6651 0.00617 L 1.27673 0.00648 " pathEditMode="relative" rAng="0" ptsTypes="AA">
                                      <p:cBhvr>
                                        <p:cTn id="54" dur="2000" fill="hold"/>
                                        <p:tgtEl>
                                          <p:spTgt spid="10"/>
                                        </p:tgtEl>
                                        <p:attrNameLst>
                                          <p:attrName>ppt_x</p:attrName>
                                          <p:attrName>ppt_y</p:attrName>
                                        </p:attrNameLst>
                                      </p:cBhvr>
                                      <p:rCtr x="30573" y="0"/>
                                    </p:animMotion>
                                  </p:childTnLst>
                                </p:cTn>
                              </p:par>
                            </p:childTnLst>
                          </p:cTn>
                        </p:par>
                        <p:par>
                          <p:cTn id="55" fill="hold">
                            <p:stCondLst>
                              <p:cond delay="19500"/>
                            </p:stCondLst>
                            <p:childTnLst>
                              <p:par>
                                <p:cTn id="56" presetID="10" presetClass="entr" presetSubtype="0" fill="hold" nodeType="afterEffect">
                                  <p:stCondLst>
                                    <p:cond delay="0"/>
                                  </p:stCondLst>
                                  <p:childTnLst>
                                    <p:set>
                                      <p:cBhvr>
                                        <p:cTn id="57" dur="1" fill="hold">
                                          <p:stCondLst>
                                            <p:cond delay="0"/>
                                          </p:stCondLst>
                                        </p:cTn>
                                        <p:tgtEl>
                                          <p:spTgt spid="44">
                                            <p:txEl>
                                              <p:pRg st="3" end="3"/>
                                            </p:txEl>
                                          </p:spTgt>
                                        </p:tgtEl>
                                        <p:attrNameLst>
                                          <p:attrName>style.visibility</p:attrName>
                                        </p:attrNameLst>
                                      </p:cBhvr>
                                      <p:to>
                                        <p:strVal val="visible"/>
                                      </p:to>
                                    </p:set>
                                    <p:animEffect transition="in" filter="fade">
                                      <p:cBhvr>
                                        <p:cTn id="58" dur="500"/>
                                        <p:tgtEl>
                                          <p:spTgt spid="44">
                                            <p:txEl>
                                              <p:pRg st="3" end="3"/>
                                            </p:txEl>
                                          </p:spTgt>
                                        </p:tgtEl>
                                      </p:cBhvr>
                                    </p:animEffect>
                                  </p:childTnLst>
                                </p:cTn>
                              </p:par>
                            </p:childTnLst>
                          </p:cTn>
                        </p:par>
                        <p:par>
                          <p:cTn id="59" fill="hold">
                            <p:stCondLst>
                              <p:cond delay="20000"/>
                            </p:stCondLst>
                            <p:childTnLst>
                              <p:par>
                                <p:cTn id="60" presetID="1" presetClass="entr" presetSubtype="0" fill="hold" nodeType="afterEffect">
                                  <p:stCondLst>
                                    <p:cond delay="0"/>
                                  </p:stCondLst>
                                  <p:childTnLst>
                                    <p:set>
                                      <p:cBhvr>
                                        <p:cTn id="61" dur="1" fill="hold">
                                          <p:stCondLst>
                                            <p:cond delay="0"/>
                                          </p:stCondLst>
                                        </p:cTn>
                                        <p:tgtEl>
                                          <p:spTgt spid="160"/>
                                        </p:tgtEl>
                                        <p:attrNameLst>
                                          <p:attrName>style.visibility</p:attrName>
                                        </p:attrNameLst>
                                      </p:cBhvr>
                                      <p:to>
                                        <p:strVal val="visible"/>
                                      </p:to>
                                    </p:set>
                                  </p:childTnLst>
                                </p:cTn>
                              </p:par>
                              <p:par>
                                <p:cTn id="62" presetID="35" presetClass="emph" presetSubtype="0" repeatCount="indefinite" fill="hold" nodeType="withEffect">
                                  <p:stCondLst>
                                    <p:cond delay="0"/>
                                  </p:stCondLst>
                                  <p:endCondLst>
                                    <p:cond evt="onNext" delay="0">
                                      <p:tgtEl>
                                        <p:sldTgt/>
                                      </p:tgtEl>
                                    </p:cond>
                                  </p:endCondLst>
                                  <p:childTnLst>
                                    <p:anim calcmode="discrete" valueType="str">
                                      <p:cBhvr>
                                        <p:cTn id="63" dur="1000" fill="hold"/>
                                        <p:tgtEl>
                                          <p:spTgt spid="160"/>
                                        </p:tgtEl>
                                        <p:attrNameLst>
                                          <p:attrName>style.visibility</p:attrName>
                                        </p:attrNameLst>
                                      </p:cBhvr>
                                      <p:tavLst>
                                        <p:tav tm="0">
                                          <p:val>
                                            <p:strVal val="hidden"/>
                                          </p:val>
                                        </p:tav>
                                        <p:tav tm="50000">
                                          <p:val>
                                            <p:strVal val="visible"/>
                                          </p:val>
                                        </p:tav>
                                      </p:tavLst>
                                    </p:anim>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60"/>
                                        </p:tgtEl>
                                        <p:attrNameLst>
                                          <p:attrName>style.visibility</p:attrName>
                                        </p:attrNameLst>
                                      </p:cBhvr>
                                      <p:to>
                                        <p:strVal val="hidden"/>
                                      </p:to>
                                    </p:set>
                                  </p:childTnLst>
                                </p:cTn>
                              </p:par>
                            </p:childTnLst>
                          </p:cTn>
                        </p:par>
                        <p:par>
                          <p:cTn id="68" fill="hold">
                            <p:stCondLst>
                              <p:cond delay="0"/>
                            </p:stCondLst>
                            <p:childTnLst>
                              <p:par>
                                <p:cTn id="69" presetID="1" presetClass="entr" presetSubtype="0" fill="hold" nodeType="after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par>
                                <p:cTn id="71" presetID="35" presetClass="emph" presetSubtype="0" repeatCount="indefinite" fill="hold" nodeType="withEffect">
                                  <p:stCondLst>
                                    <p:cond delay="0"/>
                                  </p:stCondLst>
                                  <p:endCondLst>
                                    <p:cond evt="onNext" delay="0">
                                      <p:tgtEl>
                                        <p:sldTgt/>
                                      </p:tgtEl>
                                    </p:cond>
                                  </p:endCondLst>
                                  <p:childTnLst>
                                    <p:anim calcmode="discrete" valueType="str">
                                      <p:cBhvr>
                                        <p:cTn id="72" dur="1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23"/>
                                        </p:tgtEl>
                                        <p:attrNameLst>
                                          <p:attrName>style.visibility</p:attrName>
                                        </p:attrNameLst>
                                      </p:cBhvr>
                                      <p:to>
                                        <p:strVal val="hidden"/>
                                      </p:to>
                                    </p:set>
                                  </p:childTnLst>
                                </p:cTn>
                              </p:par>
                            </p:childTnLst>
                          </p:cTn>
                        </p:par>
                        <p:par>
                          <p:cTn id="77" fill="hold">
                            <p:stCondLst>
                              <p:cond delay="0"/>
                            </p:stCondLst>
                            <p:childTnLst>
                              <p:par>
                                <p:cTn id="78" presetID="10" presetClass="entr" presetSubtype="0" fill="hold" nodeType="afterEffect">
                                  <p:stCondLst>
                                    <p:cond delay="0"/>
                                  </p:stCondLst>
                                  <p:childTnLst>
                                    <p:set>
                                      <p:cBhvr>
                                        <p:cTn id="79" dur="1" fill="hold">
                                          <p:stCondLst>
                                            <p:cond delay="0"/>
                                          </p:stCondLst>
                                        </p:cTn>
                                        <p:tgtEl>
                                          <p:spTgt spid="44">
                                            <p:txEl>
                                              <p:pRg st="4" end="4"/>
                                            </p:txEl>
                                          </p:spTgt>
                                        </p:tgtEl>
                                        <p:attrNameLst>
                                          <p:attrName>style.visibility</p:attrName>
                                        </p:attrNameLst>
                                      </p:cBhvr>
                                      <p:to>
                                        <p:strVal val="visible"/>
                                      </p:to>
                                    </p:set>
                                    <p:animEffect transition="in" filter="fade">
                                      <p:cBhvr>
                                        <p:cTn id="80" dur="500"/>
                                        <p:tgtEl>
                                          <p:spTgt spid="44">
                                            <p:txEl>
                                              <p:pRg st="4" end="4"/>
                                            </p:txEl>
                                          </p:spTgt>
                                        </p:tgtEl>
                                      </p:cBhvr>
                                    </p:animEffect>
                                  </p:childTnLst>
                                </p:cTn>
                              </p:par>
                            </p:childTnLst>
                          </p:cTn>
                        </p:par>
                        <p:par>
                          <p:cTn id="81" fill="hold">
                            <p:stCondLst>
                              <p:cond delay="1000"/>
                            </p:stCondLst>
                            <p:childTnLst>
                              <p:par>
                                <p:cTn id="82" presetID="42" presetClass="path" presetSubtype="0" accel="50000" decel="50000" fill="hold" nodeType="afterEffect">
                                  <p:stCondLst>
                                    <p:cond delay="0"/>
                                  </p:stCondLst>
                                  <p:childTnLst>
                                    <p:animMotion origin="layout" path="M 8.33333E-7 4.32099E-6 L 0.66076 0.00709 " pathEditMode="relative" rAng="0" ptsTypes="AA">
                                      <p:cBhvr>
                                        <p:cTn id="83" dur="2000" fill="hold"/>
                                        <p:tgtEl>
                                          <p:spTgt spid="41"/>
                                        </p:tgtEl>
                                        <p:attrNameLst>
                                          <p:attrName>ppt_x</p:attrName>
                                          <p:attrName>ppt_y</p:attrName>
                                        </p:attrNameLst>
                                      </p:cBhvr>
                                      <p:rCtr x="33038" y="340"/>
                                    </p:animMotion>
                                  </p:childTnLst>
                                </p:cTn>
                              </p:par>
                            </p:childTnLst>
                          </p:cTn>
                        </p:par>
                        <p:par>
                          <p:cTn id="84" fill="hold">
                            <p:stCondLst>
                              <p:cond delay="3000"/>
                            </p:stCondLst>
                            <p:childTnLst>
                              <p:par>
                                <p:cTn id="85" presetID="10" presetClass="entr" presetSubtype="0" fill="hold" nodeType="afterEffect">
                                  <p:stCondLst>
                                    <p:cond delay="50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par>
                                <p:cTn id="88" presetID="35" presetClass="emph" presetSubtype="0" repeatCount="indefinite" fill="hold" nodeType="withEffect">
                                  <p:stCondLst>
                                    <p:cond delay="0"/>
                                  </p:stCondLst>
                                  <p:endCondLst>
                                    <p:cond evt="onNext" delay="0">
                                      <p:tgtEl>
                                        <p:sldTgt/>
                                      </p:tgtEl>
                                    </p:cond>
                                  </p:endCondLst>
                                  <p:childTnLst>
                                    <p:anim calcmode="discrete" valueType="str">
                                      <p:cBhvr>
                                        <p:cTn id="89" dur="1000" fill="hold"/>
                                        <p:tgtEl>
                                          <p:spTgt spid="49"/>
                                        </p:tgtEl>
                                        <p:attrNameLst>
                                          <p:attrName>style.visibility</p:attrName>
                                        </p:attrNameLst>
                                      </p:cBhvr>
                                      <p:tavLst>
                                        <p:tav tm="0">
                                          <p:val>
                                            <p:strVal val="hidden"/>
                                          </p:val>
                                        </p:tav>
                                        <p:tav tm="50000">
                                          <p:val>
                                            <p:strVal val="visible"/>
                                          </p:val>
                                        </p:tav>
                                      </p:tavLst>
                                    </p:anim>
                                  </p:childTnLst>
                                </p:cTn>
                              </p:par>
                            </p:childTnLst>
                          </p:cTn>
                        </p:par>
                        <p:par>
                          <p:cTn id="90" fill="hold">
                            <p:stCondLst>
                              <p:cond delay="4000"/>
                            </p:stCondLst>
                            <p:childTnLst>
                              <p:par>
                                <p:cTn id="91" presetID="1" presetClass="exit" presetSubtype="0" fill="hold" nodeType="afterEffect">
                                  <p:stCondLst>
                                    <p:cond delay="500"/>
                                  </p:stCondLst>
                                  <p:childTnLst>
                                    <p:set>
                                      <p:cBhvr>
                                        <p:cTn id="92" dur="1" fill="hold">
                                          <p:stCondLst>
                                            <p:cond delay="0"/>
                                          </p:stCondLst>
                                        </p:cTn>
                                        <p:tgtEl>
                                          <p:spTgt spid="49"/>
                                        </p:tgtEl>
                                        <p:attrNameLst>
                                          <p:attrName>style.visibility</p:attrName>
                                        </p:attrNameLst>
                                      </p:cBhvr>
                                      <p:to>
                                        <p:strVal val="hidden"/>
                                      </p:to>
                                    </p:set>
                                  </p:childTnLst>
                                </p:cTn>
                              </p:par>
                            </p:childTnLst>
                          </p:cTn>
                        </p:par>
                        <p:par>
                          <p:cTn id="93" fill="hold">
                            <p:stCondLst>
                              <p:cond delay="4500"/>
                            </p:stCondLst>
                            <p:childTnLst>
                              <p:par>
                                <p:cTn id="94" presetID="10" presetClass="entr" presetSubtype="0" fill="hold" nodeType="afterEffect">
                                  <p:stCondLst>
                                    <p:cond delay="500"/>
                                  </p:stCondLst>
                                  <p:childTnLst>
                                    <p:set>
                                      <p:cBhvr>
                                        <p:cTn id="95" dur="1" fill="hold">
                                          <p:stCondLst>
                                            <p:cond delay="0"/>
                                          </p:stCondLst>
                                        </p:cTn>
                                        <p:tgtEl>
                                          <p:spTgt spid="140"/>
                                        </p:tgtEl>
                                        <p:attrNameLst>
                                          <p:attrName>style.visibility</p:attrName>
                                        </p:attrNameLst>
                                      </p:cBhvr>
                                      <p:to>
                                        <p:strVal val="visible"/>
                                      </p:to>
                                    </p:set>
                                    <p:animEffect transition="in" filter="fade">
                                      <p:cBhvr>
                                        <p:cTn id="96" dur="500"/>
                                        <p:tgtEl>
                                          <p:spTgt spid="140"/>
                                        </p:tgtEl>
                                      </p:cBhvr>
                                    </p:animEffect>
                                  </p:childTnLst>
                                </p:cTn>
                              </p:par>
                              <p:par>
                                <p:cTn id="97" presetID="35" presetClass="emph" presetSubtype="0" repeatCount="indefinite" fill="hold" nodeType="withEffect">
                                  <p:stCondLst>
                                    <p:cond delay="0"/>
                                  </p:stCondLst>
                                  <p:endCondLst>
                                    <p:cond evt="onNext" delay="0">
                                      <p:tgtEl>
                                        <p:sldTgt/>
                                      </p:tgtEl>
                                    </p:cond>
                                  </p:endCondLst>
                                  <p:childTnLst>
                                    <p:anim calcmode="discrete" valueType="str">
                                      <p:cBhvr>
                                        <p:cTn id="98" dur="1000" fill="hold"/>
                                        <p:tgtEl>
                                          <p:spTgt spid="140"/>
                                        </p:tgtEl>
                                        <p:attrNameLst>
                                          <p:attrName>style.visibility</p:attrName>
                                        </p:attrNameLst>
                                      </p:cBhvr>
                                      <p:tavLst>
                                        <p:tav tm="0">
                                          <p:val>
                                            <p:strVal val="hidden"/>
                                          </p:val>
                                        </p:tav>
                                        <p:tav tm="50000">
                                          <p:val>
                                            <p:strVal val="visible"/>
                                          </p:val>
                                        </p:tav>
                                      </p:tavLst>
                                    </p:anim>
                                  </p:childTnLst>
                                </p:cTn>
                              </p:par>
                            </p:childTnLst>
                          </p:cTn>
                        </p:par>
                        <p:par>
                          <p:cTn id="99" fill="hold">
                            <p:stCondLst>
                              <p:cond delay="5500"/>
                            </p:stCondLst>
                            <p:childTnLst>
                              <p:par>
                                <p:cTn id="100" presetID="1" presetClass="exit" presetSubtype="0" fill="hold" nodeType="afterEffect">
                                  <p:stCondLst>
                                    <p:cond delay="500"/>
                                  </p:stCondLst>
                                  <p:childTnLst>
                                    <p:set>
                                      <p:cBhvr>
                                        <p:cTn id="101" dur="1" fill="hold">
                                          <p:stCondLst>
                                            <p:cond delay="0"/>
                                          </p:stCondLst>
                                        </p:cTn>
                                        <p:tgtEl>
                                          <p:spTgt spid="140"/>
                                        </p:tgtEl>
                                        <p:attrNameLst>
                                          <p:attrName>style.visibility</p:attrName>
                                        </p:attrNameLst>
                                      </p:cBhvr>
                                      <p:to>
                                        <p:strVal val="hidden"/>
                                      </p:to>
                                    </p:set>
                                  </p:childTnLst>
                                </p:cTn>
                              </p:par>
                            </p:childTnLst>
                          </p:cTn>
                        </p:par>
                        <p:par>
                          <p:cTn id="102" fill="hold">
                            <p:stCondLst>
                              <p:cond delay="6000"/>
                            </p:stCondLst>
                            <p:childTnLst>
                              <p:par>
                                <p:cTn id="103" presetID="10" presetClass="entr" presetSubtype="0" fill="hold" nodeType="afterEffect">
                                  <p:stCondLst>
                                    <p:cond delay="500"/>
                                  </p:stCondLst>
                                  <p:childTnLst>
                                    <p:set>
                                      <p:cBhvr>
                                        <p:cTn id="104" dur="1" fill="hold">
                                          <p:stCondLst>
                                            <p:cond delay="0"/>
                                          </p:stCondLst>
                                        </p:cTn>
                                        <p:tgtEl>
                                          <p:spTgt spid="143"/>
                                        </p:tgtEl>
                                        <p:attrNameLst>
                                          <p:attrName>style.visibility</p:attrName>
                                        </p:attrNameLst>
                                      </p:cBhvr>
                                      <p:to>
                                        <p:strVal val="visible"/>
                                      </p:to>
                                    </p:set>
                                    <p:animEffect transition="in" filter="fade">
                                      <p:cBhvr>
                                        <p:cTn id="105" dur="500"/>
                                        <p:tgtEl>
                                          <p:spTgt spid="143"/>
                                        </p:tgtEl>
                                      </p:cBhvr>
                                    </p:animEffect>
                                  </p:childTnLst>
                                </p:cTn>
                              </p:par>
                              <p:par>
                                <p:cTn id="106" presetID="35" presetClass="emph" presetSubtype="0" repeatCount="indefinite" fill="hold" nodeType="withEffect">
                                  <p:stCondLst>
                                    <p:cond delay="0"/>
                                  </p:stCondLst>
                                  <p:endCondLst>
                                    <p:cond evt="onNext" delay="0">
                                      <p:tgtEl>
                                        <p:sldTgt/>
                                      </p:tgtEl>
                                    </p:cond>
                                  </p:endCondLst>
                                  <p:childTnLst>
                                    <p:anim calcmode="discrete" valueType="str">
                                      <p:cBhvr>
                                        <p:cTn id="107" dur="1000" fill="hold"/>
                                        <p:tgtEl>
                                          <p:spTgt spid="143"/>
                                        </p:tgtEl>
                                        <p:attrNameLst>
                                          <p:attrName>style.visibility</p:attrName>
                                        </p:attrNameLst>
                                      </p:cBhvr>
                                      <p:tavLst>
                                        <p:tav tm="0">
                                          <p:val>
                                            <p:strVal val="hidden"/>
                                          </p:val>
                                        </p:tav>
                                        <p:tav tm="50000">
                                          <p:val>
                                            <p:strVal val="visible"/>
                                          </p:val>
                                        </p:tav>
                                      </p:tavLst>
                                    </p:anim>
                                  </p:childTnLst>
                                </p:cTn>
                              </p:par>
                            </p:childTnLst>
                          </p:cTn>
                        </p:par>
                        <p:par>
                          <p:cTn id="108" fill="hold">
                            <p:stCondLst>
                              <p:cond delay="7000"/>
                            </p:stCondLst>
                            <p:childTnLst>
                              <p:par>
                                <p:cTn id="109" presetID="1" presetClass="exit" presetSubtype="0" fill="hold" nodeType="afterEffect">
                                  <p:stCondLst>
                                    <p:cond delay="0"/>
                                  </p:stCondLst>
                                  <p:childTnLst>
                                    <p:set>
                                      <p:cBhvr>
                                        <p:cTn id="110" dur="1" fill="hold">
                                          <p:stCondLst>
                                            <p:cond delay="0"/>
                                          </p:stCondLst>
                                        </p:cTn>
                                        <p:tgtEl>
                                          <p:spTgt spid="143"/>
                                        </p:tgtEl>
                                        <p:attrNameLst>
                                          <p:attrName>style.visibility</p:attrName>
                                        </p:attrNameLst>
                                      </p:cBhvr>
                                      <p:to>
                                        <p:strVal val="hidden"/>
                                      </p:to>
                                    </p:set>
                                  </p:childTnLst>
                                </p:cTn>
                              </p:par>
                            </p:childTnLst>
                          </p:cTn>
                        </p:par>
                        <p:par>
                          <p:cTn id="111" fill="hold">
                            <p:stCondLst>
                              <p:cond delay="7000"/>
                            </p:stCondLst>
                            <p:childTnLst>
                              <p:par>
                                <p:cTn id="112" presetID="10" presetClass="entr" presetSubtype="0" fill="hold" nodeType="afterEffect">
                                  <p:stCondLst>
                                    <p:cond delay="500"/>
                                  </p:stCondLst>
                                  <p:childTnLst>
                                    <p:set>
                                      <p:cBhvr>
                                        <p:cTn id="113" dur="1" fill="hold">
                                          <p:stCondLst>
                                            <p:cond delay="0"/>
                                          </p:stCondLst>
                                        </p:cTn>
                                        <p:tgtEl>
                                          <p:spTgt spid="146"/>
                                        </p:tgtEl>
                                        <p:attrNameLst>
                                          <p:attrName>style.visibility</p:attrName>
                                        </p:attrNameLst>
                                      </p:cBhvr>
                                      <p:to>
                                        <p:strVal val="visible"/>
                                      </p:to>
                                    </p:set>
                                    <p:animEffect transition="in" filter="fade">
                                      <p:cBhvr>
                                        <p:cTn id="114" dur="500"/>
                                        <p:tgtEl>
                                          <p:spTgt spid="146"/>
                                        </p:tgtEl>
                                      </p:cBhvr>
                                    </p:animEffect>
                                  </p:childTnLst>
                                </p:cTn>
                              </p:par>
                              <p:par>
                                <p:cTn id="115" presetID="35" presetClass="emph" presetSubtype="0" repeatCount="indefinite" fill="hold" nodeType="withEffect">
                                  <p:stCondLst>
                                    <p:cond delay="0"/>
                                  </p:stCondLst>
                                  <p:endCondLst>
                                    <p:cond evt="onNext" delay="0">
                                      <p:tgtEl>
                                        <p:sldTgt/>
                                      </p:tgtEl>
                                    </p:cond>
                                  </p:endCondLst>
                                  <p:childTnLst>
                                    <p:anim calcmode="discrete" valueType="str">
                                      <p:cBhvr>
                                        <p:cTn id="116" dur="1000" fill="hold"/>
                                        <p:tgtEl>
                                          <p:spTgt spid="146"/>
                                        </p:tgtEl>
                                        <p:attrNameLst>
                                          <p:attrName>style.visibility</p:attrName>
                                        </p:attrNameLst>
                                      </p:cBhvr>
                                      <p:tavLst>
                                        <p:tav tm="0">
                                          <p:val>
                                            <p:strVal val="hidden"/>
                                          </p:val>
                                        </p:tav>
                                        <p:tav tm="50000">
                                          <p:val>
                                            <p:strVal val="visible"/>
                                          </p:val>
                                        </p:tav>
                                      </p:tavLst>
                                    </p:anim>
                                  </p:childTnLst>
                                </p:cTn>
                              </p:par>
                            </p:childTnLst>
                          </p:cTn>
                        </p:par>
                        <p:par>
                          <p:cTn id="117" fill="hold">
                            <p:stCondLst>
                              <p:cond delay="8000"/>
                            </p:stCondLst>
                            <p:childTnLst>
                              <p:par>
                                <p:cTn id="118" presetID="1" presetClass="exit" presetSubtype="0" fill="hold" nodeType="afterEffect">
                                  <p:stCondLst>
                                    <p:cond delay="500"/>
                                  </p:stCondLst>
                                  <p:childTnLst>
                                    <p:set>
                                      <p:cBhvr>
                                        <p:cTn id="119" dur="1" fill="hold">
                                          <p:stCondLst>
                                            <p:cond delay="0"/>
                                          </p:stCondLst>
                                        </p:cTn>
                                        <p:tgtEl>
                                          <p:spTgt spid="146"/>
                                        </p:tgtEl>
                                        <p:attrNameLst>
                                          <p:attrName>style.visibility</p:attrName>
                                        </p:attrNameLst>
                                      </p:cBhvr>
                                      <p:to>
                                        <p:strVal val="hidden"/>
                                      </p:to>
                                    </p:set>
                                  </p:childTnLst>
                                </p:cTn>
                              </p:par>
                            </p:childTnLst>
                          </p:cTn>
                        </p:par>
                        <p:par>
                          <p:cTn id="120" fill="hold">
                            <p:stCondLst>
                              <p:cond delay="8500"/>
                            </p:stCondLst>
                            <p:childTnLst>
                              <p:par>
                                <p:cTn id="121" presetID="42" presetClass="path" presetSubtype="0" accel="50000" decel="50000" fill="hold" nodeType="afterEffect">
                                  <p:stCondLst>
                                    <p:cond delay="0"/>
                                  </p:stCondLst>
                                  <p:childTnLst>
                                    <p:animMotion origin="layout" path="M 0.66076 0.00709 L -2.95987E-17 2.46914E-6 " pathEditMode="relative" rAng="0" ptsTypes="AA">
                                      <p:cBhvr>
                                        <p:cTn id="122" dur="2000" fill="hold"/>
                                        <p:tgtEl>
                                          <p:spTgt spid="41"/>
                                        </p:tgtEl>
                                        <p:attrNameLst>
                                          <p:attrName>ppt_x</p:attrName>
                                          <p:attrName>ppt_y</p:attrName>
                                        </p:attrNameLst>
                                      </p:cBhvr>
                                      <p:rCtr x="-33003" y="-278"/>
                                    </p:animMotion>
                                  </p:childTnLst>
                                </p:cTn>
                              </p:par>
                            </p:childTnLst>
                          </p:cTn>
                        </p:par>
                        <p:par>
                          <p:cTn id="123" fill="hold">
                            <p:stCondLst>
                              <p:cond delay="10500"/>
                            </p:stCondLst>
                            <p:childTnLst>
                              <p:par>
                                <p:cTn id="124" presetID="10" presetClass="entr" presetSubtype="0" fill="hold" nodeType="afterEffect">
                                  <p:stCondLst>
                                    <p:cond delay="0"/>
                                  </p:stCondLst>
                                  <p:childTnLst>
                                    <p:set>
                                      <p:cBhvr>
                                        <p:cTn id="125" dur="1" fill="hold">
                                          <p:stCondLst>
                                            <p:cond delay="0"/>
                                          </p:stCondLst>
                                        </p:cTn>
                                        <p:tgtEl>
                                          <p:spTgt spid="44">
                                            <p:txEl>
                                              <p:pRg st="5" end="5"/>
                                            </p:txEl>
                                          </p:spTgt>
                                        </p:tgtEl>
                                        <p:attrNameLst>
                                          <p:attrName>style.visibility</p:attrName>
                                        </p:attrNameLst>
                                      </p:cBhvr>
                                      <p:to>
                                        <p:strVal val="visible"/>
                                      </p:to>
                                    </p:set>
                                    <p:animEffect transition="in" filter="fade">
                                      <p:cBhvr>
                                        <p:cTn id="126" dur="500"/>
                                        <p:tgtEl>
                                          <p:spTgt spid="44">
                                            <p:txEl>
                                              <p:pRg st="5" end="5"/>
                                            </p:txEl>
                                          </p:spTgt>
                                        </p:tgtEl>
                                      </p:cBhvr>
                                    </p:animEffect>
                                  </p:childTnLst>
                                </p:cTn>
                              </p:par>
                            </p:childTnLst>
                          </p:cTn>
                        </p:par>
                        <p:par>
                          <p:cTn id="127" fill="hold">
                            <p:stCondLst>
                              <p:cond delay="11000"/>
                            </p:stCondLst>
                            <p:childTnLst>
                              <p:par>
                                <p:cTn id="128" presetID="10" presetClass="entr" presetSubtype="0" fill="hold" grpId="0" nodeType="after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fade">
                                      <p:cBhvr>
                                        <p:cTn id="130" dur="500"/>
                                        <p:tgtEl>
                                          <p:spTgt spid="29"/>
                                        </p:tgtEl>
                                      </p:cBhvr>
                                    </p:animEffect>
                                  </p:childTnLst>
                                </p:cTn>
                              </p:par>
                            </p:childTnLst>
                          </p:cTn>
                        </p:par>
                        <p:par>
                          <p:cTn id="131" fill="hold">
                            <p:stCondLst>
                              <p:cond delay="11500"/>
                            </p:stCondLst>
                            <p:childTnLst>
                              <p:par>
                                <p:cTn id="132" presetID="10" presetClass="entr" presetSubtype="0" fill="hold" nodeType="afterEffect">
                                  <p:stCondLst>
                                    <p:cond delay="0"/>
                                  </p:stCondLst>
                                  <p:childTnLst>
                                    <p:set>
                                      <p:cBhvr>
                                        <p:cTn id="133" dur="1" fill="hold">
                                          <p:stCondLst>
                                            <p:cond delay="0"/>
                                          </p:stCondLst>
                                        </p:cTn>
                                        <p:tgtEl>
                                          <p:spTgt spid="44">
                                            <p:txEl>
                                              <p:pRg st="6" end="6"/>
                                            </p:txEl>
                                          </p:spTgt>
                                        </p:tgtEl>
                                        <p:attrNameLst>
                                          <p:attrName>style.visibility</p:attrName>
                                        </p:attrNameLst>
                                      </p:cBhvr>
                                      <p:to>
                                        <p:strVal val="visible"/>
                                      </p:to>
                                    </p:set>
                                    <p:animEffect transition="in" filter="fade">
                                      <p:cBhvr>
                                        <p:cTn id="134" dur="500"/>
                                        <p:tgtEl>
                                          <p:spTgt spid="44">
                                            <p:txEl>
                                              <p:pRg st="6" end="6"/>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8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8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texte 2"/>
          <p:cNvSpPr>
            <a:spLocks noGrp="1"/>
          </p:cNvSpPr>
          <p:nvPr>
            <p:ph type="body" sz="quarter" idx="13"/>
          </p:nvPr>
        </p:nvSpPr>
        <p:spPr>
          <a:xfrm>
            <a:off x="425377" y="376410"/>
            <a:ext cx="7585242" cy="461665"/>
          </a:xfrm>
        </p:spPr>
        <p:txBody>
          <a:bodyPr/>
          <a:lstStyle/>
          <a:p>
            <a:r>
              <a:rPr lang="fr-FR" dirty="0" err="1">
                <a:latin typeface="Montserrat" panose="00000500000000000000" pitchFamily="50" charset="0"/>
              </a:rPr>
              <a:t>Underwater</a:t>
            </a:r>
            <a:r>
              <a:rPr lang="fr-FR" dirty="0">
                <a:latin typeface="Montserrat" panose="00000500000000000000" pitchFamily="50" charset="0"/>
              </a:rPr>
              <a:t> </a:t>
            </a:r>
            <a:r>
              <a:rPr lang="fr-FR" dirty="0" err="1">
                <a:latin typeface="Montserrat" panose="00000500000000000000" pitchFamily="50" charset="0"/>
              </a:rPr>
              <a:t>geodesy</a:t>
            </a:r>
            <a:r>
              <a:rPr lang="fr-FR" dirty="0">
                <a:latin typeface="Montserrat" panose="00000500000000000000" pitchFamily="50" charset="0"/>
              </a:rPr>
              <a:t>, the ERC FOCUS </a:t>
            </a:r>
            <a:r>
              <a:rPr lang="fr-FR" dirty="0" err="1">
                <a:latin typeface="Montserrat" panose="00000500000000000000" pitchFamily="50" charset="0"/>
              </a:rPr>
              <a:t>project</a:t>
            </a:r>
            <a:endParaRPr lang="fr-FR" dirty="0">
              <a:latin typeface="Montserrat" panose="00000500000000000000" pitchFamily="50" charset="0"/>
            </a:endParaRPr>
          </a:p>
        </p:txBody>
      </p:sp>
      <p:sp>
        <p:nvSpPr>
          <p:cNvPr id="9" name="Espace réservé du numéro de diapositive 8"/>
          <p:cNvSpPr>
            <a:spLocks noGrp="1"/>
          </p:cNvSpPr>
          <p:nvPr>
            <p:ph type="sldNum" sz="quarter" idx="15"/>
          </p:nvPr>
        </p:nvSpPr>
        <p:spPr/>
        <p:txBody>
          <a:bodyPr/>
          <a:lstStyle/>
          <a:p>
            <a:fld id="{A1B13033-1F20-D24F-96FF-B6D0D3CDC989}" type="slidenum">
              <a:rPr lang="en-US" smtClean="0"/>
              <a:pPr/>
              <a:t>13</a:t>
            </a:fld>
            <a:r>
              <a:rPr lang="en-US"/>
              <a:t> </a:t>
            </a:r>
            <a:endParaRPr lang="en-US" dirty="0"/>
          </a:p>
        </p:txBody>
      </p:sp>
      <p:sp>
        <p:nvSpPr>
          <p:cNvPr id="30" name="Rectangle 3">
            <a:extLst>
              <a:ext uri="{FF2B5EF4-FFF2-40B4-BE49-F238E27FC236}">
                <a16:creationId xmlns:a16="http://schemas.microsoft.com/office/drawing/2014/main" id="{28BDA536-CE98-4AEE-B99C-9BBF33E82F69}"/>
              </a:ext>
            </a:extLst>
          </p:cNvPr>
          <p:cNvSpPr txBox="1">
            <a:spLocks noChangeArrowheads="1"/>
          </p:cNvSpPr>
          <p:nvPr/>
        </p:nvSpPr>
        <p:spPr bwMode="auto">
          <a:xfrm>
            <a:off x="425376" y="939083"/>
            <a:ext cx="7907351" cy="144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90500" indent="-190500" algn="l" rtl="0" eaLnBrk="0" fontAlgn="base" hangingPunct="0">
              <a:spcBef>
                <a:spcPct val="20000"/>
              </a:spcBef>
              <a:spcAft>
                <a:spcPct val="0"/>
              </a:spcAft>
              <a:buSzPct val="80000"/>
              <a:buFont typeface="Wingdings 3" pitchFamily="18" charset="2"/>
              <a:buChar char=""/>
              <a:defRPr>
                <a:solidFill>
                  <a:srgbClr val="525252"/>
                </a:solidFill>
                <a:latin typeface="+mn-lt"/>
                <a:ea typeface="ＭＳ Ｐゴシック" pitchFamily="34" charset="-128"/>
                <a:cs typeface="ＭＳ Ｐゴシック" charset="-128"/>
              </a:defRPr>
            </a:lvl1pPr>
            <a:lvl2pPr marL="762000" indent="-285750" algn="l" rtl="0" eaLnBrk="0" fontAlgn="base" hangingPunct="0">
              <a:spcBef>
                <a:spcPct val="20000"/>
              </a:spcBef>
              <a:spcAft>
                <a:spcPct val="0"/>
              </a:spcAft>
              <a:buSzPct val="50000"/>
              <a:buFont typeface="Webdings" pitchFamily="18" charset="2"/>
              <a:buChar char="="/>
              <a:defRPr sz="1600">
                <a:solidFill>
                  <a:srgbClr val="525252"/>
                </a:solidFill>
                <a:latin typeface="+mn-lt"/>
                <a:ea typeface="ＭＳ Ｐゴシック" pitchFamily="34" charset="-128"/>
              </a:defRPr>
            </a:lvl2pPr>
            <a:lvl3pPr marL="1143000" indent="-190500" algn="l" rtl="0" eaLnBrk="0" fontAlgn="base" hangingPunct="0">
              <a:spcBef>
                <a:spcPct val="20000"/>
              </a:spcBef>
              <a:spcAft>
                <a:spcPct val="0"/>
              </a:spcAft>
              <a:buSzPct val="40000"/>
              <a:buFont typeface="Wingdings" pitchFamily="2" charset="2"/>
              <a:buChar char=""/>
              <a:defRPr sz="1400">
                <a:solidFill>
                  <a:srgbClr val="525252"/>
                </a:solidFill>
                <a:latin typeface="+mn-lt"/>
                <a:ea typeface="ＭＳ Ｐゴシック" pitchFamily="34" charset="-128"/>
              </a:defRPr>
            </a:lvl3pPr>
            <a:lvl4pPr marL="1619250" indent="-190500" algn="l" rtl="0" eaLnBrk="0" fontAlgn="base" hangingPunct="0">
              <a:spcBef>
                <a:spcPct val="20000"/>
              </a:spcBef>
              <a:spcAft>
                <a:spcPct val="0"/>
              </a:spcAft>
              <a:buFont typeface="Arial Unicode MS" pitchFamily="34" charset="-128"/>
              <a:buChar char="‐"/>
              <a:defRPr sz="1200">
                <a:solidFill>
                  <a:srgbClr val="525252"/>
                </a:solidFill>
                <a:latin typeface="+mn-lt"/>
                <a:ea typeface="ＭＳ Ｐゴシック" pitchFamily="34" charset="-128"/>
              </a:defRPr>
            </a:lvl4pPr>
            <a:lvl5pPr marL="2095500" indent="-190500" algn="l" rtl="0" eaLnBrk="0" fontAlgn="base" hangingPunct="0">
              <a:spcBef>
                <a:spcPct val="20000"/>
              </a:spcBef>
              <a:spcAft>
                <a:spcPct val="0"/>
              </a:spcAft>
              <a:buSzPct val="50000"/>
              <a:buFont typeface="Wingdings 2" pitchFamily="18" charset="2"/>
              <a:buChar char=""/>
              <a:defRPr sz="1000">
                <a:solidFill>
                  <a:srgbClr val="525252"/>
                </a:solidFill>
                <a:latin typeface="+mn-lt"/>
                <a:ea typeface="ＭＳ Ｐゴシック" pitchFamily="34" charset="-128"/>
              </a:defRPr>
            </a:lvl5pPr>
            <a:lvl6pPr marL="2552700" indent="-190500" algn="l" rtl="0" fontAlgn="base">
              <a:spcBef>
                <a:spcPct val="20000"/>
              </a:spcBef>
              <a:spcAft>
                <a:spcPct val="0"/>
              </a:spcAft>
              <a:buSzPct val="50000"/>
              <a:buFont typeface="Wingdings 2" pitchFamily="8" charset="2"/>
              <a:buChar char=""/>
              <a:defRPr sz="1000">
                <a:solidFill>
                  <a:srgbClr val="525252"/>
                </a:solidFill>
                <a:latin typeface="+mn-lt"/>
              </a:defRPr>
            </a:lvl6pPr>
            <a:lvl7pPr marL="3009900" indent="-190500" algn="l" rtl="0" fontAlgn="base">
              <a:spcBef>
                <a:spcPct val="20000"/>
              </a:spcBef>
              <a:spcAft>
                <a:spcPct val="0"/>
              </a:spcAft>
              <a:buSzPct val="50000"/>
              <a:buFont typeface="Wingdings 2" pitchFamily="8" charset="2"/>
              <a:buChar char=""/>
              <a:defRPr sz="1000">
                <a:solidFill>
                  <a:srgbClr val="525252"/>
                </a:solidFill>
                <a:latin typeface="+mn-lt"/>
              </a:defRPr>
            </a:lvl7pPr>
            <a:lvl8pPr marL="3467100" indent="-190500" algn="l" rtl="0" fontAlgn="base">
              <a:spcBef>
                <a:spcPct val="20000"/>
              </a:spcBef>
              <a:spcAft>
                <a:spcPct val="0"/>
              </a:spcAft>
              <a:buSzPct val="50000"/>
              <a:buFont typeface="Wingdings 2" pitchFamily="8" charset="2"/>
              <a:buChar char=""/>
              <a:defRPr sz="1000">
                <a:solidFill>
                  <a:srgbClr val="525252"/>
                </a:solidFill>
                <a:latin typeface="+mn-lt"/>
              </a:defRPr>
            </a:lvl8pPr>
            <a:lvl9pPr marL="3924300" indent="-190500" algn="l" rtl="0" fontAlgn="base">
              <a:spcBef>
                <a:spcPct val="20000"/>
              </a:spcBef>
              <a:spcAft>
                <a:spcPct val="0"/>
              </a:spcAft>
              <a:buSzPct val="50000"/>
              <a:buFont typeface="Wingdings 2" pitchFamily="8" charset="2"/>
              <a:buChar char=""/>
              <a:defRPr sz="1000">
                <a:solidFill>
                  <a:srgbClr val="525252"/>
                </a:solidFill>
                <a:latin typeface="+mn-lt"/>
              </a:defRPr>
            </a:lvl9pPr>
          </a:lstStyle>
          <a:p>
            <a:pPr eaLnBrk="1" hangingPunct="1">
              <a:spcBef>
                <a:spcPts val="0"/>
              </a:spcBef>
              <a:buClr>
                <a:srgbClr val="00B4EC"/>
              </a:buClr>
              <a:buSzPct val="100000"/>
              <a:buFont typeface="Arial" panose="020B0604020202020204" pitchFamily="34" charset="0"/>
              <a:buChar char="•"/>
              <a:tabLst>
                <a:tab pos="1210866" algn="l"/>
              </a:tabLst>
              <a:defRPr/>
            </a:pPr>
            <a:r>
              <a:rPr lang="en-US" sz="1400" kern="0" dirty="0">
                <a:solidFill>
                  <a:srgbClr val="1D1D1B"/>
                </a:solidFill>
                <a:latin typeface="Calibri" panose="020F0502020204030204" pitchFamily="34" charset="0"/>
                <a:ea typeface="ＭＳ Ｐゴシック" charset="-128"/>
                <a:cs typeface="Arial" panose="020B0604020202020204" pitchFamily="34" charset="0"/>
              </a:rPr>
              <a:t>An active volcanic &amp; seismic area in Sicily, at the foot of the Etna volcano.</a:t>
            </a:r>
          </a:p>
          <a:p>
            <a:pPr eaLnBrk="1" hangingPunct="1">
              <a:spcBef>
                <a:spcPts val="0"/>
              </a:spcBef>
              <a:buClr>
                <a:srgbClr val="00B4EC"/>
              </a:buClr>
              <a:buSzPct val="100000"/>
              <a:buFont typeface="Arial" panose="020B0604020202020204" pitchFamily="34" charset="0"/>
              <a:buChar char="•"/>
              <a:tabLst>
                <a:tab pos="1210866" algn="l"/>
              </a:tabLst>
              <a:defRPr/>
            </a:pPr>
            <a:r>
              <a:rPr lang="en-US" sz="1400" kern="0" dirty="0">
                <a:solidFill>
                  <a:srgbClr val="1D1D1B"/>
                </a:solidFill>
                <a:latin typeface="Calibri" panose="020F0502020204030204" pitchFamily="34" charset="0"/>
                <a:ea typeface="ＭＳ Ｐゴシック" charset="-128"/>
                <a:cs typeface="Arial" panose="020B0604020202020204" pitchFamily="34" charset="0"/>
              </a:rPr>
              <a:t>A few mm to a few cm displacement / year, long term observation is required (3 to 4 years)</a:t>
            </a:r>
          </a:p>
          <a:p>
            <a:pPr eaLnBrk="1" hangingPunct="1">
              <a:spcBef>
                <a:spcPts val="0"/>
              </a:spcBef>
              <a:buClr>
                <a:srgbClr val="00B4EC"/>
              </a:buClr>
              <a:buSzPct val="100000"/>
              <a:buFont typeface="Arial" panose="020B0604020202020204" pitchFamily="34" charset="0"/>
              <a:buChar char="•"/>
              <a:tabLst>
                <a:tab pos="1210866" algn="l"/>
              </a:tabLst>
              <a:defRPr/>
            </a:pPr>
            <a:r>
              <a:rPr lang="en-US" sz="1400" kern="0" dirty="0">
                <a:solidFill>
                  <a:srgbClr val="1D1D1B"/>
                </a:solidFill>
                <a:latin typeface="Calibri" panose="020F0502020204030204" pitchFamily="34" charset="0"/>
                <a:ea typeface="ＭＳ Ｐゴシック" charset="-128"/>
                <a:cs typeface="Arial" panose="020B0604020202020204" pitchFamily="34" charset="0"/>
              </a:rPr>
              <a:t>A 6km long optical fiber deployed across the trench</a:t>
            </a:r>
          </a:p>
          <a:p>
            <a:pPr eaLnBrk="1" hangingPunct="1">
              <a:spcBef>
                <a:spcPts val="0"/>
              </a:spcBef>
              <a:buClr>
                <a:srgbClr val="00B4EC"/>
              </a:buClr>
              <a:buSzPct val="100000"/>
              <a:buFont typeface="Arial" panose="020B0604020202020204" pitchFamily="34" charset="0"/>
              <a:buChar char="•"/>
              <a:tabLst>
                <a:tab pos="1210866" algn="l"/>
              </a:tabLst>
              <a:defRPr/>
            </a:pPr>
            <a:r>
              <a:rPr lang="en-US" sz="1400" kern="0" dirty="0">
                <a:solidFill>
                  <a:srgbClr val="1D1D1B"/>
                </a:solidFill>
                <a:latin typeface="Calibri" panose="020F0502020204030204" pitchFamily="34" charset="0"/>
                <a:ea typeface="ＭＳ Ｐゴシック" charset="-128"/>
                <a:cs typeface="Arial" panose="020B0604020202020204" pitchFamily="34" charset="0"/>
              </a:rPr>
              <a:t>2 groups of 4 x transponders deployed  on tripods each side of the trench</a:t>
            </a:r>
          </a:p>
          <a:p>
            <a:pPr eaLnBrk="1" hangingPunct="1">
              <a:spcBef>
                <a:spcPts val="0"/>
              </a:spcBef>
              <a:buClr>
                <a:srgbClr val="00B4EC"/>
              </a:buClr>
              <a:buSzPct val="100000"/>
              <a:buFont typeface="Arial" panose="020B0604020202020204" pitchFamily="34" charset="0"/>
              <a:buChar char="•"/>
              <a:tabLst>
                <a:tab pos="1210866" algn="l"/>
              </a:tabLst>
              <a:defRPr/>
            </a:pPr>
            <a:r>
              <a:rPr lang="en-US" sz="1400" kern="0" dirty="0">
                <a:solidFill>
                  <a:srgbClr val="1D1D1B"/>
                </a:solidFill>
                <a:latin typeface="Calibri" panose="020F0502020204030204" pitchFamily="34" charset="0"/>
                <a:ea typeface="ＭＳ Ｐゴシック" charset="-128"/>
                <a:cs typeface="Arial" panose="020B0604020202020204" pitchFamily="34" charset="0"/>
              </a:rPr>
              <a:t>Water depth 1500 ~ 2000m</a:t>
            </a:r>
          </a:p>
          <a:p>
            <a:pPr eaLnBrk="1" hangingPunct="1">
              <a:spcBef>
                <a:spcPts val="0"/>
              </a:spcBef>
              <a:buClr>
                <a:srgbClr val="00B4EC"/>
              </a:buClr>
              <a:buSzPct val="100000"/>
              <a:buFont typeface="Arial" panose="020B0604020202020204" pitchFamily="34" charset="0"/>
              <a:buChar char="•"/>
              <a:tabLst>
                <a:tab pos="1210866" algn="l"/>
              </a:tabLst>
              <a:defRPr/>
            </a:pPr>
            <a:r>
              <a:rPr lang="en-US" sz="1400" kern="0" dirty="0">
                <a:solidFill>
                  <a:srgbClr val="1D1D1B"/>
                </a:solidFill>
                <a:latin typeface="Calibri" panose="020F0502020204030204" pitchFamily="34" charset="0"/>
                <a:ea typeface="ＭＳ Ｐゴシック" charset="-128"/>
                <a:cs typeface="Arial" panose="020B0604020202020204" pitchFamily="34" charset="0"/>
              </a:rPr>
              <a:t>Project starts mid 2020</a:t>
            </a:r>
          </a:p>
          <a:p>
            <a:pPr eaLnBrk="1" hangingPunct="1">
              <a:spcBef>
                <a:spcPts val="0"/>
              </a:spcBef>
              <a:buClr>
                <a:srgbClr val="00B4EC"/>
              </a:buClr>
              <a:buSzPct val="100000"/>
              <a:buFont typeface="Arial" panose="020B0604020202020204" pitchFamily="34" charset="0"/>
              <a:buChar char="•"/>
              <a:tabLst>
                <a:tab pos="1210866" algn="l"/>
              </a:tabLst>
              <a:defRPr/>
            </a:pPr>
            <a:endParaRPr lang="en-US" sz="1400" kern="0" dirty="0">
              <a:solidFill>
                <a:srgbClr val="1D1D1B"/>
              </a:solidFill>
              <a:latin typeface="Calibri" panose="020F0502020204030204" pitchFamily="34" charset="0"/>
              <a:ea typeface="ＭＳ Ｐゴシック" charset="-128"/>
              <a:cs typeface="Arial" panose="020B0604020202020204" pitchFamily="34" charset="0"/>
            </a:endParaRPr>
          </a:p>
        </p:txBody>
      </p:sp>
      <p:grpSp>
        <p:nvGrpSpPr>
          <p:cNvPr id="7" name="Groupe 6">
            <a:extLst>
              <a:ext uri="{FF2B5EF4-FFF2-40B4-BE49-F238E27FC236}">
                <a16:creationId xmlns:a16="http://schemas.microsoft.com/office/drawing/2014/main" id="{DF03EE83-87CC-4256-94A5-43C62A5682A7}"/>
              </a:ext>
            </a:extLst>
          </p:cNvPr>
          <p:cNvGrpSpPr/>
          <p:nvPr/>
        </p:nvGrpSpPr>
        <p:grpSpPr>
          <a:xfrm>
            <a:off x="522192" y="2436538"/>
            <a:ext cx="8109628" cy="2076465"/>
            <a:chOff x="522192" y="2436538"/>
            <a:chExt cx="8109628" cy="2076465"/>
          </a:xfrm>
        </p:grpSpPr>
        <p:pic>
          <p:nvPicPr>
            <p:cNvPr id="2" name="Image 1">
              <a:extLst>
                <a:ext uri="{FF2B5EF4-FFF2-40B4-BE49-F238E27FC236}">
                  <a16:creationId xmlns:a16="http://schemas.microsoft.com/office/drawing/2014/main" id="{DA6AA9F6-34E5-4BD3-BBD1-B4997578863F}"/>
                </a:ext>
              </a:extLst>
            </p:cNvPr>
            <p:cNvPicPr>
              <a:picLocks noChangeAspect="1"/>
            </p:cNvPicPr>
            <p:nvPr/>
          </p:nvPicPr>
          <p:blipFill>
            <a:blip r:embed="rId3"/>
            <a:stretch>
              <a:fillRect/>
            </a:stretch>
          </p:blipFill>
          <p:spPr>
            <a:xfrm>
              <a:off x="522192" y="2436538"/>
              <a:ext cx="2157428" cy="2076465"/>
            </a:xfrm>
            <a:prstGeom prst="rect">
              <a:avLst/>
            </a:prstGeom>
          </p:spPr>
        </p:pic>
        <p:pic>
          <p:nvPicPr>
            <p:cNvPr id="3" name="Image 2">
              <a:extLst>
                <a:ext uri="{FF2B5EF4-FFF2-40B4-BE49-F238E27FC236}">
                  <a16:creationId xmlns:a16="http://schemas.microsoft.com/office/drawing/2014/main" id="{600CBFCC-89D8-4015-9667-A117DD6E7B39}"/>
                </a:ext>
              </a:extLst>
            </p:cNvPr>
            <p:cNvPicPr>
              <a:picLocks noChangeAspect="1"/>
            </p:cNvPicPr>
            <p:nvPr/>
          </p:nvPicPr>
          <p:blipFill>
            <a:blip r:embed="rId4"/>
            <a:stretch>
              <a:fillRect/>
            </a:stretch>
          </p:blipFill>
          <p:spPr>
            <a:xfrm>
              <a:off x="2816059" y="2436538"/>
              <a:ext cx="1881201" cy="2071703"/>
            </a:xfrm>
            <a:prstGeom prst="rect">
              <a:avLst/>
            </a:prstGeom>
          </p:spPr>
        </p:pic>
        <p:pic>
          <p:nvPicPr>
            <p:cNvPr id="5" name="Image 4">
              <a:extLst>
                <a:ext uri="{FF2B5EF4-FFF2-40B4-BE49-F238E27FC236}">
                  <a16:creationId xmlns:a16="http://schemas.microsoft.com/office/drawing/2014/main" id="{7759968A-BB5A-4C9A-8238-A95B35A96B51}"/>
                </a:ext>
              </a:extLst>
            </p:cNvPr>
            <p:cNvPicPr>
              <a:picLocks noChangeAspect="1"/>
            </p:cNvPicPr>
            <p:nvPr/>
          </p:nvPicPr>
          <p:blipFill>
            <a:blip r:embed="rId5"/>
            <a:stretch>
              <a:fillRect/>
            </a:stretch>
          </p:blipFill>
          <p:spPr>
            <a:xfrm>
              <a:off x="522192" y="2874015"/>
              <a:ext cx="1195396" cy="300515"/>
            </a:xfrm>
            <a:prstGeom prst="rect">
              <a:avLst/>
            </a:prstGeom>
          </p:spPr>
        </p:pic>
        <p:pic>
          <p:nvPicPr>
            <p:cNvPr id="6" name="Image 5">
              <a:extLst>
                <a:ext uri="{FF2B5EF4-FFF2-40B4-BE49-F238E27FC236}">
                  <a16:creationId xmlns:a16="http://schemas.microsoft.com/office/drawing/2014/main" id="{B7B7DBF0-323A-4F5C-9887-654C8C24B469}"/>
                </a:ext>
              </a:extLst>
            </p:cNvPr>
            <p:cNvPicPr>
              <a:picLocks noChangeAspect="1"/>
            </p:cNvPicPr>
            <p:nvPr/>
          </p:nvPicPr>
          <p:blipFill>
            <a:blip r:embed="rId6"/>
            <a:stretch>
              <a:fillRect/>
            </a:stretch>
          </p:blipFill>
          <p:spPr>
            <a:xfrm>
              <a:off x="4833699" y="2436538"/>
              <a:ext cx="3798121" cy="2071702"/>
            </a:xfrm>
            <a:prstGeom prst="rect">
              <a:avLst/>
            </a:prstGeom>
          </p:spPr>
        </p:pic>
      </p:grpSp>
      <p:pic>
        <p:nvPicPr>
          <p:cNvPr id="12" name="Picture 2" descr="Résultat de recherche d'images pour &quot;logo IUEM&quot;">
            <a:extLst>
              <a:ext uri="{FF2B5EF4-FFF2-40B4-BE49-F238E27FC236}">
                <a16:creationId xmlns:a16="http://schemas.microsoft.com/office/drawing/2014/main" id="{61B8F3A1-381D-4B74-A8BB-CD026DA8BF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2255" y="197475"/>
            <a:ext cx="1480944" cy="819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740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Espace réservé du texte 1"/>
          <p:cNvSpPr>
            <a:spLocks noGrp="1"/>
          </p:cNvSpPr>
          <p:nvPr>
            <p:ph type="body" sz="quarter" idx="15"/>
          </p:nvPr>
        </p:nvSpPr>
        <p:spPr>
          <a:xfrm>
            <a:off x="2743407" y="1917847"/>
            <a:ext cx="5938955" cy="1200329"/>
          </a:xfrm>
        </p:spPr>
        <p:txBody>
          <a:bodyPr/>
          <a:lstStyle/>
          <a:p>
            <a:pPr marL="72000" lvl="1" indent="0">
              <a:buNone/>
            </a:pPr>
            <a:r>
              <a:rPr lang="fr-FR" sz="3600" dirty="0" err="1">
                <a:solidFill>
                  <a:schemeClr val="bg1">
                    <a:lumMod val="95000"/>
                  </a:schemeClr>
                </a:solidFill>
                <a:latin typeface="Montserrat" panose="00000500000000000000" pitchFamily="50" charset="0"/>
              </a:rPr>
              <a:t>blueSeis</a:t>
            </a:r>
            <a:r>
              <a:rPr lang="fr-FR" sz="3600" dirty="0">
                <a:solidFill>
                  <a:schemeClr val="bg1">
                    <a:lumMod val="95000"/>
                  </a:schemeClr>
                </a:solidFill>
                <a:latin typeface="Montserrat" panose="00000500000000000000" pitchFamily="50" charset="0"/>
              </a:rPr>
              <a:t> </a:t>
            </a:r>
            <a:r>
              <a:rPr lang="fr-FR" sz="3600" dirty="0" err="1">
                <a:solidFill>
                  <a:schemeClr val="bg1">
                    <a:lumMod val="95000"/>
                  </a:schemeClr>
                </a:solidFill>
                <a:latin typeface="Montserrat" panose="00000500000000000000" pitchFamily="50" charset="0"/>
              </a:rPr>
              <a:t>rotational</a:t>
            </a:r>
            <a:r>
              <a:rPr lang="fr-FR" sz="3600" dirty="0">
                <a:solidFill>
                  <a:schemeClr val="bg1">
                    <a:lumMod val="95000"/>
                  </a:schemeClr>
                </a:solidFill>
                <a:latin typeface="Montserrat" panose="00000500000000000000" pitchFamily="50" charset="0"/>
              </a:rPr>
              <a:t> </a:t>
            </a:r>
            <a:r>
              <a:rPr lang="fr-FR" sz="3600" dirty="0" err="1">
                <a:solidFill>
                  <a:schemeClr val="bg1">
                    <a:lumMod val="95000"/>
                  </a:schemeClr>
                </a:solidFill>
                <a:latin typeface="Montserrat" panose="00000500000000000000" pitchFamily="50" charset="0"/>
              </a:rPr>
              <a:t>seismometer</a:t>
            </a:r>
            <a:endParaRPr lang="fr-FR" sz="3600" dirty="0">
              <a:solidFill>
                <a:schemeClr val="bg1">
                  <a:lumMod val="95000"/>
                </a:schemeClr>
              </a:solidFill>
              <a:latin typeface="Montserrat" panose="00000500000000000000" pitchFamily="50" charset="0"/>
            </a:endParaRPr>
          </a:p>
        </p:txBody>
      </p:sp>
      <p:sp>
        <p:nvSpPr>
          <p:cNvPr id="4" name="Espace réservé du numéro de diapositive 3"/>
          <p:cNvSpPr>
            <a:spLocks noGrp="1"/>
          </p:cNvSpPr>
          <p:nvPr>
            <p:ph type="sldNum" sz="quarter" idx="18"/>
          </p:nvPr>
        </p:nvSpPr>
        <p:spPr/>
        <p:txBody>
          <a:bodyPr/>
          <a:lstStyle/>
          <a:p>
            <a:fld id="{A1B13033-1F20-D24F-96FF-B6D0D3CDC989}" type="slidenum">
              <a:rPr lang="en-US" smtClean="0"/>
              <a:pPr/>
              <a:t>14</a:t>
            </a:fld>
            <a:r>
              <a:rPr lang="en-US" dirty="0"/>
              <a:t> </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549" y="1636583"/>
            <a:ext cx="1762858" cy="1762858"/>
          </a:xfrm>
          <a:prstGeom prst="rect">
            <a:avLst/>
          </a:prstGeom>
        </p:spPr>
      </p:pic>
    </p:spTree>
    <p:extLst>
      <p:ext uri="{BB962C8B-B14F-4D97-AF65-F5344CB8AC3E}">
        <p14:creationId xmlns:p14="http://schemas.microsoft.com/office/powerpoint/2010/main" val="3629619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0AED07DD-8273-4364-8061-6F806595E053}"/>
              </a:ext>
            </a:extLst>
          </p:cNvPr>
          <p:cNvSpPr>
            <a:spLocks noGrp="1"/>
          </p:cNvSpPr>
          <p:nvPr>
            <p:ph type="title"/>
          </p:nvPr>
        </p:nvSpPr>
        <p:spPr/>
        <p:txBody>
          <a:bodyPr/>
          <a:lstStyle/>
          <a:p>
            <a:r>
              <a:rPr lang="fr-FR" dirty="0" err="1"/>
              <a:t>From</a:t>
            </a:r>
            <a:r>
              <a:rPr lang="fr-FR" dirty="0"/>
              <a:t> navigation to </a:t>
            </a:r>
            <a:r>
              <a:rPr lang="fr-FR" dirty="0" err="1"/>
              <a:t>ground</a:t>
            </a:r>
            <a:r>
              <a:rPr lang="fr-FR" dirty="0"/>
              <a:t> motion </a:t>
            </a:r>
            <a:r>
              <a:rPr lang="fr-FR" dirty="0" err="1"/>
              <a:t>product</a:t>
            </a:r>
            <a:r>
              <a:rPr lang="fr-FR" dirty="0"/>
              <a:t> line</a:t>
            </a:r>
            <a:endParaRPr lang="en-US" dirty="0"/>
          </a:p>
        </p:txBody>
      </p:sp>
      <p:sp>
        <p:nvSpPr>
          <p:cNvPr id="8" name="Espace réservé du contenu 7">
            <a:extLst>
              <a:ext uri="{FF2B5EF4-FFF2-40B4-BE49-F238E27FC236}">
                <a16:creationId xmlns:a16="http://schemas.microsoft.com/office/drawing/2014/main" id="{F9D3A330-1B85-44E0-8F19-4A28B3C22121}"/>
              </a:ext>
            </a:extLst>
          </p:cNvPr>
          <p:cNvSpPr>
            <a:spLocks noGrp="1"/>
          </p:cNvSpPr>
          <p:nvPr>
            <p:ph idx="1"/>
          </p:nvPr>
        </p:nvSpPr>
        <p:spPr>
          <a:xfrm>
            <a:off x="376636" y="3864828"/>
            <a:ext cx="1971964" cy="737494"/>
          </a:xfrm>
        </p:spPr>
        <p:txBody>
          <a:bodyPr/>
          <a:lstStyle/>
          <a:p>
            <a:r>
              <a:rPr lang="fr-FR" b="1" dirty="0" err="1">
                <a:latin typeface="Montserrat" panose="00000500000000000000" pitchFamily="50" charset="0"/>
              </a:rPr>
              <a:t>blueSeis</a:t>
            </a:r>
            <a:r>
              <a:rPr lang="fr-FR" b="1" dirty="0">
                <a:latin typeface="Montserrat" panose="00000500000000000000" pitchFamily="50" charset="0"/>
              </a:rPr>
              <a:t> – 3A</a:t>
            </a:r>
          </a:p>
          <a:p>
            <a:r>
              <a:rPr lang="en-US" sz="1200" dirty="0">
                <a:latin typeface="Montserrat" panose="00000500000000000000" pitchFamily="50" charset="0"/>
              </a:rPr>
              <a:t>Portable, 3 component rotational seismometer</a:t>
            </a:r>
          </a:p>
          <a:p>
            <a:endParaRPr lang="en-US" sz="1200" dirty="0">
              <a:latin typeface="Montserrat" panose="00000500000000000000" pitchFamily="50" charset="0"/>
            </a:endParaRPr>
          </a:p>
        </p:txBody>
      </p:sp>
      <p:sp>
        <p:nvSpPr>
          <p:cNvPr id="5" name="Espace réservé du numéro de diapositive 4">
            <a:extLst>
              <a:ext uri="{FF2B5EF4-FFF2-40B4-BE49-F238E27FC236}">
                <a16:creationId xmlns:a16="http://schemas.microsoft.com/office/drawing/2014/main" id="{FC2ACCC7-5A5A-4B8A-B797-9C7222BC5B71}"/>
              </a:ext>
            </a:extLst>
          </p:cNvPr>
          <p:cNvSpPr>
            <a:spLocks noGrp="1"/>
          </p:cNvSpPr>
          <p:nvPr>
            <p:ph type="sldNum" sz="quarter" idx="12"/>
          </p:nvPr>
        </p:nvSpPr>
        <p:spPr/>
        <p:txBody>
          <a:bodyPr/>
          <a:lstStyle/>
          <a:p>
            <a:fld id="{86A726F9-5BBD-EE44-B164-D1545ED0EAE9}" type="slidenum">
              <a:rPr lang="fr-FR" smtClean="0"/>
              <a:t>15</a:t>
            </a:fld>
            <a:endParaRPr lang="fr-FR"/>
          </a:p>
        </p:txBody>
      </p:sp>
      <p:sp>
        <p:nvSpPr>
          <p:cNvPr id="14" name="Espace réservé du texte 13">
            <a:extLst>
              <a:ext uri="{FF2B5EF4-FFF2-40B4-BE49-F238E27FC236}">
                <a16:creationId xmlns:a16="http://schemas.microsoft.com/office/drawing/2014/main" id="{01AC155A-2CDF-444A-AF5D-64AC561D5376}"/>
              </a:ext>
            </a:extLst>
          </p:cNvPr>
          <p:cNvSpPr>
            <a:spLocks noGrp="1"/>
          </p:cNvSpPr>
          <p:nvPr>
            <p:ph type="body" sz="quarter" idx="23"/>
          </p:nvPr>
        </p:nvSpPr>
        <p:spPr/>
        <p:txBody>
          <a:bodyPr/>
          <a:lstStyle/>
          <a:p>
            <a:r>
              <a:rPr lang="en-US" dirty="0"/>
              <a:t>Offer the ability to measure a new dimension : ROTATION</a:t>
            </a:r>
          </a:p>
        </p:txBody>
      </p:sp>
      <p:pic>
        <p:nvPicPr>
          <p:cNvPr id="28" name="Espace réservé pour une image  27">
            <a:extLst>
              <a:ext uri="{FF2B5EF4-FFF2-40B4-BE49-F238E27FC236}">
                <a16:creationId xmlns:a16="http://schemas.microsoft.com/office/drawing/2014/main" id="{30A56428-BD89-4C7E-9E37-03EF5DF57A00}"/>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l="-18120" t="-8707" r="-28649" b="-8707"/>
          <a:stretch/>
        </p:blipFill>
        <p:spPr>
          <a:xfrm>
            <a:off x="-163568" y="909925"/>
            <a:ext cx="3052372" cy="3052375"/>
          </a:xfrm>
        </p:spPr>
      </p:pic>
      <p:sp>
        <p:nvSpPr>
          <p:cNvPr id="15" name="Espace réservé du texte 13">
            <a:extLst>
              <a:ext uri="{FF2B5EF4-FFF2-40B4-BE49-F238E27FC236}">
                <a16:creationId xmlns:a16="http://schemas.microsoft.com/office/drawing/2014/main" id="{412FE3F2-7831-43EC-A7BF-712745774B61}"/>
              </a:ext>
            </a:extLst>
          </p:cNvPr>
          <p:cNvSpPr txBox="1">
            <a:spLocks/>
          </p:cNvSpPr>
          <p:nvPr/>
        </p:nvSpPr>
        <p:spPr>
          <a:xfrm>
            <a:off x="4456831" y="844937"/>
            <a:ext cx="4373131" cy="369598"/>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kern="1200">
                <a:solidFill>
                  <a:schemeClr val="bg1">
                    <a:lumMod val="50000"/>
                  </a:schemeClr>
                </a:solidFill>
                <a:latin typeface="+mn-lt"/>
                <a:ea typeface="+mn-ea"/>
                <a:cs typeface="+mn-cs"/>
              </a:defRPr>
            </a:lvl1pPr>
            <a:lvl2pPr marL="360000" indent="-100800" algn="l" defTabSz="457200" rtl="0" eaLnBrk="1" latinLnBrk="0" hangingPunct="1">
              <a:spcBef>
                <a:spcPts val="600"/>
              </a:spcBef>
              <a:buClr>
                <a:schemeClr val="accent1"/>
              </a:buClr>
              <a:buSzPct val="80000"/>
              <a:buFont typeface="Courier New"/>
              <a:buChar char="o"/>
              <a:defRPr sz="1400" kern="1200">
                <a:solidFill>
                  <a:schemeClr val="tx1"/>
                </a:solidFill>
                <a:latin typeface="+mn-lt"/>
                <a:ea typeface="+mn-ea"/>
                <a:cs typeface="+mn-cs"/>
              </a:defRPr>
            </a:lvl2pPr>
            <a:lvl3pPr marL="720000" indent="-100800" algn="l" defTabSz="457200" rtl="0" eaLnBrk="1" latinLnBrk="0" hangingPunct="1">
              <a:spcBef>
                <a:spcPts val="600"/>
              </a:spcBef>
              <a:buFont typeface="Lucida Grande"/>
              <a:buChar char="-"/>
              <a:defRPr sz="1400" kern="1200">
                <a:solidFill>
                  <a:schemeClr val="bg1">
                    <a:lumMod val="50000"/>
                  </a:schemeClr>
                </a:solidFill>
                <a:latin typeface="+mn-lt"/>
                <a:ea typeface="+mn-ea"/>
                <a:cs typeface="+mn-cs"/>
              </a:defRPr>
            </a:lvl3pPr>
            <a:lvl4pPr marL="0" indent="0" algn="l" defTabSz="457200" rtl="0" eaLnBrk="1" latinLnBrk="0" hangingPunct="1">
              <a:spcBef>
                <a:spcPts val="600"/>
              </a:spcBef>
              <a:buFontTx/>
              <a:buNone/>
              <a:defRPr sz="1400" kern="1200" baseline="0">
                <a:solidFill>
                  <a:srgbClr val="032029"/>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 and to do this : </a:t>
            </a:r>
            <a:r>
              <a:rPr lang="en-US" b="1" u="sng" dirty="0"/>
              <a:t>ON THE FIELD </a:t>
            </a:r>
            <a:r>
              <a:rPr lang="en-US" dirty="0"/>
              <a:t>!</a:t>
            </a:r>
          </a:p>
        </p:txBody>
      </p:sp>
      <p:sp>
        <p:nvSpPr>
          <p:cNvPr id="17" name="ZoneTexte 16">
            <a:extLst>
              <a:ext uri="{FF2B5EF4-FFF2-40B4-BE49-F238E27FC236}">
                <a16:creationId xmlns:a16="http://schemas.microsoft.com/office/drawing/2014/main" id="{927013EC-FB8E-4C6A-B904-79E7193AFA57}"/>
              </a:ext>
            </a:extLst>
          </p:cNvPr>
          <p:cNvSpPr txBox="1"/>
          <p:nvPr/>
        </p:nvSpPr>
        <p:spPr>
          <a:xfrm>
            <a:off x="2480813" y="1354515"/>
            <a:ext cx="5954752" cy="1460810"/>
          </a:xfrm>
          <a:prstGeom prst="rect">
            <a:avLst/>
          </a:prstGeom>
        </p:spPr>
        <p:txBody>
          <a:bodyPr vert="horz" wrap="none" lIns="91440" tIns="45720" rIns="91440" bIns="45720" rtlCol="0" anchor="ctr">
            <a:noAutofit/>
          </a:bodyPr>
          <a:lstStyle/>
          <a:p>
            <a:r>
              <a:rPr lang="fr-FR" sz="1600" b="1" dirty="0">
                <a:solidFill>
                  <a:srgbClr val="032029"/>
                </a:solidFill>
              </a:rPr>
              <a:t>Most </a:t>
            </a:r>
            <a:r>
              <a:rPr lang="fr-FR" sz="1600" b="1" dirty="0" err="1">
                <a:solidFill>
                  <a:srgbClr val="032029"/>
                </a:solidFill>
              </a:rPr>
              <a:t>intersting</a:t>
            </a:r>
            <a:r>
              <a:rPr lang="fr-FR" sz="1600" b="1" dirty="0">
                <a:solidFill>
                  <a:srgbClr val="032029"/>
                </a:solidFill>
              </a:rPr>
              <a:t> places for </a:t>
            </a:r>
            <a:r>
              <a:rPr lang="fr-FR" sz="1600" b="1" dirty="0" err="1">
                <a:solidFill>
                  <a:srgbClr val="032029"/>
                </a:solidFill>
              </a:rPr>
              <a:t>ground</a:t>
            </a:r>
            <a:r>
              <a:rPr lang="fr-FR" sz="1600" b="1" dirty="0">
                <a:solidFill>
                  <a:srgbClr val="032029"/>
                </a:solidFill>
              </a:rPr>
              <a:t> rotation </a:t>
            </a:r>
            <a:r>
              <a:rPr lang="fr-FR" sz="1600" b="1" dirty="0" err="1">
                <a:solidFill>
                  <a:srgbClr val="032029"/>
                </a:solidFill>
              </a:rPr>
              <a:t>measurement</a:t>
            </a:r>
            <a:r>
              <a:rPr lang="fr-FR" sz="1600" b="1" dirty="0">
                <a:solidFill>
                  <a:srgbClr val="032029"/>
                </a:solidFill>
              </a:rPr>
              <a:t> are :</a:t>
            </a:r>
          </a:p>
          <a:p>
            <a:pPr marL="285750" indent="-285750">
              <a:buFont typeface="Arial" panose="020B0604020202020204" pitchFamily="34" charset="0"/>
              <a:buChar char="•"/>
            </a:pPr>
            <a:r>
              <a:rPr lang="fr-FR" sz="1600" dirty="0" err="1">
                <a:solidFill>
                  <a:srgbClr val="032029"/>
                </a:solidFill>
              </a:rPr>
              <a:t>When</a:t>
            </a:r>
            <a:r>
              <a:rPr lang="fr-FR" sz="1600" dirty="0">
                <a:solidFill>
                  <a:srgbClr val="032029"/>
                </a:solidFill>
              </a:rPr>
              <a:t> time </a:t>
            </a:r>
            <a:r>
              <a:rPr lang="fr-FR" sz="1600" dirty="0" err="1">
                <a:solidFill>
                  <a:srgbClr val="032029"/>
                </a:solidFill>
              </a:rPr>
              <a:t>difference</a:t>
            </a:r>
            <a:r>
              <a:rPr lang="fr-FR" sz="1600" dirty="0">
                <a:solidFill>
                  <a:srgbClr val="032029"/>
                </a:solidFill>
              </a:rPr>
              <a:t> no longer </a:t>
            </a:r>
            <a:r>
              <a:rPr lang="fr-FR" sz="1600" dirty="0" err="1">
                <a:solidFill>
                  <a:srgbClr val="032029"/>
                </a:solidFill>
              </a:rPr>
              <a:t>allows</a:t>
            </a:r>
            <a:r>
              <a:rPr lang="fr-FR" sz="1600" dirty="0">
                <a:solidFill>
                  <a:srgbClr val="032029"/>
                </a:solidFill>
              </a:rPr>
              <a:t> to </a:t>
            </a:r>
            <a:r>
              <a:rPr lang="fr-FR" sz="1600" dirty="0" err="1">
                <a:solidFill>
                  <a:srgbClr val="032029"/>
                </a:solidFill>
              </a:rPr>
              <a:t>distinguish</a:t>
            </a:r>
            <a:r>
              <a:rPr lang="fr-FR" sz="1600" dirty="0">
                <a:solidFill>
                  <a:srgbClr val="032029"/>
                </a:solidFill>
              </a:rPr>
              <a:t> P and S </a:t>
            </a:r>
            <a:r>
              <a:rPr lang="fr-FR" sz="1600" dirty="0" err="1">
                <a:solidFill>
                  <a:srgbClr val="032029"/>
                </a:solidFill>
              </a:rPr>
              <a:t>waves</a:t>
            </a:r>
            <a:endParaRPr lang="fr-FR" sz="1600" dirty="0">
              <a:solidFill>
                <a:srgbClr val="032029"/>
              </a:solidFill>
            </a:endParaRPr>
          </a:p>
          <a:p>
            <a:pPr marL="285750" indent="-285750">
              <a:buFont typeface="Arial" panose="020B0604020202020204" pitchFamily="34" charset="0"/>
              <a:buChar char="•"/>
            </a:pPr>
            <a:r>
              <a:rPr lang="fr-FR" sz="1600" b="0" dirty="0" err="1">
                <a:solidFill>
                  <a:srgbClr val="032029"/>
                </a:solidFill>
              </a:rPr>
              <a:t>When</a:t>
            </a:r>
            <a:r>
              <a:rPr lang="fr-FR" sz="1600" b="0" dirty="0">
                <a:solidFill>
                  <a:srgbClr val="032029"/>
                </a:solidFill>
              </a:rPr>
              <a:t> </a:t>
            </a:r>
            <a:r>
              <a:rPr lang="fr-FR" sz="1600" b="0" dirty="0" err="1">
                <a:solidFill>
                  <a:srgbClr val="032029"/>
                </a:solidFill>
              </a:rPr>
              <a:t>assumption</a:t>
            </a:r>
            <a:r>
              <a:rPr lang="fr-FR" sz="1600" b="0" dirty="0">
                <a:solidFill>
                  <a:srgbClr val="032029"/>
                </a:solidFill>
              </a:rPr>
              <a:t> of </a:t>
            </a:r>
            <a:r>
              <a:rPr lang="fr-FR" sz="1600" b="0" dirty="0" err="1">
                <a:solidFill>
                  <a:srgbClr val="032029"/>
                </a:solidFill>
              </a:rPr>
              <a:t>uniform</a:t>
            </a:r>
            <a:r>
              <a:rPr lang="fr-FR" sz="1600" b="0" dirty="0">
                <a:solidFill>
                  <a:srgbClr val="032029"/>
                </a:solidFill>
              </a:rPr>
              <a:t> motion on an </a:t>
            </a:r>
            <a:r>
              <a:rPr lang="fr-FR" sz="1600" b="0" dirty="0" err="1">
                <a:solidFill>
                  <a:srgbClr val="032029"/>
                </a:solidFill>
              </a:rPr>
              <a:t>array</a:t>
            </a:r>
            <a:r>
              <a:rPr lang="fr-FR" sz="1600" b="0" dirty="0">
                <a:solidFill>
                  <a:srgbClr val="032029"/>
                </a:solidFill>
              </a:rPr>
              <a:t> fails</a:t>
            </a:r>
          </a:p>
          <a:p>
            <a:pPr marL="285750" indent="-285750">
              <a:buFont typeface="Arial" panose="020B0604020202020204" pitchFamily="34" charset="0"/>
              <a:buChar char="•"/>
            </a:pPr>
            <a:r>
              <a:rPr lang="fr-FR" sz="1600" b="0" dirty="0" err="1">
                <a:solidFill>
                  <a:srgbClr val="032029"/>
                </a:solidFill>
              </a:rPr>
              <a:t>When</a:t>
            </a:r>
            <a:r>
              <a:rPr lang="fr-FR" sz="1600" b="0" dirty="0">
                <a:solidFill>
                  <a:srgbClr val="032029"/>
                </a:solidFill>
              </a:rPr>
              <a:t> </a:t>
            </a:r>
            <a:r>
              <a:rPr lang="fr-FR" sz="1600" b="0" dirty="0" err="1">
                <a:solidFill>
                  <a:srgbClr val="032029"/>
                </a:solidFill>
              </a:rPr>
              <a:t>complex</a:t>
            </a:r>
            <a:r>
              <a:rPr lang="fr-FR" sz="1600" b="0" dirty="0">
                <a:solidFill>
                  <a:srgbClr val="032029"/>
                </a:solidFill>
              </a:rPr>
              <a:t> motion </a:t>
            </a:r>
            <a:r>
              <a:rPr lang="fr-FR" sz="1600" b="0" dirty="0" err="1">
                <a:solidFill>
                  <a:srgbClr val="032029"/>
                </a:solidFill>
              </a:rPr>
              <a:t>could</a:t>
            </a:r>
            <a:r>
              <a:rPr lang="fr-FR" sz="1600" b="0" dirty="0">
                <a:solidFill>
                  <a:srgbClr val="032029"/>
                </a:solidFill>
              </a:rPr>
              <a:t> </a:t>
            </a:r>
            <a:r>
              <a:rPr lang="fr-FR" sz="1600" b="0" dirty="0" err="1">
                <a:solidFill>
                  <a:srgbClr val="032029"/>
                </a:solidFill>
              </a:rPr>
              <a:t>happen</a:t>
            </a:r>
            <a:r>
              <a:rPr lang="fr-FR" sz="1600" b="0" dirty="0">
                <a:solidFill>
                  <a:srgbClr val="032029"/>
                </a:solidFill>
              </a:rPr>
              <a:t> </a:t>
            </a:r>
            <a:r>
              <a:rPr lang="fr-FR" sz="1600" b="0" dirty="0" err="1">
                <a:solidFill>
                  <a:srgbClr val="032029"/>
                </a:solidFill>
              </a:rPr>
              <a:t>leading</a:t>
            </a:r>
            <a:r>
              <a:rPr lang="fr-FR" sz="1600" b="0" dirty="0">
                <a:solidFill>
                  <a:srgbClr val="032029"/>
                </a:solidFill>
              </a:rPr>
              <a:t> to </a:t>
            </a:r>
            <a:r>
              <a:rPr lang="fr-FR" sz="1600" b="0" dirty="0" err="1">
                <a:solidFill>
                  <a:srgbClr val="032029"/>
                </a:solidFill>
              </a:rPr>
              <a:t>strong</a:t>
            </a:r>
            <a:r>
              <a:rPr lang="fr-FR" sz="1600" b="0" dirty="0">
                <a:solidFill>
                  <a:srgbClr val="032029"/>
                </a:solidFill>
              </a:rPr>
              <a:t> tilt signal</a:t>
            </a:r>
          </a:p>
        </p:txBody>
      </p:sp>
      <p:sp>
        <p:nvSpPr>
          <p:cNvPr id="18" name="Rectangle 17">
            <a:extLst>
              <a:ext uri="{FF2B5EF4-FFF2-40B4-BE49-F238E27FC236}">
                <a16:creationId xmlns:a16="http://schemas.microsoft.com/office/drawing/2014/main" id="{C679AB29-68EB-4642-8756-5479ECCF4BD8}"/>
              </a:ext>
            </a:extLst>
          </p:cNvPr>
          <p:cNvSpPr/>
          <p:nvPr/>
        </p:nvSpPr>
        <p:spPr>
          <a:xfrm>
            <a:off x="3300762" y="3541662"/>
            <a:ext cx="4572000" cy="646331"/>
          </a:xfrm>
          <a:prstGeom prst="rect">
            <a:avLst/>
          </a:prstGeom>
        </p:spPr>
        <p:txBody>
          <a:bodyPr>
            <a:spAutoFit/>
          </a:bodyPr>
          <a:lstStyle/>
          <a:p>
            <a:r>
              <a:rPr lang="fr-FR" dirty="0">
                <a:solidFill>
                  <a:srgbClr val="032029"/>
                </a:solidFill>
              </a:rPr>
              <a:t>=&gt; Close to the </a:t>
            </a:r>
            <a:r>
              <a:rPr lang="fr-FR" dirty="0" err="1">
                <a:solidFill>
                  <a:srgbClr val="032029"/>
                </a:solidFill>
              </a:rPr>
              <a:t>epicenter</a:t>
            </a:r>
            <a:r>
              <a:rPr lang="fr-FR" dirty="0">
                <a:solidFill>
                  <a:srgbClr val="032029"/>
                </a:solidFill>
              </a:rPr>
              <a:t> (=</a:t>
            </a:r>
            <a:r>
              <a:rPr lang="fr-FR" dirty="0" err="1">
                <a:solidFill>
                  <a:srgbClr val="032029"/>
                </a:solidFill>
              </a:rPr>
              <a:t>near</a:t>
            </a:r>
            <a:r>
              <a:rPr lang="fr-FR" dirty="0">
                <a:solidFill>
                  <a:srgbClr val="032029"/>
                </a:solidFill>
              </a:rPr>
              <a:t> </a:t>
            </a:r>
            <a:r>
              <a:rPr lang="fr-FR" dirty="0" err="1">
                <a:solidFill>
                  <a:srgbClr val="032029"/>
                </a:solidFill>
              </a:rPr>
              <a:t>field</a:t>
            </a:r>
            <a:r>
              <a:rPr lang="fr-FR" dirty="0">
                <a:solidFill>
                  <a:srgbClr val="032029"/>
                </a:solidFill>
              </a:rPr>
              <a:t>)</a:t>
            </a:r>
          </a:p>
          <a:p>
            <a:pPr marL="285750" indent="-285750">
              <a:buFont typeface="Arial" panose="020B0604020202020204" pitchFamily="34" charset="0"/>
              <a:buChar char="•"/>
            </a:pPr>
            <a:endParaRPr lang="fr-FR" dirty="0">
              <a:solidFill>
                <a:srgbClr val="032029"/>
              </a:solidFill>
            </a:endParaRPr>
          </a:p>
        </p:txBody>
      </p:sp>
      <p:sp>
        <p:nvSpPr>
          <p:cNvPr id="19" name="Rectangle 18">
            <a:extLst>
              <a:ext uri="{FF2B5EF4-FFF2-40B4-BE49-F238E27FC236}">
                <a16:creationId xmlns:a16="http://schemas.microsoft.com/office/drawing/2014/main" id="{3E9E92AE-6EEE-47EA-A21A-4E9F4191A051}"/>
              </a:ext>
            </a:extLst>
          </p:cNvPr>
          <p:cNvSpPr/>
          <p:nvPr/>
        </p:nvSpPr>
        <p:spPr>
          <a:xfrm>
            <a:off x="3300762" y="3910409"/>
            <a:ext cx="2839303" cy="369332"/>
          </a:xfrm>
          <a:prstGeom prst="rect">
            <a:avLst/>
          </a:prstGeom>
        </p:spPr>
        <p:txBody>
          <a:bodyPr wrap="none">
            <a:spAutoFit/>
          </a:bodyPr>
          <a:lstStyle/>
          <a:p>
            <a:r>
              <a:rPr lang="fr-FR" dirty="0">
                <a:solidFill>
                  <a:srgbClr val="032029"/>
                </a:solidFill>
              </a:rPr>
              <a:t>=&gt; And/or for large </a:t>
            </a:r>
            <a:r>
              <a:rPr lang="fr-FR" dirty="0" err="1">
                <a:solidFill>
                  <a:srgbClr val="032029"/>
                </a:solidFill>
              </a:rPr>
              <a:t>events</a:t>
            </a:r>
            <a:endParaRPr lang="fr-FR" dirty="0">
              <a:solidFill>
                <a:srgbClr val="032029"/>
              </a:solidFill>
            </a:endParaRPr>
          </a:p>
        </p:txBody>
      </p:sp>
      <p:sp>
        <p:nvSpPr>
          <p:cNvPr id="23" name="Rectangle 22">
            <a:extLst>
              <a:ext uri="{FF2B5EF4-FFF2-40B4-BE49-F238E27FC236}">
                <a16:creationId xmlns:a16="http://schemas.microsoft.com/office/drawing/2014/main" id="{8A038727-3E3D-4536-AB07-5BB5A6CDDE89}"/>
              </a:ext>
            </a:extLst>
          </p:cNvPr>
          <p:cNvSpPr/>
          <p:nvPr/>
        </p:nvSpPr>
        <p:spPr>
          <a:xfrm>
            <a:off x="3300761" y="4298563"/>
            <a:ext cx="5134804" cy="369332"/>
          </a:xfrm>
          <a:prstGeom prst="rect">
            <a:avLst/>
          </a:prstGeom>
        </p:spPr>
        <p:txBody>
          <a:bodyPr wrap="none">
            <a:spAutoFit/>
          </a:bodyPr>
          <a:lstStyle/>
          <a:p>
            <a:r>
              <a:rPr lang="fr-FR" dirty="0">
                <a:solidFill>
                  <a:srgbClr val="032029"/>
                </a:solidFill>
              </a:rPr>
              <a:t>=&gt; Dangerous places : Iceberg crack, </a:t>
            </a:r>
            <a:r>
              <a:rPr lang="fr-FR" dirty="0" err="1">
                <a:solidFill>
                  <a:srgbClr val="032029"/>
                </a:solidFill>
              </a:rPr>
              <a:t>Volcano</a:t>
            </a:r>
            <a:r>
              <a:rPr lang="fr-FR" dirty="0">
                <a:solidFill>
                  <a:srgbClr val="032029"/>
                </a:solidFill>
              </a:rPr>
              <a:t>…</a:t>
            </a:r>
          </a:p>
        </p:txBody>
      </p:sp>
    </p:spTree>
    <p:extLst>
      <p:ext uri="{BB962C8B-B14F-4D97-AF65-F5344CB8AC3E}">
        <p14:creationId xmlns:p14="http://schemas.microsoft.com/office/powerpoint/2010/main" val="370563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5" grpId="0"/>
      <p:bldP spid="17" grpId="0"/>
      <p:bldP spid="18" grpId="0"/>
      <p:bldP spid="19"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396240" y="91597"/>
            <a:ext cx="6148382" cy="7558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242" name="Picture 2">
            <a:extLst>
              <a:ext uri="{FF2B5EF4-FFF2-40B4-BE49-F238E27FC236}">
                <a16:creationId xmlns:a16="http://schemas.microsoft.com/office/drawing/2014/main" id="{3DB81E0E-2FF0-4619-8AC1-C59380E04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32" y="841681"/>
            <a:ext cx="2347720" cy="1760790"/>
          </a:xfrm>
          <a:prstGeom prst="rect">
            <a:avLst/>
          </a:prstGeom>
          <a:noFill/>
          <a:extLst>
            <a:ext uri="{909E8E84-426E-40DD-AFC4-6F175D3DCCD1}">
              <a14:hiddenFill xmlns:a14="http://schemas.microsoft.com/office/drawing/2010/main">
                <a:solidFill>
                  <a:srgbClr val="FFFFFF"/>
                </a:solidFill>
              </a14:hiddenFill>
            </a:ext>
          </a:extLst>
        </p:spPr>
      </p:pic>
      <p:sp>
        <p:nvSpPr>
          <p:cNvPr id="41" name="Titre 6">
            <a:extLst>
              <a:ext uri="{FF2B5EF4-FFF2-40B4-BE49-F238E27FC236}">
                <a16:creationId xmlns:a16="http://schemas.microsoft.com/office/drawing/2014/main" id="{5AF3FBB9-3108-4410-BD18-4DF3771522B9}"/>
              </a:ext>
            </a:extLst>
          </p:cNvPr>
          <p:cNvSpPr>
            <a:spLocks noGrp="1"/>
          </p:cNvSpPr>
          <p:nvPr>
            <p:ph type="title"/>
          </p:nvPr>
        </p:nvSpPr>
        <p:spPr>
          <a:xfrm>
            <a:off x="207818" y="201484"/>
            <a:ext cx="8469744" cy="334348"/>
          </a:xfrm>
        </p:spPr>
        <p:txBody>
          <a:bodyPr>
            <a:normAutofit fontScale="90000"/>
          </a:bodyPr>
          <a:lstStyle/>
          <a:p>
            <a:r>
              <a:rPr lang="fr-FR" dirty="0"/>
              <a:t>6 C </a:t>
            </a:r>
            <a:r>
              <a:rPr lang="fr-FR" dirty="0" err="1"/>
              <a:t>measurements</a:t>
            </a:r>
            <a:r>
              <a:rPr lang="fr-FR" dirty="0"/>
              <a:t> in </a:t>
            </a:r>
            <a:r>
              <a:rPr lang="fr-FR" dirty="0" err="1"/>
              <a:t>harsh</a:t>
            </a:r>
            <a:r>
              <a:rPr lang="fr-FR" dirty="0"/>
              <a:t> </a:t>
            </a:r>
            <a:r>
              <a:rPr lang="fr-FR" dirty="0" err="1"/>
              <a:t>environement</a:t>
            </a:r>
            <a:endParaRPr lang="en-US" dirty="0"/>
          </a:p>
        </p:txBody>
      </p:sp>
      <p:pic>
        <p:nvPicPr>
          <p:cNvPr id="43" name="Picture">
            <a:extLst>
              <a:ext uri="{FF2B5EF4-FFF2-40B4-BE49-F238E27FC236}">
                <a16:creationId xmlns:a16="http://schemas.microsoft.com/office/drawing/2014/main" id="{7EF70D1B-E6B4-419D-9FE4-3633B4CEE73C}"/>
              </a:ext>
            </a:extLst>
          </p:cNvPr>
          <p:cNvPicPr/>
          <p:nvPr/>
        </p:nvPicPr>
        <p:blipFill>
          <a:blip r:embed="rId4"/>
          <a:stretch>
            <a:fillRect/>
          </a:stretch>
        </p:blipFill>
        <p:spPr bwMode="auto">
          <a:xfrm>
            <a:off x="7123338" y="0"/>
            <a:ext cx="1916430" cy="2882265"/>
          </a:xfrm>
          <a:prstGeom prst="rect">
            <a:avLst/>
          </a:prstGeom>
          <a:noFill/>
          <a:ln w="9525">
            <a:noFill/>
            <a:miter lim="800000"/>
            <a:headEnd/>
            <a:tailEnd/>
          </a:ln>
        </p:spPr>
      </p:pic>
      <p:sp>
        <p:nvSpPr>
          <p:cNvPr id="44" name="ZoneTexte 43">
            <a:extLst>
              <a:ext uri="{FF2B5EF4-FFF2-40B4-BE49-F238E27FC236}">
                <a16:creationId xmlns:a16="http://schemas.microsoft.com/office/drawing/2014/main" id="{43725CA7-1CB6-457E-AB01-286332B8823E}"/>
              </a:ext>
            </a:extLst>
          </p:cNvPr>
          <p:cNvSpPr txBox="1"/>
          <p:nvPr/>
        </p:nvSpPr>
        <p:spPr>
          <a:xfrm>
            <a:off x="6711068" y="2893282"/>
            <a:ext cx="2432932" cy="334348"/>
          </a:xfrm>
          <a:prstGeom prst="rect">
            <a:avLst/>
          </a:prstGeom>
          <a:solidFill>
            <a:schemeClr val="bg1"/>
          </a:solidFill>
        </p:spPr>
        <p:txBody>
          <a:bodyPr vert="horz" wrap="none" lIns="91440" tIns="45720" rIns="91440" bIns="45720" rtlCol="0" anchor="ctr">
            <a:noAutofit/>
          </a:bodyPr>
          <a:lstStyle/>
          <a:p>
            <a:r>
              <a:rPr lang="fr-FR" sz="1400" dirty="0">
                <a:solidFill>
                  <a:srgbClr val="032029"/>
                </a:solidFill>
              </a:rPr>
              <a:t>100% </a:t>
            </a:r>
            <a:r>
              <a:rPr lang="fr-FR" sz="1400" dirty="0" err="1">
                <a:solidFill>
                  <a:srgbClr val="032029"/>
                </a:solidFill>
              </a:rPr>
              <a:t>humidity</a:t>
            </a:r>
            <a:r>
              <a:rPr lang="fr-FR" sz="1400" dirty="0">
                <a:solidFill>
                  <a:srgbClr val="032029"/>
                </a:solidFill>
              </a:rPr>
              <a:t> at Galapagos</a:t>
            </a:r>
            <a:endParaRPr lang="fr-FR" sz="1400" b="0" dirty="0">
              <a:solidFill>
                <a:srgbClr val="032029"/>
              </a:solidFill>
            </a:endParaRPr>
          </a:p>
        </p:txBody>
      </p:sp>
      <p:pic>
        <p:nvPicPr>
          <p:cNvPr id="54" name="Image 53">
            <a:extLst>
              <a:ext uri="{FF2B5EF4-FFF2-40B4-BE49-F238E27FC236}">
                <a16:creationId xmlns:a16="http://schemas.microsoft.com/office/drawing/2014/main" id="{AA7F6F17-8093-4365-8E5C-C0EEACAFD532}"/>
              </a:ext>
            </a:extLst>
          </p:cNvPr>
          <p:cNvPicPr/>
          <p:nvPr/>
        </p:nvPicPr>
        <p:blipFill rotWithShape="1">
          <a:blip r:embed="rId5" cstate="print">
            <a:extLst>
              <a:ext uri="{28A0092B-C50C-407E-A947-70E740481C1C}">
                <a14:useLocalDpi xmlns:a14="http://schemas.microsoft.com/office/drawing/2010/main" val="0"/>
              </a:ext>
            </a:extLst>
          </a:blip>
          <a:srcRect r="2694" b="17789"/>
          <a:stretch/>
        </p:blipFill>
        <p:spPr>
          <a:xfrm>
            <a:off x="-45563" y="2640911"/>
            <a:ext cx="3926977" cy="2488369"/>
          </a:xfrm>
          <a:prstGeom prst="rect">
            <a:avLst/>
          </a:prstGeom>
        </p:spPr>
      </p:pic>
      <p:sp>
        <p:nvSpPr>
          <p:cNvPr id="42" name="ZoneTexte 41">
            <a:extLst>
              <a:ext uri="{FF2B5EF4-FFF2-40B4-BE49-F238E27FC236}">
                <a16:creationId xmlns:a16="http://schemas.microsoft.com/office/drawing/2014/main" id="{DAFDED13-AA46-4F76-BE98-E9B330B91C1D}"/>
              </a:ext>
            </a:extLst>
          </p:cNvPr>
          <p:cNvSpPr txBox="1"/>
          <p:nvPr/>
        </p:nvSpPr>
        <p:spPr>
          <a:xfrm>
            <a:off x="-45563" y="4805455"/>
            <a:ext cx="1633294" cy="338045"/>
          </a:xfrm>
          <a:prstGeom prst="rect">
            <a:avLst/>
          </a:prstGeom>
          <a:solidFill>
            <a:schemeClr val="bg1"/>
          </a:solidFill>
        </p:spPr>
        <p:txBody>
          <a:bodyPr vert="horz" wrap="none" lIns="91440" tIns="45720" rIns="91440" bIns="45720" rtlCol="0" anchor="ctr">
            <a:noAutofit/>
          </a:bodyPr>
          <a:lstStyle/>
          <a:p>
            <a:r>
              <a:rPr lang="fr-FR" sz="1400" dirty="0">
                <a:solidFill>
                  <a:srgbClr val="032029"/>
                </a:solidFill>
              </a:rPr>
              <a:t>+</a:t>
            </a:r>
            <a:r>
              <a:rPr lang="fr-FR" sz="1400" b="0" dirty="0">
                <a:solidFill>
                  <a:srgbClr val="032029"/>
                </a:solidFill>
              </a:rPr>
              <a:t>35°C at Stromboli</a:t>
            </a:r>
          </a:p>
        </p:txBody>
      </p:sp>
      <p:sp>
        <p:nvSpPr>
          <p:cNvPr id="6" name="ZoneTexte 5">
            <a:extLst>
              <a:ext uri="{FF2B5EF4-FFF2-40B4-BE49-F238E27FC236}">
                <a16:creationId xmlns:a16="http://schemas.microsoft.com/office/drawing/2014/main" id="{DCB66D24-8FD6-48E2-9B98-463713AC68CB}"/>
              </a:ext>
            </a:extLst>
          </p:cNvPr>
          <p:cNvSpPr txBox="1"/>
          <p:nvPr/>
        </p:nvSpPr>
        <p:spPr>
          <a:xfrm>
            <a:off x="1863760" y="847674"/>
            <a:ext cx="1449178" cy="320782"/>
          </a:xfrm>
          <a:prstGeom prst="rect">
            <a:avLst/>
          </a:prstGeom>
          <a:solidFill>
            <a:schemeClr val="bg1"/>
          </a:solidFill>
        </p:spPr>
        <p:txBody>
          <a:bodyPr vert="horz" wrap="none" lIns="91440" tIns="45720" rIns="91440" bIns="45720" rtlCol="0" anchor="ctr">
            <a:noAutofit/>
          </a:bodyPr>
          <a:lstStyle/>
          <a:p>
            <a:r>
              <a:rPr lang="fr-FR" sz="1400" b="0" dirty="0">
                <a:solidFill>
                  <a:srgbClr val="032029"/>
                </a:solidFill>
              </a:rPr>
              <a:t>-20°C in </a:t>
            </a:r>
            <a:r>
              <a:rPr lang="fr-FR" sz="1400" b="0" dirty="0" err="1">
                <a:solidFill>
                  <a:srgbClr val="032029"/>
                </a:solidFill>
              </a:rPr>
              <a:t>Greenland</a:t>
            </a:r>
            <a:endParaRPr lang="fr-FR" sz="1400" b="0" dirty="0">
              <a:solidFill>
                <a:srgbClr val="032029"/>
              </a:solidFill>
            </a:endParaRPr>
          </a:p>
        </p:txBody>
      </p:sp>
      <p:pic>
        <p:nvPicPr>
          <p:cNvPr id="14" name="Image 13" descr="Une image contenant personne, intérieur, table, assis&#10;&#10;Description générée automatiquement">
            <a:extLst>
              <a:ext uri="{FF2B5EF4-FFF2-40B4-BE49-F238E27FC236}">
                <a16:creationId xmlns:a16="http://schemas.microsoft.com/office/drawing/2014/main" id="{273DC98B-DE94-4BA5-91DE-4E45A51D197A}"/>
              </a:ext>
            </a:extLst>
          </p:cNvPr>
          <p:cNvPicPr>
            <a:picLocks noChangeAspect="1"/>
          </p:cNvPicPr>
          <p:nvPr/>
        </p:nvPicPr>
        <p:blipFill>
          <a:blip r:embed="rId6"/>
          <a:stretch>
            <a:fillRect/>
          </a:stretch>
        </p:blipFill>
        <p:spPr>
          <a:xfrm rot="10800000">
            <a:off x="3207062" y="1389326"/>
            <a:ext cx="3337560" cy="2503170"/>
          </a:xfrm>
          <a:prstGeom prst="rect">
            <a:avLst/>
          </a:prstGeom>
        </p:spPr>
      </p:pic>
      <p:sp>
        <p:nvSpPr>
          <p:cNvPr id="56" name="ZoneTexte 55">
            <a:extLst>
              <a:ext uri="{FF2B5EF4-FFF2-40B4-BE49-F238E27FC236}">
                <a16:creationId xmlns:a16="http://schemas.microsoft.com/office/drawing/2014/main" id="{F565CB75-5750-4C2D-B667-20C8CECD4EE6}"/>
              </a:ext>
            </a:extLst>
          </p:cNvPr>
          <p:cNvSpPr txBox="1"/>
          <p:nvPr/>
        </p:nvSpPr>
        <p:spPr>
          <a:xfrm>
            <a:off x="4046122" y="3885095"/>
            <a:ext cx="2216133" cy="446760"/>
          </a:xfrm>
          <a:prstGeom prst="rect">
            <a:avLst/>
          </a:prstGeom>
          <a:solidFill>
            <a:schemeClr val="bg1"/>
          </a:solidFill>
        </p:spPr>
        <p:txBody>
          <a:bodyPr vert="horz" wrap="none" lIns="91440" tIns="45720" rIns="91440" bIns="45720" rtlCol="0" anchor="ctr">
            <a:noAutofit/>
          </a:bodyPr>
          <a:lstStyle/>
          <a:p>
            <a:r>
              <a:rPr lang="fr-FR" sz="1400" dirty="0">
                <a:solidFill>
                  <a:srgbClr val="032029"/>
                </a:solidFill>
              </a:rPr>
              <a:t>In a </a:t>
            </a:r>
            <a:r>
              <a:rPr lang="fr-FR" sz="1400" dirty="0" err="1">
                <a:solidFill>
                  <a:srgbClr val="032029"/>
                </a:solidFill>
              </a:rPr>
              <a:t>vault</a:t>
            </a:r>
            <a:r>
              <a:rPr lang="fr-FR" sz="1400" dirty="0">
                <a:solidFill>
                  <a:srgbClr val="032029"/>
                </a:solidFill>
              </a:rPr>
              <a:t>…at 1km of </a:t>
            </a:r>
          </a:p>
          <a:p>
            <a:r>
              <a:rPr lang="fr-FR" sz="1400" dirty="0" err="1">
                <a:solidFill>
                  <a:srgbClr val="032029"/>
                </a:solidFill>
              </a:rPr>
              <a:t>erupting</a:t>
            </a:r>
            <a:r>
              <a:rPr lang="fr-FR" sz="1400" dirty="0">
                <a:solidFill>
                  <a:srgbClr val="032029"/>
                </a:solidFill>
              </a:rPr>
              <a:t> </a:t>
            </a:r>
            <a:r>
              <a:rPr lang="fr-FR" sz="1400" dirty="0" err="1">
                <a:solidFill>
                  <a:srgbClr val="032029"/>
                </a:solidFill>
              </a:rPr>
              <a:t>crater</a:t>
            </a:r>
            <a:r>
              <a:rPr lang="fr-FR" sz="1400" dirty="0">
                <a:solidFill>
                  <a:srgbClr val="032029"/>
                </a:solidFill>
              </a:rPr>
              <a:t> (Kilauea, Hawaii) </a:t>
            </a:r>
            <a:endParaRPr lang="fr-FR" sz="1400" b="0" dirty="0">
              <a:solidFill>
                <a:srgbClr val="032029"/>
              </a:solidFill>
            </a:endParaRPr>
          </a:p>
        </p:txBody>
      </p:sp>
    </p:spTree>
    <p:extLst>
      <p:ext uri="{BB962C8B-B14F-4D97-AF65-F5344CB8AC3E}">
        <p14:creationId xmlns:p14="http://schemas.microsoft.com/office/powerpoint/2010/main" val="87191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7FAC17-863E-4FD7-BB3A-2C7D2FBA12FA}"/>
              </a:ext>
            </a:extLst>
          </p:cNvPr>
          <p:cNvSpPr>
            <a:spLocks noGrp="1"/>
          </p:cNvSpPr>
          <p:nvPr>
            <p:ph type="title"/>
          </p:nvPr>
        </p:nvSpPr>
        <p:spPr>
          <a:xfrm>
            <a:off x="207817" y="205979"/>
            <a:ext cx="8395855" cy="438392"/>
          </a:xfrm>
        </p:spPr>
        <p:txBody>
          <a:bodyPr>
            <a:normAutofit fontScale="90000"/>
          </a:bodyPr>
          <a:lstStyle/>
          <a:p>
            <a:r>
              <a:rPr lang="en-US" dirty="0"/>
              <a:t>Six‐Axis Ground Motion Measurements of Caldera Collapse at </a:t>
            </a:r>
            <a:r>
              <a:rPr lang="en-US" dirty="0" err="1"/>
              <a:t>Kīlauea</a:t>
            </a:r>
            <a:r>
              <a:rPr lang="en-US" dirty="0"/>
              <a:t> Volcano, </a:t>
            </a:r>
            <a:r>
              <a:rPr lang="en-US" dirty="0" err="1"/>
              <a:t>Hawai’I</a:t>
            </a:r>
            <a:r>
              <a:rPr lang="en-US" dirty="0"/>
              <a:t> (J. Wasserman and al.), GRL 2020</a:t>
            </a:r>
          </a:p>
        </p:txBody>
      </p:sp>
      <p:sp>
        <p:nvSpPr>
          <p:cNvPr id="3" name="Espace réservé du contenu 2">
            <a:extLst>
              <a:ext uri="{FF2B5EF4-FFF2-40B4-BE49-F238E27FC236}">
                <a16:creationId xmlns:a16="http://schemas.microsoft.com/office/drawing/2014/main" id="{09180E30-4CA8-4B95-8D90-331A287CB05B}"/>
              </a:ext>
            </a:extLst>
          </p:cNvPr>
          <p:cNvSpPr>
            <a:spLocks noGrp="1"/>
          </p:cNvSpPr>
          <p:nvPr>
            <p:ph idx="1"/>
          </p:nvPr>
        </p:nvSpPr>
        <p:spPr/>
        <p:txBody>
          <a:bodyPr/>
          <a:lstStyle/>
          <a:p>
            <a:r>
              <a:rPr lang="en-US" dirty="0"/>
              <a:t>The May to August 2018 eruption of </a:t>
            </a:r>
            <a:r>
              <a:rPr lang="en-US" dirty="0" err="1"/>
              <a:t>Kīlauea</a:t>
            </a:r>
            <a:r>
              <a:rPr lang="en-US" dirty="0"/>
              <a:t> volcano = one of the largest eruptions of the volcano in over 200 years </a:t>
            </a:r>
            <a:r>
              <a:rPr lang="en-US" dirty="0">
                <a:hlinkClick r:id="rId3"/>
              </a:rPr>
              <a:t>https://agupubs.onlinelibrary.wiley.com/doi/full/10.1029/2019GL085999</a:t>
            </a:r>
            <a:endParaRPr lang="en-US" dirty="0"/>
          </a:p>
          <a:p>
            <a:r>
              <a:rPr lang="en-US" dirty="0"/>
              <a:t>blueSeis-3A installed closed to the volcano collocated with broadband 3 axes seismometer and tiltmeter</a:t>
            </a:r>
          </a:p>
          <a:p>
            <a:endParaRPr lang="en-US" dirty="0"/>
          </a:p>
          <a:p>
            <a:endParaRPr lang="en-US" dirty="0"/>
          </a:p>
        </p:txBody>
      </p:sp>
      <p:pic>
        <p:nvPicPr>
          <p:cNvPr id="8196" name="Picture 4" descr="image">
            <a:extLst>
              <a:ext uri="{FF2B5EF4-FFF2-40B4-BE49-F238E27FC236}">
                <a16:creationId xmlns:a16="http://schemas.microsoft.com/office/drawing/2014/main" id="{8A6A6FF8-589F-411E-9243-2208659C98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784" y="1757903"/>
            <a:ext cx="6241639" cy="333537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74E48189-E92D-4F04-8D9F-12D6B6A0B229}"/>
              </a:ext>
            </a:extLst>
          </p:cNvPr>
          <p:cNvSpPr txBox="1"/>
          <p:nvPr/>
        </p:nvSpPr>
        <p:spPr>
          <a:xfrm rot="16200000">
            <a:off x="2866530" y="2538326"/>
            <a:ext cx="1105593" cy="357447"/>
          </a:xfrm>
          <a:prstGeom prst="rect">
            <a:avLst/>
          </a:prstGeom>
        </p:spPr>
        <p:txBody>
          <a:bodyPr vert="horz" wrap="none" lIns="91440" tIns="45720" rIns="91440" bIns="45720" rtlCol="0" anchor="ctr">
            <a:noAutofit/>
          </a:bodyPr>
          <a:lstStyle/>
          <a:p>
            <a:r>
              <a:rPr lang="fr-FR" sz="2400" b="1" dirty="0">
                <a:solidFill>
                  <a:schemeClr val="accent1">
                    <a:lumMod val="60000"/>
                    <a:lumOff val="40000"/>
                  </a:schemeClr>
                </a:solidFill>
              </a:rPr>
              <a:t>rotation</a:t>
            </a:r>
          </a:p>
        </p:txBody>
      </p:sp>
      <p:sp>
        <p:nvSpPr>
          <p:cNvPr id="6" name="ZoneTexte 5">
            <a:extLst>
              <a:ext uri="{FF2B5EF4-FFF2-40B4-BE49-F238E27FC236}">
                <a16:creationId xmlns:a16="http://schemas.microsoft.com/office/drawing/2014/main" id="{DED50CD9-A828-4DF6-8235-5BB195141A45}"/>
              </a:ext>
            </a:extLst>
          </p:cNvPr>
          <p:cNvSpPr txBox="1"/>
          <p:nvPr/>
        </p:nvSpPr>
        <p:spPr>
          <a:xfrm rot="16200000">
            <a:off x="2724734" y="3861310"/>
            <a:ext cx="1419803" cy="357447"/>
          </a:xfrm>
          <a:prstGeom prst="rect">
            <a:avLst/>
          </a:prstGeom>
        </p:spPr>
        <p:txBody>
          <a:bodyPr vert="horz" wrap="none" lIns="91440" tIns="45720" rIns="91440" bIns="45720" rtlCol="0" anchor="ctr">
            <a:noAutofit/>
          </a:bodyPr>
          <a:lstStyle/>
          <a:p>
            <a:r>
              <a:rPr lang="fr-FR" sz="2000" b="1" dirty="0">
                <a:solidFill>
                  <a:srgbClr val="FF0000"/>
                </a:solidFill>
              </a:rPr>
              <a:t>translation</a:t>
            </a:r>
          </a:p>
        </p:txBody>
      </p:sp>
      <p:sp>
        <p:nvSpPr>
          <p:cNvPr id="8" name="Rectangle 7">
            <a:extLst>
              <a:ext uri="{FF2B5EF4-FFF2-40B4-BE49-F238E27FC236}">
                <a16:creationId xmlns:a16="http://schemas.microsoft.com/office/drawing/2014/main" id="{FB42ED5F-BEE0-4CBE-8EC6-92A3517BFADC}"/>
              </a:ext>
            </a:extLst>
          </p:cNvPr>
          <p:cNvSpPr/>
          <p:nvPr/>
        </p:nvSpPr>
        <p:spPr>
          <a:xfrm>
            <a:off x="3815542" y="3682538"/>
            <a:ext cx="2633914" cy="13300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30A2F122-7D4A-4D78-A2D2-81D1FFC93A18}"/>
              </a:ext>
            </a:extLst>
          </p:cNvPr>
          <p:cNvSpPr txBox="1"/>
          <p:nvPr/>
        </p:nvSpPr>
        <p:spPr>
          <a:xfrm>
            <a:off x="4127449" y="3899111"/>
            <a:ext cx="2010100" cy="896889"/>
          </a:xfrm>
          <a:prstGeom prst="rect">
            <a:avLst/>
          </a:prstGeom>
        </p:spPr>
        <p:txBody>
          <a:bodyPr vert="horz" wrap="none" lIns="91440" tIns="45720" rIns="91440" bIns="45720" rtlCol="0" anchor="ctr">
            <a:noAutofit/>
          </a:bodyPr>
          <a:lstStyle/>
          <a:p>
            <a:r>
              <a:rPr lang="fr-FR" sz="1050" dirty="0" err="1">
                <a:solidFill>
                  <a:srgbClr val="032029"/>
                </a:solidFill>
              </a:rPr>
              <a:t>From</a:t>
            </a:r>
            <a:r>
              <a:rPr lang="fr-FR" sz="1050" dirty="0">
                <a:solidFill>
                  <a:srgbClr val="032029"/>
                </a:solidFill>
              </a:rPr>
              <a:t> </a:t>
            </a:r>
            <a:r>
              <a:rPr lang="fr-FR" sz="1050" dirty="0" err="1">
                <a:solidFill>
                  <a:srgbClr val="032029"/>
                </a:solidFill>
              </a:rPr>
              <a:t>Wasserman</a:t>
            </a:r>
            <a:r>
              <a:rPr lang="fr-FR" sz="1050" dirty="0">
                <a:solidFill>
                  <a:srgbClr val="032029"/>
                </a:solidFill>
              </a:rPr>
              <a:t> et al. 2019,</a:t>
            </a:r>
          </a:p>
          <a:p>
            <a:r>
              <a:rPr lang="fr-FR" sz="1050" dirty="0">
                <a:solidFill>
                  <a:srgbClr val="032029"/>
                </a:solidFill>
              </a:rPr>
              <a:t>‘</a:t>
            </a:r>
            <a:r>
              <a:rPr lang="fr-FR" sz="1050" b="1" dirty="0"/>
              <a:t>Six-Axis Ground Motion</a:t>
            </a:r>
            <a:br>
              <a:rPr lang="fr-FR" sz="1050" b="1" dirty="0"/>
            </a:br>
            <a:r>
              <a:rPr lang="fr-FR" sz="1050" b="1" dirty="0" err="1"/>
              <a:t>Measurements</a:t>
            </a:r>
            <a:r>
              <a:rPr lang="fr-FR" sz="1050" b="1" dirty="0"/>
              <a:t> of</a:t>
            </a:r>
            <a:br>
              <a:rPr lang="fr-FR" sz="1050" b="1" dirty="0"/>
            </a:br>
            <a:r>
              <a:rPr lang="fr-FR" sz="1050" b="1" dirty="0"/>
              <a:t>Caldera Collapse at</a:t>
            </a:r>
            <a:br>
              <a:rPr lang="fr-FR" sz="1050" b="1" dirty="0"/>
            </a:br>
            <a:r>
              <a:rPr lang="fr-FR" sz="1050" b="1" dirty="0" err="1"/>
              <a:t>Kīlauea</a:t>
            </a:r>
            <a:r>
              <a:rPr lang="fr-FR" sz="1050" b="1" dirty="0"/>
              <a:t> </a:t>
            </a:r>
            <a:r>
              <a:rPr lang="fr-FR" sz="1050" b="1" dirty="0" err="1"/>
              <a:t>Volcano</a:t>
            </a:r>
            <a:r>
              <a:rPr lang="fr-FR" sz="1050" b="1" dirty="0"/>
              <a:t>, </a:t>
            </a:r>
            <a:r>
              <a:rPr lang="fr-FR" sz="1050" b="1" dirty="0" err="1"/>
              <a:t>Hawai'i</a:t>
            </a:r>
            <a:r>
              <a:rPr lang="fr-FR" sz="1050" b="1" dirty="0"/>
              <a:t>’</a:t>
            </a:r>
            <a:endParaRPr lang="fr-FR" sz="1050" dirty="0">
              <a:solidFill>
                <a:srgbClr val="032029"/>
              </a:solidFill>
            </a:endParaRPr>
          </a:p>
          <a:p>
            <a:endParaRPr lang="fr-FR" sz="1050" b="0" dirty="0">
              <a:solidFill>
                <a:srgbClr val="032029"/>
              </a:solidFill>
            </a:endParaRPr>
          </a:p>
        </p:txBody>
      </p:sp>
      <p:sp>
        <p:nvSpPr>
          <p:cNvPr id="9" name="Rectangle 8">
            <a:extLst>
              <a:ext uri="{FF2B5EF4-FFF2-40B4-BE49-F238E27FC236}">
                <a16:creationId xmlns:a16="http://schemas.microsoft.com/office/drawing/2014/main" id="{7CFB11D9-4EA0-4953-9A93-65D74F24BBAE}"/>
              </a:ext>
            </a:extLst>
          </p:cNvPr>
          <p:cNvSpPr/>
          <p:nvPr/>
        </p:nvSpPr>
        <p:spPr>
          <a:xfrm>
            <a:off x="6452912" y="1933678"/>
            <a:ext cx="2633914" cy="2862322"/>
          </a:xfrm>
          <a:prstGeom prst="rect">
            <a:avLst/>
          </a:prstGeom>
        </p:spPr>
        <p:txBody>
          <a:bodyPr wrap="square">
            <a:spAutoFit/>
          </a:bodyPr>
          <a:lstStyle/>
          <a:p>
            <a:r>
              <a:rPr lang="en-US" i="1" dirty="0"/>
              <a:t>“Rotational sensor allows to distinguish local effect due to vault motion during collapse , which would normally pass unseen and lead to an incomplete picture of the total motion and partially incorrect interpretations”</a:t>
            </a:r>
          </a:p>
        </p:txBody>
      </p:sp>
    </p:spTree>
    <p:extLst>
      <p:ext uri="{BB962C8B-B14F-4D97-AF65-F5344CB8AC3E}">
        <p14:creationId xmlns:p14="http://schemas.microsoft.com/office/powerpoint/2010/main" val="1126373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58EC21-8C59-4D44-9DE1-3CDB92302100}"/>
              </a:ext>
            </a:extLst>
          </p:cNvPr>
          <p:cNvSpPr>
            <a:spLocks noGrp="1"/>
          </p:cNvSpPr>
          <p:nvPr>
            <p:ph type="title"/>
          </p:nvPr>
        </p:nvSpPr>
        <p:spPr/>
        <p:txBody>
          <a:bodyPr>
            <a:normAutofit fontScale="90000"/>
          </a:bodyPr>
          <a:lstStyle/>
          <a:p>
            <a:r>
              <a:rPr lang="fr-FR" dirty="0"/>
              <a:t>Back-Azimut estimation </a:t>
            </a:r>
            <a:r>
              <a:rPr lang="fr-FR" dirty="0" err="1"/>
              <a:t>from</a:t>
            </a:r>
            <a:r>
              <a:rPr lang="fr-FR" dirty="0"/>
              <a:t> single 6C station in </a:t>
            </a:r>
            <a:r>
              <a:rPr lang="fr-FR" dirty="0" err="1"/>
              <a:t>near</a:t>
            </a:r>
            <a:r>
              <a:rPr lang="fr-FR" dirty="0"/>
              <a:t> </a:t>
            </a:r>
            <a:r>
              <a:rPr lang="fr-FR" dirty="0" err="1"/>
              <a:t>field</a:t>
            </a:r>
            <a:endParaRPr lang="fr-FR" dirty="0"/>
          </a:p>
        </p:txBody>
      </p:sp>
      <p:pic>
        <p:nvPicPr>
          <p:cNvPr id="4" name="Image 3">
            <a:extLst>
              <a:ext uri="{FF2B5EF4-FFF2-40B4-BE49-F238E27FC236}">
                <a16:creationId xmlns:a16="http://schemas.microsoft.com/office/drawing/2014/main" id="{C95C9033-E5DA-4D01-BE9F-135906847D83}"/>
              </a:ext>
            </a:extLst>
          </p:cNvPr>
          <p:cNvPicPr>
            <a:picLocks noChangeAspect="1"/>
          </p:cNvPicPr>
          <p:nvPr/>
        </p:nvPicPr>
        <p:blipFill>
          <a:blip r:embed="rId2"/>
          <a:stretch>
            <a:fillRect/>
          </a:stretch>
        </p:blipFill>
        <p:spPr>
          <a:xfrm>
            <a:off x="1320121" y="599454"/>
            <a:ext cx="7656730" cy="4180349"/>
          </a:xfrm>
          <a:prstGeom prst="rect">
            <a:avLst/>
          </a:prstGeom>
        </p:spPr>
      </p:pic>
      <p:sp>
        <p:nvSpPr>
          <p:cNvPr id="5" name="ZoneTexte 4">
            <a:extLst>
              <a:ext uri="{FF2B5EF4-FFF2-40B4-BE49-F238E27FC236}">
                <a16:creationId xmlns:a16="http://schemas.microsoft.com/office/drawing/2014/main" id="{9C105897-1FDB-4A0C-AB83-6F154108ECF9}"/>
              </a:ext>
            </a:extLst>
          </p:cNvPr>
          <p:cNvSpPr txBox="1"/>
          <p:nvPr/>
        </p:nvSpPr>
        <p:spPr>
          <a:xfrm>
            <a:off x="53249" y="1341375"/>
            <a:ext cx="4518751" cy="1384995"/>
          </a:xfrm>
          <a:prstGeom prst="rect">
            <a:avLst/>
          </a:prstGeom>
        </p:spPr>
        <p:txBody>
          <a:bodyPr vert="horz" wrap="square" lIns="91440" tIns="45720" rIns="91440" bIns="45720" rtlCol="0" anchor="ctr">
            <a:spAutoFit/>
          </a:bodyPr>
          <a:lstStyle/>
          <a:p>
            <a:r>
              <a:rPr lang="fr-FR" sz="1400" dirty="0"/>
              <a:t>Yuan, S., </a:t>
            </a:r>
            <a:r>
              <a:rPr lang="fr-FR" sz="1400" dirty="0" err="1"/>
              <a:t>Simonelli</a:t>
            </a:r>
            <a:r>
              <a:rPr lang="fr-FR" sz="1400" dirty="0"/>
              <a:t>, A., C.J. Lin, F. </a:t>
            </a:r>
            <a:r>
              <a:rPr lang="fr-FR" sz="1400" dirty="0" err="1"/>
              <a:t>Bernauer</a:t>
            </a:r>
            <a:r>
              <a:rPr lang="fr-FR" sz="1400" dirty="0"/>
              <a:t>, T. Braun, J. Wassermann, H. </a:t>
            </a:r>
            <a:r>
              <a:rPr lang="fr-FR" sz="1400" dirty="0" err="1"/>
              <a:t>Igel</a:t>
            </a:r>
            <a:r>
              <a:rPr lang="fr-FR" sz="1400" dirty="0"/>
              <a:t>, (2020)</a:t>
            </a:r>
            <a:r>
              <a:rPr lang="fr-FR" sz="1400" b="1" dirty="0"/>
              <a:t>, 6 </a:t>
            </a:r>
            <a:r>
              <a:rPr lang="fr-FR" sz="1400" b="1" dirty="0" err="1"/>
              <a:t>Degree</a:t>
            </a:r>
            <a:r>
              <a:rPr lang="fr-FR" sz="1400" b="1" dirty="0"/>
              <a:t>-of-Freedom Broadband Ground-Motion Observations </a:t>
            </a:r>
            <a:r>
              <a:rPr lang="fr-FR" sz="1400" b="1" dirty="0" err="1"/>
              <a:t>with</a:t>
            </a:r>
            <a:r>
              <a:rPr lang="fr-FR" sz="1400" b="1" dirty="0"/>
              <a:t> Portable </a:t>
            </a:r>
            <a:r>
              <a:rPr lang="fr-FR" sz="1400" b="1" dirty="0" err="1"/>
              <a:t>Sensors</a:t>
            </a:r>
            <a:r>
              <a:rPr lang="fr-FR" sz="1400" b="1" dirty="0"/>
              <a:t>: Validation, Local </a:t>
            </a:r>
            <a:r>
              <a:rPr lang="fr-FR" sz="1400" b="1" dirty="0" err="1"/>
              <a:t>Earthquakes</a:t>
            </a:r>
            <a:r>
              <a:rPr lang="fr-FR" sz="1400" b="1" dirty="0"/>
              <a:t>, Signal </a:t>
            </a:r>
            <a:r>
              <a:rPr lang="fr-FR" sz="1400" b="1" dirty="0" err="1"/>
              <a:t>Processing</a:t>
            </a:r>
            <a:r>
              <a:rPr lang="fr-FR" sz="1400" dirty="0"/>
              <a:t>, Bulletin of </a:t>
            </a:r>
            <a:r>
              <a:rPr lang="fr-FR" sz="1400" dirty="0" err="1"/>
              <a:t>Seismological</a:t>
            </a:r>
            <a:r>
              <a:rPr lang="fr-FR" sz="1400" dirty="0"/>
              <a:t> Society of America, in </a:t>
            </a:r>
            <a:r>
              <a:rPr lang="fr-FR" sz="1400" dirty="0" err="1"/>
              <a:t>press</a:t>
            </a:r>
            <a:r>
              <a:rPr lang="fr-FR" sz="1400" dirty="0"/>
              <a:t>.</a:t>
            </a:r>
            <a:endParaRPr lang="fr-FR" sz="1400" b="0" dirty="0">
              <a:solidFill>
                <a:srgbClr val="032029"/>
              </a:solidFill>
            </a:endParaRPr>
          </a:p>
        </p:txBody>
      </p:sp>
      <p:sp>
        <p:nvSpPr>
          <p:cNvPr id="6" name="ZoneTexte 5">
            <a:extLst>
              <a:ext uri="{FF2B5EF4-FFF2-40B4-BE49-F238E27FC236}">
                <a16:creationId xmlns:a16="http://schemas.microsoft.com/office/drawing/2014/main" id="{7CAA697D-6290-461A-BB0A-7FC4BAE8D906}"/>
              </a:ext>
            </a:extLst>
          </p:cNvPr>
          <p:cNvSpPr txBox="1"/>
          <p:nvPr/>
        </p:nvSpPr>
        <p:spPr>
          <a:xfrm>
            <a:off x="780836" y="756185"/>
            <a:ext cx="3063577" cy="369332"/>
          </a:xfrm>
          <a:prstGeom prst="rect">
            <a:avLst/>
          </a:prstGeom>
          <a:solidFill>
            <a:schemeClr val="bg1"/>
          </a:solidFill>
        </p:spPr>
        <p:txBody>
          <a:bodyPr vert="horz" wrap="square" lIns="91440" tIns="45720" rIns="91440" bIns="45720" rtlCol="0" anchor="ctr">
            <a:spAutoFit/>
          </a:bodyPr>
          <a:lstStyle/>
          <a:p>
            <a:r>
              <a:rPr lang="fr-FR" b="1" dirty="0" err="1"/>
              <a:t>Italian</a:t>
            </a:r>
            <a:r>
              <a:rPr lang="fr-FR" b="1" dirty="0"/>
              <a:t> </a:t>
            </a:r>
            <a:r>
              <a:rPr lang="fr-FR" b="1" dirty="0" err="1"/>
              <a:t>seismic</a:t>
            </a:r>
            <a:r>
              <a:rPr lang="fr-FR" b="1" dirty="0"/>
              <a:t> Crisis 2017</a:t>
            </a:r>
            <a:endParaRPr lang="fr-FR" b="1" dirty="0">
              <a:solidFill>
                <a:srgbClr val="032029"/>
              </a:solidFill>
            </a:endParaRPr>
          </a:p>
        </p:txBody>
      </p:sp>
    </p:spTree>
    <p:extLst>
      <p:ext uri="{BB962C8B-B14F-4D97-AF65-F5344CB8AC3E}">
        <p14:creationId xmlns:p14="http://schemas.microsoft.com/office/powerpoint/2010/main" val="727595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905912-CAC1-4F66-A297-294CA3FDB2A5}"/>
              </a:ext>
            </a:extLst>
          </p:cNvPr>
          <p:cNvSpPr>
            <a:spLocks noGrp="1"/>
          </p:cNvSpPr>
          <p:nvPr>
            <p:ph type="title"/>
          </p:nvPr>
        </p:nvSpPr>
        <p:spPr/>
        <p:txBody>
          <a:bodyPr>
            <a:normAutofit fontScale="90000"/>
          </a:bodyPr>
          <a:lstStyle/>
          <a:p>
            <a:r>
              <a:rPr lang="fr-FR" dirty="0" err="1"/>
              <a:t>Volcanic</a:t>
            </a:r>
            <a:r>
              <a:rPr lang="fr-FR" dirty="0"/>
              <a:t> </a:t>
            </a:r>
            <a:r>
              <a:rPr lang="fr-FR" dirty="0" err="1"/>
              <a:t>activity</a:t>
            </a:r>
            <a:r>
              <a:rPr lang="fr-FR" dirty="0"/>
              <a:t> at Stromboli</a:t>
            </a:r>
          </a:p>
        </p:txBody>
      </p:sp>
      <p:pic>
        <p:nvPicPr>
          <p:cNvPr id="4" name="Image 3">
            <a:extLst>
              <a:ext uri="{FF2B5EF4-FFF2-40B4-BE49-F238E27FC236}">
                <a16:creationId xmlns:a16="http://schemas.microsoft.com/office/drawing/2014/main" id="{353FD84E-6840-42E5-8DE3-C627F62CF5FA}"/>
              </a:ext>
            </a:extLst>
          </p:cNvPr>
          <p:cNvPicPr>
            <a:picLocks noChangeAspect="1"/>
          </p:cNvPicPr>
          <p:nvPr/>
        </p:nvPicPr>
        <p:blipFill>
          <a:blip r:embed="rId2"/>
          <a:stretch>
            <a:fillRect/>
          </a:stretch>
        </p:blipFill>
        <p:spPr>
          <a:xfrm>
            <a:off x="3622254" y="588016"/>
            <a:ext cx="5399776" cy="3967467"/>
          </a:xfrm>
          <a:prstGeom prst="rect">
            <a:avLst/>
          </a:prstGeom>
        </p:spPr>
      </p:pic>
      <p:pic>
        <p:nvPicPr>
          <p:cNvPr id="5" name="Image 4">
            <a:extLst>
              <a:ext uri="{FF2B5EF4-FFF2-40B4-BE49-F238E27FC236}">
                <a16:creationId xmlns:a16="http://schemas.microsoft.com/office/drawing/2014/main" id="{70046F07-759B-431E-8774-1EC7425E53C6}"/>
              </a:ext>
            </a:extLst>
          </p:cNvPr>
          <p:cNvPicPr>
            <a:picLocks noChangeAspect="1"/>
          </p:cNvPicPr>
          <p:nvPr/>
        </p:nvPicPr>
        <p:blipFill>
          <a:blip r:embed="rId3"/>
          <a:stretch>
            <a:fillRect/>
          </a:stretch>
        </p:blipFill>
        <p:spPr>
          <a:xfrm>
            <a:off x="4301678" y="1092531"/>
            <a:ext cx="2920050" cy="559367"/>
          </a:xfrm>
          <a:prstGeom prst="rect">
            <a:avLst/>
          </a:prstGeom>
        </p:spPr>
      </p:pic>
      <p:sp>
        <p:nvSpPr>
          <p:cNvPr id="6" name="ZoneTexte 5">
            <a:extLst>
              <a:ext uri="{FF2B5EF4-FFF2-40B4-BE49-F238E27FC236}">
                <a16:creationId xmlns:a16="http://schemas.microsoft.com/office/drawing/2014/main" id="{5894BB6C-748C-48BF-97ED-FDF67A276AEF}"/>
              </a:ext>
            </a:extLst>
          </p:cNvPr>
          <p:cNvSpPr txBox="1"/>
          <p:nvPr/>
        </p:nvSpPr>
        <p:spPr>
          <a:xfrm>
            <a:off x="131803" y="2701138"/>
            <a:ext cx="3201228" cy="2031325"/>
          </a:xfrm>
          <a:prstGeom prst="rect">
            <a:avLst/>
          </a:prstGeom>
        </p:spPr>
        <p:txBody>
          <a:bodyPr vert="horz" wrap="square" lIns="91440" tIns="45720" rIns="91440" bIns="45720" rtlCol="0" anchor="ctr">
            <a:spAutoFit/>
          </a:bodyPr>
          <a:lstStyle/>
          <a:p>
            <a:r>
              <a:rPr lang="fr-FR" sz="1400" dirty="0"/>
              <a:t>Yuan, S., </a:t>
            </a:r>
            <a:r>
              <a:rPr lang="fr-FR" sz="1400" dirty="0" err="1"/>
              <a:t>Simonelli</a:t>
            </a:r>
            <a:r>
              <a:rPr lang="fr-FR" sz="1400" dirty="0"/>
              <a:t>, A., C.J. Lin, F. </a:t>
            </a:r>
            <a:r>
              <a:rPr lang="fr-FR" sz="1400" dirty="0" err="1"/>
              <a:t>Bernauer</a:t>
            </a:r>
            <a:r>
              <a:rPr lang="fr-FR" sz="1400" dirty="0"/>
              <a:t>, T. Braun, J. Wassermann, H. </a:t>
            </a:r>
            <a:r>
              <a:rPr lang="fr-FR" sz="1400" dirty="0" err="1"/>
              <a:t>Igel</a:t>
            </a:r>
            <a:r>
              <a:rPr lang="fr-FR" sz="1400" dirty="0"/>
              <a:t>, (2020)</a:t>
            </a:r>
            <a:r>
              <a:rPr lang="fr-FR" sz="1400" b="1" dirty="0"/>
              <a:t>, 6 </a:t>
            </a:r>
            <a:r>
              <a:rPr lang="fr-FR" sz="1400" b="1" dirty="0" err="1"/>
              <a:t>Degree</a:t>
            </a:r>
            <a:r>
              <a:rPr lang="fr-FR" sz="1400" b="1" dirty="0"/>
              <a:t>-of-Freedom Broadband Ground-Motion Observations </a:t>
            </a:r>
            <a:r>
              <a:rPr lang="fr-FR" sz="1400" b="1" dirty="0" err="1"/>
              <a:t>with</a:t>
            </a:r>
            <a:r>
              <a:rPr lang="fr-FR" sz="1400" b="1" dirty="0"/>
              <a:t> Portable </a:t>
            </a:r>
            <a:r>
              <a:rPr lang="fr-FR" sz="1400" b="1" dirty="0" err="1"/>
              <a:t>Sensors</a:t>
            </a:r>
            <a:r>
              <a:rPr lang="fr-FR" sz="1400" b="1" dirty="0"/>
              <a:t>: Validation, Local </a:t>
            </a:r>
            <a:r>
              <a:rPr lang="fr-FR" sz="1400" b="1" dirty="0" err="1"/>
              <a:t>Earthquakes</a:t>
            </a:r>
            <a:r>
              <a:rPr lang="fr-FR" sz="1400" b="1" dirty="0"/>
              <a:t>, Signal </a:t>
            </a:r>
            <a:r>
              <a:rPr lang="fr-FR" sz="1400" b="1" dirty="0" err="1"/>
              <a:t>Processing</a:t>
            </a:r>
            <a:r>
              <a:rPr lang="fr-FR" sz="1400" dirty="0"/>
              <a:t>, Bulletin of </a:t>
            </a:r>
            <a:r>
              <a:rPr lang="fr-FR" sz="1400" dirty="0" err="1"/>
              <a:t>Seismological</a:t>
            </a:r>
            <a:r>
              <a:rPr lang="fr-FR" sz="1400" dirty="0"/>
              <a:t> Society of America, in </a:t>
            </a:r>
            <a:r>
              <a:rPr lang="fr-FR" sz="1400" dirty="0" err="1"/>
              <a:t>press</a:t>
            </a:r>
            <a:r>
              <a:rPr lang="fr-FR" sz="1400" dirty="0"/>
              <a:t>.</a:t>
            </a:r>
            <a:endParaRPr lang="fr-FR" sz="1400" b="0" dirty="0">
              <a:solidFill>
                <a:srgbClr val="032029"/>
              </a:solidFill>
            </a:endParaRPr>
          </a:p>
        </p:txBody>
      </p:sp>
      <p:sp>
        <p:nvSpPr>
          <p:cNvPr id="7" name="ZoneTexte 6">
            <a:extLst>
              <a:ext uri="{FF2B5EF4-FFF2-40B4-BE49-F238E27FC236}">
                <a16:creationId xmlns:a16="http://schemas.microsoft.com/office/drawing/2014/main" id="{FBC76D9E-29BC-4359-92E8-422302622976}"/>
              </a:ext>
            </a:extLst>
          </p:cNvPr>
          <p:cNvSpPr txBox="1"/>
          <p:nvPr/>
        </p:nvSpPr>
        <p:spPr>
          <a:xfrm>
            <a:off x="276415" y="900041"/>
            <a:ext cx="3201228" cy="1323439"/>
          </a:xfrm>
          <a:prstGeom prst="rect">
            <a:avLst/>
          </a:prstGeom>
        </p:spPr>
        <p:txBody>
          <a:bodyPr vert="horz" wrap="square" lIns="91440" tIns="45720" rIns="91440" bIns="45720" rtlCol="0" anchor="ctr">
            <a:spAutoFit/>
          </a:bodyPr>
          <a:lstStyle/>
          <a:p>
            <a:r>
              <a:rPr lang="fr-FR" sz="1600" b="1" i="1" dirty="0"/>
              <a:t>Rich and </a:t>
            </a:r>
            <a:r>
              <a:rPr lang="fr-FR" sz="1600" b="1" i="1" dirty="0" err="1"/>
              <a:t>interesting</a:t>
            </a:r>
            <a:r>
              <a:rPr lang="fr-FR" sz="1600" b="1" i="1" dirty="0"/>
              <a:t> information </a:t>
            </a:r>
            <a:r>
              <a:rPr lang="fr-FR" sz="1600" b="1" i="1" dirty="0" err="1"/>
              <a:t>derived</a:t>
            </a:r>
            <a:r>
              <a:rPr lang="fr-FR" sz="1600" b="1" i="1" dirty="0"/>
              <a:t> </a:t>
            </a:r>
            <a:r>
              <a:rPr lang="fr-FR" sz="1600" b="1" i="1" dirty="0" err="1"/>
              <a:t>from</a:t>
            </a:r>
            <a:r>
              <a:rPr lang="fr-FR" sz="1600" b="1" i="1" dirty="0"/>
              <a:t> </a:t>
            </a:r>
            <a:r>
              <a:rPr lang="fr-FR" sz="1600" b="1" i="1" dirty="0" err="1"/>
              <a:t>rotational</a:t>
            </a:r>
            <a:r>
              <a:rPr lang="fr-FR" sz="1600" b="1" i="1" dirty="0"/>
              <a:t> </a:t>
            </a:r>
            <a:r>
              <a:rPr lang="fr-FR" sz="1600" b="1" i="1" dirty="0" err="1"/>
              <a:t>signals</a:t>
            </a:r>
            <a:r>
              <a:rPr lang="fr-FR" sz="1600" b="1" i="1" dirty="0"/>
              <a:t> </a:t>
            </a:r>
            <a:r>
              <a:rPr lang="fr-FR" sz="1600" b="1" i="1" dirty="0" err="1"/>
              <a:t>helps</a:t>
            </a:r>
            <a:r>
              <a:rPr lang="fr-FR" sz="1600" b="1" i="1" dirty="0"/>
              <a:t> </a:t>
            </a:r>
            <a:r>
              <a:rPr lang="fr-FR" sz="1600" b="1" i="1" dirty="0" err="1"/>
              <a:t>understanding</a:t>
            </a:r>
            <a:r>
              <a:rPr lang="fr-FR" sz="1600" b="1" i="1" dirty="0"/>
              <a:t> </a:t>
            </a:r>
            <a:r>
              <a:rPr lang="fr-FR" sz="1600" b="1" i="1" dirty="0" err="1"/>
              <a:t>internal</a:t>
            </a:r>
            <a:r>
              <a:rPr lang="fr-FR" sz="1600" b="1" i="1" dirty="0"/>
              <a:t> </a:t>
            </a:r>
            <a:r>
              <a:rPr lang="fr-FR" sz="1600" b="1" i="1" dirty="0" err="1"/>
              <a:t>volcanoe</a:t>
            </a:r>
            <a:r>
              <a:rPr lang="fr-FR" sz="1600" b="1" i="1" dirty="0"/>
              <a:t> </a:t>
            </a:r>
            <a:r>
              <a:rPr lang="fr-FR" sz="1600" b="1" i="1" dirty="0" err="1"/>
              <a:t>processes</a:t>
            </a:r>
            <a:endParaRPr lang="fr-FR" sz="1600" b="1" i="1" dirty="0">
              <a:solidFill>
                <a:srgbClr val="032029"/>
              </a:solidFill>
            </a:endParaRPr>
          </a:p>
        </p:txBody>
      </p:sp>
    </p:spTree>
    <p:extLst>
      <p:ext uri="{BB962C8B-B14F-4D97-AF65-F5344CB8AC3E}">
        <p14:creationId xmlns:p14="http://schemas.microsoft.com/office/powerpoint/2010/main" val="2284305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06085" y="1295400"/>
            <a:ext cx="8604565" cy="748448"/>
          </a:xfrm>
          <a:prstGeom prst="rect">
            <a:avLst/>
          </a:prstGeom>
        </p:spPr>
        <p:txBody>
          <a:bodyPr vert="horz" wrap="square" lIns="91440" tIns="45720" rIns="91440" bIns="45720" rtlCol="0" anchor="ctr">
            <a:noAutofit/>
          </a:bodyPr>
          <a:lstStyle/>
          <a:p>
            <a:pPr algn="ctr"/>
            <a:r>
              <a:rPr lang="fr-FR" sz="2000" b="1" dirty="0" err="1"/>
              <a:t>Let’s</a:t>
            </a:r>
            <a:r>
              <a:rPr lang="fr-FR" sz="2000" b="1" dirty="0"/>
              <a:t> focus on </a:t>
            </a:r>
            <a:r>
              <a:rPr lang="fr-FR" sz="2000" b="1" dirty="0" err="1"/>
              <a:t>iXblue</a:t>
            </a:r>
            <a:r>
              <a:rPr lang="fr-FR" sz="2000" b="1" dirty="0"/>
              <a:t> </a:t>
            </a:r>
            <a:r>
              <a:rPr lang="fr-FR" sz="2000" b="1" dirty="0" err="1"/>
              <a:t>systems</a:t>
            </a:r>
            <a:r>
              <a:rPr lang="fr-FR" sz="2000" b="1" dirty="0"/>
              <a:t> to </a:t>
            </a:r>
            <a:r>
              <a:rPr lang="fr-FR" sz="2000" b="1" dirty="0" err="1"/>
              <a:t>understand</a:t>
            </a:r>
            <a:r>
              <a:rPr lang="fr-FR" sz="2000" b="1" dirty="0"/>
              <a:t> </a:t>
            </a:r>
            <a:r>
              <a:rPr lang="fr-FR" sz="2000" b="1" dirty="0" err="1"/>
              <a:t>volcanic</a:t>
            </a:r>
            <a:r>
              <a:rPr lang="fr-FR" sz="2000" b="1" dirty="0"/>
              <a:t> </a:t>
            </a:r>
            <a:r>
              <a:rPr lang="fr-FR" sz="2000" b="1" dirty="0" err="1"/>
              <a:t>environments</a:t>
            </a:r>
            <a:r>
              <a:rPr lang="fr-FR" sz="2000" b="1" dirty="0"/>
              <a:t> !</a:t>
            </a:r>
            <a:endParaRPr lang="fr-FR" sz="2000" dirty="0"/>
          </a:p>
        </p:txBody>
      </p:sp>
      <p:pic>
        <p:nvPicPr>
          <p:cNvPr id="5" name="Image 4">
            <a:extLst>
              <a:ext uri="{FF2B5EF4-FFF2-40B4-BE49-F238E27FC236}">
                <a16:creationId xmlns:a16="http://schemas.microsoft.com/office/drawing/2014/main" id="{FFDF8BE8-24FB-472C-88A8-E95F9EA7E0ED}"/>
              </a:ext>
            </a:extLst>
          </p:cNvPr>
          <p:cNvPicPr>
            <a:picLocks noChangeAspect="1"/>
          </p:cNvPicPr>
          <p:nvPr/>
        </p:nvPicPr>
        <p:blipFill rotWithShape="1">
          <a:blip r:embed="rId3">
            <a:lum bright="70000" contrast="-70000"/>
          </a:blip>
          <a:srcRect b="5502"/>
          <a:stretch/>
        </p:blipFill>
        <p:spPr>
          <a:xfrm>
            <a:off x="1714501" y="42127"/>
            <a:ext cx="5657850" cy="1386623"/>
          </a:xfrm>
          <a:prstGeom prst="rect">
            <a:avLst/>
          </a:prstGeom>
        </p:spPr>
      </p:pic>
      <p:pic>
        <p:nvPicPr>
          <p:cNvPr id="7" name="Image 6">
            <a:extLst>
              <a:ext uri="{FF2B5EF4-FFF2-40B4-BE49-F238E27FC236}">
                <a16:creationId xmlns:a16="http://schemas.microsoft.com/office/drawing/2014/main" id="{307B3DDF-06C6-4B52-BEE3-AB1A9100FFB1}"/>
              </a:ext>
            </a:extLst>
          </p:cNvPr>
          <p:cNvPicPr>
            <a:picLocks noChangeAspect="1"/>
          </p:cNvPicPr>
          <p:nvPr/>
        </p:nvPicPr>
        <p:blipFill rotWithShape="1">
          <a:blip r:embed="rId4"/>
          <a:srcRect t="30699" b="27591"/>
          <a:stretch/>
        </p:blipFill>
        <p:spPr>
          <a:xfrm>
            <a:off x="0" y="4615598"/>
            <a:ext cx="1657081" cy="518377"/>
          </a:xfrm>
          <a:prstGeom prst="rect">
            <a:avLst/>
          </a:prstGeom>
        </p:spPr>
      </p:pic>
      <p:pic>
        <p:nvPicPr>
          <p:cNvPr id="11" name="Image 10" descr="Une image contenant sombre, portable, assis, ordinateur&#10;&#10;Description générée automatiquement">
            <a:extLst>
              <a:ext uri="{FF2B5EF4-FFF2-40B4-BE49-F238E27FC236}">
                <a16:creationId xmlns:a16="http://schemas.microsoft.com/office/drawing/2014/main" id="{90C53503-B3F3-4307-97C8-891FD9747C5C}"/>
              </a:ext>
            </a:extLst>
          </p:cNvPr>
          <p:cNvPicPr>
            <a:picLocks noChangeAspect="1"/>
          </p:cNvPicPr>
          <p:nvPr/>
        </p:nvPicPr>
        <p:blipFill>
          <a:blip r:embed="rId5"/>
          <a:stretch>
            <a:fillRect/>
          </a:stretch>
        </p:blipFill>
        <p:spPr>
          <a:xfrm>
            <a:off x="2584293" y="102944"/>
            <a:ext cx="3733800" cy="1059466"/>
          </a:xfrm>
          <a:prstGeom prst="rect">
            <a:avLst/>
          </a:prstGeom>
        </p:spPr>
      </p:pic>
      <p:sp>
        <p:nvSpPr>
          <p:cNvPr id="9" name="ZoneTexte 8">
            <a:extLst>
              <a:ext uri="{FF2B5EF4-FFF2-40B4-BE49-F238E27FC236}">
                <a16:creationId xmlns:a16="http://schemas.microsoft.com/office/drawing/2014/main" id="{822B949F-783F-4BE4-A5C3-C6677B0B1FE0}"/>
              </a:ext>
            </a:extLst>
          </p:cNvPr>
          <p:cNvSpPr txBox="1"/>
          <p:nvPr/>
        </p:nvSpPr>
        <p:spPr>
          <a:xfrm>
            <a:off x="118413" y="2025863"/>
            <a:ext cx="1603895" cy="338554"/>
          </a:xfrm>
          <a:prstGeom prst="rect">
            <a:avLst/>
          </a:prstGeom>
          <a:noFill/>
        </p:spPr>
        <p:txBody>
          <a:bodyPr wrap="square" rtlCol="0">
            <a:spAutoFit/>
          </a:bodyPr>
          <a:lstStyle/>
          <a:p>
            <a:r>
              <a:rPr lang="en-US" sz="1600" b="1" dirty="0"/>
              <a:t>Echoes 10 000</a:t>
            </a:r>
          </a:p>
        </p:txBody>
      </p:sp>
      <p:pic>
        <p:nvPicPr>
          <p:cNvPr id="8" name="Image 7" descr="ECHOES 10 000.jpg">
            <a:extLst>
              <a:ext uri="{FF2B5EF4-FFF2-40B4-BE49-F238E27FC236}">
                <a16:creationId xmlns:a16="http://schemas.microsoft.com/office/drawing/2014/main" id="{825F5F6B-60F2-4E81-92FF-2E0E33E41180}"/>
              </a:ext>
            </a:extLst>
          </p:cNvPr>
          <p:cNvPicPr/>
          <p:nvPr/>
        </p:nvPicPr>
        <p:blipFill>
          <a:blip r:embed="rId6" cstate="print"/>
          <a:srcRect l="10765" r="9020" b="17287"/>
          <a:stretch>
            <a:fillRect/>
          </a:stretch>
        </p:blipFill>
        <p:spPr>
          <a:xfrm>
            <a:off x="250831" y="2634860"/>
            <a:ext cx="1339058" cy="1342794"/>
          </a:xfrm>
          <a:prstGeom prst="rect">
            <a:avLst/>
          </a:prstGeom>
        </p:spPr>
      </p:pic>
      <p:sp>
        <p:nvSpPr>
          <p:cNvPr id="10" name="ZoneTexte 9">
            <a:extLst>
              <a:ext uri="{FF2B5EF4-FFF2-40B4-BE49-F238E27FC236}">
                <a16:creationId xmlns:a16="http://schemas.microsoft.com/office/drawing/2014/main" id="{507C2D03-F66C-4707-9286-C86759041938}"/>
              </a:ext>
            </a:extLst>
          </p:cNvPr>
          <p:cNvSpPr txBox="1"/>
          <p:nvPr/>
        </p:nvSpPr>
        <p:spPr>
          <a:xfrm>
            <a:off x="149869" y="4339590"/>
            <a:ext cx="1540983" cy="381365"/>
          </a:xfrm>
          <a:prstGeom prst="rect">
            <a:avLst/>
          </a:prstGeom>
        </p:spPr>
        <p:txBody>
          <a:bodyPr vert="horz" wrap="square" lIns="91440" tIns="45720" rIns="91440" bIns="45720" rtlCol="0" anchor="ctr">
            <a:noAutofit/>
          </a:bodyPr>
          <a:lstStyle/>
          <a:p>
            <a:pPr algn="ctr"/>
            <a:r>
              <a:rPr lang="fr-FR" sz="1200" b="1" dirty="0" err="1"/>
              <a:t>Sub-bottom</a:t>
            </a:r>
            <a:r>
              <a:rPr lang="fr-FR" sz="1200" b="1" dirty="0"/>
              <a:t> profiler</a:t>
            </a:r>
            <a:endParaRPr lang="fr-FR" sz="1200" dirty="0"/>
          </a:p>
        </p:txBody>
      </p:sp>
      <p:sp>
        <p:nvSpPr>
          <p:cNvPr id="13" name="ZoneTexte 12">
            <a:extLst>
              <a:ext uri="{FF2B5EF4-FFF2-40B4-BE49-F238E27FC236}">
                <a16:creationId xmlns:a16="http://schemas.microsoft.com/office/drawing/2014/main" id="{A8952C58-EB69-4FAC-882E-CABA02FB693A}"/>
              </a:ext>
            </a:extLst>
          </p:cNvPr>
          <p:cNvSpPr txBox="1"/>
          <p:nvPr/>
        </p:nvSpPr>
        <p:spPr>
          <a:xfrm>
            <a:off x="4680609" y="2025863"/>
            <a:ext cx="1082039" cy="338554"/>
          </a:xfrm>
          <a:prstGeom prst="rect">
            <a:avLst/>
          </a:prstGeom>
          <a:noFill/>
        </p:spPr>
        <p:txBody>
          <a:bodyPr wrap="square" rtlCol="0">
            <a:spAutoFit/>
          </a:bodyPr>
          <a:lstStyle/>
          <a:p>
            <a:r>
              <a:rPr lang="en-US" sz="1600" b="1" dirty="0"/>
              <a:t>Canopus</a:t>
            </a:r>
          </a:p>
        </p:txBody>
      </p:sp>
      <p:pic>
        <p:nvPicPr>
          <p:cNvPr id="12" name="Image 11">
            <a:extLst>
              <a:ext uri="{FF2B5EF4-FFF2-40B4-BE49-F238E27FC236}">
                <a16:creationId xmlns:a16="http://schemas.microsoft.com/office/drawing/2014/main" id="{8D2960A7-2E07-42F4-A0A4-F17BB57322AC}"/>
              </a:ext>
            </a:extLst>
          </p:cNvPr>
          <p:cNvPicPr>
            <a:picLocks noChangeAspect="1"/>
          </p:cNvPicPr>
          <p:nvPr/>
        </p:nvPicPr>
        <p:blipFill rotWithShape="1">
          <a:blip r:embed="rId7" cstate="email">
            <a:clrChange>
              <a:clrFrom>
                <a:srgbClr val="FEFEFE"/>
              </a:clrFrom>
              <a:clrTo>
                <a:srgbClr val="FEFEFE">
                  <a:alpha val="0"/>
                </a:srgbClr>
              </a:clrTo>
            </a:clrChange>
            <a:extLst>
              <a:ext uri="{28A0092B-C50C-407E-A947-70E740481C1C}">
                <a14:useLocalDpi xmlns:a14="http://schemas.microsoft.com/office/drawing/2010/main"/>
              </a:ext>
            </a:extLst>
          </a:blip>
          <a:srcRect t="4487" r="13498" b="2804"/>
          <a:stretch/>
        </p:blipFill>
        <p:spPr>
          <a:xfrm>
            <a:off x="4993696" y="2310895"/>
            <a:ext cx="455865" cy="1990725"/>
          </a:xfrm>
          <a:prstGeom prst="rect">
            <a:avLst/>
          </a:prstGeom>
        </p:spPr>
      </p:pic>
      <p:sp>
        <p:nvSpPr>
          <p:cNvPr id="15" name="ZoneTexte 14">
            <a:extLst>
              <a:ext uri="{FF2B5EF4-FFF2-40B4-BE49-F238E27FC236}">
                <a16:creationId xmlns:a16="http://schemas.microsoft.com/office/drawing/2014/main" id="{2F49CBDC-59D7-4080-A318-B40CB6D013B7}"/>
              </a:ext>
            </a:extLst>
          </p:cNvPr>
          <p:cNvSpPr txBox="1"/>
          <p:nvPr/>
        </p:nvSpPr>
        <p:spPr>
          <a:xfrm>
            <a:off x="4451137" y="4339590"/>
            <a:ext cx="1540983" cy="381365"/>
          </a:xfrm>
          <a:prstGeom prst="rect">
            <a:avLst/>
          </a:prstGeom>
        </p:spPr>
        <p:txBody>
          <a:bodyPr vert="horz" wrap="square" lIns="91440" tIns="45720" rIns="91440" bIns="45720" rtlCol="0" anchor="ctr">
            <a:noAutofit/>
          </a:bodyPr>
          <a:lstStyle/>
          <a:p>
            <a:pPr algn="ctr"/>
            <a:r>
              <a:rPr lang="fr-FR" sz="1200" b="1" dirty="0" err="1"/>
              <a:t>Transponder</a:t>
            </a:r>
            <a:endParaRPr lang="fr-FR" sz="1200" dirty="0"/>
          </a:p>
        </p:txBody>
      </p:sp>
      <p:sp>
        <p:nvSpPr>
          <p:cNvPr id="16" name="ZoneTexte 15">
            <a:extLst>
              <a:ext uri="{FF2B5EF4-FFF2-40B4-BE49-F238E27FC236}">
                <a16:creationId xmlns:a16="http://schemas.microsoft.com/office/drawing/2014/main" id="{E0A65DB8-3640-4ABC-A09E-FF3AA9B9D695}"/>
              </a:ext>
            </a:extLst>
          </p:cNvPr>
          <p:cNvSpPr txBox="1"/>
          <p:nvPr/>
        </p:nvSpPr>
        <p:spPr>
          <a:xfrm>
            <a:off x="5915714" y="4339590"/>
            <a:ext cx="1540983" cy="381365"/>
          </a:xfrm>
          <a:prstGeom prst="rect">
            <a:avLst/>
          </a:prstGeom>
        </p:spPr>
        <p:txBody>
          <a:bodyPr vert="horz" wrap="square" lIns="91440" tIns="45720" rIns="91440" bIns="45720" rtlCol="0" anchor="ctr">
            <a:noAutofit/>
          </a:bodyPr>
          <a:lstStyle/>
          <a:p>
            <a:pPr algn="ctr"/>
            <a:r>
              <a:rPr lang="fr-FR" sz="1200" b="1" dirty="0"/>
              <a:t>3D </a:t>
            </a:r>
            <a:r>
              <a:rPr lang="fr-FR" sz="1200" b="1" dirty="0" err="1"/>
              <a:t>Multibeam</a:t>
            </a:r>
            <a:r>
              <a:rPr lang="fr-FR" sz="1200" b="1" dirty="0"/>
              <a:t> </a:t>
            </a:r>
            <a:r>
              <a:rPr lang="fr-FR" sz="1200" b="1" dirty="0" err="1"/>
              <a:t>echosounder</a:t>
            </a:r>
            <a:endParaRPr lang="fr-FR" sz="1200" dirty="0"/>
          </a:p>
        </p:txBody>
      </p:sp>
      <p:pic>
        <p:nvPicPr>
          <p:cNvPr id="4" name="Image 3" descr="Une image contenant assis, animal, table, blanc&#10;&#10;Description générée automatiquement">
            <a:extLst>
              <a:ext uri="{FF2B5EF4-FFF2-40B4-BE49-F238E27FC236}">
                <a16:creationId xmlns:a16="http://schemas.microsoft.com/office/drawing/2014/main" id="{0F4F650D-1990-44AD-B6D2-2AB1608E300B}"/>
              </a:ext>
            </a:extLst>
          </p:cNvPr>
          <p:cNvPicPr>
            <a:picLocks noChangeAspect="1"/>
          </p:cNvPicPr>
          <p:nvPr/>
        </p:nvPicPr>
        <p:blipFill>
          <a:blip r:embed="rId8"/>
          <a:stretch>
            <a:fillRect/>
          </a:stretch>
        </p:blipFill>
        <p:spPr>
          <a:xfrm>
            <a:off x="6003742" y="2623794"/>
            <a:ext cx="1364927" cy="1364927"/>
          </a:xfrm>
          <a:prstGeom prst="rect">
            <a:avLst/>
          </a:prstGeom>
        </p:spPr>
      </p:pic>
      <p:sp>
        <p:nvSpPr>
          <p:cNvPr id="17" name="ZoneTexte 16">
            <a:extLst>
              <a:ext uri="{FF2B5EF4-FFF2-40B4-BE49-F238E27FC236}">
                <a16:creationId xmlns:a16="http://schemas.microsoft.com/office/drawing/2014/main" id="{977E3638-5EF2-4ECA-A545-532D34B15393}"/>
              </a:ext>
            </a:extLst>
          </p:cNvPr>
          <p:cNvSpPr txBox="1"/>
          <p:nvPr/>
        </p:nvSpPr>
        <p:spPr>
          <a:xfrm>
            <a:off x="6109129" y="2025863"/>
            <a:ext cx="1154153" cy="338554"/>
          </a:xfrm>
          <a:prstGeom prst="rect">
            <a:avLst/>
          </a:prstGeom>
          <a:noFill/>
        </p:spPr>
        <p:txBody>
          <a:bodyPr wrap="square" rtlCol="0">
            <a:spAutoFit/>
          </a:bodyPr>
          <a:lstStyle/>
          <a:p>
            <a:pPr algn="ctr"/>
            <a:r>
              <a:rPr lang="en-US" sz="1600" b="1" dirty="0"/>
              <a:t>SeapiX</a:t>
            </a:r>
          </a:p>
        </p:txBody>
      </p:sp>
      <p:sp>
        <p:nvSpPr>
          <p:cNvPr id="19" name="ZoneTexte 18">
            <a:extLst>
              <a:ext uri="{FF2B5EF4-FFF2-40B4-BE49-F238E27FC236}">
                <a16:creationId xmlns:a16="http://schemas.microsoft.com/office/drawing/2014/main" id="{E33B0EE7-411A-4916-A97F-8B61FC9BC82F}"/>
              </a:ext>
            </a:extLst>
          </p:cNvPr>
          <p:cNvSpPr txBox="1"/>
          <p:nvPr/>
        </p:nvSpPr>
        <p:spPr>
          <a:xfrm>
            <a:off x="7452401" y="2025863"/>
            <a:ext cx="1603895" cy="338554"/>
          </a:xfrm>
          <a:prstGeom prst="rect">
            <a:avLst/>
          </a:prstGeom>
          <a:noFill/>
        </p:spPr>
        <p:txBody>
          <a:bodyPr wrap="square" rtlCol="0">
            <a:spAutoFit/>
          </a:bodyPr>
          <a:lstStyle/>
          <a:p>
            <a:pPr algn="ctr"/>
            <a:r>
              <a:rPr lang="en-US" sz="1600" b="1" dirty="0" err="1"/>
              <a:t>blueSeis</a:t>
            </a:r>
            <a:r>
              <a:rPr lang="en-US" sz="1600" b="1" dirty="0"/>
              <a:t> 3-A</a:t>
            </a:r>
          </a:p>
        </p:txBody>
      </p:sp>
      <p:pic>
        <p:nvPicPr>
          <p:cNvPr id="18" name="Espace réservé pour une image  27">
            <a:extLst>
              <a:ext uri="{FF2B5EF4-FFF2-40B4-BE49-F238E27FC236}">
                <a16:creationId xmlns:a16="http://schemas.microsoft.com/office/drawing/2014/main" id="{263AB4AA-72C9-4EAF-95D9-F4AD83C90E07}"/>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l="-18120" t="-8707" r="-28649" b="-8707"/>
          <a:stretch/>
        </p:blipFill>
        <p:spPr>
          <a:xfrm>
            <a:off x="7590357" y="2623794"/>
            <a:ext cx="1364926" cy="1364927"/>
          </a:xfrm>
          <a:prstGeom prst="ellipse">
            <a:avLst/>
          </a:prstGeom>
        </p:spPr>
      </p:pic>
      <p:sp>
        <p:nvSpPr>
          <p:cNvPr id="20" name="ZoneTexte 19">
            <a:extLst>
              <a:ext uri="{FF2B5EF4-FFF2-40B4-BE49-F238E27FC236}">
                <a16:creationId xmlns:a16="http://schemas.microsoft.com/office/drawing/2014/main" id="{A7B96FB3-4ED6-4FB9-8487-C0123145075F}"/>
              </a:ext>
            </a:extLst>
          </p:cNvPr>
          <p:cNvSpPr txBox="1"/>
          <p:nvPr/>
        </p:nvSpPr>
        <p:spPr>
          <a:xfrm>
            <a:off x="7483857" y="4339590"/>
            <a:ext cx="1540983" cy="381365"/>
          </a:xfrm>
          <a:prstGeom prst="rect">
            <a:avLst/>
          </a:prstGeom>
        </p:spPr>
        <p:txBody>
          <a:bodyPr vert="horz" wrap="square" lIns="91440" tIns="45720" rIns="91440" bIns="45720" rtlCol="0" anchor="ctr">
            <a:noAutofit/>
          </a:bodyPr>
          <a:lstStyle/>
          <a:p>
            <a:pPr algn="ctr"/>
            <a:r>
              <a:rPr lang="en-US" sz="1200" b="1" dirty="0"/>
              <a:t>Rotational seismometer</a:t>
            </a:r>
            <a:endParaRPr lang="fr-FR" sz="1200" b="1" dirty="0"/>
          </a:p>
        </p:txBody>
      </p:sp>
      <p:sp>
        <p:nvSpPr>
          <p:cNvPr id="24" name="ZoneTexte 23">
            <a:extLst>
              <a:ext uri="{FF2B5EF4-FFF2-40B4-BE49-F238E27FC236}">
                <a16:creationId xmlns:a16="http://schemas.microsoft.com/office/drawing/2014/main" id="{268023D0-B41D-4436-8CB2-78A0F7E05CFA}"/>
              </a:ext>
            </a:extLst>
          </p:cNvPr>
          <p:cNvSpPr txBox="1"/>
          <p:nvPr/>
        </p:nvSpPr>
        <p:spPr>
          <a:xfrm>
            <a:off x="2386715" y="4259290"/>
            <a:ext cx="1560651" cy="461665"/>
          </a:xfrm>
          <a:prstGeom prst="rect">
            <a:avLst/>
          </a:prstGeom>
          <a:noFill/>
        </p:spPr>
        <p:txBody>
          <a:bodyPr wrap="square" rtlCol="0">
            <a:spAutoFit/>
          </a:bodyPr>
          <a:lstStyle/>
          <a:p>
            <a:pPr algn="ctr"/>
            <a:r>
              <a:rPr lang="fr-FR" sz="1200" b="1" dirty="0" err="1">
                <a:latin typeface="+mj-lt"/>
              </a:rPr>
              <a:t>Seismic</a:t>
            </a:r>
            <a:r>
              <a:rPr lang="fr-FR" sz="1200" b="1" dirty="0">
                <a:latin typeface="+mj-lt"/>
              </a:rPr>
              <a:t> reflexion / SBP</a:t>
            </a:r>
          </a:p>
        </p:txBody>
      </p:sp>
      <p:pic>
        <p:nvPicPr>
          <p:cNvPr id="23" name="Picture 5">
            <a:extLst>
              <a:ext uri="{FF2B5EF4-FFF2-40B4-BE49-F238E27FC236}">
                <a16:creationId xmlns:a16="http://schemas.microsoft.com/office/drawing/2014/main" id="{21A907C0-0B38-46F6-9DA3-490B6D3137FD}"/>
              </a:ext>
            </a:extLst>
          </p:cNvPr>
          <p:cNvPicPr>
            <a:picLocks noChangeAspect="1" noChangeArrowheads="1"/>
          </p:cNvPicPr>
          <p:nvPr/>
        </p:nvPicPr>
        <p:blipFill>
          <a:blip r:embed="rId10"/>
          <a:srcRect/>
          <a:stretch>
            <a:fillRect/>
          </a:stretch>
        </p:blipFill>
        <p:spPr bwMode="auto">
          <a:xfrm>
            <a:off x="2035071" y="2694097"/>
            <a:ext cx="2132016" cy="122432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5" name="ZoneTexte 24">
            <a:extLst>
              <a:ext uri="{FF2B5EF4-FFF2-40B4-BE49-F238E27FC236}">
                <a16:creationId xmlns:a16="http://schemas.microsoft.com/office/drawing/2014/main" id="{6E0DC44F-6CCB-4D73-9E6D-0AC48B664B7E}"/>
              </a:ext>
            </a:extLst>
          </p:cNvPr>
          <p:cNvSpPr txBox="1"/>
          <p:nvPr/>
        </p:nvSpPr>
        <p:spPr>
          <a:xfrm>
            <a:off x="2062779" y="2024381"/>
            <a:ext cx="2132016" cy="584775"/>
          </a:xfrm>
          <a:prstGeom prst="rect">
            <a:avLst/>
          </a:prstGeom>
          <a:noFill/>
        </p:spPr>
        <p:txBody>
          <a:bodyPr wrap="square" rtlCol="0">
            <a:spAutoFit/>
          </a:bodyPr>
          <a:lstStyle/>
          <a:p>
            <a:pPr algn="ctr"/>
            <a:r>
              <a:rPr lang="en-US" sz="1600" b="1" dirty="0"/>
              <a:t>Delph Geophysical Software</a:t>
            </a:r>
          </a:p>
        </p:txBody>
      </p:sp>
    </p:spTree>
    <p:extLst>
      <p:ext uri="{BB962C8B-B14F-4D97-AF65-F5344CB8AC3E}">
        <p14:creationId xmlns:p14="http://schemas.microsoft.com/office/powerpoint/2010/main" val="1897272002"/>
      </p:ext>
    </p:extLst>
  </p:cSld>
  <p:clrMapOvr>
    <a:masterClrMapping/>
  </p:clrMapOvr>
  <mc:AlternateContent xmlns:mc="http://schemas.openxmlformats.org/markup-compatibility/2006" xmlns:p14="http://schemas.microsoft.com/office/powerpoint/2010/main">
    <mc:Choice Requires="p14">
      <p:transition spd="slow" p14:dur="2000" advTm="27564"/>
    </mc:Choice>
    <mc:Fallback xmlns="">
      <p:transition spd="slow" advTm="2756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20436" y="3191812"/>
            <a:ext cx="7061514" cy="1242811"/>
          </a:xfrm>
          <a:prstGeom prst="rect">
            <a:avLst/>
          </a:prstGeom>
        </p:spPr>
        <p:txBody>
          <a:bodyPr vert="horz" wrap="square" lIns="91440" tIns="45720" rIns="91440" bIns="45720" rtlCol="0" anchor="ctr">
            <a:noAutofit/>
          </a:bodyPr>
          <a:lstStyle/>
          <a:p>
            <a:pPr algn="ctr"/>
            <a:r>
              <a:rPr lang="en-US" b="1" dirty="0"/>
              <a:t>Listening the Womb of the Earth</a:t>
            </a:r>
            <a:endParaRPr lang="fr-FR" dirty="0"/>
          </a:p>
          <a:p>
            <a:pPr algn="ctr"/>
            <a:r>
              <a:rPr lang="en-US" b="1" dirty="0" err="1"/>
              <a:t>iXblue</a:t>
            </a:r>
            <a:r>
              <a:rPr lang="en-US" b="1" dirty="0"/>
              <a:t> sonars, transponder &amp; rotational seismometers for extreme environment imaging &amp; monitoring</a:t>
            </a:r>
            <a:endParaRPr lang="fr-FR" dirty="0"/>
          </a:p>
        </p:txBody>
      </p:sp>
      <p:pic>
        <p:nvPicPr>
          <p:cNvPr id="5" name="Image 4">
            <a:extLst>
              <a:ext uri="{FF2B5EF4-FFF2-40B4-BE49-F238E27FC236}">
                <a16:creationId xmlns:a16="http://schemas.microsoft.com/office/drawing/2014/main" id="{FFDF8BE8-24FB-472C-88A8-E95F9EA7E0ED}"/>
              </a:ext>
            </a:extLst>
          </p:cNvPr>
          <p:cNvPicPr>
            <a:picLocks noChangeAspect="1"/>
          </p:cNvPicPr>
          <p:nvPr/>
        </p:nvPicPr>
        <p:blipFill rotWithShape="1">
          <a:blip r:embed="rId3">
            <a:lum bright="70000" contrast="-70000"/>
          </a:blip>
          <a:srcRect b="5502"/>
          <a:stretch/>
        </p:blipFill>
        <p:spPr>
          <a:xfrm>
            <a:off x="-1" y="42127"/>
            <a:ext cx="9162749" cy="3129698"/>
          </a:xfrm>
          <a:prstGeom prst="rect">
            <a:avLst/>
          </a:prstGeom>
        </p:spPr>
      </p:pic>
      <p:pic>
        <p:nvPicPr>
          <p:cNvPr id="7" name="Image 6">
            <a:extLst>
              <a:ext uri="{FF2B5EF4-FFF2-40B4-BE49-F238E27FC236}">
                <a16:creationId xmlns:a16="http://schemas.microsoft.com/office/drawing/2014/main" id="{307B3DDF-06C6-4B52-BEE3-AB1A9100FFB1}"/>
              </a:ext>
            </a:extLst>
          </p:cNvPr>
          <p:cNvPicPr>
            <a:picLocks noChangeAspect="1"/>
          </p:cNvPicPr>
          <p:nvPr/>
        </p:nvPicPr>
        <p:blipFill rotWithShape="1">
          <a:blip r:embed="rId4"/>
          <a:srcRect t="30699" b="27591"/>
          <a:stretch/>
        </p:blipFill>
        <p:spPr>
          <a:xfrm>
            <a:off x="0" y="4615598"/>
            <a:ext cx="1657081" cy="518377"/>
          </a:xfrm>
          <a:prstGeom prst="rect">
            <a:avLst/>
          </a:prstGeom>
        </p:spPr>
      </p:pic>
      <p:sp>
        <p:nvSpPr>
          <p:cNvPr id="6" name="ZoneTexte 5">
            <a:extLst>
              <a:ext uri="{FF2B5EF4-FFF2-40B4-BE49-F238E27FC236}">
                <a16:creationId xmlns:a16="http://schemas.microsoft.com/office/drawing/2014/main" id="{A42FEB90-0725-4504-9052-297250EA97BC}"/>
              </a:ext>
            </a:extLst>
          </p:cNvPr>
          <p:cNvSpPr txBox="1"/>
          <p:nvPr/>
        </p:nvSpPr>
        <p:spPr>
          <a:xfrm>
            <a:off x="691836" y="985570"/>
            <a:ext cx="7061514" cy="1242811"/>
          </a:xfrm>
          <a:prstGeom prst="rect">
            <a:avLst/>
          </a:prstGeom>
        </p:spPr>
        <p:txBody>
          <a:bodyPr vert="horz" wrap="square" lIns="91440" tIns="45720" rIns="91440" bIns="45720" rtlCol="0" anchor="ctr">
            <a:noAutofit/>
          </a:bodyPr>
          <a:lstStyle/>
          <a:p>
            <a:pPr algn="ctr"/>
            <a:r>
              <a:rPr lang="fr-FR" sz="6000" b="1" dirty="0" err="1"/>
              <a:t>Thank</a:t>
            </a:r>
            <a:r>
              <a:rPr lang="fr-FR" sz="6000" b="1" dirty="0"/>
              <a:t> </a:t>
            </a:r>
            <a:r>
              <a:rPr lang="fr-FR" sz="6000" b="1" dirty="0" err="1"/>
              <a:t>you</a:t>
            </a:r>
            <a:r>
              <a:rPr lang="fr-FR" sz="6000" b="1" dirty="0"/>
              <a:t> !!!</a:t>
            </a:r>
            <a:endParaRPr lang="fr-FR" sz="6000" dirty="0"/>
          </a:p>
        </p:txBody>
      </p:sp>
    </p:spTree>
    <p:extLst>
      <p:ext uri="{BB962C8B-B14F-4D97-AF65-F5344CB8AC3E}">
        <p14:creationId xmlns:p14="http://schemas.microsoft.com/office/powerpoint/2010/main" val="3524432329"/>
      </p:ext>
    </p:extLst>
  </p:cSld>
  <p:clrMapOvr>
    <a:masterClrMapping/>
  </p:clrMapOvr>
  <mc:AlternateContent xmlns:mc="http://schemas.openxmlformats.org/markup-compatibility/2006" xmlns:p14="http://schemas.microsoft.com/office/powerpoint/2010/main">
    <mc:Choice Requires="p14">
      <p:transition spd="slow" p14:dur="2000" advTm="11002"/>
    </mc:Choice>
    <mc:Fallback xmlns="">
      <p:transition spd="slow" advTm="1100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Espace réservé du texte 1"/>
          <p:cNvSpPr>
            <a:spLocks noGrp="1"/>
          </p:cNvSpPr>
          <p:nvPr>
            <p:ph type="body" sz="quarter" idx="15"/>
          </p:nvPr>
        </p:nvSpPr>
        <p:spPr>
          <a:xfrm>
            <a:off x="2743407" y="1363850"/>
            <a:ext cx="5938955" cy="2308324"/>
          </a:xfrm>
        </p:spPr>
        <p:txBody>
          <a:bodyPr/>
          <a:lstStyle/>
          <a:p>
            <a:pPr marL="72000" lvl="1" indent="0">
              <a:buNone/>
            </a:pPr>
            <a:r>
              <a:rPr lang="fr-FR" sz="3600" dirty="0">
                <a:solidFill>
                  <a:schemeClr val="bg1">
                    <a:lumMod val="95000"/>
                  </a:schemeClr>
                </a:solidFill>
                <a:latin typeface="Montserrat" panose="00000500000000000000" pitchFamily="50" charset="0"/>
              </a:rPr>
              <a:t>Echoes 10 000, </a:t>
            </a:r>
            <a:r>
              <a:rPr lang="fr-FR" sz="3600" dirty="0" err="1">
                <a:solidFill>
                  <a:schemeClr val="bg1">
                    <a:lumMod val="95000"/>
                  </a:schemeClr>
                </a:solidFill>
                <a:latin typeface="Montserrat" panose="00000500000000000000" pitchFamily="50" charset="0"/>
              </a:rPr>
              <a:t>Delph</a:t>
            </a:r>
            <a:r>
              <a:rPr lang="fr-FR" sz="3600" dirty="0">
                <a:solidFill>
                  <a:schemeClr val="bg1">
                    <a:lumMod val="95000"/>
                  </a:schemeClr>
                </a:solidFill>
                <a:latin typeface="Montserrat" panose="00000500000000000000" pitchFamily="50" charset="0"/>
              </a:rPr>
              <a:t> </a:t>
            </a:r>
            <a:r>
              <a:rPr lang="fr-FR" sz="3600" dirty="0" err="1">
                <a:solidFill>
                  <a:schemeClr val="bg1">
                    <a:lumMod val="95000"/>
                  </a:schemeClr>
                </a:solidFill>
                <a:latin typeface="Montserrat" panose="00000500000000000000" pitchFamily="50" charset="0"/>
              </a:rPr>
              <a:t>Seismic</a:t>
            </a:r>
            <a:r>
              <a:rPr lang="fr-FR" sz="3600" dirty="0">
                <a:solidFill>
                  <a:schemeClr val="bg1">
                    <a:lumMod val="95000"/>
                  </a:schemeClr>
                </a:solidFill>
                <a:latin typeface="Montserrat" panose="00000500000000000000" pitchFamily="50" charset="0"/>
              </a:rPr>
              <a:t> Software &amp; SeapiX 3D MBES for water </a:t>
            </a:r>
            <a:r>
              <a:rPr lang="fr-FR" sz="3600" dirty="0" err="1">
                <a:solidFill>
                  <a:schemeClr val="bg1">
                    <a:lumMod val="95000"/>
                  </a:schemeClr>
                </a:solidFill>
                <a:latin typeface="Montserrat" panose="00000500000000000000" pitchFamily="50" charset="0"/>
              </a:rPr>
              <a:t>column</a:t>
            </a:r>
            <a:r>
              <a:rPr lang="fr-FR" sz="3600" dirty="0">
                <a:solidFill>
                  <a:schemeClr val="bg1">
                    <a:lumMod val="95000"/>
                  </a:schemeClr>
                </a:solidFill>
                <a:latin typeface="Montserrat" panose="00000500000000000000" pitchFamily="50" charset="0"/>
              </a:rPr>
              <a:t>, </a:t>
            </a:r>
            <a:r>
              <a:rPr lang="fr-FR" sz="3600" dirty="0" err="1">
                <a:solidFill>
                  <a:schemeClr val="bg1">
                    <a:lumMod val="95000"/>
                  </a:schemeClr>
                </a:solidFill>
                <a:latin typeface="Montserrat" panose="00000500000000000000" pitchFamily="50" charset="0"/>
              </a:rPr>
              <a:t>seafloor</a:t>
            </a:r>
            <a:r>
              <a:rPr lang="fr-FR" sz="3600" dirty="0">
                <a:solidFill>
                  <a:schemeClr val="bg1">
                    <a:lumMod val="95000"/>
                  </a:schemeClr>
                </a:solidFill>
                <a:latin typeface="Montserrat" panose="00000500000000000000" pitchFamily="50" charset="0"/>
              </a:rPr>
              <a:t> and </a:t>
            </a:r>
            <a:r>
              <a:rPr lang="fr-FR" sz="3600" dirty="0" err="1">
                <a:solidFill>
                  <a:schemeClr val="bg1">
                    <a:lumMod val="95000"/>
                  </a:schemeClr>
                </a:solidFill>
                <a:latin typeface="Montserrat" panose="00000500000000000000" pitchFamily="50" charset="0"/>
              </a:rPr>
              <a:t>sub-bottom</a:t>
            </a:r>
            <a:r>
              <a:rPr lang="fr-FR" sz="3600" dirty="0">
                <a:solidFill>
                  <a:schemeClr val="bg1">
                    <a:lumMod val="95000"/>
                  </a:schemeClr>
                </a:solidFill>
                <a:latin typeface="Montserrat" panose="00000500000000000000" pitchFamily="50" charset="0"/>
              </a:rPr>
              <a:t> </a:t>
            </a:r>
            <a:r>
              <a:rPr lang="fr-FR" sz="3600" dirty="0" err="1">
                <a:solidFill>
                  <a:schemeClr val="bg1">
                    <a:lumMod val="95000"/>
                  </a:schemeClr>
                </a:solidFill>
                <a:latin typeface="Montserrat" panose="00000500000000000000" pitchFamily="50" charset="0"/>
              </a:rPr>
              <a:t>imagery</a:t>
            </a:r>
            <a:endParaRPr lang="fr-FR" sz="3600" dirty="0">
              <a:solidFill>
                <a:schemeClr val="bg1">
                  <a:lumMod val="95000"/>
                </a:schemeClr>
              </a:solidFill>
              <a:latin typeface="Montserrat" panose="00000500000000000000" pitchFamily="50" charset="0"/>
            </a:endParaRPr>
          </a:p>
        </p:txBody>
      </p:sp>
      <p:sp>
        <p:nvSpPr>
          <p:cNvPr id="4" name="Espace réservé du numéro de diapositive 3"/>
          <p:cNvSpPr>
            <a:spLocks noGrp="1"/>
          </p:cNvSpPr>
          <p:nvPr>
            <p:ph type="sldNum" sz="quarter" idx="18"/>
          </p:nvPr>
        </p:nvSpPr>
        <p:spPr/>
        <p:txBody>
          <a:bodyPr/>
          <a:lstStyle/>
          <a:p>
            <a:fld id="{A1B13033-1F20-D24F-96FF-B6D0D3CDC989}" type="slidenum">
              <a:rPr lang="en-US" smtClean="0"/>
              <a:pPr/>
              <a:t>3</a:t>
            </a:fld>
            <a:r>
              <a:rPr lang="en-US" dirty="0"/>
              <a:t> </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549" y="1636583"/>
            <a:ext cx="1762858" cy="1762858"/>
          </a:xfrm>
          <a:prstGeom prst="rect">
            <a:avLst/>
          </a:prstGeom>
        </p:spPr>
      </p:pic>
    </p:spTree>
    <p:extLst>
      <p:ext uri="{BB962C8B-B14F-4D97-AF65-F5344CB8AC3E}">
        <p14:creationId xmlns:p14="http://schemas.microsoft.com/office/powerpoint/2010/main" val="2095920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 38">
            <a:extLst>
              <a:ext uri="{FF2B5EF4-FFF2-40B4-BE49-F238E27FC236}">
                <a16:creationId xmlns:a16="http://schemas.microsoft.com/office/drawing/2014/main" id="{DA54D7AB-7258-4393-89AA-95DFFEB8A5A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9207" y="198433"/>
            <a:ext cx="4039241" cy="847231"/>
          </a:xfrm>
          <a:prstGeom prst="rect">
            <a:avLst/>
          </a:prstGeom>
        </p:spPr>
      </p:pic>
      <p:sp>
        <p:nvSpPr>
          <p:cNvPr id="3" name="Espace réservé du texte 2">
            <a:extLst>
              <a:ext uri="{FF2B5EF4-FFF2-40B4-BE49-F238E27FC236}">
                <a16:creationId xmlns:a16="http://schemas.microsoft.com/office/drawing/2014/main" id="{C5F2DC55-8A65-4F83-BF87-3E23B832EBA3}"/>
              </a:ext>
            </a:extLst>
          </p:cNvPr>
          <p:cNvSpPr>
            <a:spLocks noGrp="1"/>
          </p:cNvSpPr>
          <p:nvPr>
            <p:ph type="body" sz="quarter" idx="13"/>
          </p:nvPr>
        </p:nvSpPr>
        <p:spPr>
          <a:xfrm>
            <a:off x="92002" y="81134"/>
            <a:ext cx="7585242" cy="461665"/>
          </a:xfrm>
        </p:spPr>
        <p:txBody>
          <a:bodyPr/>
          <a:lstStyle/>
          <a:p>
            <a:r>
              <a:rPr lang="fr-FR" dirty="0"/>
              <a:t>Echoes 10 000</a:t>
            </a:r>
          </a:p>
        </p:txBody>
      </p:sp>
      <p:sp>
        <p:nvSpPr>
          <p:cNvPr id="4" name="Espace réservé du pied de page 3">
            <a:extLst>
              <a:ext uri="{FF2B5EF4-FFF2-40B4-BE49-F238E27FC236}">
                <a16:creationId xmlns:a16="http://schemas.microsoft.com/office/drawing/2014/main" id="{4889BD10-62F3-4B7A-8F07-A551B66DB46B}"/>
              </a:ext>
            </a:extLst>
          </p:cNvPr>
          <p:cNvSpPr>
            <a:spLocks noGrp="1"/>
          </p:cNvSpPr>
          <p:nvPr>
            <p:ph type="ftr" sz="quarter" idx="4294967295"/>
          </p:nvPr>
        </p:nvSpPr>
        <p:spPr>
          <a:xfrm>
            <a:off x="737920" y="4767263"/>
            <a:ext cx="3086100" cy="273844"/>
          </a:xfrm>
          <a:prstGeom prst="rect">
            <a:avLst/>
          </a:prstGeom>
        </p:spPr>
        <p:txBody>
          <a:bodyPr/>
          <a:lstStyle/>
          <a:p>
            <a:r>
              <a:rPr lang="en-US"/>
              <a:t>iXBlue Sonar System Division</a:t>
            </a:r>
            <a:endParaRPr lang="en-US" dirty="0"/>
          </a:p>
        </p:txBody>
      </p:sp>
      <p:sp>
        <p:nvSpPr>
          <p:cNvPr id="5" name="Espace réservé du numéro de diapositive 4">
            <a:extLst>
              <a:ext uri="{FF2B5EF4-FFF2-40B4-BE49-F238E27FC236}">
                <a16:creationId xmlns:a16="http://schemas.microsoft.com/office/drawing/2014/main" id="{8B74608C-D95A-4F9F-82FC-582ED7615D25}"/>
              </a:ext>
            </a:extLst>
          </p:cNvPr>
          <p:cNvSpPr>
            <a:spLocks noGrp="1"/>
          </p:cNvSpPr>
          <p:nvPr>
            <p:ph type="sldNum" sz="quarter" idx="4294967295"/>
          </p:nvPr>
        </p:nvSpPr>
        <p:spPr>
          <a:xfrm>
            <a:off x="425377" y="4767263"/>
            <a:ext cx="389335" cy="273844"/>
          </a:xfrm>
          <a:prstGeom prst="rect">
            <a:avLst/>
          </a:prstGeom>
        </p:spPr>
        <p:txBody>
          <a:bodyPr/>
          <a:lstStyle/>
          <a:p>
            <a:fld id="{A1B13033-1F20-D24F-96FF-B6D0D3CDC989}" type="slidenum">
              <a:rPr lang="en-US" smtClean="0"/>
              <a:pPr/>
              <a:t>4</a:t>
            </a:fld>
            <a:r>
              <a:rPr lang="en-US"/>
              <a:t> </a:t>
            </a:r>
            <a:endParaRPr lang="en-US" dirty="0"/>
          </a:p>
        </p:txBody>
      </p:sp>
      <p:grpSp>
        <p:nvGrpSpPr>
          <p:cNvPr id="16" name="Groupe 15">
            <a:extLst>
              <a:ext uri="{FF2B5EF4-FFF2-40B4-BE49-F238E27FC236}">
                <a16:creationId xmlns:a16="http://schemas.microsoft.com/office/drawing/2014/main" id="{BA65AED8-2E77-4A0D-84E9-862BD1C00CF0}"/>
              </a:ext>
            </a:extLst>
          </p:cNvPr>
          <p:cNvGrpSpPr/>
          <p:nvPr/>
        </p:nvGrpSpPr>
        <p:grpSpPr>
          <a:xfrm>
            <a:off x="246928" y="116237"/>
            <a:ext cx="8305418" cy="2706151"/>
            <a:chOff x="279552" y="189957"/>
            <a:chExt cx="8305418" cy="2706151"/>
          </a:xfrm>
        </p:grpSpPr>
        <p:sp>
          <p:nvSpPr>
            <p:cNvPr id="17" name="ZoneTexte 16">
              <a:extLst>
                <a:ext uri="{FF2B5EF4-FFF2-40B4-BE49-F238E27FC236}">
                  <a16:creationId xmlns:a16="http://schemas.microsoft.com/office/drawing/2014/main" id="{C29395F3-EB1A-4668-8C93-5FDD0968E992}"/>
                </a:ext>
              </a:extLst>
            </p:cNvPr>
            <p:cNvSpPr txBox="1"/>
            <p:nvPr/>
          </p:nvSpPr>
          <p:spPr>
            <a:xfrm>
              <a:off x="6075520" y="189957"/>
              <a:ext cx="2509450" cy="1764843"/>
            </a:xfrm>
            <a:prstGeom prst="rect">
              <a:avLst/>
            </a:prstGeom>
          </p:spPr>
          <p:txBody>
            <a:bodyPr vert="horz" wrap="none" lIns="91440" tIns="45720" rIns="91440" bIns="45720" rtlCol="0" anchor="t">
              <a:noAutofit/>
            </a:bodyPr>
            <a:lstStyle/>
            <a:p>
              <a:pPr>
                <a:tabLst>
                  <a:tab pos="1073123" algn="l"/>
                </a:tabLst>
              </a:pPr>
              <a:r>
                <a:rPr lang="en-US" sz="2400" b="1" dirty="0">
                  <a:solidFill>
                    <a:srgbClr val="032029"/>
                  </a:solidFill>
                  <a:latin typeface="Montserrat Semi Bold" panose="00000700000000000000" pitchFamily="50" charset="0"/>
                </a:rPr>
                <a:t>Specification</a:t>
              </a:r>
            </a:p>
            <a:p>
              <a:pPr>
                <a:tabLst>
                  <a:tab pos="1073123" algn="l"/>
                </a:tabLst>
              </a:pPr>
              <a:r>
                <a:rPr lang="en-US" sz="1400" u="sng" dirty="0">
                  <a:solidFill>
                    <a:srgbClr val="032029"/>
                  </a:solidFill>
                </a:rPr>
                <a:t>Bandwidth</a:t>
              </a:r>
              <a:r>
                <a:rPr lang="en-US" sz="1400" dirty="0">
                  <a:solidFill>
                    <a:srgbClr val="032029"/>
                  </a:solidFill>
                </a:rPr>
                <a:t>:	5 – 15 kHz @-3dB</a:t>
              </a:r>
              <a:br>
                <a:rPr lang="en-US" sz="1400" dirty="0">
                  <a:solidFill>
                    <a:srgbClr val="032029"/>
                  </a:solidFill>
                </a:rPr>
              </a:br>
              <a:r>
                <a:rPr lang="en-US" sz="1400" dirty="0">
                  <a:solidFill>
                    <a:srgbClr val="032029"/>
                  </a:solidFill>
                </a:rPr>
                <a:t>	(natural)</a:t>
              </a:r>
            </a:p>
            <a:p>
              <a:pPr>
                <a:tabLst>
                  <a:tab pos="1073123" algn="l"/>
                </a:tabLst>
              </a:pPr>
              <a:r>
                <a:rPr lang="en-US" sz="1400" u="sng" dirty="0">
                  <a:solidFill>
                    <a:srgbClr val="032029"/>
                  </a:solidFill>
                </a:rPr>
                <a:t>Transducers</a:t>
              </a:r>
              <a:r>
                <a:rPr lang="en-US" sz="1400" dirty="0">
                  <a:solidFill>
                    <a:srgbClr val="032029"/>
                  </a:solidFill>
                </a:rPr>
                <a:t>:	x7 </a:t>
              </a:r>
              <a:r>
                <a:rPr lang="en-US" sz="1400" dirty="0" err="1">
                  <a:solidFill>
                    <a:srgbClr val="032029"/>
                  </a:solidFill>
                </a:rPr>
                <a:t>iXblue</a:t>
              </a:r>
              <a:r>
                <a:rPr lang="en-US" sz="1400" dirty="0">
                  <a:solidFill>
                    <a:srgbClr val="032029"/>
                  </a:solidFill>
                </a:rPr>
                <a:t> </a:t>
              </a:r>
              <a:r>
                <a:rPr lang="en-US" sz="1400" dirty="0" err="1">
                  <a:solidFill>
                    <a:srgbClr val="032029"/>
                  </a:solidFill>
                </a:rPr>
                <a:t>Tonpiltz</a:t>
              </a:r>
              <a:endParaRPr lang="en-US" sz="1400" dirty="0">
                <a:solidFill>
                  <a:srgbClr val="032029"/>
                </a:solidFill>
              </a:endParaRPr>
            </a:p>
            <a:p>
              <a:pPr>
                <a:tabLst>
                  <a:tab pos="1073123" algn="l"/>
                </a:tabLst>
              </a:pPr>
              <a:r>
                <a:rPr lang="en-US" sz="1400" u="sng" dirty="0">
                  <a:solidFill>
                    <a:srgbClr val="032029"/>
                  </a:solidFill>
                </a:rPr>
                <a:t>Diameter</a:t>
              </a:r>
              <a:r>
                <a:rPr lang="en-US" sz="1400" dirty="0">
                  <a:solidFill>
                    <a:srgbClr val="032029"/>
                  </a:solidFill>
                </a:rPr>
                <a:t>:	380 mm</a:t>
              </a:r>
            </a:p>
            <a:p>
              <a:pPr>
                <a:tabLst>
                  <a:tab pos="1073123" algn="l"/>
                </a:tabLst>
              </a:pPr>
              <a:r>
                <a:rPr lang="en-US" sz="1400" u="sng" dirty="0">
                  <a:solidFill>
                    <a:srgbClr val="032029"/>
                  </a:solidFill>
                </a:rPr>
                <a:t>Weight</a:t>
              </a:r>
              <a:r>
                <a:rPr lang="en-US" sz="1400" dirty="0">
                  <a:solidFill>
                    <a:srgbClr val="032029"/>
                  </a:solidFill>
                </a:rPr>
                <a:t>: 	26 / 12 kg (air / water)</a:t>
              </a:r>
            </a:p>
          </p:txBody>
        </p:sp>
        <p:pic>
          <p:nvPicPr>
            <p:cNvPr id="18" name="Image 17">
              <a:extLst>
                <a:ext uri="{FF2B5EF4-FFF2-40B4-BE49-F238E27FC236}">
                  <a16:creationId xmlns:a16="http://schemas.microsoft.com/office/drawing/2014/main" id="{A6473FAC-0EE9-41B7-826A-35D424183299}"/>
                </a:ext>
              </a:extLst>
            </p:cNvPr>
            <p:cNvPicPr>
              <a:picLocks noChangeAspect="1"/>
            </p:cNvPicPr>
            <p:nvPr/>
          </p:nvPicPr>
          <p:blipFill>
            <a:blip r:embed="rId4"/>
            <a:stretch>
              <a:fillRect/>
            </a:stretch>
          </p:blipFill>
          <p:spPr>
            <a:xfrm>
              <a:off x="279552" y="1428077"/>
              <a:ext cx="1387696" cy="1387696"/>
            </a:xfrm>
            <a:prstGeom prst="rect">
              <a:avLst/>
            </a:prstGeom>
          </p:spPr>
        </p:pic>
        <p:pic>
          <p:nvPicPr>
            <p:cNvPr id="19" name="Image 18">
              <a:extLst>
                <a:ext uri="{FF2B5EF4-FFF2-40B4-BE49-F238E27FC236}">
                  <a16:creationId xmlns:a16="http://schemas.microsoft.com/office/drawing/2014/main" id="{3FB64409-9E95-4A65-B5E1-60A7A51E1876}"/>
                </a:ext>
              </a:extLst>
            </p:cNvPr>
            <p:cNvPicPr>
              <a:picLocks noChangeAspect="1"/>
            </p:cNvPicPr>
            <p:nvPr/>
          </p:nvPicPr>
          <p:blipFill>
            <a:blip r:embed="rId5"/>
            <a:stretch>
              <a:fillRect/>
            </a:stretch>
          </p:blipFill>
          <p:spPr>
            <a:xfrm>
              <a:off x="1730683" y="1701235"/>
              <a:ext cx="1889924" cy="951058"/>
            </a:xfrm>
            <a:prstGeom prst="rect">
              <a:avLst/>
            </a:prstGeom>
          </p:spPr>
        </p:pic>
        <p:grpSp>
          <p:nvGrpSpPr>
            <p:cNvPr id="20" name="Groupe 19">
              <a:extLst>
                <a:ext uri="{FF2B5EF4-FFF2-40B4-BE49-F238E27FC236}">
                  <a16:creationId xmlns:a16="http://schemas.microsoft.com/office/drawing/2014/main" id="{05D90C6B-6CE7-4DD0-969B-2C1DE26A779A}"/>
                </a:ext>
              </a:extLst>
            </p:cNvPr>
            <p:cNvGrpSpPr/>
            <p:nvPr/>
          </p:nvGrpSpPr>
          <p:grpSpPr>
            <a:xfrm>
              <a:off x="346227" y="1167796"/>
              <a:ext cx="3274380" cy="626728"/>
              <a:chOff x="346227" y="1335576"/>
              <a:chExt cx="3274380" cy="626728"/>
            </a:xfrm>
          </p:grpSpPr>
          <p:sp>
            <p:nvSpPr>
              <p:cNvPr id="22" name="Titre 1">
                <a:extLst>
                  <a:ext uri="{FF2B5EF4-FFF2-40B4-BE49-F238E27FC236}">
                    <a16:creationId xmlns:a16="http://schemas.microsoft.com/office/drawing/2014/main" id="{D543E3E5-97A0-442B-9E25-9464A8209A75}"/>
                  </a:ext>
                </a:extLst>
              </p:cNvPr>
              <p:cNvSpPr txBox="1">
                <a:spLocks/>
              </p:cNvSpPr>
              <p:nvPr/>
            </p:nvSpPr>
            <p:spPr>
              <a:xfrm>
                <a:off x="346227" y="1335576"/>
                <a:ext cx="1467366" cy="2484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00" i="1" dirty="0">
                    <a:latin typeface="Montserrat" panose="00000500000000000000" pitchFamily="50" charset="0"/>
                  </a:rPr>
                  <a:t>From above</a:t>
                </a:r>
              </a:p>
            </p:txBody>
          </p:sp>
          <p:sp>
            <p:nvSpPr>
              <p:cNvPr id="23" name="Titre 1">
                <a:extLst>
                  <a:ext uri="{FF2B5EF4-FFF2-40B4-BE49-F238E27FC236}">
                    <a16:creationId xmlns:a16="http://schemas.microsoft.com/office/drawing/2014/main" id="{76467F28-8887-45CC-B5D1-7E307A86C310}"/>
                  </a:ext>
                </a:extLst>
              </p:cNvPr>
              <p:cNvSpPr txBox="1">
                <a:spLocks/>
              </p:cNvSpPr>
              <p:nvPr/>
            </p:nvSpPr>
            <p:spPr>
              <a:xfrm>
                <a:off x="2153241" y="1713858"/>
                <a:ext cx="1467366" cy="2484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00" i="1" dirty="0">
                    <a:latin typeface="Montserrat" panose="00000500000000000000" pitchFamily="50" charset="0"/>
                  </a:rPr>
                  <a:t>From front</a:t>
                </a:r>
              </a:p>
            </p:txBody>
          </p:sp>
        </p:grpSp>
        <p:pic>
          <p:nvPicPr>
            <p:cNvPr id="21" name="Image 20">
              <a:extLst>
                <a:ext uri="{FF2B5EF4-FFF2-40B4-BE49-F238E27FC236}">
                  <a16:creationId xmlns:a16="http://schemas.microsoft.com/office/drawing/2014/main" id="{321BF2A6-ADD4-4CD9-ADC8-6399F6211FA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138540" y="1490126"/>
              <a:ext cx="1539609" cy="1405982"/>
            </a:xfrm>
            <a:prstGeom prst="rect">
              <a:avLst/>
            </a:prstGeom>
          </p:spPr>
        </p:pic>
      </p:grpSp>
      <p:grpSp>
        <p:nvGrpSpPr>
          <p:cNvPr id="14" name="Groupe 13">
            <a:extLst>
              <a:ext uri="{FF2B5EF4-FFF2-40B4-BE49-F238E27FC236}">
                <a16:creationId xmlns:a16="http://schemas.microsoft.com/office/drawing/2014/main" id="{FB891694-07A6-4799-8740-CA6CBE9E1BCD}"/>
              </a:ext>
            </a:extLst>
          </p:cNvPr>
          <p:cNvGrpSpPr/>
          <p:nvPr/>
        </p:nvGrpSpPr>
        <p:grpSpPr>
          <a:xfrm>
            <a:off x="6584552" y="2317054"/>
            <a:ext cx="2158842" cy="1207403"/>
            <a:chOff x="8146984" y="2977533"/>
            <a:chExt cx="2878456" cy="1609871"/>
          </a:xfrm>
        </p:grpSpPr>
        <p:pic>
          <p:nvPicPr>
            <p:cNvPr id="15" name="Image 14">
              <a:extLst>
                <a:ext uri="{FF2B5EF4-FFF2-40B4-BE49-F238E27FC236}">
                  <a16:creationId xmlns:a16="http://schemas.microsoft.com/office/drawing/2014/main" id="{F53286F1-4082-4009-B8A0-36B3040F9692}"/>
                </a:ext>
              </a:extLst>
            </p:cNvPr>
            <p:cNvPicPr/>
            <p:nvPr/>
          </p:nvPicPr>
          <p:blipFill>
            <a:blip r:embed="rId7" cstate="screen"/>
            <a:srcRect/>
            <a:stretch>
              <a:fillRect/>
            </a:stretch>
          </p:blipFill>
          <p:spPr bwMode="auto">
            <a:xfrm>
              <a:off x="8146984" y="3362487"/>
              <a:ext cx="2878456" cy="1224917"/>
            </a:xfrm>
            <a:prstGeom prst="rect">
              <a:avLst/>
            </a:prstGeom>
            <a:noFill/>
            <a:ln w="9525">
              <a:noFill/>
              <a:miter lim="800000"/>
              <a:headEnd/>
              <a:tailEnd/>
            </a:ln>
          </p:spPr>
        </p:pic>
        <p:sp>
          <p:nvSpPr>
            <p:cNvPr id="24" name="ZoneTexte 23">
              <a:extLst>
                <a:ext uri="{FF2B5EF4-FFF2-40B4-BE49-F238E27FC236}">
                  <a16:creationId xmlns:a16="http://schemas.microsoft.com/office/drawing/2014/main" id="{F0D60651-DD02-479E-BDB5-1E94F1682E97}"/>
                </a:ext>
              </a:extLst>
            </p:cNvPr>
            <p:cNvSpPr txBox="1"/>
            <p:nvPr/>
          </p:nvSpPr>
          <p:spPr>
            <a:xfrm>
              <a:off x="8509493" y="2977533"/>
              <a:ext cx="2153439" cy="400109"/>
            </a:xfrm>
            <a:prstGeom prst="rect">
              <a:avLst/>
            </a:prstGeom>
            <a:noFill/>
          </p:spPr>
          <p:txBody>
            <a:bodyPr wrap="square" rtlCol="0">
              <a:spAutoFit/>
            </a:bodyPr>
            <a:lstStyle/>
            <a:p>
              <a:r>
                <a:rPr lang="en-US" sz="1350" b="1" dirty="0"/>
                <a:t>Amplifier 2 kVA</a:t>
              </a:r>
            </a:p>
          </p:txBody>
        </p:sp>
      </p:grpSp>
      <p:grpSp>
        <p:nvGrpSpPr>
          <p:cNvPr id="25" name="Groupe 24">
            <a:extLst>
              <a:ext uri="{FF2B5EF4-FFF2-40B4-BE49-F238E27FC236}">
                <a16:creationId xmlns:a16="http://schemas.microsoft.com/office/drawing/2014/main" id="{3B92E4A9-9C82-44D9-B7A3-D225D39D1592}"/>
              </a:ext>
            </a:extLst>
          </p:cNvPr>
          <p:cNvGrpSpPr/>
          <p:nvPr/>
        </p:nvGrpSpPr>
        <p:grpSpPr>
          <a:xfrm>
            <a:off x="5256556" y="3725488"/>
            <a:ext cx="1665923" cy="1329813"/>
            <a:chOff x="7470507" y="4830719"/>
            <a:chExt cx="2221230" cy="1773084"/>
          </a:xfrm>
        </p:grpSpPr>
        <p:grpSp>
          <p:nvGrpSpPr>
            <p:cNvPr id="26" name="Groupe 25">
              <a:extLst>
                <a:ext uri="{FF2B5EF4-FFF2-40B4-BE49-F238E27FC236}">
                  <a16:creationId xmlns:a16="http://schemas.microsoft.com/office/drawing/2014/main" id="{E2CB4DCC-D18D-453E-860A-DB2631B1E035}"/>
                </a:ext>
              </a:extLst>
            </p:cNvPr>
            <p:cNvGrpSpPr/>
            <p:nvPr/>
          </p:nvGrpSpPr>
          <p:grpSpPr>
            <a:xfrm>
              <a:off x="7470507" y="5055673"/>
              <a:ext cx="2221230" cy="1548130"/>
              <a:chOff x="8433284" y="4412147"/>
              <a:chExt cx="2221230" cy="1548130"/>
            </a:xfrm>
          </p:grpSpPr>
          <p:pic>
            <p:nvPicPr>
              <p:cNvPr id="28" name="Picture 30">
                <a:extLst>
                  <a:ext uri="{FF2B5EF4-FFF2-40B4-BE49-F238E27FC236}">
                    <a16:creationId xmlns:a16="http://schemas.microsoft.com/office/drawing/2014/main" id="{804E4927-F284-4CD3-83A5-27621D7DAF0E}"/>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433284" y="4412147"/>
                <a:ext cx="2221230" cy="154813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3">
                <a:extLst>
                  <a:ext uri="{FF2B5EF4-FFF2-40B4-BE49-F238E27FC236}">
                    <a16:creationId xmlns:a16="http://schemas.microsoft.com/office/drawing/2014/main" id="{B7F16454-3978-4BCB-957F-3796EABAF6ED}"/>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8862726" y="4541669"/>
                <a:ext cx="1458595" cy="873760"/>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ZoneTexte 26">
              <a:extLst>
                <a:ext uri="{FF2B5EF4-FFF2-40B4-BE49-F238E27FC236}">
                  <a16:creationId xmlns:a16="http://schemas.microsoft.com/office/drawing/2014/main" id="{A4FA5FB9-FC6C-4012-B756-D8D5683E7401}"/>
                </a:ext>
              </a:extLst>
            </p:cNvPr>
            <p:cNvSpPr txBox="1"/>
            <p:nvPr/>
          </p:nvSpPr>
          <p:spPr>
            <a:xfrm>
              <a:off x="8067675" y="4830719"/>
              <a:ext cx="1133476" cy="400109"/>
            </a:xfrm>
            <a:prstGeom prst="rect">
              <a:avLst/>
            </a:prstGeom>
            <a:noFill/>
          </p:spPr>
          <p:txBody>
            <a:bodyPr wrap="square" rtlCol="0">
              <a:spAutoFit/>
            </a:bodyPr>
            <a:lstStyle/>
            <a:p>
              <a:r>
                <a:rPr lang="en-US" sz="1350" b="1" dirty="0"/>
                <a:t>Laptop</a:t>
              </a:r>
            </a:p>
          </p:txBody>
        </p:sp>
      </p:grpSp>
      <p:grpSp>
        <p:nvGrpSpPr>
          <p:cNvPr id="30" name="Groupe 29">
            <a:extLst>
              <a:ext uri="{FF2B5EF4-FFF2-40B4-BE49-F238E27FC236}">
                <a16:creationId xmlns:a16="http://schemas.microsoft.com/office/drawing/2014/main" id="{14D58F70-987C-4508-AFD2-74650C94D817}"/>
              </a:ext>
            </a:extLst>
          </p:cNvPr>
          <p:cNvGrpSpPr/>
          <p:nvPr/>
        </p:nvGrpSpPr>
        <p:grpSpPr>
          <a:xfrm>
            <a:off x="7208165" y="3746466"/>
            <a:ext cx="749629" cy="1145080"/>
            <a:chOff x="10289701" y="4830719"/>
            <a:chExt cx="999505" cy="1526773"/>
          </a:xfrm>
        </p:grpSpPr>
        <p:pic>
          <p:nvPicPr>
            <p:cNvPr id="31" name="Image 30" descr="Une image contenant arbre, extérieur, bateau, eau&#10;&#10;Description générée automatiquement">
              <a:extLst>
                <a:ext uri="{FF2B5EF4-FFF2-40B4-BE49-F238E27FC236}">
                  <a16:creationId xmlns:a16="http://schemas.microsoft.com/office/drawing/2014/main" id="{9CDC1DA8-1999-40A0-904F-B102B35EFCF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0658" t="17164" r="21991" b="71127"/>
            <a:stretch/>
          </p:blipFill>
          <p:spPr>
            <a:xfrm>
              <a:off x="10289701" y="5185195"/>
              <a:ext cx="981251" cy="1172297"/>
            </a:xfrm>
            <a:prstGeom prst="rect">
              <a:avLst/>
            </a:prstGeom>
          </p:spPr>
        </p:pic>
        <p:sp>
          <p:nvSpPr>
            <p:cNvPr id="32" name="ZoneTexte 31">
              <a:extLst>
                <a:ext uri="{FF2B5EF4-FFF2-40B4-BE49-F238E27FC236}">
                  <a16:creationId xmlns:a16="http://schemas.microsoft.com/office/drawing/2014/main" id="{754383F0-DD4D-4F02-97A7-E217DE58B119}"/>
                </a:ext>
              </a:extLst>
            </p:cNvPr>
            <p:cNvSpPr txBox="1"/>
            <p:nvPr/>
          </p:nvSpPr>
          <p:spPr>
            <a:xfrm>
              <a:off x="10307956" y="4830719"/>
              <a:ext cx="981250" cy="400109"/>
            </a:xfrm>
            <a:prstGeom prst="rect">
              <a:avLst/>
            </a:prstGeom>
            <a:noFill/>
          </p:spPr>
          <p:txBody>
            <a:bodyPr wrap="square" rtlCol="0">
              <a:spAutoFit/>
            </a:bodyPr>
            <a:lstStyle/>
            <a:p>
              <a:r>
                <a:rPr lang="en-US" sz="1350" b="1" dirty="0"/>
                <a:t>GNSS</a:t>
              </a:r>
            </a:p>
          </p:txBody>
        </p:sp>
      </p:grpSp>
      <p:grpSp>
        <p:nvGrpSpPr>
          <p:cNvPr id="33" name="Groupe 32">
            <a:extLst>
              <a:ext uri="{FF2B5EF4-FFF2-40B4-BE49-F238E27FC236}">
                <a16:creationId xmlns:a16="http://schemas.microsoft.com/office/drawing/2014/main" id="{8ECC6F3D-F7B2-4DAA-9AA3-C32D7B648684}"/>
              </a:ext>
            </a:extLst>
          </p:cNvPr>
          <p:cNvGrpSpPr/>
          <p:nvPr/>
        </p:nvGrpSpPr>
        <p:grpSpPr>
          <a:xfrm>
            <a:off x="82238" y="3095613"/>
            <a:ext cx="1317504" cy="1539157"/>
            <a:chOff x="7539716" y="87388"/>
            <a:chExt cx="2055771" cy="2704252"/>
          </a:xfrm>
        </p:grpSpPr>
        <p:pic>
          <p:nvPicPr>
            <p:cNvPr id="34" name="Image 33" descr="Une image contenant bâtiment, terrain, vieux, extérieur&#10;&#10;Description générée automatiquement">
              <a:extLst>
                <a:ext uri="{FF2B5EF4-FFF2-40B4-BE49-F238E27FC236}">
                  <a16:creationId xmlns:a16="http://schemas.microsoft.com/office/drawing/2014/main" id="{C0FE3E0B-7DD1-4C8E-AA90-00C7C108F2C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a:off x="7408939" y="380434"/>
              <a:ext cx="2344370" cy="1758278"/>
            </a:xfrm>
            <a:prstGeom prst="rect">
              <a:avLst/>
            </a:prstGeom>
          </p:spPr>
        </p:pic>
        <p:sp>
          <p:nvSpPr>
            <p:cNvPr id="35" name="ZoneTexte 34">
              <a:extLst>
                <a:ext uri="{FF2B5EF4-FFF2-40B4-BE49-F238E27FC236}">
                  <a16:creationId xmlns:a16="http://schemas.microsoft.com/office/drawing/2014/main" id="{C99382F0-E433-4EB9-8B1B-2ED697907F9E}"/>
                </a:ext>
              </a:extLst>
            </p:cNvPr>
            <p:cNvSpPr txBox="1"/>
            <p:nvPr/>
          </p:nvSpPr>
          <p:spPr>
            <a:xfrm>
              <a:off x="7539716" y="2391531"/>
              <a:ext cx="2055771" cy="400109"/>
            </a:xfrm>
            <a:prstGeom prst="rect">
              <a:avLst/>
            </a:prstGeom>
            <a:noFill/>
          </p:spPr>
          <p:txBody>
            <a:bodyPr wrap="square" rtlCol="0">
              <a:spAutoFit/>
            </a:bodyPr>
            <a:lstStyle/>
            <a:p>
              <a:pPr algn="ctr"/>
              <a:r>
                <a:rPr lang="en-US" sz="1350" b="1" dirty="0"/>
                <a:t>Pole mounted</a:t>
              </a:r>
            </a:p>
          </p:txBody>
        </p:sp>
      </p:grpSp>
      <p:sp>
        <p:nvSpPr>
          <p:cNvPr id="36" name="ZoneTexte 35">
            <a:extLst>
              <a:ext uri="{FF2B5EF4-FFF2-40B4-BE49-F238E27FC236}">
                <a16:creationId xmlns:a16="http://schemas.microsoft.com/office/drawing/2014/main" id="{AD226A30-54BC-48DA-9E2F-446ED3A35C9A}"/>
              </a:ext>
            </a:extLst>
          </p:cNvPr>
          <p:cNvSpPr txBox="1"/>
          <p:nvPr/>
        </p:nvSpPr>
        <p:spPr>
          <a:xfrm>
            <a:off x="1376759" y="3418329"/>
            <a:ext cx="914400" cy="914400"/>
          </a:xfrm>
          <a:prstGeom prst="rect">
            <a:avLst/>
          </a:prstGeom>
        </p:spPr>
        <p:txBody>
          <a:bodyPr vert="horz" wrap="none" lIns="91440" tIns="45720" rIns="91440" bIns="45720" rtlCol="0" anchor="ctr">
            <a:noAutofit/>
          </a:bodyPr>
          <a:lstStyle/>
          <a:p>
            <a:r>
              <a:rPr lang="fr-FR" sz="2400" b="1" dirty="0">
                <a:solidFill>
                  <a:srgbClr val="032029"/>
                </a:solidFill>
              </a:rPr>
              <a:t>Or</a:t>
            </a:r>
          </a:p>
        </p:txBody>
      </p:sp>
      <p:grpSp>
        <p:nvGrpSpPr>
          <p:cNvPr id="8" name="Groupe 7">
            <a:extLst>
              <a:ext uri="{FF2B5EF4-FFF2-40B4-BE49-F238E27FC236}">
                <a16:creationId xmlns:a16="http://schemas.microsoft.com/office/drawing/2014/main" id="{5E0B4358-C016-4A97-B1A2-440E8C4F7576}"/>
              </a:ext>
            </a:extLst>
          </p:cNvPr>
          <p:cNvGrpSpPr/>
          <p:nvPr/>
        </p:nvGrpSpPr>
        <p:grpSpPr>
          <a:xfrm>
            <a:off x="2010859" y="3033586"/>
            <a:ext cx="1809194" cy="1654431"/>
            <a:chOff x="2306134" y="3033586"/>
            <a:chExt cx="1809194" cy="1654431"/>
          </a:xfrm>
        </p:grpSpPr>
        <p:pic>
          <p:nvPicPr>
            <p:cNvPr id="37" name="Image 36">
              <a:extLst>
                <a:ext uri="{FF2B5EF4-FFF2-40B4-BE49-F238E27FC236}">
                  <a16:creationId xmlns:a16="http://schemas.microsoft.com/office/drawing/2014/main" id="{1EEC8856-8B1B-4D7A-AFD2-32BDFA6FF5BD}"/>
                </a:ext>
              </a:extLst>
            </p:cNvPr>
            <p:cNvPicPr>
              <a:picLocks noChangeAspect="1"/>
            </p:cNvPicPr>
            <p:nvPr/>
          </p:nvPicPr>
          <p:blipFill>
            <a:blip r:embed="rId12"/>
            <a:stretch>
              <a:fillRect/>
            </a:stretch>
          </p:blipFill>
          <p:spPr>
            <a:xfrm>
              <a:off x="2306134" y="3033586"/>
              <a:ext cx="1809194" cy="1358254"/>
            </a:xfrm>
            <a:prstGeom prst="rect">
              <a:avLst/>
            </a:prstGeom>
          </p:spPr>
        </p:pic>
        <p:sp>
          <p:nvSpPr>
            <p:cNvPr id="38" name="ZoneTexte 37">
              <a:extLst>
                <a:ext uri="{FF2B5EF4-FFF2-40B4-BE49-F238E27FC236}">
                  <a16:creationId xmlns:a16="http://schemas.microsoft.com/office/drawing/2014/main" id="{C233E00D-9F17-4382-89FA-0ADB07969D39}"/>
                </a:ext>
              </a:extLst>
            </p:cNvPr>
            <p:cNvSpPr txBox="1"/>
            <p:nvPr/>
          </p:nvSpPr>
          <p:spPr>
            <a:xfrm>
              <a:off x="2587657" y="4387935"/>
              <a:ext cx="1317504" cy="300082"/>
            </a:xfrm>
            <a:prstGeom prst="rect">
              <a:avLst/>
            </a:prstGeom>
            <a:noFill/>
          </p:spPr>
          <p:txBody>
            <a:bodyPr wrap="square" rtlCol="0">
              <a:spAutoFit/>
            </a:bodyPr>
            <a:lstStyle/>
            <a:p>
              <a:pPr algn="ctr"/>
              <a:r>
                <a:rPr lang="en-US" sz="1350" b="1" dirty="0"/>
                <a:t>Cataraft</a:t>
              </a:r>
            </a:p>
          </p:txBody>
        </p:sp>
      </p:grpSp>
    </p:spTree>
    <p:extLst>
      <p:ext uri="{BB962C8B-B14F-4D97-AF65-F5344CB8AC3E}">
        <p14:creationId xmlns:p14="http://schemas.microsoft.com/office/powerpoint/2010/main" val="362894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219639" y="63994"/>
            <a:ext cx="7585243" cy="461665"/>
          </a:xfrm>
        </p:spPr>
        <p:txBody>
          <a:bodyPr/>
          <a:lstStyle/>
          <a:p>
            <a:r>
              <a:rPr lang="fr-FR" dirty="0" err="1"/>
              <a:t>Delph</a:t>
            </a:r>
            <a:r>
              <a:rPr lang="fr-FR" dirty="0"/>
              <a:t> </a:t>
            </a:r>
            <a:r>
              <a:rPr lang="fr-FR" dirty="0" err="1"/>
              <a:t>Seismic</a:t>
            </a:r>
            <a:endParaRPr lang="fr-FR" dirty="0"/>
          </a:p>
        </p:txBody>
      </p:sp>
      <p:sp>
        <p:nvSpPr>
          <p:cNvPr id="63" name="Footer Placeholder 6"/>
          <p:cNvSpPr>
            <a:spLocks noGrp="1"/>
          </p:cNvSpPr>
          <p:nvPr>
            <p:ph type="ftr" sz="quarter" idx="3"/>
          </p:nvPr>
        </p:nvSpPr>
        <p:spPr>
          <a:xfrm>
            <a:off x="983893" y="6356356"/>
            <a:ext cx="9216563" cy="365125"/>
          </a:xfrm>
          <a:prstGeom prst="rect">
            <a:avLst/>
          </a:prstGeom>
        </p:spPr>
        <p:txBody>
          <a:bodyPr vert="horz" lIns="91440" tIns="45720" rIns="91440" bIns="45720" rtlCol="0" anchor="b"/>
          <a:lstStyle>
            <a:defPPr>
              <a:defRPr lang="fr-FR"/>
            </a:defPPr>
            <a:lvl1pPr marL="0" algn="l" defTabSz="914400" rtl="0" eaLnBrk="1" latinLnBrk="0" hangingPunct="1">
              <a:defRPr sz="1600" b="0" i="0" kern="1200">
                <a:solidFill>
                  <a:schemeClr val="tx1">
                    <a:tint val="75000"/>
                  </a:schemeClr>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Hydrosuite Package – Integrated turnkey solution </a:t>
            </a:r>
            <a:endParaRPr lang="fr-FR" dirty="0"/>
          </a:p>
        </p:txBody>
      </p:sp>
      <p:sp>
        <p:nvSpPr>
          <p:cNvPr id="68" name="Slide Number Placeholder 4"/>
          <p:cNvSpPr>
            <a:spLocks noGrp="1"/>
          </p:cNvSpPr>
          <p:nvPr>
            <p:ph type="sldNum" sz="quarter" idx="4"/>
          </p:nvPr>
        </p:nvSpPr>
        <p:spPr>
          <a:xfrm>
            <a:off x="567173" y="6356356"/>
            <a:ext cx="519113" cy="365125"/>
          </a:xfrm>
          <a:prstGeom prst="rect">
            <a:avLst/>
          </a:prstGeom>
        </p:spPr>
        <p:txBody>
          <a:bodyPr vert="horz" lIns="91440" tIns="45720" rIns="91440" bIns="45720" rtlCol="0" anchor="ctr"/>
          <a:lstStyle>
            <a:defPPr>
              <a:defRPr lang="fr-FR"/>
            </a:defPPr>
            <a:lvl1pPr marL="0" algn="l" defTabSz="914400" rtl="0" eaLnBrk="1" latinLnBrk="0" hangingPunct="1">
              <a:defRPr sz="2000" b="0" i="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B13033-1F20-D24F-96FF-B6D0D3CDC989}" type="slidenum">
              <a:rPr lang="en-US" smtClean="0"/>
              <a:pPr/>
              <a:t>5</a:t>
            </a:fld>
            <a:r>
              <a:rPr lang="en-US"/>
              <a:t> </a:t>
            </a:r>
            <a:endParaRPr lang="en-US" dirty="0"/>
          </a:p>
        </p:txBody>
      </p:sp>
      <p:sp>
        <p:nvSpPr>
          <p:cNvPr id="16" name="Espace réservé du texte 15">
            <a:extLst>
              <a:ext uri="{FF2B5EF4-FFF2-40B4-BE49-F238E27FC236}">
                <a16:creationId xmlns:a16="http://schemas.microsoft.com/office/drawing/2014/main" id="{0AC376A9-87F7-4687-B9B0-86BCA9760B71}"/>
              </a:ext>
            </a:extLst>
          </p:cNvPr>
          <p:cNvSpPr>
            <a:spLocks noGrp="1"/>
          </p:cNvSpPr>
          <p:nvPr>
            <p:ph type="body" sz="quarter" idx="12"/>
          </p:nvPr>
        </p:nvSpPr>
        <p:spPr>
          <a:xfrm>
            <a:off x="219641" y="558511"/>
            <a:ext cx="7900852" cy="596034"/>
          </a:xfrm>
        </p:spPr>
        <p:txBody>
          <a:bodyPr>
            <a:normAutofit/>
          </a:bodyPr>
          <a:lstStyle/>
          <a:p>
            <a:r>
              <a:rPr lang="fr-FR" sz="1900" dirty="0"/>
              <a:t>Solution concept &amp; </a:t>
            </a:r>
            <a:r>
              <a:rPr lang="fr-FR" sz="1900" dirty="0" err="1"/>
              <a:t>Advantages</a:t>
            </a:r>
            <a:endParaRPr lang="fr-FR" sz="1900" dirty="0"/>
          </a:p>
        </p:txBody>
      </p:sp>
      <p:sp>
        <p:nvSpPr>
          <p:cNvPr id="19" name="Rectangle 18">
            <a:extLst>
              <a:ext uri="{FF2B5EF4-FFF2-40B4-BE49-F238E27FC236}">
                <a16:creationId xmlns:a16="http://schemas.microsoft.com/office/drawing/2014/main" id="{F69F348B-4339-4ABA-8D39-91513C35473D}"/>
              </a:ext>
            </a:extLst>
          </p:cNvPr>
          <p:cNvSpPr/>
          <p:nvPr/>
        </p:nvSpPr>
        <p:spPr>
          <a:xfrm>
            <a:off x="196233" y="909526"/>
            <a:ext cx="3973832" cy="2169825"/>
          </a:xfrm>
          <a:prstGeom prst="rect">
            <a:avLst/>
          </a:prstGeom>
        </p:spPr>
        <p:txBody>
          <a:bodyPr wrap="square">
            <a:spAutoFit/>
          </a:bodyPr>
          <a:lstStyle/>
          <a:p>
            <a:pPr marL="214313" indent="-214313">
              <a:buFontTx/>
              <a:buChar char="-"/>
            </a:pPr>
            <a:r>
              <a:rPr lang="en-US" sz="1350" dirty="0">
                <a:latin typeface="Arial" panose="020B0604020202020204" pitchFamily="34" charset="0"/>
                <a:cs typeface="Arial" panose="020B0604020202020204" pitchFamily="34" charset="0"/>
              </a:rPr>
              <a:t>Most advanced and complete acquisition, processing and interpretation software package </a:t>
            </a:r>
          </a:p>
          <a:p>
            <a:pPr marL="214313" indent="-214313">
              <a:buFontTx/>
              <a:buChar char="-"/>
            </a:pPr>
            <a:r>
              <a:rPr lang="en-US" sz="1350" dirty="0">
                <a:latin typeface="Arial" panose="020B0604020202020204" pitchFamily="34" charset="0"/>
                <a:cs typeface="Arial" panose="020B0604020202020204" pitchFamily="34" charset="0"/>
              </a:rPr>
              <a:t>Provides geologists &amp; geophysicists with an easy access to ALL data collected from shallow seismic systems and sub-bottom profilers. </a:t>
            </a:r>
          </a:p>
          <a:p>
            <a:pPr marL="214313" indent="-214313">
              <a:buFontTx/>
              <a:buChar char="-"/>
            </a:pPr>
            <a:r>
              <a:rPr lang="en-US" sz="1350" dirty="0">
                <a:latin typeface="Arial" panose="020B0604020202020204" pitchFamily="34" charset="0"/>
                <a:cs typeface="Arial" panose="020B0604020202020204" pitchFamily="34" charset="0"/>
              </a:rPr>
              <a:t>Ideal solution for use in all types of surveys, from scientific to hydrography, dredging, oil &amp; gas, geosciences, archaeology and others. </a:t>
            </a:r>
          </a:p>
        </p:txBody>
      </p:sp>
      <p:pic>
        <p:nvPicPr>
          <p:cNvPr id="21" name="Image 20" descr="Une image contenant capture d’écran, nombreux, portable&#10;&#10;Description générée automatiquement">
            <a:extLst>
              <a:ext uri="{FF2B5EF4-FFF2-40B4-BE49-F238E27FC236}">
                <a16:creationId xmlns:a16="http://schemas.microsoft.com/office/drawing/2014/main" id="{8AF88968-0640-4A14-9D94-47930F8E42AA}"/>
              </a:ext>
            </a:extLst>
          </p:cNvPr>
          <p:cNvPicPr>
            <a:picLocks noChangeAspect="1"/>
          </p:cNvPicPr>
          <p:nvPr/>
        </p:nvPicPr>
        <p:blipFill rotWithShape="1">
          <a:blip r:embed="rId3">
            <a:extLst>
              <a:ext uri="{28A0092B-C50C-407E-A947-70E740481C1C}">
                <a14:useLocalDpi xmlns:a14="http://schemas.microsoft.com/office/drawing/2010/main" val="0"/>
              </a:ext>
            </a:extLst>
          </a:blip>
          <a:srcRect l="395" b="892"/>
          <a:stretch/>
        </p:blipFill>
        <p:spPr>
          <a:xfrm>
            <a:off x="4170066" y="456255"/>
            <a:ext cx="4905355" cy="2210745"/>
          </a:xfrm>
          <a:prstGeom prst="rect">
            <a:avLst/>
          </a:prstGeom>
        </p:spPr>
      </p:pic>
      <p:pic>
        <p:nvPicPr>
          <p:cNvPr id="23" name="Image 22" descr="Une image contenant carte&#10;&#10;Description générée automatiquement">
            <a:extLst>
              <a:ext uri="{FF2B5EF4-FFF2-40B4-BE49-F238E27FC236}">
                <a16:creationId xmlns:a16="http://schemas.microsoft.com/office/drawing/2014/main" id="{DB3D6C39-295E-40F2-BB23-41E69160204A}"/>
              </a:ext>
            </a:extLst>
          </p:cNvPr>
          <p:cNvPicPr>
            <a:picLocks noChangeAspect="1"/>
          </p:cNvPicPr>
          <p:nvPr/>
        </p:nvPicPr>
        <p:blipFill rotWithShape="1">
          <a:blip r:embed="rId4">
            <a:extLst>
              <a:ext uri="{28A0092B-C50C-407E-A947-70E740481C1C}">
                <a14:useLocalDpi xmlns:a14="http://schemas.microsoft.com/office/drawing/2010/main" val="0"/>
              </a:ext>
            </a:extLst>
          </a:blip>
          <a:srcRect l="1245" b="1897"/>
          <a:stretch/>
        </p:blipFill>
        <p:spPr>
          <a:xfrm>
            <a:off x="4170065" y="2904795"/>
            <a:ext cx="4905355" cy="2073110"/>
          </a:xfrm>
          <a:prstGeom prst="rect">
            <a:avLst/>
          </a:prstGeom>
        </p:spPr>
      </p:pic>
      <p:sp>
        <p:nvSpPr>
          <p:cNvPr id="80" name="Espace réservé du texte 15">
            <a:extLst>
              <a:ext uri="{FF2B5EF4-FFF2-40B4-BE49-F238E27FC236}">
                <a16:creationId xmlns:a16="http://schemas.microsoft.com/office/drawing/2014/main" id="{369101E6-A900-46DF-AABB-8977F218224D}"/>
              </a:ext>
            </a:extLst>
          </p:cNvPr>
          <p:cNvSpPr txBox="1">
            <a:spLocks/>
          </p:cNvSpPr>
          <p:nvPr/>
        </p:nvSpPr>
        <p:spPr>
          <a:xfrm>
            <a:off x="219640" y="3266651"/>
            <a:ext cx="8004343" cy="319699"/>
          </a:xfrm>
          <a:prstGeom prst="rect">
            <a:avLst/>
          </a:prstGeom>
        </p:spPr>
        <p:txBody>
          <a:bodyPr vert="horz" lIns="68580" tIns="34290" rIns="68580" bIns="3429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chemeClr val="bg1">
                    <a:lumMod val="50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100" dirty="0"/>
              <a:t>Process &amp; Architecture</a:t>
            </a:r>
          </a:p>
        </p:txBody>
      </p:sp>
      <p:sp>
        <p:nvSpPr>
          <p:cNvPr id="26" name="Rectangle 25">
            <a:extLst>
              <a:ext uri="{FF2B5EF4-FFF2-40B4-BE49-F238E27FC236}">
                <a16:creationId xmlns:a16="http://schemas.microsoft.com/office/drawing/2014/main" id="{C7B31A57-0346-40B8-96C2-AD7F1248B1B3}"/>
              </a:ext>
            </a:extLst>
          </p:cNvPr>
          <p:cNvSpPr/>
          <p:nvPr/>
        </p:nvSpPr>
        <p:spPr>
          <a:xfrm>
            <a:off x="196232" y="3532857"/>
            <a:ext cx="3768550" cy="1546577"/>
          </a:xfrm>
          <a:prstGeom prst="rect">
            <a:avLst/>
          </a:prstGeom>
        </p:spPr>
        <p:txBody>
          <a:bodyPr wrap="square">
            <a:spAutoFit/>
          </a:bodyPr>
          <a:lstStyle/>
          <a:p>
            <a:pPr marL="214313" indent="-214313">
              <a:buFontTx/>
              <a:buChar char="-"/>
            </a:pPr>
            <a:r>
              <a:rPr lang="en-US" sz="1350" dirty="0">
                <a:latin typeface="Arial" panose="020B0604020202020204" pitchFamily="34" charset="0"/>
                <a:cs typeface="Arial" panose="020B0604020202020204" pitchFamily="34" charset="0"/>
              </a:rPr>
              <a:t>Intuitive modular architecture</a:t>
            </a:r>
          </a:p>
          <a:p>
            <a:pPr marL="214313" indent="-214313">
              <a:buFontTx/>
              <a:buChar char="-"/>
            </a:pPr>
            <a:r>
              <a:rPr lang="en-US" sz="1350" dirty="0">
                <a:latin typeface="Arial" panose="020B0604020202020204" pitchFamily="34" charset="0"/>
                <a:cs typeface="Arial" panose="020B0604020202020204" pitchFamily="34" charset="0"/>
              </a:rPr>
              <a:t>High-quality data management &amp; optimal data processing and interpretation workflow. </a:t>
            </a:r>
          </a:p>
          <a:p>
            <a:pPr marL="214313" indent="-214313">
              <a:buFontTx/>
              <a:buChar char="-"/>
            </a:pPr>
            <a:r>
              <a:rPr lang="en-US" sz="1350" dirty="0">
                <a:latin typeface="Arial" panose="020B0604020202020204" pitchFamily="34" charset="0"/>
                <a:cs typeface="Arial" panose="020B0604020202020204" pitchFamily="34" charset="0"/>
              </a:rPr>
              <a:t>Compatible with leading industry sensors and formats</a:t>
            </a:r>
          </a:p>
          <a:p>
            <a:pPr marL="214313" indent="-214313">
              <a:buFontTx/>
              <a:buChar char="-"/>
            </a:pPr>
            <a:r>
              <a:rPr lang="en-US" sz="1350" dirty="0">
                <a:latin typeface="Arial" panose="020B0604020202020204" pitchFamily="34" charset="0"/>
                <a:cs typeface="Arial" panose="020B0604020202020204" pitchFamily="34" charset="0"/>
              </a:rPr>
              <a:t>Best possible 2D/3D QC</a:t>
            </a:r>
          </a:p>
          <a:p>
            <a:pPr marL="214313" indent="-214313">
              <a:buFontTx/>
              <a:buChar char="-"/>
            </a:pPr>
            <a:r>
              <a:rPr lang="en-US" sz="1350" dirty="0">
                <a:latin typeface="Arial" panose="020B0604020202020204" pitchFamily="34" charset="0"/>
                <a:cs typeface="Arial" panose="020B0604020202020204" pitchFamily="34" charset="0"/>
              </a:rPr>
              <a:t>Visualization and reporting capabilities. </a:t>
            </a:r>
            <a:endParaRPr lang="fr-FR" sz="1350" dirty="0"/>
          </a:p>
        </p:txBody>
      </p:sp>
    </p:spTree>
    <p:extLst>
      <p:ext uri="{BB962C8B-B14F-4D97-AF65-F5344CB8AC3E}">
        <p14:creationId xmlns:p14="http://schemas.microsoft.com/office/powerpoint/2010/main" val="6104484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244403" y="492308"/>
            <a:ext cx="8004342" cy="319699"/>
          </a:xfrm>
        </p:spPr>
        <p:txBody>
          <a:bodyPr>
            <a:normAutofit/>
          </a:bodyPr>
          <a:lstStyle/>
          <a:p>
            <a:r>
              <a:rPr lang="fr-FR" dirty="0" err="1"/>
              <a:t>Steerable</a:t>
            </a:r>
            <a:r>
              <a:rPr lang="fr-FR" dirty="0"/>
              <a:t> Double Mills Cross Architecture</a:t>
            </a:r>
          </a:p>
        </p:txBody>
      </p:sp>
      <p:sp>
        <p:nvSpPr>
          <p:cNvPr id="3" name="Espace réservé du texte 2"/>
          <p:cNvSpPr>
            <a:spLocks noGrp="1"/>
          </p:cNvSpPr>
          <p:nvPr>
            <p:ph type="body" sz="quarter" idx="13"/>
          </p:nvPr>
        </p:nvSpPr>
        <p:spPr>
          <a:xfrm>
            <a:off x="244402" y="90660"/>
            <a:ext cx="7585242" cy="461665"/>
          </a:xfrm>
        </p:spPr>
        <p:txBody>
          <a:bodyPr/>
          <a:lstStyle/>
          <a:p>
            <a:r>
              <a:rPr lang="fr-FR" dirty="0"/>
              <a:t>SeapiX : 3D </a:t>
            </a:r>
            <a:r>
              <a:rPr lang="fr-FR" dirty="0" err="1"/>
              <a:t>Multibeam</a:t>
            </a:r>
            <a:r>
              <a:rPr lang="fr-FR" dirty="0"/>
              <a:t> </a:t>
            </a:r>
            <a:r>
              <a:rPr lang="fr-FR" dirty="0" err="1"/>
              <a:t>Echosounder</a:t>
            </a:r>
            <a:endParaRPr lang="fr-FR" dirty="0"/>
          </a:p>
        </p:txBody>
      </p:sp>
      <p:sp>
        <p:nvSpPr>
          <p:cNvPr id="5" name="Espace réservé du numéro de diapositive 4"/>
          <p:cNvSpPr>
            <a:spLocks noGrp="1"/>
          </p:cNvSpPr>
          <p:nvPr>
            <p:ph type="sldNum" sz="quarter" idx="4294967295"/>
          </p:nvPr>
        </p:nvSpPr>
        <p:spPr>
          <a:xfrm>
            <a:off x="425377" y="4767263"/>
            <a:ext cx="389335" cy="273844"/>
          </a:xfrm>
          <a:prstGeom prst="rect">
            <a:avLst/>
          </a:prstGeom>
        </p:spPr>
        <p:txBody>
          <a:bodyPr/>
          <a:lstStyle/>
          <a:p>
            <a:fld id="{A1B13033-1F20-D24F-96FF-B6D0D3CDC989}" type="slidenum">
              <a:rPr lang="en-US" smtClean="0"/>
              <a:pPr/>
              <a:t>6</a:t>
            </a:fld>
            <a:r>
              <a:rPr lang="en-US"/>
              <a:t> </a:t>
            </a:r>
            <a:endParaRPr lang="en-US"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84071" y="1195299"/>
            <a:ext cx="3659772" cy="333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p:nvPr/>
        </p:nvSpPr>
        <p:spPr>
          <a:xfrm>
            <a:off x="281940" y="1066856"/>
            <a:ext cx="2721156" cy="3816429"/>
          </a:xfrm>
          <a:prstGeom prst="rect">
            <a:avLst/>
          </a:prstGeom>
          <a:noFill/>
        </p:spPr>
        <p:txBody>
          <a:bodyPr wrap="square" rtlCol="0">
            <a:spAutoFit/>
          </a:bodyPr>
          <a:lstStyle/>
          <a:p>
            <a:pPr marL="214313" indent="-214313">
              <a:buFontTx/>
              <a:buChar char="-"/>
            </a:pPr>
            <a:r>
              <a:rPr lang="fr-FR" sz="1400" dirty="0"/>
              <a:t>Central </a:t>
            </a:r>
            <a:r>
              <a:rPr lang="fr-FR" sz="1400" dirty="0" err="1"/>
              <a:t>frequency</a:t>
            </a:r>
            <a:r>
              <a:rPr lang="fr-FR" sz="1400" dirty="0"/>
              <a:t>: 150kHz</a:t>
            </a:r>
          </a:p>
          <a:p>
            <a:pPr marL="214313" indent="-214313">
              <a:buFontTx/>
              <a:buChar char="-"/>
            </a:pPr>
            <a:r>
              <a:rPr lang="fr-FR" sz="1400" dirty="0"/>
              <a:t>400m </a:t>
            </a:r>
            <a:r>
              <a:rPr lang="fr-FR" sz="1400" dirty="0" err="1"/>
              <a:t>typical</a:t>
            </a:r>
            <a:r>
              <a:rPr lang="fr-FR" sz="1400" dirty="0"/>
              <a:t> range</a:t>
            </a:r>
          </a:p>
          <a:p>
            <a:pPr marL="214313" indent="-214313">
              <a:buFontTx/>
              <a:buChar char="-"/>
            </a:pPr>
            <a:r>
              <a:rPr lang="fr-FR" sz="1400" dirty="0"/>
              <a:t>120° x 120° </a:t>
            </a:r>
            <a:r>
              <a:rPr lang="fr-FR" sz="1400" dirty="0" err="1"/>
              <a:t>angular</a:t>
            </a:r>
            <a:r>
              <a:rPr lang="fr-FR" sz="1400" dirty="0"/>
              <a:t> </a:t>
            </a:r>
            <a:r>
              <a:rPr lang="fr-FR" sz="1400" dirty="0" err="1"/>
              <a:t>coverage</a:t>
            </a:r>
            <a:endParaRPr lang="fr-FR" sz="1400" dirty="0"/>
          </a:p>
          <a:p>
            <a:pPr marL="214313" indent="-214313">
              <a:buFontTx/>
              <a:buChar char="-"/>
            </a:pPr>
            <a:r>
              <a:rPr lang="fr-FR" sz="1400" dirty="0"/>
              <a:t>64 </a:t>
            </a:r>
            <a:r>
              <a:rPr lang="fr-FR" sz="1400" dirty="0" err="1"/>
              <a:t>beams</a:t>
            </a:r>
            <a:r>
              <a:rPr lang="fr-FR" sz="1400" dirty="0"/>
              <a:t> per </a:t>
            </a:r>
            <a:r>
              <a:rPr lang="fr-FR" sz="1400" dirty="0" err="1"/>
              <a:t>swath</a:t>
            </a:r>
            <a:endParaRPr lang="fr-FR" sz="1400" dirty="0"/>
          </a:p>
          <a:p>
            <a:pPr marL="214313" indent="-214313">
              <a:buFontTx/>
              <a:buChar char="-"/>
            </a:pPr>
            <a:r>
              <a:rPr lang="fr-FR" sz="1400" dirty="0"/>
              <a:t>1.6° to 3.2° </a:t>
            </a:r>
            <a:r>
              <a:rPr lang="fr-FR" sz="1400" dirty="0" err="1"/>
              <a:t>angular</a:t>
            </a:r>
            <a:r>
              <a:rPr lang="fr-FR" sz="1400" dirty="0"/>
              <a:t> </a:t>
            </a:r>
            <a:r>
              <a:rPr lang="fr-FR" sz="1400" dirty="0" err="1"/>
              <a:t>resolution</a:t>
            </a:r>
            <a:endParaRPr lang="fr-FR" sz="1400" dirty="0"/>
          </a:p>
          <a:p>
            <a:pPr marL="214313" indent="-214313">
              <a:buFontTx/>
              <a:buChar char="-"/>
            </a:pPr>
            <a:r>
              <a:rPr lang="fr-FR" sz="1400" dirty="0"/>
              <a:t>7.5cm range </a:t>
            </a:r>
            <a:r>
              <a:rPr lang="fr-FR" sz="1400" dirty="0" err="1"/>
              <a:t>resolution</a:t>
            </a:r>
            <a:endParaRPr lang="fr-FR" sz="1400" dirty="0"/>
          </a:p>
          <a:p>
            <a:pPr marL="214313" indent="-214313">
              <a:buFontTx/>
              <a:buChar char="-"/>
            </a:pPr>
            <a:r>
              <a:rPr lang="fr-FR" sz="1400" dirty="0"/>
              <a:t>Hull/</a:t>
            </a:r>
            <a:r>
              <a:rPr lang="fr-FR" sz="1400" dirty="0" err="1"/>
              <a:t>Buoy</a:t>
            </a:r>
            <a:r>
              <a:rPr lang="fr-FR" sz="1400" dirty="0"/>
              <a:t>/Pole </a:t>
            </a:r>
            <a:r>
              <a:rPr lang="fr-FR" sz="1400" dirty="0" err="1"/>
              <a:t>Mounted</a:t>
            </a:r>
            <a:endParaRPr lang="fr-FR" sz="1400" dirty="0"/>
          </a:p>
          <a:p>
            <a:pPr marL="214313" indent="-214313">
              <a:buFontTx/>
              <a:buChar char="-"/>
            </a:pPr>
            <a:r>
              <a:rPr lang="fr-FR" sz="1400" dirty="0"/>
              <a:t>Embedded IMU</a:t>
            </a:r>
          </a:p>
          <a:p>
            <a:pPr marL="214313" indent="-214313">
              <a:buFontTx/>
              <a:buChar char="-"/>
            </a:pPr>
            <a:endParaRPr lang="fr-FR" sz="1400" dirty="0"/>
          </a:p>
          <a:p>
            <a:pPr marL="214313" indent="-214313">
              <a:buFontTx/>
              <a:buChar char="-"/>
            </a:pPr>
            <a:r>
              <a:rPr lang="fr-FR" sz="1400" dirty="0"/>
              <a:t>48cm x 18cm</a:t>
            </a:r>
          </a:p>
          <a:p>
            <a:pPr marL="214313" indent="-214313">
              <a:buFontTx/>
              <a:buChar char="-"/>
            </a:pPr>
            <a:r>
              <a:rPr lang="fr-FR" sz="1400" dirty="0"/>
              <a:t>58kg (in-air), 31kg (in-water)</a:t>
            </a:r>
          </a:p>
          <a:p>
            <a:pPr marL="214313" indent="-214313">
              <a:buFontTx/>
              <a:buChar char="-"/>
            </a:pPr>
            <a:endParaRPr lang="fr-FR" sz="1400" dirty="0"/>
          </a:p>
          <a:p>
            <a:pPr marL="214313" indent="-214313">
              <a:buFontTx/>
              <a:buChar char="-"/>
            </a:pPr>
            <a:r>
              <a:rPr lang="fr-FR" sz="1600" b="1" dirty="0"/>
              <a:t>Portable version:</a:t>
            </a:r>
          </a:p>
          <a:p>
            <a:r>
              <a:rPr lang="fr-FR" sz="1600" b="1" dirty="0"/>
              <a:t>24kg (in-air), 4kg(in-water)</a:t>
            </a:r>
          </a:p>
          <a:p>
            <a:pPr marL="214313" indent="-214313">
              <a:buFontTx/>
              <a:buChar char="-"/>
            </a:pPr>
            <a:endParaRPr lang="fr-FR" sz="1400" dirty="0"/>
          </a:p>
        </p:txBody>
      </p:sp>
      <p:pic>
        <p:nvPicPr>
          <p:cNvPr id="11" name="Picture 7"/>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094902" y="451078"/>
            <a:ext cx="1889522" cy="1516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https://scontent-cdg2-1.xx.fbcdn.net/hphotos-xfp1/v/t1.0-9/11062129_1616061821993256_2790276611966085192_n.jpg?oh=605f8ffcaa95e3f2f73d5c8f97b9938d&amp;oe=566DE582"/>
          <p:cNvPicPr>
            <a:picLocks noChangeAspect="1" noChangeArrowheads="1"/>
          </p:cNvPicPr>
          <p:nvPr/>
        </p:nvPicPr>
        <p:blipFill>
          <a:blip r:embed="rId4" cstate="print">
            <a:extLst>
              <a:ext uri="{28A0092B-C50C-407E-A947-70E740481C1C}">
                <a14:useLocalDpi xmlns:a14="http://schemas.microsoft.com/office/drawing/2010/main" val="0"/>
              </a:ext>
            </a:extLst>
          </a:blip>
          <a:srcRect b="17126"/>
          <a:stretch>
            <a:fillRect/>
          </a:stretch>
        </p:blipFill>
        <p:spPr bwMode="auto">
          <a:xfrm>
            <a:off x="7033730" y="2308328"/>
            <a:ext cx="2011866" cy="2222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294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5"/>
          </p:nvPr>
        </p:nvSpPr>
        <p:spPr/>
        <p:txBody>
          <a:bodyPr/>
          <a:lstStyle/>
          <a:p>
            <a:fld id="{A1B13033-1F20-D24F-96FF-B6D0D3CDC989}" type="slidenum">
              <a:rPr lang="en-US" smtClean="0"/>
              <a:pPr/>
              <a:t>7</a:t>
            </a:fld>
            <a:r>
              <a:rPr lang="en-US"/>
              <a:t> </a:t>
            </a:r>
            <a:endParaRPr lang="en-US" dirty="0"/>
          </a:p>
        </p:txBody>
      </p:sp>
      <p:pic>
        <p:nvPicPr>
          <p:cNvPr id="2050"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943" b="10992"/>
          <a:stretch/>
        </p:blipFill>
        <p:spPr bwMode="auto">
          <a:xfrm>
            <a:off x="1110343" y="571622"/>
            <a:ext cx="8033657" cy="4514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947058" y="996042"/>
            <a:ext cx="1967593" cy="604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 name="Espace réservé du texte 1">
            <a:extLst>
              <a:ext uri="{FF2B5EF4-FFF2-40B4-BE49-F238E27FC236}">
                <a16:creationId xmlns:a16="http://schemas.microsoft.com/office/drawing/2014/main" id="{A8DCBB3C-6D5D-43D7-B6DF-94594B10706D}"/>
              </a:ext>
            </a:extLst>
          </p:cNvPr>
          <p:cNvSpPr>
            <a:spLocks noGrp="1"/>
          </p:cNvSpPr>
          <p:nvPr>
            <p:ph type="body" sz="quarter" idx="12"/>
          </p:nvPr>
        </p:nvSpPr>
        <p:spPr>
          <a:xfrm>
            <a:off x="244403" y="492308"/>
            <a:ext cx="8004342" cy="319699"/>
          </a:xfrm>
        </p:spPr>
        <p:txBody>
          <a:bodyPr>
            <a:normAutofit/>
          </a:bodyPr>
          <a:lstStyle/>
          <a:p>
            <a:r>
              <a:rPr lang="fr-FR" dirty="0"/>
              <a:t>System Architecture</a:t>
            </a:r>
          </a:p>
        </p:txBody>
      </p:sp>
      <p:sp>
        <p:nvSpPr>
          <p:cNvPr id="12" name="Espace réservé du texte 2">
            <a:extLst>
              <a:ext uri="{FF2B5EF4-FFF2-40B4-BE49-F238E27FC236}">
                <a16:creationId xmlns:a16="http://schemas.microsoft.com/office/drawing/2014/main" id="{37BC9ED4-A8F6-496C-B3E2-46C32E2FCFCA}"/>
              </a:ext>
            </a:extLst>
          </p:cNvPr>
          <p:cNvSpPr>
            <a:spLocks noGrp="1"/>
          </p:cNvSpPr>
          <p:nvPr>
            <p:ph type="body" sz="quarter" idx="13"/>
          </p:nvPr>
        </p:nvSpPr>
        <p:spPr>
          <a:xfrm>
            <a:off x="244402" y="90660"/>
            <a:ext cx="7585242" cy="461665"/>
          </a:xfrm>
        </p:spPr>
        <p:txBody>
          <a:bodyPr/>
          <a:lstStyle/>
          <a:p>
            <a:r>
              <a:rPr lang="fr-FR" dirty="0"/>
              <a:t>SeapiX : 3D </a:t>
            </a:r>
            <a:r>
              <a:rPr lang="fr-FR" dirty="0" err="1"/>
              <a:t>Multibeam</a:t>
            </a:r>
            <a:r>
              <a:rPr lang="fr-FR" dirty="0"/>
              <a:t> </a:t>
            </a:r>
            <a:r>
              <a:rPr lang="fr-FR" dirty="0" err="1"/>
              <a:t>Echosounder</a:t>
            </a:r>
            <a:endParaRPr lang="fr-FR" dirty="0"/>
          </a:p>
        </p:txBody>
      </p:sp>
    </p:spTree>
    <p:extLst>
      <p:ext uri="{BB962C8B-B14F-4D97-AF65-F5344CB8AC3E}">
        <p14:creationId xmlns:p14="http://schemas.microsoft.com/office/powerpoint/2010/main" val="371879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01FAF428-E72E-4575-BE79-884203553C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59" r="-1"/>
          <a:stretch/>
        </p:blipFill>
        <p:spPr>
          <a:xfrm>
            <a:off x="1962150" y="1952625"/>
            <a:ext cx="7181849" cy="3178662"/>
          </a:xfrm>
          <a:prstGeom prst="rect">
            <a:avLst/>
          </a:prstGeom>
        </p:spPr>
      </p:pic>
      <p:sp>
        <p:nvSpPr>
          <p:cNvPr id="7" name="ZoneTexte 6">
            <a:extLst>
              <a:ext uri="{FF2B5EF4-FFF2-40B4-BE49-F238E27FC236}">
                <a16:creationId xmlns:a16="http://schemas.microsoft.com/office/drawing/2014/main" id="{A5E1F9B9-D485-4C74-9719-A33276EBA462}"/>
              </a:ext>
            </a:extLst>
          </p:cNvPr>
          <p:cNvSpPr txBox="1"/>
          <p:nvPr/>
        </p:nvSpPr>
        <p:spPr>
          <a:xfrm>
            <a:off x="40482" y="2634395"/>
            <a:ext cx="2236718" cy="369332"/>
          </a:xfrm>
          <a:prstGeom prst="rect">
            <a:avLst/>
          </a:prstGeom>
          <a:noFill/>
        </p:spPr>
        <p:txBody>
          <a:bodyPr wrap="square" rtlCol="0">
            <a:spAutoFit/>
          </a:bodyPr>
          <a:lstStyle/>
          <a:p>
            <a:r>
              <a:rPr lang="fr-FR" dirty="0" err="1">
                <a:latin typeface="Montserrat Medium" panose="00000600000000000000" pitchFamily="50" charset="0"/>
              </a:rPr>
              <a:t>Volcanic</a:t>
            </a:r>
            <a:r>
              <a:rPr lang="fr-FR" dirty="0">
                <a:latin typeface="Montserrat Medium" panose="00000600000000000000" pitchFamily="50" charset="0"/>
              </a:rPr>
              <a:t> Gas</a:t>
            </a:r>
          </a:p>
        </p:txBody>
      </p:sp>
      <p:sp>
        <p:nvSpPr>
          <p:cNvPr id="8" name="ZoneTexte 7">
            <a:extLst>
              <a:ext uri="{FF2B5EF4-FFF2-40B4-BE49-F238E27FC236}">
                <a16:creationId xmlns:a16="http://schemas.microsoft.com/office/drawing/2014/main" id="{9A6D25EC-B5E1-4249-A2F4-8D66344728B0}"/>
              </a:ext>
            </a:extLst>
          </p:cNvPr>
          <p:cNvSpPr txBox="1"/>
          <p:nvPr/>
        </p:nvSpPr>
        <p:spPr>
          <a:xfrm>
            <a:off x="2724150" y="2031570"/>
            <a:ext cx="2769393" cy="646331"/>
          </a:xfrm>
          <a:prstGeom prst="rect">
            <a:avLst/>
          </a:prstGeom>
          <a:noFill/>
        </p:spPr>
        <p:txBody>
          <a:bodyPr wrap="square" rtlCol="0">
            <a:spAutoFit/>
          </a:bodyPr>
          <a:lstStyle/>
          <a:p>
            <a:r>
              <a:rPr lang="fr-FR" dirty="0">
                <a:latin typeface="Montserrat Medium" panose="00000600000000000000" pitchFamily="50" charset="0"/>
              </a:rPr>
              <a:t>2- High-</a:t>
            </a:r>
            <a:r>
              <a:rPr lang="fr-FR" dirty="0" err="1">
                <a:latin typeface="Montserrat Medium" panose="00000600000000000000" pitchFamily="50" charset="0"/>
              </a:rPr>
              <a:t>resolution</a:t>
            </a:r>
            <a:r>
              <a:rPr lang="fr-FR" dirty="0">
                <a:latin typeface="Montserrat Medium" panose="00000600000000000000" pitchFamily="50" charset="0"/>
              </a:rPr>
              <a:t> images of </a:t>
            </a:r>
            <a:r>
              <a:rPr lang="fr-FR" dirty="0" err="1">
                <a:latin typeface="Montserrat Medium" panose="00000600000000000000" pitchFamily="50" charset="0"/>
              </a:rPr>
              <a:t>sediment</a:t>
            </a:r>
            <a:r>
              <a:rPr lang="fr-FR" dirty="0">
                <a:latin typeface="Montserrat Medium" panose="00000600000000000000" pitchFamily="50" charset="0"/>
              </a:rPr>
              <a:t> </a:t>
            </a:r>
            <a:r>
              <a:rPr lang="fr-FR" dirty="0" err="1">
                <a:latin typeface="Montserrat Medium" panose="00000600000000000000" pitchFamily="50" charset="0"/>
              </a:rPr>
              <a:t>layers</a:t>
            </a:r>
            <a:endParaRPr lang="fr-FR" dirty="0">
              <a:latin typeface="Montserrat Medium" panose="00000600000000000000" pitchFamily="50" charset="0"/>
            </a:endParaRPr>
          </a:p>
        </p:txBody>
      </p:sp>
      <p:cxnSp>
        <p:nvCxnSpPr>
          <p:cNvPr id="10" name="Connecteur droit avec flèche 9">
            <a:extLst>
              <a:ext uri="{FF2B5EF4-FFF2-40B4-BE49-F238E27FC236}">
                <a16:creationId xmlns:a16="http://schemas.microsoft.com/office/drawing/2014/main" id="{8780F6D1-C96B-4987-9A87-88AA19181AF9}"/>
              </a:ext>
            </a:extLst>
          </p:cNvPr>
          <p:cNvCxnSpPr>
            <a:cxnSpLocks/>
          </p:cNvCxnSpPr>
          <p:nvPr/>
        </p:nvCxnSpPr>
        <p:spPr>
          <a:xfrm>
            <a:off x="1409700" y="2934733"/>
            <a:ext cx="1314450" cy="7507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Connecteur droit avec flèche 10">
            <a:extLst>
              <a:ext uri="{FF2B5EF4-FFF2-40B4-BE49-F238E27FC236}">
                <a16:creationId xmlns:a16="http://schemas.microsoft.com/office/drawing/2014/main" id="{52FF01DA-64F1-4A9B-9A81-26AA703C2107}"/>
              </a:ext>
            </a:extLst>
          </p:cNvPr>
          <p:cNvCxnSpPr>
            <a:cxnSpLocks/>
          </p:cNvCxnSpPr>
          <p:nvPr/>
        </p:nvCxnSpPr>
        <p:spPr>
          <a:xfrm>
            <a:off x="4695825" y="2450221"/>
            <a:ext cx="652461" cy="5535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2187C125-BB02-4132-839D-BD360EDA6615}"/>
              </a:ext>
            </a:extLst>
          </p:cNvPr>
          <p:cNvSpPr/>
          <p:nvPr/>
        </p:nvSpPr>
        <p:spPr>
          <a:xfrm>
            <a:off x="28574" y="3733300"/>
            <a:ext cx="1914525" cy="584775"/>
          </a:xfrm>
          <a:prstGeom prst="rect">
            <a:avLst/>
          </a:prstGeom>
        </p:spPr>
        <p:txBody>
          <a:bodyPr wrap="square">
            <a:spAutoFit/>
          </a:bodyPr>
          <a:lstStyle/>
          <a:p>
            <a:pPr algn="ctr"/>
            <a:r>
              <a:rPr lang="fr-FR" sz="1600" b="1" dirty="0" err="1">
                <a:latin typeface="Montserrat bold"/>
              </a:rPr>
              <a:t>Penetration</a:t>
            </a:r>
            <a:r>
              <a:rPr lang="fr-FR" sz="1600" b="1" dirty="0">
                <a:latin typeface="Montserrat bold"/>
              </a:rPr>
              <a:t>: 40 m</a:t>
            </a:r>
          </a:p>
          <a:p>
            <a:pPr algn="ctr"/>
            <a:r>
              <a:rPr lang="fr-FR" sz="1600" b="1" dirty="0" err="1">
                <a:latin typeface="Montserrat bold"/>
              </a:rPr>
              <a:t>Resolution</a:t>
            </a:r>
            <a:r>
              <a:rPr lang="fr-FR" sz="1600" b="1" dirty="0">
                <a:latin typeface="Montserrat bold"/>
              </a:rPr>
              <a:t>: &lt; 8 cm </a:t>
            </a:r>
          </a:p>
        </p:txBody>
      </p:sp>
      <p:sp>
        <p:nvSpPr>
          <p:cNvPr id="12" name="Espace réservé du texte 2">
            <a:extLst>
              <a:ext uri="{FF2B5EF4-FFF2-40B4-BE49-F238E27FC236}">
                <a16:creationId xmlns:a16="http://schemas.microsoft.com/office/drawing/2014/main" id="{F6DBD7E3-A7A8-415C-B24B-3B467DC180AE}"/>
              </a:ext>
            </a:extLst>
          </p:cNvPr>
          <p:cNvSpPr txBox="1">
            <a:spLocks/>
          </p:cNvSpPr>
          <p:nvPr/>
        </p:nvSpPr>
        <p:spPr>
          <a:xfrm>
            <a:off x="92001" y="81134"/>
            <a:ext cx="8728243" cy="461665"/>
          </a:xfrm>
          <a:prstGeom prst="rect">
            <a:avLst/>
          </a:prstGeom>
        </p:spPr>
        <p:txBody>
          <a:bodyPr/>
          <a:lstStyle>
            <a:lvl1pPr marL="0" indent="-100800" algn="l" defTabSz="457200" rtl="0" eaLnBrk="1" latinLnBrk="0" hangingPunct="1">
              <a:spcBef>
                <a:spcPts val="0"/>
              </a:spcBef>
              <a:buClr>
                <a:schemeClr val="accent1"/>
              </a:buClr>
              <a:buSzPct val="120000"/>
              <a:buFont typeface="Arial"/>
              <a:buChar char="•"/>
              <a:defRPr sz="1400" kern="1200">
                <a:solidFill>
                  <a:schemeClr val="tx1"/>
                </a:solidFill>
                <a:latin typeface="+mn-lt"/>
                <a:ea typeface="+mn-ea"/>
                <a:cs typeface="+mn-cs"/>
              </a:defRPr>
            </a:lvl1pPr>
            <a:lvl2pPr marL="360000" indent="-100800" algn="l" defTabSz="457200" rtl="0" eaLnBrk="1" latinLnBrk="0" hangingPunct="1">
              <a:spcBef>
                <a:spcPts val="600"/>
              </a:spcBef>
              <a:buClr>
                <a:schemeClr val="accent1"/>
              </a:buClr>
              <a:buSzPct val="80000"/>
              <a:buFont typeface="Courier New"/>
              <a:buChar char="o"/>
              <a:defRPr sz="1400" kern="1200">
                <a:solidFill>
                  <a:schemeClr val="tx1"/>
                </a:solidFill>
                <a:latin typeface="+mn-lt"/>
                <a:ea typeface="+mn-ea"/>
                <a:cs typeface="+mn-cs"/>
              </a:defRPr>
            </a:lvl2pPr>
            <a:lvl3pPr marL="720000" indent="-100800" algn="l" defTabSz="457200" rtl="0" eaLnBrk="1" latinLnBrk="0" hangingPunct="1">
              <a:spcBef>
                <a:spcPts val="600"/>
              </a:spcBef>
              <a:buFont typeface="Lucida Grande"/>
              <a:buChar char="-"/>
              <a:defRPr sz="1400" kern="1200">
                <a:solidFill>
                  <a:schemeClr val="bg1">
                    <a:lumMod val="50000"/>
                  </a:schemeClr>
                </a:solidFill>
                <a:latin typeface="+mn-lt"/>
                <a:ea typeface="+mn-ea"/>
                <a:cs typeface="+mn-cs"/>
              </a:defRPr>
            </a:lvl3pPr>
            <a:lvl4pPr marL="0" indent="0" algn="l" defTabSz="457200" rtl="0" eaLnBrk="1" latinLnBrk="0" hangingPunct="1">
              <a:spcBef>
                <a:spcPts val="600"/>
              </a:spcBef>
              <a:buFontTx/>
              <a:buNone/>
              <a:defRPr sz="1400" kern="1200" baseline="0">
                <a:solidFill>
                  <a:srgbClr val="032029"/>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buNone/>
            </a:pPr>
            <a:r>
              <a:rPr lang="fr-FR" sz="2400" b="1" dirty="0"/>
              <a:t>Echoes 10 000 </a:t>
            </a:r>
            <a:r>
              <a:rPr lang="fr-FR" sz="2400" b="1" dirty="0" err="1"/>
              <a:t>results</a:t>
            </a:r>
            <a:r>
              <a:rPr lang="fr-FR" sz="2400" b="1" dirty="0"/>
              <a:t> on </a:t>
            </a:r>
            <a:r>
              <a:rPr lang="fr-FR" sz="2400" b="1" dirty="0" err="1"/>
              <a:t>Laacher</a:t>
            </a:r>
            <a:r>
              <a:rPr lang="fr-FR" sz="2400" b="1" dirty="0"/>
              <a:t> </a:t>
            </a:r>
            <a:r>
              <a:rPr lang="fr-FR" sz="2400" b="1" dirty="0" err="1"/>
              <a:t>See</a:t>
            </a:r>
            <a:r>
              <a:rPr lang="fr-FR" sz="2400" b="1" dirty="0"/>
              <a:t> (</a:t>
            </a:r>
            <a:r>
              <a:rPr lang="fr-FR" sz="2400" b="1" dirty="0" err="1"/>
              <a:t>volcanic</a:t>
            </a:r>
            <a:r>
              <a:rPr lang="fr-FR" sz="2400" b="1" dirty="0"/>
              <a:t> </a:t>
            </a:r>
            <a:r>
              <a:rPr lang="fr-FR" sz="2400" b="1" dirty="0" err="1"/>
              <a:t>lake</a:t>
            </a:r>
            <a:r>
              <a:rPr lang="fr-FR" sz="2400" b="1" dirty="0"/>
              <a:t>)</a:t>
            </a:r>
          </a:p>
        </p:txBody>
      </p:sp>
      <p:pic>
        <p:nvPicPr>
          <p:cNvPr id="6" name="Image 5">
            <a:extLst>
              <a:ext uri="{FF2B5EF4-FFF2-40B4-BE49-F238E27FC236}">
                <a16:creationId xmlns:a16="http://schemas.microsoft.com/office/drawing/2014/main" id="{DA148C76-9F8F-4B7B-B54C-6CCEAEA0DE37}"/>
              </a:ext>
            </a:extLst>
          </p:cNvPr>
          <p:cNvPicPr>
            <a:picLocks noChangeAspect="1"/>
          </p:cNvPicPr>
          <p:nvPr/>
        </p:nvPicPr>
        <p:blipFill>
          <a:blip r:embed="rId4"/>
          <a:stretch>
            <a:fillRect/>
          </a:stretch>
        </p:blipFill>
        <p:spPr>
          <a:xfrm>
            <a:off x="5730089" y="680987"/>
            <a:ext cx="3413910" cy="1769234"/>
          </a:xfrm>
          <a:prstGeom prst="rect">
            <a:avLst/>
          </a:prstGeom>
        </p:spPr>
      </p:pic>
      <p:pic>
        <p:nvPicPr>
          <p:cNvPr id="21" name="Image 20" descr="Une image contenant nature, eau, herbe, montagne&#10;&#10;Description générée automatiquement">
            <a:extLst>
              <a:ext uri="{FF2B5EF4-FFF2-40B4-BE49-F238E27FC236}">
                <a16:creationId xmlns:a16="http://schemas.microsoft.com/office/drawing/2014/main" id="{5387E4F8-9BAF-4E89-AFDD-34E60E20145B}"/>
              </a:ext>
            </a:extLst>
          </p:cNvPr>
          <p:cNvPicPr>
            <a:picLocks noChangeAspect="1"/>
          </p:cNvPicPr>
          <p:nvPr/>
        </p:nvPicPr>
        <p:blipFill>
          <a:blip r:embed="rId5"/>
          <a:stretch>
            <a:fillRect/>
          </a:stretch>
        </p:blipFill>
        <p:spPr>
          <a:xfrm>
            <a:off x="164763" y="621744"/>
            <a:ext cx="4016712" cy="1338904"/>
          </a:xfrm>
          <a:prstGeom prst="rect">
            <a:avLst/>
          </a:prstGeom>
        </p:spPr>
      </p:pic>
      <p:sp>
        <p:nvSpPr>
          <p:cNvPr id="22" name="ZoneTexte 21">
            <a:extLst>
              <a:ext uri="{FF2B5EF4-FFF2-40B4-BE49-F238E27FC236}">
                <a16:creationId xmlns:a16="http://schemas.microsoft.com/office/drawing/2014/main" id="{4FD3B067-31D7-4450-954D-7860C23CB0A7}"/>
              </a:ext>
            </a:extLst>
          </p:cNvPr>
          <p:cNvSpPr txBox="1"/>
          <p:nvPr/>
        </p:nvSpPr>
        <p:spPr>
          <a:xfrm>
            <a:off x="1463278" y="1038433"/>
            <a:ext cx="2769393" cy="738664"/>
          </a:xfrm>
          <a:prstGeom prst="rect">
            <a:avLst/>
          </a:prstGeom>
          <a:noFill/>
        </p:spPr>
        <p:txBody>
          <a:bodyPr wrap="square" rtlCol="0">
            <a:spAutoFit/>
          </a:bodyPr>
          <a:lstStyle/>
          <a:p>
            <a:r>
              <a:rPr lang="fr-FR" sz="1400" dirty="0" err="1">
                <a:latin typeface="Montserrat Medium" panose="00000600000000000000" pitchFamily="50" charset="0"/>
              </a:rPr>
              <a:t>Laacher</a:t>
            </a:r>
            <a:r>
              <a:rPr lang="fr-FR" sz="1400" dirty="0">
                <a:latin typeface="Montserrat Medium" panose="00000600000000000000" pitchFamily="50" charset="0"/>
              </a:rPr>
              <a:t> </a:t>
            </a:r>
            <a:r>
              <a:rPr lang="fr-FR" sz="1400" dirty="0" err="1">
                <a:latin typeface="Montserrat Medium" panose="00000600000000000000" pitchFamily="50" charset="0"/>
              </a:rPr>
              <a:t>See</a:t>
            </a:r>
            <a:endParaRPr lang="fr-FR" sz="1400" dirty="0">
              <a:latin typeface="Montserrat Medium" panose="00000600000000000000" pitchFamily="50" charset="0"/>
            </a:endParaRPr>
          </a:p>
          <a:p>
            <a:pPr marL="285750" indent="-285750">
              <a:buFontTx/>
              <a:buChar char="-"/>
            </a:pPr>
            <a:r>
              <a:rPr lang="fr-FR" sz="1400" dirty="0">
                <a:latin typeface="Montserrat Medium" panose="00000600000000000000" pitchFamily="50" charset="0"/>
              </a:rPr>
              <a:t>51m max </a:t>
            </a:r>
            <a:r>
              <a:rPr lang="fr-FR" sz="1400" dirty="0" err="1">
                <a:latin typeface="Montserrat Medium" panose="00000600000000000000" pitchFamily="50" charset="0"/>
              </a:rPr>
              <a:t>depth</a:t>
            </a:r>
            <a:endParaRPr lang="fr-FR" sz="1400" dirty="0">
              <a:latin typeface="Montserrat Medium" panose="00000600000000000000" pitchFamily="50" charset="0"/>
            </a:endParaRPr>
          </a:p>
          <a:p>
            <a:pPr marL="285750" indent="-285750">
              <a:buFontTx/>
              <a:buChar char="-"/>
            </a:pPr>
            <a:r>
              <a:rPr lang="fr-FR" sz="1400" dirty="0">
                <a:latin typeface="Montserrat Medium" panose="00000600000000000000" pitchFamily="50" charset="0"/>
              </a:rPr>
              <a:t>2km </a:t>
            </a:r>
            <a:r>
              <a:rPr lang="fr-FR" sz="1400" dirty="0" err="1">
                <a:latin typeface="Montserrat Medium" panose="00000600000000000000" pitchFamily="50" charset="0"/>
              </a:rPr>
              <a:t>diameter</a:t>
            </a:r>
            <a:endParaRPr lang="fr-FR" sz="1400" dirty="0">
              <a:latin typeface="Montserrat Medium" panose="00000600000000000000" pitchFamily="50" charset="0"/>
            </a:endParaRPr>
          </a:p>
        </p:txBody>
      </p:sp>
      <p:sp>
        <p:nvSpPr>
          <p:cNvPr id="23" name="ZoneTexte 22">
            <a:extLst>
              <a:ext uri="{FF2B5EF4-FFF2-40B4-BE49-F238E27FC236}">
                <a16:creationId xmlns:a16="http://schemas.microsoft.com/office/drawing/2014/main" id="{42939945-A69B-4BE1-B06C-46B9C13AEEAF}"/>
              </a:ext>
            </a:extLst>
          </p:cNvPr>
          <p:cNvSpPr txBox="1"/>
          <p:nvPr/>
        </p:nvSpPr>
        <p:spPr>
          <a:xfrm>
            <a:off x="7498427" y="494137"/>
            <a:ext cx="1556122" cy="369332"/>
          </a:xfrm>
          <a:prstGeom prst="rect">
            <a:avLst/>
          </a:prstGeom>
          <a:noFill/>
        </p:spPr>
        <p:txBody>
          <a:bodyPr wrap="square" rtlCol="0">
            <a:spAutoFit/>
          </a:bodyPr>
          <a:lstStyle/>
          <a:p>
            <a:r>
              <a:rPr lang="fr-FR" dirty="0" err="1">
                <a:latin typeface="Montserrat Medium" panose="00000600000000000000" pitchFamily="50" charset="0"/>
              </a:rPr>
              <a:t>Delph</a:t>
            </a:r>
            <a:r>
              <a:rPr lang="fr-FR" dirty="0">
                <a:latin typeface="Montserrat Medium" panose="00000600000000000000" pitchFamily="50" charset="0"/>
              </a:rPr>
              <a:t> </a:t>
            </a:r>
            <a:r>
              <a:rPr lang="fr-FR" dirty="0" err="1">
                <a:latin typeface="Montserrat Medium" panose="00000600000000000000" pitchFamily="50" charset="0"/>
              </a:rPr>
              <a:t>Seismic</a:t>
            </a:r>
            <a:endParaRPr lang="fr-FR" dirty="0">
              <a:latin typeface="Montserrat Medium" panose="00000600000000000000" pitchFamily="50" charset="0"/>
            </a:endParaRPr>
          </a:p>
        </p:txBody>
      </p:sp>
    </p:spTree>
    <p:extLst>
      <p:ext uri="{BB962C8B-B14F-4D97-AF65-F5344CB8AC3E}">
        <p14:creationId xmlns:p14="http://schemas.microsoft.com/office/powerpoint/2010/main" val="176793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Espace réservé du contenu 7" descr="Une image contenant table, ordinateur, assis, portable&#10;&#10;Description générée automatiquement">
            <a:extLst>
              <a:ext uri="{FF2B5EF4-FFF2-40B4-BE49-F238E27FC236}">
                <a16:creationId xmlns:a16="http://schemas.microsoft.com/office/drawing/2014/main" id="{1AFE658F-FA1E-4470-8314-610A05D5533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r="2782"/>
          <a:stretch/>
        </p:blipFill>
        <p:spPr>
          <a:xfrm>
            <a:off x="503211" y="2888937"/>
            <a:ext cx="3976425" cy="2215546"/>
          </a:xfrm>
          <a:prstGeom prst="rect">
            <a:avLst/>
          </a:prstGeom>
        </p:spPr>
      </p:pic>
      <p:sp>
        <p:nvSpPr>
          <p:cNvPr id="10" name="Espace réservé du texte 1">
            <a:extLst>
              <a:ext uri="{FF2B5EF4-FFF2-40B4-BE49-F238E27FC236}">
                <a16:creationId xmlns:a16="http://schemas.microsoft.com/office/drawing/2014/main" id="{2D18AC3E-FDA9-4C9A-BB1A-3961CA5C0BA0}"/>
              </a:ext>
            </a:extLst>
          </p:cNvPr>
          <p:cNvSpPr txBox="1">
            <a:spLocks/>
          </p:cNvSpPr>
          <p:nvPr/>
        </p:nvSpPr>
        <p:spPr>
          <a:xfrm>
            <a:off x="109982" y="471105"/>
            <a:ext cx="8752307" cy="574228"/>
          </a:xfrm>
        </p:spPr>
        <p:txBody>
          <a:bodyP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2">
                    <a:lumMod val="60000"/>
                    <a:lumOff val="40000"/>
                  </a:schemeClr>
                </a:solidFill>
              </a:rPr>
              <a:t>Echoes VS </a:t>
            </a:r>
            <a:r>
              <a:rPr lang="en-US" sz="1600" dirty="0" err="1">
                <a:solidFill>
                  <a:schemeClr val="tx2">
                    <a:lumMod val="60000"/>
                    <a:lumOff val="40000"/>
                  </a:schemeClr>
                </a:solidFill>
              </a:rPr>
              <a:t>SeapiX</a:t>
            </a:r>
            <a:endParaRPr lang="en-US" sz="1600" dirty="0">
              <a:solidFill>
                <a:schemeClr val="tx2">
                  <a:lumMod val="60000"/>
                  <a:lumOff val="40000"/>
                </a:schemeClr>
              </a:solidFill>
            </a:endParaRPr>
          </a:p>
          <a:p>
            <a:endParaRPr lang="fr-FR" sz="1600" dirty="0">
              <a:solidFill>
                <a:schemeClr val="tx2">
                  <a:lumMod val="60000"/>
                  <a:lumOff val="40000"/>
                </a:schemeClr>
              </a:solidFill>
            </a:endParaRPr>
          </a:p>
        </p:txBody>
      </p:sp>
      <p:sp>
        <p:nvSpPr>
          <p:cNvPr id="11" name="Espace réservé du texte 2">
            <a:extLst>
              <a:ext uri="{FF2B5EF4-FFF2-40B4-BE49-F238E27FC236}">
                <a16:creationId xmlns:a16="http://schemas.microsoft.com/office/drawing/2014/main" id="{618ED453-EEDB-4BA2-B8D5-BB12419EB7FA}"/>
              </a:ext>
            </a:extLst>
          </p:cNvPr>
          <p:cNvSpPr txBox="1">
            <a:spLocks/>
          </p:cNvSpPr>
          <p:nvPr/>
        </p:nvSpPr>
        <p:spPr>
          <a:xfrm>
            <a:off x="109981" y="87381"/>
            <a:ext cx="8955439" cy="3185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b="1" dirty="0" err="1">
                <a:latin typeface="+mj-lt"/>
              </a:rPr>
              <a:t>Results</a:t>
            </a:r>
            <a:r>
              <a:rPr lang="fr-FR" sz="1800" b="1" dirty="0">
                <a:latin typeface="+mj-lt"/>
              </a:rPr>
              <a:t>: Gas </a:t>
            </a:r>
            <a:r>
              <a:rPr lang="fr-FR" sz="1800" b="1" dirty="0" err="1">
                <a:latin typeface="+mj-lt"/>
              </a:rPr>
              <a:t>bubbles</a:t>
            </a:r>
            <a:endParaRPr lang="fr-FR" sz="1800" b="1" dirty="0">
              <a:latin typeface="+mj-lt"/>
            </a:endParaRPr>
          </a:p>
        </p:txBody>
      </p:sp>
      <p:pic>
        <p:nvPicPr>
          <p:cNvPr id="13" name="Image 12" descr="Une image contenant texte, capture d’écran, table, ordinateur&#10;&#10;Description générée automatiquement">
            <a:extLst>
              <a:ext uri="{FF2B5EF4-FFF2-40B4-BE49-F238E27FC236}">
                <a16:creationId xmlns:a16="http://schemas.microsoft.com/office/drawing/2014/main" id="{CB6EDA69-459D-4CC0-AB98-69AEFF1F55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3792"/>
          <a:stretch/>
        </p:blipFill>
        <p:spPr>
          <a:xfrm>
            <a:off x="4749537" y="2877910"/>
            <a:ext cx="4333193" cy="2202522"/>
          </a:xfrm>
          <a:prstGeom prst="rect">
            <a:avLst/>
          </a:prstGeom>
        </p:spPr>
      </p:pic>
      <p:pic>
        <p:nvPicPr>
          <p:cNvPr id="14" name="Image 13" descr="Une image contenant texte, capture d’écran, table, ordinateur&#10;&#10;Description générée automatiquement">
            <a:extLst>
              <a:ext uri="{FF2B5EF4-FFF2-40B4-BE49-F238E27FC236}">
                <a16:creationId xmlns:a16="http://schemas.microsoft.com/office/drawing/2014/main" id="{03360E7A-BE5D-445C-9883-8700AD76A0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752" b="73125"/>
          <a:stretch/>
        </p:blipFill>
        <p:spPr>
          <a:xfrm>
            <a:off x="5329236" y="769708"/>
            <a:ext cx="3729001" cy="2202522"/>
          </a:xfrm>
          <a:prstGeom prst="rect">
            <a:avLst/>
          </a:prstGeom>
        </p:spPr>
      </p:pic>
      <p:pic>
        <p:nvPicPr>
          <p:cNvPr id="12" name="Image 11" descr="Une image contenant texte, capture d’écran, table, ordinateur&#10;&#10;Description générée automatiquement">
            <a:extLst>
              <a:ext uri="{FF2B5EF4-FFF2-40B4-BE49-F238E27FC236}">
                <a16:creationId xmlns:a16="http://schemas.microsoft.com/office/drawing/2014/main" id="{C8F46CA9-E4A3-47A3-995A-AD5A585C6D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7291" b="48296"/>
          <a:stretch/>
        </p:blipFill>
        <p:spPr>
          <a:xfrm>
            <a:off x="281711" y="851701"/>
            <a:ext cx="4271877" cy="1975511"/>
          </a:xfrm>
          <a:prstGeom prst="rect">
            <a:avLst/>
          </a:prstGeom>
        </p:spPr>
      </p:pic>
      <p:sp>
        <p:nvSpPr>
          <p:cNvPr id="5" name="ZoneTexte 4">
            <a:extLst>
              <a:ext uri="{FF2B5EF4-FFF2-40B4-BE49-F238E27FC236}">
                <a16:creationId xmlns:a16="http://schemas.microsoft.com/office/drawing/2014/main" id="{22658426-4164-46A9-A36E-8309A3746EAF}"/>
              </a:ext>
            </a:extLst>
          </p:cNvPr>
          <p:cNvSpPr txBox="1"/>
          <p:nvPr/>
        </p:nvSpPr>
        <p:spPr>
          <a:xfrm>
            <a:off x="1051560" y="1152144"/>
            <a:ext cx="415290" cy="300082"/>
          </a:xfrm>
          <a:prstGeom prst="rect">
            <a:avLst/>
          </a:prstGeom>
          <a:noFill/>
        </p:spPr>
        <p:txBody>
          <a:bodyPr wrap="square" rtlCol="0">
            <a:spAutoFit/>
          </a:bodyPr>
          <a:lstStyle/>
          <a:p>
            <a:r>
              <a:rPr lang="fr-FR" sz="1350" dirty="0"/>
              <a:t>(a)</a:t>
            </a:r>
          </a:p>
        </p:txBody>
      </p:sp>
      <p:sp>
        <p:nvSpPr>
          <p:cNvPr id="15" name="ZoneTexte 14">
            <a:extLst>
              <a:ext uri="{FF2B5EF4-FFF2-40B4-BE49-F238E27FC236}">
                <a16:creationId xmlns:a16="http://schemas.microsoft.com/office/drawing/2014/main" id="{6F365D59-9162-44E9-B25D-EFC5B9D027F7}"/>
              </a:ext>
            </a:extLst>
          </p:cNvPr>
          <p:cNvSpPr txBox="1"/>
          <p:nvPr/>
        </p:nvSpPr>
        <p:spPr>
          <a:xfrm>
            <a:off x="2212117" y="2072919"/>
            <a:ext cx="521558" cy="300082"/>
          </a:xfrm>
          <a:prstGeom prst="rect">
            <a:avLst/>
          </a:prstGeom>
          <a:noFill/>
        </p:spPr>
        <p:txBody>
          <a:bodyPr wrap="square" rtlCol="0">
            <a:spAutoFit/>
          </a:bodyPr>
          <a:lstStyle/>
          <a:p>
            <a:r>
              <a:rPr lang="fr-FR" sz="1350" dirty="0"/>
              <a:t>(b)</a:t>
            </a:r>
          </a:p>
        </p:txBody>
      </p:sp>
      <p:sp>
        <p:nvSpPr>
          <p:cNvPr id="16" name="ZoneTexte 15">
            <a:extLst>
              <a:ext uri="{FF2B5EF4-FFF2-40B4-BE49-F238E27FC236}">
                <a16:creationId xmlns:a16="http://schemas.microsoft.com/office/drawing/2014/main" id="{A01F8D33-8A5E-4850-92A4-32AF5BDEA9C0}"/>
              </a:ext>
            </a:extLst>
          </p:cNvPr>
          <p:cNvSpPr txBox="1"/>
          <p:nvPr/>
        </p:nvSpPr>
        <p:spPr>
          <a:xfrm>
            <a:off x="638197" y="3005697"/>
            <a:ext cx="469905" cy="300082"/>
          </a:xfrm>
          <a:prstGeom prst="rect">
            <a:avLst/>
          </a:prstGeom>
          <a:noFill/>
        </p:spPr>
        <p:txBody>
          <a:bodyPr wrap="square" rtlCol="0">
            <a:spAutoFit/>
          </a:bodyPr>
          <a:lstStyle/>
          <a:p>
            <a:r>
              <a:rPr lang="fr-FR" sz="1350" dirty="0">
                <a:solidFill>
                  <a:schemeClr val="bg1"/>
                </a:solidFill>
              </a:rPr>
              <a:t>(c)</a:t>
            </a:r>
          </a:p>
        </p:txBody>
      </p:sp>
      <p:sp>
        <p:nvSpPr>
          <p:cNvPr id="17" name="ZoneTexte 16">
            <a:extLst>
              <a:ext uri="{FF2B5EF4-FFF2-40B4-BE49-F238E27FC236}">
                <a16:creationId xmlns:a16="http://schemas.microsoft.com/office/drawing/2014/main" id="{899F959D-E296-4600-ABF8-28C9D9248DE7}"/>
              </a:ext>
            </a:extLst>
          </p:cNvPr>
          <p:cNvSpPr txBox="1"/>
          <p:nvPr/>
        </p:nvSpPr>
        <p:spPr>
          <a:xfrm>
            <a:off x="3926617" y="577904"/>
            <a:ext cx="521558" cy="300082"/>
          </a:xfrm>
          <a:prstGeom prst="rect">
            <a:avLst/>
          </a:prstGeom>
          <a:noFill/>
        </p:spPr>
        <p:txBody>
          <a:bodyPr wrap="square" rtlCol="0">
            <a:spAutoFit/>
          </a:bodyPr>
          <a:lstStyle/>
          <a:p>
            <a:r>
              <a:rPr lang="fr-FR" sz="1350" dirty="0" err="1"/>
              <a:t>fish</a:t>
            </a:r>
            <a:endParaRPr lang="fr-FR" sz="1350" dirty="0"/>
          </a:p>
        </p:txBody>
      </p:sp>
      <p:cxnSp>
        <p:nvCxnSpPr>
          <p:cNvPr id="18" name="Connecteur droit avec flèche 17">
            <a:extLst>
              <a:ext uri="{FF2B5EF4-FFF2-40B4-BE49-F238E27FC236}">
                <a16:creationId xmlns:a16="http://schemas.microsoft.com/office/drawing/2014/main" id="{AADCC336-45F5-4D75-9B5D-3D486D8FAF41}"/>
              </a:ext>
            </a:extLst>
          </p:cNvPr>
          <p:cNvCxnSpPr>
            <a:cxnSpLocks/>
          </p:cNvCxnSpPr>
          <p:nvPr/>
        </p:nvCxnSpPr>
        <p:spPr>
          <a:xfrm flipH="1">
            <a:off x="4019550" y="877986"/>
            <a:ext cx="142876" cy="1673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13620423"/>
      </p:ext>
    </p:extLst>
  </p:cSld>
  <p:clrMapOvr>
    <a:masterClrMapping/>
  </p:clrMapOvr>
</p:sld>
</file>

<file path=ppt/theme/theme1.xml><?xml version="1.0" encoding="utf-8"?>
<a:theme xmlns:a="http://schemas.openxmlformats.org/drawingml/2006/main" name="iXblue-presentation-16-9-FR">
  <a:themeElements>
    <a:clrScheme name="Personnalisée 2">
      <a:dk1>
        <a:srgbClr val="032029"/>
      </a:dk1>
      <a:lt1>
        <a:sysClr val="window" lastClr="FFFFFF"/>
      </a:lt1>
      <a:dk2>
        <a:srgbClr val="505150"/>
      </a:dk2>
      <a:lt2>
        <a:srgbClr val="B2B3B2"/>
      </a:lt2>
      <a:accent1>
        <a:srgbClr val="00A5D8"/>
      </a:accent1>
      <a:accent2>
        <a:srgbClr val="8DCEE6"/>
      </a:accent2>
      <a:accent3>
        <a:srgbClr val="EFA52D"/>
      </a:accent3>
      <a:accent4>
        <a:srgbClr val="DA5126"/>
      </a:accent4>
      <a:accent5>
        <a:srgbClr val="1E2551"/>
      </a:accent5>
      <a:accent6>
        <a:srgbClr val="165529"/>
      </a:accent6>
      <a:hlink>
        <a:srgbClr val="474746"/>
      </a:hlink>
      <a:folHlink>
        <a:srgbClr val="B2B3B2"/>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5D8"/>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square" lIns="91440" tIns="45720" rIns="91440" bIns="45720" rtlCol="0" anchor="ctr">
        <a:noAutofit/>
      </a:bodyPr>
      <a:lstStyle>
        <a:defPPr>
          <a:defRPr sz="1400" b="0" dirty="0" smtClean="0">
            <a:solidFill>
              <a:srgbClr val="032029"/>
            </a:solidFill>
          </a:defRPr>
        </a:defPPr>
      </a:lstStyle>
    </a:tx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iXblue-presentation-16-9-EN</Template>
  <TotalTime>26019</TotalTime>
  <Words>2317</Words>
  <Application>Microsoft Office PowerPoint</Application>
  <PresentationFormat>Affichage à l'écran (16:9)</PresentationFormat>
  <Paragraphs>214</Paragraphs>
  <Slides>20</Slides>
  <Notes>16</Notes>
  <HiddenSlides>0</HiddenSlides>
  <MMClips>0</MMClips>
  <ScaleCrop>false</ScaleCrop>
  <HeadingPairs>
    <vt:vector size="8" baseType="variant">
      <vt:variant>
        <vt:lpstr>Polices utilisées</vt:lpstr>
      </vt:variant>
      <vt:variant>
        <vt:i4>15</vt:i4>
      </vt:variant>
      <vt:variant>
        <vt:lpstr>Thème</vt:lpstr>
      </vt:variant>
      <vt:variant>
        <vt:i4>1</vt:i4>
      </vt:variant>
      <vt:variant>
        <vt:lpstr>Serveurs OLE incorporés</vt:lpstr>
      </vt:variant>
      <vt:variant>
        <vt:i4>1</vt:i4>
      </vt:variant>
      <vt:variant>
        <vt:lpstr>Titres des diapositives</vt:lpstr>
      </vt:variant>
      <vt:variant>
        <vt:i4>20</vt:i4>
      </vt:variant>
    </vt:vector>
  </HeadingPairs>
  <TitlesOfParts>
    <vt:vector size="37" baseType="lpstr">
      <vt:lpstr>Arial</vt:lpstr>
      <vt:lpstr>Arial MT Bd</vt:lpstr>
      <vt:lpstr>Arial Unicode MS</vt:lpstr>
      <vt:lpstr>Calibri</vt:lpstr>
      <vt:lpstr>Courier New</vt:lpstr>
      <vt:lpstr>Lucida Grande</vt:lpstr>
      <vt:lpstr>Montserrat</vt:lpstr>
      <vt:lpstr>Montserrat bold</vt:lpstr>
      <vt:lpstr>Montserrat Medium</vt:lpstr>
      <vt:lpstr>Montserrat Semi</vt:lpstr>
      <vt:lpstr>Montserrat Semi Bold</vt:lpstr>
      <vt:lpstr>Symbol</vt:lpstr>
      <vt:lpstr>Times New Roman</vt:lpstr>
      <vt:lpstr>Wingdings</vt:lpstr>
      <vt:lpstr>Wingdings 3</vt:lpstr>
      <vt:lpstr>iXblue-presentation-16-9-FR</vt:lpstr>
      <vt:lpstr>Picture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iXblue solution for geodetic measurement is </vt:lpstr>
      <vt:lpstr>Présentation PowerPoint</vt:lpstr>
      <vt:lpstr>Présentation PowerPoint</vt:lpstr>
      <vt:lpstr>Présentation PowerPoint</vt:lpstr>
      <vt:lpstr>From navigation to ground motion product line</vt:lpstr>
      <vt:lpstr>6 C measurements in harsh environement</vt:lpstr>
      <vt:lpstr>Six‐Axis Ground Motion Measurements of Caldera Collapse at Kīlauea Volcano, Hawai’I (J. Wasserman and al.), GRL 2020</vt:lpstr>
      <vt:lpstr>Back-Azimut estimation from single 6C station in near field</vt:lpstr>
      <vt:lpstr>Volcanic activity at Stromboli</vt:lpstr>
      <vt:lpstr>Présentation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Antoine Bonnet</dc:creator>
  <cp:lastModifiedBy>Guillaume Jouve</cp:lastModifiedBy>
  <cp:revision>436</cp:revision>
  <cp:lastPrinted>2018-04-13T07:57:18Z</cp:lastPrinted>
  <dcterms:created xsi:type="dcterms:W3CDTF">2016-12-12T18:42:04Z</dcterms:created>
  <dcterms:modified xsi:type="dcterms:W3CDTF">2020-05-03T19:12:30Z</dcterms:modified>
</cp:coreProperties>
</file>