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59" r:id="rId6"/>
    <p:sldId id="258" r:id="rId7"/>
    <p:sldId id="261" r:id="rId8"/>
    <p:sldId id="262" r:id="rId9"/>
    <p:sldId id="265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B49B-EC69-420A-86A6-5A8ED8082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B5C62-BEAC-4E4D-B720-0048486F1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56FC-B018-4A25-BEF3-4CD21A23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15C97-FDB6-46FA-B54A-0C2826C3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C8367-CF49-4FF2-9AA8-975209E7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733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842F-83E0-4390-ADD8-0808BFE2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0605D-518F-461B-8477-DBDCD7ACA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FFAD-D4F0-4289-8F86-0BDAD47D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B941E-2523-4D60-8136-B833E6EB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5CF19-CAAA-44E5-A6B3-1087B9EC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489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D4326F-C7DA-41D4-8D6D-2404F86A1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775B0-5C8F-489D-8D76-9CAC6E0F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1FE13-80F9-4DB7-B323-38EA06F7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A727-6986-464E-8A1F-F34FD3C7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2D82B-412E-452F-B57A-17C065E5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166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AC1D-BBB0-4BA8-9099-DBD4D304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5C1C-842B-4BA9-83B1-2D09379C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0424-0324-4AED-ABB8-523396CB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0DA6-130F-4EAC-8432-F6C57727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66ADC-054A-4CD0-8DF8-C8EDA73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416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2DBC-BBDC-4C23-8F5F-0303C23B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BF186-CC81-46D7-8F01-D7F5A632E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D9059-B5C1-42E1-8715-66249F50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3C30-AF0A-490F-8620-549B407A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3986E-92CF-429C-968A-0E6E4933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901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71FA-B574-4B5B-B99D-FB72D6A2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9AA7-2982-4E5A-A915-7DE4EC3FE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8FD2D-7A61-4ABD-A0E2-2A6025E8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E61BE-0206-47CD-95C3-2B5347EC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B74D3-DD10-4194-9A9D-E15EF624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987B8-3911-4073-8402-88770184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968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7B50-E50E-4C24-BFD1-A3032BA9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DD8F1-0B90-4E05-9E11-C6FAD74A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279D3-60C1-45B2-A526-D5D4E09D0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A8650-6D0E-493D-AE5E-B22E5814F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F7171-B154-4D30-979E-E274E1A5B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8C61A-048F-4424-A20E-E4260963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453A8-9DE0-4C13-9FE2-DE40467D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C57AB-4189-4717-96E9-5772E57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99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7C3D-FBB2-4A89-B5D6-91394A5B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EC016-3704-41E1-91D6-89DD1EA9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79A74-E9F8-4BBD-AD82-D1D57962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8827E-8875-462D-B1C0-6EC142AF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530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1F378-4A4C-4748-8DB5-1B6B90FA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6B7A8-17B2-47DE-A550-7C5524CA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E0303-0033-4C46-8B1E-107FB7D3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16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71D6-20C1-4856-B6D1-4734FAB1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6D43-C9E0-47B8-A685-3FF4A95C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03E4D-EE5B-45FD-B1D5-6B6AEDB6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43D87-9EC7-45EE-BD3E-261C89EA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E117C-555D-4FB5-AF2F-0ECC8E4D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D21F7-89A6-44E9-99FC-4EA7FE2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330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8045-FF69-4246-B82D-FFFCA602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D9CA7-03B8-4695-B6A0-670A4021B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F089F-9631-432A-85B5-03756E1B0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7E796-38B5-40DB-8333-DCCE5BEA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8D6AD-7366-4998-B926-CFA2507E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84AE6-74CF-4DC1-AC2B-445E050C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405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1DE5C-6E75-45FE-96CF-C6D1F166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CEEF-DA0C-459C-8161-3427E0C6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9C8E-C82A-4184-BD31-566E9FFFB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DEA7-09ED-467C-A863-A7A43FA7E7E3}" type="datetimeFigureOut">
              <a:rPr lang="LID4096" smtClean="0"/>
              <a:t>05/02/2020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24D8-69E4-4C94-A858-0266BB17B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F160-F2F3-4431-B418-2EC01E49F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CD26-8B39-4B60-B35F-4443F75278D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833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F4C3-2CB4-42A1-B8C1-DB1653301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3055938"/>
            <a:ext cx="10163175" cy="23876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Field observation of hydroxy diacids (DCAs) in PM2.5 and insights into their formation from aliphatic diacids through heterogeneous oxidation </a:t>
            </a:r>
            <a:endParaRPr lang="LID4096" sz="4000" dirty="0"/>
          </a:p>
        </p:txBody>
      </p:sp>
    </p:spTree>
    <p:extLst>
      <p:ext uri="{BB962C8B-B14F-4D97-AF65-F5344CB8AC3E}">
        <p14:creationId xmlns:p14="http://schemas.microsoft.com/office/powerpoint/2010/main" val="68760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65994-C10F-4345-8393-636A3312E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1" y="-286662"/>
            <a:ext cx="5741990" cy="574199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57089D8-3621-488A-8B27-C85349503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91" y="292964"/>
            <a:ext cx="2952184" cy="2838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C7A89-5531-4A95-92CD-642BE23E4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06" y="3726398"/>
            <a:ext cx="3856519" cy="2693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1AAB5-6FB2-459D-86D6-DB72733E2302}"/>
              </a:ext>
            </a:extLst>
          </p:cNvPr>
          <p:cNvSpPr txBox="1"/>
          <p:nvPr/>
        </p:nvSpPr>
        <p:spPr>
          <a:xfrm>
            <a:off x="9374819" y="292964"/>
            <a:ext cx="25035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YL sum data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reaction is more dependent on H2O(</a:t>
            </a:r>
            <a:r>
              <a:rPr lang="en-US" dirty="0" err="1"/>
              <a:t>aq</a:t>
            </a:r>
            <a:r>
              <a:rPr lang="en-US" dirty="0"/>
              <a:t>) in aerosol than atmosphere condition RH% for hC4 and hC7 (similar to sulfate oxidation, SOR), higher values with higher H2O(</a:t>
            </a:r>
            <a:r>
              <a:rPr lang="en-US" dirty="0" err="1"/>
              <a:t>aq</a:t>
            </a:r>
            <a:r>
              <a:rPr lang="en-US" dirty="0"/>
              <a:t>), more related to aqueous phase oxidation?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C5-C6 DCAs shown no dependence, due to complexity from gas and aqueous phase reactions?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B9815-8C5D-44D8-8EBF-4A01F69A266C}"/>
              </a:ext>
            </a:extLst>
          </p:cNvPr>
          <p:cNvSpPr/>
          <p:nvPr/>
        </p:nvSpPr>
        <p:spPr>
          <a:xfrm>
            <a:off x="603682" y="230819"/>
            <a:ext cx="1651246" cy="1615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E2359-9A0D-433A-A245-340AAA258EF4}"/>
              </a:ext>
            </a:extLst>
          </p:cNvPr>
          <p:cNvSpPr/>
          <p:nvPr/>
        </p:nvSpPr>
        <p:spPr>
          <a:xfrm>
            <a:off x="3801123" y="3348361"/>
            <a:ext cx="1651246" cy="1615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A6D10-CD38-40FE-83F0-D9EF08F33F45}"/>
              </a:ext>
            </a:extLst>
          </p:cNvPr>
          <p:cNvSpPr txBox="1"/>
          <p:nvPr/>
        </p:nvSpPr>
        <p:spPr>
          <a:xfrm>
            <a:off x="6729273" y="112841"/>
            <a:ext cx="24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Sulfate oxidation rate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457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23622E-51F5-4355-833E-332FAE5C8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4773" cy="5894773"/>
          </a:xfrm>
          <a:prstGeom prst="rect">
            <a:avLst/>
          </a:prstGeom>
        </p:spPr>
      </p:pic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2EBDFDF-7CAE-4A84-8A8B-5CC8B1327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753266" cy="2647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3BA29-64E8-48F8-B826-9690ED1A781A}"/>
              </a:ext>
            </a:extLst>
          </p:cNvPr>
          <p:cNvSpPr txBox="1"/>
          <p:nvPr/>
        </p:nvSpPr>
        <p:spPr>
          <a:xfrm>
            <a:off x="9365942" y="1171853"/>
            <a:ext cx="2503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YL win data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Complication from long range transport, independent of in-situ RH or H2O but liquid water content history should important. </a:t>
            </a:r>
          </a:p>
        </p:txBody>
      </p:sp>
    </p:spTree>
    <p:extLst>
      <p:ext uri="{BB962C8B-B14F-4D97-AF65-F5344CB8AC3E}">
        <p14:creationId xmlns:p14="http://schemas.microsoft.com/office/powerpoint/2010/main" val="10739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83A9-D18E-4B74-9B29-724660EE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183DD-3AE4-4088-B17A-FC6368189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hDCAs</a:t>
            </a:r>
            <a:r>
              <a:rPr lang="en-US" dirty="0"/>
              <a:t> (C5-C6) that have higher proportion in the gas phase did not show dependence on H</a:t>
            </a:r>
            <a:r>
              <a:rPr lang="en-US" sz="1400" dirty="0"/>
              <a:t>2</a:t>
            </a:r>
            <a:r>
              <a:rPr lang="en-US" dirty="0"/>
              <a:t>O(</a:t>
            </a:r>
            <a:r>
              <a:rPr lang="en-US" dirty="0" err="1"/>
              <a:t>aq</a:t>
            </a:r>
            <a:r>
              <a:rPr lang="en-US" dirty="0"/>
              <a:t>), those that have lower proportion in gas phase (hC4 and hC7) showed dependence on H</a:t>
            </a:r>
            <a:r>
              <a:rPr lang="en-US" sz="1600" dirty="0"/>
              <a:t>2</a:t>
            </a:r>
            <a:r>
              <a:rPr lang="en-US" dirty="0"/>
              <a:t>O(</a:t>
            </a:r>
            <a:r>
              <a:rPr lang="en-US" dirty="0" err="1"/>
              <a:t>aq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Physical state of DCAs affect the reaction mechanisms (in gas/PM phase)</a:t>
            </a:r>
          </a:p>
          <a:p>
            <a:pPr lvl="1"/>
            <a:r>
              <a:rPr lang="en-US" dirty="0"/>
              <a:t>Physical state of DCAs affected by atmosphere conditions, aerosol characteristics/compositions</a:t>
            </a:r>
            <a:r>
              <a:rPr lang="en-US" dirty="0">
                <a:sym typeface="Wingdings" panose="05000000000000000000" pitchFamily="2" charset="2"/>
              </a:rPr>
              <a:t> observe outliers</a:t>
            </a:r>
            <a:endParaRPr lang="en-US" dirty="0"/>
          </a:p>
          <a:p>
            <a:r>
              <a:rPr lang="en-US" dirty="0"/>
              <a:t>Different relationships in different periods</a:t>
            </a:r>
          </a:p>
          <a:p>
            <a:pPr lvl="1"/>
            <a:r>
              <a:rPr lang="en-US" dirty="0"/>
              <a:t>Possible heterogeneous aqueous phase reaction at nighttime shown at P4</a:t>
            </a:r>
          </a:p>
          <a:p>
            <a:endParaRPr lang="en-US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695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4509-6463-4D1F-9FFC-0298E127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5713-3DD1-4863-B57F-B92D8143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Semi-volatile properties of DCAs</a:t>
            </a:r>
          </a:p>
          <a:p>
            <a:r>
              <a:rPr lang="en-US" dirty="0" err="1"/>
              <a:t>hDCA</a:t>
            </a:r>
            <a:r>
              <a:rPr lang="en-US" dirty="0"/>
              <a:t>/DCA ratio correlation with ion/gas species</a:t>
            </a:r>
          </a:p>
          <a:p>
            <a:pPr lvl="1"/>
            <a:r>
              <a:rPr lang="en-US" dirty="0"/>
              <a:t>Correlation with species (outliers influence)</a:t>
            </a:r>
          </a:p>
          <a:p>
            <a:pPr lvl="1"/>
            <a:r>
              <a:rPr lang="en-US" dirty="0"/>
              <a:t>Diurnal variation features</a:t>
            </a:r>
          </a:p>
          <a:p>
            <a:pPr lvl="1"/>
            <a:r>
              <a:rPr lang="en-US" dirty="0"/>
              <a:t>Relationship with RH and H2O(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r>
              <a:rPr lang="en-US" dirty="0"/>
              <a:t>Short Conclusions</a:t>
            </a:r>
          </a:p>
          <a:p>
            <a:pPr lvl="1"/>
            <a:r>
              <a:rPr lang="en-US" dirty="0"/>
              <a:t>Proportion of DCA in gas/PM phase affect their formation pathways and thus correlation behavior with species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9151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0539-CB59-400A-9994-BE3816AF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details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A0E9-4ACC-4237-803C-6B2E81572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Sampling location</a:t>
            </a:r>
          </a:p>
          <a:p>
            <a:pPr lvl="1"/>
            <a:r>
              <a:rPr lang="en-US" dirty="0"/>
              <a:t>An urban site in Yuen Long (YL), Hong Kong</a:t>
            </a:r>
          </a:p>
          <a:p>
            <a:pPr lvl="1"/>
            <a:r>
              <a:rPr lang="en-US" dirty="0"/>
              <a:t>Sampler located on the roof of a five-floor building</a:t>
            </a:r>
          </a:p>
          <a:p>
            <a:r>
              <a:rPr lang="en-US" dirty="0"/>
              <a:t>Sampling duration</a:t>
            </a:r>
          </a:p>
          <a:p>
            <a:pPr lvl="1"/>
            <a:r>
              <a:rPr lang="en-US" dirty="0"/>
              <a:t>Short duration sampling divided into 4 period in one day, sampled every 3 or 4 days.</a:t>
            </a:r>
          </a:p>
          <a:p>
            <a:pPr lvl="2"/>
            <a:r>
              <a:rPr lang="en-US" dirty="0"/>
              <a:t>P1: 06-00-11:00</a:t>
            </a:r>
          </a:p>
          <a:p>
            <a:pPr lvl="2"/>
            <a:r>
              <a:rPr lang="en-US" dirty="0"/>
              <a:t>P2: 1100:-16:00</a:t>
            </a:r>
          </a:p>
          <a:p>
            <a:pPr lvl="2"/>
            <a:r>
              <a:rPr lang="en-US" dirty="0"/>
              <a:t>P3: 16:00-21:00</a:t>
            </a:r>
          </a:p>
          <a:p>
            <a:pPr lvl="2"/>
            <a:r>
              <a:rPr lang="en-US" dirty="0"/>
              <a:t>P4: 21:00-06:00</a:t>
            </a:r>
          </a:p>
          <a:p>
            <a:pPr lvl="1"/>
            <a:r>
              <a:rPr lang="en-US" dirty="0"/>
              <a:t>Samples were collected in Summer and Winter. </a:t>
            </a:r>
          </a:p>
          <a:p>
            <a:r>
              <a:rPr lang="en-US" dirty="0"/>
              <a:t>Total samples=64 (Summer:36,Winter:28)</a:t>
            </a:r>
          </a:p>
          <a:p>
            <a:endParaRPr lang="en-US" dirty="0"/>
          </a:p>
          <a:p>
            <a:r>
              <a:rPr lang="en-US" dirty="0"/>
              <a:t>Sample analysis</a:t>
            </a:r>
          </a:p>
          <a:p>
            <a:pPr lvl="1"/>
            <a:r>
              <a:rPr lang="en-US" dirty="0"/>
              <a:t>filter-based samples were extracted by distilled 4:1 (</a:t>
            </a:r>
            <a:r>
              <a:rPr lang="en-US" dirty="0" err="1"/>
              <a:t>DCM:MeOH</a:t>
            </a:r>
            <a:r>
              <a:rPr lang="en-US" dirty="0"/>
              <a:t>). It was then blow-dried by UHP nitrogen and derivatized by MSTFA (in distilled hexane) before analyzed by GCMS. Internal standard (C24D50,C16D32O2) and authentic standards were used for quantification.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5346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C15FC-F879-4E8A-8E21-1098DD9BC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853" y="451389"/>
            <a:ext cx="4892464" cy="3406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520F6-BB38-46FD-8EC3-925B6F5F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250"/>
            <a:ext cx="2651990" cy="367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82706-5318-403D-93CD-251EF9F59C84}"/>
              </a:ext>
            </a:extLst>
          </p:cNvPr>
          <p:cNvSpPr txBox="1"/>
          <p:nvPr/>
        </p:nvSpPr>
        <p:spPr>
          <a:xfrm>
            <a:off x="544945" y="-5149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Vapor pressure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85788-B870-42DE-A3B6-959F50BFCF49}"/>
              </a:ext>
            </a:extLst>
          </p:cNvPr>
          <p:cNvSpPr txBox="1"/>
          <p:nvPr/>
        </p:nvSpPr>
        <p:spPr>
          <a:xfrm>
            <a:off x="3378242" y="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Enthalpies of Vaporization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E04DD-791A-4B4B-B56E-557A9E38C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74" y="3890648"/>
            <a:ext cx="4185501" cy="2841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ACB20-4121-4763-B93C-02C72D21CD13}"/>
              </a:ext>
            </a:extLst>
          </p:cNvPr>
          <p:cNvSpPr txBox="1"/>
          <p:nvPr/>
        </p:nvSpPr>
        <p:spPr>
          <a:xfrm>
            <a:off x="2859853" y="5276850"/>
            <a:ext cx="129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Subcooled liquid saturation vapor pressures</a:t>
            </a:r>
            <a:endParaRPr lang="LID4096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319D6-E6F6-4A95-9434-14936D0B0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79" y="4004408"/>
            <a:ext cx="3905468" cy="27280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D12FB0-716B-4902-98F6-502969B4D2AF}"/>
              </a:ext>
            </a:extLst>
          </p:cNvPr>
          <p:cNvSpPr txBox="1"/>
          <p:nvPr/>
        </p:nvSpPr>
        <p:spPr>
          <a:xfrm>
            <a:off x="8744505" y="298708"/>
            <a:ext cx="32492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DCAs is believed to be mainly in the PM phase but they also exist in the gas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Their proportion in the gas phase is not solely depend on vapor pressure.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Acidity (</a:t>
            </a:r>
            <a:r>
              <a:rPr lang="en-US" dirty="0" err="1"/>
              <a:t>pKa</a:t>
            </a:r>
            <a:r>
              <a:rPr lang="en-US" dirty="0"/>
              <a:t>) : low </a:t>
            </a:r>
            <a:r>
              <a:rPr lang="en-US" dirty="0" err="1"/>
              <a:t>pKa</a:t>
            </a:r>
            <a:r>
              <a:rPr lang="en-US" dirty="0"/>
              <a:t> for smaller C chain DCA can be more easily to dissociate/absorb in </a:t>
            </a:r>
            <a:r>
              <a:rPr lang="en-US" dirty="0" err="1"/>
              <a:t>aq</a:t>
            </a:r>
            <a:r>
              <a:rPr lang="en-US" dirty="0"/>
              <a:t> phase of the aerosol, e.g. C2 to C5, reverse trend of vapor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factors: aerosol characteristics/atmospheric state/even-odd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6DA330-E9DB-4BE4-8C09-303843EEA65A}"/>
              </a:ext>
            </a:extLst>
          </p:cNvPr>
          <p:cNvSpPr/>
          <p:nvPr/>
        </p:nvSpPr>
        <p:spPr>
          <a:xfrm>
            <a:off x="4270159" y="2024109"/>
            <a:ext cx="435006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485285-DFD7-4B66-9D55-1CEA076C4EE0}"/>
              </a:ext>
            </a:extLst>
          </p:cNvPr>
          <p:cNvSpPr/>
          <p:nvPr/>
        </p:nvSpPr>
        <p:spPr>
          <a:xfrm>
            <a:off x="2050528" y="1919787"/>
            <a:ext cx="435006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538E65-2D6D-4371-AFA3-DE2E17618471}"/>
              </a:ext>
            </a:extLst>
          </p:cNvPr>
          <p:cNvSpPr/>
          <p:nvPr/>
        </p:nvSpPr>
        <p:spPr>
          <a:xfrm>
            <a:off x="2596298" y="4229285"/>
            <a:ext cx="435006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D434DB-8A6D-41B2-B21D-3F4702371207}"/>
              </a:ext>
            </a:extLst>
          </p:cNvPr>
          <p:cNvSpPr/>
          <p:nvPr/>
        </p:nvSpPr>
        <p:spPr>
          <a:xfrm>
            <a:off x="6634237" y="4607512"/>
            <a:ext cx="2225677" cy="585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6EAD3D-FEC8-4124-89DE-A295394F214B}"/>
              </a:ext>
            </a:extLst>
          </p:cNvPr>
          <p:cNvSpPr/>
          <p:nvPr/>
        </p:nvSpPr>
        <p:spPr>
          <a:xfrm>
            <a:off x="10700473" y="6027003"/>
            <a:ext cx="233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200" dirty="0" err="1"/>
              <a:t>Limbeck</a:t>
            </a:r>
            <a:r>
              <a:rPr lang="en-US" sz="1200" dirty="0"/>
              <a:t> et al. (2005)</a:t>
            </a:r>
          </a:p>
          <a:p>
            <a:pPr marL="304800" indent="-304800"/>
            <a:r>
              <a:rPr lang="en-US" sz="1200" dirty="0" err="1"/>
              <a:t>Limbeck</a:t>
            </a:r>
            <a:r>
              <a:rPr lang="en-US" sz="1200" dirty="0"/>
              <a:t> et al. (2001)</a:t>
            </a:r>
          </a:p>
          <a:p>
            <a:pPr marL="304800" indent="-304800"/>
            <a:r>
              <a:rPr lang="en-US" sz="1200" dirty="0"/>
              <a:t>Bao et al. (2012)</a:t>
            </a:r>
          </a:p>
          <a:p>
            <a:pPr marL="304800" indent="-304800"/>
            <a:r>
              <a:rPr lang="en-US" sz="1200" dirty="0" err="1"/>
              <a:t>Soonsin</a:t>
            </a:r>
            <a:r>
              <a:rPr lang="en-US" sz="1200" dirty="0"/>
              <a:t> et al. (2010)</a:t>
            </a:r>
          </a:p>
        </p:txBody>
      </p:sp>
    </p:spTree>
    <p:extLst>
      <p:ext uri="{BB962C8B-B14F-4D97-AF65-F5344CB8AC3E}">
        <p14:creationId xmlns:p14="http://schemas.microsoft.com/office/powerpoint/2010/main" val="378300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CBB55-D27C-4EAC-B52D-512002C71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804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43435-EA41-4F7D-8DB1-DC369B2C4487}"/>
              </a:ext>
            </a:extLst>
          </p:cNvPr>
          <p:cNvSpPr txBox="1"/>
          <p:nvPr/>
        </p:nvSpPr>
        <p:spPr>
          <a:xfrm>
            <a:off x="8827365" y="1120676"/>
            <a:ext cx="3249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proportion in gas phase can be related to the correlation strength of DCAs with 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Stronger correlation with Ox might imply higher proportion of gas phase reactions </a:t>
            </a:r>
            <a:r>
              <a:rPr lang="en-US" dirty="0">
                <a:sym typeface="Wingdings" panose="05000000000000000000" pitchFamily="2" charset="2"/>
              </a:rPr>
              <a:t> C5/C6 DCAs, also C5,C6 2-hydroxy DCAs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2210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oom&#10;&#10;Description automatically generated">
            <a:extLst>
              <a:ext uri="{FF2B5EF4-FFF2-40B4-BE49-F238E27FC236}">
                <a16:creationId xmlns:a16="http://schemas.microsoft.com/office/drawing/2014/main" id="{6B954B86-78A1-4012-9B22-C14160210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870451"/>
            <a:ext cx="4390903" cy="3293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E8D44E-191D-426A-8694-F7E2FCFC1066}"/>
              </a:ext>
            </a:extLst>
          </p:cNvPr>
          <p:cNvSpPr txBox="1"/>
          <p:nvPr/>
        </p:nvSpPr>
        <p:spPr>
          <a:xfrm>
            <a:off x="497149" y="213064"/>
            <a:ext cx="52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correlations (Pearson’s r)_YL summer data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1C8F4-A052-4A26-9DDD-429CFA748F48}"/>
              </a:ext>
            </a:extLst>
          </p:cNvPr>
          <p:cNvSpPr txBox="1"/>
          <p:nvPr/>
        </p:nvSpPr>
        <p:spPr>
          <a:xfrm>
            <a:off x="825623" y="4598633"/>
            <a:ext cx="4296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Correlations using whole summer data with species show generally weak relationships (&lt;0.5)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2-hC5/C5 show highest correlation with Ox</a:t>
            </a:r>
            <a:endParaRPr lang="LID4096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C3F051-79B6-4F0F-8618-79FD9BA3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39" y="870450"/>
            <a:ext cx="4390903" cy="32931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609897-3831-4D58-89D9-AEDB47C7D77A}"/>
              </a:ext>
            </a:extLst>
          </p:cNvPr>
          <p:cNvSpPr txBox="1"/>
          <p:nvPr/>
        </p:nvSpPr>
        <p:spPr>
          <a:xfrm>
            <a:off x="5496757" y="4598633"/>
            <a:ext cx="4296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species shown moderately good correlation with sulfate and H2O(</a:t>
            </a:r>
            <a:r>
              <a:rPr lang="en-US" dirty="0" err="1"/>
              <a:t>aq</a:t>
            </a:r>
            <a:r>
              <a:rPr lang="en-US" dirty="0"/>
              <a:t>) estimated by E-AIM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relationship might be masked by the diurnal features of the ratios</a:t>
            </a:r>
            <a:r>
              <a:rPr lang="en-US" dirty="0">
                <a:sym typeface="Wingdings" panose="05000000000000000000" pitchFamily="2" charset="2"/>
              </a:rPr>
              <a:t> divide the data by periods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EF570-41A0-48DE-A32C-F303524FDC7B}"/>
              </a:ext>
            </a:extLst>
          </p:cNvPr>
          <p:cNvSpPr txBox="1"/>
          <p:nvPr/>
        </p:nvSpPr>
        <p:spPr>
          <a:xfrm>
            <a:off x="9793550" y="582396"/>
            <a:ext cx="2028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Aliphatic DCA is believed to be important precursor for hydroxy DCA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3743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77D5B1-C9AD-4AC4-8139-E4CA1AA9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38" y="0"/>
            <a:ext cx="4567562" cy="4567562"/>
          </a:xfrm>
          <a:prstGeom prst="rect">
            <a:avLst/>
          </a:prstGeom>
        </p:spPr>
      </p:pic>
      <p:pic>
        <p:nvPicPr>
          <p:cNvPr id="3" name="Picture 2" descr="A picture containing implement, stationary, pencil, room&#10;&#10;Description automatically generated">
            <a:extLst>
              <a:ext uri="{FF2B5EF4-FFF2-40B4-BE49-F238E27FC236}">
                <a16:creationId xmlns:a16="http://schemas.microsoft.com/office/drawing/2014/main" id="{0555078D-3ADB-44A6-8F02-04CF73736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6" y="0"/>
            <a:ext cx="4567562" cy="456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DE3DE-6A3D-4D5E-9F35-3F4152881BDC}"/>
              </a:ext>
            </a:extLst>
          </p:cNvPr>
          <p:cNvSpPr txBox="1"/>
          <p:nvPr/>
        </p:nvSpPr>
        <p:spPr>
          <a:xfrm>
            <a:off x="77190" y="652794"/>
            <a:ext cx="461665" cy="19258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/>
              <a:t>Pearon’s</a:t>
            </a:r>
            <a:r>
              <a:rPr lang="en-US" dirty="0"/>
              <a:t> r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5855E-366A-4569-817A-97BFC3E01F73}"/>
              </a:ext>
            </a:extLst>
          </p:cNvPr>
          <p:cNvSpPr txBox="1"/>
          <p:nvPr/>
        </p:nvSpPr>
        <p:spPr>
          <a:xfrm>
            <a:off x="550415" y="4669655"/>
            <a:ext cx="389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with Ox (blue bar)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Strongest correlation at daytime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CB29A0-C3FC-4CF0-8658-1F140474BBAB}"/>
              </a:ext>
            </a:extLst>
          </p:cNvPr>
          <p:cNvSpPr/>
          <p:nvPr/>
        </p:nvSpPr>
        <p:spPr>
          <a:xfrm>
            <a:off x="6214369" y="177553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F011C0-08D4-402F-A64D-D71FC7C2FCF3}"/>
              </a:ext>
            </a:extLst>
          </p:cNvPr>
          <p:cNvSpPr/>
          <p:nvPr/>
        </p:nvSpPr>
        <p:spPr>
          <a:xfrm>
            <a:off x="7467600" y="177553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9F698-9531-4020-9335-1367126292D3}"/>
              </a:ext>
            </a:extLst>
          </p:cNvPr>
          <p:cNvSpPr/>
          <p:nvPr/>
        </p:nvSpPr>
        <p:spPr>
          <a:xfrm>
            <a:off x="8726749" y="177553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3A5E-5C16-4482-9E6E-1286B0BCA72A}"/>
              </a:ext>
            </a:extLst>
          </p:cNvPr>
          <p:cNvSpPr txBox="1"/>
          <p:nvPr/>
        </p:nvSpPr>
        <p:spPr>
          <a:xfrm>
            <a:off x="5122415" y="4669655"/>
            <a:ext cx="448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Sulfate and H2O(</a:t>
            </a:r>
            <a:r>
              <a:rPr lang="en-US" dirty="0" err="1"/>
              <a:t>aq</a:t>
            </a:r>
            <a:r>
              <a:rPr lang="en-US" dirty="0"/>
              <a:t>) (red and brown bars)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correlation at nighttime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Imply heterogeneous aqueous phase oxidation at night</a:t>
            </a:r>
            <a:endParaRPr lang="LID4096" dirty="0"/>
          </a:p>
        </p:txBody>
      </p:sp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B9E4ED6-643B-4810-9683-204A6EF482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0"/>
          <a:stretch/>
        </p:blipFill>
        <p:spPr>
          <a:xfrm>
            <a:off x="10996471" y="0"/>
            <a:ext cx="74128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629658-0E69-461E-A440-33C802EF6E9B}"/>
              </a:ext>
            </a:extLst>
          </p:cNvPr>
          <p:cNvSpPr txBox="1"/>
          <p:nvPr/>
        </p:nvSpPr>
        <p:spPr>
          <a:xfrm>
            <a:off x="9148435" y="64686"/>
            <a:ext cx="192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**plots were drawn after removing outlier(s)</a:t>
            </a:r>
            <a:endParaRPr lang="LID4096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5BB349-23A0-44BE-A7CC-43FDBE5D592E}"/>
              </a:ext>
            </a:extLst>
          </p:cNvPr>
          <p:cNvSpPr/>
          <p:nvPr/>
        </p:nvSpPr>
        <p:spPr>
          <a:xfrm>
            <a:off x="11585359" y="526351"/>
            <a:ext cx="152400" cy="237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E7BFD7-8EC0-431D-987B-8CECB341580D}"/>
              </a:ext>
            </a:extLst>
          </p:cNvPr>
          <p:cNvSpPr/>
          <p:nvPr/>
        </p:nvSpPr>
        <p:spPr>
          <a:xfrm>
            <a:off x="11214715" y="6076374"/>
            <a:ext cx="152400" cy="237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50C53-BA03-4637-98E2-EA4BE833973C}"/>
              </a:ext>
            </a:extLst>
          </p:cNvPr>
          <p:cNvSpPr txBox="1"/>
          <p:nvPr/>
        </p:nvSpPr>
        <p:spPr>
          <a:xfrm>
            <a:off x="9689969" y="1872911"/>
            <a:ext cx="1435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 plot of sulfate vs </a:t>
            </a:r>
            <a:r>
              <a:rPr lang="en-US" dirty="0" err="1"/>
              <a:t>hDCa</a:t>
            </a:r>
            <a:r>
              <a:rPr lang="en-US" dirty="0"/>
              <a:t>/DCA ratios at P4</a:t>
            </a:r>
            <a:r>
              <a:rPr lang="en-US" dirty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1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77D5B1-C9AD-4AC4-8139-E4CA1AA9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3" y="514905"/>
            <a:ext cx="4567562" cy="4567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CB29A0-C3FC-4CF0-8658-1F140474BBAB}"/>
              </a:ext>
            </a:extLst>
          </p:cNvPr>
          <p:cNvSpPr/>
          <p:nvPr/>
        </p:nvSpPr>
        <p:spPr>
          <a:xfrm>
            <a:off x="1660124" y="692458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F011C0-08D4-402F-A64D-D71FC7C2FCF3}"/>
              </a:ext>
            </a:extLst>
          </p:cNvPr>
          <p:cNvSpPr/>
          <p:nvPr/>
        </p:nvSpPr>
        <p:spPr>
          <a:xfrm>
            <a:off x="2913355" y="692458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9F698-9531-4020-9335-1367126292D3}"/>
              </a:ext>
            </a:extLst>
          </p:cNvPr>
          <p:cNvSpPr/>
          <p:nvPr/>
        </p:nvSpPr>
        <p:spPr>
          <a:xfrm>
            <a:off x="4172504" y="692458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3A5E-5C16-4482-9E6E-1286B0BCA72A}"/>
              </a:ext>
            </a:extLst>
          </p:cNvPr>
          <p:cNvSpPr txBox="1"/>
          <p:nvPr/>
        </p:nvSpPr>
        <p:spPr>
          <a:xfrm>
            <a:off x="568170" y="5184560"/>
            <a:ext cx="448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Sulfate and H2O(</a:t>
            </a:r>
            <a:r>
              <a:rPr lang="en-US" dirty="0" err="1"/>
              <a:t>aq</a:t>
            </a:r>
            <a:r>
              <a:rPr lang="en-US" dirty="0"/>
              <a:t>) (red and brown)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correlation at nighttime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Imply heterogeneous aqueous phase oxidation at night</a:t>
            </a:r>
            <a:endParaRPr lang="LID4096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9EF4237-6929-4041-A699-73C5C0DD5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76" y="514905"/>
            <a:ext cx="4567562" cy="45675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E05A7B-73A2-440F-A874-657A36EF4C46}"/>
              </a:ext>
            </a:extLst>
          </p:cNvPr>
          <p:cNvSpPr/>
          <p:nvPr/>
        </p:nvSpPr>
        <p:spPr>
          <a:xfrm>
            <a:off x="6757387" y="692458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B11BA-8FB7-4B85-80A4-CA8526D479B6}"/>
              </a:ext>
            </a:extLst>
          </p:cNvPr>
          <p:cNvSpPr/>
          <p:nvPr/>
        </p:nvSpPr>
        <p:spPr>
          <a:xfrm>
            <a:off x="8305430" y="692457"/>
            <a:ext cx="292963" cy="4163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0CFC4-DD95-42BE-AB15-C61A23669C8F}"/>
              </a:ext>
            </a:extLst>
          </p:cNvPr>
          <p:cNvSpPr/>
          <p:nvPr/>
        </p:nvSpPr>
        <p:spPr>
          <a:xfrm>
            <a:off x="9792070" y="716872"/>
            <a:ext cx="292963" cy="4163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05173-BFAF-4131-B5CD-5D3328CF847C}"/>
              </a:ext>
            </a:extLst>
          </p:cNvPr>
          <p:cNvSpPr txBox="1"/>
          <p:nvPr/>
        </p:nvSpPr>
        <p:spPr>
          <a:xfrm>
            <a:off x="6010183" y="5082466"/>
            <a:ext cx="3852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Those that shown increased correlation with sulfate at night also show higher ratios at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hC5 has highest ratio at P2 and did not shown increased correlation with sulfate at night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66E2F2-8BEF-4D0D-9A36-47C649000E7A}"/>
              </a:ext>
            </a:extLst>
          </p:cNvPr>
          <p:cNvSpPr txBox="1"/>
          <p:nvPr/>
        </p:nvSpPr>
        <p:spPr>
          <a:xfrm>
            <a:off x="10085033" y="1587531"/>
            <a:ext cx="19099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Implications: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 production of hydroxy DCA from DCA at nighttime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2-hC5: photochemical oxidation at daytime, probably gas phase (along with high </a:t>
            </a:r>
            <a:r>
              <a:rPr lang="en-US" dirty="0" err="1"/>
              <a:t>corr</a:t>
            </a:r>
            <a:r>
              <a:rPr lang="en-US" dirty="0"/>
              <a:t> with ox at daytime but not sulfate)</a:t>
            </a:r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C54487-1B2A-4D66-9F3E-F7408B0F4491}"/>
              </a:ext>
            </a:extLst>
          </p:cNvPr>
          <p:cNvSpPr/>
          <p:nvPr/>
        </p:nvSpPr>
        <p:spPr>
          <a:xfrm>
            <a:off x="9132163" y="692456"/>
            <a:ext cx="292963" cy="1207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479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77D5B1-C9AD-4AC4-8139-E4CA1AA9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3" y="514905"/>
            <a:ext cx="4567562" cy="4567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CB29A0-C3FC-4CF0-8658-1F140474BBAB}"/>
              </a:ext>
            </a:extLst>
          </p:cNvPr>
          <p:cNvSpPr/>
          <p:nvPr/>
        </p:nvSpPr>
        <p:spPr>
          <a:xfrm>
            <a:off x="1660124" y="692458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F011C0-08D4-402F-A64D-D71FC7C2FCF3}"/>
              </a:ext>
            </a:extLst>
          </p:cNvPr>
          <p:cNvSpPr/>
          <p:nvPr/>
        </p:nvSpPr>
        <p:spPr>
          <a:xfrm>
            <a:off x="2913355" y="692458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9F698-9531-4020-9335-1367126292D3}"/>
              </a:ext>
            </a:extLst>
          </p:cNvPr>
          <p:cNvSpPr/>
          <p:nvPr/>
        </p:nvSpPr>
        <p:spPr>
          <a:xfrm>
            <a:off x="4172504" y="692458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3A5E-5C16-4482-9E6E-1286B0BCA72A}"/>
              </a:ext>
            </a:extLst>
          </p:cNvPr>
          <p:cNvSpPr txBox="1"/>
          <p:nvPr/>
        </p:nvSpPr>
        <p:spPr>
          <a:xfrm>
            <a:off x="568170" y="5184560"/>
            <a:ext cx="448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Sulfate and H2O(</a:t>
            </a:r>
            <a:r>
              <a:rPr lang="en-US" dirty="0" err="1"/>
              <a:t>aq</a:t>
            </a:r>
            <a:r>
              <a:rPr lang="en-US" dirty="0"/>
              <a:t>) (red and brown)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correlation at nighttime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Imply heterogeneous aqueous phase oxidation at night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36C29-FE93-481C-B28F-182FC659E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66" y="0"/>
            <a:ext cx="4567562" cy="456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E2FA5E-92FF-49D4-B290-2C0A5E373185}"/>
              </a:ext>
            </a:extLst>
          </p:cNvPr>
          <p:cNvSpPr txBox="1"/>
          <p:nvPr/>
        </p:nvSpPr>
        <p:spPr>
          <a:xfrm>
            <a:off x="693938" y="62144"/>
            <a:ext cx="96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YL sum</a:t>
            </a:r>
            <a:endParaRPr lang="LID4096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BF741F-1B1B-4F9B-8798-0EFF6782D53A}"/>
              </a:ext>
            </a:extLst>
          </p:cNvPr>
          <p:cNvSpPr txBox="1"/>
          <p:nvPr/>
        </p:nvSpPr>
        <p:spPr>
          <a:xfrm>
            <a:off x="9503547" y="1160502"/>
            <a:ext cx="1741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/>
              <a:t>This </a:t>
            </a:r>
            <a:r>
              <a:rPr lang="en-US" dirty="0" err="1"/>
              <a:t>behavious</a:t>
            </a:r>
            <a:r>
              <a:rPr lang="en-US" dirty="0"/>
              <a:t> was the same for YL winter data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endParaRPr lang="en-US" dirty="0"/>
          </a:p>
          <a:p>
            <a:r>
              <a:rPr lang="en-US" dirty="0"/>
              <a:t>               ↓       </a:t>
            </a:r>
            <a:endParaRPr lang="LID4096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441F8C-64D8-42A1-9913-B435314610EF}"/>
              </a:ext>
            </a:extLst>
          </p:cNvPr>
          <p:cNvSpPr/>
          <p:nvPr/>
        </p:nvSpPr>
        <p:spPr>
          <a:xfrm>
            <a:off x="6007963" y="177553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BE2BA4-2DF6-4777-9BA2-7FD681085233}"/>
              </a:ext>
            </a:extLst>
          </p:cNvPr>
          <p:cNvSpPr/>
          <p:nvPr/>
        </p:nvSpPr>
        <p:spPr>
          <a:xfrm>
            <a:off x="7243439" y="177553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ADA6B8-2A67-4A92-9230-3750B7C1B9A3}"/>
              </a:ext>
            </a:extLst>
          </p:cNvPr>
          <p:cNvSpPr/>
          <p:nvPr/>
        </p:nvSpPr>
        <p:spPr>
          <a:xfrm>
            <a:off x="8489272" y="177553"/>
            <a:ext cx="292963" cy="3835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Picture 21" descr="A picture containing map, room&#10;&#10;Description automatically generated">
            <a:extLst>
              <a:ext uri="{FF2B5EF4-FFF2-40B4-BE49-F238E27FC236}">
                <a16:creationId xmlns:a16="http://schemas.microsoft.com/office/drawing/2014/main" id="{972491DD-B6F0-4684-AAAE-FB3AF46B1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32" y="3429000"/>
            <a:ext cx="3329868" cy="33298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9C5F1D-700A-4D33-9D7D-4F9066FD213D}"/>
              </a:ext>
            </a:extLst>
          </p:cNvPr>
          <p:cNvSpPr/>
          <p:nvPr/>
        </p:nvSpPr>
        <p:spPr>
          <a:xfrm>
            <a:off x="9663345" y="3506679"/>
            <a:ext cx="292963" cy="3071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C2CED8-DC28-4901-9BFD-518D0AF53F8E}"/>
              </a:ext>
            </a:extLst>
          </p:cNvPr>
          <p:cNvSpPr/>
          <p:nvPr/>
        </p:nvSpPr>
        <p:spPr>
          <a:xfrm>
            <a:off x="10781933" y="3506679"/>
            <a:ext cx="292963" cy="3071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CE3744-875E-498C-B104-854E24BAA467}"/>
              </a:ext>
            </a:extLst>
          </p:cNvPr>
          <p:cNvSpPr/>
          <p:nvPr/>
        </p:nvSpPr>
        <p:spPr>
          <a:xfrm>
            <a:off x="11899037" y="3558097"/>
            <a:ext cx="292963" cy="3071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292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799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Field observation of hydroxy diacids (DCAs) in PM2.5 and insights into their formation from aliphatic diacids through heterogeneous oxidation </vt:lpstr>
      <vt:lpstr>Outline</vt:lpstr>
      <vt:lpstr>Samples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</dc:title>
  <dc:creator>Yuk Ying Cheng</dc:creator>
  <cp:lastModifiedBy>Yuk Ying Cheng</cp:lastModifiedBy>
  <cp:revision>98</cp:revision>
  <dcterms:created xsi:type="dcterms:W3CDTF">2020-04-02T16:38:08Z</dcterms:created>
  <dcterms:modified xsi:type="dcterms:W3CDTF">2020-05-02T07:38:09Z</dcterms:modified>
</cp:coreProperties>
</file>