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5.jpg" ContentType="image/jpeg"/>
  <Override PartName="/ppt/media/image12.jpg" ContentType="image/jpeg"/>
  <Override PartName="/ppt/media/image16.jpg" ContentType="image/jpeg"/>
  <Override PartName="/ppt/media/image18.jpg" ContentType="image/jpeg"/>
  <Override PartName="/ppt/media/image19.jpg" ContentType="image/jpeg"/>
  <Override PartName="/ppt/media/image21.jpg" ContentType="image/jpeg"/>
  <Override PartName="/ppt/media/image22.jpg" ContentType="image/jpeg"/>
  <Override PartName="/ppt/media/image24.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18"/>
  </p:handoutMasterIdLst>
  <p:sldIdLst>
    <p:sldId id="256" r:id="rId2"/>
    <p:sldId id="287" r:id="rId3"/>
    <p:sldId id="288" r:id="rId4"/>
    <p:sldId id="290" r:id="rId5"/>
    <p:sldId id="292" r:id="rId6"/>
    <p:sldId id="291" r:id="rId7"/>
    <p:sldId id="294" r:id="rId8"/>
    <p:sldId id="295" r:id="rId9"/>
    <p:sldId id="296" r:id="rId10"/>
    <p:sldId id="303" r:id="rId11"/>
    <p:sldId id="297" r:id="rId12"/>
    <p:sldId id="298" r:id="rId13"/>
    <p:sldId id="300" r:id="rId14"/>
    <p:sldId id="301" r:id="rId15"/>
    <p:sldId id="302" r:id="rId16"/>
    <p:sldId id="289"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612" y="102"/>
      </p:cViewPr>
      <p:guideLst/>
    </p:cSldViewPr>
  </p:slideViewPr>
  <p:notesTextViewPr>
    <p:cViewPr>
      <p:scale>
        <a:sx n="1" d="1"/>
        <a:sy n="1" d="1"/>
      </p:scale>
      <p:origin x="0" y="0"/>
    </p:cViewPr>
  </p:notesTextViewPr>
  <p:notesViewPr>
    <p:cSldViewPr snapToGrid="0">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99495BDB-6467-4070-BF52-99C2477F8F3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id="{379E1F76-A0D7-40A7-A42C-0412CD17C1B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7A8C6B-34CF-4D12-AE51-B542C770D39B}" type="datetimeFigureOut">
              <a:rPr lang="ru-RU" smtClean="0"/>
              <a:t>29.04.2020</a:t>
            </a:fld>
            <a:endParaRPr lang="ru-RU"/>
          </a:p>
        </p:txBody>
      </p:sp>
      <p:sp>
        <p:nvSpPr>
          <p:cNvPr id="4" name="Нижний колонтитул 3">
            <a:extLst>
              <a:ext uri="{FF2B5EF4-FFF2-40B4-BE49-F238E27FC236}">
                <a16:creationId xmlns:a16="http://schemas.microsoft.com/office/drawing/2014/main" id="{D8A392B5-BA69-4F0F-B5EE-18C4AC1D9FD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a:extLst>
              <a:ext uri="{FF2B5EF4-FFF2-40B4-BE49-F238E27FC236}">
                <a16:creationId xmlns:a16="http://schemas.microsoft.com/office/drawing/2014/main" id="{5274615D-7A94-4DD6-9DB9-6E20683FEEC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CF29300-6A79-44CF-91B8-F95FC69CE01B}" type="slidenum">
              <a:rPr lang="ru-RU" smtClean="0"/>
              <a:t>‹#›</a:t>
            </a:fld>
            <a:endParaRPr lang="ru-RU"/>
          </a:p>
        </p:txBody>
      </p:sp>
    </p:spTree>
    <p:extLst>
      <p:ext uri="{BB962C8B-B14F-4D97-AF65-F5344CB8AC3E}">
        <p14:creationId xmlns:p14="http://schemas.microsoft.com/office/powerpoint/2010/main" val="350218211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D4D16651-8D4D-42CC-9D0C-3DE861123E0F}" type="datetimeFigureOut">
              <a:rPr lang="ru-RU" smtClean="0"/>
              <a:t>29.04.2020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B925DFB-DA40-4D66-A3E1-3AD2633D316B}" type="slidenum">
              <a:rPr lang="ru-RU" smtClean="0"/>
              <a:t>‹#›</a:t>
            </a:fld>
            <a:endParaRPr lang="ru-RU"/>
          </a:p>
        </p:txBody>
      </p:sp>
    </p:spTree>
    <p:extLst>
      <p:ext uri="{BB962C8B-B14F-4D97-AF65-F5344CB8AC3E}">
        <p14:creationId xmlns:p14="http://schemas.microsoft.com/office/powerpoint/2010/main" val="3379868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4D16651-8D4D-42CC-9D0C-3DE861123E0F}" type="datetimeFigureOut">
              <a:rPr lang="ru-RU" smtClean="0"/>
              <a:t>29.04.2020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B925DFB-DA40-4D66-A3E1-3AD2633D316B}" type="slidenum">
              <a:rPr lang="ru-RU" smtClean="0"/>
              <a:t>‹#›</a:t>
            </a:fld>
            <a:endParaRPr lang="ru-RU"/>
          </a:p>
        </p:txBody>
      </p:sp>
    </p:spTree>
    <p:extLst>
      <p:ext uri="{BB962C8B-B14F-4D97-AF65-F5344CB8AC3E}">
        <p14:creationId xmlns:p14="http://schemas.microsoft.com/office/powerpoint/2010/main" val="136898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4D16651-8D4D-42CC-9D0C-3DE861123E0F}" type="datetimeFigureOut">
              <a:rPr lang="ru-RU" smtClean="0"/>
              <a:t>29.04.2020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B925DFB-DA40-4D66-A3E1-3AD2633D316B}" type="slidenum">
              <a:rPr lang="ru-RU" smtClean="0"/>
              <a:t>‹#›</a:t>
            </a:fld>
            <a:endParaRPr lang="ru-RU"/>
          </a:p>
        </p:txBody>
      </p:sp>
    </p:spTree>
    <p:extLst>
      <p:ext uri="{BB962C8B-B14F-4D97-AF65-F5344CB8AC3E}">
        <p14:creationId xmlns:p14="http://schemas.microsoft.com/office/powerpoint/2010/main" val="1504561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4D16651-8D4D-42CC-9D0C-3DE861123E0F}" type="datetimeFigureOut">
              <a:rPr lang="ru-RU" smtClean="0"/>
              <a:t>29.04.2020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B925DFB-DA40-4D66-A3E1-3AD2633D316B}" type="slidenum">
              <a:rPr lang="ru-RU" smtClean="0"/>
              <a:t>‹#›</a:t>
            </a:fld>
            <a:endParaRPr lang="ru-RU"/>
          </a:p>
        </p:txBody>
      </p:sp>
    </p:spTree>
    <p:extLst>
      <p:ext uri="{BB962C8B-B14F-4D97-AF65-F5344CB8AC3E}">
        <p14:creationId xmlns:p14="http://schemas.microsoft.com/office/powerpoint/2010/main" val="872118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D4D16651-8D4D-42CC-9D0C-3DE861123E0F}" type="datetimeFigureOut">
              <a:rPr lang="ru-RU" smtClean="0"/>
              <a:t>29.04.2020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B925DFB-DA40-4D66-A3E1-3AD2633D316B}" type="slidenum">
              <a:rPr lang="ru-RU" smtClean="0"/>
              <a:t>‹#›</a:t>
            </a:fld>
            <a:endParaRPr lang="ru-RU"/>
          </a:p>
        </p:txBody>
      </p:sp>
    </p:spTree>
    <p:extLst>
      <p:ext uri="{BB962C8B-B14F-4D97-AF65-F5344CB8AC3E}">
        <p14:creationId xmlns:p14="http://schemas.microsoft.com/office/powerpoint/2010/main" val="358437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D4D16651-8D4D-42CC-9D0C-3DE861123E0F}" type="datetimeFigureOut">
              <a:rPr lang="ru-RU" smtClean="0"/>
              <a:t>29.04.2020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B925DFB-DA40-4D66-A3E1-3AD2633D316B}" type="slidenum">
              <a:rPr lang="ru-RU" smtClean="0"/>
              <a:t>‹#›</a:t>
            </a:fld>
            <a:endParaRPr lang="ru-RU"/>
          </a:p>
        </p:txBody>
      </p:sp>
    </p:spTree>
    <p:extLst>
      <p:ext uri="{BB962C8B-B14F-4D97-AF65-F5344CB8AC3E}">
        <p14:creationId xmlns:p14="http://schemas.microsoft.com/office/powerpoint/2010/main" val="3940476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D4D16651-8D4D-42CC-9D0C-3DE861123E0F}" type="datetimeFigureOut">
              <a:rPr lang="ru-RU" smtClean="0"/>
              <a:t>29.04.2020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5B925DFB-DA40-4D66-A3E1-3AD2633D316B}" type="slidenum">
              <a:rPr lang="ru-RU" smtClean="0"/>
              <a:t>‹#›</a:t>
            </a:fld>
            <a:endParaRPr lang="ru-RU"/>
          </a:p>
        </p:txBody>
      </p:sp>
    </p:spTree>
    <p:extLst>
      <p:ext uri="{BB962C8B-B14F-4D97-AF65-F5344CB8AC3E}">
        <p14:creationId xmlns:p14="http://schemas.microsoft.com/office/powerpoint/2010/main" val="4184278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D4D16651-8D4D-42CC-9D0C-3DE861123E0F}" type="datetimeFigureOut">
              <a:rPr lang="ru-RU" smtClean="0"/>
              <a:t>29.04.2020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5B925DFB-DA40-4D66-A3E1-3AD2633D316B}" type="slidenum">
              <a:rPr lang="ru-RU" smtClean="0"/>
              <a:t>‹#›</a:t>
            </a:fld>
            <a:endParaRPr lang="ru-RU"/>
          </a:p>
        </p:txBody>
      </p:sp>
    </p:spTree>
    <p:extLst>
      <p:ext uri="{BB962C8B-B14F-4D97-AF65-F5344CB8AC3E}">
        <p14:creationId xmlns:p14="http://schemas.microsoft.com/office/powerpoint/2010/main" val="445018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D16651-8D4D-42CC-9D0C-3DE861123E0F}" type="datetimeFigureOut">
              <a:rPr lang="ru-RU" smtClean="0"/>
              <a:t>29.04.2020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5B925DFB-DA40-4D66-A3E1-3AD2633D316B}" type="slidenum">
              <a:rPr lang="ru-RU" smtClean="0"/>
              <a:t>‹#›</a:t>
            </a:fld>
            <a:endParaRPr lang="ru-RU"/>
          </a:p>
        </p:txBody>
      </p:sp>
    </p:spTree>
    <p:extLst>
      <p:ext uri="{BB962C8B-B14F-4D97-AF65-F5344CB8AC3E}">
        <p14:creationId xmlns:p14="http://schemas.microsoft.com/office/powerpoint/2010/main" val="2738410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D4D16651-8D4D-42CC-9D0C-3DE861123E0F}" type="datetimeFigureOut">
              <a:rPr lang="ru-RU" smtClean="0"/>
              <a:t>29.04.2020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B925DFB-DA40-4D66-A3E1-3AD2633D316B}" type="slidenum">
              <a:rPr lang="ru-RU" smtClean="0"/>
              <a:t>‹#›</a:t>
            </a:fld>
            <a:endParaRPr lang="ru-RU"/>
          </a:p>
        </p:txBody>
      </p:sp>
    </p:spTree>
    <p:extLst>
      <p:ext uri="{BB962C8B-B14F-4D97-AF65-F5344CB8AC3E}">
        <p14:creationId xmlns:p14="http://schemas.microsoft.com/office/powerpoint/2010/main" val="2386504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D4D16651-8D4D-42CC-9D0C-3DE861123E0F}" type="datetimeFigureOut">
              <a:rPr lang="ru-RU" smtClean="0"/>
              <a:t>29.04.2020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B925DFB-DA40-4D66-A3E1-3AD2633D316B}" type="slidenum">
              <a:rPr lang="ru-RU" smtClean="0"/>
              <a:t>‹#›</a:t>
            </a:fld>
            <a:endParaRPr lang="ru-RU"/>
          </a:p>
        </p:txBody>
      </p:sp>
    </p:spTree>
    <p:extLst>
      <p:ext uri="{BB962C8B-B14F-4D97-AF65-F5344CB8AC3E}">
        <p14:creationId xmlns:p14="http://schemas.microsoft.com/office/powerpoint/2010/main" val="454257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D16651-8D4D-42CC-9D0C-3DE861123E0F}" type="datetimeFigureOut">
              <a:rPr lang="ru-RU" smtClean="0"/>
              <a:t>29.04.2020</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925DFB-DA40-4D66-A3E1-3AD2633D316B}" type="slidenum">
              <a:rPr lang="ru-RU" smtClean="0"/>
              <a:t>‹#›</a:t>
            </a:fld>
            <a:endParaRPr lang="ru-RU"/>
          </a:p>
        </p:txBody>
      </p:sp>
    </p:spTree>
    <p:extLst>
      <p:ext uri="{BB962C8B-B14F-4D97-AF65-F5344CB8AC3E}">
        <p14:creationId xmlns:p14="http://schemas.microsoft.com/office/powerpoint/2010/main" val="1790840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1.jpg"/><Relationship Id="rId4" Type="http://schemas.openxmlformats.org/officeDocument/2006/relationships/image" Target="../media/image8.sv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8.sv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sv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4.jpg"/><Relationship Id="rId4" Type="http://schemas.openxmlformats.org/officeDocument/2006/relationships/image" Target="../media/image8.sv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8.sv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sv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8.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Layout" Target="../slideLayouts/slideLayout1.xml"/><Relationship Id="rId5" Type="http://schemas.openxmlformats.org/officeDocument/2006/relationships/image" Target="../media/image8.sv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8.sv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Рисунок 24" descr="Изображение выглядит как вода, внешний, мужчина, большой&#10;&#10;Автоматически созданное описание">
            <a:extLst>
              <a:ext uri="{FF2B5EF4-FFF2-40B4-BE49-F238E27FC236}">
                <a16:creationId xmlns:a16="http://schemas.microsoft.com/office/drawing/2014/main" id="{1AC51187-472D-4A81-902A-C2BE20AEFDB3}"/>
              </a:ext>
            </a:extLst>
          </p:cNvPr>
          <p:cNvPicPr>
            <a:picLocks noChangeAspect="1"/>
          </p:cNvPicPr>
          <p:nvPr/>
        </p:nvPicPr>
        <p:blipFill rotWithShape="1">
          <a:blip r:embed="rId2">
            <a:extLst>
              <a:ext uri="{28A0092B-C50C-407E-A947-70E740481C1C}">
                <a14:useLocalDpi xmlns:a14="http://schemas.microsoft.com/office/drawing/2010/main" val="0"/>
              </a:ext>
            </a:extLst>
          </a:blip>
          <a:srcRect l="15326" r="16204"/>
          <a:stretch/>
        </p:blipFill>
        <p:spPr>
          <a:xfrm>
            <a:off x="100668" y="3456265"/>
            <a:ext cx="4471332" cy="3315916"/>
          </a:xfrm>
          <a:prstGeom prst="rect">
            <a:avLst/>
          </a:prstGeom>
        </p:spPr>
      </p:pic>
      <p:sp>
        <p:nvSpPr>
          <p:cNvPr id="17" name="Прямоугольник 16">
            <a:extLst>
              <a:ext uri="{FF2B5EF4-FFF2-40B4-BE49-F238E27FC236}">
                <a16:creationId xmlns:a16="http://schemas.microsoft.com/office/drawing/2014/main" id="{49C0752D-F31B-4562-AA6C-F02CF44AFEFB}"/>
              </a:ext>
            </a:extLst>
          </p:cNvPr>
          <p:cNvSpPr/>
          <p:nvPr/>
        </p:nvSpPr>
        <p:spPr>
          <a:xfrm>
            <a:off x="100668" y="2002055"/>
            <a:ext cx="8921691" cy="4770127"/>
          </a:xfrm>
          <a:prstGeom prst="rect">
            <a:avLst/>
          </a:prstGeom>
          <a:no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ru-RU" sz="1350"/>
          </a:p>
        </p:txBody>
      </p:sp>
      <p:sp>
        <p:nvSpPr>
          <p:cNvPr id="15" name="Прямоугольник 14">
            <a:extLst>
              <a:ext uri="{FF2B5EF4-FFF2-40B4-BE49-F238E27FC236}">
                <a16:creationId xmlns:a16="http://schemas.microsoft.com/office/drawing/2014/main" id="{38F3DCF6-E28E-43FF-BADE-195FBC885D2C}"/>
              </a:ext>
            </a:extLst>
          </p:cNvPr>
          <p:cNvSpPr/>
          <p:nvPr/>
        </p:nvSpPr>
        <p:spPr>
          <a:xfrm>
            <a:off x="100668" y="97921"/>
            <a:ext cx="8921691" cy="1904134"/>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ru-RU" sz="1350"/>
          </a:p>
        </p:txBody>
      </p:sp>
      <p:pic>
        <p:nvPicPr>
          <p:cNvPr id="5" name="Рисунок 4">
            <a:extLst>
              <a:ext uri="{FF2B5EF4-FFF2-40B4-BE49-F238E27FC236}">
                <a16:creationId xmlns:a16="http://schemas.microsoft.com/office/drawing/2014/main" id="{4CAB3B01-3B91-4AE7-91E4-9C6767F81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938" y="128097"/>
            <a:ext cx="644912" cy="644208"/>
          </a:xfrm>
          <a:prstGeom prst="rect">
            <a:avLst/>
          </a:prstGeom>
        </p:spPr>
      </p:pic>
      <p:sp>
        <p:nvSpPr>
          <p:cNvPr id="16" name="Прямоугольник 15">
            <a:extLst>
              <a:ext uri="{FF2B5EF4-FFF2-40B4-BE49-F238E27FC236}">
                <a16:creationId xmlns:a16="http://schemas.microsoft.com/office/drawing/2014/main" id="{9BA2ABB1-7048-4B66-A503-98B39DECB63C}"/>
              </a:ext>
            </a:extLst>
          </p:cNvPr>
          <p:cNvSpPr/>
          <p:nvPr/>
        </p:nvSpPr>
        <p:spPr>
          <a:xfrm>
            <a:off x="190491" y="2032231"/>
            <a:ext cx="8724245" cy="1384995"/>
          </a:xfrm>
          <a:prstGeom prst="rect">
            <a:avLst/>
          </a:prstGeom>
        </p:spPr>
        <p:txBody>
          <a:bodyPr wrap="square">
            <a:spAutoFit/>
          </a:bodyPr>
          <a:lstStyle/>
          <a:p>
            <a:pPr algn="ctr"/>
            <a:r>
              <a:rPr lang="en-US" altLang="ru-RU" sz="2800" b="1" dirty="0">
                <a:solidFill>
                  <a:schemeClr val="accent5">
                    <a:lumMod val="50000"/>
                  </a:schemeClr>
                </a:solidFill>
              </a:rPr>
              <a:t>The fate of river-borne floating marine litter in the coastal sea: a case study of flooding discharge from numerous small rivers in the northeastern part of the Black Sea</a:t>
            </a:r>
            <a:endParaRPr lang="ru-RU" sz="2800" dirty="0">
              <a:solidFill>
                <a:schemeClr val="accent5">
                  <a:lumMod val="50000"/>
                </a:schemeClr>
              </a:solidFill>
            </a:endParaRPr>
          </a:p>
        </p:txBody>
      </p:sp>
      <p:pic>
        <p:nvPicPr>
          <p:cNvPr id="11" name="Picture 5">
            <a:extLst>
              <a:ext uri="{FF2B5EF4-FFF2-40B4-BE49-F238E27FC236}">
                <a16:creationId xmlns:a16="http://schemas.microsoft.com/office/drawing/2014/main" id="{14A12366-6669-40D7-947E-CE9B8D36D36A}"/>
              </a:ext>
            </a:extLst>
          </p:cNvPr>
          <p:cNvPicPr>
            <a:picLocks noChangeAspect="1" noChangeArrowheads="1"/>
          </p:cNvPicPr>
          <p:nvPr/>
        </p:nvPicPr>
        <p:blipFill>
          <a:blip r:embed="rId4"/>
          <a:srcRect/>
          <a:stretch>
            <a:fillRect/>
          </a:stretch>
        </p:blipFill>
        <p:spPr bwMode="auto">
          <a:xfrm>
            <a:off x="190491" y="779457"/>
            <a:ext cx="1111544" cy="682880"/>
          </a:xfrm>
          <a:prstGeom prst="rect">
            <a:avLst/>
          </a:prstGeom>
          <a:noFill/>
          <a:ln w="9525">
            <a:noFill/>
            <a:miter lim="800000"/>
            <a:headEnd/>
            <a:tailEnd/>
          </a:ln>
        </p:spPr>
      </p:pic>
      <p:sp>
        <p:nvSpPr>
          <p:cNvPr id="2" name="TextBox 1">
            <a:extLst>
              <a:ext uri="{FF2B5EF4-FFF2-40B4-BE49-F238E27FC236}">
                <a16:creationId xmlns:a16="http://schemas.microsoft.com/office/drawing/2014/main" id="{AE2AF238-35CD-4728-B5BA-6C0B2A1706C7}"/>
              </a:ext>
            </a:extLst>
          </p:cNvPr>
          <p:cNvSpPr txBox="1"/>
          <p:nvPr/>
        </p:nvSpPr>
        <p:spPr>
          <a:xfrm>
            <a:off x="1449863" y="326793"/>
            <a:ext cx="2832250" cy="307777"/>
          </a:xfrm>
          <a:prstGeom prst="rect">
            <a:avLst/>
          </a:prstGeom>
          <a:noFill/>
        </p:spPr>
        <p:txBody>
          <a:bodyPr wrap="none" rtlCol="0">
            <a:spAutoFit/>
          </a:bodyPr>
          <a:lstStyle/>
          <a:p>
            <a:r>
              <a:rPr lang="en-US" sz="1400" i="1" dirty="0" err="1">
                <a:solidFill>
                  <a:schemeClr val="accent5">
                    <a:lumMod val="75000"/>
                  </a:schemeClr>
                </a:solidFill>
              </a:rPr>
              <a:t>Zubov</a:t>
            </a:r>
            <a:r>
              <a:rPr lang="en-US" sz="1400" i="1" dirty="0">
                <a:solidFill>
                  <a:schemeClr val="accent5">
                    <a:lumMod val="75000"/>
                  </a:schemeClr>
                </a:solidFill>
              </a:rPr>
              <a:t> State Oceanographic Institute</a:t>
            </a:r>
            <a:endParaRPr lang="ru-RU" sz="1400" i="1" dirty="0">
              <a:solidFill>
                <a:schemeClr val="accent5">
                  <a:lumMod val="75000"/>
                </a:schemeClr>
              </a:solidFill>
            </a:endParaRPr>
          </a:p>
        </p:txBody>
      </p:sp>
      <p:sp>
        <p:nvSpPr>
          <p:cNvPr id="13" name="TextBox 12">
            <a:extLst>
              <a:ext uri="{FF2B5EF4-FFF2-40B4-BE49-F238E27FC236}">
                <a16:creationId xmlns:a16="http://schemas.microsoft.com/office/drawing/2014/main" id="{B37B1A08-F849-4FC0-A799-E75F06A62804}"/>
              </a:ext>
            </a:extLst>
          </p:cNvPr>
          <p:cNvSpPr txBox="1"/>
          <p:nvPr/>
        </p:nvSpPr>
        <p:spPr>
          <a:xfrm>
            <a:off x="1601571" y="967399"/>
            <a:ext cx="2528834" cy="307777"/>
          </a:xfrm>
          <a:prstGeom prst="rect">
            <a:avLst/>
          </a:prstGeom>
          <a:noFill/>
        </p:spPr>
        <p:txBody>
          <a:bodyPr wrap="none" rtlCol="0">
            <a:spAutoFit/>
          </a:bodyPr>
          <a:lstStyle/>
          <a:p>
            <a:r>
              <a:rPr lang="en-US" sz="1400" i="1" dirty="0" err="1">
                <a:solidFill>
                  <a:schemeClr val="accent5">
                    <a:lumMod val="75000"/>
                  </a:schemeClr>
                </a:solidFill>
              </a:rPr>
              <a:t>Shirshov</a:t>
            </a:r>
            <a:r>
              <a:rPr lang="en-US" sz="1400" i="1" dirty="0">
                <a:solidFill>
                  <a:schemeClr val="accent5">
                    <a:lumMod val="75000"/>
                  </a:schemeClr>
                </a:solidFill>
              </a:rPr>
              <a:t> Institute of Oceanology</a:t>
            </a:r>
            <a:endParaRPr lang="ru-RU" sz="1400" i="1" dirty="0">
              <a:solidFill>
                <a:schemeClr val="accent5">
                  <a:lumMod val="75000"/>
                </a:schemeClr>
              </a:solidFill>
            </a:endParaRPr>
          </a:p>
        </p:txBody>
      </p:sp>
      <p:sp>
        <p:nvSpPr>
          <p:cNvPr id="14" name="TextBox 13">
            <a:extLst>
              <a:ext uri="{FF2B5EF4-FFF2-40B4-BE49-F238E27FC236}">
                <a16:creationId xmlns:a16="http://schemas.microsoft.com/office/drawing/2014/main" id="{110A63B7-B4B2-4AF3-B51A-73EAF1293702}"/>
              </a:ext>
            </a:extLst>
          </p:cNvPr>
          <p:cNvSpPr txBox="1"/>
          <p:nvPr/>
        </p:nvSpPr>
        <p:spPr>
          <a:xfrm>
            <a:off x="1865617" y="1570845"/>
            <a:ext cx="2000741" cy="307777"/>
          </a:xfrm>
          <a:prstGeom prst="rect">
            <a:avLst/>
          </a:prstGeom>
          <a:noFill/>
        </p:spPr>
        <p:txBody>
          <a:bodyPr wrap="none" rtlCol="0">
            <a:spAutoFit/>
          </a:bodyPr>
          <a:lstStyle/>
          <a:p>
            <a:r>
              <a:rPr lang="en-US" sz="1400" i="1" dirty="0">
                <a:solidFill>
                  <a:schemeClr val="accent5">
                    <a:lumMod val="75000"/>
                  </a:schemeClr>
                </a:solidFill>
              </a:rPr>
              <a:t>Water Problems Institute</a:t>
            </a:r>
            <a:endParaRPr lang="ru-RU" sz="1400" i="1" dirty="0">
              <a:solidFill>
                <a:schemeClr val="accent5">
                  <a:lumMod val="75000"/>
                </a:schemeClr>
              </a:solidFill>
            </a:endParaRPr>
          </a:p>
        </p:txBody>
      </p:sp>
      <p:pic>
        <p:nvPicPr>
          <p:cNvPr id="4" name="Рисунок 3" descr="Изображение выглядит как часы, сидит, счетчик, знак&#10;&#10;Автоматически созданное описание">
            <a:extLst>
              <a:ext uri="{FF2B5EF4-FFF2-40B4-BE49-F238E27FC236}">
                <a16:creationId xmlns:a16="http://schemas.microsoft.com/office/drawing/2014/main" id="{FF4C60D9-1CE7-48DF-AF8B-75925B9F22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877" y="1479633"/>
            <a:ext cx="1111544" cy="490202"/>
          </a:xfrm>
          <a:prstGeom prst="rect">
            <a:avLst/>
          </a:prstGeom>
        </p:spPr>
      </p:pic>
      <p:pic>
        <p:nvPicPr>
          <p:cNvPr id="27" name="Рисунок 26" descr="Изображение выглядит как внешний, вода, волна, едет&#10;&#10;Автоматически созданное описание">
            <a:extLst>
              <a:ext uri="{FF2B5EF4-FFF2-40B4-BE49-F238E27FC236}">
                <a16:creationId xmlns:a16="http://schemas.microsoft.com/office/drawing/2014/main" id="{59FF6B0E-FA3B-4109-AFCF-E33B9CC211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1081" y="3456265"/>
            <a:ext cx="4450362" cy="3303814"/>
          </a:xfrm>
          <a:prstGeom prst="rect">
            <a:avLst/>
          </a:prstGeom>
        </p:spPr>
      </p:pic>
      <p:cxnSp>
        <p:nvCxnSpPr>
          <p:cNvPr id="24" name="Прямая соединительная линия 23">
            <a:extLst>
              <a:ext uri="{FF2B5EF4-FFF2-40B4-BE49-F238E27FC236}">
                <a16:creationId xmlns:a16="http://schemas.microsoft.com/office/drawing/2014/main" id="{B591EDF7-E7C6-4303-A0C6-712A63877CC5}"/>
              </a:ext>
            </a:extLst>
          </p:cNvPr>
          <p:cNvCxnSpPr>
            <a:cxnSpLocks/>
          </p:cNvCxnSpPr>
          <p:nvPr/>
        </p:nvCxnSpPr>
        <p:spPr>
          <a:xfrm>
            <a:off x="100668" y="3439024"/>
            <a:ext cx="8921691" cy="0"/>
          </a:xfrm>
          <a:prstGeom prst="line">
            <a:avLst/>
          </a:prstGeom>
          <a:ln w="25400" cmpd="sng">
            <a:solidFill>
              <a:schemeClr val="accent5">
                <a:lumMod val="50000"/>
              </a:schemeClr>
            </a:solidFill>
            <a:prstDash val="sysDash"/>
            <a:miter lim="800000"/>
          </a:ln>
        </p:spPr>
        <p:style>
          <a:lnRef idx="1">
            <a:schemeClr val="accent1"/>
          </a:lnRef>
          <a:fillRef idx="0">
            <a:schemeClr val="accent1"/>
          </a:fillRef>
          <a:effectRef idx="0">
            <a:schemeClr val="accent1"/>
          </a:effectRef>
          <a:fontRef idx="minor">
            <a:schemeClr val="tx1"/>
          </a:fontRef>
        </p:style>
      </p:cxnSp>
      <p:pic>
        <p:nvPicPr>
          <p:cNvPr id="8" name="Рисунок 7" descr="Изображение выглядит как рисунок&#10;&#10;Автоматически созданное описание">
            <a:extLst>
              <a:ext uri="{FF2B5EF4-FFF2-40B4-BE49-F238E27FC236}">
                <a16:creationId xmlns:a16="http://schemas.microsoft.com/office/drawing/2014/main" id="{1BCEB74A-D4BD-4F94-B96A-51A78413AE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2558" y="6303432"/>
            <a:ext cx="1227411" cy="429442"/>
          </a:xfrm>
          <a:prstGeom prst="rect">
            <a:avLst/>
          </a:prstGeom>
        </p:spPr>
      </p:pic>
      <p:pic>
        <p:nvPicPr>
          <p:cNvPr id="10" name="Рисунок 9">
            <a:extLst>
              <a:ext uri="{FF2B5EF4-FFF2-40B4-BE49-F238E27FC236}">
                <a16:creationId xmlns:a16="http://schemas.microsoft.com/office/drawing/2014/main" id="{A32F6E5F-B727-4AB6-A820-49E66091662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96418" y="715779"/>
            <a:ext cx="3086996" cy="810235"/>
          </a:xfrm>
          <a:prstGeom prst="rect">
            <a:avLst/>
          </a:prstGeom>
        </p:spPr>
      </p:pic>
      <p:sp>
        <p:nvSpPr>
          <p:cNvPr id="29" name="TextBox 28">
            <a:extLst>
              <a:ext uri="{FF2B5EF4-FFF2-40B4-BE49-F238E27FC236}">
                <a16:creationId xmlns:a16="http://schemas.microsoft.com/office/drawing/2014/main" id="{D245BB3F-679B-4A34-AA47-02C3743C5ADF}"/>
              </a:ext>
            </a:extLst>
          </p:cNvPr>
          <p:cNvSpPr txBox="1"/>
          <p:nvPr/>
        </p:nvSpPr>
        <p:spPr>
          <a:xfrm>
            <a:off x="790379" y="3575580"/>
            <a:ext cx="7541402" cy="369332"/>
          </a:xfrm>
          <a:prstGeom prst="rect">
            <a:avLst/>
          </a:prstGeom>
          <a:noFill/>
        </p:spPr>
        <p:txBody>
          <a:bodyPr wrap="square" rtlCol="0">
            <a:spAutoFit/>
          </a:bodyPr>
          <a:lstStyle/>
          <a:p>
            <a:r>
              <a:rPr lang="en-US" i="1" dirty="0">
                <a:solidFill>
                  <a:schemeClr val="bg1"/>
                </a:solidFill>
              </a:rPr>
              <a:t>Evgeniya Korshenko, Victor Zhurbas, Alexander Osadchiev, Pelagiya Belyakova</a:t>
            </a:r>
          </a:p>
        </p:txBody>
      </p:sp>
      <p:sp>
        <p:nvSpPr>
          <p:cNvPr id="30" name="TextBox 29">
            <a:extLst>
              <a:ext uri="{FF2B5EF4-FFF2-40B4-BE49-F238E27FC236}">
                <a16:creationId xmlns:a16="http://schemas.microsoft.com/office/drawing/2014/main" id="{E1E697E1-8B56-4D87-BADD-843017508A96}"/>
              </a:ext>
            </a:extLst>
          </p:cNvPr>
          <p:cNvSpPr txBox="1"/>
          <p:nvPr/>
        </p:nvSpPr>
        <p:spPr>
          <a:xfrm>
            <a:off x="2722733" y="3944912"/>
            <a:ext cx="3654864" cy="369332"/>
          </a:xfrm>
          <a:prstGeom prst="rect">
            <a:avLst/>
          </a:prstGeom>
          <a:noFill/>
        </p:spPr>
        <p:txBody>
          <a:bodyPr wrap="square" rtlCol="0">
            <a:spAutoFit/>
          </a:bodyPr>
          <a:lstStyle/>
          <a:p>
            <a:r>
              <a:rPr lang="en-US" i="1" dirty="0">
                <a:solidFill>
                  <a:schemeClr val="bg1"/>
                </a:solidFill>
              </a:rPr>
              <a:t>E-mail: zhenyakorshenko@gmail.com</a:t>
            </a:r>
          </a:p>
        </p:txBody>
      </p:sp>
    </p:spTree>
    <p:extLst>
      <p:ext uri="{BB962C8B-B14F-4D97-AF65-F5344CB8AC3E}">
        <p14:creationId xmlns:p14="http://schemas.microsoft.com/office/powerpoint/2010/main" val="2272831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a:extLst>
              <a:ext uri="{FF2B5EF4-FFF2-40B4-BE49-F238E27FC236}">
                <a16:creationId xmlns:a16="http://schemas.microsoft.com/office/drawing/2014/main" id="{49C0752D-F31B-4562-AA6C-F02CF44AFEFB}"/>
              </a:ext>
            </a:extLst>
          </p:cNvPr>
          <p:cNvSpPr/>
          <p:nvPr/>
        </p:nvSpPr>
        <p:spPr>
          <a:xfrm>
            <a:off x="100666" y="675268"/>
            <a:ext cx="8921691" cy="6084808"/>
          </a:xfrm>
          <a:prstGeom prst="rect">
            <a:avLst/>
          </a:prstGeom>
          <a:solidFill>
            <a:schemeClr val="accent5">
              <a:lumMod val="60000"/>
              <a:lumOff val="40000"/>
            </a:schemeClr>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ru-RU" sz="1350"/>
          </a:p>
        </p:txBody>
      </p:sp>
      <p:sp>
        <p:nvSpPr>
          <p:cNvPr id="15" name="Прямоугольник 14">
            <a:extLst>
              <a:ext uri="{FF2B5EF4-FFF2-40B4-BE49-F238E27FC236}">
                <a16:creationId xmlns:a16="http://schemas.microsoft.com/office/drawing/2014/main" id="{38F3DCF6-E28E-43FF-BADE-195FBC885D2C}"/>
              </a:ext>
            </a:extLst>
          </p:cNvPr>
          <p:cNvSpPr/>
          <p:nvPr/>
        </p:nvSpPr>
        <p:spPr>
          <a:xfrm>
            <a:off x="100668" y="97921"/>
            <a:ext cx="8921691" cy="577349"/>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ru-RU" sz="1350"/>
          </a:p>
        </p:txBody>
      </p:sp>
      <p:sp>
        <p:nvSpPr>
          <p:cNvPr id="16" name="Прямоугольник 15">
            <a:extLst>
              <a:ext uri="{FF2B5EF4-FFF2-40B4-BE49-F238E27FC236}">
                <a16:creationId xmlns:a16="http://schemas.microsoft.com/office/drawing/2014/main" id="{9BA2ABB1-7048-4B66-A503-98B39DECB63C}"/>
              </a:ext>
            </a:extLst>
          </p:cNvPr>
          <p:cNvSpPr/>
          <p:nvPr/>
        </p:nvSpPr>
        <p:spPr>
          <a:xfrm>
            <a:off x="72258" y="128388"/>
            <a:ext cx="1269981" cy="523220"/>
          </a:xfrm>
          <a:prstGeom prst="rect">
            <a:avLst/>
          </a:prstGeom>
        </p:spPr>
        <p:txBody>
          <a:bodyPr wrap="square">
            <a:spAutoFit/>
          </a:bodyPr>
          <a:lstStyle/>
          <a:p>
            <a:pPr algn="ctr"/>
            <a:r>
              <a:rPr lang="ru-RU" sz="2800" b="1" dirty="0">
                <a:solidFill>
                  <a:schemeClr val="accent5">
                    <a:lumMod val="75000"/>
                  </a:schemeClr>
                </a:solidFill>
              </a:rPr>
              <a:t>R</a:t>
            </a:r>
            <a:r>
              <a:rPr lang="en-US" sz="2800" b="1" dirty="0">
                <a:solidFill>
                  <a:schemeClr val="accent5">
                    <a:lumMod val="75000"/>
                  </a:schemeClr>
                </a:solidFill>
              </a:rPr>
              <a:t>e</a:t>
            </a:r>
            <a:r>
              <a:rPr lang="ru-RU" sz="2800" b="1" dirty="0">
                <a:solidFill>
                  <a:schemeClr val="accent5">
                    <a:lumMod val="75000"/>
                  </a:schemeClr>
                </a:solidFill>
              </a:rPr>
              <a:t>s</a:t>
            </a:r>
            <a:r>
              <a:rPr lang="en-US" sz="2800" b="1" dirty="0">
                <a:solidFill>
                  <a:schemeClr val="accent5">
                    <a:lumMod val="75000"/>
                  </a:schemeClr>
                </a:solidFill>
              </a:rPr>
              <a:t>u</a:t>
            </a:r>
            <a:r>
              <a:rPr lang="ru-RU" sz="2800" b="1" dirty="0">
                <a:solidFill>
                  <a:schemeClr val="accent5">
                    <a:lumMod val="75000"/>
                  </a:schemeClr>
                </a:solidFill>
              </a:rPr>
              <a:t>l</a:t>
            </a:r>
            <a:r>
              <a:rPr lang="en-US" sz="2800" b="1" dirty="0">
                <a:solidFill>
                  <a:schemeClr val="accent5">
                    <a:lumMod val="75000"/>
                  </a:schemeClr>
                </a:solidFill>
              </a:rPr>
              <a:t>t</a:t>
            </a:r>
            <a:r>
              <a:rPr lang="ru-RU" sz="2800" b="1" dirty="0">
                <a:solidFill>
                  <a:schemeClr val="accent5">
                    <a:lumMod val="75000"/>
                  </a:schemeClr>
                </a:solidFill>
              </a:rPr>
              <a:t>s</a:t>
            </a:r>
            <a:endParaRPr lang="ru-RU" sz="2800" dirty="0">
              <a:solidFill>
                <a:schemeClr val="accent5">
                  <a:lumMod val="75000"/>
                </a:schemeClr>
              </a:solidFill>
            </a:endParaRPr>
          </a:p>
        </p:txBody>
      </p:sp>
      <p:cxnSp>
        <p:nvCxnSpPr>
          <p:cNvPr id="24" name="Прямая соединительная линия 23">
            <a:extLst>
              <a:ext uri="{FF2B5EF4-FFF2-40B4-BE49-F238E27FC236}">
                <a16:creationId xmlns:a16="http://schemas.microsoft.com/office/drawing/2014/main" id="{B591EDF7-E7C6-4303-A0C6-712A63877CC5}"/>
              </a:ext>
            </a:extLst>
          </p:cNvPr>
          <p:cNvCxnSpPr>
            <a:cxnSpLocks/>
          </p:cNvCxnSpPr>
          <p:nvPr/>
        </p:nvCxnSpPr>
        <p:spPr>
          <a:xfrm flipV="1">
            <a:off x="4572000" y="654357"/>
            <a:ext cx="0" cy="6084808"/>
          </a:xfrm>
          <a:prstGeom prst="line">
            <a:avLst/>
          </a:prstGeom>
          <a:ln w="25400" cmpd="sng">
            <a:solidFill>
              <a:schemeClr val="accent5">
                <a:lumMod val="50000"/>
              </a:schemeClr>
            </a:solidFill>
            <a:prstDash val="sysDash"/>
            <a:miter lim="800000"/>
          </a:ln>
        </p:spPr>
        <p:style>
          <a:lnRef idx="1">
            <a:schemeClr val="accent1"/>
          </a:lnRef>
          <a:fillRef idx="0">
            <a:schemeClr val="accent1"/>
          </a:fillRef>
          <a:effectRef idx="0">
            <a:schemeClr val="accent1"/>
          </a:effectRef>
          <a:fontRef idx="minor">
            <a:schemeClr val="tx1"/>
          </a:fontRef>
        </p:style>
      </p:cxnSp>
      <p:pic>
        <p:nvPicPr>
          <p:cNvPr id="8" name="Рисунок 7" descr="Изображение выглядит как рисунок&#10;&#10;Автоматически созданное описание">
            <a:extLst>
              <a:ext uri="{FF2B5EF4-FFF2-40B4-BE49-F238E27FC236}">
                <a16:creationId xmlns:a16="http://schemas.microsoft.com/office/drawing/2014/main" id="{1BCEB74A-D4BD-4F94-B96A-51A78413AE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846" y="6272906"/>
            <a:ext cx="1227411" cy="429442"/>
          </a:xfrm>
          <a:prstGeom prst="rect">
            <a:avLst/>
          </a:prstGeom>
        </p:spPr>
      </p:pic>
      <p:pic>
        <p:nvPicPr>
          <p:cNvPr id="10" name="Рисунок 9">
            <a:extLst>
              <a:ext uri="{FF2B5EF4-FFF2-40B4-BE49-F238E27FC236}">
                <a16:creationId xmlns:a16="http://schemas.microsoft.com/office/drawing/2014/main" id="{A32F6E5F-B727-4AB6-A820-49E6609166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98204" y="120790"/>
            <a:ext cx="2025431" cy="531609"/>
          </a:xfrm>
          <a:prstGeom prst="rect">
            <a:avLst/>
          </a:prstGeom>
        </p:spPr>
      </p:pic>
      <p:cxnSp>
        <p:nvCxnSpPr>
          <p:cNvPr id="23" name="Прямая соединительная линия 22">
            <a:extLst>
              <a:ext uri="{FF2B5EF4-FFF2-40B4-BE49-F238E27FC236}">
                <a16:creationId xmlns:a16="http://schemas.microsoft.com/office/drawing/2014/main" id="{728774FD-2EA2-423F-9609-55573EBD7238}"/>
              </a:ext>
            </a:extLst>
          </p:cNvPr>
          <p:cNvCxnSpPr>
            <a:cxnSpLocks/>
          </p:cNvCxnSpPr>
          <p:nvPr/>
        </p:nvCxnSpPr>
        <p:spPr>
          <a:xfrm>
            <a:off x="108530" y="6760076"/>
            <a:ext cx="8921691" cy="0"/>
          </a:xfrm>
          <a:prstGeom prst="line">
            <a:avLst/>
          </a:prstGeom>
          <a:ln w="25400" cmpd="sng">
            <a:solidFill>
              <a:schemeClr val="accent5">
                <a:lumMod val="50000"/>
              </a:schemeClr>
            </a:solidFill>
            <a:prstDash val="solid"/>
            <a:miter lim="800000"/>
          </a:ln>
        </p:spPr>
        <p:style>
          <a:lnRef idx="1">
            <a:schemeClr val="accent1"/>
          </a:lnRef>
          <a:fillRef idx="0">
            <a:schemeClr val="accent1"/>
          </a:fillRef>
          <a:effectRef idx="0">
            <a:schemeClr val="accent1"/>
          </a:effectRef>
          <a:fontRef idx="minor">
            <a:schemeClr val="tx1"/>
          </a:fontRef>
        </p:style>
      </p:cxnSp>
      <p:pic>
        <p:nvPicPr>
          <p:cNvPr id="6" name="Рисунок 5" descr="Изображение выглядит как текст, карта&#10;&#10;Автоматически созданное описание">
            <a:extLst>
              <a:ext uri="{FF2B5EF4-FFF2-40B4-BE49-F238E27FC236}">
                <a16:creationId xmlns:a16="http://schemas.microsoft.com/office/drawing/2014/main" id="{5CAFAD47-613A-46D8-ADFA-88D7B72120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2184" y="765444"/>
            <a:ext cx="4241449" cy="5936904"/>
          </a:xfrm>
          <a:prstGeom prst="rect">
            <a:avLst/>
          </a:prstGeom>
        </p:spPr>
      </p:pic>
      <p:sp>
        <p:nvSpPr>
          <p:cNvPr id="11" name="TextBox 10">
            <a:extLst>
              <a:ext uri="{FF2B5EF4-FFF2-40B4-BE49-F238E27FC236}">
                <a16:creationId xmlns:a16="http://schemas.microsoft.com/office/drawing/2014/main" id="{DB8CFBF0-FC8A-4090-987A-70F2C832B8BA}"/>
              </a:ext>
            </a:extLst>
          </p:cNvPr>
          <p:cNvSpPr txBox="1"/>
          <p:nvPr/>
        </p:nvSpPr>
        <p:spPr>
          <a:xfrm>
            <a:off x="154115" y="765444"/>
            <a:ext cx="4362794" cy="3416320"/>
          </a:xfrm>
          <a:prstGeom prst="rect">
            <a:avLst/>
          </a:prstGeom>
          <a:noFill/>
        </p:spPr>
        <p:txBody>
          <a:bodyPr wrap="square" rtlCol="0">
            <a:spAutoFit/>
          </a:bodyPr>
          <a:lstStyle/>
          <a:p>
            <a:pPr algn="just"/>
            <a:r>
              <a:rPr lang="en-US" dirty="0">
                <a:solidFill>
                  <a:schemeClr val="accent5">
                    <a:lumMod val="50000"/>
                  </a:schemeClr>
                </a:solidFill>
              </a:rPr>
              <a:t>On 28 October 2018, the velocity of the alongshore northwestward current increased up to 0.4–0.5 m/s and moved close to the shore due t</a:t>
            </a:r>
            <a:r>
              <a:rPr lang="ru-RU" dirty="0" err="1">
                <a:solidFill>
                  <a:schemeClr val="accent5">
                    <a:lumMod val="50000"/>
                  </a:schemeClr>
                </a:solidFill>
              </a:rPr>
              <a:t>he</a:t>
            </a:r>
            <a:r>
              <a:rPr lang="ru-RU" dirty="0">
                <a:solidFill>
                  <a:schemeClr val="accent5">
                    <a:lumMod val="50000"/>
                  </a:schemeClr>
                </a:solidFill>
              </a:rPr>
              <a:t> </a:t>
            </a:r>
            <a:r>
              <a:rPr lang="ru-RU" dirty="0" err="1">
                <a:solidFill>
                  <a:schemeClr val="accent5">
                    <a:lumMod val="50000"/>
                  </a:schemeClr>
                </a:solidFill>
              </a:rPr>
              <a:t>change</a:t>
            </a:r>
            <a:r>
              <a:rPr lang="ru-RU" dirty="0">
                <a:solidFill>
                  <a:schemeClr val="accent5">
                    <a:lumMod val="50000"/>
                  </a:schemeClr>
                </a:solidFill>
              </a:rPr>
              <a:t> </a:t>
            </a:r>
            <a:r>
              <a:rPr lang="ru-RU" dirty="0" err="1">
                <a:solidFill>
                  <a:schemeClr val="accent5">
                    <a:lumMod val="50000"/>
                  </a:schemeClr>
                </a:solidFill>
              </a:rPr>
              <a:t>of</a:t>
            </a:r>
            <a:r>
              <a:rPr lang="ru-RU" dirty="0">
                <a:solidFill>
                  <a:schemeClr val="accent5">
                    <a:lumMod val="50000"/>
                  </a:schemeClr>
                </a:solidFill>
              </a:rPr>
              <a:t> </a:t>
            </a:r>
            <a:r>
              <a:rPr lang="ru-RU" dirty="0" err="1">
                <a:solidFill>
                  <a:schemeClr val="accent5">
                    <a:lumMod val="50000"/>
                  </a:schemeClr>
                </a:solidFill>
              </a:rPr>
              <a:t>wind</a:t>
            </a:r>
            <a:r>
              <a:rPr lang="ru-RU" dirty="0">
                <a:solidFill>
                  <a:schemeClr val="accent5">
                    <a:lumMod val="50000"/>
                  </a:schemeClr>
                </a:solidFill>
              </a:rPr>
              <a:t> </a:t>
            </a:r>
            <a:r>
              <a:rPr lang="ru-RU" dirty="0" err="1">
                <a:solidFill>
                  <a:schemeClr val="accent5">
                    <a:lumMod val="50000"/>
                  </a:schemeClr>
                </a:solidFill>
              </a:rPr>
              <a:t>direction</a:t>
            </a:r>
            <a:r>
              <a:rPr lang="ru-RU" dirty="0">
                <a:solidFill>
                  <a:schemeClr val="accent5">
                    <a:lumMod val="50000"/>
                  </a:schemeClr>
                </a:solidFill>
              </a:rPr>
              <a:t> </a:t>
            </a:r>
            <a:r>
              <a:rPr lang="ru-RU" dirty="0" err="1">
                <a:solidFill>
                  <a:schemeClr val="accent5">
                    <a:lumMod val="50000"/>
                  </a:schemeClr>
                </a:solidFill>
              </a:rPr>
              <a:t>to</a:t>
            </a:r>
            <a:r>
              <a:rPr lang="ru-RU" dirty="0">
                <a:solidFill>
                  <a:schemeClr val="accent5">
                    <a:lumMod val="50000"/>
                  </a:schemeClr>
                </a:solidFill>
              </a:rPr>
              <a:t> </a:t>
            </a:r>
            <a:r>
              <a:rPr lang="ru-RU" dirty="0" err="1">
                <a:solidFill>
                  <a:schemeClr val="accent5">
                    <a:lumMod val="50000"/>
                  </a:schemeClr>
                </a:solidFill>
              </a:rPr>
              <a:t>the</a:t>
            </a:r>
            <a:r>
              <a:rPr lang="ru-RU" dirty="0">
                <a:solidFill>
                  <a:schemeClr val="accent5">
                    <a:lumMod val="50000"/>
                  </a:schemeClr>
                </a:solidFill>
              </a:rPr>
              <a:t> </a:t>
            </a:r>
            <a:r>
              <a:rPr lang="ru-RU" dirty="0" err="1">
                <a:solidFill>
                  <a:schemeClr val="accent5">
                    <a:lumMod val="50000"/>
                  </a:schemeClr>
                </a:solidFill>
              </a:rPr>
              <a:t>downwelling-favored</a:t>
            </a:r>
            <a:r>
              <a:rPr lang="ru-RU" dirty="0">
                <a:solidFill>
                  <a:schemeClr val="accent5">
                    <a:lumMod val="50000"/>
                  </a:schemeClr>
                </a:solidFill>
              </a:rPr>
              <a:t> </a:t>
            </a:r>
            <a:r>
              <a:rPr lang="ru-RU" dirty="0" err="1">
                <a:solidFill>
                  <a:schemeClr val="accent5">
                    <a:lumMod val="50000"/>
                  </a:schemeClr>
                </a:solidFill>
              </a:rPr>
              <a:t>southeastward</a:t>
            </a:r>
            <a:r>
              <a:rPr lang="ru-RU" dirty="0">
                <a:solidFill>
                  <a:schemeClr val="accent5">
                    <a:lumMod val="50000"/>
                  </a:schemeClr>
                </a:solidFill>
              </a:rPr>
              <a:t> </a:t>
            </a:r>
            <a:r>
              <a:rPr lang="ru-RU" dirty="0" err="1">
                <a:solidFill>
                  <a:schemeClr val="accent5">
                    <a:lumMod val="50000"/>
                  </a:schemeClr>
                </a:solidFill>
              </a:rPr>
              <a:t>wind</a:t>
            </a:r>
            <a:r>
              <a:rPr lang="en-US" dirty="0">
                <a:solidFill>
                  <a:schemeClr val="accent5">
                    <a:lumMod val="50000"/>
                  </a:schemeClr>
                </a:solidFill>
              </a:rPr>
              <a:t> that </a:t>
            </a:r>
            <a:r>
              <a:rPr lang="en-US" dirty="0" err="1">
                <a:solidFill>
                  <a:schemeClr val="accent5">
                    <a:lumMod val="50000"/>
                  </a:schemeClr>
                </a:solidFill>
              </a:rPr>
              <a:t>occured</a:t>
            </a:r>
            <a:r>
              <a:rPr lang="ru-RU" dirty="0">
                <a:solidFill>
                  <a:schemeClr val="accent5">
                    <a:lumMod val="50000"/>
                  </a:schemeClr>
                </a:solidFill>
              </a:rPr>
              <a:t> </a:t>
            </a:r>
            <a:r>
              <a:rPr lang="en-US" dirty="0">
                <a:solidFill>
                  <a:schemeClr val="accent5">
                    <a:lumMod val="50000"/>
                  </a:schemeClr>
                </a:solidFill>
              </a:rPr>
              <a:t>during the period from </a:t>
            </a:r>
            <a:r>
              <a:rPr lang="ru-RU" dirty="0">
                <a:solidFill>
                  <a:schemeClr val="accent5">
                    <a:lumMod val="50000"/>
                  </a:schemeClr>
                </a:solidFill>
              </a:rPr>
              <a:t>26 </a:t>
            </a:r>
            <a:r>
              <a:rPr lang="ru-RU" dirty="0" err="1">
                <a:solidFill>
                  <a:schemeClr val="accent5">
                    <a:lumMod val="50000"/>
                  </a:schemeClr>
                </a:solidFill>
              </a:rPr>
              <a:t>to</a:t>
            </a:r>
            <a:r>
              <a:rPr lang="ru-RU" dirty="0">
                <a:solidFill>
                  <a:schemeClr val="accent5">
                    <a:lumMod val="50000"/>
                  </a:schemeClr>
                </a:solidFill>
              </a:rPr>
              <a:t> 28 </a:t>
            </a:r>
            <a:r>
              <a:rPr lang="ru-RU" dirty="0" err="1">
                <a:solidFill>
                  <a:schemeClr val="accent5">
                    <a:lumMod val="50000"/>
                  </a:schemeClr>
                </a:solidFill>
              </a:rPr>
              <a:t>October</a:t>
            </a:r>
            <a:r>
              <a:rPr lang="en-US" dirty="0">
                <a:solidFill>
                  <a:schemeClr val="accent5">
                    <a:lumMod val="50000"/>
                  </a:schemeClr>
                </a:solidFill>
              </a:rPr>
              <a:t> and</a:t>
            </a:r>
            <a:r>
              <a:rPr lang="ru-RU" dirty="0">
                <a:solidFill>
                  <a:schemeClr val="accent5">
                    <a:lumMod val="50000"/>
                  </a:schemeClr>
                </a:solidFill>
              </a:rPr>
              <a:t> </a:t>
            </a:r>
            <a:r>
              <a:rPr lang="en-US" dirty="0">
                <a:solidFill>
                  <a:schemeClr val="accent5">
                    <a:lumMod val="50000"/>
                  </a:schemeClr>
                </a:solidFill>
              </a:rPr>
              <a:t>resulted in a situation when all three factors, namely, the Rim Current, the wind-driven coastal flow, and the coastal buoyant jet controlled by river discharge, contributed to the northwestward transport in the coastal area. </a:t>
            </a:r>
            <a:endParaRPr lang="ru-RU" dirty="0">
              <a:solidFill>
                <a:schemeClr val="accent5">
                  <a:lumMod val="50000"/>
                </a:schemeClr>
              </a:solidFill>
            </a:endParaRPr>
          </a:p>
        </p:txBody>
      </p:sp>
    </p:spTree>
    <p:extLst>
      <p:ext uri="{BB962C8B-B14F-4D97-AF65-F5344CB8AC3E}">
        <p14:creationId xmlns:p14="http://schemas.microsoft.com/office/powerpoint/2010/main" val="377364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a:extLst>
              <a:ext uri="{FF2B5EF4-FFF2-40B4-BE49-F238E27FC236}">
                <a16:creationId xmlns:a16="http://schemas.microsoft.com/office/drawing/2014/main" id="{49C0752D-F31B-4562-AA6C-F02CF44AFEFB}"/>
              </a:ext>
            </a:extLst>
          </p:cNvPr>
          <p:cNvSpPr/>
          <p:nvPr/>
        </p:nvSpPr>
        <p:spPr>
          <a:xfrm>
            <a:off x="100666" y="675268"/>
            <a:ext cx="8921691" cy="6084808"/>
          </a:xfrm>
          <a:prstGeom prst="rect">
            <a:avLst/>
          </a:prstGeom>
          <a:solidFill>
            <a:schemeClr val="accent5">
              <a:lumMod val="60000"/>
              <a:lumOff val="40000"/>
            </a:schemeClr>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ru-RU" sz="1350"/>
          </a:p>
        </p:txBody>
      </p:sp>
      <p:sp>
        <p:nvSpPr>
          <p:cNvPr id="15" name="Прямоугольник 14">
            <a:extLst>
              <a:ext uri="{FF2B5EF4-FFF2-40B4-BE49-F238E27FC236}">
                <a16:creationId xmlns:a16="http://schemas.microsoft.com/office/drawing/2014/main" id="{38F3DCF6-E28E-43FF-BADE-195FBC885D2C}"/>
              </a:ext>
            </a:extLst>
          </p:cNvPr>
          <p:cNvSpPr/>
          <p:nvPr/>
        </p:nvSpPr>
        <p:spPr>
          <a:xfrm>
            <a:off x="100668" y="97921"/>
            <a:ext cx="8921691" cy="577349"/>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ru-RU" sz="1350"/>
          </a:p>
        </p:txBody>
      </p:sp>
      <p:sp>
        <p:nvSpPr>
          <p:cNvPr id="16" name="Прямоугольник 15">
            <a:extLst>
              <a:ext uri="{FF2B5EF4-FFF2-40B4-BE49-F238E27FC236}">
                <a16:creationId xmlns:a16="http://schemas.microsoft.com/office/drawing/2014/main" id="{9BA2ABB1-7048-4B66-A503-98B39DECB63C}"/>
              </a:ext>
            </a:extLst>
          </p:cNvPr>
          <p:cNvSpPr/>
          <p:nvPr/>
        </p:nvSpPr>
        <p:spPr>
          <a:xfrm>
            <a:off x="72258" y="128388"/>
            <a:ext cx="1269981" cy="523220"/>
          </a:xfrm>
          <a:prstGeom prst="rect">
            <a:avLst/>
          </a:prstGeom>
        </p:spPr>
        <p:txBody>
          <a:bodyPr wrap="square">
            <a:spAutoFit/>
          </a:bodyPr>
          <a:lstStyle/>
          <a:p>
            <a:pPr algn="ctr"/>
            <a:r>
              <a:rPr lang="ru-RU" sz="2800" b="1" dirty="0">
                <a:solidFill>
                  <a:schemeClr val="accent5">
                    <a:lumMod val="75000"/>
                  </a:schemeClr>
                </a:solidFill>
              </a:rPr>
              <a:t>R</a:t>
            </a:r>
            <a:r>
              <a:rPr lang="en-US" sz="2800" b="1" dirty="0">
                <a:solidFill>
                  <a:schemeClr val="accent5">
                    <a:lumMod val="75000"/>
                  </a:schemeClr>
                </a:solidFill>
              </a:rPr>
              <a:t>e</a:t>
            </a:r>
            <a:r>
              <a:rPr lang="ru-RU" sz="2800" b="1" dirty="0">
                <a:solidFill>
                  <a:schemeClr val="accent5">
                    <a:lumMod val="75000"/>
                  </a:schemeClr>
                </a:solidFill>
              </a:rPr>
              <a:t>s</a:t>
            </a:r>
            <a:r>
              <a:rPr lang="en-US" sz="2800" b="1" dirty="0">
                <a:solidFill>
                  <a:schemeClr val="accent5">
                    <a:lumMod val="75000"/>
                  </a:schemeClr>
                </a:solidFill>
              </a:rPr>
              <a:t>u</a:t>
            </a:r>
            <a:r>
              <a:rPr lang="ru-RU" sz="2800" b="1" dirty="0">
                <a:solidFill>
                  <a:schemeClr val="accent5">
                    <a:lumMod val="75000"/>
                  </a:schemeClr>
                </a:solidFill>
              </a:rPr>
              <a:t>l</a:t>
            </a:r>
            <a:r>
              <a:rPr lang="en-US" sz="2800" b="1" dirty="0">
                <a:solidFill>
                  <a:schemeClr val="accent5">
                    <a:lumMod val="75000"/>
                  </a:schemeClr>
                </a:solidFill>
              </a:rPr>
              <a:t>t</a:t>
            </a:r>
            <a:r>
              <a:rPr lang="ru-RU" sz="2800" b="1" dirty="0">
                <a:solidFill>
                  <a:schemeClr val="accent5">
                    <a:lumMod val="75000"/>
                  </a:schemeClr>
                </a:solidFill>
              </a:rPr>
              <a:t>s</a:t>
            </a:r>
            <a:endParaRPr lang="ru-RU" sz="2800" dirty="0">
              <a:solidFill>
                <a:schemeClr val="accent5">
                  <a:lumMod val="75000"/>
                </a:schemeClr>
              </a:solidFill>
            </a:endParaRPr>
          </a:p>
        </p:txBody>
      </p:sp>
      <p:cxnSp>
        <p:nvCxnSpPr>
          <p:cNvPr id="24" name="Прямая соединительная линия 23">
            <a:extLst>
              <a:ext uri="{FF2B5EF4-FFF2-40B4-BE49-F238E27FC236}">
                <a16:creationId xmlns:a16="http://schemas.microsoft.com/office/drawing/2014/main" id="{B591EDF7-E7C6-4303-A0C6-712A63877CC5}"/>
              </a:ext>
            </a:extLst>
          </p:cNvPr>
          <p:cNvCxnSpPr>
            <a:cxnSpLocks/>
          </p:cNvCxnSpPr>
          <p:nvPr/>
        </p:nvCxnSpPr>
        <p:spPr>
          <a:xfrm flipV="1">
            <a:off x="4572000" y="654357"/>
            <a:ext cx="0" cy="6084808"/>
          </a:xfrm>
          <a:prstGeom prst="line">
            <a:avLst/>
          </a:prstGeom>
          <a:ln w="25400" cmpd="sng">
            <a:solidFill>
              <a:schemeClr val="accent5">
                <a:lumMod val="50000"/>
              </a:schemeClr>
            </a:solidFill>
            <a:prstDash val="sysDash"/>
            <a:miter lim="800000"/>
          </a:ln>
        </p:spPr>
        <p:style>
          <a:lnRef idx="1">
            <a:schemeClr val="accent1"/>
          </a:lnRef>
          <a:fillRef idx="0">
            <a:schemeClr val="accent1"/>
          </a:fillRef>
          <a:effectRef idx="0">
            <a:schemeClr val="accent1"/>
          </a:effectRef>
          <a:fontRef idx="minor">
            <a:schemeClr val="tx1"/>
          </a:fontRef>
        </p:style>
      </p:cxnSp>
      <p:pic>
        <p:nvPicPr>
          <p:cNvPr id="3" name="Рисунок 2" descr="Изображение выглядит как текст, карта&#10;&#10;Автоматически созданное описание">
            <a:extLst>
              <a:ext uri="{FF2B5EF4-FFF2-40B4-BE49-F238E27FC236}">
                <a16:creationId xmlns:a16="http://schemas.microsoft.com/office/drawing/2014/main" id="{47ADD0DD-2822-4128-94F1-167CB126C9E6}"/>
              </a:ext>
            </a:extLst>
          </p:cNvPr>
          <p:cNvPicPr>
            <a:picLocks noChangeAspect="1"/>
          </p:cNvPicPr>
          <p:nvPr/>
        </p:nvPicPr>
        <p:blipFill rotWithShape="1">
          <a:blip r:embed="rId2">
            <a:extLst>
              <a:ext uri="{28A0092B-C50C-407E-A947-70E740481C1C}">
                <a14:useLocalDpi xmlns:a14="http://schemas.microsoft.com/office/drawing/2010/main" val="0"/>
              </a:ext>
            </a:extLst>
          </a:blip>
          <a:srcRect t="4163"/>
          <a:stretch/>
        </p:blipFill>
        <p:spPr>
          <a:xfrm>
            <a:off x="4654353" y="722542"/>
            <a:ext cx="4285652" cy="5969350"/>
          </a:xfrm>
          <a:prstGeom prst="rect">
            <a:avLst/>
          </a:prstGeom>
        </p:spPr>
      </p:pic>
      <p:pic>
        <p:nvPicPr>
          <p:cNvPr id="8" name="Рисунок 7" descr="Изображение выглядит как рисунок&#10;&#10;Автоматически созданное описание">
            <a:extLst>
              <a:ext uri="{FF2B5EF4-FFF2-40B4-BE49-F238E27FC236}">
                <a16:creationId xmlns:a16="http://schemas.microsoft.com/office/drawing/2014/main" id="{1BCEB74A-D4BD-4F94-B96A-51A78413A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46" y="6272906"/>
            <a:ext cx="1227411" cy="429442"/>
          </a:xfrm>
          <a:prstGeom prst="rect">
            <a:avLst/>
          </a:prstGeom>
        </p:spPr>
      </p:pic>
      <p:pic>
        <p:nvPicPr>
          <p:cNvPr id="10" name="Рисунок 9">
            <a:extLst>
              <a:ext uri="{FF2B5EF4-FFF2-40B4-BE49-F238E27FC236}">
                <a16:creationId xmlns:a16="http://schemas.microsoft.com/office/drawing/2014/main" id="{A32F6E5F-B727-4AB6-A820-49E6609166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98204" y="120790"/>
            <a:ext cx="2025431" cy="531609"/>
          </a:xfrm>
          <a:prstGeom prst="rect">
            <a:avLst/>
          </a:prstGeom>
        </p:spPr>
      </p:pic>
      <p:cxnSp>
        <p:nvCxnSpPr>
          <p:cNvPr id="23" name="Прямая соединительная линия 22">
            <a:extLst>
              <a:ext uri="{FF2B5EF4-FFF2-40B4-BE49-F238E27FC236}">
                <a16:creationId xmlns:a16="http://schemas.microsoft.com/office/drawing/2014/main" id="{728774FD-2EA2-423F-9609-55573EBD7238}"/>
              </a:ext>
            </a:extLst>
          </p:cNvPr>
          <p:cNvCxnSpPr>
            <a:cxnSpLocks/>
          </p:cNvCxnSpPr>
          <p:nvPr/>
        </p:nvCxnSpPr>
        <p:spPr>
          <a:xfrm>
            <a:off x="108530" y="6760076"/>
            <a:ext cx="8921691" cy="0"/>
          </a:xfrm>
          <a:prstGeom prst="line">
            <a:avLst/>
          </a:prstGeom>
          <a:ln w="25400" cmpd="sng">
            <a:solidFill>
              <a:schemeClr val="accent5">
                <a:lumMod val="50000"/>
              </a:schemeClr>
            </a:solidFill>
            <a:prstDash val="solid"/>
            <a:miter lim="800000"/>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2FA57E99-EF03-41E7-A75B-F6AB1623CD23}"/>
                  </a:ext>
                </a:extLst>
              </p:cNvPr>
              <p:cNvSpPr txBox="1"/>
              <p:nvPr/>
            </p:nvSpPr>
            <p:spPr>
              <a:xfrm>
                <a:off x="154115" y="732998"/>
                <a:ext cx="4362794" cy="3416320"/>
              </a:xfrm>
              <a:prstGeom prst="rect">
                <a:avLst/>
              </a:prstGeom>
              <a:noFill/>
            </p:spPr>
            <p:txBody>
              <a:bodyPr wrap="square" rtlCol="0">
                <a:spAutoFit/>
              </a:bodyPr>
              <a:lstStyle/>
              <a:p>
                <a:pPr algn="just"/>
                <a:r>
                  <a:rPr lang="en-US" dirty="0">
                    <a:solidFill>
                      <a:schemeClr val="accent5">
                        <a:lumMod val="50000"/>
                      </a:schemeClr>
                    </a:solidFill>
                  </a:rPr>
                  <a:t>On 30 October 2018, due to the change of the wind from noon on 28 October for upwelling-favored northeastward, 4 days after the flood, the flooding plumes dissipated. As a result, the northwestward flow again shifted towards the open sea, and </a:t>
                </a:r>
                <a:r>
                  <a:rPr lang="ru-RU" dirty="0" err="1">
                    <a:solidFill>
                      <a:schemeClr val="accent5">
                        <a:lumMod val="50000"/>
                      </a:schemeClr>
                    </a:solidFill>
                  </a:rPr>
                  <a:t>the</a:t>
                </a:r>
                <a:r>
                  <a:rPr lang="ru-RU" dirty="0">
                    <a:solidFill>
                      <a:schemeClr val="accent5">
                        <a:lumMod val="50000"/>
                      </a:schemeClr>
                    </a:solidFill>
                  </a:rPr>
                  <a:t> </a:t>
                </a:r>
                <a:r>
                  <a:rPr lang="ru-RU" dirty="0" err="1">
                    <a:solidFill>
                      <a:schemeClr val="accent5">
                        <a:lumMod val="50000"/>
                      </a:schemeClr>
                    </a:solidFill>
                  </a:rPr>
                  <a:t>previously</a:t>
                </a:r>
                <a:r>
                  <a:rPr lang="ru-RU" dirty="0">
                    <a:solidFill>
                      <a:schemeClr val="accent5">
                        <a:lumMod val="50000"/>
                      </a:schemeClr>
                    </a:solidFill>
                  </a:rPr>
                  <a:t> </a:t>
                </a:r>
                <a:r>
                  <a:rPr lang="ru-RU" dirty="0" err="1">
                    <a:solidFill>
                      <a:schemeClr val="accent5">
                        <a:lumMod val="50000"/>
                      </a:schemeClr>
                    </a:solidFill>
                  </a:rPr>
                  <a:t>continuous</a:t>
                </a:r>
                <a:r>
                  <a:rPr lang="ru-RU" dirty="0">
                    <a:solidFill>
                      <a:schemeClr val="accent5">
                        <a:lumMod val="50000"/>
                      </a:schemeClr>
                    </a:solidFill>
                  </a:rPr>
                  <a:t> </a:t>
                </a:r>
                <a:r>
                  <a:rPr lang="ru-RU" dirty="0" err="1">
                    <a:solidFill>
                      <a:schemeClr val="accent5">
                        <a:lumMod val="50000"/>
                      </a:schemeClr>
                    </a:solidFill>
                  </a:rPr>
                  <a:t>coastal</a:t>
                </a:r>
                <a:r>
                  <a:rPr lang="ru-RU" dirty="0">
                    <a:solidFill>
                      <a:schemeClr val="accent5">
                        <a:lumMod val="50000"/>
                      </a:schemeClr>
                    </a:solidFill>
                  </a:rPr>
                  <a:t> </a:t>
                </a:r>
                <a:r>
                  <a:rPr lang="ru-RU" dirty="0" err="1">
                    <a:solidFill>
                      <a:schemeClr val="accent5">
                        <a:lumMod val="50000"/>
                      </a:schemeClr>
                    </a:solidFill>
                  </a:rPr>
                  <a:t>stripe</a:t>
                </a:r>
                <a:r>
                  <a:rPr lang="ru-RU" dirty="0">
                    <a:solidFill>
                      <a:schemeClr val="accent5">
                        <a:lumMod val="50000"/>
                      </a:schemeClr>
                    </a:solidFill>
                  </a:rPr>
                  <a:t> </a:t>
                </a:r>
                <a:r>
                  <a:rPr lang="en-US" dirty="0">
                    <a:solidFill>
                      <a:schemeClr val="accent5">
                        <a:lumMod val="50000"/>
                      </a:schemeClr>
                    </a:solidFill>
                  </a:rPr>
                  <a:t>of reduced values of </a:t>
                </a:r>
                <a14:m>
                  <m:oMath xmlns:m="http://schemas.openxmlformats.org/officeDocument/2006/math">
                    <m:r>
                      <a:rPr lang="ru-RU" sz="1600" i="1">
                        <a:solidFill>
                          <a:schemeClr val="accent5">
                            <a:lumMod val="50000"/>
                          </a:schemeClr>
                        </a:solidFill>
                        <a:latin typeface="Cambria Math" panose="02040503050406030204" pitchFamily="18" charset="0"/>
                      </a:rPr>
                      <m:t>𝑆</m:t>
                    </m:r>
                  </m:oMath>
                </a14:m>
                <a:r>
                  <a:rPr lang="en-US" dirty="0">
                    <a:solidFill>
                      <a:schemeClr val="accent5">
                        <a:lumMod val="50000"/>
                      </a:schemeClr>
                    </a:solidFill>
                  </a:rPr>
                  <a:t> and </a:t>
                </a:r>
                <a14:m>
                  <m:oMath xmlns:m="http://schemas.openxmlformats.org/officeDocument/2006/math">
                    <m:sSub>
                      <m:sSubPr>
                        <m:ctrlPr>
                          <a:rPr lang="ru-RU" sz="1600" i="1">
                            <a:solidFill>
                              <a:schemeClr val="accent5">
                                <a:lumMod val="50000"/>
                              </a:schemeClr>
                            </a:solidFill>
                            <a:latin typeface="Cambria Math" panose="02040503050406030204" pitchFamily="18" charset="0"/>
                          </a:rPr>
                        </m:ctrlPr>
                      </m:sSubPr>
                      <m:e>
                        <m:r>
                          <a:rPr lang="ru-RU" sz="1600" i="1">
                            <a:solidFill>
                              <a:schemeClr val="accent5">
                                <a:lumMod val="50000"/>
                              </a:schemeClr>
                            </a:solidFill>
                            <a:latin typeface="Cambria Math" panose="02040503050406030204" pitchFamily="18" charset="0"/>
                          </a:rPr>
                          <m:t>𝑅</m:t>
                        </m:r>
                      </m:e>
                      <m:sub>
                        <m:r>
                          <a:rPr lang="ru-RU" sz="1600" i="1">
                            <a:solidFill>
                              <a:schemeClr val="accent5">
                                <a:lumMod val="50000"/>
                              </a:schemeClr>
                            </a:solidFill>
                            <a:latin typeface="Cambria Math" panose="02040503050406030204" pitchFamily="18" charset="0"/>
                          </a:rPr>
                          <m:t>𝑜</m:t>
                        </m:r>
                      </m:sub>
                    </m:sSub>
                  </m:oMath>
                </a14:m>
                <a:r>
                  <a:rPr lang="en-US" sz="1600" dirty="0">
                    <a:solidFill>
                      <a:schemeClr val="accent5">
                        <a:lumMod val="50000"/>
                      </a:schemeClr>
                    </a:solidFill>
                  </a:rPr>
                  <a:t> </a:t>
                </a:r>
                <a:r>
                  <a:rPr lang="en-US" dirty="0">
                    <a:solidFill>
                      <a:schemeClr val="accent5">
                        <a:lumMod val="50000"/>
                      </a:schemeClr>
                    </a:solidFill>
                  </a:rPr>
                  <a:t>and increased values of </a:t>
                </a:r>
                <a14:m>
                  <m:oMath xmlns:m="http://schemas.openxmlformats.org/officeDocument/2006/math">
                    <m:d>
                      <m:dPr>
                        <m:begChr m:val="|"/>
                        <m:endChr m:val="|"/>
                        <m:ctrlPr>
                          <a:rPr lang="ru-RU" sz="1600" i="1">
                            <a:solidFill>
                              <a:schemeClr val="accent5">
                                <a:lumMod val="50000"/>
                              </a:schemeClr>
                            </a:solidFill>
                            <a:latin typeface="Cambria Math" panose="02040503050406030204" pitchFamily="18" charset="0"/>
                          </a:rPr>
                        </m:ctrlPr>
                      </m:dPr>
                      <m:e>
                        <m:r>
                          <m:rPr>
                            <m:sty m:val="p"/>
                          </m:rPr>
                          <a:rPr lang="ru-RU" sz="1600" i="1">
                            <a:solidFill>
                              <a:schemeClr val="accent5">
                                <a:lumMod val="50000"/>
                              </a:schemeClr>
                            </a:solidFill>
                            <a:latin typeface="Cambria Math" panose="02040503050406030204" pitchFamily="18" charset="0"/>
                            <a:ea typeface="Cambria Math" panose="02040503050406030204" pitchFamily="18" charset="0"/>
                          </a:rPr>
                          <m:t>∇</m:t>
                        </m:r>
                        <m:r>
                          <a:rPr lang="ru-RU" sz="1600" i="1">
                            <a:solidFill>
                              <a:schemeClr val="accent5">
                                <a:lumMod val="50000"/>
                              </a:schemeClr>
                            </a:solidFill>
                            <a:latin typeface="Cambria Math" panose="02040503050406030204" pitchFamily="18" charset="0"/>
                            <a:ea typeface="Cambria Math" panose="02040503050406030204" pitchFamily="18" charset="0"/>
                          </a:rPr>
                          <m:t>𝜌</m:t>
                        </m:r>
                      </m:e>
                    </m:d>
                  </m:oMath>
                </a14:m>
                <a:r>
                  <a:rPr lang="en-US" dirty="0">
                    <a:solidFill>
                      <a:schemeClr val="accent5">
                        <a:lumMod val="50000"/>
                      </a:schemeClr>
                    </a:solidFill>
                  </a:rPr>
                  <a:t>transformed to localized patches adjacent to the river mouths typical for average discharge conditions that were observed before the flood.</a:t>
                </a:r>
                <a:endParaRPr lang="ru-RU" dirty="0">
                  <a:solidFill>
                    <a:schemeClr val="accent5">
                      <a:lumMod val="50000"/>
                    </a:schemeClr>
                  </a:solidFill>
                </a:endParaRPr>
              </a:p>
            </p:txBody>
          </p:sp>
        </mc:Choice>
        <mc:Fallback>
          <p:sp>
            <p:nvSpPr>
              <p:cNvPr id="18" name="TextBox 17">
                <a:extLst>
                  <a:ext uri="{FF2B5EF4-FFF2-40B4-BE49-F238E27FC236}">
                    <a16:creationId xmlns:a16="http://schemas.microsoft.com/office/drawing/2014/main" id="{2FA57E99-EF03-41E7-A75B-F6AB1623CD23}"/>
                  </a:ext>
                </a:extLst>
              </p:cNvPr>
              <p:cNvSpPr txBox="1">
                <a:spLocks noRot="1" noChangeAspect="1" noMove="1" noResize="1" noEditPoints="1" noAdjustHandles="1" noChangeArrowheads="1" noChangeShapeType="1" noTextEdit="1"/>
              </p:cNvSpPr>
              <p:nvPr/>
            </p:nvSpPr>
            <p:spPr>
              <a:xfrm>
                <a:off x="154115" y="732998"/>
                <a:ext cx="4362794" cy="3416320"/>
              </a:xfrm>
              <a:prstGeom prst="rect">
                <a:avLst/>
              </a:prstGeom>
              <a:blipFill>
                <a:blip r:embed="rId6"/>
                <a:stretch>
                  <a:fillRect l="-1117" t="-891" r="-1257" b="-1783"/>
                </a:stretch>
              </a:blipFill>
            </p:spPr>
            <p:txBody>
              <a:bodyPr/>
              <a:lstStyle/>
              <a:p>
                <a:r>
                  <a:rPr lang="ru-RU">
                    <a:noFill/>
                  </a:rPr>
                  <a:t> </a:t>
                </a:r>
              </a:p>
            </p:txBody>
          </p:sp>
        </mc:Fallback>
      </mc:AlternateContent>
    </p:spTree>
    <p:extLst>
      <p:ext uri="{BB962C8B-B14F-4D97-AF65-F5344CB8AC3E}">
        <p14:creationId xmlns:p14="http://schemas.microsoft.com/office/powerpoint/2010/main" val="1971503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a:extLst>
              <a:ext uri="{FF2B5EF4-FFF2-40B4-BE49-F238E27FC236}">
                <a16:creationId xmlns:a16="http://schemas.microsoft.com/office/drawing/2014/main" id="{49C0752D-F31B-4562-AA6C-F02CF44AFEFB}"/>
              </a:ext>
            </a:extLst>
          </p:cNvPr>
          <p:cNvSpPr/>
          <p:nvPr/>
        </p:nvSpPr>
        <p:spPr>
          <a:xfrm>
            <a:off x="100666" y="675268"/>
            <a:ext cx="8921691" cy="6084808"/>
          </a:xfrm>
          <a:prstGeom prst="rect">
            <a:avLst/>
          </a:prstGeom>
          <a:solidFill>
            <a:schemeClr val="accent5">
              <a:lumMod val="60000"/>
              <a:lumOff val="40000"/>
            </a:schemeClr>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ru-RU" sz="1350" dirty="0"/>
          </a:p>
        </p:txBody>
      </p:sp>
      <p:sp>
        <p:nvSpPr>
          <p:cNvPr id="15" name="Прямоугольник 14">
            <a:extLst>
              <a:ext uri="{FF2B5EF4-FFF2-40B4-BE49-F238E27FC236}">
                <a16:creationId xmlns:a16="http://schemas.microsoft.com/office/drawing/2014/main" id="{38F3DCF6-E28E-43FF-BADE-195FBC885D2C}"/>
              </a:ext>
            </a:extLst>
          </p:cNvPr>
          <p:cNvSpPr/>
          <p:nvPr/>
        </p:nvSpPr>
        <p:spPr>
          <a:xfrm>
            <a:off x="100668" y="97921"/>
            <a:ext cx="8921691" cy="577349"/>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ru-RU" sz="1350"/>
          </a:p>
        </p:txBody>
      </p:sp>
      <p:pic>
        <p:nvPicPr>
          <p:cNvPr id="8" name="Рисунок 7" descr="Изображение выглядит как рисунок&#10;&#10;Автоматически созданное описание">
            <a:extLst>
              <a:ext uri="{FF2B5EF4-FFF2-40B4-BE49-F238E27FC236}">
                <a16:creationId xmlns:a16="http://schemas.microsoft.com/office/drawing/2014/main" id="{1BCEB74A-D4BD-4F94-B96A-51A78413AE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336" y="6256683"/>
            <a:ext cx="1227411" cy="429442"/>
          </a:xfrm>
          <a:prstGeom prst="rect">
            <a:avLst/>
          </a:prstGeom>
        </p:spPr>
      </p:pic>
      <p:pic>
        <p:nvPicPr>
          <p:cNvPr id="10" name="Рисунок 9">
            <a:extLst>
              <a:ext uri="{FF2B5EF4-FFF2-40B4-BE49-F238E27FC236}">
                <a16:creationId xmlns:a16="http://schemas.microsoft.com/office/drawing/2014/main" id="{A32F6E5F-B727-4AB6-A820-49E6609166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98204" y="120790"/>
            <a:ext cx="2025431" cy="531609"/>
          </a:xfrm>
          <a:prstGeom prst="rect">
            <a:avLst/>
          </a:prstGeom>
        </p:spPr>
      </p:pic>
      <p:cxnSp>
        <p:nvCxnSpPr>
          <p:cNvPr id="23" name="Прямая соединительная линия 22">
            <a:extLst>
              <a:ext uri="{FF2B5EF4-FFF2-40B4-BE49-F238E27FC236}">
                <a16:creationId xmlns:a16="http://schemas.microsoft.com/office/drawing/2014/main" id="{728774FD-2EA2-423F-9609-55573EBD7238}"/>
              </a:ext>
            </a:extLst>
          </p:cNvPr>
          <p:cNvCxnSpPr>
            <a:cxnSpLocks/>
          </p:cNvCxnSpPr>
          <p:nvPr/>
        </p:nvCxnSpPr>
        <p:spPr>
          <a:xfrm>
            <a:off x="108530" y="6760076"/>
            <a:ext cx="8921691" cy="0"/>
          </a:xfrm>
          <a:prstGeom prst="line">
            <a:avLst/>
          </a:prstGeom>
          <a:ln w="25400" cmpd="sng">
            <a:solidFill>
              <a:schemeClr val="accent5">
                <a:lumMod val="50000"/>
              </a:schemeClr>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12" name="Прямоугольник 11">
            <a:extLst>
              <a:ext uri="{FF2B5EF4-FFF2-40B4-BE49-F238E27FC236}">
                <a16:creationId xmlns:a16="http://schemas.microsoft.com/office/drawing/2014/main" id="{AEE647E4-2E56-4282-B202-F71334F2C932}"/>
              </a:ext>
            </a:extLst>
          </p:cNvPr>
          <p:cNvSpPr/>
          <p:nvPr/>
        </p:nvSpPr>
        <p:spPr>
          <a:xfrm>
            <a:off x="72259" y="128388"/>
            <a:ext cx="5430920" cy="523220"/>
          </a:xfrm>
          <a:prstGeom prst="rect">
            <a:avLst/>
          </a:prstGeom>
        </p:spPr>
        <p:txBody>
          <a:bodyPr wrap="square">
            <a:spAutoFit/>
          </a:bodyPr>
          <a:lstStyle/>
          <a:p>
            <a:pPr algn="ctr"/>
            <a:r>
              <a:rPr lang="en-US" sz="2800" b="1" dirty="0">
                <a:solidFill>
                  <a:schemeClr val="accent5">
                    <a:lumMod val="75000"/>
                  </a:schemeClr>
                </a:solidFill>
              </a:rPr>
              <a:t>FML accumulation areas at the sea</a:t>
            </a:r>
          </a:p>
        </p:txBody>
      </p:sp>
      <p:sp>
        <p:nvSpPr>
          <p:cNvPr id="13" name="TextBox 12">
            <a:extLst>
              <a:ext uri="{FF2B5EF4-FFF2-40B4-BE49-F238E27FC236}">
                <a16:creationId xmlns:a16="http://schemas.microsoft.com/office/drawing/2014/main" id="{060BCFF5-5745-424F-941C-59B6C4E86285}"/>
              </a:ext>
            </a:extLst>
          </p:cNvPr>
          <p:cNvSpPr txBox="1"/>
          <p:nvPr/>
        </p:nvSpPr>
        <p:spPr>
          <a:xfrm>
            <a:off x="154115" y="765444"/>
            <a:ext cx="8769520" cy="3754874"/>
          </a:xfrm>
          <a:prstGeom prst="rect">
            <a:avLst/>
          </a:prstGeom>
          <a:noFill/>
        </p:spPr>
        <p:txBody>
          <a:bodyPr wrap="square" rtlCol="0">
            <a:spAutoFit/>
          </a:bodyPr>
          <a:lstStyle/>
          <a:p>
            <a:pPr algn="just"/>
            <a:r>
              <a:rPr lang="en-US" dirty="0"/>
              <a:t>FML accumulates at convergence zones between the freshened river plumes and saline ambient sea. These zones remain stable during several days and are then transported off the vicinity of the river mouths by a quasi-geostrophic alongshore current. </a:t>
            </a:r>
          </a:p>
          <a:p>
            <a:pPr algn="just"/>
            <a:r>
              <a:rPr lang="en-US" dirty="0"/>
              <a:t>We suggest that transport of river-borne floating matter consists of two stages:</a:t>
            </a:r>
          </a:p>
          <a:p>
            <a:pPr marL="285750" indent="-285750" algn="just">
              <a:buFont typeface="Arial" panose="020B0604020202020204" pitchFamily="34" charset="0"/>
              <a:buChar char="•"/>
            </a:pPr>
            <a:r>
              <a:rPr lang="en-US" sz="2000" dirty="0">
                <a:solidFill>
                  <a:schemeClr val="bg1"/>
                </a:solidFill>
              </a:rPr>
              <a:t> First</a:t>
            </a:r>
          </a:p>
          <a:p>
            <a:pPr algn="just"/>
            <a:r>
              <a:rPr lang="en-US" dirty="0"/>
              <a:t>FML is transported to and accumulated at stagnation areas associated with large salinity gradients at the borders between river plumes and ambient sea</a:t>
            </a:r>
          </a:p>
          <a:p>
            <a:pPr marL="285750" indent="-285750" algn="just">
              <a:buFont typeface="Arial" panose="020B0604020202020204" pitchFamily="34" charset="0"/>
              <a:buChar char="•"/>
            </a:pPr>
            <a:r>
              <a:rPr lang="en-US" sz="2000" dirty="0">
                <a:solidFill>
                  <a:schemeClr val="bg1"/>
                </a:solidFill>
              </a:rPr>
              <a:t>Second</a:t>
            </a:r>
          </a:p>
          <a:p>
            <a:pPr algn="just"/>
            <a:r>
              <a:rPr lang="en-US" dirty="0"/>
              <a:t>FML is transported along these borders till their dissipation as a result of mixing between river plume and ambient sea</a:t>
            </a:r>
          </a:p>
          <a:p>
            <a:pPr algn="just"/>
            <a:r>
              <a:rPr lang="en-US" dirty="0"/>
              <a:t>In the case of collision and coalescence of multiple river plumes during the considered flooding event the freshened stripe is formed along the large coastal sea area and plastic litter is transported far off the river mouths.</a:t>
            </a:r>
            <a:endParaRPr lang="ru-RU" sz="1350" dirty="0"/>
          </a:p>
        </p:txBody>
      </p:sp>
    </p:spTree>
    <p:extLst>
      <p:ext uri="{BB962C8B-B14F-4D97-AF65-F5344CB8AC3E}">
        <p14:creationId xmlns:p14="http://schemas.microsoft.com/office/powerpoint/2010/main" val="2671073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a:extLst>
              <a:ext uri="{FF2B5EF4-FFF2-40B4-BE49-F238E27FC236}">
                <a16:creationId xmlns:a16="http://schemas.microsoft.com/office/drawing/2014/main" id="{49C0752D-F31B-4562-AA6C-F02CF44AFEFB}"/>
              </a:ext>
            </a:extLst>
          </p:cNvPr>
          <p:cNvSpPr/>
          <p:nvPr/>
        </p:nvSpPr>
        <p:spPr>
          <a:xfrm>
            <a:off x="100666" y="675268"/>
            <a:ext cx="8921691" cy="6084808"/>
          </a:xfrm>
          <a:prstGeom prst="rect">
            <a:avLst/>
          </a:prstGeom>
          <a:solidFill>
            <a:schemeClr val="accent5">
              <a:lumMod val="60000"/>
              <a:lumOff val="40000"/>
            </a:schemeClr>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ru-RU" sz="1350"/>
          </a:p>
        </p:txBody>
      </p:sp>
      <p:sp>
        <p:nvSpPr>
          <p:cNvPr id="15" name="Прямоугольник 14">
            <a:extLst>
              <a:ext uri="{FF2B5EF4-FFF2-40B4-BE49-F238E27FC236}">
                <a16:creationId xmlns:a16="http://schemas.microsoft.com/office/drawing/2014/main" id="{38F3DCF6-E28E-43FF-BADE-195FBC885D2C}"/>
              </a:ext>
            </a:extLst>
          </p:cNvPr>
          <p:cNvSpPr/>
          <p:nvPr/>
        </p:nvSpPr>
        <p:spPr>
          <a:xfrm>
            <a:off x="100668" y="97921"/>
            <a:ext cx="8921691" cy="577349"/>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ru-RU" sz="1350">
              <a:solidFill>
                <a:schemeClr val="accent5">
                  <a:lumMod val="50000"/>
                </a:schemeClr>
              </a:solidFill>
            </a:endParaRPr>
          </a:p>
        </p:txBody>
      </p:sp>
      <p:pic>
        <p:nvPicPr>
          <p:cNvPr id="8" name="Рисунок 7" descr="Изображение выглядит как рисунок&#10;&#10;Автоматически созданное описание">
            <a:extLst>
              <a:ext uri="{FF2B5EF4-FFF2-40B4-BE49-F238E27FC236}">
                <a16:creationId xmlns:a16="http://schemas.microsoft.com/office/drawing/2014/main" id="{1BCEB74A-D4BD-4F94-B96A-51A78413AE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336" y="6256683"/>
            <a:ext cx="1227411" cy="429442"/>
          </a:xfrm>
          <a:prstGeom prst="rect">
            <a:avLst/>
          </a:prstGeom>
        </p:spPr>
      </p:pic>
      <p:pic>
        <p:nvPicPr>
          <p:cNvPr id="10" name="Рисунок 9">
            <a:extLst>
              <a:ext uri="{FF2B5EF4-FFF2-40B4-BE49-F238E27FC236}">
                <a16:creationId xmlns:a16="http://schemas.microsoft.com/office/drawing/2014/main" id="{A32F6E5F-B727-4AB6-A820-49E6609166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98204" y="120790"/>
            <a:ext cx="2025431" cy="531609"/>
          </a:xfrm>
          <a:prstGeom prst="rect">
            <a:avLst/>
          </a:prstGeom>
        </p:spPr>
      </p:pic>
      <p:cxnSp>
        <p:nvCxnSpPr>
          <p:cNvPr id="23" name="Прямая соединительная линия 22">
            <a:extLst>
              <a:ext uri="{FF2B5EF4-FFF2-40B4-BE49-F238E27FC236}">
                <a16:creationId xmlns:a16="http://schemas.microsoft.com/office/drawing/2014/main" id="{728774FD-2EA2-423F-9609-55573EBD7238}"/>
              </a:ext>
            </a:extLst>
          </p:cNvPr>
          <p:cNvCxnSpPr>
            <a:cxnSpLocks/>
          </p:cNvCxnSpPr>
          <p:nvPr/>
        </p:nvCxnSpPr>
        <p:spPr>
          <a:xfrm>
            <a:off x="108530" y="6760076"/>
            <a:ext cx="8921691" cy="0"/>
          </a:xfrm>
          <a:prstGeom prst="line">
            <a:avLst/>
          </a:prstGeom>
          <a:ln w="25400" cmpd="sng">
            <a:solidFill>
              <a:schemeClr val="accent5">
                <a:lumMod val="50000"/>
              </a:schemeClr>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12" name="Прямоугольник 11">
            <a:extLst>
              <a:ext uri="{FF2B5EF4-FFF2-40B4-BE49-F238E27FC236}">
                <a16:creationId xmlns:a16="http://schemas.microsoft.com/office/drawing/2014/main" id="{AEE647E4-2E56-4282-B202-F71334F2C932}"/>
              </a:ext>
            </a:extLst>
          </p:cNvPr>
          <p:cNvSpPr/>
          <p:nvPr/>
        </p:nvSpPr>
        <p:spPr>
          <a:xfrm>
            <a:off x="72259" y="128388"/>
            <a:ext cx="6253040" cy="523220"/>
          </a:xfrm>
          <a:prstGeom prst="rect">
            <a:avLst/>
          </a:prstGeom>
        </p:spPr>
        <p:txBody>
          <a:bodyPr wrap="square">
            <a:spAutoFit/>
          </a:bodyPr>
          <a:lstStyle/>
          <a:p>
            <a:pPr algn="ctr"/>
            <a:r>
              <a:rPr lang="en-US" sz="2800" b="1" dirty="0">
                <a:solidFill>
                  <a:schemeClr val="accent5">
                    <a:lumMod val="75000"/>
                  </a:schemeClr>
                </a:solidFill>
              </a:rPr>
              <a:t>FML accumulation areas at the shoreline</a:t>
            </a:r>
          </a:p>
        </p:txBody>
      </p:sp>
      <p:pic>
        <p:nvPicPr>
          <p:cNvPr id="3" name="Рисунок 2" descr="Изображение выглядит как текст, карта&#10;&#10;Автоматически созданное описание">
            <a:extLst>
              <a:ext uri="{FF2B5EF4-FFF2-40B4-BE49-F238E27FC236}">
                <a16:creationId xmlns:a16="http://schemas.microsoft.com/office/drawing/2014/main" id="{89929DF8-76F6-4F0E-AFFA-7FC3B798A5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1252" y="1392486"/>
            <a:ext cx="4171853" cy="4608550"/>
          </a:xfrm>
          <a:prstGeom prst="rect">
            <a:avLst/>
          </a:prstGeom>
        </p:spPr>
      </p:pic>
      <p:cxnSp>
        <p:nvCxnSpPr>
          <p:cNvPr id="11" name="Прямая соединительная линия 10">
            <a:extLst>
              <a:ext uri="{FF2B5EF4-FFF2-40B4-BE49-F238E27FC236}">
                <a16:creationId xmlns:a16="http://schemas.microsoft.com/office/drawing/2014/main" id="{884DCA4E-1ED7-4F94-925D-6190683E4747}"/>
              </a:ext>
            </a:extLst>
          </p:cNvPr>
          <p:cNvCxnSpPr>
            <a:cxnSpLocks/>
          </p:cNvCxnSpPr>
          <p:nvPr/>
        </p:nvCxnSpPr>
        <p:spPr>
          <a:xfrm flipV="1">
            <a:off x="4572000" y="654357"/>
            <a:ext cx="0" cy="6084808"/>
          </a:xfrm>
          <a:prstGeom prst="line">
            <a:avLst/>
          </a:prstGeom>
          <a:ln w="25400" cmpd="sng">
            <a:solidFill>
              <a:schemeClr val="accent5">
                <a:lumMod val="50000"/>
              </a:schemeClr>
            </a:solidFill>
            <a:prstDash val="sysDash"/>
            <a:miter lim="800000"/>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C2299FA-5D14-4E33-83B8-81C65E977477}"/>
              </a:ext>
            </a:extLst>
          </p:cNvPr>
          <p:cNvSpPr txBox="1"/>
          <p:nvPr/>
        </p:nvSpPr>
        <p:spPr>
          <a:xfrm>
            <a:off x="108528" y="729836"/>
            <a:ext cx="4362797" cy="5909310"/>
          </a:xfrm>
          <a:prstGeom prst="rect">
            <a:avLst/>
          </a:prstGeom>
          <a:noFill/>
        </p:spPr>
        <p:txBody>
          <a:bodyPr wrap="square" rtlCol="0">
            <a:spAutoFit/>
          </a:bodyPr>
          <a:lstStyle/>
          <a:p>
            <a:pPr algn="just"/>
            <a:r>
              <a:rPr lang="en-US" dirty="0">
                <a:solidFill>
                  <a:schemeClr val="accent5">
                    <a:lumMod val="50000"/>
                  </a:schemeClr>
                </a:solidFill>
              </a:rPr>
              <a:t>During the study period, 5.1% (19118 particles) of the total number of released particles (372900) were washed ashore and non-uniformly accumulated along the shoreline. </a:t>
            </a:r>
          </a:p>
          <a:p>
            <a:pPr algn="just"/>
            <a:r>
              <a:rPr lang="en-US" dirty="0">
                <a:solidFill>
                  <a:schemeClr val="accent5">
                    <a:lumMod val="50000"/>
                  </a:schemeClr>
                </a:solidFill>
              </a:rPr>
              <a:t>The particle concentration (the number of particles per 250m×250m bin) is depicted by circles of different size.</a:t>
            </a:r>
            <a:endParaRPr lang="ru-RU" dirty="0">
              <a:solidFill>
                <a:schemeClr val="accent5">
                  <a:lumMod val="50000"/>
                </a:schemeClr>
              </a:solidFill>
            </a:endParaRPr>
          </a:p>
          <a:p>
            <a:pPr algn="just"/>
            <a:r>
              <a:rPr lang="en-US" dirty="0">
                <a:solidFill>
                  <a:schemeClr val="accent5">
                    <a:lumMod val="50000"/>
                  </a:schemeClr>
                </a:solidFill>
              </a:rPr>
              <a:t>When the Rim Current, the wind-driven coastal flow, and coastal buoyant jet controlled by river discharge dominate local circulation, the common northwestward alongshore direction of the flow causes appearance of </a:t>
            </a:r>
            <a:r>
              <a:rPr lang="en-US" dirty="0">
                <a:solidFill>
                  <a:schemeClr val="bg1"/>
                </a:solidFill>
              </a:rPr>
              <a:t>typical areas </a:t>
            </a:r>
            <a:r>
              <a:rPr lang="en-US" dirty="0">
                <a:solidFill>
                  <a:schemeClr val="accent5">
                    <a:lumMod val="50000"/>
                  </a:schemeClr>
                </a:solidFill>
              </a:rPr>
              <a:t>of ashore discharge particles (accumulation areas 1, 2, 3, 4, 5). Significant variability of wind direction during the flood resulted in formation of an </a:t>
            </a:r>
            <a:r>
              <a:rPr lang="en-US" dirty="0">
                <a:solidFill>
                  <a:schemeClr val="bg1"/>
                </a:solidFill>
              </a:rPr>
              <a:t>“uncommon” area </a:t>
            </a:r>
            <a:r>
              <a:rPr lang="en-US" dirty="0">
                <a:solidFill>
                  <a:schemeClr val="accent5">
                    <a:lumMod val="50000"/>
                  </a:schemeClr>
                </a:solidFill>
              </a:rPr>
              <a:t>of pollution at the shoreline (accumulation area 6).</a:t>
            </a:r>
            <a:endParaRPr lang="ru-RU" dirty="0">
              <a:solidFill>
                <a:schemeClr val="accent5">
                  <a:lumMod val="50000"/>
                </a:schemeClr>
              </a:solidFill>
            </a:endParaRPr>
          </a:p>
          <a:p>
            <a:pPr algn="just"/>
            <a:endParaRPr lang="ru-RU" dirty="0">
              <a:solidFill>
                <a:schemeClr val="accent5">
                  <a:lumMod val="50000"/>
                </a:schemeClr>
              </a:solidFill>
            </a:endParaRPr>
          </a:p>
        </p:txBody>
      </p:sp>
      <p:cxnSp>
        <p:nvCxnSpPr>
          <p:cNvPr id="5" name="Прямая со стрелкой 4">
            <a:extLst>
              <a:ext uri="{FF2B5EF4-FFF2-40B4-BE49-F238E27FC236}">
                <a16:creationId xmlns:a16="http://schemas.microsoft.com/office/drawing/2014/main" id="{4CE3275F-CF0A-41FD-A119-A7C2851A3D4F}"/>
              </a:ext>
            </a:extLst>
          </p:cNvPr>
          <p:cNvCxnSpPr>
            <a:cxnSpLocks/>
          </p:cNvCxnSpPr>
          <p:nvPr/>
        </p:nvCxnSpPr>
        <p:spPr>
          <a:xfrm flipV="1">
            <a:off x="5386780" y="2441196"/>
            <a:ext cx="0" cy="2223083"/>
          </a:xfrm>
          <a:prstGeom prst="straightConnector1">
            <a:avLst/>
          </a:prstGeom>
          <a:ln w="12700">
            <a:solidFill>
              <a:schemeClr val="accent5">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EEC0613-B2A4-462C-A10A-C6E3747B3369}"/>
              </a:ext>
            </a:extLst>
          </p:cNvPr>
          <p:cNvSpPr txBox="1"/>
          <p:nvPr/>
        </p:nvSpPr>
        <p:spPr>
          <a:xfrm>
            <a:off x="5225959" y="4664279"/>
            <a:ext cx="1111651" cy="307777"/>
          </a:xfrm>
          <a:prstGeom prst="rect">
            <a:avLst/>
          </a:prstGeom>
          <a:noFill/>
        </p:spPr>
        <p:txBody>
          <a:bodyPr wrap="none" rtlCol="0">
            <a:spAutoFit/>
          </a:bodyPr>
          <a:lstStyle/>
          <a:p>
            <a:r>
              <a:rPr lang="en-US" sz="1400" i="1" dirty="0">
                <a:solidFill>
                  <a:schemeClr val="accent5">
                    <a:lumMod val="50000"/>
                  </a:schemeClr>
                </a:solidFill>
              </a:rPr>
              <a:t>typical areas</a:t>
            </a:r>
            <a:endParaRPr lang="ru-RU" sz="1400" i="1" dirty="0">
              <a:solidFill>
                <a:schemeClr val="accent5">
                  <a:lumMod val="50000"/>
                </a:schemeClr>
              </a:solidFill>
            </a:endParaRPr>
          </a:p>
        </p:txBody>
      </p:sp>
      <p:sp>
        <p:nvSpPr>
          <p:cNvPr id="19" name="TextBox 18">
            <a:extLst>
              <a:ext uri="{FF2B5EF4-FFF2-40B4-BE49-F238E27FC236}">
                <a16:creationId xmlns:a16="http://schemas.microsoft.com/office/drawing/2014/main" id="{8F6FC466-2592-4826-8BA6-73382E794A53}"/>
              </a:ext>
            </a:extLst>
          </p:cNvPr>
          <p:cNvSpPr txBox="1"/>
          <p:nvPr/>
        </p:nvSpPr>
        <p:spPr>
          <a:xfrm>
            <a:off x="5225959" y="4972056"/>
            <a:ext cx="1530547" cy="307777"/>
          </a:xfrm>
          <a:prstGeom prst="rect">
            <a:avLst/>
          </a:prstGeom>
          <a:noFill/>
        </p:spPr>
        <p:txBody>
          <a:bodyPr wrap="none" rtlCol="0">
            <a:spAutoFit/>
          </a:bodyPr>
          <a:lstStyle/>
          <a:p>
            <a:r>
              <a:rPr lang="en-US" sz="1400" i="1" dirty="0">
                <a:solidFill>
                  <a:schemeClr val="accent5">
                    <a:lumMod val="50000"/>
                  </a:schemeClr>
                </a:solidFill>
              </a:rPr>
              <a:t>“uncommon” area</a:t>
            </a:r>
            <a:endParaRPr lang="ru-RU" sz="1400" i="1" dirty="0">
              <a:solidFill>
                <a:schemeClr val="accent5">
                  <a:lumMod val="50000"/>
                </a:schemeClr>
              </a:solidFill>
            </a:endParaRPr>
          </a:p>
        </p:txBody>
      </p:sp>
      <p:cxnSp>
        <p:nvCxnSpPr>
          <p:cNvPr id="21" name="Прямая со стрелкой 20">
            <a:extLst>
              <a:ext uri="{FF2B5EF4-FFF2-40B4-BE49-F238E27FC236}">
                <a16:creationId xmlns:a16="http://schemas.microsoft.com/office/drawing/2014/main" id="{376D125F-FB59-4969-9404-4470D38A97B3}"/>
              </a:ext>
            </a:extLst>
          </p:cNvPr>
          <p:cNvCxnSpPr>
            <a:cxnSpLocks/>
          </p:cNvCxnSpPr>
          <p:nvPr/>
        </p:nvCxnSpPr>
        <p:spPr>
          <a:xfrm flipV="1">
            <a:off x="5597503" y="3076151"/>
            <a:ext cx="333471" cy="1588129"/>
          </a:xfrm>
          <a:prstGeom prst="straightConnector1">
            <a:avLst/>
          </a:prstGeom>
          <a:ln w="12700">
            <a:solidFill>
              <a:schemeClr val="accent5">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a:extLst>
              <a:ext uri="{FF2B5EF4-FFF2-40B4-BE49-F238E27FC236}">
                <a16:creationId xmlns:a16="http://schemas.microsoft.com/office/drawing/2014/main" id="{FA92D82F-C4E1-4C52-8F82-895EC2E53D22}"/>
              </a:ext>
            </a:extLst>
          </p:cNvPr>
          <p:cNvCxnSpPr>
            <a:cxnSpLocks/>
          </p:cNvCxnSpPr>
          <p:nvPr/>
        </p:nvCxnSpPr>
        <p:spPr>
          <a:xfrm flipV="1">
            <a:off x="5814489" y="3781849"/>
            <a:ext cx="773353" cy="882429"/>
          </a:xfrm>
          <a:prstGeom prst="straightConnector1">
            <a:avLst/>
          </a:prstGeom>
          <a:ln w="12700">
            <a:solidFill>
              <a:schemeClr val="accent5">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a:extLst>
              <a:ext uri="{FF2B5EF4-FFF2-40B4-BE49-F238E27FC236}">
                <a16:creationId xmlns:a16="http://schemas.microsoft.com/office/drawing/2014/main" id="{1441A8CA-7B46-4EFD-A624-2DCC1DDCBD51}"/>
              </a:ext>
            </a:extLst>
          </p:cNvPr>
          <p:cNvCxnSpPr>
            <a:cxnSpLocks/>
          </p:cNvCxnSpPr>
          <p:nvPr/>
        </p:nvCxnSpPr>
        <p:spPr>
          <a:xfrm flipV="1">
            <a:off x="6070226" y="4376159"/>
            <a:ext cx="1035232" cy="288120"/>
          </a:xfrm>
          <a:prstGeom prst="straightConnector1">
            <a:avLst/>
          </a:prstGeom>
          <a:ln w="12700">
            <a:solidFill>
              <a:schemeClr val="accent5">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a:extLst>
              <a:ext uri="{FF2B5EF4-FFF2-40B4-BE49-F238E27FC236}">
                <a16:creationId xmlns:a16="http://schemas.microsoft.com/office/drawing/2014/main" id="{C03395ED-F48E-4C4F-B95B-B8168E32B0D5}"/>
              </a:ext>
            </a:extLst>
          </p:cNvPr>
          <p:cNvCxnSpPr>
            <a:cxnSpLocks/>
          </p:cNvCxnSpPr>
          <p:nvPr/>
        </p:nvCxnSpPr>
        <p:spPr>
          <a:xfrm flipV="1">
            <a:off x="6325299" y="4621301"/>
            <a:ext cx="1289279" cy="147004"/>
          </a:xfrm>
          <a:prstGeom prst="straightConnector1">
            <a:avLst/>
          </a:prstGeom>
          <a:ln w="12700">
            <a:solidFill>
              <a:schemeClr val="accent5">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4" name="Прямая со стрелкой 33">
            <a:extLst>
              <a:ext uri="{FF2B5EF4-FFF2-40B4-BE49-F238E27FC236}">
                <a16:creationId xmlns:a16="http://schemas.microsoft.com/office/drawing/2014/main" id="{44FF6CB6-B6BA-4F87-A10E-D29C93E710BC}"/>
              </a:ext>
            </a:extLst>
          </p:cNvPr>
          <p:cNvCxnSpPr>
            <a:cxnSpLocks/>
          </p:cNvCxnSpPr>
          <p:nvPr/>
        </p:nvCxnSpPr>
        <p:spPr>
          <a:xfrm flipV="1">
            <a:off x="6756489" y="5055404"/>
            <a:ext cx="1154430" cy="92421"/>
          </a:xfrm>
          <a:prstGeom prst="straightConnector1">
            <a:avLst/>
          </a:prstGeom>
          <a:ln w="12700">
            <a:solidFill>
              <a:schemeClr val="accent5">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4873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a:extLst>
              <a:ext uri="{FF2B5EF4-FFF2-40B4-BE49-F238E27FC236}">
                <a16:creationId xmlns:a16="http://schemas.microsoft.com/office/drawing/2014/main" id="{49C0752D-F31B-4562-AA6C-F02CF44AFEFB}"/>
              </a:ext>
            </a:extLst>
          </p:cNvPr>
          <p:cNvSpPr/>
          <p:nvPr/>
        </p:nvSpPr>
        <p:spPr>
          <a:xfrm>
            <a:off x="100666" y="675268"/>
            <a:ext cx="8921691" cy="6084808"/>
          </a:xfrm>
          <a:prstGeom prst="rect">
            <a:avLst/>
          </a:prstGeom>
          <a:solidFill>
            <a:schemeClr val="accent5">
              <a:lumMod val="60000"/>
              <a:lumOff val="40000"/>
            </a:schemeClr>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ru-RU" sz="1350"/>
          </a:p>
        </p:txBody>
      </p:sp>
      <p:sp>
        <p:nvSpPr>
          <p:cNvPr id="15" name="Прямоугольник 14">
            <a:extLst>
              <a:ext uri="{FF2B5EF4-FFF2-40B4-BE49-F238E27FC236}">
                <a16:creationId xmlns:a16="http://schemas.microsoft.com/office/drawing/2014/main" id="{38F3DCF6-E28E-43FF-BADE-195FBC885D2C}"/>
              </a:ext>
            </a:extLst>
          </p:cNvPr>
          <p:cNvSpPr/>
          <p:nvPr/>
        </p:nvSpPr>
        <p:spPr>
          <a:xfrm>
            <a:off x="100668" y="97921"/>
            <a:ext cx="8921691" cy="577349"/>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ru-RU" sz="1350"/>
          </a:p>
        </p:txBody>
      </p:sp>
      <p:pic>
        <p:nvPicPr>
          <p:cNvPr id="6" name="Рисунок 5" descr="Изображение выглядит как внешний, гора, вода, природа&#10;&#10;Автоматически созданное описание">
            <a:extLst>
              <a:ext uri="{FF2B5EF4-FFF2-40B4-BE49-F238E27FC236}">
                <a16:creationId xmlns:a16="http://schemas.microsoft.com/office/drawing/2014/main" id="{A748303F-FA7D-43D0-AE72-FCC05452BD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9" y="3849337"/>
            <a:ext cx="4463469" cy="2902942"/>
          </a:xfrm>
          <a:prstGeom prst="rect">
            <a:avLst/>
          </a:prstGeom>
        </p:spPr>
      </p:pic>
      <p:pic>
        <p:nvPicPr>
          <p:cNvPr id="8" name="Рисунок 7" descr="Изображение выглядит как рисунок&#10;&#10;Автоматически созданное описание">
            <a:extLst>
              <a:ext uri="{FF2B5EF4-FFF2-40B4-BE49-F238E27FC236}">
                <a16:creationId xmlns:a16="http://schemas.microsoft.com/office/drawing/2014/main" id="{1BCEB74A-D4BD-4F94-B96A-51A78413A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336" y="6256683"/>
            <a:ext cx="1227411" cy="429442"/>
          </a:xfrm>
          <a:prstGeom prst="rect">
            <a:avLst/>
          </a:prstGeom>
        </p:spPr>
      </p:pic>
      <p:pic>
        <p:nvPicPr>
          <p:cNvPr id="10" name="Рисунок 9">
            <a:extLst>
              <a:ext uri="{FF2B5EF4-FFF2-40B4-BE49-F238E27FC236}">
                <a16:creationId xmlns:a16="http://schemas.microsoft.com/office/drawing/2014/main" id="{A32F6E5F-B727-4AB6-A820-49E6609166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98204" y="120790"/>
            <a:ext cx="2025431" cy="531609"/>
          </a:xfrm>
          <a:prstGeom prst="rect">
            <a:avLst/>
          </a:prstGeom>
        </p:spPr>
      </p:pic>
      <p:cxnSp>
        <p:nvCxnSpPr>
          <p:cNvPr id="23" name="Прямая соединительная линия 22">
            <a:extLst>
              <a:ext uri="{FF2B5EF4-FFF2-40B4-BE49-F238E27FC236}">
                <a16:creationId xmlns:a16="http://schemas.microsoft.com/office/drawing/2014/main" id="{728774FD-2EA2-423F-9609-55573EBD7238}"/>
              </a:ext>
            </a:extLst>
          </p:cNvPr>
          <p:cNvCxnSpPr>
            <a:cxnSpLocks/>
          </p:cNvCxnSpPr>
          <p:nvPr/>
        </p:nvCxnSpPr>
        <p:spPr>
          <a:xfrm>
            <a:off x="108530" y="6760076"/>
            <a:ext cx="8921691" cy="0"/>
          </a:xfrm>
          <a:prstGeom prst="line">
            <a:avLst/>
          </a:prstGeom>
          <a:ln w="25400" cmpd="sng">
            <a:solidFill>
              <a:schemeClr val="accent5">
                <a:lumMod val="50000"/>
              </a:schemeClr>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12" name="Прямоугольник 11">
            <a:extLst>
              <a:ext uri="{FF2B5EF4-FFF2-40B4-BE49-F238E27FC236}">
                <a16:creationId xmlns:a16="http://schemas.microsoft.com/office/drawing/2014/main" id="{AEE647E4-2E56-4282-B202-F71334F2C932}"/>
              </a:ext>
            </a:extLst>
          </p:cNvPr>
          <p:cNvSpPr/>
          <p:nvPr/>
        </p:nvSpPr>
        <p:spPr>
          <a:xfrm>
            <a:off x="72259" y="128388"/>
            <a:ext cx="2092101" cy="523220"/>
          </a:xfrm>
          <a:prstGeom prst="rect">
            <a:avLst/>
          </a:prstGeom>
        </p:spPr>
        <p:txBody>
          <a:bodyPr wrap="square">
            <a:spAutoFit/>
          </a:bodyPr>
          <a:lstStyle/>
          <a:p>
            <a:pPr algn="ctr"/>
            <a:r>
              <a:rPr lang="ru-RU" sz="2800" b="1" dirty="0">
                <a:solidFill>
                  <a:schemeClr val="accent5">
                    <a:lumMod val="75000"/>
                  </a:schemeClr>
                </a:solidFill>
              </a:rPr>
              <a:t>C</a:t>
            </a:r>
            <a:r>
              <a:rPr lang="en-US" sz="2800" b="1" dirty="0">
                <a:solidFill>
                  <a:schemeClr val="accent5">
                    <a:lumMod val="75000"/>
                  </a:schemeClr>
                </a:solidFill>
              </a:rPr>
              <a:t>o</a:t>
            </a:r>
            <a:r>
              <a:rPr lang="ru-RU" sz="2800" b="1" dirty="0">
                <a:solidFill>
                  <a:schemeClr val="accent5">
                    <a:lumMod val="75000"/>
                  </a:schemeClr>
                </a:solidFill>
              </a:rPr>
              <a:t>n</a:t>
            </a:r>
            <a:r>
              <a:rPr lang="en-US" sz="2800" b="1" dirty="0">
                <a:solidFill>
                  <a:schemeClr val="accent5">
                    <a:lumMod val="75000"/>
                  </a:schemeClr>
                </a:solidFill>
              </a:rPr>
              <a:t>c</a:t>
            </a:r>
            <a:r>
              <a:rPr lang="ru-RU" sz="2800" b="1" dirty="0">
                <a:solidFill>
                  <a:schemeClr val="accent5">
                    <a:lumMod val="75000"/>
                  </a:schemeClr>
                </a:solidFill>
              </a:rPr>
              <a:t>l</a:t>
            </a:r>
            <a:r>
              <a:rPr lang="en-US" sz="2800" b="1" dirty="0">
                <a:solidFill>
                  <a:schemeClr val="accent5">
                    <a:lumMod val="75000"/>
                  </a:schemeClr>
                </a:solidFill>
              </a:rPr>
              <a:t>u</a:t>
            </a:r>
            <a:r>
              <a:rPr lang="ru-RU" sz="2800" b="1" dirty="0">
                <a:solidFill>
                  <a:schemeClr val="accent5">
                    <a:lumMod val="75000"/>
                  </a:schemeClr>
                </a:solidFill>
              </a:rPr>
              <a:t>s</a:t>
            </a:r>
            <a:r>
              <a:rPr lang="en-US" sz="2800" b="1" dirty="0" err="1">
                <a:solidFill>
                  <a:schemeClr val="accent5">
                    <a:lumMod val="75000"/>
                  </a:schemeClr>
                </a:solidFill>
              </a:rPr>
              <a:t>i</a:t>
            </a:r>
            <a:r>
              <a:rPr lang="ru-RU" sz="2800" b="1" dirty="0">
                <a:solidFill>
                  <a:schemeClr val="accent5">
                    <a:lumMod val="75000"/>
                  </a:schemeClr>
                </a:solidFill>
              </a:rPr>
              <a:t>o</a:t>
            </a:r>
            <a:r>
              <a:rPr lang="en-US" sz="2800" b="1" dirty="0">
                <a:solidFill>
                  <a:schemeClr val="accent5">
                    <a:lumMod val="75000"/>
                  </a:schemeClr>
                </a:solidFill>
              </a:rPr>
              <a:t>n</a:t>
            </a:r>
            <a:r>
              <a:rPr lang="ru-RU" sz="2800" b="1" dirty="0">
                <a:solidFill>
                  <a:schemeClr val="accent5">
                    <a:lumMod val="75000"/>
                  </a:schemeClr>
                </a:solidFill>
              </a:rPr>
              <a:t>s</a:t>
            </a:r>
            <a:endParaRPr lang="en-US" sz="2800" b="1" dirty="0">
              <a:solidFill>
                <a:schemeClr val="accent5">
                  <a:lumMod val="75000"/>
                </a:schemeClr>
              </a:solidFill>
            </a:endParaRPr>
          </a:p>
        </p:txBody>
      </p:sp>
      <p:sp>
        <p:nvSpPr>
          <p:cNvPr id="9" name="TextBox 8">
            <a:extLst>
              <a:ext uri="{FF2B5EF4-FFF2-40B4-BE49-F238E27FC236}">
                <a16:creationId xmlns:a16="http://schemas.microsoft.com/office/drawing/2014/main" id="{1B629DDE-AAA7-4225-A743-7B4007E1D0E0}"/>
              </a:ext>
            </a:extLst>
          </p:cNvPr>
          <p:cNvSpPr txBox="1"/>
          <p:nvPr/>
        </p:nvSpPr>
        <p:spPr>
          <a:xfrm>
            <a:off x="90178" y="687147"/>
            <a:ext cx="8815105" cy="3139321"/>
          </a:xfrm>
          <a:prstGeom prst="rect">
            <a:avLst/>
          </a:prstGeom>
          <a:noFill/>
        </p:spPr>
        <p:txBody>
          <a:bodyPr wrap="square" rtlCol="0">
            <a:spAutoFit/>
          </a:bodyPr>
          <a:lstStyle/>
          <a:p>
            <a:pPr marL="285750" indent="-285750" algn="just">
              <a:buFont typeface="Arial" panose="020B0604020202020204" pitchFamily="34" charset="0"/>
              <a:buChar char="•"/>
            </a:pPr>
            <a:r>
              <a:rPr lang="en-US" dirty="0">
                <a:solidFill>
                  <a:schemeClr val="accent5">
                    <a:lumMod val="50000"/>
                  </a:schemeClr>
                </a:solidFill>
              </a:rPr>
              <a:t>Small rivers can abruptly increase their discharge rates during flooding events and become an important source of regional marine pollution.</a:t>
            </a:r>
            <a:endParaRPr lang="ru-RU" dirty="0">
              <a:solidFill>
                <a:schemeClr val="accent5">
                  <a:lumMod val="50000"/>
                </a:schemeClr>
              </a:solidFill>
            </a:endParaRPr>
          </a:p>
          <a:p>
            <a:pPr marL="285750" indent="-285750" algn="just">
              <a:buFont typeface="Arial" panose="020B0604020202020204" pitchFamily="34" charset="0"/>
              <a:buChar char="•"/>
            </a:pPr>
            <a:r>
              <a:rPr lang="en-US" dirty="0">
                <a:solidFill>
                  <a:schemeClr val="accent5">
                    <a:lumMod val="50000"/>
                  </a:schemeClr>
                </a:solidFill>
              </a:rPr>
              <a:t>Shortly after flooding events river-borne floating marine litter accumulates at frontal zones of individual river plumes that with time merge into one convergence line stretched along the shoreline.</a:t>
            </a:r>
            <a:endParaRPr lang="ru-RU" dirty="0">
              <a:solidFill>
                <a:schemeClr val="accent5">
                  <a:lumMod val="50000"/>
                </a:schemeClr>
              </a:solidFill>
            </a:endParaRPr>
          </a:p>
          <a:p>
            <a:pPr marL="285750" indent="-285750" algn="just">
              <a:buFont typeface="Arial" panose="020B0604020202020204" pitchFamily="34" charset="0"/>
              <a:buChar char="•"/>
            </a:pPr>
            <a:r>
              <a:rPr lang="en-US" dirty="0">
                <a:solidFill>
                  <a:schemeClr val="accent5">
                    <a:lumMod val="50000"/>
                  </a:schemeClr>
                </a:solidFill>
              </a:rPr>
              <a:t>Transport of accumulated floating marine litter along the transported off the vicinity of the river mouths convergence line continues until the dissipation of the freshened strip.</a:t>
            </a:r>
            <a:endParaRPr lang="ru-RU" dirty="0">
              <a:solidFill>
                <a:schemeClr val="accent5">
                  <a:lumMod val="50000"/>
                </a:schemeClr>
              </a:solidFill>
            </a:endParaRPr>
          </a:p>
          <a:p>
            <a:pPr marL="285750" indent="-285750" algn="just">
              <a:buFont typeface="Arial" panose="020B0604020202020204" pitchFamily="34" charset="0"/>
              <a:buChar char="•"/>
            </a:pPr>
            <a:r>
              <a:rPr lang="en-US" dirty="0">
                <a:solidFill>
                  <a:schemeClr val="accent5">
                    <a:lumMod val="50000"/>
                  </a:schemeClr>
                </a:solidFill>
              </a:rPr>
              <a:t>During and several days after the flooding event large volume of river-borne floating marine litter is washed ashore and non-uniformly accumulates along the shoreline.</a:t>
            </a:r>
            <a:endParaRPr lang="ru-RU" dirty="0">
              <a:solidFill>
                <a:schemeClr val="accent5">
                  <a:lumMod val="50000"/>
                </a:schemeClr>
              </a:solidFill>
            </a:endParaRPr>
          </a:p>
          <a:p>
            <a:pPr marL="285750" indent="-285750" algn="just">
              <a:buFont typeface="Arial" panose="020B0604020202020204" pitchFamily="34" charset="0"/>
              <a:buChar char="•"/>
            </a:pPr>
            <a:r>
              <a:rPr lang="en-US" dirty="0">
                <a:solidFill>
                  <a:schemeClr val="accent5">
                    <a:lumMod val="50000"/>
                  </a:schemeClr>
                </a:solidFill>
              </a:rPr>
              <a:t>Accurate reconstruction of delivery and fate of river-borne floating marine litter in the sea requires numerical modelling with high spatial resolution.</a:t>
            </a:r>
            <a:endParaRPr lang="ru-RU" dirty="0">
              <a:solidFill>
                <a:schemeClr val="accent5">
                  <a:lumMod val="50000"/>
                </a:schemeClr>
              </a:solidFill>
            </a:endParaRPr>
          </a:p>
        </p:txBody>
      </p:sp>
      <p:cxnSp>
        <p:nvCxnSpPr>
          <p:cNvPr id="11" name="Прямая соединительная линия 10">
            <a:extLst>
              <a:ext uri="{FF2B5EF4-FFF2-40B4-BE49-F238E27FC236}">
                <a16:creationId xmlns:a16="http://schemas.microsoft.com/office/drawing/2014/main" id="{E162D9E2-1CE1-461D-92EB-F7A3045BC6CE}"/>
              </a:ext>
            </a:extLst>
          </p:cNvPr>
          <p:cNvCxnSpPr>
            <a:cxnSpLocks/>
          </p:cNvCxnSpPr>
          <p:nvPr/>
        </p:nvCxnSpPr>
        <p:spPr>
          <a:xfrm>
            <a:off x="108530" y="3826468"/>
            <a:ext cx="8921691" cy="0"/>
          </a:xfrm>
          <a:prstGeom prst="line">
            <a:avLst/>
          </a:prstGeom>
          <a:ln w="25400" cmpd="sng">
            <a:solidFill>
              <a:schemeClr val="accent5">
                <a:lumMod val="50000"/>
              </a:schemeClr>
            </a:solidFill>
            <a:prstDash val="sysDash"/>
            <a:miter lim="800000"/>
          </a:ln>
        </p:spPr>
        <p:style>
          <a:lnRef idx="1">
            <a:schemeClr val="accent1"/>
          </a:lnRef>
          <a:fillRef idx="0">
            <a:schemeClr val="accent1"/>
          </a:fillRef>
          <a:effectRef idx="0">
            <a:schemeClr val="accent1"/>
          </a:effectRef>
          <a:fontRef idx="minor">
            <a:schemeClr val="tx1"/>
          </a:fontRef>
        </p:style>
      </p:cxnSp>
      <p:pic>
        <p:nvPicPr>
          <p:cNvPr id="4" name="Рисунок 3" descr="Изображение выглядит как внешний, вода, поле, трава&#10;&#10;Автоматически созданное описание">
            <a:extLst>
              <a:ext uri="{FF2B5EF4-FFF2-40B4-BE49-F238E27FC236}">
                <a16:creationId xmlns:a16="http://schemas.microsoft.com/office/drawing/2014/main" id="{9F047907-8609-4102-B013-72B854BAD4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3862007"/>
            <a:ext cx="4450358" cy="2890271"/>
          </a:xfrm>
          <a:prstGeom prst="rect">
            <a:avLst/>
          </a:prstGeom>
        </p:spPr>
      </p:pic>
    </p:spTree>
    <p:extLst>
      <p:ext uri="{BB962C8B-B14F-4D97-AF65-F5344CB8AC3E}">
        <p14:creationId xmlns:p14="http://schemas.microsoft.com/office/powerpoint/2010/main" val="3355139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a:extLst>
              <a:ext uri="{FF2B5EF4-FFF2-40B4-BE49-F238E27FC236}">
                <a16:creationId xmlns:a16="http://schemas.microsoft.com/office/drawing/2014/main" id="{49C0752D-F31B-4562-AA6C-F02CF44AFEFB}"/>
              </a:ext>
            </a:extLst>
          </p:cNvPr>
          <p:cNvSpPr/>
          <p:nvPr/>
        </p:nvSpPr>
        <p:spPr>
          <a:xfrm>
            <a:off x="100666" y="675268"/>
            <a:ext cx="8921691" cy="6084808"/>
          </a:xfrm>
          <a:prstGeom prst="rect">
            <a:avLst/>
          </a:prstGeom>
          <a:solidFill>
            <a:schemeClr val="accent5">
              <a:lumMod val="60000"/>
              <a:lumOff val="40000"/>
            </a:schemeClr>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ru-RU" sz="1350"/>
          </a:p>
        </p:txBody>
      </p:sp>
      <p:sp>
        <p:nvSpPr>
          <p:cNvPr id="15" name="Прямоугольник 14">
            <a:extLst>
              <a:ext uri="{FF2B5EF4-FFF2-40B4-BE49-F238E27FC236}">
                <a16:creationId xmlns:a16="http://schemas.microsoft.com/office/drawing/2014/main" id="{38F3DCF6-E28E-43FF-BADE-195FBC885D2C}"/>
              </a:ext>
            </a:extLst>
          </p:cNvPr>
          <p:cNvSpPr/>
          <p:nvPr/>
        </p:nvSpPr>
        <p:spPr>
          <a:xfrm>
            <a:off x="100668" y="97921"/>
            <a:ext cx="8921691" cy="577349"/>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ru-RU" sz="1350"/>
          </a:p>
        </p:txBody>
      </p:sp>
      <p:pic>
        <p:nvPicPr>
          <p:cNvPr id="8" name="Рисунок 7" descr="Изображение выглядит как рисунок&#10;&#10;Автоматически созданное описание">
            <a:extLst>
              <a:ext uri="{FF2B5EF4-FFF2-40B4-BE49-F238E27FC236}">
                <a16:creationId xmlns:a16="http://schemas.microsoft.com/office/drawing/2014/main" id="{1BCEB74A-D4BD-4F94-B96A-51A78413AE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336" y="6256683"/>
            <a:ext cx="1227411" cy="429442"/>
          </a:xfrm>
          <a:prstGeom prst="rect">
            <a:avLst/>
          </a:prstGeom>
        </p:spPr>
      </p:pic>
      <p:pic>
        <p:nvPicPr>
          <p:cNvPr id="10" name="Рисунок 9">
            <a:extLst>
              <a:ext uri="{FF2B5EF4-FFF2-40B4-BE49-F238E27FC236}">
                <a16:creationId xmlns:a16="http://schemas.microsoft.com/office/drawing/2014/main" id="{A32F6E5F-B727-4AB6-A820-49E6609166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98204" y="120790"/>
            <a:ext cx="2025431" cy="531609"/>
          </a:xfrm>
          <a:prstGeom prst="rect">
            <a:avLst/>
          </a:prstGeom>
        </p:spPr>
      </p:pic>
      <p:cxnSp>
        <p:nvCxnSpPr>
          <p:cNvPr id="23" name="Прямая соединительная линия 22">
            <a:extLst>
              <a:ext uri="{FF2B5EF4-FFF2-40B4-BE49-F238E27FC236}">
                <a16:creationId xmlns:a16="http://schemas.microsoft.com/office/drawing/2014/main" id="{728774FD-2EA2-423F-9609-55573EBD7238}"/>
              </a:ext>
            </a:extLst>
          </p:cNvPr>
          <p:cNvCxnSpPr>
            <a:cxnSpLocks/>
          </p:cNvCxnSpPr>
          <p:nvPr/>
        </p:nvCxnSpPr>
        <p:spPr>
          <a:xfrm>
            <a:off x="108530" y="6760076"/>
            <a:ext cx="8921691" cy="0"/>
          </a:xfrm>
          <a:prstGeom prst="line">
            <a:avLst/>
          </a:prstGeom>
          <a:ln w="25400" cmpd="sng">
            <a:solidFill>
              <a:schemeClr val="accent5">
                <a:lumMod val="50000"/>
              </a:schemeClr>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12" name="Прямоугольник 11">
            <a:extLst>
              <a:ext uri="{FF2B5EF4-FFF2-40B4-BE49-F238E27FC236}">
                <a16:creationId xmlns:a16="http://schemas.microsoft.com/office/drawing/2014/main" id="{AEE647E4-2E56-4282-B202-F71334F2C932}"/>
              </a:ext>
            </a:extLst>
          </p:cNvPr>
          <p:cNvSpPr/>
          <p:nvPr/>
        </p:nvSpPr>
        <p:spPr>
          <a:xfrm>
            <a:off x="72259" y="128388"/>
            <a:ext cx="3274948" cy="523220"/>
          </a:xfrm>
          <a:prstGeom prst="rect">
            <a:avLst/>
          </a:prstGeom>
        </p:spPr>
        <p:txBody>
          <a:bodyPr wrap="square">
            <a:spAutoFit/>
          </a:bodyPr>
          <a:lstStyle/>
          <a:p>
            <a:pPr algn="ctr"/>
            <a:r>
              <a:rPr lang="ru-RU" sz="2800" b="1" dirty="0">
                <a:solidFill>
                  <a:schemeClr val="accent5">
                    <a:lumMod val="75000"/>
                  </a:schemeClr>
                </a:solidFill>
              </a:rPr>
              <a:t>A</a:t>
            </a:r>
            <a:r>
              <a:rPr lang="en-US" sz="2800" b="1" dirty="0">
                <a:solidFill>
                  <a:schemeClr val="accent5">
                    <a:lumMod val="75000"/>
                  </a:schemeClr>
                </a:solidFill>
              </a:rPr>
              <a:t>c</a:t>
            </a:r>
            <a:r>
              <a:rPr lang="ru-RU" sz="2800" b="1" dirty="0" err="1">
                <a:solidFill>
                  <a:schemeClr val="accent5">
                    <a:lumMod val="75000"/>
                  </a:schemeClr>
                </a:solidFill>
              </a:rPr>
              <a:t>knowledgements</a:t>
            </a:r>
            <a:endParaRPr lang="en-US" sz="2800" b="1" dirty="0">
              <a:solidFill>
                <a:schemeClr val="accent5">
                  <a:lumMod val="75000"/>
                </a:schemeClr>
              </a:solidFill>
            </a:endParaRPr>
          </a:p>
        </p:txBody>
      </p:sp>
      <p:sp>
        <p:nvSpPr>
          <p:cNvPr id="9" name="TextBox 8">
            <a:extLst>
              <a:ext uri="{FF2B5EF4-FFF2-40B4-BE49-F238E27FC236}">
                <a16:creationId xmlns:a16="http://schemas.microsoft.com/office/drawing/2014/main" id="{1ED53127-BD2F-483B-A528-5EF5C2428D2F}"/>
              </a:ext>
            </a:extLst>
          </p:cNvPr>
          <p:cNvSpPr txBox="1"/>
          <p:nvPr/>
        </p:nvSpPr>
        <p:spPr>
          <a:xfrm>
            <a:off x="208226" y="843677"/>
            <a:ext cx="8722298" cy="2585323"/>
          </a:xfrm>
          <a:prstGeom prst="rect">
            <a:avLst/>
          </a:prstGeom>
          <a:noFill/>
        </p:spPr>
        <p:txBody>
          <a:bodyPr wrap="square" rtlCol="0">
            <a:spAutoFit/>
          </a:bodyPr>
          <a:lstStyle/>
          <a:p>
            <a:pPr algn="just"/>
            <a:r>
              <a:rPr lang="en-US" dirty="0">
                <a:solidFill>
                  <a:schemeClr val="accent5">
                    <a:lumMod val="50000"/>
                  </a:schemeClr>
                </a:solidFill>
              </a:rPr>
              <a:t>This research was funded by the</a:t>
            </a:r>
            <a:r>
              <a:rPr lang="ru-RU" dirty="0">
                <a:solidFill>
                  <a:schemeClr val="accent5">
                    <a:lumMod val="50000"/>
                  </a:schemeClr>
                </a:solidFill>
              </a:rPr>
              <a:t>:</a:t>
            </a:r>
          </a:p>
          <a:p>
            <a:pPr marL="285750" indent="-285750" algn="just">
              <a:buFont typeface="Arial" panose="020B0604020202020204" pitchFamily="34" charset="0"/>
              <a:buChar char="•"/>
            </a:pPr>
            <a:r>
              <a:rPr lang="en-US" dirty="0">
                <a:solidFill>
                  <a:schemeClr val="bg1"/>
                </a:solidFill>
              </a:rPr>
              <a:t>Ministry of Science and Higher Education of Russia</a:t>
            </a:r>
            <a:r>
              <a:rPr lang="en-US" dirty="0">
                <a:solidFill>
                  <a:schemeClr val="accent5">
                    <a:lumMod val="50000"/>
                  </a:schemeClr>
                </a:solidFill>
              </a:rPr>
              <a:t>, theme 0149-2019-0003 (numerical modelling of sea circulation);</a:t>
            </a:r>
            <a:endParaRPr lang="ru-RU" dirty="0">
              <a:solidFill>
                <a:schemeClr val="accent5">
                  <a:lumMod val="50000"/>
                </a:schemeClr>
              </a:solidFill>
            </a:endParaRPr>
          </a:p>
          <a:p>
            <a:pPr marL="285750" indent="-285750" algn="just">
              <a:buFont typeface="Arial" panose="020B0604020202020204" pitchFamily="34" charset="0"/>
              <a:buChar char="•"/>
            </a:pPr>
            <a:r>
              <a:rPr lang="en-US" dirty="0">
                <a:solidFill>
                  <a:schemeClr val="bg1"/>
                </a:solidFill>
              </a:rPr>
              <a:t>Russian Science Foundation</a:t>
            </a:r>
            <a:r>
              <a:rPr lang="en-US" dirty="0">
                <a:solidFill>
                  <a:schemeClr val="accent5">
                    <a:lumMod val="50000"/>
                  </a:schemeClr>
                </a:solidFill>
              </a:rPr>
              <a:t>, research project 17-77-30006 (processing of river discharge data, flash flood simulation) and research project 18-17-00156 (study of spreading and dynamics of river plumes); </a:t>
            </a:r>
            <a:endParaRPr lang="ru-RU" dirty="0">
              <a:solidFill>
                <a:schemeClr val="accent5">
                  <a:lumMod val="50000"/>
                </a:schemeClr>
              </a:solidFill>
            </a:endParaRPr>
          </a:p>
          <a:p>
            <a:pPr marL="285750" indent="-285750" algn="just">
              <a:buFont typeface="Arial" panose="020B0604020202020204" pitchFamily="34" charset="0"/>
              <a:buChar char="•"/>
            </a:pPr>
            <a:r>
              <a:rPr lang="en-US" dirty="0">
                <a:solidFill>
                  <a:schemeClr val="bg1"/>
                </a:solidFill>
              </a:rPr>
              <a:t>Russian Foundation for Basic Research</a:t>
            </a:r>
            <a:r>
              <a:rPr lang="en-US" dirty="0">
                <a:solidFill>
                  <a:schemeClr val="accent5">
                    <a:lumMod val="50000"/>
                  </a:schemeClr>
                </a:solidFill>
              </a:rPr>
              <a:t>, research project 19-45-233007 (data processing from an Automated Flood Monitoring System of the Krasnodar Territory) and research project 20-35-70039 (study of fate of the floating plastic litter).</a:t>
            </a:r>
            <a:endParaRPr lang="ru-RU" dirty="0">
              <a:solidFill>
                <a:schemeClr val="accent5">
                  <a:lumMod val="50000"/>
                </a:schemeClr>
              </a:solidFill>
            </a:endParaRPr>
          </a:p>
        </p:txBody>
      </p:sp>
    </p:spTree>
    <p:extLst>
      <p:ext uri="{BB962C8B-B14F-4D97-AF65-F5344CB8AC3E}">
        <p14:creationId xmlns:p14="http://schemas.microsoft.com/office/powerpoint/2010/main" val="3420871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a:extLst>
              <a:ext uri="{FF2B5EF4-FFF2-40B4-BE49-F238E27FC236}">
                <a16:creationId xmlns:a16="http://schemas.microsoft.com/office/drawing/2014/main" id="{49C0752D-F31B-4562-AA6C-F02CF44AFEFB}"/>
              </a:ext>
            </a:extLst>
          </p:cNvPr>
          <p:cNvSpPr/>
          <p:nvPr/>
        </p:nvSpPr>
        <p:spPr>
          <a:xfrm>
            <a:off x="100666" y="675268"/>
            <a:ext cx="8921691" cy="6084808"/>
          </a:xfrm>
          <a:prstGeom prst="rect">
            <a:avLst/>
          </a:prstGeom>
          <a:solidFill>
            <a:schemeClr val="accent5">
              <a:lumMod val="60000"/>
              <a:lumOff val="40000"/>
            </a:schemeClr>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ru-RU" sz="1350" dirty="0"/>
          </a:p>
        </p:txBody>
      </p:sp>
      <p:sp>
        <p:nvSpPr>
          <p:cNvPr id="15" name="Прямоугольник 14">
            <a:extLst>
              <a:ext uri="{FF2B5EF4-FFF2-40B4-BE49-F238E27FC236}">
                <a16:creationId xmlns:a16="http://schemas.microsoft.com/office/drawing/2014/main" id="{38F3DCF6-E28E-43FF-BADE-195FBC885D2C}"/>
              </a:ext>
            </a:extLst>
          </p:cNvPr>
          <p:cNvSpPr/>
          <p:nvPr/>
        </p:nvSpPr>
        <p:spPr>
          <a:xfrm>
            <a:off x="100668" y="97921"/>
            <a:ext cx="8921691" cy="577349"/>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ru-RU" sz="1350"/>
          </a:p>
        </p:txBody>
      </p:sp>
      <p:sp>
        <p:nvSpPr>
          <p:cNvPr id="16" name="Прямоугольник 15">
            <a:extLst>
              <a:ext uri="{FF2B5EF4-FFF2-40B4-BE49-F238E27FC236}">
                <a16:creationId xmlns:a16="http://schemas.microsoft.com/office/drawing/2014/main" id="{9BA2ABB1-7048-4B66-A503-98B39DECB63C}"/>
              </a:ext>
            </a:extLst>
          </p:cNvPr>
          <p:cNvSpPr/>
          <p:nvPr/>
        </p:nvSpPr>
        <p:spPr>
          <a:xfrm>
            <a:off x="0" y="112632"/>
            <a:ext cx="2085637" cy="523220"/>
          </a:xfrm>
          <a:prstGeom prst="rect">
            <a:avLst/>
          </a:prstGeom>
        </p:spPr>
        <p:txBody>
          <a:bodyPr wrap="square">
            <a:spAutoFit/>
          </a:bodyPr>
          <a:lstStyle/>
          <a:p>
            <a:pPr algn="ctr"/>
            <a:r>
              <a:rPr lang="en-US" sz="2800" b="1" dirty="0">
                <a:solidFill>
                  <a:schemeClr val="accent5">
                    <a:lumMod val="75000"/>
                  </a:schemeClr>
                </a:solidFill>
              </a:rPr>
              <a:t>References</a:t>
            </a:r>
            <a:endParaRPr lang="ru-RU" sz="2800" dirty="0">
              <a:solidFill>
                <a:schemeClr val="accent5">
                  <a:lumMod val="75000"/>
                </a:schemeClr>
              </a:solidFill>
            </a:endParaRPr>
          </a:p>
        </p:txBody>
      </p:sp>
      <p:pic>
        <p:nvPicPr>
          <p:cNvPr id="8" name="Рисунок 7" descr="Изображение выглядит как рисунок&#10;&#10;Автоматически созданное описание">
            <a:extLst>
              <a:ext uri="{FF2B5EF4-FFF2-40B4-BE49-F238E27FC236}">
                <a16:creationId xmlns:a16="http://schemas.microsoft.com/office/drawing/2014/main" id="{1BCEB74A-D4BD-4F94-B96A-51A78413AE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58" y="6303432"/>
            <a:ext cx="1227411" cy="429442"/>
          </a:xfrm>
          <a:prstGeom prst="rect">
            <a:avLst/>
          </a:prstGeom>
        </p:spPr>
      </p:pic>
      <p:pic>
        <p:nvPicPr>
          <p:cNvPr id="10" name="Рисунок 9">
            <a:extLst>
              <a:ext uri="{FF2B5EF4-FFF2-40B4-BE49-F238E27FC236}">
                <a16:creationId xmlns:a16="http://schemas.microsoft.com/office/drawing/2014/main" id="{A32F6E5F-B727-4AB6-A820-49E6609166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98204" y="120790"/>
            <a:ext cx="2025431" cy="531609"/>
          </a:xfrm>
          <a:prstGeom prst="rect">
            <a:avLst/>
          </a:prstGeom>
        </p:spPr>
      </p:pic>
      <p:sp>
        <p:nvSpPr>
          <p:cNvPr id="32" name="TextBox 31">
            <a:extLst>
              <a:ext uri="{FF2B5EF4-FFF2-40B4-BE49-F238E27FC236}">
                <a16:creationId xmlns:a16="http://schemas.microsoft.com/office/drawing/2014/main" id="{AF3850E6-1C16-4B45-8C1E-8C8EC208ACA4}"/>
              </a:ext>
            </a:extLst>
          </p:cNvPr>
          <p:cNvSpPr txBox="1"/>
          <p:nvPr/>
        </p:nvSpPr>
        <p:spPr>
          <a:xfrm>
            <a:off x="251670" y="714686"/>
            <a:ext cx="8671965" cy="5632311"/>
          </a:xfrm>
          <a:prstGeom prst="rect">
            <a:avLst/>
          </a:prstGeom>
          <a:noFill/>
        </p:spPr>
        <p:txBody>
          <a:bodyPr wrap="square" rtlCol="0">
            <a:spAutoFit/>
          </a:bodyPr>
          <a:lstStyle/>
          <a:p>
            <a:pPr algn="just"/>
            <a:r>
              <a:rPr lang="ru-RU" dirty="0" err="1">
                <a:solidFill>
                  <a:schemeClr val="bg1"/>
                </a:solidFill>
              </a:rPr>
              <a:t>Alexeevsky</a:t>
            </a:r>
            <a:r>
              <a:rPr lang="ru-RU" dirty="0">
                <a:solidFill>
                  <a:schemeClr val="bg1"/>
                </a:solidFill>
              </a:rPr>
              <a:t>, N.I.; </a:t>
            </a:r>
            <a:r>
              <a:rPr lang="ru-RU" dirty="0" err="1">
                <a:solidFill>
                  <a:schemeClr val="bg1"/>
                </a:solidFill>
              </a:rPr>
              <a:t>Magritsky</a:t>
            </a:r>
            <a:r>
              <a:rPr lang="ru-RU" dirty="0">
                <a:solidFill>
                  <a:schemeClr val="bg1"/>
                </a:solidFill>
              </a:rPr>
              <a:t>, D.V.; </a:t>
            </a:r>
            <a:r>
              <a:rPr lang="ru-RU" dirty="0" err="1">
                <a:solidFill>
                  <a:schemeClr val="bg1"/>
                </a:solidFill>
              </a:rPr>
              <a:t>Koltermann</a:t>
            </a:r>
            <a:r>
              <a:rPr lang="ru-RU" dirty="0">
                <a:solidFill>
                  <a:schemeClr val="bg1"/>
                </a:solidFill>
              </a:rPr>
              <a:t>, K.P.; </a:t>
            </a:r>
            <a:r>
              <a:rPr lang="ru-RU" dirty="0" err="1">
                <a:solidFill>
                  <a:schemeClr val="bg1"/>
                </a:solidFill>
              </a:rPr>
              <a:t>Krylenko</a:t>
            </a:r>
            <a:r>
              <a:rPr lang="ru-RU" dirty="0">
                <a:solidFill>
                  <a:schemeClr val="bg1"/>
                </a:solidFill>
              </a:rPr>
              <a:t>, I.N.; </a:t>
            </a:r>
            <a:r>
              <a:rPr lang="ru-RU" dirty="0" err="1">
                <a:solidFill>
                  <a:schemeClr val="bg1"/>
                </a:solidFill>
              </a:rPr>
              <a:t>Toropov</a:t>
            </a:r>
            <a:r>
              <a:rPr lang="ru-RU" dirty="0">
                <a:solidFill>
                  <a:schemeClr val="bg1"/>
                </a:solidFill>
              </a:rPr>
              <a:t>, P.A. </a:t>
            </a:r>
            <a:r>
              <a:rPr lang="ru-RU" dirty="0">
                <a:solidFill>
                  <a:schemeClr val="accent5">
                    <a:lumMod val="50000"/>
                  </a:schemeClr>
                </a:solidFill>
              </a:rPr>
              <a:t>2016. </a:t>
            </a:r>
            <a:r>
              <a:rPr lang="ru-RU" dirty="0" err="1">
                <a:solidFill>
                  <a:schemeClr val="accent5">
                    <a:lumMod val="50000"/>
                  </a:schemeClr>
                </a:solidFill>
              </a:rPr>
              <a:t>Causes</a:t>
            </a:r>
            <a:r>
              <a:rPr lang="ru-RU" dirty="0">
                <a:solidFill>
                  <a:schemeClr val="accent5">
                    <a:lumMod val="50000"/>
                  </a:schemeClr>
                </a:solidFill>
              </a:rPr>
              <a:t> </a:t>
            </a:r>
            <a:r>
              <a:rPr lang="ru-RU" dirty="0" err="1">
                <a:solidFill>
                  <a:schemeClr val="accent5">
                    <a:lumMod val="50000"/>
                  </a:schemeClr>
                </a:solidFill>
              </a:rPr>
              <a:t>and</a:t>
            </a:r>
            <a:r>
              <a:rPr lang="ru-RU" dirty="0">
                <a:solidFill>
                  <a:schemeClr val="accent5">
                    <a:lumMod val="50000"/>
                  </a:schemeClr>
                </a:solidFill>
              </a:rPr>
              <a:t> </a:t>
            </a:r>
            <a:r>
              <a:rPr lang="ru-RU" dirty="0" err="1">
                <a:solidFill>
                  <a:schemeClr val="accent5">
                    <a:lumMod val="50000"/>
                  </a:schemeClr>
                </a:solidFill>
              </a:rPr>
              <a:t>systematics</a:t>
            </a:r>
            <a:r>
              <a:rPr lang="ru-RU" dirty="0">
                <a:solidFill>
                  <a:schemeClr val="accent5">
                    <a:lumMod val="50000"/>
                  </a:schemeClr>
                </a:solidFill>
              </a:rPr>
              <a:t> </a:t>
            </a:r>
            <a:r>
              <a:rPr lang="ru-RU" dirty="0" err="1">
                <a:solidFill>
                  <a:schemeClr val="accent5">
                    <a:lumMod val="50000"/>
                  </a:schemeClr>
                </a:solidFill>
              </a:rPr>
              <a:t>of</a:t>
            </a:r>
            <a:r>
              <a:rPr lang="ru-RU" dirty="0">
                <a:solidFill>
                  <a:schemeClr val="accent5">
                    <a:lumMod val="50000"/>
                  </a:schemeClr>
                </a:solidFill>
              </a:rPr>
              <a:t> </a:t>
            </a:r>
            <a:r>
              <a:rPr lang="ru-RU" dirty="0" err="1">
                <a:solidFill>
                  <a:schemeClr val="accent5">
                    <a:lumMod val="50000"/>
                  </a:schemeClr>
                </a:solidFill>
              </a:rPr>
              <a:t>inundations</a:t>
            </a:r>
            <a:r>
              <a:rPr lang="ru-RU" dirty="0">
                <a:solidFill>
                  <a:schemeClr val="accent5">
                    <a:lumMod val="50000"/>
                  </a:schemeClr>
                </a:solidFill>
              </a:rPr>
              <a:t> </a:t>
            </a:r>
            <a:r>
              <a:rPr lang="ru-RU" dirty="0" err="1">
                <a:solidFill>
                  <a:schemeClr val="accent5">
                    <a:lumMod val="50000"/>
                  </a:schemeClr>
                </a:solidFill>
              </a:rPr>
              <a:t>of</a:t>
            </a:r>
            <a:r>
              <a:rPr lang="ru-RU" dirty="0">
                <a:solidFill>
                  <a:schemeClr val="accent5">
                    <a:lumMod val="50000"/>
                  </a:schemeClr>
                </a:solidFill>
              </a:rPr>
              <a:t> </a:t>
            </a:r>
            <a:r>
              <a:rPr lang="ru-RU" dirty="0" err="1">
                <a:solidFill>
                  <a:schemeClr val="accent5">
                    <a:lumMod val="50000"/>
                  </a:schemeClr>
                </a:solidFill>
              </a:rPr>
              <a:t>the</a:t>
            </a:r>
            <a:r>
              <a:rPr lang="ru-RU" dirty="0">
                <a:solidFill>
                  <a:schemeClr val="accent5">
                    <a:lumMod val="50000"/>
                  </a:schemeClr>
                </a:solidFill>
              </a:rPr>
              <a:t> </a:t>
            </a:r>
            <a:r>
              <a:rPr lang="ru-RU" dirty="0" err="1">
                <a:solidFill>
                  <a:schemeClr val="accent5">
                    <a:lumMod val="50000"/>
                  </a:schemeClr>
                </a:solidFill>
              </a:rPr>
              <a:t>Krasnodar</a:t>
            </a:r>
            <a:r>
              <a:rPr lang="ru-RU" dirty="0">
                <a:solidFill>
                  <a:schemeClr val="accent5">
                    <a:lumMod val="50000"/>
                  </a:schemeClr>
                </a:solidFill>
              </a:rPr>
              <a:t> </a:t>
            </a:r>
            <a:r>
              <a:rPr lang="ru-RU" dirty="0" err="1">
                <a:solidFill>
                  <a:schemeClr val="accent5">
                    <a:lumMod val="50000"/>
                  </a:schemeClr>
                </a:solidFill>
              </a:rPr>
              <a:t>territory</a:t>
            </a:r>
            <a:r>
              <a:rPr lang="ru-RU" dirty="0">
                <a:solidFill>
                  <a:schemeClr val="accent5">
                    <a:lumMod val="50000"/>
                  </a:schemeClr>
                </a:solidFill>
              </a:rPr>
              <a:t> </a:t>
            </a:r>
            <a:r>
              <a:rPr lang="ru-RU" dirty="0" err="1">
                <a:solidFill>
                  <a:schemeClr val="accent5">
                    <a:lumMod val="50000"/>
                  </a:schemeClr>
                </a:solidFill>
              </a:rPr>
              <a:t>on</a:t>
            </a:r>
            <a:r>
              <a:rPr lang="ru-RU" dirty="0">
                <a:solidFill>
                  <a:schemeClr val="accent5">
                    <a:lumMod val="50000"/>
                  </a:schemeClr>
                </a:solidFill>
              </a:rPr>
              <a:t> </a:t>
            </a:r>
            <a:r>
              <a:rPr lang="ru-RU" dirty="0" err="1">
                <a:solidFill>
                  <a:schemeClr val="accent5">
                    <a:lumMod val="50000"/>
                  </a:schemeClr>
                </a:solidFill>
              </a:rPr>
              <a:t>the</a:t>
            </a:r>
            <a:r>
              <a:rPr lang="ru-RU" dirty="0">
                <a:solidFill>
                  <a:schemeClr val="accent5">
                    <a:lumMod val="50000"/>
                  </a:schemeClr>
                </a:solidFill>
              </a:rPr>
              <a:t> </a:t>
            </a:r>
            <a:r>
              <a:rPr lang="ru-RU" dirty="0" err="1">
                <a:solidFill>
                  <a:schemeClr val="accent5">
                    <a:lumMod val="50000"/>
                  </a:schemeClr>
                </a:solidFill>
              </a:rPr>
              <a:t>Russian</a:t>
            </a:r>
            <a:r>
              <a:rPr lang="ru-RU" dirty="0">
                <a:solidFill>
                  <a:schemeClr val="accent5">
                    <a:lumMod val="50000"/>
                  </a:schemeClr>
                </a:solidFill>
              </a:rPr>
              <a:t> </a:t>
            </a:r>
            <a:r>
              <a:rPr lang="ru-RU" dirty="0" err="1">
                <a:solidFill>
                  <a:schemeClr val="accent5">
                    <a:lumMod val="50000"/>
                  </a:schemeClr>
                </a:solidFill>
              </a:rPr>
              <a:t>Black</a:t>
            </a:r>
            <a:r>
              <a:rPr lang="ru-RU" dirty="0">
                <a:solidFill>
                  <a:schemeClr val="accent5">
                    <a:lumMod val="50000"/>
                  </a:schemeClr>
                </a:solidFill>
              </a:rPr>
              <a:t> </a:t>
            </a:r>
            <a:r>
              <a:rPr lang="ru-RU" dirty="0" err="1">
                <a:solidFill>
                  <a:schemeClr val="accent5">
                    <a:lumMod val="50000"/>
                  </a:schemeClr>
                </a:solidFill>
              </a:rPr>
              <a:t>Sea</a:t>
            </a:r>
            <a:r>
              <a:rPr lang="ru-RU" dirty="0">
                <a:solidFill>
                  <a:schemeClr val="accent5">
                    <a:lumMod val="50000"/>
                  </a:schemeClr>
                </a:solidFill>
              </a:rPr>
              <a:t> </a:t>
            </a:r>
            <a:r>
              <a:rPr lang="ru-RU" dirty="0" err="1">
                <a:solidFill>
                  <a:schemeClr val="accent5">
                    <a:lumMod val="50000"/>
                  </a:schemeClr>
                </a:solidFill>
              </a:rPr>
              <a:t>coast</a:t>
            </a:r>
            <a:r>
              <a:rPr lang="ru-RU" dirty="0">
                <a:solidFill>
                  <a:schemeClr val="accent5">
                    <a:lumMod val="50000"/>
                  </a:schemeClr>
                </a:solidFill>
              </a:rPr>
              <a:t>. </a:t>
            </a:r>
            <a:r>
              <a:rPr lang="ru-RU" dirty="0" err="1">
                <a:solidFill>
                  <a:schemeClr val="accent5">
                    <a:lumMod val="50000"/>
                  </a:schemeClr>
                </a:solidFill>
              </a:rPr>
              <a:t>Natural</a:t>
            </a:r>
            <a:r>
              <a:rPr lang="ru-RU" dirty="0">
                <a:solidFill>
                  <a:schemeClr val="accent5">
                    <a:lumMod val="50000"/>
                  </a:schemeClr>
                </a:solidFill>
              </a:rPr>
              <a:t> </a:t>
            </a:r>
            <a:r>
              <a:rPr lang="ru-RU" dirty="0" err="1">
                <a:solidFill>
                  <a:schemeClr val="accent5">
                    <a:lumMod val="50000"/>
                  </a:schemeClr>
                </a:solidFill>
              </a:rPr>
              <a:t>Hazards</a:t>
            </a:r>
            <a:r>
              <a:rPr lang="ru-RU" dirty="0">
                <a:solidFill>
                  <a:schemeClr val="accent5">
                    <a:lumMod val="50000"/>
                  </a:schemeClr>
                </a:solidFill>
              </a:rPr>
              <a:t> </a:t>
            </a:r>
            <a:r>
              <a:rPr lang="ru-RU" dirty="0" err="1">
                <a:solidFill>
                  <a:schemeClr val="accent5">
                    <a:lumMod val="50000"/>
                  </a:schemeClr>
                </a:solidFill>
              </a:rPr>
              <a:t>and</a:t>
            </a:r>
            <a:r>
              <a:rPr lang="ru-RU" dirty="0">
                <a:solidFill>
                  <a:schemeClr val="accent5">
                    <a:lumMod val="50000"/>
                  </a:schemeClr>
                </a:solidFill>
              </a:rPr>
              <a:t> </a:t>
            </a:r>
            <a:r>
              <a:rPr lang="ru-RU" dirty="0" err="1">
                <a:solidFill>
                  <a:schemeClr val="accent5">
                    <a:lumMod val="50000"/>
                  </a:schemeClr>
                </a:solidFill>
              </a:rPr>
              <a:t>Earth</a:t>
            </a:r>
            <a:r>
              <a:rPr lang="ru-RU" dirty="0">
                <a:solidFill>
                  <a:schemeClr val="accent5">
                    <a:lumMod val="50000"/>
                  </a:schemeClr>
                </a:solidFill>
              </a:rPr>
              <a:t> </a:t>
            </a:r>
            <a:r>
              <a:rPr lang="ru-RU" dirty="0" err="1">
                <a:solidFill>
                  <a:schemeClr val="accent5">
                    <a:lumMod val="50000"/>
                  </a:schemeClr>
                </a:solidFill>
              </a:rPr>
              <a:t>System</a:t>
            </a:r>
            <a:r>
              <a:rPr lang="ru-RU" dirty="0">
                <a:solidFill>
                  <a:schemeClr val="accent5">
                    <a:lumMod val="50000"/>
                  </a:schemeClr>
                </a:solidFill>
              </a:rPr>
              <a:t> </a:t>
            </a:r>
            <a:r>
              <a:rPr lang="ru-RU" dirty="0" err="1">
                <a:solidFill>
                  <a:schemeClr val="accent5">
                    <a:lumMod val="50000"/>
                  </a:schemeClr>
                </a:solidFill>
              </a:rPr>
              <a:t>Sciences</a:t>
            </a:r>
            <a:r>
              <a:rPr lang="ru-RU" dirty="0">
                <a:solidFill>
                  <a:schemeClr val="accent5">
                    <a:lumMod val="50000"/>
                  </a:schemeClr>
                </a:solidFill>
              </a:rPr>
              <a:t>, 16, 1289–1308. doi:10.5194/nhess-16-1289-2016</a:t>
            </a:r>
            <a:endParaRPr lang="en-US" dirty="0">
              <a:solidFill>
                <a:schemeClr val="accent5">
                  <a:lumMod val="50000"/>
                </a:schemeClr>
              </a:solidFill>
            </a:endParaRPr>
          </a:p>
          <a:p>
            <a:pPr algn="just"/>
            <a:r>
              <a:rPr lang="en-US" dirty="0">
                <a:solidFill>
                  <a:schemeClr val="bg1"/>
                </a:solidFill>
              </a:rPr>
              <a:t>Allsopp, M.; Walters, A.; </a:t>
            </a:r>
            <a:r>
              <a:rPr lang="en-US" dirty="0" err="1">
                <a:solidFill>
                  <a:schemeClr val="bg1"/>
                </a:solidFill>
              </a:rPr>
              <a:t>Santillo</a:t>
            </a:r>
            <a:r>
              <a:rPr lang="en-US" dirty="0">
                <a:solidFill>
                  <a:schemeClr val="bg1"/>
                </a:solidFill>
              </a:rPr>
              <a:t>, D.; Johnston, P. </a:t>
            </a:r>
            <a:r>
              <a:rPr lang="en-US" dirty="0">
                <a:solidFill>
                  <a:schemeClr val="accent5">
                    <a:lumMod val="50000"/>
                  </a:schemeClr>
                </a:solidFill>
              </a:rPr>
              <a:t>Plastic Debris in the World’s Oceans. 2006. Greenpeace: Amsterdam, The Netherlands</a:t>
            </a:r>
            <a:endParaRPr lang="ru-RU" dirty="0">
              <a:solidFill>
                <a:schemeClr val="accent5">
                  <a:lumMod val="50000"/>
                </a:schemeClr>
              </a:solidFill>
            </a:endParaRPr>
          </a:p>
          <a:p>
            <a:pPr algn="just"/>
            <a:r>
              <a:rPr lang="en-US" dirty="0" err="1">
                <a:solidFill>
                  <a:schemeClr val="bg1"/>
                </a:solidFill>
              </a:rPr>
              <a:t>Fok</a:t>
            </a:r>
            <a:r>
              <a:rPr lang="en-US" dirty="0">
                <a:solidFill>
                  <a:schemeClr val="bg1"/>
                </a:solidFill>
              </a:rPr>
              <a:t>, L.; Cheung, P.K. </a:t>
            </a:r>
            <a:r>
              <a:rPr lang="en-US" dirty="0">
                <a:solidFill>
                  <a:schemeClr val="accent5">
                    <a:lumMod val="50000"/>
                  </a:schemeClr>
                </a:solidFill>
              </a:rPr>
              <a:t>Hong Kong at the Pearl River Estuary: a hotspot of microplastic pollution. 2015. Marine Pollution Bulletin, 99, 112-118. </a:t>
            </a:r>
            <a:r>
              <a:rPr lang="en-US" dirty="0" err="1">
                <a:solidFill>
                  <a:schemeClr val="accent5">
                    <a:lumMod val="50000"/>
                  </a:schemeClr>
                </a:solidFill>
              </a:rPr>
              <a:t>doi</a:t>
            </a:r>
            <a:r>
              <a:rPr lang="en-US" dirty="0">
                <a:solidFill>
                  <a:schemeClr val="accent5">
                    <a:lumMod val="50000"/>
                  </a:schemeClr>
                </a:solidFill>
              </a:rPr>
              <a:t>: 10.1016/j.marpolbul.2015.07.050</a:t>
            </a:r>
          </a:p>
          <a:p>
            <a:pPr algn="just"/>
            <a:r>
              <a:rPr lang="ru-RU" dirty="0" err="1">
                <a:solidFill>
                  <a:schemeClr val="bg1"/>
                </a:solidFill>
              </a:rPr>
              <a:t>Jaoshvili</a:t>
            </a:r>
            <a:r>
              <a:rPr lang="ru-RU" dirty="0">
                <a:solidFill>
                  <a:schemeClr val="bg1"/>
                </a:solidFill>
              </a:rPr>
              <a:t>, S. </a:t>
            </a:r>
            <a:r>
              <a:rPr lang="ru-RU" dirty="0">
                <a:solidFill>
                  <a:schemeClr val="accent5">
                    <a:lumMod val="50000"/>
                  </a:schemeClr>
                </a:solidFill>
              </a:rPr>
              <a:t>2002. </a:t>
            </a:r>
            <a:r>
              <a:rPr lang="ru-RU" dirty="0" err="1">
                <a:solidFill>
                  <a:schemeClr val="accent5">
                    <a:lumMod val="50000"/>
                  </a:schemeClr>
                </a:solidFill>
              </a:rPr>
              <a:t>The</a:t>
            </a:r>
            <a:r>
              <a:rPr lang="ru-RU" dirty="0">
                <a:solidFill>
                  <a:schemeClr val="accent5">
                    <a:lumMod val="50000"/>
                  </a:schemeClr>
                </a:solidFill>
              </a:rPr>
              <a:t> </a:t>
            </a:r>
            <a:r>
              <a:rPr lang="ru-RU" dirty="0" err="1">
                <a:solidFill>
                  <a:schemeClr val="accent5">
                    <a:lumMod val="50000"/>
                  </a:schemeClr>
                </a:solidFill>
              </a:rPr>
              <a:t>rivers</a:t>
            </a:r>
            <a:r>
              <a:rPr lang="ru-RU" dirty="0">
                <a:solidFill>
                  <a:schemeClr val="accent5">
                    <a:lumMod val="50000"/>
                  </a:schemeClr>
                </a:solidFill>
              </a:rPr>
              <a:t> </a:t>
            </a:r>
            <a:r>
              <a:rPr lang="ru-RU" dirty="0" err="1">
                <a:solidFill>
                  <a:schemeClr val="accent5">
                    <a:lumMod val="50000"/>
                  </a:schemeClr>
                </a:solidFill>
              </a:rPr>
              <a:t>of</a:t>
            </a:r>
            <a:r>
              <a:rPr lang="ru-RU" dirty="0">
                <a:solidFill>
                  <a:schemeClr val="accent5">
                    <a:lumMod val="50000"/>
                  </a:schemeClr>
                </a:solidFill>
              </a:rPr>
              <a:t> </a:t>
            </a:r>
            <a:r>
              <a:rPr lang="ru-RU" dirty="0" err="1">
                <a:solidFill>
                  <a:schemeClr val="accent5">
                    <a:lumMod val="50000"/>
                  </a:schemeClr>
                </a:solidFill>
              </a:rPr>
              <a:t>the</a:t>
            </a:r>
            <a:r>
              <a:rPr lang="ru-RU" dirty="0">
                <a:solidFill>
                  <a:schemeClr val="accent5">
                    <a:lumMod val="50000"/>
                  </a:schemeClr>
                </a:solidFill>
              </a:rPr>
              <a:t> </a:t>
            </a:r>
            <a:r>
              <a:rPr lang="ru-RU" dirty="0" err="1">
                <a:solidFill>
                  <a:schemeClr val="accent5">
                    <a:lumMod val="50000"/>
                  </a:schemeClr>
                </a:solidFill>
              </a:rPr>
              <a:t>Black</a:t>
            </a:r>
            <a:r>
              <a:rPr lang="ru-RU" dirty="0">
                <a:solidFill>
                  <a:schemeClr val="accent5">
                    <a:lumMod val="50000"/>
                  </a:schemeClr>
                </a:solidFill>
              </a:rPr>
              <a:t> </a:t>
            </a:r>
            <a:r>
              <a:rPr lang="ru-RU" dirty="0" err="1">
                <a:solidFill>
                  <a:schemeClr val="accent5">
                    <a:lumMod val="50000"/>
                  </a:schemeClr>
                </a:solidFill>
              </a:rPr>
              <a:t>Sea</a:t>
            </a:r>
            <a:r>
              <a:rPr lang="ru-RU" dirty="0">
                <a:solidFill>
                  <a:schemeClr val="accent5">
                    <a:lumMod val="50000"/>
                  </a:schemeClr>
                </a:solidFill>
              </a:rPr>
              <a:t>. </a:t>
            </a:r>
            <a:r>
              <a:rPr lang="ru-RU" dirty="0" err="1">
                <a:solidFill>
                  <a:schemeClr val="accent5">
                    <a:lumMod val="50000"/>
                  </a:schemeClr>
                </a:solidFill>
              </a:rPr>
              <a:t>European</a:t>
            </a:r>
            <a:r>
              <a:rPr lang="ru-RU" dirty="0">
                <a:solidFill>
                  <a:schemeClr val="accent5">
                    <a:lumMod val="50000"/>
                  </a:schemeClr>
                </a:solidFill>
              </a:rPr>
              <a:t> </a:t>
            </a:r>
            <a:r>
              <a:rPr lang="ru-RU" dirty="0" err="1">
                <a:solidFill>
                  <a:schemeClr val="accent5">
                    <a:lumMod val="50000"/>
                  </a:schemeClr>
                </a:solidFill>
              </a:rPr>
              <a:t>Environmental</a:t>
            </a:r>
            <a:r>
              <a:rPr lang="ru-RU" dirty="0">
                <a:solidFill>
                  <a:schemeClr val="accent5">
                    <a:lumMod val="50000"/>
                  </a:schemeClr>
                </a:solidFill>
              </a:rPr>
              <a:t> </a:t>
            </a:r>
            <a:r>
              <a:rPr lang="ru-RU" dirty="0" err="1">
                <a:solidFill>
                  <a:schemeClr val="accent5">
                    <a:lumMod val="50000"/>
                  </a:schemeClr>
                </a:solidFill>
              </a:rPr>
              <a:t>Agency</a:t>
            </a:r>
            <a:r>
              <a:rPr lang="ru-RU" dirty="0">
                <a:solidFill>
                  <a:schemeClr val="accent5">
                    <a:lumMod val="50000"/>
                  </a:schemeClr>
                </a:solidFill>
              </a:rPr>
              <a:t>, </a:t>
            </a:r>
            <a:r>
              <a:rPr lang="ru-RU" dirty="0" err="1">
                <a:solidFill>
                  <a:schemeClr val="accent5">
                    <a:lumMod val="50000"/>
                  </a:schemeClr>
                </a:solidFill>
              </a:rPr>
              <a:t>Technical</a:t>
            </a:r>
            <a:r>
              <a:rPr lang="ru-RU" dirty="0">
                <a:solidFill>
                  <a:schemeClr val="accent5">
                    <a:lumMod val="50000"/>
                  </a:schemeClr>
                </a:solidFill>
              </a:rPr>
              <a:t> </a:t>
            </a:r>
            <a:r>
              <a:rPr lang="ru-RU" dirty="0" err="1">
                <a:solidFill>
                  <a:schemeClr val="accent5">
                    <a:lumMod val="50000"/>
                  </a:schemeClr>
                </a:solidFill>
              </a:rPr>
              <a:t>Report</a:t>
            </a:r>
            <a:r>
              <a:rPr lang="ru-RU" dirty="0">
                <a:solidFill>
                  <a:schemeClr val="accent5">
                    <a:lumMod val="50000"/>
                  </a:schemeClr>
                </a:solidFill>
              </a:rPr>
              <a:t> </a:t>
            </a:r>
            <a:r>
              <a:rPr lang="ru-RU" dirty="0" err="1">
                <a:solidFill>
                  <a:schemeClr val="accent5">
                    <a:lumMod val="50000"/>
                  </a:schemeClr>
                </a:solidFill>
              </a:rPr>
              <a:t>No</a:t>
            </a:r>
            <a:r>
              <a:rPr lang="ru-RU" dirty="0">
                <a:solidFill>
                  <a:schemeClr val="accent5">
                    <a:lumMod val="50000"/>
                  </a:schemeClr>
                </a:solidFill>
              </a:rPr>
              <a:t>. 71.</a:t>
            </a:r>
          </a:p>
          <a:p>
            <a:pPr algn="just"/>
            <a:r>
              <a:rPr lang="ru-RU" dirty="0" err="1">
                <a:solidFill>
                  <a:schemeClr val="bg1"/>
                </a:solidFill>
              </a:rPr>
              <a:t>Polonsky</a:t>
            </a:r>
            <a:r>
              <a:rPr lang="ru-RU" dirty="0">
                <a:solidFill>
                  <a:schemeClr val="bg1"/>
                </a:solidFill>
              </a:rPr>
              <a:t>, A.B.; </a:t>
            </a:r>
            <a:r>
              <a:rPr lang="ru-RU" dirty="0" err="1">
                <a:solidFill>
                  <a:schemeClr val="bg1"/>
                </a:solidFill>
              </a:rPr>
              <a:t>Shokurova</a:t>
            </a:r>
            <a:r>
              <a:rPr lang="ru-RU" dirty="0">
                <a:solidFill>
                  <a:schemeClr val="bg1"/>
                </a:solidFill>
              </a:rPr>
              <a:t>, I.G; </a:t>
            </a:r>
            <a:r>
              <a:rPr lang="ru-RU" dirty="0" err="1">
                <a:solidFill>
                  <a:schemeClr val="bg1"/>
                </a:solidFill>
              </a:rPr>
              <a:t>Belokopytov</a:t>
            </a:r>
            <a:r>
              <a:rPr lang="ru-RU" dirty="0">
                <a:solidFill>
                  <a:schemeClr val="bg1"/>
                </a:solidFill>
              </a:rPr>
              <a:t>, V.N. </a:t>
            </a:r>
            <a:r>
              <a:rPr lang="ru-RU" dirty="0">
                <a:solidFill>
                  <a:schemeClr val="accent5">
                    <a:lumMod val="50000"/>
                  </a:schemeClr>
                </a:solidFill>
              </a:rPr>
              <a:t>2013. </a:t>
            </a:r>
            <a:r>
              <a:rPr lang="ru-RU" dirty="0" err="1">
                <a:solidFill>
                  <a:schemeClr val="accent5">
                    <a:lumMod val="50000"/>
                  </a:schemeClr>
                </a:solidFill>
              </a:rPr>
              <a:t>Desjatiletnjaja</a:t>
            </a:r>
            <a:r>
              <a:rPr lang="ru-RU" dirty="0">
                <a:solidFill>
                  <a:schemeClr val="accent5">
                    <a:lumMod val="50000"/>
                  </a:schemeClr>
                </a:solidFill>
              </a:rPr>
              <a:t> </a:t>
            </a:r>
            <a:r>
              <a:rPr lang="ru-RU" dirty="0" err="1">
                <a:solidFill>
                  <a:schemeClr val="accent5">
                    <a:lumMod val="50000"/>
                  </a:schemeClr>
                </a:solidFill>
              </a:rPr>
              <a:t>Izmenchivost</a:t>
            </a:r>
            <a:r>
              <a:rPr lang="ru-RU" dirty="0">
                <a:solidFill>
                  <a:schemeClr val="accent5">
                    <a:lumMod val="50000"/>
                  </a:schemeClr>
                </a:solidFill>
              </a:rPr>
              <a:t>' </a:t>
            </a:r>
            <a:r>
              <a:rPr lang="ru-RU" dirty="0" err="1">
                <a:solidFill>
                  <a:schemeClr val="accent5">
                    <a:lumMod val="50000"/>
                  </a:schemeClr>
                </a:solidFill>
              </a:rPr>
              <a:t>Temperatury</a:t>
            </a:r>
            <a:r>
              <a:rPr lang="ru-RU" dirty="0">
                <a:solidFill>
                  <a:schemeClr val="accent5">
                    <a:lumMod val="50000"/>
                  </a:schemeClr>
                </a:solidFill>
              </a:rPr>
              <a:t> i </a:t>
            </a:r>
            <a:r>
              <a:rPr lang="ru-RU" dirty="0" err="1">
                <a:solidFill>
                  <a:schemeClr val="accent5">
                    <a:lumMod val="50000"/>
                  </a:schemeClr>
                </a:solidFill>
              </a:rPr>
              <a:t>Solenosti</a:t>
            </a:r>
            <a:r>
              <a:rPr lang="ru-RU" dirty="0">
                <a:solidFill>
                  <a:schemeClr val="accent5">
                    <a:lumMod val="50000"/>
                  </a:schemeClr>
                </a:solidFill>
              </a:rPr>
              <a:t> v </a:t>
            </a:r>
            <a:r>
              <a:rPr lang="ru-RU" dirty="0" err="1">
                <a:solidFill>
                  <a:schemeClr val="accent5">
                    <a:lumMod val="50000"/>
                  </a:schemeClr>
                </a:solidFill>
              </a:rPr>
              <a:t>Chernom</a:t>
            </a:r>
            <a:r>
              <a:rPr lang="ru-RU" dirty="0">
                <a:solidFill>
                  <a:schemeClr val="accent5">
                    <a:lumMod val="50000"/>
                  </a:schemeClr>
                </a:solidFill>
              </a:rPr>
              <a:t> </a:t>
            </a:r>
            <a:r>
              <a:rPr lang="ru-RU" dirty="0" err="1">
                <a:solidFill>
                  <a:schemeClr val="accent5">
                    <a:lumMod val="50000"/>
                  </a:schemeClr>
                </a:solidFill>
              </a:rPr>
              <a:t>More</a:t>
            </a:r>
            <a:r>
              <a:rPr lang="ru-RU" dirty="0">
                <a:solidFill>
                  <a:schemeClr val="accent5">
                    <a:lumMod val="50000"/>
                  </a:schemeClr>
                </a:solidFill>
              </a:rPr>
              <a:t> [</a:t>
            </a:r>
            <a:r>
              <a:rPr lang="ru-RU" dirty="0" err="1">
                <a:solidFill>
                  <a:schemeClr val="accent5">
                    <a:lumMod val="50000"/>
                  </a:schemeClr>
                </a:solidFill>
              </a:rPr>
              <a:t>Decadal</a:t>
            </a:r>
            <a:r>
              <a:rPr lang="ru-RU" dirty="0">
                <a:solidFill>
                  <a:schemeClr val="accent5">
                    <a:lumMod val="50000"/>
                  </a:schemeClr>
                </a:solidFill>
              </a:rPr>
              <a:t> </a:t>
            </a:r>
            <a:r>
              <a:rPr lang="ru-RU" dirty="0" err="1">
                <a:solidFill>
                  <a:schemeClr val="accent5">
                    <a:lumMod val="50000"/>
                  </a:schemeClr>
                </a:solidFill>
              </a:rPr>
              <a:t>Variability</a:t>
            </a:r>
            <a:r>
              <a:rPr lang="ru-RU" dirty="0">
                <a:solidFill>
                  <a:schemeClr val="accent5">
                    <a:lumMod val="50000"/>
                  </a:schemeClr>
                </a:solidFill>
              </a:rPr>
              <a:t> </a:t>
            </a:r>
            <a:r>
              <a:rPr lang="ru-RU" dirty="0" err="1">
                <a:solidFill>
                  <a:schemeClr val="accent5">
                    <a:lumMod val="50000"/>
                  </a:schemeClr>
                </a:solidFill>
              </a:rPr>
              <a:t>of</a:t>
            </a:r>
            <a:r>
              <a:rPr lang="ru-RU" dirty="0">
                <a:solidFill>
                  <a:schemeClr val="accent5">
                    <a:lumMod val="50000"/>
                  </a:schemeClr>
                </a:solidFill>
              </a:rPr>
              <a:t> </a:t>
            </a:r>
            <a:r>
              <a:rPr lang="ru-RU" dirty="0" err="1">
                <a:solidFill>
                  <a:schemeClr val="accent5">
                    <a:lumMod val="50000"/>
                  </a:schemeClr>
                </a:solidFill>
              </a:rPr>
              <a:t>Temperature</a:t>
            </a:r>
            <a:r>
              <a:rPr lang="ru-RU" dirty="0">
                <a:solidFill>
                  <a:schemeClr val="accent5">
                    <a:lumMod val="50000"/>
                  </a:schemeClr>
                </a:solidFill>
              </a:rPr>
              <a:t> </a:t>
            </a:r>
            <a:r>
              <a:rPr lang="ru-RU" dirty="0" err="1">
                <a:solidFill>
                  <a:schemeClr val="accent5">
                    <a:lumMod val="50000"/>
                  </a:schemeClr>
                </a:solidFill>
              </a:rPr>
              <a:t>and</a:t>
            </a:r>
            <a:r>
              <a:rPr lang="ru-RU" dirty="0">
                <a:solidFill>
                  <a:schemeClr val="accent5">
                    <a:lumMod val="50000"/>
                  </a:schemeClr>
                </a:solidFill>
              </a:rPr>
              <a:t> </a:t>
            </a:r>
            <a:r>
              <a:rPr lang="ru-RU" dirty="0" err="1">
                <a:solidFill>
                  <a:schemeClr val="accent5">
                    <a:lumMod val="50000"/>
                  </a:schemeClr>
                </a:solidFill>
              </a:rPr>
              <a:t>Salinity</a:t>
            </a:r>
            <a:r>
              <a:rPr lang="ru-RU" dirty="0">
                <a:solidFill>
                  <a:schemeClr val="accent5">
                    <a:lumMod val="50000"/>
                  </a:schemeClr>
                </a:solidFill>
              </a:rPr>
              <a:t> </a:t>
            </a:r>
            <a:r>
              <a:rPr lang="ru-RU" dirty="0" err="1">
                <a:solidFill>
                  <a:schemeClr val="accent5">
                    <a:lumMod val="50000"/>
                  </a:schemeClr>
                </a:solidFill>
              </a:rPr>
              <a:t>in</a:t>
            </a:r>
            <a:r>
              <a:rPr lang="ru-RU" dirty="0">
                <a:solidFill>
                  <a:schemeClr val="accent5">
                    <a:lumMod val="50000"/>
                  </a:schemeClr>
                </a:solidFill>
              </a:rPr>
              <a:t> </a:t>
            </a:r>
            <a:r>
              <a:rPr lang="ru-RU" dirty="0" err="1">
                <a:solidFill>
                  <a:schemeClr val="accent5">
                    <a:lumMod val="50000"/>
                  </a:schemeClr>
                </a:solidFill>
              </a:rPr>
              <a:t>the</a:t>
            </a:r>
            <a:r>
              <a:rPr lang="ru-RU" dirty="0">
                <a:solidFill>
                  <a:schemeClr val="accent5">
                    <a:lumMod val="50000"/>
                  </a:schemeClr>
                </a:solidFill>
              </a:rPr>
              <a:t> </a:t>
            </a:r>
            <a:r>
              <a:rPr lang="ru-RU" dirty="0" err="1">
                <a:solidFill>
                  <a:schemeClr val="accent5">
                    <a:lumMod val="50000"/>
                  </a:schemeClr>
                </a:solidFill>
              </a:rPr>
              <a:t>Black</a:t>
            </a:r>
            <a:r>
              <a:rPr lang="ru-RU" dirty="0">
                <a:solidFill>
                  <a:schemeClr val="accent5">
                    <a:lumMod val="50000"/>
                  </a:schemeClr>
                </a:solidFill>
              </a:rPr>
              <a:t> </a:t>
            </a:r>
            <a:r>
              <a:rPr lang="ru-RU" dirty="0" err="1">
                <a:solidFill>
                  <a:schemeClr val="accent5">
                    <a:lumMod val="50000"/>
                  </a:schemeClr>
                </a:solidFill>
              </a:rPr>
              <a:t>Sea</a:t>
            </a:r>
            <a:r>
              <a:rPr lang="ru-RU" dirty="0">
                <a:solidFill>
                  <a:schemeClr val="accent5">
                    <a:lumMod val="50000"/>
                  </a:schemeClr>
                </a:solidFill>
              </a:rPr>
              <a:t>]. </a:t>
            </a:r>
            <a:r>
              <a:rPr lang="ru-RU" dirty="0" err="1">
                <a:solidFill>
                  <a:schemeClr val="accent5">
                    <a:lumMod val="50000"/>
                  </a:schemeClr>
                </a:solidFill>
              </a:rPr>
              <a:t>Morskoy</a:t>
            </a:r>
            <a:r>
              <a:rPr lang="ru-RU" dirty="0">
                <a:solidFill>
                  <a:schemeClr val="accent5">
                    <a:lumMod val="50000"/>
                  </a:schemeClr>
                </a:solidFill>
              </a:rPr>
              <a:t> </a:t>
            </a:r>
            <a:r>
              <a:rPr lang="ru-RU" dirty="0" err="1">
                <a:solidFill>
                  <a:schemeClr val="accent5">
                    <a:lumMod val="50000"/>
                  </a:schemeClr>
                </a:solidFill>
              </a:rPr>
              <a:t>Gidrofizicheckiy</a:t>
            </a:r>
            <a:r>
              <a:rPr lang="ru-RU" dirty="0">
                <a:solidFill>
                  <a:schemeClr val="accent5">
                    <a:lumMod val="50000"/>
                  </a:schemeClr>
                </a:solidFill>
              </a:rPr>
              <a:t> </a:t>
            </a:r>
            <a:r>
              <a:rPr lang="ru-RU" dirty="0" err="1">
                <a:solidFill>
                  <a:schemeClr val="accent5">
                    <a:lumMod val="50000"/>
                  </a:schemeClr>
                </a:solidFill>
              </a:rPr>
              <a:t>Zhurnal</a:t>
            </a:r>
            <a:r>
              <a:rPr lang="ru-RU" dirty="0">
                <a:solidFill>
                  <a:schemeClr val="accent5">
                    <a:lumMod val="50000"/>
                  </a:schemeClr>
                </a:solidFill>
              </a:rPr>
              <a:t>, 6, 27-41. [</a:t>
            </a:r>
            <a:r>
              <a:rPr lang="ru-RU" dirty="0" err="1">
                <a:solidFill>
                  <a:schemeClr val="accent5">
                    <a:lumMod val="50000"/>
                  </a:schemeClr>
                </a:solidFill>
              </a:rPr>
              <a:t>in</a:t>
            </a:r>
            <a:r>
              <a:rPr lang="ru-RU" dirty="0">
                <a:solidFill>
                  <a:schemeClr val="accent5">
                    <a:lumMod val="50000"/>
                  </a:schemeClr>
                </a:solidFill>
              </a:rPr>
              <a:t> </a:t>
            </a:r>
            <a:r>
              <a:rPr lang="ru-RU" dirty="0" err="1">
                <a:solidFill>
                  <a:schemeClr val="accent5">
                    <a:lumMod val="50000"/>
                  </a:schemeClr>
                </a:solidFill>
              </a:rPr>
              <a:t>Russian</a:t>
            </a:r>
            <a:r>
              <a:rPr lang="ru-RU" dirty="0">
                <a:solidFill>
                  <a:schemeClr val="accent5">
                    <a:lumMod val="50000"/>
                  </a:schemeClr>
                </a:solidFill>
              </a:rPr>
              <a:t>]</a:t>
            </a:r>
          </a:p>
          <a:p>
            <a:pPr algn="just"/>
            <a:r>
              <a:rPr lang="en-US" dirty="0" err="1">
                <a:solidFill>
                  <a:schemeClr val="bg1"/>
                </a:solidFill>
              </a:rPr>
              <a:t>Väli</a:t>
            </a:r>
            <a:r>
              <a:rPr lang="en-US" dirty="0">
                <a:solidFill>
                  <a:schemeClr val="bg1"/>
                </a:solidFill>
              </a:rPr>
              <a:t>, G.; Zhurbas, V.M.; </a:t>
            </a:r>
            <a:r>
              <a:rPr lang="en-US" dirty="0" err="1">
                <a:solidFill>
                  <a:schemeClr val="bg1"/>
                </a:solidFill>
              </a:rPr>
              <a:t>Laanemets</a:t>
            </a:r>
            <a:r>
              <a:rPr lang="en-US" dirty="0">
                <a:solidFill>
                  <a:schemeClr val="bg1"/>
                </a:solidFill>
              </a:rPr>
              <a:t>, J.; Lips, U. </a:t>
            </a:r>
            <a:r>
              <a:rPr lang="en-US" dirty="0">
                <a:solidFill>
                  <a:schemeClr val="accent5">
                    <a:lumMod val="50000"/>
                  </a:schemeClr>
                </a:solidFill>
              </a:rPr>
              <a:t>2018. Clustering of floating particles due to </a:t>
            </a:r>
            <a:r>
              <a:rPr lang="en-US" dirty="0" err="1">
                <a:solidFill>
                  <a:schemeClr val="accent5">
                    <a:lumMod val="50000"/>
                  </a:schemeClr>
                </a:solidFill>
              </a:rPr>
              <a:t>submesoscale</a:t>
            </a:r>
            <a:r>
              <a:rPr lang="en-US" dirty="0">
                <a:solidFill>
                  <a:schemeClr val="accent5">
                    <a:lumMod val="50000"/>
                  </a:schemeClr>
                </a:solidFill>
              </a:rPr>
              <a:t> dynamics: a simulation study for the Gulf of Finland. </a:t>
            </a:r>
            <a:r>
              <a:rPr lang="en-US" dirty="0" err="1">
                <a:solidFill>
                  <a:schemeClr val="accent5">
                    <a:lumMod val="50000"/>
                  </a:schemeClr>
                </a:solidFill>
              </a:rPr>
              <a:t>Fundamentalnaya</a:t>
            </a:r>
            <a:r>
              <a:rPr lang="en-US" dirty="0">
                <a:solidFill>
                  <a:schemeClr val="accent5">
                    <a:lumMod val="50000"/>
                  </a:schemeClr>
                </a:solidFill>
              </a:rPr>
              <a:t> </a:t>
            </a:r>
            <a:r>
              <a:rPr lang="en-US" dirty="0" err="1">
                <a:solidFill>
                  <a:schemeClr val="accent5">
                    <a:lumMod val="50000"/>
                  </a:schemeClr>
                </a:solidFill>
              </a:rPr>
              <a:t>i</a:t>
            </a:r>
            <a:r>
              <a:rPr lang="en-US" dirty="0">
                <a:solidFill>
                  <a:schemeClr val="accent5">
                    <a:lumMod val="50000"/>
                  </a:schemeClr>
                </a:solidFill>
              </a:rPr>
              <a:t> </a:t>
            </a:r>
            <a:r>
              <a:rPr lang="en-US" dirty="0" err="1">
                <a:solidFill>
                  <a:schemeClr val="accent5">
                    <a:lumMod val="50000"/>
                  </a:schemeClr>
                </a:solidFill>
              </a:rPr>
              <a:t>prikladnaya</a:t>
            </a:r>
            <a:r>
              <a:rPr lang="en-US" dirty="0">
                <a:solidFill>
                  <a:schemeClr val="accent5">
                    <a:lumMod val="50000"/>
                  </a:schemeClr>
                </a:solidFill>
              </a:rPr>
              <a:t> </a:t>
            </a:r>
            <a:r>
              <a:rPr lang="en-US" dirty="0" err="1">
                <a:solidFill>
                  <a:schemeClr val="accent5">
                    <a:lumMod val="50000"/>
                  </a:schemeClr>
                </a:solidFill>
              </a:rPr>
              <a:t>gidrofizika</a:t>
            </a:r>
            <a:r>
              <a:rPr lang="en-US" dirty="0">
                <a:solidFill>
                  <a:schemeClr val="accent5">
                    <a:lumMod val="50000"/>
                  </a:schemeClr>
                </a:solidFill>
              </a:rPr>
              <a:t>, 11(2), P. 21–35. </a:t>
            </a:r>
            <a:r>
              <a:rPr lang="en-US" dirty="0" err="1">
                <a:solidFill>
                  <a:schemeClr val="accent5">
                    <a:lumMod val="50000"/>
                  </a:schemeClr>
                </a:solidFill>
              </a:rPr>
              <a:t>doi</a:t>
            </a:r>
            <a:r>
              <a:rPr lang="en-US" dirty="0">
                <a:solidFill>
                  <a:schemeClr val="accent5">
                    <a:lumMod val="50000"/>
                  </a:schemeClr>
                </a:solidFill>
              </a:rPr>
              <a:t>: 10.7868/s2073667318020028</a:t>
            </a:r>
            <a:endParaRPr lang="ru-RU" dirty="0">
              <a:solidFill>
                <a:schemeClr val="accent5">
                  <a:lumMod val="50000"/>
                </a:schemeClr>
              </a:solidFill>
            </a:endParaRPr>
          </a:p>
          <a:p>
            <a:pPr algn="just"/>
            <a:r>
              <a:rPr lang="en-US" dirty="0" err="1">
                <a:solidFill>
                  <a:schemeClr val="bg1"/>
                </a:solidFill>
              </a:rPr>
              <a:t>Veerasingam</a:t>
            </a:r>
            <a:r>
              <a:rPr lang="en-US" dirty="0">
                <a:solidFill>
                  <a:schemeClr val="bg1"/>
                </a:solidFill>
              </a:rPr>
              <a:t>, S.; </a:t>
            </a:r>
            <a:r>
              <a:rPr lang="en-US" dirty="0" err="1">
                <a:solidFill>
                  <a:schemeClr val="bg1"/>
                </a:solidFill>
              </a:rPr>
              <a:t>Mugilarasan</a:t>
            </a:r>
            <a:r>
              <a:rPr lang="en-US" dirty="0">
                <a:solidFill>
                  <a:schemeClr val="bg1"/>
                </a:solidFill>
              </a:rPr>
              <a:t> M.; </a:t>
            </a:r>
            <a:r>
              <a:rPr lang="en-US" dirty="0" err="1">
                <a:solidFill>
                  <a:schemeClr val="bg1"/>
                </a:solidFill>
              </a:rPr>
              <a:t>Venkatachalapathy</a:t>
            </a:r>
            <a:r>
              <a:rPr lang="en-US" dirty="0">
                <a:solidFill>
                  <a:schemeClr val="bg1"/>
                </a:solidFill>
              </a:rPr>
              <a:t>, R.; </a:t>
            </a:r>
            <a:r>
              <a:rPr lang="en-US" dirty="0" err="1">
                <a:solidFill>
                  <a:schemeClr val="bg1"/>
                </a:solidFill>
              </a:rPr>
              <a:t>Vethamony</a:t>
            </a:r>
            <a:r>
              <a:rPr lang="en-US" dirty="0">
                <a:solidFill>
                  <a:schemeClr val="bg1"/>
                </a:solidFill>
              </a:rPr>
              <a:t>, P. </a:t>
            </a:r>
            <a:r>
              <a:rPr lang="en-US" dirty="0">
                <a:solidFill>
                  <a:schemeClr val="accent5">
                    <a:lumMod val="50000"/>
                  </a:schemeClr>
                </a:solidFill>
              </a:rPr>
              <a:t>2016. Influence of 2015 flood on the distribution and occurrence of microplastic pellets along the Chennai coast, India. Marine Pollution Bulletin, 109, 196-204. </a:t>
            </a:r>
            <a:r>
              <a:rPr lang="en-US" dirty="0" err="1">
                <a:solidFill>
                  <a:schemeClr val="accent5">
                    <a:lumMod val="50000"/>
                  </a:schemeClr>
                </a:solidFill>
              </a:rPr>
              <a:t>doi</a:t>
            </a:r>
            <a:r>
              <a:rPr lang="en-US" dirty="0">
                <a:solidFill>
                  <a:schemeClr val="accent5">
                    <a:lumMod val="50000"/>
                  </a:schemeClr>
                </a:solidFill>
              </a:rPr>
              <a:t>: 10.1016/j.marpolbul.2016.05.082</a:t>
            </a:r>
            <a:endParaRPr lang="ru-RU" dirty="0">
              <a:solidFill>
                <a:schemeClr val="accent5">
                  <a:lumMod val="50000"/>
                </a:schemeClr>
              </a:solidFill>
            </a:endParaRPr>
          </a:p>
        </p:txBody>
      </p:sp>
    </p:spTree>
    <p:extLst>
      <p:ext uri="{BB962C8B-B14F-4D97-AF65-F5344CB8AC3E}">
        <p14:creationId xmlns:p14="http://schemas.microsoft.com/office/powerpoint/2010/main" val="1323950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a:extLst>
              <a:ext uri="{FF2B5EF4-FFF2-40B4-BE49-F238E27FC236}">
                <a16:creationId xmlns:a16="http://schemas.microsoft.com/office/drawing/2014/main" id="{49C0752D-F31B-4562-AA6C-F02CF44AFEFB}"/>
              </a:ext>
            </a:extLst>
          </p:cNvPr>
          <p:cNvSpPr/>
          <p:nvPr/>
        </p:nvSpPr>
        <p:spPr>
          <a:xfrm>
            <a:off x="100666" y="675268"/>
            <a:ext cx="8921691" cy="6084808"/>
          </a:xfrm>
          <a:prstGeom prst="rect">
            <a:avLst/>
          </a:prstGeom>
          <a:solidFill>
            <a:schemeClr val="accent5">
              <a:lumMod val="60000"/>
              <a:lumOff val="40000"/>
            </a:schemeClr>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ru-RU" sz="1350" dirty="0"/>
          </a:p>
        </p:txBody>
      </p:sp>
      <p:sp>
        <p:nvSpPr>
          <p:cNvPr id="15" name="Прямоугольник 14">
            <a:extLst>
              <a:ext uri="{FF2B5EF4-FFF2-40B4-BE49-F238E27FC236}">
                <a16:creationId xmlns:a16="http://schemas.microsoft.com/office/drawing/2014/main" id="{38F3DCF6-E28E-43FF-BADE-195FBC885D2C}"/>
              </a:ext>
            </a:extLst>
          </p:cNvPr>
          <p:cNvSpPr/>
          <p:nvPr/>
        </p:nvSpPr>
        <p:spPr>
          <a:xfrm>
            <a:off x="100668" y="97921"/>
            <a:ext cx="8921691" cy="577349"/>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ru-RU" sz="1350"/>
          </a:p>
        </p:txBody>
      </p:sp>
      <p:pic>
        <p:nvPicPr>
          <p:cNvPr id="18" name="Рисунок 17" descr="Изображение выглядит как природа, гора, внешний, вода&#10;&#10;Автоматически созданное описание">
            <a:extLst>
              <a:ext uri="{FF2B5EF4-FFF2-40B4-BE49-F238E27FC236}">
                <a16:creationId xmlns:a16="http://schemas.microsoft.com/office/drawing/2014/main" id="{72DBAA38-AAF4-4C92-B2D2-9AB9DE3642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57" y="3532298"/>
            <a:ext cx="4483922" cy="3219346"/>
          </a:xfrm>
          <a:prstGeom prst="rect">
            <a:avLst/>
          </a:prstGeom>
        </p:spPr>
      </p:pic>
      <p:sp>
        <p:nvSpPr>
          <p:cNvPr id="16" name="Прямоугольник 15">
            <a:extLst>
              <a:ext uri="{FF2B5EF4-FFF2-40B4-BE49-F238E27FC236}">
                <a16:creationId xmlns:a16="http://schemas.microsoft.com/office/drawing/2014/main" id="{9BA2ABB1-7048-4B66-A503-98B39DECB63C}"/>
              </a:ext>
            </a:extLst>
          </p:cNvPr>
          <p:cNvSpPr/>
          <p:nvPr/>
        </p:nvSpPr>
        <p:spPr>
          <a:xfrm>
            <a:off x="89750" y="107448"/>
            <a:ext cx="2085637" cy="523220"/>
          </a:xfrm>
          <a:prstGeom prst="rect">
            <a:avLst/>
          </a:prstGeom>
        </p:spPr>
        <p:txBody>
          <a:bodyPr wrap="square">
            <a:spAutoFit/>
          </a:bodyPr>
          <a:lstStyle/>
          <a:p>
            <a:pPr algn="ctr"/>
            <a:r>
              <a:rPr lang="en-US" sz="2800" b="1" dirty="0">
                <a:solidFill>
                  <a:schemeClr val="accent5">
                    <a:lumMod val="75000"/>
                  </a:schemeClr>
                </a:solidFill>
              </a:rPr>
              <a:t>Introduction</a:t>
            </a:r>
            <a:endParaRPr lang="ru-RU" sz="2800" dirty="0">
              <a:solidFill>
                <a:schemeClr val="accent5">
                  <a:lumMod val="75000"/>
                </a:schemeClr>
              </a:solidFill>
            </a:endParaRPr>
          </a:p>
        </p:txBody>
      </p:sp>
      <p:cxnSp>
        <p:nvCxnSpPr>
          <p:cNvPr id="24" name="Прямая соединительная линия 23">
            <a:extLst>
              <a:ext uri="{FF2B5EF4-FFF2-40B4-BE49-F238E27FC236}">
                <a16:creationId xmlns:a16="http://schemas.microsoft.com/office/drawing/2014/main" id="{B591EDF7-E7C6-4303-A0C6-712A63877CC5}"/>
              </a:ext>
            </a:extLst>
          </p:cNvPr>
          <p:cNvCxnSpPr>
            <a:cxnSpLocks/>
          </p:cNvCxnSpPr>
          <p:nvPr/>
        </p:nvCxnSpPr>
        <p:spPr>
          <a:xfrm>
            <a:off x="89750" y="3517571"/>
            <a:ext cx="8921691" cy="0"/>
          </a:xfrm>
          <a:prstGeom prst="line">
            <a:avLst/>
          </a:prstGeom>
          <a:ln w="25400" cmpd="sng">
            <a:solidFill>
              <a:schemeClr val="accent5">
                <a:lumMod val="50000"/>
              </a:schemeClr>
            </a:solidFill>
            <a:prstDash val="sysDash"/>
            <a:miter lim="800000"/>
          </a:ln>
        </p:spPr>
        <p:style>
          <a:lnRef idx="1">
            <a:schemeClr val="accent1"/>
          </a:lnRef>
          <a:fillRef idx="0">
            <a:schemeClr val="accent1"/>
          </a:fillRef>
          <a:effectRef idx="0">
            <a:schemeClr val="accent1"/>
          </a:effectRef>
          <a:fontRef idx="minor">
            <a:schemeClr val="tx1"/>
          </a:fontRef>
        </p:style>
      </p:cxnSp>
      <p:pic>
        <p:nvPicPr>
          <p:cNvPr id="8" name="Рисунок 7" descr="Изображение выглядит как рисунок&#10;&#10;Автоматически созданное описание">
            <a:extLst>
              <a:ext uri="{FF2B5EF4-FFF2-40B4-BE49-F238E27FC236}">
                <a16:creationId xmlns:a16="http://schemas.microsoft.com/office/drawing/2014/main" id="{1BCEB74A-D4BD-4F94-B96A-51A78413A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58" y="6303432"/>
            <a:ext cx="1227411" cy="429442"/>
          </a:xfrm>
          <a:prstGeom prst="rect">
            <a:avLst/>
          </a:prstGeom>
        </p:spPr>
      </p:pic>
      <p:pic>
        <p:nvPicPr>
          <p:cNvPr id="10" name="Рисунок 9">
            <a:extLst>
              <a:ext uri="{FF2B5EF4-FFF2-40B4-BE49-F238E27FC236}">
                <a16:creationId xmlns:a16="http://schemas.microsoft.com/office/drawing/2014/main" id="{A32F6E5F-B727-4AB6-A820-49E6609166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98204" y="120790"/>
            <a:ext cx="2025431" cy="531609"/>
          </a:xfrm>
          <a:prstGeom prst="rect">
            <a:avLst/>
          </a:prstGeom>
        </p:spPr>
      </p:pic>
      <p:pic>
        <p:nvPicPr>
          <p:cNvPr id="22" name="Рисунок 21" descr="Изображение выглядит как вода, внешний, природа, океан&#10;&#10;Автоматически созданное описание">
            <a:extLst>
              <a:ext uri="{FF2B5EF4-FFF2-40B4-BE49-F238E27FC236}">
                <a16:creationId xmlns:a16="http://schemas.microsoft.com/office/drawing/2014/main" id="{2CCB1175-E9D2-4730-A774-1005878280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1084" y="3532298"/>
            <a:ext cx="4450357" cy="3231994"/>
          </a:xfrm>
          <a:prstGeom prst="rect">
            <a:avLst/>
          </a:prstGeom>
        </p:spPr>
      </p:pic>
      <p:sp>
        <p:nvSpPr>
          <p:cNvPr id="32" name="TextBox 31">
            <a:extLst>
              <a:ext uri="{FF2B5EF4-FFF2-40B4-BE49-F238E27FC236}">
                <a16:creationId xmlns:a16="http://schemas.microsoft.com/office/drawing/2014/main" id="{AF3850E6-1C16-4B45-8C1E-8C8EC208ACA4}"/>
              </a:ext>
            </a:extLst>
          </p:cNvPr>
          <p:cNvSpPr txBox="1"/>
          <p:nvPr/>
        </p:nvSpPr>
        <p:spPr>
          <a:xfrm>
            <a:off x="89750" y="714686"/>
            <a:ext cx="8921691" cy="2862322"/>
          </a:xfrm>
          <a:prstGeom prst="rect">
            <a:avLst/>
          </a:prstGeom>
          <a:noFill/>
        </p:spPr>
        <p:txBody>
          <a:bodyPr wrap="square" rtlCol="0">
            <a:spAutoFit/>
          </a:bodyPr>
          <a:lstStyle/>
          <a:p>
            <a:pPr algn="just"/>
            <a:r>
              <a:rPr lang="en-US" dirty="0">
                <a:solidFill>
                  <a:schemeClr val="accent5">
                    <a:lumMod val="50000"/>
                  </a:schemeClr>
                </a:solidFill>
              </a:rPr>
              <a:t>The majority of marine litter is estimated to originate from land-based sources and rivers that are responsible for up to 80% of the floating marine litter (FML) including plastic in the sea (Allsopp et al., 2006).</a:t>
            </a:r>
            <a:r>
              <a:rPr lang="ru-RU" dirty="0">
                <a:solidFill>
                  <a:schemeClr val="accent5">
                    <a:lumMod val="50000"/>
                  </a:schemeClr>
                </a:solidFill>
              </a:rPr>
              <a:t> </a:t>
            </a:r>
            <a:r>
              <a:rPr lang="en-US" dirty="0">
                <a:solidFill>
                  <a:schemeClr val="accent5">
                    <a:lumMod val="50000"/>
                  </a:schemeClr>
                </a:solidFill>
              </a:rPr>
              <a:t>It is considered, that large and heavily polluted rivers provide predominant volume of the river-borne plastic pollution on a regional scale (</a:t>
            </a:r>
            <a:r>
              <a:rPr lang="en-US" dirty="0" err="1">
                <a:solidFill>
                  <a:schemeClr val="accent5">
                    <a:lumMod val="50000"/>
                  </a:schemeClr>
                </a:solidFill>
              </a:rPr>
              <a:t>Fok</a:t>
            </a:r>
            <a:r>
              <a:rPr lang="en-US" dirty="0">
                <a:solidFill>
                  <a:schemeClr val="accent5">
                    <a:lumMod val="50000"/>
                  </a:schemeClr>
                </a:solidFill>
              </a:rPr>
              <a:t> and Cheung, 2015; </a:t>
            </a:r>
            <a:r>
              <a:rPr lang="en-US" dirty="0" err="1">
                <a:solidFill>
                  <a:schemeClr val="accent5">
                    <a:lumMod val="50000"/>
                  </a:schemeClr>
                </a:solidFill>
              </a:rPr>
              <a:t>Veerasingam</a:t>
            </a:r>
            <a:r>
              <a:rPr lang="en-US" dirty="0">
                <a:solidFill>
                  <a:schemeClr val="accent5">
                    <a:lumMod val="50000"/>
                  </a:schemeClr>
                </a:solidFill>
              </a:rPr>
              <a:t>, 2016). However, rivers with relatively small total annual discharge estimations that can abruptly increase their discharge rates during rain-induced flooding events are another important source of regional marine pollution. As a result, this study is focused on </a:t>
            </a:r>
            <a:r>
              <a:rPr lang="ru-RU" dirty="0">
                <a:solidFill>
                  <a:schemeClr val="accent5">
                    <a:lumMod val="50000"/>
                  </a:schemeClr>
                </a:solidFill>
              </a:rPr>
              <a:t>a </a:t>
            </a:r>
            <a:r>
              <a:rPr lang="ru-RU" dirty="0" err="1">
                <a:solidFill>
                  <a:schemeClr val="accent5">
                    <a:lumMod val="50000"/>
                  </a:schemeClr>
                </a:solidFill>
              </a:rPr>
              <a:t>large</a:t>
            </a:r>
            <a:r>
              <a:rPr lang="ru-RU" dirty="0">
                <a:solidFill>
                  <a:schemeClr val="accent5">
                    <a:lumMod val="50000"/>
                  </a:schemeClr>
                </a:solidFill>
              </a:rPr>
              <a:t> </a:t>
            </a:r>
            <a:r>
              <a:rPr lang="ru-RU" dirty="0" err="1">
                <a:solidFill>
                  <a:schemeClr val="accent5">
                    <a:lumMod val="50000"/>
                  </a:schemeClr>
                </a:solidFill>
              </a:rPr>
              <a:t>flooding</a:t>
            </a:r>
            <a:r>
              <a:rPr lang="ru-RU" dirty="0">
                <a:solidFill>
                  <a:schemeClr val="accent5">
                    <a:lumMod val="50000"/>
                  </a:schemeClr>
                </a:solidFill>
              </a:rPr>
              <a:t> </a:t>
            </a:r>
            <a:r>
              <a:rPr lang="ru-RU" dirty="0" err="1">
                <a:solidFill>
                  <a:schemeClr val="accent5">
                    <a:lumMod val="50000"/>
                  </a:schemeClr>
                </a:solidFill>
              </a:rPr>
              <a:t>event</a:t>
            </a:r>
            <a:r>
              <a:rPr lang="ru-RU" dirty="0">
                <a:solidFill>
                  <a:schemeClr val="accent5">
                    <a:lumMod val="50000"/>
                  </a:schemeClr>
                </a:solidFill>
              </a:rPr>
              <a:t> </a:t>
            </a:r>
            <a:r>
              <a:rPr lang="ru-RU" dirty="0" err="1">
                <a:solidFill>
                  <a:schemeClr val="accent5">
                    <a:lumMod val="50000"/>
                  </a:schemeClr>
                </a:solidFill>
              </a:rPr>
              <a:t>which</a:t>
            </a:r>
            <a:r>
              <a:rPr lang="ru-RU" dirty="0">
                <a:solidFill>
                  <a:schemeClr val="accent5">
                    <a:lumMod val="50000"/>
                  </a:schemeClr>
                </a:solidFill>
              </a:rPr>
              <a:t> </a:t>
            </a:r>
            <a:r>
              <a:rPr lang="ru-RU" dirty="0" err="1">
                <a:solidFill>
                  <a:schemeClr val="accent5">
                    <a:lumMod val="50000"/>
                  </a:schemeClr>
                </a:solidFill>
              </a:rPr>
              <a:t>happened</a:t>
            </a:r>
            <a:r>
              <a:rPr lang="ru-RU" dirty="0">
                <a:solidFill>
                  <a:schemeClr val="accent5">
                    <a:lumMod val="50000"/>
                  </a:schemeClr>
                </a:solidFill>
              </a:rPr>
              <a:t> </a:t>
            </a:r>
            <a:r>
              <a:rPr lang="ru-RU" dirty="0" err="1">
                <a:solidFill>
                  <a:schemeClr val="accent5">
                    <a:lumMod val="50000"/>
                  </a:schemeClr>
                </a:solidFill>
              </a:rPr>
              <a:t>in</a:t>
            </a:r>
            <a:r>
              <a:rPr lang="ru-RU" dirty="0">
                <a:solidFill>
                  <a:schemeClr val="accent5">
                    <a:lumMod val="50000"/>
                  </a:schemeClr>
                </a:solidFill>
              </a:rPr>
              <a:t> </a:t>
            </a:r>
            <a:r>
              <a:rPr lang="ru-RU" dirty="0" err="1">
                <a:solidFill>
                  <a:schemeClr val="accent5">
                    <a:lumMod val="50000"/>
                  </a:schemeClr>
                </a:solidFill>
              </a:rPr>
              <a:t>the</a:t>
            </a:r>
            <a:r>
              <a:rPr lang="ru-RU" dirty="0">
                <a:solidFill>
                  <a:schemeClr val="accent5">
                    <a:lumMod val="50000"/>
                  </a:schemeClr>
                </a:solidFill>
              </a:rPr>
              <a:t> </a:t>
            </a:r>
            <a:r>
              <a:rPr lang="ru-RU" dirty="0" err="1">
                <a:solidFill>
                  <a:schemeClr val="accent5">
                    <a:lumMod val="50000"/>
                  </a:schemeClr>
                </a:solidFill>
              </a:rPr>
              <a:t>northeastern</a:t>
            </a:r>
            <a:r>
              <a:rPr lang="ru-RU" dirty="0">
                <a:solidFill>
                  <a:schemeClr val="accent5">
                    <a:lumMod val="50000"/>
                  </a:schemeClr>
                </a:solidFill>
              </a:rPr>
              <a:t> </a:t>
            </a:r>
            <a:r>
              <a:rPr lang="ru-RU" dirty="0" err="1">
                <a:solidFill>
                  <a:schemeClr val="accent5">
                    <a:lumMod val="50000"/>
                  </a:schemeClr>
                </a:solidFill>
              </a:rPr>
              <a:t>part</a:t>
            </a:r>
            <a:r>
              <a:rPr lang="ru-RU" dirty="0">
                <a:solidFill>
                  <a:schemeClr val="accent5">
                    <a:lumMod val="50000"/>
                  </a:schemeClr>
                </a:solidFill>
              </a:rPr>
              <a:t> </a:t>
            </a:r>
            <a:r>
              <a:rPr lang="ru-RU" dirty="0" err="1">
                <a:solidFill>
                  <a:schemeClr val="accent5">
                    <a:lumMod val="50000"/>
                  </a:schemeClr>
                </a:solidFill>
              </a:rPr>
              <a:t>of</a:t>
            </a:r>
            <a:r>
              <a:rPr lang="ru-RU" dirty="0">
                <a:solidFill>
                  <a:schemeClr val="accent5">
                    <a:lumMod val="50000"/>
                  </a:schemeClr>
                </a:solidFill>
              </a:rPr>
              <a:t> </a:t>
            </a:r>
            <a:r>
              <a:rPr lang="ru-RU" dirty="0" err="1">
                <a:solidFill>
                  <a:schemeClr val="accent5">
                    <a:lumMod val="50000"/>
                  </a:schemeClr>
                </a:solidFill>
              </a:rPr>
              <a:t>the</a:t>
            </a:r>
            <a:r>
              <a:rPr lang="ru-RU" dirty="0">
                <a:solidFill>
                  <a:schemeClr val="accent5">
                    <a:lumMod val="50000"/>
                  </a:schemeClr>
                </a:solidFill>
              </a:rPr>
              <a:t> </a:t>
            </a:r>
            <a:r>
              <a:rPr lang="ru-RU" dirty="0" err="1">
                <a:solidFill>
                  <a:schemeClr val="accent5">
                    <a:lumMod val="50000"/>
                  </a:schemeClr>
                </a:solidFill>
              </a:rPr>
              <a:t>Black</a:t>
            </a:r>
            <a:r>
              <a:rPr lang="ru-RU" dirty="0">
                <a:solidFill>
                  <a:schemeClr val="accent5">
                    <a:lumMod val="50000"/>
                  </a:schemeClr>
                </a:solidFill>
              </a:rPr>
              <a:t> </a:t>
            </a:r>
            <a:r>
              <a:rPr lang="ru-RU" dirty="0" err="1">
                <a:solidFill>
                  <a:schemeClr val="accent5">
                    <a:lumMod val="50000"/>
                  </a:schemeClr>
                </a:solidFill>
              </a:rPr>
              <a:t>Sea</a:t>
            </a:r>
            <a:r>
              <a:rPr lang="ru-RU" dirty="0">
                <a:solidFill>
                  <a:schemeClr val="accent5">
                    <a:lumMod val="50000"/>
                  </a:schemeClr>
                </a:solidFill>
              </a:rPr>
              <a:t> </a:t>
            </a:r>
            <a:r>
              <a:rPr lang="ru-RU" dirty="0" err="1">
                <a:solidFill>
                  <a:schemeClr val="accent5">
                    <a:lumMod val="50000"/>
                  </a:schemeClr>
                </a:solidFill>
              </a:rPr>
              <a:t>in</a:t>
            </a:r>
            <a:r>
              <a:rPr lang="ru-RU" dirty="0">
                <a:solidFill>
                  <a:schemeClr val="accent5">
                    <a:lumMod val="50000"/>
                  </a:schemeClr>
                </a:solidFill>
              </a:rPr>
              <a:t> </a:t>
            </a:r>
            <a:r>
              <a:rPr lang="ru-RU" dirty="0" err="1">
                <a:solidFill>
                  <a:schemeClr val="accent5">
                    <a:lumMod val="50000"/>
                  </a:schemeClr>
                </a:solidFill>
              </a:rPr>
              <a:t>October</a:t>
            </a:r>
            <a:r>
              <a:rPr lang="ru-RU" dirty="0">
                <a:solidFill>
                  <a:schemeClr val="accent5">
                    <a:lumMod val="50000"/>
                  </a:schemeClr>
                </a:solidFill>
              </a:rPr>
              <a:t> 2018</a:t>
            </a:r>
            <a:r>
              <a:rPr lang="en-US" dirty="0">
                <a:solidFill>
                  <a:schemeClr val="accent5">
                    <a:lumMod val="50000"/>
                  </a:schemeClr>
                </a:solidFill>
              </a:rPr>
              <a:t>, </a:t>
            </a:r>
            <a:r>
              <a:rPr lang="ru-RU" dirty="0" err="1">
                <a:solidFill>
                  <a:schemeClr val="accent5">
                    <a:lumMod val="50000"/>
                  </a:schemeClr>
                </a:solidFill>
              </a:rPr>
              <a:t>reconstruct</a:t>
            </a:r>
            <a:r>
              <a:rPr lang="en-US" dirty="0">
                <a:solidFill>
                  <a:schemeClr val="accent5">
                    <a:lumMod val="50000"/>
                  </a:schemeClr>
                </a:solidFill>
              </a:rPr>
              <a:t>ion of</a:t>
            </a:r>
            <a:r>
              <a:rPr lang="ru-RU" dirty="0">
                <a:solidFill>
                  <a:schemeClr val="accent5">
                    <a:lumMod val="50000"/>
                  </a:schemeClr>
                </a:solidFill>
              </a:rPr>
              <a:t> </a:t>
            </a:r>
            <a:r>
              <a:rPr lang="ru-RU" dirty="0" err="1">
                <a:solidFill>
                  <a:schemeClr val="accent5">
                    <a:lumMod val="50000"/>
                  </a:schemeClr>
                </a:solidFill>
              </a:rPr>
              <a:t>spreading</a:t>
            </a:r>
            <a:r>
              <a:rPr lang="ru-RU" dirty="0">
                <a:solidFill>
                  <a:schemeClr val="accent5">
                    <a:lumMod val="50000"/>
                  </a:schemeClr>
                </a:solidFill>
              </a:rPr>
              <a:t> </a:t>
            </a:r>
            <a:r>
              <a:rPr lang="ru-RU" dirty="0" err="1">
                <a:solidFill>
                  <a:schemeClr val="accent5">
                    <a:lumMod val="50000"/>
                  </a:schemeClr>
                </a:solidFill>
              </a:rPr>
              <a:t>patterns</a:t>
            </a:r>
            <a:r>
              <a:rPr lang="ru-RU" dirty="0">
                <a:solidFill>
                  <a:schemeClr val="accent5">
                    <a:lumMod val="50000"/>
                  </a:schemeClr>
                </a:solidFill>
              </a:rPr>
              <a:t> </a:t>
            </a:r>
            <a:r>
              <a:rPr lang="ru-RU" dirty="0" err="1">
                <a:solidFill>
                  <a:schemeClr val="accent5">
                    <a:lumMod val="50000"/>
                  </a:schemeClr>
                </a:solidFill>
              </a:rPr>
              <a:t>of</a:t>
            </a:r>
            <a:r>
              <a:rPr lang="ru-RU" dirty="0">
                <a:solidFill>
                  <a:schemeClr val="accent5">
                    <a:lumMod val="50000"/>
                  </a:schemeClr>
                </a:solidFill>
              </a:rPr>
              <a:t> FML </a:t>
            </a:r>
            <a:r>
              <a:rPr lang="ru-RU" dirty="0" err="1">
                <a:solidFill>
                  <a:schemeClr val="accent5">
                    <a:lumMod val="50000"/>
                  </a:schemeClr>
                </a:solidFill>
              </a:rPr>
              <a:t>at</a:t>
            </a:r>
            <a:r>
              <a:rPr lang="ru-RU" dirty="0">
                <a:solidFill>
                  <a:schemeClr val="accent5">
                    <a:lumMod val="50000"/>
                  </a:schemeClr>
                </a:solidFill>
              </a:rPr>
              <a:t> </a:t>
            </a:r>
            <a:r>
              <a:rPr lang="ru-RU" dirty="0" err="1">
                <a:solidFill>
                  <a:schemeClr val="accent5">
                    <a:lumMod val="50000"/>
                  </a:schemeClr>
                </a:solidFill>
              </a:rPr>
              <a:t>the</a:t>
            </a:r>
            <a:r>
              <a:rPr lang="ru-RU" dirty="0">
                <a:solidFill>
                  <a:schemeClr val="accent5">
                    <a:lumMod val="50000"/>
                  </a:schemeClr>
                </a:solidFill>
              </a:rPr>
              <a:t> </a:t>
            </a:r>
            <a:r>
              <a:rPr lang="ru-RU" dirty="0" err="1">
                <a:solidFill>
                  <a:schemeClr val="accent5">
                    <a:lumMod val="50000"/>
                  </a:schemeClr>
                </a:solidFill>
              </a:rPr>
              <a:t>coastal</a:t>
            </a:r>
            <a:r>
              <a:rPr lang="ru-RU" dirty="0">
                <a:solidFill>
                  <a:schemeClr val="accent5">
                    <a:lumMod val="50000"/>
                  </a:schemeClr>
                </a:solidFill>
              </a:rPr>
              <a:t> </a:t>
            </a:r>
            <a:r>
              <a:rPr lang="ru-RU" dirty="0" err="1">
                <a:solidFill>
                  <a:schemeClr val="accent5">
                    <a:lumMod val="50000"/>
                  </a:schemeClr>
                </a:solidFill>
              </a:rPr>
              <a:t>sea</a:t>
            </a:r>
            <a:r>
              <a:rPr lang="ru-RU" dirty="0">
                <a:solidFill>
                  <a:schemeClr val="accent5">
                    <a:lumMod val="50000"/>
                  </a:schemeClr>
                </a:solidFill>
              </a:rPr>
              <a:t> </a:t>
            </a:r>
            <a:r>
              <a:rPr lang="ru-RU" dirty="0" err="1">
                <a:solidFill>
                  <a:schemeClr val="accent5">
                    <a:lumMod val="50000"/>
                  </a:schemeClr>
                </a:solidFill>
              </a:rPr>
              <a:t>area</a:t>
            </a:r>
            <a:r>
              <a:rPr lang="ru-RU" dirty="0">
                <a:solidFill>
                  <a:schemeClr val="accent5">
                    <a:lumMod val="50000"/>
                  </a:schemeClr>
                </a:solidFill>
              </a:rPr>
              <a:t> </a:t>
            </a:r>
            <a:r>
              <a:rPr lang="ru-RU" dirty="0" err="1">
                <a:solidFill>
                  <a:schemeClr val="accent5">
                    <a:lumMod val="50000"/>
                  </a:schemeClr>
                </a:solidFill>
              </a:rPr>
              <a:t>and</a:t>
            </a:r>
            <a:r>
              <a:rPr lang="ru-RU" dirty="0">
                <a:solidFill>
                  <a:schemeClr val="accent5">
                    <a:lumMod val="50000"/>
                  </a:schemeClr>
                </a:solidFill>
              </a:rPr>
              <a:t> </a:t>
            </a:r>
            <a:r>
              <a:rPr lang="ru-RU" dirty="0" err="1">
                <a:solidFill>
                  <a:schemeClr val="accent5">
                    <a:lumMod val="50000"/>
                  </a:schemeClr>
                </a:solidFill>
              </a:rPr>
              <a:t>detect</a:t>
            </a:r>
            <a:r>
              <a:rPr lang="en-US" dirty="0">
                <a:solidFill>
                  <a:schemeClr val="accent5">
                    <a:lumMod val="50000"/>
                  </a:schemeClr>
                </a:solidFill>
              </a:rPr>
              <a:t>ion of</a:t>
            </a:r>
            <a:r>
              <a:rPr lang="ru-RU" dirty="0">
                <a:solidFill>
                  <a:schemeClr val="accent5">
                    <a:lumMod val="50000"/>
                  </a:schemeClr>
                </a:solidFill>
              </a:rPr>
              <a:t> </a:t>
            </a:r>
            <a:r>
              <a:rPr lang="ru-RU" dirty="0" err="1">
                <a:solidFill>
                  <a:schemeClr val="accent5">
                    <a:lumMod val="50000"/>
                  </a:schemeClr>
                </a:solidFill>
              </a:rPr>
              <a:t>potential</a:t>
            </a:r>
            <a:r>
              <a:rPr lang="ru-RU" dirty="0">
                <a:solidFill>
                  <a:schemeClr val="accent5">
                    <a:lumMod val="50000"/>
                  </a:schemeClr>
                </a:solidFill>
              </a:rPr>
              <a:t> </a:t>
            </a:r>
            <a:r>
              <a:rPr lang="ru-RU" dirty="0" err="1">
                <a:solidFill>
                  <a:schemeClr val="accent5">
                    <a:lumMod val="50000"/>
                  </a:schemeClr>
                </a:solidFill>
              </a:rPr>
              <a:t>areas</a:t>
            </a:r>
            <a:r>
              <a:rPr lang="ru-RU" dirty="0">
                <a:solidFill>
                  <a:schemeClr val="accent5">
                    <a:lumMod val="50000"/>
                  </a:schemeClr>
                </a:solidFill>
              </a:rPr>
              <a:t> </a:t>
            </a:r>
            <a:r>
              <a:rPr lang="ru-RU" dirty="0" err="1">
                <a:solidFill>
                  <a:schemeClr val="accent5">
                    <a:lumMod val="50000"/>
                  </a:schemeClr>
                </a:solidFill>
              </a:rPr>
              <a:t>of</a:t>
            </a:r>
            <a:r>
              <a:rPr lang="ru-RU" dirty="0">
                <a:solidFill>
                  <a:schemeClr val="accent5">
                    <a:lumMod val="50000"/>
                  </a:schemeClr>
                </a:solidFill>
              </a:rPr>
              <a:t> </a:t>
            </a:r>
            <a:r>
              <a:rPr lang="ru-RU" dirty="0" err="1">
                <a:solidFill>
                  <a:schemeClr val="accent5">
                    <a:lumMod val="50000"/>
                  </a:schemeClr>
                </a:solidFill>
              </a:rPr>
              <a:t>its</a:t>
            </a:r>
            <a:r>
              <a:rPr lang="ru-RU" dirty="0">
                <a:solidFill>
                  <a:schemeClr val="accent5">
                    <a:lumMod val="50000"/>
                  </a:schemeClr>
                </a:solidFill>
              </a:rPr>
              <a:t> </a:t>
            </a:r>
            <a:r>
              <a:rPr lang="ru-RU" dirty="0" err="1">
                <a:solidFill>
                  <a:schemeClr val="accent5">
                    <a:lumMod val="50000"/>
                  </a:schemeClr>
                </a:solidFill>
              </a:rPr>
              <a:t>coastal</a:t>
            </a:r>
            <a:r>
              <a:rPr lang="ru-RU" dirty="0">
                <a:solidFill>
                  <a:schemeClr val="accent5">
                    <a:lumMod val="50000"/>
                  </a:schemeClr>
                </a:solidFill>
              </a:rPr>
              <a:t> </a:t>
            </a:r>
            <a:r>
              <a:rPr lang="ru-RU" dirty="0" err="1">
                <a:solidFill>
                  <a:schemeClr val="accent5">
                    <a:lumMod val="50000"/>
                  </a:schemeClr>
                </a:solidFill>
              </a:rPr>
              <a:t>accumulation</a:t>
            </a:r>
            <a:r>
              <a:rPr lang="ru-RU" dirty="0">
                <a:solidFill>
                  <a:schemeClr val="accent5">
                    <a:lumMod val="50000"/>
                  </a:schemeClr>
                </a:solidFill>
              </a:rPr>
              <a:t> </a:t>
            </a:r>
            <a:r>
              <a:rPr lang="ru-RU" dirty="0" err="1">
                <a:solidFill>
                  <a:schemeClr val="accent5">
                    <a:lumMod val="50000"/>
                  </a:schemeClr>
                </a:solidFill>
              </a:rPr>
              <a:t>caused</a:t>
            </a:r>
            <a:r>
              <a:rPr lang="ru-RU" dirty="0">
                <a:solidFill>
                  <a:schemeClr val="accent5">
                    <a:lumMod val="50000"/>
                  </a:schemeClr>
                </a:solidFill>
              </a:rPr>
              <a:t> </a:t>
            </a:r>
            <a:r>
              <a:rPr lang="ru-RU" dirty="0" err="1">
                <a:solidFill>
                  <a:schemeClr val="accent5">
                    <a:lumMod val="50000"/>
                  </a:schemeClr>
                </a:solidFill>
              </a:rPr>
              <a:t>by</a:t>
            </a:r>
            <a:r>
              <a:rPr lang="ru-RU" dirty="0">
                <a:solidFill>
                  <a:schemeClr val="accent5">
                    <a:lumMod val="50000"/>
                  </a:schemeClr>
                </a:solidFill>
              </a:rPr>
              <a:t> </a:t>
            </a:r>
            <a:r>
              <a:rPr lang="ru-RU" dirty="0" err="1">
                <a:solidFill>
                  <a:schemeClr val="accent5">
                    <a:lumMod val="50000"/>
                  </a:schemeClr>
                </a:solidFill>
              </a:rPr>
              <a:t>washing</a:t>
            </a:r>
            <a:r>
              <a:rPr lang="ru-RU" dirty="0">
                <a:solidFill>
                  <a:schemeClr val="accent5">
                    <a:lumMod val="50000"/>
                  </a:schemeClr>
                </a:solidFill>
              </a:rPr>
              <a:t> </a:t>
            </a:r>
            <a:r>
              <a:rPr lang="ru-RU" dirty="0" err="1">
                <a:solidFill>
                  <a:schemeClr val="accent5">
                    <a:lumMod val="50000"/>
                  </a:schemeClr>
                </a:solidFill>
              </a:rPr>
              <a:t>ashore</a:t>
            </a:r>
            <a:r>
              <a:rPr lang="en-US" dirty="0">
                <a:solidFill>
                  <a:schemeClr val="accent5">
                    <a:lumMod val="50000"/>
                  </a:schemeClr>
                </a:solidFill>
              </a:rPr>
              <a:t>.</a:t>
            </a:r>
            <a:endParaRPr lang="ru-RU" dirty="0">
              <a:solidFill>
                <a:schemeClr val="accent5">
                  <a:lumMod val="50000"/>
                </a:schemeClr>
              </a:solidFill>
            </a:endParaRPr>
          </a:p>
        </p:txBody>
      </p:sp>
    </p:spTree>
    <p:extLst>
      <p:ext uri="{BB962C8B-B14F-4D97-AF65-F5344CB8AC3E}">
        <p14:creationId xmlns:p14="http://schemas.microsoft.com/office/powerpoint/2010/main" val="1518532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a:extLst>
              <a:ext uri="{FF2B5EF4-FFF2-40B4-BE49-F238E27FC236}">
                <a16:creationId xmlns:a16="http://schemas.microsoft.com/office/drawing/2014/main" id="{49C0752D-F31B-4562-AA6C-F02CF44AFEFB}"/>
              </a:ext>
            </a:extLst>
          </p:cNvPr>
          <p:cNvSpPr/>
          <p:nvPr/>
        </p:nvSpPr>
        <p:spPr>
          <a:xfrm>
            <a:off x="100666" y="675268"/>
            <a:ext cx="8921691" cy="6084808"/>
          </a:xfrm>
          <a:prstGeom prst="rect">
            <a:avLst/>
          </a:prstGeom>
          <a:solidFill>
            <a:schemeClr val="accent5">
              <a:lumMod val="60000"/>
              <a:lumOff val="40000"/>
            </a:schemeClr>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ru-RU" sz="1350"/>
          </a:p>
        </p:txBody>
      </p:sp>
      <p:sp>
        <p:nvSpPr>
          <p:cNvPr id="15" name="Прямоугольник 14">
            <a:extLst>
              <a:ext uri="{FF2B5EF4-FFF2-40B4-BE49-F238E27FC236}">
                <a16:creationId xmlns:a16="http://schemas.microsoft.com/office/drawing/2014/main" id="{38F3DCF6-E28E-43FF-BADE-195FBC885D2C}"/>
              </a:ext>
            </a:extLst>
          </p:cNvPr>
          <p:cNvSpPr/>
          <p:nvPr/>
        </p:nvSpPr>
        <p:spPr>
          <a:xfrm>
            <a:off x="100668" y="97921"/>
            <a:ext cx="8921691" cy="577349"/>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ru-RU" sz="1350"/>
          </a:p>
        </p:txBody>
      </p:sp>
      <p:sp>
        <p:nvSpPr>
          <p:cNvPr id="16" name="Прямоугольник 15">
            <a:extLst>
              <a:ext uri="{FF2B5EF4-FFF2-40B4-BE49-F238E27FC236}">
                <a16:creationId xmlns:a16="http://schemas.microsoft.com/office/drawing/2014/main" id="{9BA2ABB1-7048-4B66-A503-98B39DECB63C}"/>
              </a:ext>
            </a:extLst>
          </p:cNvPr>
          <p:cNvSpPr/>
          <p:nvPr/>
        </p:nvSpPr>
        <p:spPr>
          <a:xfrm>
            <a:off x="132558" y="129152"/>
            <a:ext cx="1815904" cy="523220"/>
          </a:xfrm>
          <a:prstGeom prst="rect">
            <a:avLst/>
          </a:prstGeom>
        </p:spPr>
        <p:txBody>
          <a:bodyPr wrap="square">
            <a:spAutoFit/>
          </a:bodyPr>
          <a:lstStyle/>
          <a:p>
            <a:pPr algn="ctr"/>
            <a:r>
              <a:rPr lang="en-US" sz="2800" b="1" dirty="0">
                <a:solidFill>
                  <a:schemeClr val="accent5">
                    <a:lumMod val="75000"/>
                  </a:schemeClr>
                </a:solidFill>
              </a:rPr>
              <a:t>Study area</a:t>
            </a:r>
            <a:endParaRPr lang="ru-RU" sz="2800" dirty="0">
              <a:solidFill>
                <a:schemeClr val="accent5">
                  <a:lumMod val="75000"/>
                </a:schemeClr>
              </a:solidFill>
            </a:endParaRPr>
          </a:p>
        </p:txBody>
      </p:sp>
      <p:cxnSp>
        <p:nvCxnSpPr>
          <p:cNvPr id="24" name="Прямая соединительная линия 23">
            <a:extLst>
              <a:ext uri="{FF2B5EF4-FFF2-40B4-BE49-F238E27FC236}">
                <a16:creationId xmlns:a16="http://schemas.microsoft.com/office/drawing/2014/main" id="{B591EDF7-E7C6-4303-A0C6-712A63877CC5}"/>
              </a:ext>
            </a:extLst>
          </p:cNvPr>
          <p:cNvCxnSpPr>
            <a:cxnSpLocks/>
          </p:cNvCxnSpPr>
          <p:nvPr/>
        </p:nvCxnSpPr>
        <p:spPr>
          <a:xfrm>
            <a:off x="100664" y="2437599"/>
            <a:ext cx="8921691" cy="0"/>
          </a:xfrm>
          <a:prstGeom prst="line">
            <a:avLst/>
          </a:prstGeom>
          <a:ln w="25400" cmpd="sng">
            <a:solidFill>
              <a:schemeClr val="accent5">
                <a:lumMod val="50000"/>
              </a:schemeClr>
            </a:solidFill>
            <a:prstDash val="sysDash"/>
            <a:miter lim="800000"/>
          </a:ln>
        </p:spPr>
        <p:style>
          <a:lnRef idx="1">
            <a:schemeClr val="accent1"/>
          </a:lnRef>
          <a:fillRef idx="0">
            <a:schemeClr val="accent1"/>
          </a:fillRef>
          <a:effectRef idx="0">
            <a:schemeClr val="accent1"/>
          </a:effectRef>
          <a:fontRef idx="minor">
            <a:schemeClr val="tx1"/>
          </a:fontRef>
        </p:style>
      </p:cxnSp>
      <p:pic>
        <p:nvPicPr>
          <p:cNvPr id="8" name="Рисунок 7" descr="Изображение выглядит как рисунок&#10;&#10;Автоматически созданное описание">
            <a:extLst>
              <a:ext uri="{FF2B5EF4-FFF2-40B4-BE49-F238E27FC236}">
                <a16:creationId xmlns:a16="http://schemas.microsoft.com/office/drawing/2014/main" id="{1BCEB74A-D4BD-4F94-B96A-51A78413AE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58" y="6303432"/>
            <a:ext cx="1227411" cy="429442"/>
          </a:xfrm>
          <a:prstGeom prst="rect">
            <a:avLst/>
          </a:prstGeom>
        </p:spPr>
      </p:pic>
      <p:pic>
        <p:nvPicPr>
          <p:cNvPr id="10" name="Рисунок 9">
            <a:extLst>
              <a:ext uri="{FF2B5EF4-FFF2-40B4-BE49-F238E27FC236}">
                <a16:creationId xmlns:a16="http://schemas.microsoft.com/office/drawing/2014/main" id="{A32F6E5F-B727-4AB6-A820-49E6609166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98204" y="120790"/>
            <a:ext cx="2025431" cy="531609"/>
          </a:xfrm>
          <a:prstGeom prst="rect">
            <a:avLst/>
          </a:prstGeom>
        </p:spPr>
      </p:pic>
      <p:pic>
        <p:nvPicPr>
          <p:cNvPr id="6" name="Рисунок 5" descr="Изображение выглядит как текст, карта&#10;&#10;Автоматически созданное описание">
            <a:extLst>
              <a:ext uri="{FF2B5EF4-FFF2-40B4-BE49-F238E27FC236}">
                <a16:creationId xmlns:a16="http://schemas.microsoft.com/office/drawing/2014/main" id="{EE0F58E3-4D36-4317-BCE6-72297DD697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7969" y="2460469"/>
            <a:ext cx="6047080" cy="4276741"/>
          </a:xfrm>
          <a:prstGeom prst="rect">
            <a:avLst/>
          </a:prstGeom>
        </p:spPr>
      </p:pic>
      <p:sp>
        <p:nvSpPr>
          <p:cNvPr id="2" name="TextBox 1">
            <a:extLst>
              <a:ext uri="{FF2B5EF4-FFF2-40B4-BE49-F238E27FC236}">
                <a16:creationId xmlns:a16="http://schemas.microsoft.com/office/drawing/2014/main" id="{BC0D6CB9-912F-4C83-A3D3-124F42CC0E7A}"/>
              </a:ext>
            </a:extLst>
          </p:cNvPr>
          <p:cNvSpPr txBox="1"/>
          <p:nvPr/>
        </p:nvSpPr>
        <p:spPr>
          <a:xfrm>
            <a:off x="100664" y="683657"/>
            <a:ext cx="8921691" cy="1754326"/>
          </a:xfrm>
          <a:prstGeom prst="rect">
            <a:avLst/>
          </a:prstGeom>
          <a:noFill/>
        </p:spPr>
        <p:txBody>
          <a:bodyPr wrap="square" rtlCol="0">
            <a:spAutoFit/>
          </a:bodyPr>
          <a:lstStyle/>
          <a:p>
            <a:pPr algn="just"/>
            <a:r>
              <a:rPr lang="en-US" dirty="0">
                <a:solidFill>
                  <a:srgbClr val="002060"/>
                </a:solidFill>
              </a:rPr>
              <a:t>The northeastern part of the Black Sea is a densely populated area and the most important recreational area of Russia. Considered coastal area is drained by numerous rivers that inflow from multiple gorges of the Western Caucasus. These rivers are relatively small with total annual discharge estimated as 6.5-7.5 cubic km (</a:t>
            </a:r>
            <a:r>
              <a:rPr lang="en-US" dirty="0" err="1">
                <a:solidFill>
                  <a:srgbClr val="002060"/>
                </a:solidFill>
              </a:rPr>
              <a:t>Jaoshvili</a:t>
            </a:r>
            <a:r>
              <a:rPr lang="en-US" dirty="0">
                <a:solidFill>
                  <a:srgbClr val="002060"/>
                </a:solidFill>
              </a:rPr>
              <a:t>, 2002; </a:t>
            </a:r>
            <a:r>
              <a:rPr lang="en-US" dirty="0" err="1">
                <a:solidFill>
                  <a:srgbClr val="002060"/>
                </a:solidFill>
              </a:rPr>
              <a:t>Alexeevsky</a:t>
            </a:r>
            <a:r>
              <a:rPr lang="en-US" dirty="0">
                <a:solidFill>
                  <a:srgbClr val="002060"/>
                </a:solidFill>
              </a:rPr>
              <a:t> et al., 2016). Nevertheless, they are considered to be the main source of marine litter in the study area especially during rain-induced flooding events that can occur up to 25 times a year.</a:t>
            </a:r>
            <a:endParaRPr lang="ru-RU" dirty="0">
              <a:solidFill>
                <a:srgbClr val="002060"/>
              </a:solidFill>
            </a:endParaRPr>
          </a:p>
        </p:txBody>
      </p:sp>
    </p:spTree>
    <p:extLst>
      <p:ext uri="{BB962C8B-B14F-4D97-AF65-F5344CB8AC3E}">
        <p14:creationId xmlns:p14="http://schemas.microsoft.com/office/powerpoint/2010/main" val="4126095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a:extLst>
              <a:ext uri="{FF2B5EF4-FFF2-40B4-BE49-F238E27FC236}">
                <a16:creationId xmlns:a16="http://schemas.microsoft.com/office/drawing/2014/main" id="{49C0752D-F31B-4562-AA6C-F02CF44AFEFB}"/>
              </a:ext>
            </a:extLst>
          </p:cNvPr>
          <p:cNvSpPr/>
          <p:nvPr/>
        </p:nvSpPr>
        <p:spPr>
          <a:xfrm>
            <a:off x="100666" y="675268"/>
            <a:ext cx="8921691" cy="6084808"/>
          </a:xfrm>
          <a:prstGeom prst="rect">
            <a:avLst/>
          </a:prstGeom>
          <a:solidFill>
            <a:schemeClr val="accent5">
              <a:lumMod val="60000"/>
              <a:lumOff val="40000"/>
            </a:schemeClr>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ru-RU" sz="1350"/>
          </a:p>
        </p:txBody>
      </p:sp>
      <p:sp>
        <p:nvSpPr>
          <p:cNvPr id="15" name="Прямоугольник 14">
            <a:extLst>
              <a:ext uri="{FF2B5EF4-FFF2-40B4-BE49-F238E27FC236}">
                <a16:creationId xmlns:a16="http://schemas.microsoft.com/office/drawing/2014/main" id="{38F3DCF6-E28E-43FF-BADE-195FBC885D2C}"/>
              </a:ext>
            </a:extLst>
          </p:cNvPr>
          <p:cNvSpPr/>
          <p:nvPr/>
        </p:nvSpPr>
        <p:spPr>
          <a:xfrm>
            <a:off x="100668" y="97921"/>
            <a:ext cx="8921691" cy="577349"/>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ru-RU" sz="1350"/>
          </a:p>
        </p:txBody>
      </p:sp>
      <p:sp>
        <p:nvSpPr>
          <p:cNvPr id="16" name="Прямоугольник 15">
            <a:extLst>
              <a:ext uri="{FF2B5EF4-FFF2-40B4-BE49-F238E27FC236}">
                <a16:creationId xmlns:a16="http://schemas.microsoft.com/office/drawing/2014/main" id="{9BA2ABB1-7048-4B66-A503-98B39DECB63C}"/>
              </a:ext>
            </a:extLst>
          </p:cNvPr>
          <p:cNvSpPr/>
          <p:nvPr/>
        </p:nvSpPr>
        <p:spPr>
          <a:xfrm>
            <a:off x="-120034" y="112756"/>
            <a:ext cx="2836449" cy="523220"/>
          </a:xfrm>
          <a:prstGeom prst="rect">
            <a:avLst/>
          </a:prstGeom>
        </p:spPr>
        <p:txBody>
          <a:bodyPr wrap="square">
            <a:spAutoFit/>
          </a:bodyPr>
          <a:lstStyle/>
          <a:p>
            <a:pPr algn="ctr"/>
            <a:r>
              <a:rPr lang="en-US" sz="2800" b="1" dirty="0">
                <a:solidFill>
                  <a:schemeClr val="accent5">
                    <a:lumMod val="75000"/>
                  </a:schemeClr>
                </a:solidFill>
              </a:rPr>
              <a:t>Flooding event</a:t>
            </a:r>
            <a:endParaRPr lang="ru-RU" sz="2800" dirty="0">
              <a:solidFill>
                <a:schemeClr val="accent5">
                  <a:lumMod val="75000"/>
                </a:schemeClr>
              </a:solidFill>
            </a:endParaRPr>
          </a:p>
        </p:txBody>
      </p:sp>
      <p:cxnSp>
        <p:nvCxnSpPr>
          <p:cNvPr id="24" name="Прямая соединительная линия 23">
            <a:extLst>
              <a:ext uri="{FF2B5EF4-FFF2-40B4-BE49-F238E27FC236}">
                <a16:creationId xmlns:a16="http://schemas.microsoft.com/office/drawing/2014/main" id="{B591EDF7-E7C6-4303-A0C6-712A63877CC5}"/>
              </a:ext>
            </a:extLst>
          </p:cNvPr>
          <p:cNvCxnSpPr>
            <a:cxnSpLocks/>
          </p:cNvCxnSpPr>
          <p:nvPr/>
        </p:nvCxnSpPr>
        <p:spPr>
          <a:xfrm>
            <a:off x="100663" y="2759319"/>
            <a:ext cx="8921691" cy="0"/>
          </a:xfrm>
          <a:prstGeom prst="line">
            <a:avLst/>
          </a:prstGeom>
          <a:ln w="25400" cmpd="sng">
            <a:solidFill>
              <a:schemeClr val="accent5">
                <a:lumMod val="50000"/>
              </a:schemeClr>
            </a:solidFill>
            <a:prstDash val="sysDash"/>
            <a:miter lim="800000"/>
          </a:ln>
        </p:spPr>
        <p:style>
          <a:lnRef idx="1">
            <a:schemeClr val="accent1"/>
          </a:lnRef>
          <a:fillRef idx="0">
            <a:schemeClr val="accent1"/>
          </a:fillRef>
          <a:effectRef idx="0">
            <a:schemeClr val="accent1"/>
          </a:effectRef>
          <a:fontRef idx="minor">
            <a:schemeClr val="tx1"/>
          </a:fontRef>
        </p:style>
      </p:cxnSp>
      <p:pic>
        <p:nvPicPr>
          <p:cNvPr id="8" name="Рисунок 7" descr="Изображение выглядит как рисунок&#10;&#10;Автоматически созданное описание">
            <a:extLst>
              <a:ext uri="{FF2B5EF4-FFF2-40B4-BE49-F238E27FC236}">
                <a16:creationId xmlns:a16="http://schemas.microsoft.com/office/drawing/2014/main" id="{1BCEB74A-D4BD-4F94-B96A-51A78413AE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58" y="6303432"/>
            <a:ext cx="1227411" cy="429442"/>
          </a:xfrm>
          <a:prstGeom prst="rect">
            <a:avLst/>
          </a:prstGeom>
        </p:spPr>
      </p:pic>
      <p:pic>
        <p:nvPicPr>
          <p:cNvPr id="10" name="Рисунок 9">
            <a:extLst>
              <a:ext uri="{FF2B5EF4-FFF2-40B4-BE49-F238E27FC236}">
                <a16:creationId xmlns:a16="http://schemas.microsoft.com/office/drawing/2014/main" id="{A32F6E5F-B727-4AB6-A820-49E6609166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98204" y="120790"/>
            <a:ext cx="2025431" cy="531609"/>
          </a:xfrm>
          <a:prstGeom prst="rect">
            <a:avLst/>
          </a:prstGeom>
        </p:spPr>
      </p:pic>
      <p:sp>
        <p:nvSpPr>
          <p:cNvPr id="2" name="TextBox 1">
            <a:extLst>
              <a:ext uri="{FF2B5EF4-FFF2-40B4-BE49-F238E27FC236}">
                <a16:creationId xmlns:a16="http://schemas.microsoft.com/office/drawing/2014/main" id="{BC0D6CB9-912F-4C83-A3D3-124F42CC0E7A}"/>
              </a:ext>
            </a:extLst>
          </p:cNvPr>
          <p:cNvSpPr txBox="1"/>
          <p:nvPr/>
        </p:nvSpPr>
        <p:spPr>
          <a:xfrm>
            <a:off x="100664" y="727994"/>
            <a:ext cx="8921691" cy="2031325"/>
          </a:xfrm>
          <a:prstGeom prst="rect">
            <a:avLst/>
          </a:prstGeom>
          <a:noFill/>
        </p:spPr>
        <p:txBody>
          <a:bodyPr wrap="square" rtlCol="0">
            <a:spAutoFit/>
          </a:bodyPr>
          <a:lstStyle/>
          <a:p>
            <a:pPr algn="just"/>
            <a:r>
              <a:rPr lang="en-US" dirty="0">
                <a:solidFill>
                  <a:schemeClr val="accent5">
                    <a:lumMod val="50000"/>
                  </a:schemeClr>
                </a:solidFill>
              </a:rPr>
              <a:t>Regarded in our study rain-induced flooding event occurred on 24-25 October 2018. Good satellite imagery coverage of this period, including Sentinel-2 MSI (https://scihub.copernicus.eu/) and Landsat 8 OLI (http://earthexplorer.usgs.gov) data collected in October and November 2018 before, during, and after this flooding event on 18, 28, 30, October and 2, 7, 19 November provided an opportunity to analyze the processes of spreading, coalescence, transformation, and dissipation of multiple river plumes formed in the study area during and after the considered flooding event. </a:t>
            </a:r>
            <a:endParaRPr lang="ru-RU" dirty="0">
              <a:solidFill>
                <a:schemeClr val="accent5">
                  <a:lumMod val="50000"/>
                </a:schemeClr>
              </a:solidFill>
            </a:endParaRPr>
          </a:p>
        </p:txBody>
      </p:sp>
      <p:pic>
        <p:nvPicPr>
          <p:cNvPr id="4" name="Рисунок 3" descr="Изображение выглядит как текст, карта&#10;&#10;Автоматически созданное описание">
            <a:extLst>
              <a:ext uri="{FF2B5EF4-FFF2-40B4-BE49-F238E27FC236}">
                <a16:creationId xmlns:a16="http://schemas.microsoft.com/office/drawing/2014/main" id="{F8178E33-93A0-4405-A27B-11843C4C84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3676" y="2774946"/>
            <a:ext cx="5015664" cy="3969502"/>
          </a:xfrm>
          <a:prstGeom prst="rect">
            <a:avLst/>
          </a:prstGeom>
        </p:spPr>
      </p:pic>
    </p:spTree>
    <p:extLst>
      <p:ext uri="{BB962C8B-B14F-4D97-AF65-F5344CB8AC3E}">
        <p14:creationId xmlns:p14="http://schemas.microsoft.com/office/powerpoint/2010/main" val="4093176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a:extLst>
              <a:ext uri="{FF2B5EF4-FFF2-40B4-BE49-F238E27FC236}">
                <a16:creationId xmlns:a16="http://schemas.microsoft.com/office/drawing/2014/main" id="{49C0752D-F31B-4562-AA6C-F02CF44AFEFB}"/>
              </a:ext>
            </a:extLst>
          </p:cNvPr>
          <p:cNvSpPr/>
          <p:nvPr/>
        </p:nvSpPr>
        <p:spPr>
          <a:xfrm>
            <a:off x="100666" y="675268"/>
            <a:ext cx="8921691" cy="6084808"/>
          </a:xfrm>
          <a:prstGeom prst="rect">
            <a:avLst/>
          </a:prstGeom>
          <a:solidFill>
            <a:schemeClr val="accent5">
              <a:lumMod val="60000"/>
              <a:lumOff val="40000"/>
            </a:schemeClr>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ru-RU" sz="1350"/>
          </a:p>
        </p:txBody>
      </p:sp>
      <p:sp>
        <p:nvSpPr>
          <p:cNvPr id="15" name="Прямоугольник 14">
            <a:extLst>
              <a:ext uri="{FF2B5EF4-FFF2-40B4-BE49-F238E27FC236}">
                <a16:creationId xmlns:a16="http://schemas.microsoft.com/office/drawing/2014/main" id="{38F3DCF6-E28E-43FF-BADE-195FBC885D2C}"/>
              </a:ext>
            </a:extLst>
          </p:cNvPr>
          <p:cNvSpPr/>
          <p:nvPr/>
        </p:nvSpPr>
        <p:spPr>
          <a:xfrm>
            <a:off x="100668" y="97921"/>
            <a:ext cx="8921691" cy="577349"/>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ru-RU" sz="1350"/>
          </a:p>
        </p:txBody>
      </p:sp>
      <p:cxnSp>
        <p:nvCxnSpPr>
          <p:cNvPr id="24" name="Прямая соединительная линия 23">
            <a:extLst>
              <a:ext uri="{FF2B5EF4-FFF2-40B4-BE49-F238E27FC236}">
                <a16:creationId xmlns:a16="http://schemas.microsoft.com/office/drawing/2014/main" id="{B591EDF7-E7C6-4303-A0C6-712A63877CC5}"/>
              </a:ext>
            </a:extLst>
          </p:cNvPr>
          <p:cNvCxnSpPr>
            <a:cxnSpLocks/>
          </p:cNvCxnSpPr>
          <p:nvPr/>
        </p:nvCxnSpPr>
        <p:spPr>
          <a:xfrm>
            <a:off x="111154" y="4075810"/>
            <a:ext cx="8921691" cy="0"/>
          </a:xfrm>
          <a:prstGeom prst="line">
            <a:avLst/>
          </a:prstGeom>
          <a:ln w="25400" cmpd="sng">
            <a:solidFill>
              <a:schemeClr val="accent5">
                <a:lumMod val="50000"/>
              </a:schemeClr>
            </a:solidFill>
            <a:prstDash val="sysDash"/>
            <a:miter lim="800000"/>
          </a:ln>
        </p:spPr>
        <p:style>
          <a:lnRef idx="1">
            <a:schemeClr val="accent1"/>
          </a:lnRef>
          <a:fillRef idx="0">
            <a:schemeClr val="accent1"/>
          </a:fillRef>
          <a:effectRef idx="0">
            <a:schemeClr val="accent1"/>
          </a:effectRef>
          <a:fontRef idx="minor">
            <a:schemeClr val="tx1"/>
          </a:fontRef>
        </p:style>
      </p:cxnSp>
      <p:pic>
        <p:nvPicPr>
          <p:cNvPr id="9" name="Рисунок 8" descr="Изображение выглядит как текст, карта&#10;&#10;Автоматически созданное описание">
            <a:extLst>
              <a:ext uri="{FF2B5EF4-FFF2-40B4-BE49-F238E27FC236}">
                <a16:creationId xmlns:a16="http://schemas.microsoft.com/office/drawing/2014/main" id="{E1525C79-11B0-4D5D-97E4-13EDAC87EF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54" y="4091587"/>
            <a:ext cx="4447481" cy="2659802"/>
          </a:xfrm>
          <a:prstGeom prst="rect">
            <a:avLst/>
          </a:prstGeom>
        </p:spPr>
      </p:pic>
      <p:pic>
        <p:nvPicPr>
          <p:cNvPr id="8" name="Рисунок 7" descr="Изображение выглядит как рисунок&#10;&#10;Автоматически созданное описание">
            <a:extLst>
              <a:ext uri="{FF2B5EF4-FFF2-40B4-BE49-F238E27FC236}">
                <a16:creationId xmlns:a16="http://schemas.microsoft.com/office/drawing/2014/main" id="{1BCEB74A-D4BD-4F94-B96A-51A78413A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58" y="6303432"/>
            <a:ext cx="1227411" cy="429442"/>
          </a:xfrm>
          <a:prstGeom prst="rect">
            <a:avLst/>
          </a:prstGeom>
        </p:spPr>
      </p:pic>
      <p:pic>
        <p:nvPicPr>
          <p:cNvPr id="10" name="Рисунок 9">
            <a:extLst>
              <a:ext uri="{FF2B5EF4-FFF2-40B4-BE49-F238E27FC236}">
                <a16:creationId xmlns:a16="http://schemas.microsoft.com/office/drawing/2014/main" id="{A32F6E5F-B727-4AB6-A820-49E6609166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98204" y="120790"/>
            <a:ext cx="2025431" cy="531609"/>
          </a:xfrm>
          <a:prstGeom prst="rect">
            <a:avLst/>
          </a:prstGeom>
        </p:spPr>
      </p:pic>
      <p:sp>
        <p:nvSpPr>
          <p:cNvPr id="2" name="TextBox 1">
            <a:extLst>
              <a:ext uri="{FF2B5EF4-FFF2-40B4-BE49-F238E27FC236}">
                <a16:creationId xmlns:a16="http://schemas.microsoft.com/office/drawing/2014/main" id="{BC0D6CB9-912F-4C83-A3D3-124F42CC0E7A}"/>
              </a:ext>
            </a:extLst>
          </p:cNvPr>
          <p:cNvSpPr txBox="1"/>
          <p:nvPr/>
        </p:nvSpPr>
        <p:spPr>
          <a:xfrm>
            <a:off x="81361" y="659490"/>
            <a:ext cx="8921691" cy="3416320"/>
          </a:xfrm>
          <a:prstGeom prst="rect">
            <a:avLst/>
          </a:prstGeom>
          <a:noFill/>
        </p:spPr>
        <p:txBody>
          <a:bodyPr wrap="square" rtlCol="0">
            <a:spAutoFit/>
          </a:bodyPr>
          <a:lstStyle/>
          <a:p>
            <a:pPr algn="just"/>
            <a:r>
              <a:rPr lang="en-US" dirty="0">
                <a:solidFill>
                  <a:schemeClr val="accent5">
                    <a:lumMod val="50000"/>
                  </a:schemeClr>
                </a:solidFill>
              </a:rPr>
              <a:t>For the numerical reconstruction of the considered flooding event a combination of the </a:t>
            </a:r>
            <a:r>
              <a:rPr lang="en-US" dirty="0">
                <a:solidFill>
                  <a:schemeClr val="bg1"/>
                </a:solidFill>
              </a:rPr>
              <a:t>Eulerian INMOM model </a:t>
            </a:r>
            <a:r>
              <a:rPr lang="en-US" dirty="0">
                <a:solidFill>
                  <a:schemeClr val="accent5">
                    <a:lumMod val="50000"/>
                  </a:schemeClr>
                </a:solidFill>
              </a:rPr>
              <a:t>and the </a:t>
            </a:r>
            <a:r>
              <a:rPr lang="en-US" dirty="0" err="1">
                <a:solidFill>
                  <a:schemeClr val="bg1"/>
                </a:solidFill>
              </a:rPr>
              <a:t>Lagrangian</a:t>
            </a:r>
            <a:r>
              <a:rPr lang="en-US" dirty="0">
                <a:solidFill>
                  <a:schemeClr val="bg1"/>
                </a:solidFill>
              </a:rPr>
              <a:t> particle model </a:t>
            </a:r>
            <a:r>
              <a:rPr lang="en-US" dirty="0">
                <a:solidFill>
                  <a:schemeClr val="accent5">
                    <a:lumMod val="50000"/>
                  </a:schemeClr>
                </a:solidFill>
              </a:rPr>
              <a:t>was used. A regional version of the INMOM model with a non-uniform horizontal grid was applied to reproduce the general Black Sea circulation with an increased spatial resolution in the study area. The reconstructed current velocities in the uppermost model layer were applied for the </a:t>
            </a:r>
            <a:r>
              <a:rPr lang="en-US" dirty="0" err="1">
                <a:solidFill>
                  <a:schemeClr val="accent5">
                    <a:lumMod val="50000"/>
                  </a:schemeClr>
                </a:solidFill>
              </a:rPr>
              <a:t>Lagrangian</a:t>
            </a:r>
            <a:r>
              <a:rPr lang="en-US" dirty="0">
                <a:solidFill>
                  <a:schemeClr val="accent5">
                    <a:lumMod val="50000"/>
                  </a:schemeClr>
                </a:solidFill>
              </a:rPr>
              <a:t> particle model that simulated FML trajectories in the coastal sea, as well as their washing ashore. </a:t>
            </a:r>
          </a:p>
          <a:p>
            <a:pPr algn="just"/>
            <a:r>
              <a:rPr lang="en-US" dirty="0">
                <a:solidFill>
                  <a:schemeClr val="accent5">
                    <a:lumMod val="50000"/>
                  </a:schemeClr>
                </a:solidFill>
              </a:rPr>
              <a:t>The discharge data for the Mzymta, Khosta, Sochi, </a:t>
            </a:r>
            <a:r>
              <a:rPr lang="en-US" dirty="0" err="1">
                <a:solidFill>
                  <a:schemeClr val="accent5">
                    <a:lumMod val="50000"/>
                  </a:schemeClr>
                </a:solidFill>
              </a:rPr>
              <a:t>Zapadny</a:t>
            </a:r>
            <a:r>
              <a:rPr lang="en-US" dirty="0">
                <a:solidFill>
                  <a:schemeClr val="accent5">
                    <a:lumMod val="50000"/>
                  </a:schemeClr>
                </a:solidFill>
              </a:rPr>
              <a:t> Dagomys, Shakhe and Psezuapse rivers was obtained from the Russian Hydrometeorological Service (https://gmvo.skniivh.ru/) for the period 23 – 28 of October 2018. The discharge values from the ungauged rivers (Kudepsta and Matsesta) were reconstructed using an event-based rainfall-runoff </a:t>
            </a:r>
            <a:r>
              <a:rPr lang="en-US" dirty="0">
                <a:solidFill>
                  <a:schemeClr val="bg1"/>
                </a:solidFill>
              </a:rPr>
              <a:t>KW-GIUH model</a:t>
            </a:r>
            <a:r>
              <a:rPr lang="en-US" dirty="0">
                <a:solidFill>
                  <a:schemeClr val="accent5">
                    <a:lumMod val="50000"/>
                  </a:schemeClr>
                </a:solidFill>
              </a:rPr>
              <a:t>. The model parameters were calibrated against the floods at the similar and adjacent Khosta and </a:t>
            </a:r>
            <a:r>
              <a:rPr lang="en-US" dirty="0" err="1">
                <a:solidFill>
                  <a:schemeClr val="accent5">
                    <a:lumMod val="50000"/>
                  </a:schemeClr>
                </a:solidFill>
              </a:rPr>
              <a:t>Zapadny</a:t>
            </a:r>
            <a:r>
              <a:rPr lang="en-US" dirty="0">
                <a:solidFill>
                  <a:schemeClr val="accent5">
                    <a:lumMod val="50000"/>
                  </a:schemeClr>
                </a:solidFill>
              </a:rPr>
              <a:t> Dagomys rivers. </a:t>
            </a:r>
          </a:p>
        </p:txBody>
      </p:sp>
      <p:pic>
        <p:nvPicPr>
          <p:cNvPr id="14" name="Рисунок 13">
            <a:extLst>
              <a:ext uri="{FF2B5EF4-FFF2-40B4-BE49-F238E27FC236}">
                <a16:creationId xmlns:a16="http://schemas.microsoft.com/office/drawing/2014/main" id="{52445449-1E39-484D-906D-0CC558ACF8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7940" y="4091588"/>
            <a:ext cx="4425112" cy="2659801"/>
          </a:xfrm>
          <a:prstGeom prst="rect">
            <a:avLst/>
          </a:prstGeom>
        </p:spPr>
      </p:pic>
      <p:sp>
        <p:nvSpPr>
          <p:cNvPr id="3" name="Стрелка: вправо 2">
            <a:extLst>
              <a:ext uri="{FF2B5EF4-FFF2-40B4-BE49-F238E27FC236}">
                <a16:creationId xmlns:a16="http://schemas.microsoft.com/office/drawing/2014/main" id="{4714BAAC-6249-4CEB-9012-B8FAC494B437}"/>
              </a:ext>
            </a:extLst>
          </p:cNvPr>
          <p:cNvSpPr/>
          <p:nvPr/>
        </p:nvSpPr>
        <p:spPr>
          <a:xfrm>
            <a:off x="4274673" y="5631908"/>
            <a:ext cx="654341" cy="2672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32330A11-A4FE-4C15-AE69-78402C4B5D9A}"/>
              </a:ext>
            </a:extLst>
          </p:cNvPr>
          <p:cNvSpPr/>
          <p:nvPr/>
        </p:nvSpPr>
        <p:spPr>
          <a:xfrm>
            <a:off x="-67113" y="129170"/>
            <a:ext cx="5947795" cy="523220"/>
          </a:xfrm>
          <a:prstGeom prst="rect">
            <a:avLst/>
          </a:prstGeom>
        </p:spPr>
        <p:txBody>
          <a:bodyPr wrap="square">
            <a:spAutoFit/>
          </a:bodyPr>
          <a:lstStyle/>
          <a:p>
            <a:pPr algn="ctr"/>
            <a:r>
              <a:rPr lang="en-US" sz="2800" b="1" dirty="0">
                <a:solidFill>
                  <a:schemeClr val="accent5">
                    <a:lumMod val="75000"/>
                  </a:schemeClr>
                </a:solidFill>
              </a:rPr>
              <a:t>Reconstruction of the flooding event</a:t>
            </a:r>
            <a:endParaRPr lang="ru-RU" sz="2800" dirty="0">
              <a:solidFill>
                <a:schemeClr val="accent5">
                  <a:lumMod val="75000"/>
                </a:schemeClr>
              </a:solidFill>
            </a:endParaRPr>
          </a:p>
        </p:txBody>
      </p:sp>
    </p:spTree>
    <p:extLst>
      <p:ext uri="{BB962C8B-B14F-4D97-AF65-F5344CB8AC3E}">
        <p14:creationId xmlns:p14="http://schemas.microsoft.com/office/powerpoint/2010/main" val="2269655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a:extLst>
              <a:ext uri="{FF2B5EF4-FFF2-40B4-BE49-F238E27FC236}">
                <a16:creationId xmlns:a16="http://schemas.microsoft.com/office/drawing/2014/main" id="{49C0752D-F31B-4562-AA6C-F02CF44AFEFB}"/>
              </a:ext>
            </a:extLst>
          </p:cNvPr>
          <p:cNvSpPr/>
          <p:nvPr/>
        </p:nvSpPr>
        <p:spPr>
          <a:xfrm>
            <a:off x="100666" y="675268"/>
            <a:ext cx="8921691" cy="6084808"/>
          </a:xfrm>
          <a:prstGeom prst="rect">
            <a:avLst/>
          </a:prstGeom>
          <a:solidFill>
            <a:schemeClr val="accent5">
              <a:lumMod val="60000"/>
              <a:lumOff val="40000"/>
            </a:schemeClr>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ru-RU" sz="1350"/>
          </a:p>
        </p:txBody>
      </p:sp>
      <p:pic>
        <p:nvPicPr>
          <p:cNvPr id="13" name="Рисунок 12" descr="Изображение выглядит как текст, карта&#10;&#10;Автоматически созданное описание">
            <a:extLst>
              <a:ext uri="{FF2B5EF4-FFF2-40B4-BE49-F238E27FC236}">
                <a16:creationId xmlns:a16="http://schemas.microsoft.com/office/drawing/2014/main" id="{19117D03-0ED4-4E52-A2AC-5C909B35EA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267" y="4230731"/>
            <a:ext cx="7384218" cy="2540817"/>
          </a:xfrm>
          <a:prstGeom prst="rect">
            <a:avLst/>
          </a:prstGeom>
        </p:spPr>
      </p:pic>
      <p:sp>
        <p:nvSpPr>
          <p:cNvPr id="15" name="Прямоугольник 14">
            <a:extLst>
              <a:ext uri="{FF2B5EF4-FFF2-40B4-BE49-F238E27FC236}">
                <a16:creationId xmlns:a16="http://schemas.microsoft.com/office/drawing/2014/main" id="{38F3DCF6-E28E-43FF-BADE-195FBC885D2C}"/>
              </a:ext>
            </a:extLst>
          </p:cNvPr>
          <p:cNvSpPr/>
          <p:nvPr/>
        </p:nvSpPr>
        <p:spPr>
          <a:xfrm>
            <a:off x="100668" y="97921"/>
            <a:ext cx="8921691" cy="577349"/>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ru-RU" sz="1350"/>
          </a:p>
        </p:txBody>
      </p:sp>
      <p:sp>
        <p:nvSpPr>
          <p:cNvPr id="16" name="Прямоугольник 15">
            <a:extLst>
              <a:ext uri="{FF2B5EF4-FFF2-40B4-BE49-F238E27FC236}">
                <a16:creationId xmlns:a16="http://schemas.microsoft.com/office/drawing/2014/main" id="{9BA2ABB1-7048-4B66-A503-98B39DECB63C}"/>
              </a:ext>
            </a:extLst>
          </p:cNvPr>
          <p:cNvSpPr/>
          <p:nvPr/>
        </p:nvSpPr>
        <p:spPr>
          <a:xfrm>
            <a:off x="72259" y="128388"/>
            <a:ext cx="2575420" cy="523220"/>
          </a:xfrm>
          <a:prstGeom prst="rect">
            <a:avLst/>
          </a:prstGeom>
        </p:spPr>
        <p:txBody>
          <a:bodyPr wrap="square">
            <a:spAutoFit/>
          </a:bodyPr>
          <a:lstStyle/>
          <a:p>
            <a:pPr algn="ctr"/>
            <a:r>
              <a:rPr lang="en-US" sz="2800" b="1" dirty="0">
                <a:solidFill>
                  <a:schemeClr val="accent5">
                    <a:lumMod val="75000"/>
                  </a:schemeClr>
                </a:solidFill>
              </a:rPr>
              <a:t>INMOM model</a:t>
            </a:r>
            <a:endParaRPr lang="ru-RU" sz="2800" dirty="0">
              <a:solidFill>
                <a:schemeClr val="accent5">
                  <a:lumMod val="75000"/>
                </a:schemeClr>
              </a:solidFill>
            </a:endParaRPr>
          </a:p>
        </p:txBody>
      </p:sp>
      <p:cxnSp>
        <p:nvCxnSpPr>
          <p:cNvPr id="24" name="Прямая соединительная линия 23">
            <a:extLst>
              <a:ext uri="{FF2B5EF4-FFF2-40B4-BE49-F238E27FC236}">
                <a16:creationId xmlns:a16="http://schemas.microsoft.com/office/drawing/2014/main" id="{B591EDF7-E7C6-4303-A0C6-712A63877CC5}"/>
              </a:ext>
            </a:extLst>
          </p:cNvPr>
          <p:cNvCxnSpPr>
            <a:cxnSpLocks/>
          </p:cNvCxnSpPr>
          <p:nvPr/>
        </p:nvCxnSpPr>
        <p:spPr>
          <a:xfrm>
            <a:off x="113774" y="4230731"/>
            <a:ext cx="8921691" cy="0"/>
          </a:xfrm>
          <a:prstGeom prst="line">
            <a:avLst/>
          </a:prstGeom>
          <a:ln w="25400" cmpd="sng">
            <a:solidFill>
              <a:schemeClr val="accent5">
                <a:lumMod val="50000"/>
              </a:schemeClr>
            </a:solidFill>
            <a:prstDash val="sysDash"/>
            <a:miter lim="800000"/>
          </a:ln>
        </p:spPr>
        <p:style>
          <a:lnRef idx="1">
            <a:schemeClr val="accent1"/>
          </a:lnRef>
          <a:fillRef idx="0">
            <a:schemeClr val="accent1"/>
          </a:fillRef>
          <a:effectRef idx="0">
            <a:schemeClr val="accent1"/>
          </a:effectRef>
          <a:fontRef idx="minor">
            <a:schemeClr val="tx1"/>
          </a:fontRef>
        </p:style>
      </p:cxnSp>
      <p:pic>
        <p:nvPicPr>
          <p:cNvPr id="8" name="Рисунок 7" descr="Изображение выглядит как рисунок&#10;&#10;Автоматически созданное описание">
            <a:extLst>
              <a:ext uri="{FF2B5EF4-FFF2-40B4-BE49-F238E27FC236}">
                <a16:creationId xmlns:a16="http://schemas.microsoft.com/office/drawing/2014/main" id="{1BCEB74A-D4BD-4F94-B96A-51A78413A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58" y="6303432"/>
            <a:ext cx="1227411" cy="429442"/>
          </a:xfrm>
          <a:prstGeom prst="rect">
            <a:avLst/>
          </a:prstGeom>
        </p:spPr>
      </p:pic>
      <p:pic>
        <p:nvPicPr>
          <p:cNvPr id="10" name="Рисунок 9">
            <a:extLst>
              <a:ext uri="{FF2B5EF4-FFF2-40B4-BE49-F238E27FC236}">
                <a16:creationId xmlns:a16="http://schemas.microsoft.com/office/drawing/2014/main" id="{A32F6E5F-B727-4AB6-A820-49E6609166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98204" y="120790"/>
            <a:ext cx="2025431" cy="531609"/>
          </a:xfrm>
          <a:prstGeom prst="rect">
            <a:avLst/>
          </a:prstGeom>
        </p:spPr>
      </p:pic>
      <p:sp>
        <p:nvSpPr>
          <p:cNvPr id="19" name="TextBox 18">
            <a:extLst>
              <a:ext uri="{FF2B5EF4-FFF2-40B4-BE49-F238E27FC236}">
                <a16:creationId xmlns:a16="http://schemas.microsoft.com/office/drawing/2014/main" id="{20A8B101-BCDD-4378-BA68-D7BB44D5EFF3}"/>
              </a:ext>
            </a:extLst>
          </p:cNvPr>
          <p:cNvSpPr txBox="1"/>
          <p:nvPr/>
        </p:nvSpPr>
        <p:spPr>
          <a:xfrm>
            <a:off x="100664" y="651608"/>
            <a:ext cx="8900719" cy="646331"/>
          </a:xfrm>
          <a:prstGeom prst="rect">
            <a:avLst/>
          </a:prstGeom>
          <a:noFill/>
        </p:spPr>
        <p:txBody>
          <a:bodyPr wrap="square" rtlCol="0">
            <a:spAutoFit/>
          </a:bodyPr>
          <a:lstStyle/>
          <a:p>
            <a:r>
              <a:rPr lang="en-US" dirty="0">
                <a:solidFill>
                  <a:schemeClr val="accent5">
                    <a:lumMod val="50000"/>
                  </a:schemeClr>
                </a:solidFill>
              </a:rPr>
              <a:t>A regional version of the </a:t>
            </a:r>
            <a:r>
              <a:rPr lang="en-US" dirty="0">
                <a:solidFill>
                  <a:schemeClr val="bg1"/>
                </a:solidFill>
              </a:rPr>
              <a:t>INMOM model </a:t>
            </a:r>
            <a:r>
              <a:rPr lang="en-US" dirty="0">
                <a:solidFill>
                  <a:schemeClr val="accent5">
                    <a:lumMod val="50000"/>
                  </a:schemeClr>
                </a:solidFill>
              </a:rPr>
              <a:t>with a non-uniform horizontal grid covers the whole Black Sea basin excluding the Azov and Marmara seas. </a:t>
            </a:r>
            <a:endParaRPr lang="ru-RU" dirty="0">
              <a:solidFill>
                <a:schemeClr val="accent5">
                  <a:lumMod val="50000"/>
                </a:schemeClr>
              </a:solidFill>
            </a:endParaRPr>
          </a:p>
        </p:txBody>
      </p:sp>
      <p:sp>
        <p:nvSpPr>
          <p:cNvPr id="20" name="TextBox 19">
            <a:extLst>
              <a:ext uri="{FF2B5EF4-FFF2-40B4-BE49-F238E27FC236}">
                <a16:creationId xmlns:a16="http://schemas.microsoft.com/office/drawing/2014/main" id="{B9CA5F38-F444-4FD6-BF54-7A50AD01A9C9}"/>
              </a:ext>
            </a:extLst>
          </p:cNvPr>
          <p:cNvSpPr txBox="1"/>
          <p:nvPr/>
        </p:nvSpPr>
        <p:spPr>
          <a:xfrm>
            <a:off x="113774" y="2797252"/>
            <a:ext cx="8911205" cy="1477328"/>
          </a:xfrm>
          <a:prstGeom prst="rect">
            <a:avLst/>
          </a:prstGeom>
          <a:noFill/>
        </p:spPr>
        <p:txBody>
          <a:bodyPr wrap="square" rtlCol="0">
            <a:spAutoFit/>
          </a:bodyPr>
          <a:lstStyle/>
          <a:p>
            <a:r>
              <a:rPr lang="en-US" dirty="0">
                <a:solidFill>
                  <a:schemeClr val="bg1"/>
                </a:solidFill>
              </a:rPr>
              <a:t>Initial fields</a:t>
            </a:r>
            <a:r>
              <a:rPr lang="ru-RU" dirty="0">
                <a:solidFill>
                  <a:schemeClr val="bg1"/>
                </a:solidFill>
              </a:rPr>
              <a:t>:</a:t>
            </a:r>
          </a:p>
          <a:p>
            <a:pPr marL="285750" indent="-285750">
              <a:buFont typeface="Arial" panose="020B0604020202020204" pitchFamily="34" charset="0"/>
              <a:buChar char="•"/>
            </a:pPr>
            <a:r>
              <a:rPr lang="en-US" dirty="0">
                <a:solidFill>
                  <a:schemeClr val="accent5">
                    <a:lumMod val="50000"/>
                  </a:schemeClr>
                </a:solidFill>
              </a:rPr>
              <a:t>GEBCO bathymetry with a spatial resolution of 15” (www.gebco.net); </a:t>
            </a:r>
          </a:p>
          <a:p>
            <a:pPr marL="285750" indent="-285750">
              <a:buFont typeface="Arial" panose="020B0604020202020204" pitchFamily="34" charset="0"/>
              <a:buChar char="•"/>
            </a:pPr>
            <a:r>
              <a:rPr lang="en-US" dirty="0">
                <a:solidFill>
                  <a:schemeClr val="accent5">
                    <a:lumMod val="50000"/>
                  </a:schemeClr>
                </a:solidFill>
              </a:rPr>
              <a:t>WRF atmospheric forcing with spatial and time resolutions of 10km and 1 hour;</a:t>
            </a:r>
          </a:p>
          <a:p>
            <a:pPr marL="285750" indent="-285750">
              <a:buFont typeface="Arial" panose="020B0604020202020204" pitchFamily="34" charset="0"/>
              <a:buChar char="•"/>
            </a:pPr>
            <a:r>
              <a:rPr lang="en-US" dirty="0">
                <a:solidFill>
                  <a:schemeClr val="accent5">
                    <a:lumMod val="50000"/>
                  </a:schemeClr>
                </a:solidFill>
              </a:rPr>
              <a:t>3D monthly climatic mean thermohaline fields for the Black Sea with a horizontal resolution of 0.1°×0.0625° and 36 vertical z-levels from 0 to 2150m (</a:t>
            </a:r>
            <a:r>
              <a:rPr lang="ru-RU" dirty="0" err="1">
                <a:solidFill>
                  <a:schemeClr val="accent5">
                    <a:lumMod val="50000"/>
                  </a:schemeClr>
                </a:solidFill>
              </a:rPr>
              <a:t>Polonsky</a:t>
            </a:r>
            <a:r>
              <a:rPr lang="ru-RU" dirty="0">
                <a:solidFill>
                  <a:schemeClr val="accent5">
                    <a:lumMod val="50000"/>
                  </a:schemeClr>
                </a:solidFill>
              </a:rPr>
              <a:t> </a:t>
            </a:r>
            <a:r>
              <a:rPr lang="ru-RU" dirty="0" err="1">
                <a:solidFill>
                  <a:schemeClr val="accent5">
                    <a:lumMod val="50000"/>
                  </a:schemeClr>
                </a:solidFill>
              </a:rPr>
              <a:t>et</a:t>
            </a:r>
            <a:r>
              <a:rPr lang="ru-RU" dirty="0">
                <a:solidFill>
                  <a:schemeClr val="accent5">
                    <a:lumMod val="50000"/>
                  </a:schemeClr>
                </a:solidFill>
              </a:rPr>
              <a:t> </a:t>
            </a:r>
            <a:r>
              <a:rPr lang="ru-RU" dirty="0" err="1">
                <a:solidFill>
                  <a:schemeClr val="accent5">
                    <a:lumMod val="50000"/>
                  </a:schemeClr>
                </a:solidFill>
              </a:rPr>
              <a:t>al</a:t>
            </a:r>
            <a:r>
              <a:rPr lang="ru-RU" dirty="0">
                <a:solidFill>
                  <a:schemeClr val="accent5">
                    <a:lumMod val="50000"/>
                  </a:schemeClr>
                </a:solidFill>
              </a:rPr>
              <a:t>., 201</a:t>
            </a:r>
            <a:r>
              <a:rPr lang="en-US" dirty="0">
                <a:solidFill>
                  <a:schemeClr val="accent5">
                    <a:lumMod val="50000"/>
                  </a:schemeClr>
                </a:solidFill>
              </a:rPr>
              <a:t>3);</a:t>
            </a:r>
            <a:endParaRPr lang="ru-RU" dirty="0">
              <a:solidFill>
                <a:schemeClr val="accent5">
                  <a:lumMod val="50000"/>
                </a:schemeClr>
              </a:solidFill>
            </a:endParaRPr>
          </a:p>
        </p:txBody>
      </p:sp>
      <p:sp>
        <p:nvSpPr>
          <p:cNvPr id="22" name="TextBox 21">
            <a:extLst>
              <a:ext uri="{FF2B5EF4-FFF2-40B4-BE49-F238E27FC236}">
                <a16:creationId xmlns:a16="http://schemas.microsoft.com/office/drawing/2014/main" id="{BF135884-2718-4B6C-AE2A-B199E14EEE56}"/>
              </a:ext>
            </a:extLst>
          </p:cNvPr>
          <p:cNvSpPr txBox="1"/>
          <p:nvPr/>
        </p:nvSpPr>
        <p:spPr>
          <a:xfrm>
            <a:off x="113774" y="1171644"/>
            <a:ext cx="8911205" cy="1754326"/>
          </a:xfrm>
          <a:prstGeom prst="rect">
            <a:avLst/>
          </a:prstGeom>
          <a:noFill/>
        </p:spPr>
        <p:txBody>
          <a:bodyPr wrap="square" rtlCol="0">
            <a:spAutoFit/>
          </a:bodyPr>
          <a:lstStyle/>
          <a:p>
            <a:r>
              <a:rPr lang="en-US" dirty="0">
                <a:solidFill>
                  <a:schemeClr val="bg1"/>
                </a:solidFill>
              </a:rPr>
              <a:t>Model grid</a:t>
            </a:r>
            <a:r>
              <a:rPr lang="ru-RU" dirty="0">
                <a:solidFill>
                  <a:schemeClr val="bg1"/>
                </a:solidFill>
              </a:rPr>
              <a:t>:</a:t>
            </a:r>
          </a:p>
          <a:p>
            <a:pPr marL="285750" indent="-285750">
              <a:buFont typeface="Arial" panose="020B0604020202020204" pitchFamily="34" charset="0"/>
              <a:buChar char="•"/>
            </a:pPr>
            <a:r>
              <a:rPr lang="en-US" dirty="0">
                <a:solidFill>
                  <a:schemeClr val="accent5">
                    <a:lumMod val="50000"/>
                  </a:schemeClr>
                </a:solidFill>
              </a:rPr>
              <a:t>Spherical coordinate system with one of the poles located near Sochi (40.205°E, 43.84°N);</a:t>
            </a:r>
          </a:p>
          <a:p>
            <a:pPr marL="285750" indent="-285750" algn="just">
              <a:buFont typeface="Arial" panose="020B0604020202020204" pitchFamily="34" charset="0"/>
              <a:buChar char="•"/>
            </a:pPr>
            <a:r>
              <a:rPr lang="en-US" dirty="0">
                <a:solidFill>
                  <a:schemeClr val="accent5">
                    <a:lumMod val="50000"/>
                  </a:schemeClr>
                </a:solidFill>
              </a:rPr>
              <a:t>Non-uniform horizontal grid with ~200m near the pole and ~4.5km at the southeastern part of the Black Sea;</a:t>
            </a:r>
          </a:p>
          <a:p>
            <a:pPr marL="285750" indent="-285750">
              <a:buFont typeface="Arial" panose="020B0604020202020204" pitchFamily="34" charset="0"/>
              <a:buChar char="•"/>
            </a:pPr>
            <a:r>
              <a:rPr lang="ru-RU" dirty="0">
                <a:solidFill>
                  <a:schemeClr val="accent5">
                    <a:lumMod val="50000"/>
                  </a:schemeClr>
                </a:solidFill>
              </a:rPr>
              <a:t>715х642 </a:t>
            </a:r>
            <a:r>
              <a:rPr lang="en-US" dirty="0">
                <a:solidFill>
                  <a:schemeClr val="accent5">
                    <a:lumMod val="50000"/>
                  </a:schemeClr>
                </a:solidFill>
              </a:rPr>
              <a:t>horizontal grid points along the model longitude and latitude;</a:t>
            </a:r>
          </a:p>
          <a:p>
            <a:pPr marL="285750" indent="-285750">
              <a:buFont typeface="Arial" panose="020B0604020202020204" pitchFamily="34" charset="0"/>
              <a:buChar char="•"/>
            </a:pPr>
            <a:r>
              <a:rPr lang="en-US" dirty="0">
                <a:solidFill>
                  <a:schemeClr val="accent5">
                    <a:lumMod val="50000"/>
                  </a:schemeClr>
                </a:solidFill>
              </a:rPr>
              <a:t>Non-uniform vertical grid with 20 σ vertical levels.</a:t>
            </a:r>
            <a:endParaRPr lang="ru-RU" dirty="0">
              <a:solidFill>
                <a:schemeClr val="accent5">
                  <a:lumMod val="50000"/>
                </a:schemeClr>
              </a:solidFill>
            </a:endParaRPr>
          </a:p>
        </p:txBody>
      </p:sp>
      <p:cxnSp>
        <p:nvCxnSpPr>
          <p:cNvPr id="23" name="Прямая соединительная линия 22">
            <a:extLst>
              <a:ext uri="{FF2B5EF4-FFF2-40B4-BE49-F238E27FC236}">
                <a16:creationId xmlns:a16="http://schemas.microsoft.com/office/drawing/2014/main" id="{728774FD-2EA2-423F-9609-55573EBD7238}"/>
              </a:ext>
            </a:extLst>
          </p:cNvPr>
          <p:cNvCxnSpPr>
            <a:cxnSpLocks/>
          </p:cNvCxnSpPr>
          <p:nvPr/>
        </p:nvCxnSpPr>
        <p:spPr>
          <a:xfrm>
            <a:off x="108530" y="6760076"/>
            <a:ext cx="8921691" cy="0"/>
          </a:xfrm>
          <a:prstGeom prst="line">
            <a:avLst/>
          </a:prstGeom>
          <a:ln w="25400" cmpd="sng">
            <a:solidFill>
              <a:schemeClr val="accent5">
                <a:lumMod val="50000"/>
              </a:schemeClr>
            </a:solidFill>
            <a:prstDash val="solid"/>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850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a:extLst>
              <a:ext uri="{FF2B5EF4-FFF2-40B4-BE49-F238E27FC236}">
                <a16:creationId xmlns:a16="http://schemas.microsoft.com/office/drawing/2014/main" id="{49C0752D-F31B-4562-AA6C-F02CF44AFEFB}"/>
              </a:ext>
            </a:extLst>
          </p:cNvPr>
          <p:cNvSpPr/>
          <p:nvPr/>
        </p:nvSpPr>
        <p:spPr>
          <a:xfrm>
            <a:off x="100666" y="675268"/>
            <a:ext cx="8921691" cy="6084808"/>
          </a:xfrm>
          <a:prstGeom prst="rect">
            <a:avLst/>
          </a:prstGeom>
          <a:solidFill>
            <a:schemeClr val="accent5">
              <a:lumMod val="60000"/>
              <a:lumOff val="40000"/>
            </a:schemeClr>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ru-RU" sz="1350"/>
          </a:p>
        </p:txBody>
      </p:sp>
      <p:sp>
        <p:nvSpPr>
          <p:cNvPr id="15" name="Прямоугольник 14">
            <a:extLst>
              <a:ext uri="{FF2B5EF4-FFF2-40B4-BE49-F238E27FC236}">
                <a16:creationId xmlns:a16="http://schemas.microsoft.com/office/drawing/2014/main" id="{38F3DCF6-E28E-43FF-BADE-195FBC885D2C}"/>
              </a:ext>
            </a:extLst>
          </p:cNvPr>
          <p:cNvSpPr/>
          <p:nvPr/>
        </p:nvSpPr>
        <p:spPr>
          <a:xfrm>
            <a:off x="100668" y="97921"/>
            <a:ext cx="8921691" cy="577349"/>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ru-RU" sz="1350"/>
          </a:p>
        </p:txBody>
      </p:sp>
      <p:sp>
        <p:nvSpPr>
          <p:cNvPr id="16" name="Прямоугольник 15">
            <a:extLst>
              <a:ext uri="{FF2B5EF4-FFF2-40B4-BE49-F238E27FC236}">
                <a16:creationId xmlns:a16="http://schemas.microsoft.com/office/drawing/2014/main" id="{9BA2ABB1-7048-4B66-A503-98B39DECB63C}"/>
              </a:ext>
            </a:extLst>
          </p:cNvPr>
          <p:cNvSpPr/>
          <p:nvPr/>
        </p:nvSpPr>
        <p:spPr>
          <a:xfrm>
            <a:off x="72258" y="128388"/>
            <a:ext cx="5464476" cy="523220"/>
          </a:xfrm>
          <a:prstGeom prst="rect">
            <a:avLst/>
          </a:prstGeom>
        </p:spPr>
        <p:txBody>
          <a:bodyPr wrap="square">
            <a:spAutoFit/>
          </a:bodyPr>
          <a:lstStyle/>
          <a:p>
            <a:pPr algn="ctr"/>
            <a:r>
              <a:rPr lang="en-US" sz="2800" b="1" dirty="0" err="1">
                <a:solidFill>
                  <a:schemeClr val="accent5">
                    <a:lumMod val="75000"/>
                  </a:schemeClr>
                </a:solidFill>
              </a:rPr>
              <a:t>Lagrangian</a:t>
            </a:r>
            <a:r>
              <a:rPr lang="en-US" sz="2800" b="1" dirty="0">
                <a:solidFill>
                  <a:schemeClr val="accent5">
                    <a:lumMod val="75000"/>
                  </a:schemeClr>
                </a:solidFill>
              </a:rPr>
              <a:t> model</a:t>
            </a:r>
            <a:r>
              <a:rPr lang="ru-RU" sz="2800" b="1" dirty="0">
                <a:solidFill>
                  <a:schemeClr val="accent5">
                    <a:lumMod val="75000"/>
                  </a:schemeClr>
                </a:solidFill>
              </a:rPr>
              <a:t> </a:t>
            </a:r>
            <a:r>
              <a:rPr lang="en-US" sz="2800" b="1" dirty="0">
                <a:solidFill>
                  <a:schemeClr val="accent5">
                    <a:lumMod val="75000"/>
                  </a:schemeClr>
                </a:solidFill>
              </a:rPr>
              <a:t>a</a:t>
            </a:r>
            <a:r>
              <a:rPr lang="ru-RU" sz="2800" b="1" dirty="0">
                <a:solidFill>
                  <a:schemeClr val="accent5">
                    <a:lumMod val="75000"/>
                  </a:schemeClr>
                </a:solidFill>
              </a:rPr>
              <a:t>n</a:t>
            </a:r>
            <a:r>
              <a:rPr lang="en-US" sz="2800" b="1" dirty="0">
                <a:solidFill>
                  <a:schemeClr val="accent5">
                    <a:lumMod val="75000"/>
                  </a:schemeClr>
                </a:solidFill>
              </a:rPr>
              <a:t>d</a:t>
            </a:r>
            <a:r>
              <a:rPr lang="ru-RU" sz="2800" b="1" dirty="0">
                <a:solidFill>
                  <a:schemeClr val="accent5">
                    <a:lumMod val="75000"/>
                  </a:schemeClr>
                </a:solidFill>
              </a:rPr>
              <a:t> </a:t>
            </a:r>
            <a:r>
              <a:rPr lang="en-US" sz="2800" b="1" dirty="0">
                <a:solidFill>
                  <a:schemeClr val="accent5">
                    <a:lumMod val="75000"/>
                  </a:schemeClr>
                </a:solidFill>
              </a:rPr>
              <a:t>w</a:t>
            </a:r>
            <a:r>
              <a:rPr lang="ru-RU" sz="2800" b="1" dirty="0">
                <a:solidFill>
                  <a:schemeClr val="accent5">
                    <a:lumMod val="75000"/>
                  </a:schemeClr>
                </a:solidFill>
              </a:rPr>
              <a:t>i</a:t>
            </a:r>
            <a:r>
              <a:rPr lang="en-US" sz="2800" b="1" dirty="0">
                <a:solidFill>
                  <a:schemeClr val="accent5">
                    <a:lumMod val="75000"/>
                  </a:schemeClr>
                </a:solidFill>
              </a:rPr>
              <a:t>n</a:t>
            </a:r>
            <a:r>
              <a:rPr lang="ru-RU" sz="2800" b="1" dirty="0">
                <a:solidFill>
                  <a:schemeClr val="accent5">
                    <a:lumMod val="75000"/>
                  </a:schemeClr>
                </a:solidFill>
              </a:rPr>
              <a:t>d </a:t>
            </a:r>
            <a:r>
              <a:rPr lang="en-US" sz="2800" b="1" dirty="0">
                <a:solidFill>
                  <a:schemeClr val="accent5">
                    <a:lumMod val="75000"/>
                  </a:schemeClr>
                </a:solidFill>
              </a:rPr>
              <a:t>f</a:t>
            </a:r>
            <a:r>
              <a:rPr lang="ru-RU" sz="2800" b="1" dirty="0">
                <a:solidFill>
                  <a:schemeClr val="accent5">
                    <a:lumMod val="75000"/>
                  </a:schemeClr>
                </a:solidFill>
              </a:rPr>
              <a:t>o</a:t>
            </a:r>
            <a:r>
              <a:rPr lang="en-US" sz="2800" b="1" dirty="0">
                <a:solidFill>
                  <a:schemeClr val="accent5">
                    <a:lumMod val="75000"/>
                  </a:schemeClr>
                </a:solidFill>
              </a:rPr>
              <a:t>r</a:t>
            </a:r>
            <a:r>
              <a:rPr lang="ru-RU" sz="2800" b="1" dirty="0">
                <a:solidFill>
                  <a:schemeClr val="accent5">
                    <a:lumMod val="75000"/>
                  </a:schemeClr>
                </a:solidFill>
              </a:rPr>
              <a:t>c</a:t>
            </a:r>
            <a:r>
              <a:rPr lang="en-US" sz="2800" b="1" dirty="0" err="1">
                <a:solidFill>
                  <a:schemeClr val="accent5">
                    <a:lumMod val="75000"/>
                  </a:schemeClr>
                </a:solidFill>
              </a:rPr>
              <a:t>i</a:t>
            </a:r>
            <a:r>
              <a:rPr lang="ru-RU" sz="2800" b="1" dirty="0">
                <a:solidFill>
                  <a:schemeClr val="accent5">
                    <a:lumMod val="75000"/>
                  </a:schemeClr>
                </a:solidFill>
              </a:rPr>
              <a:t>n</a:t>
            </a:r>
            <a:r>
              <a:rPr lang="en-US" sz="2800" b="1" dirty="0">
                <a:solidFill>
                  <a:schemeClr val="accent5">
                    <a:lumMod val="75000"/>
                  </a:schemeClr>
                </a:solidFill>
              </a:rPr>
              <a:t>g</a:t>
            </a:r>
            <a:endParaRPr lang="ru-RU" sz="2800" dirty="0">
              <a:solidFill>
                <a:schemeClr val="accent5">
                  <a:lumMod val="75000"/>
                </a:schemeClr>
              </a:solidFill>
            </a:endParaRPr>
          </a:p>
        </p:txBody>
      </p:sp>
      <p:cxnSp>
        <p:nvCxnSpPr>
          <p:cNvPr id="24" name="Прямая соединительная линия 23">
            <a:extLst>
              <a:ext uri="{FF2B5EF4-FFF2-40B4-BE49-F238E27FC236}">
                <a16:creationId xmlns:a16="http://schemas.microsoft.com/office/drawing/2014/main" id="{B591EDF7-E7C6-4303-A0C6-712A63877CC5}"/>
              </a:ext>
            </a:extLst>
          </p:cNvPr>
          <p:cNvCxnSpPr>
            <a:cxnSpLocks/>
          </p:cNvCxnSpPr>
          <p:nvPr/>
        </p:nvCxnSpPr>
        <p:spPr>
          <a:xfrm>
            <a:off x="108530" y="3895172"/>
            <a:ext cx="8921691" cy="0"/>
          </a:xfrm>
          <a:prstGeom prst="line">
            <a:avLst/>
          </a:prstGeom>
          <a:ln w="25400" cmpd="sng">
            <a:solidFill>
              <a:schemeClr val="accent5">
                <a:lumMod val="50000"/>
              </a:schemeClr>
            </a:solidFill>
            <a:prstDash val="sysDash"/>
            <a:miter lim="800000"/>
          </a:ln>
        </p:spPr>
        <p:style>
          <a:lnRef idx="1">
            <a:schemeClr val="accent1"/>
          </a:lnRef>
          <a:fillRef idx="0">
            <a:schemeClr val="accent1"/>
          </a:fillRef>
          <a:effectRef idx="0">
            <a:schemeClr val="accent1"/>
          </a:effectRef>
          <a:fontRef idx="minor">
            <a:schemeClr val="tx1"/>
          </a:fontRef>
        </p:style>
      </p:cxnSp>
      <p:pic>
        <p:nvPicPr>
          <p:cNvPr id="8" name="Рисунок 7" descr="Изображение выглядит как рисунок&#10;&#10;Автоматически созданное описание">
            <a:extLst>
              <a:ext uri="{FF2B5EF4-FFF2-40B4-BE49-F238E27FC236}">
                <a16:creationId xmlns:a16="http://schemas.microsoft.com/office/drawing/2014/main" id="{1BCEB74A-D4BD-4F94-B96A-51A78413AE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336" y="6256683"/>
            <a:ext cx="1227411" cy="429442"/>
          </a:xfrm>
          <a:prstGeom prst="rect">
            <a:avLst/>
          </a:prstGeom>
        </p:spPr>
      </p:pic>
      <p:pic>
        <p:nvPicPr>
          <p:cNvPr id="10" name="Рисунок 9">
            <a:extLst>
              <a:ext uri="{FF2B5EF4-FFF2-40B4-BE49-F238E27FC236}">
                <a16:creationId xmlns:a16="http://schemas.microsoft.com/office/drawing/2014/main" id="{A32F6E5F-B727-4AB6-A820-49E6609166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98204" y="120790"/>
            <a:ext cx="2025431" cy="531609"/>
          </a:xfrm>
          <a:prstGeom prst="rect">
            <a:avLst/>
          </a:prstGeom>
        </p:spPr>
      </p:pic>
      <p:sp>
        <p:nvSpPr>
          <p:cNvPr id="22" name="TextBox 21">
            <a:extLst>
              <a:ext uri="{FF2B5EF4-FFF2-40B4-BE49-F238E27FC236}">
                <a16:creationId xmlns:a16="http://schemas.microsoft.com/office/drawing/2014/main" id="{BF135884-2718-4B6C-AE2A-B199E14EEE56}"/>
              </a:ext>
            </a:extLst>
          </p:cNvPr>
          <p:cNvSpPr txBox="1"/>
          <p:nvPr/>
        </p:nvSpPr>
        <p:spPr>
          <a:xfrm>
            <a:off x="201336" y="696286"/>
            <a:ext cx="8722298" cy="3139321"/>
          </a:xfrm>
          <a:prstGeom prst="rect">
            <a:avLst/>
          </a:prstGeom>
          <a:noFill/>
        </p:spPr>
        <p:txBody>
          <a:bodyPr wrap="square" rtlCol="0">
            <a:spAutoFit/>
          </a:bodyPr>
          <a:lstStyle/>
          <a:p>
            <a:pPr algn="just"/>
            <a:r>
              <a:rPr lang="en-US" dirty="0">
                <a:solidFill>
                  <a:schemeClr val="accent5">
                    <a:lumMod val="50000"/>
                  </a:schemeClr>
                </a:solidFill>
              </a:rPr>
              <a:t>The reconstructed current velocities </a:t>
            </a:r>
            <a:r>
              <a:rPr lang="en-GB" dirty="0">
                <a:solidFill>
                  <a:schemeClr val="accent5">
                    <a:lumMod val="50000"/>
                  </a:schemeClr>
                </a:solidFill>
              </a:rPr>
              <a:t>in the uppermost model layer </a:t>
            </a:r>
            <a:r>
              <a:rPr lang="en-US" dirty="0">
                <a:solidFill>
                  <a:schemeClr val="accent5">
                    <a:lumMod val="50000"/>
                  </a:schemeClr>
                </a:solidFill>
              </a:rPr>
              <a:t>were applied for the </a:t>
            </a:r>
            <a:r>
              <a:rPr lang="en-US" dirty="0" err="1">
                <a:solidFill>
                  <a:schemeClr val="bg1"/>
                </a:solidFill>
              </a:rPr>
              <a:t>Lagrangian</a:t>
            </a:r>
            <a:r>
              <a:rPr lang="en-US" dirty="0">
                <a:solidFill>
                  <a:schemeClr val="bg1"/>
                </a:solidFill>
              </a:rPr>
              <a:t> particle model</a:t>
            </a:r>
            <a:r>
              <a:rPr lang="ru-RU" dirty="0">
                <a:solidFill>
                  <a:schemeClr val="bg1"/>
                </a:solidFill>
              </a:rPr>
              <a:t> </a:t>
            </a:r>
            <a:r>
              <a:rPr lang="en-US" dirty="0">
                <a:solidFill>
                  <a:schemeClr val="accent5">
                    <a:lumMod val="50000"/>
                  </a:schemeClr>
                </a:solidFill>
              </a:rPr>
              <a:t>with a Runge-</a:t>
            </a:r>
            <a:r>
              <a:rPr lang="en-US" dirty="0" err="1">
                <a:solidFill>
                  <a:schemeClr val="accent5">
                    <a:lumMod val="50000"/>
                  </a:schemeClr>
                </a:solidFill>
              </a:rPr>
              <a:t>Kutta</a:t>
            </a:r>
            <a:r>
              <a:rPr lang="en-US" dirty="0">
                <a:solidFill>
                  <a:schemeClr val="accent5">
                    <a:lumMod val="50000"/>
                  </a:schemeClr>
                </a:solidFill>
              </a:rPr>
              <a:t> scheme of higher order of accuracy (</a:t>
            </a:r>
            <a:r>
              <a:rPr lang="en-US" dirty="0" err="1">
                <a:solidFill>
                  <a:schemeClr val="accent5">
                    <a:lumMod val="50000"/>
                  </a:schemeClr>
                </a:solidFill>
              </a:rPr>
              <a:t>Väli</a:t>
            </a:r>
            <a:r>
              <a:rPr lang="en-US" dirty="0">
                <a:solidFill>
                  <a:schemeClr val="accent5">
                    <a:lumMod val="50000"/>
                  </a:schemeClr>
                </a:solidFill>
              </a:rPr>
              <a:t> et al., 2018) that simulated FML trajectories in the coastal sea, as well as their washing ashore</a:t>
            </a:r>
            <a:r>
              <a:rPr lang="ru-RU" dirty="0">
                <a:solidFill>
                  <a:schemeClr val="accent5">
                    <a:lumMod val="50000"/>
                  </a:schemeClr>
                </a:solidFill>
              </a:rPr>
              <a:t> </a:t>
            </a:r>
            <a:r>
              <a:rPr lang="en-US" dirty="0">
                <a:solidFill>
                  <a:schemeClr val="accent5">
                    <a:lumMod val="50000"/>
                  </a:schemeClr>
                </a:solidFill>
              </a:rPr>
              <a:t>during (24–25 October 2018) and after (26–31 October 2018) the flooding event. Before calculating the trajectories, velocities simulated by the INMOM on a non-uniform grid were interpolated to a uniform grid with 250m×250m bins. The particles were seeded in 250m×250m grid bins corresponding to the mouths of the main rivers of the study area (Mzymta, Kudepsta, Khosta, Matsesta, Sochi, Dagomys, Shakhe, Psezuapse). </a:t>
            </a:r>
            <a:endParaRPr lang="ru-RU" dirty="0">
              <a:solidFill>
                <a:schemeClr val="accent5">
                  <a:lumMod val="50000"/>
                </a:schemeClr>
              </a:solidFill>
            </a:endParaRPr>
          </a:p>
          <a:p>
            <a:pPr algn="just"/>
            <a:r>
              <a:rPr lang="en-US" dirty="0">
                <a:solidFill>
                  <a:schemeClr val="accent5">
                    <a:lumMod val="50000"/>
                  </a:schemeClr>
                </a:solidFill>
              </a:rPr>
              <a:t>The average 10-m level wind at the study region </a:t>
            </a:r>
            <a:r>
              <a:rPr lang="ru-RU" dirty="0">
                <a:solidFill>
                  <a:schemeClr val="accent5">
                    <a:lumMod val="50000"/>
                  </a:schemeClr>
                </a:solidFill>
              </a:rPr>
              <a:t>a</a:t>
            </a:r>
            <a:r>
              <a:rPr lang="en-US" dirty="0">
                <a:solidFill>
                  <a:schemeClr val="accent5">
                    <a:lumMod val="50000"/>
                  </a:schemeClr>
                </a:solidFill>
              </a:rPr>
              <a:t>c</a:t>
            </a:r>
            <a:r>
              <a:rPr lang="ru-RU" dirty="0">
                <a:solidFill>
                  <a:schemeClr val="accent5">
                    <a:lumMod val="50000"/>
                  </a:schemeClr>
                </a:solidFill>
              </a:rPr>
              <a:t>c</a:t>
            </a:r>
            <a:r>
              <a:rPr lang="en-US" dirty="0">
                <a:solidFill>
                  <a:schemeClr val="accent5">
                    <a:lumMod val="50000"/>
                  </a:schemeClr>
                </a:solidFill>
              </a:rPr>
              <a:t>o</a:t>
            </a:r>
            <a:r>
              <a:rPr lang="ru-RU" dirty="0">
                <a:solidFill>
                  <a:schemeClr val="accent5">
                    <a:lumMod val="50000"/>
                  </a:schemeClr>
                </a:solidFill>
              </a:rPr>
              <a:t>r</a:t>
            </a:r>
            <a:r>
              <a:rPr lang="en-US" dirty="0">
                <a:solidFill>
                  <a:schemeClr val="accent5">
                    <a:lumMod val="50000"/>
                  </a:schemeClr>
                </a:solidFill>
              </a:rPr>
              <a:t>d</a:t>
            </a:r>
            <a:r>
              <a:rPr lang="ru-RU" dirty="0">
                <a:solidFill>
                  <a:schemeClr val="accent5">
                    <a:lumMod val="50000"/>
                  </a:schemeClr>
                </a:solidFill>
              </a:rPr>
              <a:t>i</a:t>
            </a:r>
            <a:r>
              <a:rPr lang="en-US" dirty="0">
                <a:solidFill>
                  <a:schemeClr val="accent5">
                    <a:lumMod val="50000"/>
                  </a:schemeClr>
                </a:solidFill>
              </a:rPr>
              <a:t>n</a:t>
            </a:r>
            <a:r>
              <a:rPr lang="ru-RU" dirty="0">
                <a:solidFill>
                  <a:schemeClr val="accent5">
                    <a:lumMod val="50000"/>
                  </a:schemeClr>
                </a:solidFill>
              </a:rPr>
              <a:t>g </a:t>
            </a:r>
            <a:r>
              <a:rPr lang="en-US" dirty="0">
                <a:solidFill>
                  <a:schemeClr val="accent5">
                    <a:lumMod val="50000"/>
                  </a:schemeClr>
                </a:solidFill>
              </a:rPr>
              <a:t>t</a:t>
            </a:r>
            <a:r>
              <a:rPr lang="ru-RU" dirty="0">
                <a:solidFill>
                  <a:schemeClr val="accent5">
                    <a:lumMod val="50000"/>
                  </a:schemeClr>
                </a:solidFill>
              </a:rPr>
              <a:t>o </a:t>
            </a:r>
            <a:r>
              <a:rPr lang="en-US" dirty="0">
                <a:solidFill>
                  <a:schemeClr val="accent5">
                    <a:lumMod val="50000"/>
                  </a:schemeClr>
                </a:solidFill>
              </a:rPr>
              <a:t>t</a:t>
            </a:r>
            <a:r>
              <a:rPr lang="ru-RU" dirty="0">
                <a:solidFill>
                  <a:schemeClr val="accent5">
                    <a:lumMod val="50000"/>
                  </a:schemeClr>
                </a:solidFill>
              </a:rPr>
              <a:t>h</a:t>
            </a:r>
            <a:r>
              <a:rPr lang="en-US" dirty="0">
                <a:solidFill>
                  <a:schemeClr val="accent5">
                    <a:lumMod val="50000"/>
                  </a:schemeClr>
                </a:solidFill>
              </a:rPr>
              <a:t>e</a:t>
            </a:r>
            <a:r>
              <a:rPr lang="ru-RU" dirty="0">
                <a:solidFill>
                  <a:schemeClr val="accent5">
                    <a:lumMod val="50000"/>
                  </a:schemeClr>
                </a:solidFill>
              </a:rPr>
              <a:t> </a:t>
            </a:r>
            <a:r>
              <a:rPr lang="en-US" dirty="0">
                <a:solidFill>
                  <a:schemeClr val="accent5">
                    <a:lumMod val="50000"/>
                  </a:schemeClr>
                </a:solidFill>
              </a:rPr>
              <a:t>W</a:t>
            </a:r>
            <a:r>
              <a:rPr lang="ru-RU" dirty="0">
                <a:solidFill>
                  <a:schemeClr val="accent5">
                    <a:lumMod val="50000"/>
                  </a:schemeClr>
                </a:solidFill>
              </a:rPr>
              <a:t>R</a:t>
            </a:r>
            <a:r>
              <a:rPr lang="en-US" dirty="0">
                <a:solidFill>
                  <a:schemeClr val="accent5">
                    <a:lumMod val="50000"/>
                  </a:schemeClr>
                </a:solidFill>
              </a:rPr>
              <a:t>F</a:t>
            </a:r>
            <a:r>
              <a:rPr lang="ru-RU" dirty="0">
                <a:solidFill>
                  <a:schemeClr val="accent5">
                    <a:lumMod val="50000"/>
                  </a:schemeClr>
                </a:solidFill>
              </a:rPr>
              <a:t> </a:t>
            </a:r>
            <a:r>
              <a:rPr lang="en-US" dirty="0">
                <a:solidFill>
                  <a:schemeClr val="accent5">
                    <a:lumMod val="50000"/>
                  </a:schemeClr>
                </a:solidFill>
              </a:rPr>
              <a:t>d</a:t>
            </a:r>
            <a:r>
              <a:rPr lang="ru-RU" dirty="0">
                <a:solidFill>
                  <a:schemeClr val="accent5">
                    <a:lumMod val="50000"/>
                  </a:schemeClr>
                </a:solidFill>
              </a:rPr>
              <a:t>a</a:t>
            </a:r>
            <a:r>
              <a:rPr lang="en-US" dirty="0">
                <a:solidFill>
                  <a:schemeClr val="accent5">
                    <a:lumMod val="50000"/>
                  </a:schemeClr>
                </a:solidFill>
              </a:rPr>
              <a:t>t</a:t>
            </a:r>
            <a:r>
              <a:rPr lang="ru-RU" dirty="0">
                <a:solidFill>
                  <a:schemeClr val="accent5">
                    <a:lumMod val="50000"/>
                  </a:schemeClr>
                </a:solidFill>
              </a:rPr>
              <a:t>a </a:t>
            </a:r>
            <a:r>
              <a:rPr lang="en-US" dirty="0">
                <a:solidFill>
                  <a:schemeClr val="accent5">
                    <a:lumMod val="50000"/>
                  </a:schemeClr>
                </a:solidFill>
              </a:rPr>
              <a:t>during the simulation period was highly variable</a:t>
            </a:r>
            <a:r>
              <a:rPr lang="ru-RU" dirty="0">
                <a:solidFill>
                  <a:schemeClr val="accent5">
                    <a:lumMod val="50000"/>
                  </a:schemeClr>
                </a:solidFill>
              </a:rPr>
              <a:t> </a:t>
            </a:r>
            <a:r>
              <a:rPr lang="ru-RU" dirty="0" err="1">
                <a:solidFill>
                  <a:schemeClr val="accent5">
                    <a:lumMod val="50000"/>
                  </a:schemeClr>
                </a:solidFill>
              </a:rPr>
              <a:t>and</a:t>
            </a:r>
            <a:r>
              <a:rPr lang="ru-RU" dirty="0">
                <a:solidFill>
                  <a:schemeClr val="accent5">
                    <a:lumMod val="50000"/>
                  </a:schemeClr>
                </a:solidFill>
              </a:rPr>
              <a:t> </a:t>
            </a:r>
            <a:r>
              <a:rPr lang="en-US" dirty="0">
                <a:solidFill>
                  <a:schemeClr val="accent5">
                    <a:lumMod val="50000"/>
                  </a:schemeClr>
                </a:solidFill>
              </a:rPr>
              <a:t>switched twice between from downwelling-favorable on 24 and 26-28 October to upwelling-favorable on 25-26 and 28-31 October. </a:t>
            </a:r>
            <a:endParaRPr lang="ru-RU" dirty="0">
              <a:solidFill>
                <a:schemeClr val="accent5">
                  <a:lumMod val="50000"/>
                </a:schemeClr>
              </a:solidFill>
            </a:endParaRPr>
          </a:p>
        </p:txBody>
      </p:sp>
      <p:cxnSp>
        <p:nvCxnSpPr>
          <p:cNvPr id="23" name="Прямая соединительная линия 22">
            <a:extLst>
              <a:ext uri="{FF2B5EF4-FFF2-40B4-BE49-F238E27FC236}">
                <a16:creationId xmlns:a16="http://schemas.microsoft.com/office/drawing/2014/main" id="{728774FD-2EA2-423F-9609-55573EBD7238}"/>
              </a:ext>
            </a:extLst>
          </p:cNvPr>
          <p:cNvCxnSpPr>
            <a:cxnSpLocks/>
          </p:cNvCxnSpPr>
          <p:nvPr/>
        </p:nvCxnSpPr>
        <p:spPr>
          <a:xfrm>
            <a:off x="108530" y="6760076"/>
            <a:ext cx="8921691" cy="0"/>
          </a:xfrm>
          <a:prstGeom prst="line">
            <a:avLst/>
          </a:prstGeom>
          <a:ln w="25400" cmpd="sng">
            <a:solidFill>
              <a:schemeClr val="accent5">
                <a:lumMod val="50000"/>
              </a:schemeClr>
            </a:solidFill>
            <a:prstDash val="solid"/>
            <a:miter lim="800000"/>
          </a:ln>
        </p:spPr>
        <p:style>
          <a:lnRef idx="1">
            <a:schemeClr val="accent1"/>
          </a:lnRef>
          <a:fillRef idx="0">
            <a:schemeClr val="accent1"/>
          </a:fillRef>
          <a:effectRef idx="0">
            <a:schemeClr val="accent1"/>
          </a:effectRef>
          <a:fontRef idx="minor">
            <a:schemeClr val="tx1"/>
          </a:fontRef>
        </p:style>
      </p:cxnSp>
      <p:pic>
        <p:nvPicPr>
          <p:cNvPr id="5" name="Рисунок 4" descr="Изображение выглядит как объект&#10;&#10;Автоматически созданное описание">
            <a:extLst>
              <a:ext uri="{FF2B5EF4-FFF2-40B4-BE49-F238E27FC236}">
                <a16:creationId xmlns:a16="http://schemas.microsoft.com/office/drawing/2014/main" id="{5D5AF9AF-1322-4BEF-9162-0BE158AA07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851" y="3989254"/>
            <a:ext cx="8722298" cy="2193479"/>
          </a:xfrm>
          <a:prstGeom prst="rect">
            <a:avLst/>
          </a:prstGeom>
        </p:spPr>
      </p:pic>
    </p:spTree>
    <p:extLst>
      <p:ext uri="{BB962C8B-B14F-4D97-AF65-F5344CB8AC3E}">
        <p14:creationId xmlns:p14="http://schemas.microsoft.com/office/powerpoint/2010/main" val="1345629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a:extLst>
              <a:ext uri="{FF2B5EF4-FFF2-40B4-BE49-F238E27FC236}">
                <a16:creationId xmlns:a16="http://schemas.microsoft.com/office/drawing/2014/main" id="{49C0752D-F31B-4562-AA6C-F02CF44AFEFB}"/>
              </a:ext>
            </a:extLst>
          </p:cNvPr>
          <p:cNvSpPr/>
          <p:nvPr/>
        </p:nvSpPr>
        <p:spPr>
          <a:xfrm>
            <a:off x="100666" y="675268"/>
            <a:ext cx="8921691" cy="6084808"/>
          </a:xfrm>
          <a:prstGeom prst="rect">
            <a:avLst/>
          </a:prstGeom>
          <a:solidFill>
            <a:schemeClr val="accent5">
              <a:lumMod val="60000"/>
              <a:lumOff val="40000"/>
            </a:schemeClr>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ru-RU" sz="1350"/>
          </a:p>
        </p:txBody>
      </p:sp>
      <p:sp>
        <p:nvSpPr>
          <p:cNvPr id="15" name="Прямоугольник 14">
            <a:extLst>
              <a:ext uri="{FF2B5EF4-FFF2-40B4-BE49-F238E27FC236}">
                <a16:creationId xmlns:a16="http://schemas.microsoft.com/office/drawing/2014/main" id="{38F3DCF6-E28E-43FF-BADE-195FBC885D2C}"/>
              </a:ext>
            </a:extLst>
          </p:cNvPr>
          <p:cNvSpPr/>
          <p:nvPr/>
        </p:nvSpPr>
        <p:spPr>
          <a:xfrm>
            <a:off x="100668" y="97921"/>
            <a:ext cx="8921691" cy="577349"/>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ru-RU" sz="1350"/>
          </a:p>
        </p:txBody>
      </p:sp>
      <p:sp>
        <p:nvSpPr>
          <p:cNvPr id="16" name="Прямоугольник 15">
            <a:extLst>
              <a:ext uri="{FF2B5EF4-FFF2-40B4-BE49-F238E27FC236}">
                <a16:creationId xmlns:a16="http://schemas.microsoft.com/office/drawing/2014/main" id="{9BA2ABB1-7048-4B66-A503-98B39DECB63C}"/>
              </a:ext>
            </a:extLst>
          </p:cNvPr>
          <p:cNvSpPr/>
          <p:nvPr/>
        </p:nvSpPr>
        <p:spPr>
          <a:xfrm>
            <a:off x="72258" y="128388"/>
            <a:ext cx="1269981" cy="523220"/>
          </a:xfrm>
          <a:prstGeom prst="rect">
            <a:avLst/>
          </a:prstGeom>
        </p:spPr>
        <p:txBody>
          <a:bodyPr wrap="square">
            <a:spAutoFit/>
          </a:bodyPr>
          <a:lstStyle/>
          <a:p>
            <a:pPr algn="ctr"/>
            <a:r>
              <a:rPr lang="ru-RU" sz="2800" b="1" dirty="0">
                <a:solidFill>
                  <a:schemeClr val="accent5">
                    <a:lumMod val="75000"/>
                  </a:schemeClr>
                </a:solidFill>
              </a:rPr>
              <a:t>R</a:t>
            </a:r>
            <a:r>
              <a:rPr lang="en-US" sz="2800" b="1" dirty="0">
                <a:solidFill>
                  <a:schemeClr val="accent5">
                    <a:lumMod val="75000"/>
                  </a:schemeClr>
                </a:solidFill>
              </a:rPr>
              <a:t>e</a:t>
            </a:r>
            <a:r>
              <a:rPr lang="ru-RU" sz="2800" b="1" dirty="0">
                <a:solidFill>
                  <a:schemeClr val="accent5">
                    <a:lumMod val="75000"/>
                  </a:schemeClr>
                </a:solidFill>
              </a:rPr>
              <a:t>s</a:t>
            </a:r>
            <a:r>
              <a:rPr lang="en-US" sz="2800" b="1" dirty="0">
                <a:solidFill>
                  <a:schemeClr val="accent5">
                    <a:lumMod val="75000"/>
                  </a:schemeClr>
                </a:solidFill>
              </a:rPr>
              <a:t>u</a:t>
            </a:r>
            <a:r>
              <a:rPr lang="ru-RU" sz="2800" b="1" dirty="0">
                <a:solidFill>
                  <a:schemeClr val="accent5">
                    <a:lumMod val="75000"/>
                  </a:schemeClr>
                </a:solidFill>
              </a:rPr>
              <a:t>l</a:t>
            </a:r>
            <a:r>
              <a:rPr lang="en-US" sz="2800" b="1" dirty="0">
                <a:solidFill>
                  <a:schemeClr val="accent5">
                    <a:lumMod val="75000"/>
                  </a:schemeClr>
                </a:solidFill>
              </a:rPr>
              <a:t>t</a:t>
            </a:r>
            <a:r>
              <a:rPr lang="ru-RU" sz="2800" b="1" dirty="0">
                <a:solidFill>
                  <a:schemeClr val="accent5">
                    <a:lumMod val="75000"/>
                  </a:schemeClr>
                </a:solidFill>
              </a:rPr>
              <a:t>s</a:t>
            </a:r>
            <a:endParaRPr lang="ru-RU" sz="2800" dirty="0">
              <a:solidFill>
                <a:schemeClr val="accent5">
                  <a:lumMod val="75000"/>
                </a:schemeClr>
              </a:solidFill>
            </a:endParaRPr>
          </a:p>
        </p:txBody>
      </p:sp>
      <p:cxnSp>
        <p:nvCxnSpPr>
          <p:cNvPr id="24" name="Прямая соединительная линия 23">
            <a:extLst>
              <a:ext uri="{FF2B5EF4-FFF2-40B4-BE49-F238E27FC236}">
                <a16:creationId xmlns:a16="http://schemas.microsoft.com/office/drawing/2014/main" id="{B591EDF7-E7C6-4303-A0C6-712A63877CC5}"/>
              </a:ext>
            </a:extLst>
          </p:cNvPr>
          <p:cNvCxnSpPr>
            <a:cxnSpLocks/>
          </p:cNvCxnSpPr>
          <p:nvPr/>
        </p:nvCxnSpPr>
        <p:spPr>
          <a:xfrm flipV="1">
            <a:off x="4723002" y="675268"/>
            <a:ext cx="0" cy="6084808"/>
          </a:xfrm>
          <a:prstGeom prst="line">
            <a:avLst/>
          </a:prstGeom>
          <a:ln w="25400" cmpd="sng">
            <a:solidFill>
              <a:schemeClr val="accent5">
                <a:lumMod val="50000"/>
              </a:schemeClr>
            </a:solidFill>
            <a:prstDash val="sysDash"/>
            <a:miter lim="800000"/>
          </a:ln>
        </p:spPr>
        <p:style>
          <a:lnRef idx="1">
            <a:schemeClr val="accent1"/>
          </a:lnRef>
          <a:fillRef idx="0">
            <a:schemeClr val="accent1"/>
          </a:fillRef>
          <a:effectRef idx="0">
            <a:schemeClr val="accent1"/>
          </a:effectRef>
          <a:fontRef idx="minor">
            <a:schemeClr val="tx1"/>
          </a:fontRef>
        </p:style>
      </p:cxnSp>
      <p:pic>
        <p:nvPicPr>
          <p:cNvPr id="8" name="Рисунок 7" descr="Изображение выглядит как рисунок&#10;&#10;Автоматически созданное описание">
            <a:extLst>
              <a:ext uri="{FF2B5EF4-FFF2-40B4-BE49-F238E27FC236}">
                <a16:creationId xmlns:a16="http://schemas.microsoft.com/office/drawing/2014/main" id="{1BCEB74A-D4BD-4F94-B96A-51A78413AE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140" y="6222189"/>
            <a:ext cx="1227411" cy="429442"/>
          </a:xfrm>
          <a:prstGeom prst="rect">
            <a:avLst/>
          </a:prstGeom>
        </p:spPr>
      </p:pic>
      <p:pic>
        <p:nvPicPr>
          <p:cNvPr id="10" name="Рисунок 9">
            <a:extLst>
              <a:ext uri="{FF2B5EF4-FFF2-40B4-BE49-F238E27FC236}">
                <a16:creationId xmlns:a16="http://schemas.microsoft.com/office/drawing/2014/main" id="{A32F6E5F-B727-4AB6-A820-49E6609166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98204" y="120790"/>
            <a:ext cx="2025431" cy="531609"/>
          </a:xfrm>
          <a:prstGeom prst="rect">
            <a:avLst/>
          </a:prstGeom>
        </p:spPr>
      </p:pic>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BF135884-2718-4B6C-AE2A-B199E14EEE56}"/>
                  </a:ext>
                </a:extLst>
              </p:cNvPr>
              <p:cNvSpPr txBox="1"/>
              <p:nvPr/>
            </p:nvSpPr>
            <p:spPr>
              <a:xfrm>
                <a:off x="40369" y="614060"/>
                <a:ext cx="4691173" cy="5718810"/>
              </a:xfrm>
              <a:prstGeom prst="rect">
                <a:avLst/>
              </a:prstGeom>
              <a:noFill/>
            </p:spPr>
            <p:txBody>
              <a:bodyPr wrap="square" rtlCol="0">
                <a:spAutoFit/>
              </a:bodyPr>
              <a:lstStyle/>
              <a:p>
                <a:pPr algn="just"/>
                <a:r>
                  <a:rPr lang="ru-RU" dirty="0">
                    <a:solidFill>
                      <a:schemeClr val="accent5">
                        <a:lumMod val="50000"/>
                      </a:schemeClr>
                    </a:solidFill>
                  </a:rPr>
                  <a:t>P</a:t>
                </a:r>
                <a:r>
                  <a:rPr lang="en-US" dirty="0">
                    <a:solidFill>
                      <a:schemeClr val="accent5">
                        <a:lumMod val="50000"/>
                      </a:schemeClr>
                    </a:solidFill>
                  </a:rPr>
                  <a:t>r</a:t>
                </a:r>
                <a:r>
                  <a:rPr lang="ru-RU" dirty="0">
                    <a:solidFill>
                      <a:schemeClr val="accent5">
                        <a:lumMod val="50000"/>
                      </a:schemeClr>
                    </a:solidFill>
                  </a:rPr>
                  <a:t>e</a:t>
                </a:r>
                <a:r>
                  <a:rPr lang="en-US" dirty="0">
                    <a:solidFill>
                      <a:schemeClr val="accent5">
                        <a:lumMod val="50000"/>
                      </a:schemeClr>
                    </a:solidFill>
                  </a:rPr>
                  <a:t>s</a:t>
                </a:r>
                <a:r>
                  <a:rPr lang="ru-RU" dirty="0">
                    <a:solidFill>
                      <a:schemeClr val="accent5">
                        <a:lumMod val="50000"/>
                      </a:schemeClr>
                    </a:solidFill>
                  </a:rPr>
                  <a:t>e</a:t>
                </a:r>
                <a:r>
                  <a:rPr lang="en-US" dirty="0">
                    <a:solidFill>
                      <a:schemeClr val="accent5">
                        <a:lumMod val="50000"/>
                      </a:schemeClr>
                    </a:solidFill>
                  </a:rPr>
                  <a:t>n</a:t>
                </a:r>
                <a:r>
                  <a:rPr lang="ru-RU" dirty="0">
                    <a:solidFill>
                      <a:schemeClr val="accent5">
                        <a:lumMod val="50000"/>
                      </a:schemeClr>
                    </a:solidFill>
                  </a:rPr>
                  <a:t>t</a:t>
                </a:r>
                <a:r>
                  <a:rPr lang="en-US" dirty="0">
                    <a:solidFill>
                      <a:schemeClr val="accent5">
                        <a:lumMod val="50000"/>
                      </a:schemeClr>
                    </a:solidFill>
                  </a:rPr>
                  <a:t>e</a:t>
                </a:r>
                <a:r>
                  <a:rPr lang="ru-RU" dirty="0">
                    <a:solidFill>
                      <a:schemeClr val="accent5">
                        <a:lumMod val="50000"/>
                      </a:schemeClr>
                    </a:solidFill>
                  </a:rPr>
                  <a:t>d </a:t>
                </a:r>
                <a:r>
                  <a:rPr lang="ru-RU" dirty="0" err="1">
                    <a:solidFill>
                      <a:schemeClr val="accent5">
                        <a:lumMod val="50000"/>
                      </a:schemeClr>
                    </a:solidFill>
                  </a:rPr>
                  <a:t>figures</a:t>
                </a:r>
                <a:r>
                  <a:rPr lang="ru-RU" dirty="0">
                    <a:solidFill>
                      <a:schemeClr val="accent5">
                        <a:lumMod val="50000"/>
                      </a:schemeClr>
                    </a:solidFill>
                  </a:rPr>
                  <a:t> </a:t>
                </a:r>
                <a:r>
                  <a:rPr lang="en-US" dirty="0">
                    <a:solidFill>
                      <a:schemeClr val="accent5">
                        <a:lumMod val="50000"/>
                      </a:schemeClr>
                    </a:solidFill>
                  </a:rPr>
                  <a:t>show daily simulated patterns of </a:t>
                </a:r>
                <a:r>
                  <a:rPr lang="en-US" dirty="0" err="1">
                    <a:solidFill>
                      <a:schemeClr val="accent5">
                        <a:lumMod val="50000"/>
                      </a:schemeClr>
                    </a:solidFill>
                  </a:rPr>
                  <a:t>salinit</a:t>
                </a:r>
                <a:r>
                  <a:rPr lang="ru-RU" dirty="0">
                    <a:solidFill>
                      <a:schemeClr val="accent5">
                        <a:lumMod val="50000"/>
                      </a:schemeClr>
                    </a:solidFill>
                  </a:rPr>
                  <a:t>y </a:t>
                </a:r>
                <a14:m>
                  <m:oMath xmlns:m="http://schemas.openxmlformats.org/officeDocument/2006/math">
                    <m:r>
                      <a:rPr lang="ru-RU" sz="1600" b="0" i="1" smtClean="0">
                        <a:solidFill>
                          <a:schemeClr val="accent5">
                            <a:lumMod val="50000"/>
                          </a:schemeClr>
                        </a:solidFill>
                        <a:latin typeface="Cambria Math" panose="02040503050406030204" pitchFamily="18" charset="0"/>
                      </a:rPr>
                      <m:t>𝑆</m:t>
                    </m:r>
                    <m:r>
                      <a:rPr lang="ru-RU" sz="1600" b="0" i="1" smtClean="0">
                        <a:solidFill>
                          <a:schemeClr val="accent5">
                            <a:lumMod val="50000"/>
                          </a:schemeClr>
                        </a:solidFill>
                        <a:latin typeface="Cambria Math" panose="02040503050406030204" pitchFamily="18" charset="0"/>
                      </a:rPr>
                      <m:t>,</m:t>
                    </m:r>
                  </m:oMath>
                </a14:m>
                <a:r>
                  <a:rPr lang="en-US" dirty="0">
                    <a:solidFill>
                      <a:schemeClr val="accent5">
                        <a:lumMod val="50000"/>
                      </a:schemeClr>
                    </a:solidFill>
                  </a:rPr>
                  <a:t> current velocity vectors</a:t>
                </a:r>
                <a:r>
                  <a:rPr lang="ru-RU" dirty="0">
                    <a:solidFill>
                      <a:schemeClr val="accent5">
                        <a:lumMod val="50000"/>
                      </a:schemeClr>
                    </a:solidFill>
                  </a:rPr>
                  <a:t> </a:t>
                </a:r>
                <a14:m>
                  <m:oMath xmlns:m="http://schemas.openxmlformats.org/officeDocument/2006/math">
                    <m:d>
                      <m:dPr>
                        <m:ctrlPr>
                          <a:rPr lang="ru-RU" sz="1600" i="1" dirty="0" smtClean="0">
                            <a:solidFill>
                              <a:schemeClr val="accent5">
                                <a:lumMod val="50000"/>
                              </a:schemeClr>
                            </a:solidFill>
                            <a:latin typeface="Cambria Math" panose="02040503050406030204" pitchFamily="18" charset="0"/>
                          </a:rPr>
                        </m:ctrlPr>
                      </m:dPr>
                      <m:e>
                        <m:r>
                          <a:rPr lang="en-US" sz="1600" i="1" dirty="0" smtClean="0">
                            <a:solidFill>
                              <a:schemeClr val="accent5">
                                <a:lumMod val="50000"/>
                              </a:schemeClr>
                            </a:solidFill>
                            <a:latin typeface="Cambria Math" panose="02040503050406030204" pitchFamily="18" charset="0"/>
                          </a:rPr>
                          <m:t>𝑢</m:t>
                        </m:r>
                        <m:r>
                          <a:rPr lang="ru-RU" sz="1600" i="1" dirty="0" smtClean="0">
                            <a:solidFill>
                              <a:schemeClr val="accent5">
                                <a:lumMod val="50000"/>
                              </a:schemeClr>
                            </a:solidFill>
                            <a:latin typeface="Cambria Math" panose="02040503050406030204" pitchFamily="18" charset="0"/>
                          </a:rPr>
                          <m:t>,</m:t>
                        </m:r>
                        <m:r>
                          <a:rPr lang="en-US" sz="1600" i="1" dirty="0" smtClean="0">
                            <a:solidFill>
                              <a:schemeClr val="accent5">
                                <a:lumMod val="50000"/>
                              </a:schemeClr>
                            </a:solidFill>
                            <a:latin typeface="Cambria Math" panose="02040503050406030204" pitchFamily="18" charset="0"/>
                          </a:rPr>
                          <m:t>𝑣</m:t>
                        </m:r>
                      </m:e>
                    </m:d>
                    <m:r>
                      <a:rPr lang="ru-RU" sz="1600" b="0" i="1" dirty="0" smtClean="0">
                        <a:solidFill>
                          <a:schemeClr val="accent5">
                            <a:lumMod val="50000"/>
                          </a:schemeClr>
                        </a:solidFill>
                        <a:latin typeface="Cambria Math" panose="02040503050406030204" pitchFamily="18" charset="0"/>
                      </a:rPr>
                      <m:t>,</m:t>
                    </m:r>
                  </m:oMath>
                </a14:m>
                <a:r>
                  <a:rPr lang="en-US" sz="1600" dirty="0">
                    <a:solidFill>
                      <a:schemeClr val="accent5">
                        <a:lumMod val="50000"/>
                      </a:schemeClr>
                    </a:solidFill>
                  </a:rPr>
                  <a:t> </a:t>
                </a:r>
                <a:r>
                  <a:rPr lang="en-US" dirty="0">
                    <a:solidFill>
                      <a:schemeClr val="accent5">
                        <a:lumMod val="50000"/>
                      </a:schemeClr>
                    </a:solidFill>
                  </a:rPr>
                  <a:t>horizontal density gradient scalar</a:t>
                </a:r>
                <a:r>
                  <a:rPr lang="ru-RU" dirty="0">
                    <a:solidFill>
                      <a:schemeClr val="accent5">
                        <a:lumMod val="50000"/>
                      </a:schemeClr>
                    </a:solidFill>
                  </a:rPr>
                  <a:t> </a:t>
                </a:r>
                <a14:m>
                  <m:oMath xmlns:m="http://schemas.openxmlformats.org/officeDocument/2006/math">
                    <m:d>
                      <m:dPr>
                        <m:begChr m:val="|"/>
                        <m:endChr m:val="|"/>
                        <m:ctrlPr>
                          <a:rPr lang="ru-RU" sz="1600" i="1" smtClean="0">
                            <a:solidFill>
                              <a:schemeClr val="accent5">
                                <a:lumMod val="50000"/>
                              </a:schemeClr>
                            </a:solidFill>
                            <a:latin typeface="Cambria Math" panose="02040503050406030204" pitchFamily="18" charset="0"/>
                          </a:rPr>
                        </m:ctrlPr>
                      </m:dPr>
                      <m:e>
                        <m:r>
                          <m:rPr>
                            <m:sty m:val="p"/>
                          </m:rPr>
                          <a:rPr lang="ru-RU" sz="1600" i="1" smtClean="0">
                            <a:solidFill>
                              <a:schemeClr val="accent5">
                                <a:lumMod val="50000"/>
                              </a:schemeClr>
                            </a:solidFill>
                            <a:latin typeface="Cambria Math" panose="02040503050406030204" pitchFamily="18" charset="0"/>
                            <a:ea typeface="Cambria Math" panose="02040503050406030204" pitchFamily="18" charset="0"/>
                          </a:rPr>
                          <m:t>∇</m:t>
                        </m:r>
                        <m:r>
                          <a:rPr lang="ru-RU" sz="1600" i="1" smtClean="0">
                            <a:solidFill>
                              <a:schemeClr val="accent5">
                                <a:lumMod val="50000"/>
                              </a:schemeClr>
                            </a:solidFill>
                            <a:latin typeface="Cambria Math" panose="02040503050406030204" pitchFamily="18" charset="0"/>
                            <a:ea typeface="Cambria Math" panose="02040503050406030204" pitchFamily="18" charset="0"/>
                          </a:rPr>
                          <m:t>𝜌</m:t>
                        </m:r>
                      </m:e>
                    </m:d>
                    <m:r>
                      <a:rPr lang="en-US" sz="1600" i="1">
                        <a:solidFill>
                          <a:schemeClr val="accent5">
                            <a:lumMod val="50000"/>
                          </a:schemeClr>
                        </a:solidFill>
                      </a:rPr>
                      <m:t>=</m:t>
                    </m:r>
                    <m:rad>
                      <m:radPr>
                        <m:degHide m:val="on"/>
                        <m:ctrlPr>
                          <a:rPr lang="en-US" sz="1600" i="1" smtClean="0">
                            <a:solidFill>
                              <a:schemeClr val="accent5">
                                <a:lumMod val="50000"/>
                              </a:schemeClr>
                            </a:solidFill>
                            <a:latin typeface="Cambria Math" panose="02040503050406030204" pitchFamily="18" charset="0"/>
                          </a:rPr>
                        </m:ctrlPr>
                      </m:radPr>
                      <m:deg/>
                      <m:e>
                        <m:sSubSup>
                          <m:sSubSupPr>
                            <m:ctrlPr>
                              <a:rPr lang="en-US" sz="1600" i="1" smtClean="0">
                                <a:solidFill>
                                  <a:schemeClr val="accent5">
                                    <a:lumMod val="50000"/>
                                  </a:schemeClr>
                                </a:solidFill>
                                <a:latin typeface="Cambria Math" panose="02040503050406030204" pitchFamily="18" charset="0"/>
                              </a:rPr>
                            </m:ctrlPr>
                          </m:sSubSupPr>
                          <m:e>
                            <m:r>
                              <a:rPr lang="en-US" sz="1600" i="1" smtClean="0">
                                <a:solidFill>
                                  <a:schemeClr val="accent5">
                                    <a:lumMod val="50000"/>
                                  </a:schemeClr>
                                </a:solidFill>
                                <a:latin typeface="Cambria Math" panose="02040503050406030204" pitchFamily="18" charset="0"/>
                                <a:ea typeface="Cambria Math" panose="02040503050406030204" pitchFamily="18" charset="0"/>
                              </a:rPr>
                              <m:t>𝜌</m:t>
                            </m:r>
                          </m:e>
                          <m:sub>
                            <m:r>
                              <a:rPr lang="ru-RU" sz="1600" b="0" i="1" smtClean="0">
                                <a:solidFill>
                                  <a:schemeClr val="accent5">
                                    <a:lumMod val="50000"/>
                                  </a:schemeClr>
                                </a:solidFill>
                                <a:latin typeface="Cambria Math" panose="02040503050406030204" pitchFamily="18" charset="0"/>
                              </a:rPr>
                              <m:t>𝑥</m:t>
                            </m:r>
                          </m:sub>
                          <m:sup>
                            <m:r>
                              <a:rPr lang="ru-RU" sz="1600" b="0" i="1" smtClean="0">
                                <a:solidFill>
                                  <a:schemeClr val="accent5">
                                    <a:lumMod val="50000"/>
                                  </a:schemeClr>
                                </a:solidFill>
                                <a:latin typeface="Cambria Math" panose="02040503050406030204" pitchFamily="18" charset="0"/>
                              </a:rPr>
                              <m:t>2</m:t>
                            </m:r>
                          </m:sup>
                        </m:sSubSup>
                        <m:r>
                          <a:rPr lang="en-US" sz="1600" i="1" smtClean="0">
                            <a:solidFill>
                              <a:schemeClr val="accent5">
                                <a:lumMod val="50000"/>
                              </a:schemeClr>
                            </a:solidFill>
                            <a:latin typeface="Cambria Math" panose="02040503050406030204" pitchFamily="18" charset="0"/>
                          </a:rPr>
                          <m:t>+</m:t>
                        </m:r>
                        <m:sSubSup>
                          <m:sSubSupPr>
                            <m:ctrlPr>
                              <a:rPr lang="en-US" sz="1600" i="1" smtClean="0">
                                <a:solidFill>
                                  <a:schemeClr val="accent5">
                                    <a:lumMod val="50000"/>
                                  </a:schemeClr>
                                </a:solidFill>
                                <a:latin typeface="Cambria Math" panose="02040503050406030204" pitchFamily="18" charset="0"/>
                              </a:rPr>
                            </m:ctrlPr>
                          </m:sSubSupPr>
                          <m:e>
                            <m:r>
                              <a:rPr lang="en-US" sz="1600" i="1">
                                <a:solidFill>
                                  <a:schemeClr val="accent5">
                                    <a:lumMod val="50000"/>
                                  </a:schemeClr>
                                </a:solidFill>
                                <a:latin typeface="Cambria Math" panose="02040503050406030204" pitchFamily="18" charset="0"/>
                                <a:ea typeface="Cambria Math" panose="02040503050406030204" pitchFamily="18" charset="0"/>
                              </a:rPr>
                              <m:t>𝜌</m:t>
                            </m:r>
                          </m:e>
                          <m:sub>
                            <m:r>
                              <a:rPr lang="ru-RU" sz="1600" b="0" i="1" smtClean="0">
                                <a:solidFill>
                                  <a:schemeClr val="accent5">
                                    <a:lumMod val="50000"/>
                                  </a:schemeClr>
                                </a:solidFill>
                                <a:latin typeface="Cambria Math" panose="02040503050406030204" pitchFamily="18" charset="0"/>
                              </a:rPr>
                              <m:t>𝑦</m:t>
                            </m:r>
                          </m:sub>
                          <m:sup>
                            <m:r>
                              <a:rPr lang="ru-RU" sz="1600" b="0" i="1" smtClean="0">
                                <a:solidFill>
                                  <a:schemeClr val="accent5">
                                    <a:lumMod val="50000"/>
                                  </a:schemeClr>
                                </a:solidFill>
                                <a:latin typeface="Cambria Math" panose="02040503050406030204" pitchFamily="18" charset="0"/>
                              </a:rPr>
                              <m:t>2</m:t>
                            </m:r>
                          </m:sup>
                        </m:sSubSup>
                      </m:e>
                    </m:rad>
                    <m:r>
                      <a:rPr lang="en-US" sz="1600" b="0" i="1" smtClean="0">
                        <a:solidFill>
                          <a:schemeClr val="accent5">
                            <a:lumMod val="50000"/>
                          </a:schemeClr>
                        </a:solidFill>
                        <a:latin typeface="Cambria Math" panose="02040503050406030204" pitchFamily="18" charset="0"/>
                      </a:rPr>
                      <m:t> ,</m:t>
                    </m:r>
                  </m:oMath>
                </a14:m>
                <a:r>
                  <a:rPr lang="en-US" dirty="0">
                    <a:solidFill>
                      <a:schemeClr val="accent5">
                        <a:lumMod val="50000"/>
                      </a:schemeClr>
                    </a:solidFill>
                  </a:rPr>
                  <a:t>Rossby number</a:t>
                </a:r>
                <a:r>
                  <a:rPr lang="ru-RU" dirty="0">
                    <a:solidFill>
                      <a:schemeClr val="accent5">
                        <a:lumMod val="50000"/>
                      </a:schemeClr>
                    </a:solidFill>
                  </a:rPr>
                  <a:t> </a:t>
                </a:r>
                <a14:m>
                  <m:oMath xmlns:m="http://schemas.openxmlformats.org/officeDocument/2006/math">
                    <m:sSub>
                      <m:sSubPr>
                        <m:ctrlPr>
                          <a:rPr lang="ru-RU" sz="1600" b="0" i="1" smtClean="0">
                            <a:solidFill>
                              <a:schemeClr val="accent5">
                                <a:lumMod val="50000"/>
                              </a:schemeClr>
                            </a:solidFill>
                            <a:latin typeface="Cambria Math" panose="02040503050406030204" pitchFamily="18" charset="0"/>
                          </a:rPr>
                        </m:ctrlPr>
                      </m:sSubPr>
                      <m:e>
                        <m:r>
                          <a:rPr lang="ru-RU" sz="1600" b="0" i="1" smtClean="0">
                            <a:solidFill>
                              <a:schemeClr val="accent5">
                                <a:lumMod val="50000"/>
                              </a:schemeClr>
                            </a:solidFill>
                            <a:latin typeface="Cambria Math" panose="02040503050406030204" pitchFamily="18" charset="0"/>
                          </a:rPr>
                          <m:t>𝑅</m:t>
                        </m:r>
                      </m:e>
                      <m:sub>
                        <m:r>
                          <a:rPr lang="ru-RU" sz="1600" b="0" i="1" smtClean="0">
                            <a:solidFill>
                              <a:schemeClr val="accent5">
                                <a:lumMod val="50000"/>
                              </a:schemeClr>
                            </a:solidFill>
                            <a:latin typeface="Cambria Math" panose="02040503050406030204" pitchFamily="18" charset="0"/>
                          </a:rPr>
                          <m:t>𝑜</m:t>
                        </m:r>
                      </m:sub>
                    </m:sSub>
                    <m:r>
                      <a:rPr lang="en-US" sz="1600" i="1">
                        <a:solidFill>
                          <a:schemeClr val="accent5">
                            <a:lumMod val="50000"/>
                          </a:schemeClr>
                        </a:solidFill>
                        <a:latin typeface="Cambria Math" panose="02040503050406030204" pitchFamily="18" charset="0"/>
                      </a:rPr>
                      <m:t>=</m:t>
                    </m:r>
                    <m:f>
                      <m:fPr>
                        <m:ctrlPr>
                          <a:rPr lang="ru-RU" sz="1600" b="0" i="1" smtClean="0">
                            <a:solidFill>
                              <a:schemeClr val="accent5">
                                <a:lumMod val="50000"/>
                              </a:schemeClr>
                            </a:solidFill>
                            <a:latin typeface="Cambria Math" panose="02040503050406030204" pitchFamily="18" charset="0"/>
                            <a:ea typeface="Cambria Math" panose="02040503050406030204" pitchFamily="18" charset="0"/>
                          </a:rPr>
                        </m:ctrlPr>
                      </m:fPr>
                      <m:num>
                        <m:r>
                          <a:rPr lang="en-US" sz="1600" i="1" smtClean="0">
                            <a:solidFill>
                              <a:schemeClr val="accent5">
                                <a:lumMod val="50000"/>
                              </a:schemeClr>
                            </a:solidFill>
                            <a:latin typeface="Cambria Math" panose="02040503050406030204" pitchFamily="18" charset="0"/>
                            <a:ea typeface="Cambria Math" panose="02040503050406030204" pitchFamily="18" charset="0"/>
                          </a:rPr>
                          <m:t>𝜁</m:t>
                        </m:r>
                      </m:num>
                      <m:den>
                        <m:r>
                          <a:rPr lang="ru-RU" sz="1600" b="0" i="1" smtClean="0">
                            <a:solidFill>
                              <a:schemeClr val="accent5">
                                <a:lumMod val="50000"/>
                              </a:schemeClr>
                            </a:solidFill>
                            <a:latin typeface="Cambria Math" panose="02040503050406030204" pitchFamily="18" charset="0"/>
                            <a:ea typeface="Cambria Math" panose="02040503050406030204" pitchFamily="18" charset="0"/>
                          </a:rPr>
                          <m:t>𝑓</m:t>
                        </m:r>
                      </m:den>
                    </m:f>
                    <m:r>
                      <a:rPr lang="en-US" sz="1600" i="1">
                        <a:solidFill>
                          <a:schemeClr val="accent5">
                            <a:lumMod val="50000"/>
                          </a:schemeClr>
                        </a:solidFill>
                        <a:latin typeface="Cambria Math" panose="02040503050406030204" pitchFamily="18" charset="0"/>
                      </a:rPr>
                      <m:t>=</m:t>
                    </m:r>
                    <m:f>
                      <m:fPr>
                        <m:ctrlPr>
                          <a:rPr lang="ru-RU" sz="1600" b="0" i="1" smtClean="0">
                            <a:solidFill>
                              <a:schemeClr val="accent5">
                                <a:lumMod val="50000"/>
                              </a:schemeClr>
                            </a:solidFill>
                            <a:latin typeface="Cambria Math" panose="02040503050406030204" pitchFamily="18" charset="0"/>
                            <a:ea typeface="Cambria Math" panose="02040503050406030204" pitchFamily="18" charset="0"/>
                          </a:rPr>
                        </m:ctrlPr>
                      </m:fPr>
                      <m:num>
                        <m:d>
                          <m:dPr>
                            <m:ctrlPr>
                              <a:rPr lang="en-US" sz="1600" i="1" smtClean="0">
                                <a:solidFill>
                                  <a:schemeClr val="accent5">
                                    <a:lumMod val="50000"/>
                                  </a:schemeClr>
                                </a:solidFill>
                                <a:latin typeface="Cambria Math" panose="02040503050406030204" pitchFamily="18" charset="0"/>
                              </a:rPr>
                            </m:ctrlPr>
                          </m:dPr>
                          <m:e>
                            <m:sSub>
                              <m:sSubPr>
                                <m:ctrlPr>
                                  <a:rPr lang="en-US" sz="1600" i="1" smtClean="0">
                                    <a:solidFill>
                                      <a:schemeClr val="accent5">
                                        <a:lumMod val="50000"/>
                                      </a:schemeClr>
                                    </a:solidFill>
                                    <a:latin typeface="Cambria Math" panose="02040503050406030204" pitchFamily="18" charset="0"/>
                                  </a:rPr>
                                </m:ctrlPr>
                              </m:sSubPr>
                              <m:e>
                                <m:r>
                                  <a:rPr lang="ru-RU" sz="1600" b="0" i="1" smtClean="0">
                                    <a:solidFill>
                                      <a:schemeClr val="accent5">
                                        <a:lumMod val="50000"/>
                                      </a:schemeClr>
                                    </a:solidFill>
                                    <a:latin typeface="Cambria Math" panose="02040503050406030204" pitchFamily="18" charset="0"/>
                                  </a:rPr>
                                  <m:t>𝑣</m:t>
                                </m:r>
                              </m:e>
                              <m:sub>
                                <m:r>
                                  <a:rPr lang="ru-RU" sz="1600" b="0" i="1" smtClean="0">
                                    <a:solidFill>
                                      <a:schemeClr val="accent5">
                                        <a:lumMod val="50000"/>
                                      </a:schemeClr>
                                    </a:solidFill>
                                    <a:latin typeface="Cambria Math" panose="02040503050406030204" pitchFamily="18" charset="0"/>
                                  </a:rPr>
                                  <m:t>𝑥</m:t>
                                </m:r>
                              </m:sub>
                            </m:sSub>
                            <m:r>
                              <a:rPr lang="ru-RU" sz="1600" b="0" i="1" smtClean="0">
                                <a:solidFill>
                                  <a:schemeClr val="accent5">
                                    <a:lumMod val="50000"/>
                                  </a:schemeClr>
                                </a:solidFill>
                                <a:latin typeface="Cambria Math" panose="02040503050406030204" pitchFamily="18" charset="0"/>
                              </a:rPr>
                              <m:t>−</m:t>
                            </m:r>
                            <m:sSub>
                              <m:sSubPr>
                                <m:ctrlPr>
                                  <a:rPr lang="ru-RU" sz="1600" b="0" i="1" smtClean="0">
                                    <a:solidFill>
                                      <a:schemeClr val="accent5">
                                        <a:lumMod val="50000"/>
                                      </a:schemeClr>
                                    </a:solidFill>
                                    <a:latin typeface="Cambria Math" panose="02040503050406030204" pitchFamily="18" charset="0"/>
                                  </a:rPr>
                                </m:ctrlPr>
                              </m:sSubPr>
                              <m:e>
                                <m:r>
                                  <a:rPr lang="ru-RU" sz="1600" b="0" i="1" smtClean="0">
                                    <a:solidFill>
                                      <a:schemeClr val="accent5">
                                        <a:lumMod val="50000"/>
                                      </a:schemeClr>
                                    </a:solidFill>
                                    <a:latin typeface="Cambria Math" panose="02040503050406030204" pitchFamily="18" charset="0"/>
                                  </a:rPr>
                                  <m:t>𝑢</m:t>
                                </m:r>
                              </m:e>
                              <m:sub>
                                <m:r>
                                  <a:rPr lang="ru-RU" sz="1600" b="0" i="1" smtClean="0">
                                    <a:solidFill>
                                      <a:schemeClr val="accent5">
                                        <a:lumMod val="50000"/>
                                      </a:schemeClr>
                                    </a:solidFill>
                                    <a:latin typeface="Cambria Math" panose="02040503050406030204" pitchFamily="18" charset="0"/>
                                  </a:rPr>
                                  <m:t>𝑦</m:t>
                                </m:r>
                              </m:sub>
                            </m:sSub>
                          </m:e>
                        </m:d>
                      </m:num>
                      <m:den>
                        <m:r>
                          <a:rPr lang="ru-RU" sz="1600" b="0" i="1" smtClean="0">
                            <a:solidFill>
                              <a:schemeClr val="accent5">
                                <a:lumMod val="50000"/>
                              </a:schemeClr>
                            </a:solidFill>
                            <a:latin typeface="Cambria Math" panose="02040503050406030204" pitchFamily="18" charset="0"/>
                          </a:rPr>
                          <m:t>𝑓</m:t>
                        </m:r>
                      </m:den>
                    </m:f>
                    <m:r>
                      <a:rPr lang="ru-RU" sz="1600" b="0" i="1" smtClean="0">
                        <a:solidFill>
                          <a:schemeClr val="accent5">
                            <a:lumMod val="50000"/>
                          </a:schemeClr>
                        </a:solidFill>
                        <a:latin typeface="Cambria Math" panose="02040503050406030204" pitchFamily="18" charset="0"/>
                      </a:rPr>
                      <m:t>,</m:t>
                    </m:r>
                  </m:oMath>
                </a14:m>
                <a:r>
                  <a:rPr lang="en-US" dirty="0">
                    <a:solidFill>
                      <a:schemeClr val="accent5">
                        <a:lumMod val="50000"/>
                      </a:schemeClr>
                    </a:solidFill>
                  </a:rPr>
                  <a:t> normalized horizontal divergence </a:t>
                </a:r>
                <a14:m>
                  <m:oMath xmlns:m="http://schemas.openxmlformats.org/officeDocument/2006/math">
                    <m:f>
                      <m:fPr>
                        <m:ctrlPr>
                          <a:rPr lang="ru-RU" sz="1600" b="0" i="1" smtClean="0">
                            <a:solidFill>
                              <a:schemeClr val="accent5">
                                <a:lumMod val="50000"/>
                              </a:schemeClr>
                            </a:solidFill>
                            <a:latin typeface="Cambria Math" panose="02040503050406030204" pitchFamily="18" charset="0"/>
                          </a:rPr>
                        </m:ctrlPr>
                      </m:fPr>
                      <m:num>
                        <m:r>
                          <a:rPr lang="ru-RU" sz="1600" b="0" i="1" smtClean="0">
                            <a:solidFill>
                              <a:schemeClr val="accent5">
                                <a:lumMod val="50000"/>
                              </a:schemeClr>
                            </a:solidFill>
                            <a:latin typeface="Cambria Math" panose="02040503050406030204" pitchFamily="18" charset="0"/>
                          </a:rPr>
                          <m:t>𝐷𝑖𝑣</m:t>
                        </m:r>
                      </m:num>
                      <m:den>
                        <m:r>
                          <a:rPr lang="ru-RU" sz="1600" b="0" i="1" smtClean="0">
                            <a:solidFill>
                              <a:schemeClr val="accent5">
                                <a:lumMod val="50000"/>
                              </a:schemeClr>
                            </a:solidFill>
                            <a:latin typeface="Cambria Math" panose="02040503050406030204" pitchFamily="18" charset="0"/>
                          </a:rPr>
                          <m:t>𝑓</m:t>
                        </m:r>
                      </m:den>
                    </m:f>
                    <m:r>
                      <a:rPr lang="en-US" sz="1600" i="1">
                        <a:solidFill>
                          <a:schemeClr val="accent5">
                            <a:lumMod val="50000"/>
                          </a:schemeClr>
                        </a:solidFill>
                        <a:latin typeface="Cambria Math" panose="02040503050406030204" pitchFamily="18" charset="0"/>
                      </a:rPr>
                      <m:t>=</m:t>
                    </m:r>
                    <m:f>
                      <m:fPr>
                        <m:ctrlPr>
                          <a:rPr lang="ru-RU" sz="1600" b="0" i="1" smtClean="0">
                            <a:solidFill>
                              <a:schemeClr val="accent5">
                                <a:lumMod val="50000"/>
                              </a:schemeClr>
                            </a:solidFill>
                            <a:latin typeface="Cambria Math" panose="02040503050406030204" pitchFamily="18" charset="0"/>
                          </a:rPr>
                        </m:ctrlPr>
                      </m:fPr>
                      <m:num>
                        <m:d>
                          <m:dPr>
                            <m:ctrlPr>
                              <a:rPr lang="en-US" sz="1600" i="1">
                                <a:solidFill>
                                  <a:schemeClr val="accent5">
                                    <a:lumMod val="50000"/>
                                  </a:schemeClr>
                                </a:solidFill>
                                <a:latin typeface="Cambria Math" panose="02040503050406030204" pitchFamily="18" charset="0"/>
                              </a:rPr>
                            </m:ctrlPr>
                          </m:dPr>
                          <m:e>
                            <m:sSub>
                              <m:sSubPr>
                                <m:ctrlPr>
                                  <a:rPr lang="en-US" sz="1600" i="1">
                                    <a:solidFill>
                                      <a:schemeClr val="accent5">
                                        <a:lumMod val="50000"/>
                                      </a:schemeClr>
                                    </a:solidFill>
                                    <a:latin typeface="Cambria Math" panose="02040503050406030204" pitchFamily="18" charset="0"/>
                                  </a:rPr>
                                </m:ctrlPr>
                              </m:sSubPr>
                              <m:e>
                                <m:r>
                                  <a:rPr lang="ru-RU" sz="1600" b="0" i="1" smtClean="0">
                                    <a:solidFill>
                                      <a:schemeClr val="accent5">
                                        <a:lumMod val="50000"/>
                                      </a:schemeClr>
                                    </a:solidFill>
                                    <a:latin typeface="Cambria Math" panose="02040503050406030204" pitchFamily="18" charset="0"/>
                                  </a:rPr>
                                  <m:t>𝑢</m:t>
                                </m:r>
                              </m:e>
                              <m:sub>
                                <m:r>
                                  <a:rPr lang="ru-RU" sz="1600" i="1">
                                    <a:solidFill>
                                      <a:schemeClr val="accent5">
                                        <a:lumMod val="50000"/>
                                      </a:schemeClr>
                                    </a:solidFill>
                                    <a:latin typeface="Cambria Math" panose="02040503050406030204" pitchFamily="18" charset="0"/>
                                  </a:rPr>
                                  <m:t>𝑥</m:t>
                                </m:r>
                              </m:sub>
                            </m:sSub>
                            <m:r>
                              <a:rPr lang="en-US" sz="1600" i="1">
                                <a:solidFill>
                                  <a:schemeClr val="accent5">
                                    <a:lumMod val="50000"/>
                                  </a:schemeClr>
                                </a:solidFill>
                                <a:latin typeface="Cambria Math" panose="02040503050406030204" pitchFamily="18" charset="0"/>
                              </a:rPr>
                              <m:t>+</m:t>
                            </m:r>
                            <m:sSub>
                              <m:sSubPr>
                                <m:ctrlPr>
                                  <a:rPr lang="ru-RU" sz="1600" i="1">
                                    <a:solidFill>
                                      <a:schemeClr val="accent5">
                                        <a:lumMod val="50000"/>
                                      </a:schemeClr>
                                    </a:solidFill>
                                    <a:latin typeface="Cambria Math" panose="02040503050406030204" pitchFamily="18" charset="0"/>
                                  </a:rPr>
                                </m:ctrlPr>
                              </m:sSubPr>
                              <m:e>
                                <m:r>
                                  <a:rPr lang="ru-RU" sz="1600" b="0" i="1" smtClean="0">
                                    <a:solidFill>
                                      <a:schemeClr val="accent5">
                                        <a:lumMod val="50000"/>
                                      </a:schemeClr>
                                    </a:solidFill>
                                    <a:latin typeface="Cambria Math" panose="02040503050406030204" pitchFamily="18" charset="0"/>
                                  </a:rPr>
                                  <m:t>𝑣</m:t>
                                </m:r>
                              </m:e>
                              <m:sub>
                                <m:r>
                                  <a:rPr lang="ru-RU" sz="1600" i="1">
                                    <a:solidFill>
                                      <a:schemeClr val="accent5">
                                        <a:lumMod val="50000"/>
                                      </a:schemeClr>
                                    </a:solidFill>
                                    <a:latin typeface="Cambria Math" panose="02040503050406030204" pitchFamily="18" charset="0"/>
                                  </a:rPr>
                                  <m:t>𝑦</m:t>
                                </m:r>
                              </m:sub>
                            </m:sSub>
                          </m:e>
                        </m:d>
                      </m:num>
                      <m:den>
                        <m:r>
                          <a:rPr lang="ru-RU" sz="1600" i="1" smtClean="0">
                            <a:solidFill>
                              <a:schemeClr val="accent5">
                                <a:lumMod val="50000"/>
                              </a:schemeClr>
                            </a:solidFill>
                            <a:latin typeface="Cambria Math" panose="02040503050406030204" pitchFamily="18" charset="0"/>
                          </a:rPr>
                          <m:t>𝑓</m:t>
                        </m:r>
                      </m:den>
                    </m:f>
                  </m:oMath>
                </a14:m>
                <a:r>
                  <a:rPr lang="ru-RU" dirty="0">
                    <a:solidFill>
                      <a:schemeClr val="accent5">
                        <a:lumMod val="50000"/>
                      </a:schemeClr>
                    </a:solidFill>
                  </a:rPr>
                  <a:t> </a:t>
                </a:r>
                <a:r>
                  <a:rPr lang="en-US" dirty="0">
                    <a:solidFill>
                      <a:schemeClr val="accent5">
                        <a:lumMod val="50000"/>
                      </a:schemeClr>
                    </a:solidFill>
                  </a:rPr>
                  <a:t>and</a:t>
                </a:r>
                <a:r>
                  <a:rPr lang="ru-RU" dirty="0">
                    <a:solidFill>
                      <a:schemeClr val="accent5">
                        <a:lumMod val="50000"/>
                      </a:schemeClr>
                    </a:solidFill>
                  </a:rPr>
                  <a:t> </a:t>
                </a:r>
                <a:r>
                  <a:rPr lang="en-US" dirty="0">
                    <a:solidFill>
                      <a:schemeClr val="accent5">
                        <a:lumMod val="50000"/>
                      </a:schemeClr>
                    </a:solidFill>
                  </a:rPr>
                  <a:t>distribution of synthetic floating particles seeded in river mouths in proportion to the actual river discharge rate during and after the flooding event</a:t>
                </a:r>
                <a:r>
                  <a:rPr lang="ru-RU" dirty="0">
                    <a:solidFill>
                      <a:schemeClr val="accent5">
                        <a:lumMod val="50000"/>
                      </a:schemeClr>
                    </a:solidFill>
                  </a:rPr>
                  <a:t>. </a:t>
                </a:r>
              </a:p>
              <a:p>
                <a:pPr algn="just"/>
                <a14:m>
                  <m:oMath xmlns:m="http://schemas.openxmlformats.org/officeDocument/2006/math">
                    <m:r>
                      <a:rPr lang="en-US" sz="1600" i="1">
                        <a:solidFill>
                          <a:schemeClr val="accent5">
                            <a:lumMod val="50000"/>
                          </a:schemeClr>
                        </a:solidFill>
                        <a:latin typeface="Cambria Math" panose="02040503050406030204" pitchFamily="18" charset="0"/>
                        <a:ea typeface="Cambria Math" panose="02040503050406030204" pitchFamily="18" charset="0"/>
                      </a:rPr>
                      <m:t>𝜁</m:t>
                    </m:r>
                  </m:oMath>
                </a14:m>
                <a:r>
                  <a:rPr lang="ru-RU" dirty="0">
                    <a:solidFill>
                      <a:schemeClr val="accent5">
                        <a:lumMod val="50000"/>
                      </a:schemeClr>
                    </a:solidFill>
                  </a:rPr>
                  <a:t> </a:t>
                </a:r>
                <a:r>
                  <a:rPr lang="en-GB" dirty="0">
                    <a:solidFill>
                      <a:schemeClr val="accent5">
                        <a:lumMod val="50000"/>
                      </a:schemeClr>
                    </a:solidFill>
                  </a:rPr>
                  <a:t>is </a:t>
                </a:r>
                <a:r>
                  <a:rPr lang="en-US" dirty="0">
                    <a:solidFill>
                      <a:schemeClr val="accent5">
                        <a:lumMod val="50000"/>
                      </a:schemeClr>
                    </a:solidFill>
                  </a:rPr>
                  <a:t>the relative vorticity, </a:t>
                </a:r>
                <a14:m>
                  <m:oMath xmlns:m="http://schemas.openxmlformats.org/officeDocument/2006/math">
                    <m:r>
                      <a:rPr lang="ru-RU" sz="1600" i="1">
                        <a:solidFill>
                          <a:schemeClr val="accent5">
                            <a:lumMod val="50000"/>
                          </a:schemeClr>
                        </a:solidFill>
                        <a:latin typeface="Cambria Math" panose="02040503050406030204" pitchFamily="18" charset="0"/>
                        <a:ea typeface="Cambria Math" panose="02040503050406030204" pitchFamily="18" charset="0"/>
                      </a:rPr>
                      <m:t>𝑓</m:t>
                    </m:r>
                  </m:oMath>
                </a14:m>
                <a:r>
                  <a:rPr lang="ru-RU" dirty="0">
                    <a:solidFill>
                      <a:schemeClr val="accent5">
                        <a:lumMod val="50000"/>
                      </a:schemeClr>
                    </a:solidFill>
                  </a:rPr>
                  <a:t> </a:t>
                </a:r>
                <a:r>
                  <a:rPr lang="en-US" dirty="0">
                    <a:solidFill>
                      <a:schemeClr val="accent5">
                        <a:lumMod val="50000"/>
                      </a:schemeClr>
                    </a:solidFill>
                  </a:rPr>
                  <a:t>is the Coriolis parameter, </a:t>
                </a:r>
                <a14:m>
                  <m:oMath xmlns:m="http://schemas.openxmlformats.org/officeDocument/2006/math">
                    <m:r>
                      <a:rPr lang="en-US" sz="1600" i="1">
                        <a:solidFill>
                          <a:schemeClr val="accent5">
                            <a:lumMod val="50000"/>
                          </a:schemeClr>
                        </a:solidFill>
                      </a:rPr>
                      <m:t>𝑢</m:t>
                    </m:r>
                  </m:oMath>
                </a14:m>
                <a:r>
                  <a:rPr lang="en-US" dirty="0">
                    <a:solidFill>
                      <a:schemeClr val="accent5">
                        <a:lumMod val="50000"/>
                      </a:schemeClr>
                    </a:solidFill>
                  </a:rPr>
                  <a:t> and </a:t>
                </a:r>
                <a14:m>
                  <m:oMath xmlns:m="http://schemas.openxmlformats.org/officeDocument/2006/math">
                    <m:r>
                      <a:rPr lang="en-US" sz="1600" i="1">
                        <a:solidFill>
                          <a:schemeClr val="accent5">
                            <a:lumMod val="50000"/>
                          </a:schemeClr>
                        </a:solidFill>
                      </a:rPr>
                      <m:t>𝑣</m:t>
                    </m:r>
                  </m:oMath>
                </a14:m>
                <a:r>
                  <a:rPr lang="en-US" dirty="0">
                    <a:solidFill>
                      <a:schemeClr val="accent5">
                        <a:lumMod val="50000"/>
                      </a:schemeClr>
                    </a:solidFill>
                  </a:rPr>
                  <a:t> are the components of current velocity, </a:t>
                </a:r>
                <a14:m>
                  <m:oMath xmlns:m="http://schemas.openxmlformats.org/officeDocument/2006/math">
                    <m:r>
                      <a:rPr lang="en-US" sz="1600" i="1">
                        <a:solidFill>
                          <a:schemeClr val="accent5">
                            <a:lumMod val="50000"/>
                          </a:schemeClr>
                        </a:solidFill>
                      </a:rPr>
                      <m:t>𝜌</m:t>
                    </m:r>
                  </m:oMath>
                </a14:m>
                <a:r>
                  <a:rPr lang="en-US" dirty="0">
                    <a:solidFill>
                      <a:schemeClr val="accent5">
                        <a:lumMod val="50000"/>
                      </a:schemeClr>
                    </a:solidFill>
                  </a:rPr>
                  <a:t> is the water density. </a:t>
                </a:r>
              </a:p>
              <a:p>
                <a:pPr algn="just"/>
                <a:r>
                  <a:rPr lang="en-US" dirty="0">
                    <a:solidFill>
                      <a:schemeClr val="accent5">
                        <a:lumMod val="50000"/>
                      </a:schemeClr>
                    </a:solidFill>
                  </a:rPr>
                  <a:t>On 25 October 2018, the northwestward alongshore flow controlled by the Rim Current (general circulation of the Black Sea) was slightly shifted offshore due to the formation of river bulges. A narrow strip of </a:t>
                </a:r>
                <a14:m>
                  <m:oMath xmlns:m="http://schemas.openxmlformats.org/officeDocument/2006/math">
                    <m:f>
                      <m:fPr>
                        <m:ctrlPr>
                          <a:rPr lang="ru-RU" sz="1600" i="1">
                            <a:solidFill>
                              <a:schemeClr val="accent5">
                                <a:lumMod val="50000"/>
                              </a:schemeClr>
                            </a:solidFill>
                            <a:latin typeface="Cambria Math" panose="02040503050406030204" pitchFamily="18" charset="0"/>
                          </a:rPr>
                        </m:ctrlPr>
                      </m:fPr>
                      <m:num>
                        <m:r>
                          <a:rPr lang="ru-RU" sz="1600" i="1">
                            <a:solidFill>
                              <a:schemeClr val="accent5">
                                <a:lumMod val="50000"/>
                              </a:schemeClr>
                            </a:solidFill>
                            <a:latin typeface="Cambria Math" panose="02040503050406030204" pitchFamily="18" charset="0"/>
                          </a:rPr>
                          <m:t>𝐷𝑖𝑣</m:t>
                        </m:r>
                      </m:num>
                      <m:den>
                        <m:r>
                          <a:rPr lang="ru-RU" sz="1600" i="1">
                            <a:solidFill>
                              <a:schemeClr val="accent5">
                                <a:lumMod val="50000"/>
                              </a:schemeClr>
                            </a:solidFill>
                            <a:latin typeface="Cambria Math" panose="02040503050406030204" pitchFamily="18" charset="0"/>
                          </a:rPr>
                          <m:t>𝑓</m:t>
                        </m:r>
                      </m:den>
                    </m:f>
                  </m:oMath>
                </a14:m>
                <a:r>
                  <a:rPr lang="en-US" dirty="0">
                    <a:solidFill>
                      <a:schemeClr val="accent5">
                        <a:lumMod val="50000"/>
                      </a:schemeClr>
                    </a:solidFill>
                  </a:rPr>
                  <a:t> negative values indicated convergence of surface flow at the</a:t>
                </a:r>
                <a:endParaRPr lang="ru-RU" dirty="0">
                  <a:solidFill>
                    <a:schemeClr val="accent5">
                      <a:lumMod val="50000"/>
                    </a:schemeClr>
                  </a:solidFill>
                </a:endParaRPr>
              </a:p>
            </p:txBody>
          </p:sp>
        </mc:Choice>
        <mc:Fallback>
          <p:sp>
            <p:nvSpPr>
              <p:cNvPr id="22" name="TextBox 21">
                <a:extLst>
                  <a:ext uri="{FF2B5EF4-FFF2-40B4-BE49-F238E27FC236}">
                    <a16:creationId xmlns:a16="http://schemas.microsoft.com/office/drawing/2014/main" id="{BF135884-2718-4B6C-AE2A-B199E14EEE56}"/>
                  </a:ext>
                </a:extLst>
              </p:cNvPr>
              <p:cNvSpPr txBox="1">
                <a:spLocks noRot="1" noChangeAspect="1" noMove="1" noResize="1" noEditPoints="1" noAdjustHandles="1" noChangeArrowheads="1" noChangeShapeType="1" noTextEdit="1"/>
              </p:cNvSpPr>
              <p:nvPr/>
            </p:nvSpPr>
            <p:spPr>
              <a:xfrm>
                <a:off x="40369" y="614060"/>
                <a:ext cx="4691173" cy="5718810"/>
              </a:xfrm>
              <a:prstGeom prst="rect">
                <a:avLst/>
              </a:prstGeom>
              <a:blipFill>
                <a:blip r:embed="rId5"/>
                <a:stretch>
                  <a:fillRect l="-1170" t="-640" r="-1040"/>
                </a:stretch>
              </a:blipFill>
            </p:spPr>
            <p:txBody>
              <a:bodyPr/>
              <a:lstStyle/>
              <a:p>
                <a:r>
                  <a:rPr lang="ru-RU">
                    <a:noFill/>
                  </a:rPr>
                  <a:t> </a:t>
                </a:r>
              </a:p>
            </p:txBody>
          </p:sp>
        </mc:Fallback>
      </mc:AlternateContent>
      <p:cxnSp>
        <p:nvCxnSpPr>
          <p:cNvPr id="23" name="Прямая соединительная линия 22">
            <a:extLst>
              <a:ext uri="{FF2B5EF4-FFF2-40B4-BE49-F238E27FC236}">
                <a16:creationId xmlns:a16="http://schemas.microsoft.com/office/drawing/2014/main" id="{728774FD-2EA2-423F-9609-55573EBD7238}"/>
              </a:ext>
            </a:extLst>
          </p:cNvPr>
          <p:cNvCxnSpPr>
            <a:cxnSpLocks/>
          </p:cNvCxnSpPr>
          <p:nvPr/>
        </p:nvCxnSpPr>
        <p:spPr>
          <a:xfrm>
            <a:off x="108530" y="6760076"/>
            <a:ext cx="8921691" cy="0"/>
          </a:xfrm>
          <a:prstGeom prst="line">
            <a:avLst/>
          </a:prstGeom>
          <a:ln w="25400" cmpd="sng">
            <a:solidFill>
              <a:schemeClr val="accent5">
                <a:lumMod val="50000"/>
              </a:schemeClr>
            </a:solidFill>
            <a:prstDash val="solid"/>
            <a:miter lim="800000"/>
          </a:ln>
        </p:spPr>
        <p:style>
          <a:lnRef idx="1">
            <a:schemeClr val="accent1"/>
          </a:lnRef>
          <a:fillRef idx="0">
            <a:schemeClr val="accent1"/>
          </a:fillRef>
          <a:effectRef idx="0">
            <a:schemeClr val="accent1"/>
          </a:effectRef>
          <a:fontRef idx="minor">
            <a:schemeClr val="tx1"/>
          </a:fontRef>
        </p:style>
      </p:cxnSp>
      <p:pic>
        <p:nvPicPr>
          <p:cNvPr id="3" name="Рисунок 2" descr="Изображение выглядит как текст, карта&#10;&#10;Автоматически созданное описание">
            <a:extLst>
              <a:ext uri="{FF2B5EF4-FFF2-40B4-BE49-F238E27FC236}">
                <a16:creationId xmlns:a16="http://schemas.microsoft.com/office/drawing/2014/main" id="{49B5635D-102F-47B4-8340-A948738586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0266" y="849868"/>
            <a:ext cx="4093369" cy="5718810"/>
          </a:xfrm>
          <a:prstGeom prst="rect">
            <a:avLst/>
          </a:prstGeom>
        </p:spPr>
      </p:pic>
      <p:sp>
        <p:nvSpPr>
          <p:cNvPr id="19" name="TextBox 18">
            <a:extLst>
              <a:ext uri="{FF2B5EF4-FFF2-40B4-BE49-F238E27FC236}">
                <a16:creationId xmlns:a16="http://schemas.microsoft.com/office/drawing/2014/main" id="{46B2E332-F2C8-47E0-9B7D-16DC1F9082A3}"/>
              </a:ext>
            </a:extLst>
          </p:cNvPr>
          <p:cNvSpPr txBox="1"/>
          <p:nvPr/>
        </p:nvSpPr>
        <p:spPr>
          <a:xfrm>
            <a:off x="1436090" y="6113745"/>
            <a:ext cx="3303316" cy="646331"/>
          </a:xfrm>
          <a:prstGeom prst="rect">
            <a:avLst/>
          </a:prstGeom>
          <a:noFill/>
        </p:spPr>
        <p:txBody>
          <a:bodyPr wrap="square" rtlCol="0">
            <a:spAutoFit/>
          </a:bodyPr>
          <a:lstStyle/>
          <a:p>
            <a:pPr algn="just"/>
            <a:r>
              <a:rPr lang="en-US" dirty="0">
                <a:solidFill>
                  <a:schemeClr val="accent5">
                    <a:lumMod val="50000"/>
                  </a:schemeClr>
                </a:solidFill>
              </a:rPr>
              <a:t>front between the river  plumes and the saline sea waters.</a:t>
            </a:r>
            <a:endParaRPr lang="ru-RU" dirty="0">
              <a:solidFill>
                <a:schemeClr val="accent5">
                  <a:lumMod val="50000"/>
                </a:schemeClr>
              </a:solidFill>
            </a:endParaRPr>
          </a:p>
        </p:txBody>
      </p:sp>
    </p:spTree>
    <p:extLst>
      <p:ext uri="{BB962C8B-B14F-4D97-AF65-F5344CB8AC3E}">
        <p14:creationId xmlns:p14="http://schemas.microsoft.com/office/powerpoint/2010/main" val="2293598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a:extLst>
              <a:ext uri="{FF2B5EF4-FFF2-40B4-BE49-F238E27FC236}">
                <a16:creationId xmlns:a16="http://schemas.microsoft.com/office/drawing/2014/main" id="{49C0752D-F31B-4562-AA6C-F02CF44AFEFB}"/>
              </a:ext>
            </a:extLst>
          </p:cNvPr>
          <p:cNvSpPr/>
          <p:nvPr/>
        </p:nvSpPr>
        <p:spPr>
          <a:xfrm>
            <a:off x="100666" y="675268"/>
            <a:ext cx="8921691" cy="6084808"/>
          </a:xfrm>
          <a:prstGeom prst="rect">
            <a:avLst/>
          </a:prstGeom>
          <a:solidFill>
            <a:schemeClr val="accent5">
              <a:lumMod val="60000"/>
              <a:lumOff val="40000"/>
            </a:schemeClr>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ru-RU" sz="1350"/>
          </a:p>
        </p:txBody>
      </p:sp>
      <p:sp>
        <p:nvSpPr>
          <p:cNvPr id="15" name="Прямоугольник 14">
            <a:extLst>
              <a:ext uri="{FF2B5EF4-FFF2-40B4-BE49-F238E27FC236}">
                <a16:creationId xmlns:a16="http://schemas.microsoft.com/office/drawing/2014/main" id="{38F3DCF6-E28E-43FF-BADE-195FBC885D2C}"/>
              </a:ext>
            </a:extLst>
          </p:cNvPr>
          <p:cNvSpPr/>
          <p:nvPr/>
        </p:nvSpPr>
        <p:spPr>
          <a:xfrm>
            <a:off x="100668" y="97921"/>
            <a:ext cx="8921691" cy="577349"/>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ru-RU" sz="1350"/>
          </a:p>
        </p:txBody>
      </p:sp>
      <p:sp>
        <p:nvSpPr>
          <p:cNvPr id="16" name="Прямоугольник 15">
            <a:extLst>
              <a:ext uri="{FF2B5EF4-FFF2-40B4-BE49-F238E27FC236}">
                <a16:creationId xmlns:a16="http://schemas.microsoft.com/office/drawing/2014/main" id="{9BA2ABB1-7048-4B66-A503-98B39DECB63C}"/>
              </a:ext>
            </a:extLst>
          </p:cNvPr>
          <p:cNvSpPr/>
          <p:nvPr/>
        </p:nvSpPr>
        <p:spPr>
          <a:xfrm>
            <a:off x="72258" y="128388"/>
            <a:ext cx="1269981" cy="523220"/>
          </a:xfrm>
          <a:prstGeom prst="rect">
            <a:avLst/>
          </a:prstGeom>
        </p:spPr>
        <p:txBody>
          <a:bodyPr wrap="square">
            <a:spAutoFit/>
          </a:bodyPr>
          <a:lstStyle/>
          <a:p>
            <a:pPr algn="ctr"/>
            <a:r>
              <a:rPr lang="ru-RU" sz="2800" b="1" dirty="0">
                <a:solidFill>
                  <a:schemeClr val="accent5">
                    <a:lumMod val="75000"/>
                  </a:schemeClr>
                </a:solidFill>
              </a:rPr>
              <a:t>R</a:t>
            </a:r>
            <a:r>
              <a:rPr lang="en-US" sz="2800" b="1" dirty="0">
                <a:solidFill>
                  <a:schemeClr val="accent5">
                    <a:lumMod val="75000"/>
                  </a:schemeClr>
                </a:solidFill>
              </a:rPr>
              <a:t>e</a:t>
            </a:r>
            <a:r>
              <a:rPr lang="ru-RU" sz="2800" b="1" dirty="0">
                <a:solidFill>
                  <a:schemeClr val="accent5">
                    <a:lumMod val="75000"/>
                  </a:schemeClr>
                </a:solidFill>
              </a:rPr>
              <a:t>s</a:t>
            </a:r>
            <a:r>
              <a:rPr lang="en-US" sz="2800" b="1" dirty="0">
                <a:solidFill>
                  <a:schemeClr val="accent5">
                    <a:lumMod val="75000"/>
                  </a:schemeClr>
                </a:solidFill>
              </a:rPr>
              <a:t>u</a:t>
            </a:r>
            <a:r>
              <a:rPr lang="ru-RU" sz="2800" b="1" dirty="0">
                <a:solidFill>
                  <a:schemeClr val="accent5">
                    <a:lumMod val="75000"/>
                  </a:schemeClr>
                </a:solidFill>
              </a:rPr>
              <a:t>l</a:t>
            </a:r>
            <a:r>
              <a:rPr lang="en-US" sz="2800" b="1" dirty="0">
                <a:solidFill>
                  <a:schemeClr val="accent5">
                    <a:lumMod val="75000"/>
                  </a:schemeClr>
                </a:solidFill>
              </a:rPr>
              <a:t>t</a:t>
            </a:r>
            <a:r>
              <a:rPr lang="ru-RU" sz="2800" b="1" dirty="0">
                <a:solidFill>
                  <a:schemeClr val="accent5">
                    <a:lumMod val="75000"/>
                  </a:schemeClr>
                </a:solidFill>
              </a:rPr>
              <a:t>s</a:t>
            </a:r>
            <a:endParaRPr lang="ru-RU" sz="2800" dirty="0">
              <a:solidFill>
                <a:schemeClr val="accent5">
                  <a:lumMod val="75000"/>
                </a:schemeClr>
              </a:solidFill>
            </a:endParaRPr>
          </a:p>
        </p:txBody>
      </p:sp>
      <p:cxnSp>
        <p:nvCxnSpPr>
          <p:cNvPr id="24" name="Прямая соединительная линия 23">
            <a:extLst>
              <a:ext uri="{FF2B5EF4-FFF2-40B4-BE49-F238E27FC236}">
                <a16:creationId xmlns:a16="http://schemas.microsoft.com/office/drawing/2014/main" id="{B591EDF7-E7C6-4303-A0C6-712A63877CC5}"/>
              </a:ext>
            </a:extLst>
          </p:cNvPr>
          <p:cNvCxnSpPr>
            <a:cxnSpLocks/>
          </p:cNvCxnSpPr>
          <p:nvPr/>
        </p:nvCxnSpPr>
        <p:spPr>
          <a:xfrm flipV="1">
            <a:off x="4572000" y="654357"/>
            <a:ext cx="0" cy="6084808"/>
          </a:xfrm>
          <a:prstGeom prst="line">
            <a:avLst/>
          </a:prstGeom>
          <a:ln w="25400" cmpd="sng">
            <a:solidFill>
              <a:schemeClr val="accent5">
                <a:lumMod val="50000"/>
              </a:schemeClr>
            </a:solidFill>
            <a:prstDash val="sysDash"/>
            <a:miter lim="800000"/>
          </a:ln>
        </p:spPr>
        <p:style>
          <a:lnRef idx="1">
            <a:schemeClr val="accent1"/>
          </a:lnRef>
          <a:fillRef idx="0">
            <a:schemeClr val="accent1"/>
          </a:fillRef>
          <a:effectRef idx="0">
            <a:schemeClr val="accent1"/>
          </a:effectRef>
          <a:fontRef idx="minor">
            <a:schemeClr val="tx1"/>
          </a:fontRef>
        </p:style>
      </p:cxnSp>
      <p:pic>
        <p:nvPicPr>
          <p:cNvPr id="4" name="Рисунок 3" descr="Изображение выглядит как текст, карта&#10;&#10;Автоматически созданное описание">
            <a:extLst>
              <a:ext uri="{FF2B5EF4-FFF2-40B4-BE49-F238E27FC236}">
                <a16:creationId xmlns:a16="http://schemas.microsoft.com/office/drawing/2014/main" id="{25C05495-32E3-4A11-86B7-5DBEE63869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8018" y="749220"/>
            <a:ext cx="4250969" cy="5936904"/>
          </a:xfrm>
          <a:prstGeom prst="rect">
            <a:avLst/>
          </a:prstGeom>
        </p:spPr>
      </p:pic>
      <p:pic>
        <p:nvPicPr>
          <p:cNvPr id="8" name="Рисунок 7" descr="Изображение выглядит как рисунок&#10;&#10;Автоматически созданное описание">
            <a:extLst>
              <a:ext uri="{FF2B5EF4-FFF2-40B4-BE49-F238E27FC236}">
                <a16:creationId xmlns:a16="http://schemas.microsoft.com/office/drawing/2014/main" id="{1BCEB74A-D4BD-4F94-B96A-51A78413A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46" y="6272906"/>
            <a:ext cx="1227411" cy="429442"/>
          </a:xfrm>
          <a:prstGeom prst="rect">
            <a:avLst/>
          </a:prstGeom>
        </p:spPr>
      </p:pic>
      <p:pic>
        <p:nvPicPr>
          <p:cNvPr id="10" name="Рисунок 9">
            <a:extLst>
              <a:ext uri="{FF2B5EF4-FFF2-40B4-BE49-F238E27FC236}">
                <a16:creationId xmlns:a16="http://schemas.microsoft.com/office/drawing/2014/main" id="{A32F6E5F-B727-4AB6-A820-49E6609166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98204" y="120790"/>
            <a:ext cx="2025431" cy="531609"/>
          </a:xfrm>
          <a:prstGeom prst="rect">
            <a:avLst/>
          </a:prstGeom>
        </p:spPr>
      </p:pic>
      <p:cxnSp>
        <p:nvCxnSpPr>
          <p:cNvPr id="23" name="Прямая соединительная линия 22">
            <a:extLst>
              <a:ext uri="{FF2B5EF4-FFF2-40B4-BE49-F238E27FC236}">
                <a16:creationId xmlns:a16="http://schemas.microsoft.com/office/drawing/2014/main" id="{728774FD-2EA2-423F-9609-55573EBD7238}"/>
              </a:ext>
            </a:extLst>
          </p:cNvPr>
          <p:cNvCxnSpPr>
            <a:cxnSpLocks/>
          </p:cNvCxnSpPr>
          <p:nvPr/>
        </p:nvCxnSpPr>
        <p:spPr>
          <a:xfrm>
            <a:off x="108530" y="6760076"/>
            <a:ext cx="8921691" cy="0"/>
          </a:xfrm>
          <a:prstGeom prst="line">
            <a:avLst/>
          </a:prstGeom>
          <a:ln w="25400" cmpd="sng">
            <a:solidFill>
              <a:schemeClr val="accent5">
                <a:lumMod val="50000"/>
              </a:schemeClr>
            </a:solidFill>
            <a:prstDash val="solid"/>
            <a:miter lim="800000"/>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14D4C4B2-57C7-4DEE-8AF3-0844A2F29FEC}"/>
                  </a:ext>
                </a:extLst>
              </p:cNvPr>
              <p:cNvSpPr txBox="1"/>
              <p:nvPr/>
            </p:nvSpPr>
            <p:spPr>
              <a:xfrm>
                <a:off x="154936" y="775735"/>
                <a:ext cx="4362794" cy="3970318"/>
              </a:xfrm>
              <a:prstGeom prst="rect">
                <a:avLst/>
              </a:prstGeom>
              <a:noFill/>
            </p:spPr>
            <p:txBody>
              <a:bodyPr wrap="square" rtlCol="0">
                <a:spAutoFit/>
              </a:bodyPr>
              <a:lstStyle/>
              <a:p>
                <a:pPr algn="just"/>
                <a:r>
                  <a:rPr lang="en-US" dirty="0">
                    <a:solidFill>
                      <a:schemeClr val="accent5">
                        <a:lumMod val="50000"/>
                      </a:schemeClr>
                    </a:solidFill>
                  </a:rPr>
                  <a:t>On 26 October 2018, patterns considerably changed due to an upwelling-favoring northwestward wind during the previous day. </a:t>
                </a:r>
                <a:r>
                  <a:rPr lang="ru-RU" dirty="0" err="1">
                    <a:solidFill>
                      <a:schemeClr val="accent5">
                        <a:lumMod val="50000"/>
                      </a:schemeClr>
                    </a:solidFill>
                  </a:rPr>
                  <a:t>The</a:t>
                </a:r>
                <a:r>
                  <a:rPr lang="ru-RU" dirty="0">
                    <a:solidFill>
                      <a:schemeClr val="accent5">
                        <a:lumMod val="50000"/>
                      </a:schemeClr>
                    </a:solidFill>
                  </a:rPr>
                  <a:t> </a:t>
                </a:r>
                <a:r>
                  <a:rPr lang="ru-RU" dirty="0" err="1">
                    <a:solidFill>
                      <a:schemeClr val="accent5">
                        <a:lumMod val="50000"/>
                      </a:schemeClr>
                    </a:solidFill>
                  </a:rPr>
                  <a:t>Ekman</a:t>
                </a:r>
                <a:r>
                  <a:rPr lang="ru-RU" dirty="0">
                    <a:solidFill>
                      <a:schemeClr val="accent5">
                        <a:lumMod val="50000"/>
                      </a:schemeClr>
                    </a:solidFill>
                  </a:rPr>
                  <a:t> </a:t>
                </a:r>
                <a:r>
                  <a:rPr lang="ru-RU" dirty="0" err="1">
                    <a:solidFill>
                      <a:schemeClr val="accent5">
                        <a:lumMod val="50000"/>
                      </a:schemeClr>
                    </a:solidFill>
                  </a:rPr>
                  <a:t>transport</a:t>
                </a:r>
                <a:r>
                  <a:rPr lang="ru-RU" dirty="0">
                    <a:solidFill>
                      <a:schemeClr val="accent5">
                        <a:lumMod val="50000"/>
                      </a:schemeClr>
                    </a:solidFill>
                  </a:rPr>
                  <a:t> </a:t>
                </a:r>
                <a:r>
                  <a:rPr lang="ru-RU" dirty="0" err="1">
                    <a:solidFill>
                      <a:schemeClr val="accent5">
                        <a:lumMod val="50000"/>
                      </a:schemeClr>
                    </a:solidFill>
                  </a:rPr>
                  <a:t>directed</a:t>
                </a:r>
                <a:r>
                  <a:rPr lang="ru-RU" dirty="0">
                    <a:solidFill>
                      <a:schemeClr val="accent5">
                        <a:lumMod val="50000"/>
                      </a:schemeClr>
                    </a:solidFill>
                  </a:rPr>
                  <a:t> </a:t>
                </a:r>
                <a:r>
                  <a:rPr lang="ru-RU" dirty="0" err="1">
                    <a:solidFill>
                      <a:schemeClr val="accent5">
                        <a:lumMod val="50000"/>
                      </a:schemeClr>
                    </a:solidFill>
                  </a:rPr>
                  <a:t>towards</a:t>
                </a:r>
                <a:r>
                  <a:rPr lang="ru-RU" dirty="0">
                    <a:solidFill>
                      <a:schemeClr val="accent5">
                        <a:lumMod val="50000"/>
                      </a:schemeClr>
                    </a:solidFill>
                  </a:rPr>
                  <a:t> </a:t>
                </a:r>
                <a:r>
                  <a:rPr lang="ru-RU" dirty="0" err="1">
                    <a:solidFill>
                      <a:schemeClr val="accent5">
                        <a:lumMod val="50000"/>
                      </a:schemeClr>
                    </a:solidFill>
                  </a:rPr>
                  <a:t>the</a:t>
                </a:r>
                <a:r>
                  <a:rPr lang="ru-RU" dirty="0">
                    <a:solidFill>
                      <a:schemeClr val="accent5">
                        <a:lumMod val="50000"/>
                      </a:schemeClr>
                    </a:solidFill>
                  </a:rPr>
                  <a:t> </a:t>
                </a:r>
                <a:r>
                  <a:rPr lang="ru-RU" dirty="0" err="1">
                    <a:solidFill>
                      <a:schemeClr val="accent5">
                        <a:lumMod val="50000"/>
                      </a:schemeClr>
                    </a:solidFill>
                  </a:rPr>
                  <a:t>open</a:t>
                </a:r>
                <a:r>
                  <a:rPr lang="ru-RU" dirty="0">
                    <a:solidFill>
                      <a:schemeClr val="accent5">
                        <a:lumMod val="50000"/>
                      </a:schemeClr>
                    </a:solidFill>
                  </a:rPr>
                  <a:t> </a:t>
                </a:r>
                <a:r>
                  <a:rPr lang="ru-RU" dirty="0" err="1">
                    <a:solidFill>
                      <a:schemeClr val="accent5">
                        <a:lumMod val="50000"/>
                      </a:schemeClr>
                    </a:solidFill>
                  </a:rPr>
                  <a:t>sea</a:t>
                </a:r>
                <a:r>
                  <a:rPr lang="ru-RU" dirty="0">
                    <a:solidFill>
                      <a:schemeClr val="accent5">
                        <a:lumMod val="50000"/>
                      </a:schemeClr>
                    </a:solidFill>
                  </a:rPr>
                  <a:t> </a:t>
                </a:r>
                <a:r>
                  <a:rPr lang="ru-RU" dirty="0" err="1">
                    <a:solidFill>
                      <a:schemeClr val="accent5">
                        <a:lumMod val="50000"/>
                      </a:schemeClr>
                    </a:solidFill>
                  </a:rPr>
                  <a:t>moved</a:t>
                </a:r>
                <a:r>
                  <a:rPr lang="ru-RU" dirty="0">
                    <a:solidFill>
                      <a:schemeClr val="accent5">
                        <a:lumMod val="50000"/>
                      </a:schemeClr>
                    </a:solidFill>
                  </a:rPr>
                  <a:t> </a:t>
                </a:r>
                <a:r>
                  <a:rPr lang="ru-RU" dirty="0" err="1">
                    <a:solidFill>
                      <a:schemeClr val="accent5">
                        <a:lumMod val="50000"/>
                      </a:schemeClr>
                    </a:solidFill>
                  </a:rPr>
                  <a:t>the</a:t>
                </a:r>
                <a:r>
                  <a:rPr lang="ru-RU" dirty="0">
                    <a:solidFill>
                      <a:schemeClr val="accent5">
                        <a:lumMod val="50000"/>
                      </a:schemeClr>
                    </a:solidFill>
                  </a:rPr>
                  <a:t> </a:t>
                </a:r>
                <a:r>
                  <a:rPr lang="en-US" dirty="0">
                    <a:solidFill>
                      <a:schemeClr val="accent5">
                        <a:lumMod val="50000"/>
                      </a:schemeClr>
                    </a:solidFill>
                  </a:rPr>
                  <a:t>northwestward </a:t>
                </a:r>
                <a:r>
                  <a:rPr lang="ru-RU" dirty="0" err="1">
                    <a:solidFill>
                      <a:schemeClr val="accent5">
                        <a:lumMod val="50000"/>
                      </a:schemeClr>
                    </a:solidFill>
                  </a:rPr>
                  <a:t>current</a:t>
                </a:r>
                <a:r>
                  <a:rPr lang="ru-RU" dirty="0">
                    <a:solidFill>
                      <a:schemeClr val="accent5">
                        <a:lumMod val="50000"/>
                      </a:schemeClr>
                    </a:solidFill>
                  </a:rPr>
                  <a:t> </a:t>
                </a:r>
                <a:r>
                  <a:rPr lang="ru-RU" dirty="0" err="1">
                    <a:solidFill>
                      <a:schemeClr val="accent5">
                        <a:lumMod val="50000"/>
                      </a:schemeClr>
                    </a:solidFill>
                  </a:rPr>
                  <a:t>farther</a:t>
                </a:r>
                <a:r>
                  <a:rPr lang="ru-RU" dirty="0">
                    <a:solidFill>
                      <a:schemeClr val="accent5">
                        <a:lumMod val="50000"/>
                      </a:schemeClr>
                    </a:solidFill>
                  </a:rPr>
                  <a:t> </a:t>
                </a:r>
                <a:r>
                  <a:rPr lang="ru-RU" dirty="0" err="1">
                    <a:solidFill>
                      <a:schemeClr val="accent5">
                        <a:lumMod val="50000"/>
                      </a:schemeClr>
                    </a:solidFill>
                  </a:rPr>
                  <a:t>from</a:t>
                </a:r>
                <a:r>
                  <a:rPr lang="ru-RU" dirty="0">
                    <a:solidFill>
                      <a:schemeClr val="accent5">
                        <a:lumMod val="50000"/>
                      </a:schemeClr>
                    </a:solidFill>
                  </a:rPr>
                  <a:t> </a:t>
                </a:r>
                <a:r>
                  <a:rPr lang="ru-RU" dirty="0" err="1">
                    <a:solidFill>
                      <a:schemeClr val="accent5">
                        <a:lumMod val="50000"/>
                      </a:schemeClr>
                    </a:solidFill>
                  </a:rPr>
                  <a:t>the</a:t>
                </a:r>
                <a:r>
                  <a:rPr lang="ru-RU" dirty="0">
                    <a:solidFill>
                      <a:schemeClr val="accent5">
                        <a:lumMod val="50000"/>
                      </a:schemeClr>
                    </a:solidFill>
                  </a:rPr>
                  <a:t> </a:t>
                </a:r>
                <a:r>
                  <a:rPr lang="ru-RU" dirty="0" err="1">
                    <a:solidFill>
                      <a:schemeClr val="accent5">
                        <a:lumMod val="50000"/>
                      </a:schemeClr>
                    </a:solidFill>
                  </a:rPr>
                  <a:t>coast</a:t>
                </a:r>
                <a:r>
                  <a:rPr lang="ru-RU" dirty="0">
                    <a:solidFill>
                      <a:schemeClr val="accent5">
                        <a:lumMod val="50000"/>
                      </a:schemeClr>
                    </a:solidFill>
                  </a:rPr>
                  <a:t>. </a:t>
                </a:r>
                <a:r>
                  <a:rPr lang="ru-RU" dirty="0" err="1">
                    <a:solidFill>
                      <a:schemeClr val="accent5">
                        <a:lumMod val="50000"/>
                      </a:schemeClr>
                    </a:solidFill>
                  </a:rPr>
                  <a:t>As</a:t>
                </a:r>
                <a:r>
                  <a:rPr lang="ru-RU" dirty="0">
                    <a:solidFill>
                      <a:schemeClr val="accent5">
                        <a:lumMod val="50000"/>
                      </a:schemeClr>
                    </a:solidFill>
                  </a:rPr>
                  <a:t> a </a:t>
                </a:r>
                <a:r>
                  <a:rPr lang="ru-RU" dirty="0" err="1">
                    <a:solidFill>
                      <a:schemeClr val="accent5">
                        <a:lumMod val="50000"/>
                      </a:schemeClr>
                    </a:solidFill>
                  </a:rPr>
                  <a:t>result</a:t>
                </a:r>
                <a:r>
                  <a:rPr lang="ru-RU" dirty="0">
                    <a:solidFill>
                      <a:schemeClr val="accent5">
                        <a:lumMod val="50000"/>
                      </a:schemeClr>
                    </a:solidFill>
                  </a:rPr>
                  <a:t>, </a:t>
                </a:r>
                <a:r>
                  <a:rPr lang="ru-RU" dirty="0" err="1">
                    <a:solidFill>
                      <a:schemeClr val="accent5">
                        <a:lumMod val="50000"/>
                      </a:schemeClr>
                    </a:solidFill>
                  </a:rPr>
                  <a:t>the</a:t>
                </a:r>
                <a:r>
                  <a:rPr lang="ru-RU" dirty="0">
                    <a:solidFill>
                      <a:schemeClr val="accent5">
                        <a:lumMod val="50000"/>
                      </a:schemeClr>
                    </a:solidFill>
                  </a:rPr>
                  <a:t> </a:t>
                </a:r>
                <a:r>
                  <a:rPr lang="ru-RU" dirty="0" err="1">
                    <a:solidFill>
                      <a:schemeClr val="accent5">
                        <a:lumMod val="50000"/>
                      </a:schemeClr>
                    </a:solidFill>
                  </a:rPr>
                  <a:t>coastal</a:t>
                </a:r>
                <a:r>
                  <a:rPr lang="ru-RU" dirty="0">
                    <a:solidFill>
                      <a:schemeClr val="accent5">
                        <a:lumMod val="50000"/>
                      </a:schemeClr>
                    </a:solidFill>
                  </a:rPr>
                  <a:t> </a:t>
                </a:r>
                <a:r>
                  <a:rPr lang="ru-RU" dirty="0" err="1">
                    <a:solidFill>
                      <a:schemeClr val="accent5">
                        <a:lumMod val="50000"/>
                      </a:schemeClr>
                    </a:solidFill>
                  </a:rPr>
                  <a:t>stripe</a:t>
                </a:r>
                <a:r>
                  <a:rPr lang="ru-RU" dirty="0">
                    <a:solidFill>
                      <a:schemeClr val="accent5">
                        <a:lumMod val="50000"/>
                      </a:schemeClr>
                    </a:solidFill>
                  </a:rPr>
                  <a:t> </a:t>
                </a:r>
                <a:r>
                  <a:rPr lang="en-US" dirty="0">
                    <a:solidFill>
                      <a:schemeClr val="accent5">
                        <a:lumMod val="50000"/>
                      </a:schemeClr>
                    </a:solidFill>
                  </a:rPr>
                  <a:t>of reduced values of </a:t>
                </a:r>
                <a14:m>
                  <m:oMath xmlns:m="http://schemas.openxmlformats.org/officeDocument/2006/math">
                    <m:r>
                      <a:rPr lang="ru-RU" sz="1600" i="1">
                        <a:solidFill>
                          <a:schemeClr val="accent5">
                            <a:lumMod val="50000"/>
                          </a:schemeClr>
                        </a:solidFill>
                        <a:latin typeface="Cambria Math" panose="02040503050406030204" pitchFamily="18" charset="0"/>
                      </a:rPr>
                      <m:t>𝑆</m:t>
                    </m:r>
                    <m:r>
                      <a:rPr lang="ru-RU" sz="1600" i="1">
                        <a:solidFill>
                          <a:schemeClr val="accent5">
                            <a:lumMod val="50000"/>
                          </a:schemeClr>
                        </a:solidFill>
                        <a:latin typeface="Cambria Math" panose="02040503050406030204" pitchFamily="18" charset="0"/>
                      </a:rPr>
                      <m:t> </m:t>
                    </m:r>
                  </m:oMath>
                </a14:m>
                <a:r>
                  <a:rPr lang="en-US" dirty="0">
                    <a:solidFill>
                      <a:schemeClr val="accent5">
                        <a:lumMod val="50000"/>
                      </a:schemeClr>
                    </a:solidFill>
                  </a:rPr>
                  <a:t>and </a:t>
                </a:r>
                <a14:m>
                  <m:oMath xmlns:m="http://schemas.openxmlformats.org/officeDocument/2006/math">
                    <m:sSub>
                      <m:sSubPr>
                        <m:ctrlPr>
                          <a:rPr lang="ru-RU" sz="1600" i="1">
                            <a:solidFill>
                              <a:schemeClr val="accent5">
                                <a:lumMod val="50000"/>
                              </a:schemeClr>
                            </a:solidFill>
                            <a:latin typeface="Cambria Math" panose="02040503050406030204" pitchFamily="18" charset="0"/>
                          </a:rPr>
                        </m:ctrlPr>
                      </m:sSubPr>
                      <m:e>
                        <m:r>
                          <a:rPr lang="ru-RU" sz="1600" i="1">
                            <a:solidFill>
                              <a:schemeClr val="accent5">
                                <a:lumMod val="50000"/>
                              </a:schemeClr>
                            </a:solidFill>
                            <a:latin typeface="Cambria Math" panose="02040503050406030204" pitchFamily="18" charset="0"/>
                          </a:rPr>
                          <m:t>𝑅</m:t>
                        </m:r>
                      </m:e>
                      <m:sub>
                        <m:r>
                          <a:rPr lang="ru-RU" sz="1600" i="1">
                            <a:solidFill>
                              <a:schemeClr val="accent5">
                                <a:lumMod val="50000"/>
                              </a:schemeClr>
                            </a:solidFill>
                            <a:latin typeface="Cambria Math" panose="02040503050406030204" pitchFamily="18" charset="0"/>
                          </a:rPr>
                          <m:t>𝑜</m:t>
                        </m:r>
                      </m:sub>
                    </m:sSub>
                  </m:oMath>
                </a14:m>
                <a:r>
                  <a:rPr lang="en-US" sz="1600" dirty="0">
                    <a:solidFill>
                      <a:schemeClr val="accent5">
                        <a:lumMod val="50000"/>
                      </a:schemeClr>
                    </a:solidFill>
                  </a:rPr>
                  <a:t> </a:t>
                </a:r>
                <a:r>
                  <a:rPr lang="en-US" dirty="0">
                    <a:solidFill>
                      <a:schemeClr val="accent5">
                        <a:lumMod val="50000"/>
                      </a:schemeClr>
                    </a:solidFill>
                  </a:rPr>
                  <a:t>and increased values of </a:t>
                </a:r>
                <a14:m>
                  <m:oMath xmlns:m="http://schemas.openxmlformats.org/officeDocument/2006/math">
                    <m:d>
                      <m:dPr>
                        <m:begChr m:val="|"/>
                        <m:endChr m:val="|"/>
                        <m:ctrlPr>
                          <a:rPr lang="ru-RU" sz="1600" i="1">
                            <a:solidFill>
                              <a:schemeClr val="accent5">
                                <a:lumMod val="50000"/>
                              </a:schemeClr>
                            </a:solidFill>
                            <a:latin typeface="Cambria Math" panose="02040503050406030204" pitchFamily="18" charset="0"/>
                          </a:rPr>
                        </m:ctrlPr>
                      </m:dPr>
                      <m:e>
                        <m:r>
                          <m:rPr>
                            <m:sty m:val="p"/>
                          </m:rPr>
                          <a:rPr lang="ru-RU" sz="1600" i="1">
                            <a:solidFill>
                              <a:schemeClr val="accent5">
                                <a:lumMod val="50000"/>
                              </a:schemeClr>
                            </a:solidFill>
                            <a:latin typeface="Cambria Math" panose="02040503050406030204" pitchFamily="18" charset="0"/>
                            <a:ea typeface="Cambria Math" panose="02040503050406030204" pitchFamily="18" charset="0"/>
                          </a:rPr>
                          <m:t>∇</m:t>
                        </m:r>
                        <m:r>
                          <a:rPr lang="ru-RU" sz="1600" i="1">
                            <a:solidFill>
                              <a:schemeClr val="accent5">
                                <a:lumMod val="50000"/>
                              </a:schemeClr>
                            </a:solidFill>
                            <a:latin typeface="Cambria Math" panose="02040503050406030204" pitchFamily="18" charset="0"/>
                            <a:ea typeface="Cambria Math" panose="02040503050406030204" pitchFamily="18" charset="0"/>
                          </a:rPr>
                          <m:t>𝜌</m:t>
                        </m:r>
                      </m:e>
                    </m:d>
                  </m:oMath>
                </a14:m>
                <a:r>
                  <a:rPr lang="en-US" dirty="0">
                    <a:solidFill>
                      <a:schemeClr val="accent5">
                        <a:lumMod val="50000"/>
                      </a:schemeClr>
                    </a:solidFill>
                  </a:rPr>
                  <a:t> widened approximately twice, as compared to that of the day before. </a:t>
                </a:r>
                <a:r>
                  <a:rPr lang="ru-RU" dirty="0" err="1">
                    <a:solidFill>
                      <a:schemeClr val="accent5">
                        <a:lumMod val="50000"/>
                      </a:schemeClr>
                    </a:solidFill>
                  </a:rPr>
                  <a:t>Moreover</a:t>
                </a:r>
                <a:r>
                  <a:rPr lang="ru-RU" dirty="0">
                    <a:solidFill>
                      <a:schemeClr val="accent5">
                        <a:lumMod val="50000"/>
                      </a:schemeClr>
                    </a:solidFill>
                  </a:rPr>
                  <a:t>, </a:t>
                </a:r>
                <a:r>
                  <a:rPr lang="ru-RU" dirty="0" err="1">
                    <a:solidFill>
                      <a:schemeClr val="accent5">
                        <a:lumMod val="50000"/>
                      </a:schemeClr>
                    </a:solidFill>
                  </a:rPr>
                  <a:t>about</a:t>
                </a:r>
                <a:r>
                  <a:rPr lang="ru-RU" dirty="0">
                    <a:solidFill>
                      <a:schemeClr val="accent5">
                        <a:lumMod val="50000"/>
                      </a:schemeClr>
                    </a:solidFill>
                  </a:rPr>
                  <a:t> </a:t>
                </a:r>
                <a:r>
                  <a:rPr lang="en-US" dirty="0">
                    <a:solidFill>
                      <a:schemeClr val="accent5">
                        <a:lumMod val="50000"/>
                      </a:schemeClr>
                    </a:solidFill>
                  </a:rPr>
                  <a:t>6-8</a:t>
                </a:r>
                <a:r>
                  <a:rPr lang="ru-RU" dirty="0" err="1">
                    <a:solidFill>
                      <a:schemeClr val="accent5">
                        <a:lumMod val="50000"/>
                      </a:schemeClr>
                    </a:solidFill>
                  </a:rPr>
                  <a:t>km</a:t>
                </a:r>
                <a:r>
                  <a:rPr lang="ru-RU" dirty="0">
                    <a:solidFill>
                      <a:schemeClr val="accent5">
                        <a:lumMod val="50000"/>
                      </a:schemeClr>
                    </a:solidFill>
                  </a:rPr>
                  <a:t> </a:t>
                </a:r>
                <a:r>
                  <a:rPr lang="ru-RU" dirty="0" err="1">
                    <a:solidFill>
                      <a:schemeClr val="accent5">
                        <a:lumMod val="50000"/>
                      </a:schemeClr>
                    </a:solidFill>
                  </a:rPr>
                  <a:t>wide</a:t>
                </a:r>
                <a:r>
                  <a:rPr lang="ru-RU" dirty="0">
                    <a:solidFill>
                      <a:schemeClr val="accent5">
                        <a:lumMod val="50000"/>
                      </a:schemeClr>
                    </a:solidFill>
                  </a:rPr>
                  <a:t> </a:t>
                </a:r>
                <a:r>
                  <a:rPr lang="ru-RU" dirty="0" err="1">
                    <a:solidFill>
                      <a:schemeClr val="accent5">
                        <a:lumMod val="50000"/>
                      </a:schemeClr>
                    </a:solidFill>
                  </a:rPr>
                  <a:t>strip</a:t>
                </a:r>
                <a:r>
                  <a:rPr lang="en-US" dirty="0">
                    <a:solidFill>
                      <a:schemeClr val="accent5">
                        <a:lumMod val="50000"/>
                      </a:schemeClr>
                    </a:solidFill>
                  </a:rPr>
                  <a:t>e </a:t>
                </a:r>
                <a:r>
                  <a:rPr lang="ru-RU" dirty="0" err="1">
                    <a:solidFill>
                      <a:schemeClr val="accent5">
                        <a:lumMod val="50000"/>
                      </a:schemeClr>
                    </a:solidFill>
                  </a:rPr>
                  <a:t>formed</a:t>
                </a:r>
                <a:r>
                  <a:rPr lang="ru-RU" dirty="0">
                    <a:solidFill>
                      <a:schemeClr val="accent5">
                        <a:lumMod val="50000"/>
                      </a:schemeClr>
                    </a:solidFill>
                  </a:rPr>
                  <a:t> </a:t>
                </a:r>
                <a:r>
                  <a:rPr lang="ru-RU" dirty="0" err="1">
                    <a:solidFill>
                      <a:schemeClr val="accent5">
                        <a:lumMod val="50000"/>
                      </a:schemeClr>
                    </a:solidFill>
                  </a:rPr>
                  <a:t>between</a:t>
                </a:r>
                <a:r>
                  <a:rPr lang="ru-RU" dirty="0">
                    <a:solidFill>
                      <a:schemeClr val="accent5">
                        <a:lumMod val="50000"/>
                      </a:schemeClr>
                    </a:solidFill>
                  </a:rPr>
                  <a:t> </a:t>
                </a:r>
                <a:r>
                  <a:rPr lang="ru-RU" dirty="0" err="1">
                    <a:solidFill>
                      <a:schemeClr val="accent5">
                        <a:lumMod val="50000"/>
                      </a:schemeClr>
                    </a:solidFill>
                  </a:rPr>
                  <a:t>the</a:t>
                </a:r>
                <a:r>
                  <a:rPr lang="ru-RU" dirty="0">
                    <a:solidFill>
                      <a:schemeClr val="accent5">
                        <a:lumMod val="50000"/>
                      </a:schemeClr>
                    </a:solidFill>
                  </a:rPr>
                  <a:t> </a:t>
                </a:r>
                <a:r>
                  <a:rPr lang="ru-RU" dirty="0" err="1">
                    <a:solidFill>
                      <a:schemeClr val="accent5">
                        <a:lumMod val="50000"/>
                      </a:schemeClr>
                    </a:solidFill>
                  </a:rPr>
                  <a:t>current</a:t>
                </a:r>
                <a:r>
                  <a:rPr lang="ru-RU" dirty="0">
                    <a:solidFill>
                      <a:schemeClr val="accent5">
                        <a:lumMod val="50000"/>
                      </a:schemeClr>
                    </a:solidFill>
                  </a:rPr>
                  <a:t> </a:t>
                </a:r>
                <a:r>
                  <a:rPr lang="ru-RU" dirty="0" err="1">
                    <a:solidFill>
                      <a:schemeClr val="accent5">
                        <a:lumMod val="50000"/>
                      </a:schemeClr>
                    </a:solidFill>
                  </a:rPr>
                  <a:t>and</a:t>
                </a:r>
                <a:r>
                  <a:rPr lang="ru-RU" dirty="0">
                    <a:solidFill>
                      <a:schemeClr val="accent5">
                        <a:lumMod val="50000"/>
                      </a:schemeClr>
                    </a:solidFill>
                  </a:rPr>
                  <a:t> </a:t>
                </a:r>
                <a:r>
                  <a:rPr lang="ru-RU" dirty="0" err="1">
                    <a:solidFill>
                      <a:schemeClr val="accent5">
                        <a:lumMod val="50000"/>
                      </a:schemeClr>
                    </a:solidFill>
                  </a:rPr>
                  <a:t>the</a:t>
                </a:r>
                <a:r>
                  <a:rPr lang="ru-RU" dirty="0">
                    <a:solidFill>
                      <a:schemeClr val="accent5">
                        <a:lumMod val="50000"/>
                      </a:schemeClr>
                    </a:solidFill>
                  </a:rPr>
                  <a:t> </a:t>
                </a:r>
                <a:r>
                  <a:rPr lang="ru-RU" dirty="0" err="1">
                    <a:solidFill>
                      <a:schemeClr val="accent5">
                        <a:lumMod val="50000"/>
                      </a:schemeClr>
                    </a:solidFill>
                  </a:rPr>
                  <a:t>coast</a:t>
                </a:r>
                <a:r>
                  <a:rPr lang="en-US" dirty="0">
                    <a:solidFill>
                      <a:schemeClr val="accent5">
                        <a:lumMod val="50000"/>
                      </a:schemeClr>
                    </a:solidFill>
                  </a:rPr>
                  <a:t> with</a:t>
                </a:r>
                <a:r>
                  <a:rPr lang="ru-RU" dirty="0">
                    <a:solidFill>
                      <a:schemeClr val="accent5">
                        <a:lumMod val="50000"/>
                      </a:schemeClr>
                    </a:solidFill>
                  </a:rPr>
                  <a:t> </a:t>
                </a:r>
                <a:r>
                  <a:rPr lang="en-US" dirty="0">
                    <a:solidFill>
                      <a:schemeClr val="accent5">
                        <a:lumMod val="50000"/>
                      </a:schemeClr>
                    </a:solidFill>
                  </a:rPr>
                  <a:t>w</a:t>
                </a:r>
                <a:r>
                  <a:rPr lang="ru-RU" dirty="0" err="1">
                    <a:solidFill>
                      <a:schemeClr val="accent5">
                        <a:lumMod val="50000"/>
                      </a:schemeClr>
                    </a:solidFill>
                  </a:rPr>
                  <a:t>eak</a:t>
                </a:r>
                <a:r>
                  <a:rPr lang="ru-RU" dirty="0">
                    <a:solidFill>
                      <a:schemeClr val="accent5">
                        <a:lumMod val="50000"/>
                      </a:schemeClr>
                    </a:solidFill>
                  </a:rPr>
                  <a:t> </a:t>
                </a:r>
                <a:r>
                  <a:rPr lang="ru-RU" dirty="0" err="1">
                    <a:solidFill>
                      <a:schemeClr val="accent5">
                        <a:lumMod val="50000"/>
                      </a:schemeClr>
                    </a:solidFill>
                  </a:rPr>
                  <a:t>water</a:t>
                </a:r>
                <a:r>
                  <a:rPr lang="ru-RU" dirty="0">
                    <a:solidFill>
                      <a:schemeClr val="accent5">
                        <a:lumMod val="50000"/>
                      </a:schemeClr>
                    </a:solidFill>
                  </a:rPr>
                  <a:t> </a:t>
                </a:r>
                <a:r>
                  <a:rPr lang="ru-RU" dirty="0" err="1">
                    <a:solidFill>
                      <a:schemeClr val="accent5">
                        <a:lumMod val="50000"/>
                      </a:schemeClr>
                    </a:solidFill>
                  </a:rPr>
                  <a:t>flow</a:t>
                </a:r>
                <a:r>
                  <a:rPr lang="ru-RU" dirty="0">
                    <a:solidFill>
                      <a:schemeClr val="accent5">
                        <a:lumMod val="50000"/>
                      </a:schemeClr>
                    </a:solidFill>
                  </a:rPr>
                  <a:t> </a:t>
                </a:r>
                <a:r>
                  <a:rPr lang="ru-RU" dirty="0" err="1">
                    <a:solidFill>
                      <a:schemeClr val="accent5">
                        <a:lumMod val="50000"/>
                      </a:schemeClr>
                    </a:solidFill>
                  </a:rPr>
                  <a:t>in</a:t>
                </a:r>
                <a:r>
                  <a:rPr lang="ru-RU" dirty="0">
                    <a:solidFill>
                      <a:schemeClr val="accent5">
                        <a:lumMod val="50000"/>
                      </a:schemeClr>
                    </a:solidFill>
                  </a:rPr>
                  <a:t> </a:t>
                </a:r>
                <a:r>
                  <a:rPr lang="ru-RU" dirty="0" err="1">
                    <a:solidFill>
                      <a:schemeClr val="accent5">
                        <a:lumMod val="50000"/>
                      </a:schemeClr>
                    </a:solidFill>
                  </a:rPr>
                  <a:t>the</a:t>
                </a:r>
                <a:r>
                  <a:rPr lang="ru-RU" dirty="0">
                    <a:solidFill>
                      <a:schemeClr val="accent5">
                        <a:lumMod val="50000"/>
                      </a:schemeClr>
                    </a:solidFill>
                  </a:rPr>
                  <a:t> </a:t>
                </a:r>
                <a:r>
                  <a:rPr lang="ru-RU" dirty="0" err="1">
                    <a:solidFill>
                      <a:schemeClr val="accent5">
                        <a:lumMod val="50000"/>
                      </a:schemeClr>
                    </a:solidFill>
                  </a:rPr>
                  <a:t>opposite</a:t>
                </a:r>
                <a:r>
                  <a:rPr lang="ru-RU" dirty="0">
                    <a:solidFill>
                      <a:schemeClr val="accent5">
                        <a:lumMod val="50000"/>
                      </a:schemeClr>
                    </a:solidFill>
                  </a:rPr>
                  <a:t>, </a:t>
                </a:r>
                <a:r>
                  <a:rPr lang="ru-RU" dirty="0" err="1">
                    <a:solidFill>
                      <a:schemeClr val="accent5">
                        <a:lumMod val="50000"/>
                      </a:schemeClr>
                    </a:solidFill>
                  </a:rPr>
                  <a:t>southeastward</a:t>
                </a:r>
                <a:r>
                  <a:rPr lang="ru-RU" dirty="0">
                    <a:solidFill>
                      <a:schemeClr val="accent5">
                        <a:lumMod val="50000"/>
                      </a:schemeClr>
                    </a:solidFill>
                  </a:rPr>
                  <a:t> </a:t>
                </a:r>
                <a:r>
                  <a:rPr lang="ru-RU" dirty="0" err="1">
                    <a:solidFill>
                      <a:schemeClr val="accent5">
                        <a:lumMod val="50000"/>
                      </a:schemeClr>
                    </a:solidFill>
                  </a:rPr>
                  <a:t>direction</a:t>
                </a:r>
                <a:r>
                  <a:rPr lang="ru-RU" dirty="0">
                    <a:solidFill>
                      <a:schemeClr val="accent5">
                        <a:lumMod val="50000"/>
                      </a:schemeClr>
                    </a:solidFill>
                  </a:rPr>
                  <a:t> </a:t>
                </a:r>
                <a:r>
                  <a:rPr lang="ru-RU" dirty="0" err="1">
                    <a:solidFill>
                      <a:schemeClr val="accent5">
                        <a:lumMod val="50000"/>
                      </a:schemeClr>
                    </a:solidFill>
                  </a:rPr>
                  <a:t>and</a:t>
                </a:r>
                <a:r>
                  <a:rPr lang="ru-RU" dirty="0">
                    <a:solidFill>
                      <a:schemeClr val="accent5">
                        <a:lumMod val="50000"/>
                      </a:schemeClr>
                    </a:solidFill>
                  </a:rPr>
                  <a:t> </a:t>
                </a:r>
                <a:r>
                  <a:rPr lang="ru-RU" dirty="0" err="1">
                    <a:solidFill>
                      <a:schemeClr val="accent5">
                        <a:lumMod val="50000"/>
                      </a:schemeClr>
                    </a:solidFill>
                  </a:rPr>
                  <a:t>weak</a:t>
                </a:r>
                <a:r>
                  <a:rPr lang="ru-RU" dirty="0">
                    <a:solidFill>
                      <a:schemeClr val="accent5">
                        <a:lumMod val="50000"/>
                      </a:schemeClr>
                    </a:solidFill>
                  </a:rPr>
                  <a:t> </a:t>
                </a:r>
                <a:r>
                  <a:rPr lang="ru-RU" dirty="0" err="1">
                    <a:solidFill>
                      <a:schemeClr val="accent5">
                        <a:lumMod val="50000"/>
                      </a:schemeClr>
                    </a:solidFill>
                  </a:rPr>
                  <a:t>anticyclonic</a:t>
                </a:r>
                <a:r>
                  <a:rPr lang="ru-RU" dirty="0">
                    <a:solidFill>
                      <a:schemeClr val="accent5">
                        <a:lumMod val="50000"/>
                      </a:schemeClr>
                    </a:solidFill>
                  </a:rPr>
                  <a:t> </a:t>
                </a:r>
                <a:r>
                  <a:rPr lang="ru-RU" dirty="0" err="1">
                    <a:solidFill>
                      <a:schemeClr val="accent5">
                        <a:lumMod val="50000"/>
                      </a:schemeClr>
                    </a:solidFill>
                  </a:rPr>
                  <a:t>vortices</a:t>
                </a:r>
                <a:r>
                  <a:rPr lang="ru-RU" dirty="0">
                    <a:solidFill>
                      <a:schemeClr val="accent5">
                        <a:lumMod val="50000"/>
                      </a:schemeClr>
                    </a:solidFill>
                  </a:rPr>
                  <a:t> </a:t>
                </a:r>
                <a:r>
                  <a:rPr lang="ru-RU" dirty="0" err="1">
                    <a:solidFill>
                      <a:schemeClr val="accent5">
                        <a:lumMod val="50000"/>
                      </a:schemeClr>
                    </a:solidFill>
                  </a:rPr>
                  <a:t>within</a:t>
                </a:r>
                <a:r>
                  <a:rPr lang="ru-RU" dirty="0">
                    <a:solidFill>
                      <a:schemeClr val="accent5">
                        <a:lumMod val="50000"/>
                      </a:schemeClr>
                    </a:solidFill>
                  </a:rPr>
                  <a:t> </a:t>
                </a:r>
                <a:r>
                  <a:rPr lang="ru-RU" dirty="0" err="1">
                    <a:solidFill>
                      <a:schemeClr val="accent5">
                        <a:lumMod val="50000"/>
                      </a:schemeClr>
                    </a:solidFill>
                  </a:rPr>
                  <a:t>this</a:t>
                </a:r>
                <a:r>
                  <a:rPr lang="ru-RU" dirty="0">
                    <a:solidFill>
                      <a:schemeClr val="accent5">
                        <a:lumMod val="50000"/>
                      </a:schemeClr>
                    </a:solidFill>
                  </a:rPr>
                  <a:t> </a:t>
                </a:r>
                <a:r>
                  <a:rPr lang="ru-RU" dirty="0" err="1">
                    <a:solidFill>
                      <a:schemeClr val="accent5">
                        <a:lumMod val="50000"/>
                      </a:schemeClr>
                    </a:solidFill>
                  </a:rPr>
                  <a:t>stripe</a:t>
                </a:r>
                <a:r>
                  <a:rPr lang="ru-RU" dirty="0">
                    <a:solidFill>
                      <a:schemeClr val="accent5">
                        <a:lumMod val="50000"/>
                      </a:schemeClr>
                    </a:solidFill>
                  </a:rPr>
                  <a:t>.</a:t>
                </a:r>
              </a:p>
            </p:txBody>
          </p:sp>
        </mc:Choice>
        <mc:Fallback>
          <p:sp>
            <p:nvSpPr>
              <p:cNvPr id="18" name="TextBox 17">
                <a:extLst>
                  <a:ext uri="{FF2B5EF4-FFF2-40B4-BE49-F238E27FC236}">
                    <a16:creationId xmlns:a16="http://schemas.microsoft.com/office/drawing/2014/main" id="{14D4C4B2-57C7-4DEE-8AF3-0844A2F29FEC}"/>
                  </a:ext>
                </a:extLst>
              </p:cNvPr>
              <p:cNvSpPr txBox="1">
                <a:spLocks noRot="1" noChangeAspect="1" noMove="1" noResize="1" noEditPoints="1" noAdjustHandles="1" noChangeArrowheads="1" noChangeShapeType="1" noTextEdit="1"/>
              </p:cNvSpPr>
              <p:nvPr/>
            </p:nvSpPr>
            <p:spPr>
              <a:xfrm>
                <a:off x="154936" y="775735"/>
                <a:ext cx="4362794" cy="3970318"/>
              </a:xfrm>
              <a:prstGeom prst="rect">
                <a:avLst/>
              </a:prstGeom>
              <a:blipFill>
                <a:blip r:embed="rId6"/>
                <a:stretch>
                  <a:fillRect l="-1117" t="-767" r="-1257" b="-1380"/>
                </a:stretch>
              </a:blipFill>
            </p:spPr>
            <p:txBody>
              <a:bodyPr/>
              <a:lstStyle/>
              <a:p>
                <a:r>
                  <a:rPr lang="ru-RU">
                    <a:noFill/>
                  </a:rPr>
                  <a:t> </a:t>
                </a:r>
              </a:p>
            </p:txBody>
          </p:sp>
        </mc:Fallback>
      </mc:AlternateContent>
    </p:spTree>
    <p:extLst>
      <p:ext uri="{BB962C8B-B14F-4D97-AF65-F5344CB8AC3E}">
        <p14:creationId xmlns:p14="http://schemas.microsoft.com/office/powerpoint/2010/main" val="2927673420"/>
      </p:ext>
    </p:extLst>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7714</TotalTime>
  <Words>2266</Words>
  <Application>Microsoft Office PowerPoint</Application>
  <PresentationFormat>Экран (4:3)</PresentationFormat>
  <Paragraphs>73</Paragraphs>
  <Slides>16</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16</vt:i4>
      </vt:variant>
    </vt:vector>
  </HeadingPairs>
  <TitlesOfParts>
    <vt:vector size="21" baseType="lpstr">
      <vt:lpstr>Arial</vt:lpstr>
      <vt:lpstr>Calibri</vt:lpstr>
      <vt:lpstr>Calibri Light</vt:lpstr>
      <vt:lpstr>Cambria Math</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kekapon@outlook.com</dc:creator>
  <cp:lastModifiedBy>Evgeniya Korshenko</cp:lastModifiedBy>
  <cp:revision>109</cp:revision>
  <dcterms:created xsi:type="dcterms:W3CDTF">2018-07-11T21:18:44Z</dcterms:created>
  <dcterms:modified xsi:type="dcterms:W3CDTF">2020-05-01T16:31:08Z</dcterms:modified>
</cp:coreProperties>
</file>